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76" r:id="rId3"/>
    <p:sldId id="257" r:id="rId4"/>
    <p:sldId id="258" r:id="rId5"/>
    <p:sldId id="264" r:id="rId6"/>
    <p:sldId id="263" r:id="rId7"/>
    <p:sldId id="265" r:id="rId8"/>
    <p:sldId id="261" r:id="rId9"/>
    <p:sldId id="260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04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dc.noaa.gov/billi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4081" y="3597851"/>
            <a:ext cx="5637010" cy="882119"/>
          </a:xfrm>
        </p:spPr>
        <p:txBody>
          <a:bodyPr/>
          <a:lstStyle/>
          <a:p>
            <a:pPr algn="ctr"/>
            <a:r>
              <a:rPr lang="en-US" b="1" dirty="0"/>
              <a:t>Christopher B. Field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343" y="495528"/>
            <a:ext cx="7175351" cy="1793167"/>
          </a:xfrm>
        </p:spPr>
        <p:txBody>
          <a:bodyPr/>
          <a:lstStyle/>
          <a:p>
            <a:r>
              <a:rPr lang="en-US" dirty="0">
                <a:effectLst/>
              </a:rPr>
              <a:t>Smart adaptation in an era of rising climate risks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1764081" y="5108183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McKenna Murray </a:t>
            </a:r>
          </a:p>
          <a:p>
            <a:pPr algn="ctr"/>
            <a:r>
              <a:rPr lang="en-US" sz="2800" dirty="0" smtClean="0"/>
              <a:t>ATMS 790 </a:t>
            </a:r>
          </a:p>
        </p:txBody>
      </p:sp>
    </p:spTree>
    <p:extLst>
      <p:ext uri="{BB962C8B-B14F-4D97-AF65-F5344CB8AC3E}">
        <p14:creationId xmlns:p14="http://schemas.microsoft.com/office/powerpoint/2010/main" val="188849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4-22 at 11.46.28 PM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r="2212"/>
          <a:stretch/>
        </p:blipFill>
        <p:spPr>
          <a:xfrm>
            <a:off x="122660" y="560345"/>
            <a:ext cx="8886406" cy="5740422"/>
          </a:xfrm>
        </p:spPr>
      </p:pic>
    </p:spTree>
    <p:extLst>
      <p:ext uri="{BB962C8B-B14F-4D97-AF65-F5344CB8AC3E}">
        <p14:creationId xmlns:p14="http://schemas.microsoft.com/office/powerpoint/2010/main" val="244800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084" y="5515168"/>
            <a:ext cx="8189383" cy="1143000"/>
          </a:xfrm>
        </p:spPr>
        <p:txBody>
          <a:bodyPr/>
          <a:lstStyle/>
          <a:p>
            <a:r>
              <a:rPr lang="en-US" dirty="0" smtClean="0"/>
              <a:t>Risk of Disaster Impacts </a:t>
            </a:r>
            <a:endParaRPr lang="en-US" dirty="0"/>
          </a:p>
        </p:txBody>
      </p:sp>
      <p:pic>
        <p:nvPicPr>
          <p:cNvPr id="4" name="Content Placeholder 3" descr="Screen Shot 2018-04-23 at 12.26.04 AM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4532" r="2564" b="2570"/>
          <a:stretch/>
        </p:blipFill>
        <p:spPr>
          <a:xfrm>
            <a:off x="582084" y="529167"/>
            <a:ext cx="7926917" cy="4768659"/>
          </a:xfrm>
        </p:spPr>
      </p:pic>
    </p:spTree>
    <p:extLst>
      <p:ext uri="{BB962C8B-B14F-4D97-AF65-F5344CB8AC3E}">
        <p14:creationId xmlns:p14="http://schemas.microsoft.com/office/powerpoint/2010/main" val="426467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355" y="563438"/>
            <a:ext cx="6512511" cy="1143000"/>
          </a:xfrm>
        </p:spPr>
        <p:txBody>
          <a:bodyPr/>
          <a:lstStyle/>
          <a:p>
            <a:pPr algn="ctr"/>
            <a:r>
              <a:rPr lang="en-US" dirty="0" smtClean="0">
                <a:effectLst/>
              </a:rPr>
              <a:t>The Paradox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750" y="1706437"/>
            <a:ext cx="7662333" cy="4537729"/>
          </a:xfrm>
        </p:spPr>
        <p:txBody>
          <a:bodyPr>
            <a:noAutofit/>
          </a:bodyPr>
          <a:lstStyle/>
          <a:p>
            <a:r>
              <a:rPr lang="en-US" sz="2400" dirty="0" smtClean="0"/>
              <a:t>Disaster losses have increased dramatically in the past 40 years 	</a:t>
            </a:r>
          </a:p>
          <a:p>
            <a:pPr lvl="1"/>
            <a:r>
              <a:rPr lang="en-US" sz="2400" dirty="0" smtClean="0"/>
              <a:t>300 global events per year in 1980</a:t>
            </a:r>
          </a:p>
          <a:p>
            <a:pPr lvl="1"/>
            <a:r>
              <a:rPr lang="en-US" sz="2400" dirty="0" smtClean="0"/>
              <a:t>900 global events per year in recent years</a:t>
            </a:r>
          </a:p>
          <a:p>
            <a:r>
              <a:rPr lang="en-US" sz="2400" dirty="0" smtClean="0"/>
              <a:t>Disaster losses are heavily impacted by changes in hazard, vulnerability, and exposure </a:t>
            </a:r>
          </a:p>
          <a:p>
            <a:r>
              <a:rPr lang="en-US" sz="2400" dirty="0" smtClean="0"/>
              <a:t>However, globally there is no disaster loss trend after the losses are adjusted for inflation and GDP differences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201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4667"/>
            <a:ext cx="8974666" cy="1461769"/>
          </a:xfrm>
        </p:spPr>
        <p:txBody>
          <a:bodyPr/>
          <a:lstStyle/>
          <a:p>
            <a:pPr marL="914400" indent="-914400" algn="ctr">
              <a:buFont typeface="+mj-lt"/>
              <a:buAutoNum type="arabicPeriod"/>
            </a:pPr>
            <a:r>
              <a:rPr lang="en-US" dirty="0">
                <a:effectLst/>
              </a:rPr>
              <a:t>F</a:t>
            </a:r>
            <a:r>
              <a:rPr lang="en-US" dirty="0" smtClean="0">
                <a:effectLst/>
              </a:rPr>
              <a:t>inancially </a:t>
            </a:r>
            <a:r>
              <a:rPr lang="en-US" dirty="0">
                <a:effectLst/>
              </a:rPr>
              <a:t>important climate hazards 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27667" y="2223770"/>
            <a:ext cx="6400800" cy="3474720"/>
          </a:xfrm>
        </p:spPr>
        <p:txBody>
          <a:bodyPr/>
          <a:lstStyle/>
          <a:p>
            <a:r>
              <a:rPr lang="en-US" dirty="0" smtClean="0"/>
              <a:t>Floods and storms are the source of 65% of losses </a:t>
            </a:r>
          </a:p>
          <a:p>
            <a:r>
              <a:rPr lang="en-US" dirty="0" smtClean="0"/>
              <a:t>Temperature, drought, and fire only account for 10% </a:t>
            </a:r>
          </a:p>
          <a:p>
            <a:r>
              <a:rPr lang="en-US" dirty="0" smtClean="0"/>
              <a:t>Humans have a major impact on severity </a:t>
            </a:r>
            <a:r>
              <a:rPr lang="mr-IN" dirty="0" smtClean="0"/>
              <a:t>–</a:t>
            </a:r>
            <a:r>
              <a:rPr lang="en-US" dirty="0" smtClean="0"/>
              <a:t> making economic loss data noisy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8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4" y="403436"/>
            <a:ext cx="7575550" cy="1143000"/>
          </a:xfrm>
        </p:spPr>
        <p:txBody>
          <a:bodyPr/>
          <a:lstStyle/>
          <a:p>
            <a:pPr marL="914400" indent="-914400" algn="ctr">
              <a:buFont typeface="+mj-lt"/>
              <a:buAutoNum type="arabicPeriod" startAt="2"/>
            </a:pPr>
            <a:r>
              <a:rPr lang="en-US" dirty="0" smtClean="0">
                <a:effectLst/>
              </a:rPr>
              <a:t>Statistical Challenges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27667" y="1853353"/>
            <a:ext cx="6400800" cy="3474720"/>
          </a:xfrm>
        </p:spPr>
        <p:txBody>
          <a:bodyPr/>
          <a:lstStyle/>
          <a:p>
            <a:r>
              <a:rPr lang="en-US" dirty="0" smtClean="0"/>
              <a:t>Most of the losses come from a few major disasters </a:t>
            </a:r>
            <a:r>
              <a:rPr lang="mr-IN" dirty="0" smtClean="0"/>
              <a:t>–</a:t>
            </a:r>
            <a:r>
              <a:rPr lang="en-US" dirty="0" smtClean="0"/>
              <a:t> which are rare </a:t>
            </a:r>
          </a:p>
          <a:p>
            <a:r>
              <a:rPr lang="en-US" dirty="0" smtClean="0"/>
              <a:t>The small sample size makes it difficult to determine trends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2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1" y="105833"/>
            <a:ext cx="8868832" cy="1440603"/>
          </a:xfrm>
        </p:spPr>
        <p:txBody>
          <a:bodyPr/>
          <a:lstStyle/>
          <a:p>
            <a:pPr marL="914400" indent="-914400" algn="ctr">
              <a:buFont typeface="+mj-lt"/>
              <a:buAutoNum type="arabicPeriod" startAt="3"/>
            </a:pPr>
            <a:r>
              <a:rPr lang="en-US" dirty="0" smtClean="0">
                <a:effectLst/>
              </a:rPr>
              <a:t>Counteracting Physical Processes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27667" y="1546436"/>
            <a:ext cx="6400800" cy="3474720"/>
          </a:xfrm>
        </p:spPr>
        <p:txBody>
          <a:bodyPr/>
          <a:lstStyle/>
          <a:p>
            <a:r>
              <a:rPr lang="en-US" dirty="0" smtClean="0"/>
              <a:t>Some impacts from climate change can counteract each other</a:t>
            </a:r>
          </a:p>
          <a:p>
            <a:pPr lvl="1"/>
            <a:r>
              <a:rPr lang="en-US" dirty="0" smtClean="0"/>
              <a:t>Climate change increases the risk for drought, but can cause plants to use water more efficiently </a:t>
            </a:r>
          </a:p>
          <a:p>
            <a:pPr lvl="1"/>
            <a:r>
              <a:rPr lang="en-US" dirty="0" smtClean="0"/>
              <a:t>Hurricane potential intensity should be increasing, but it offset by atmospheric aerosols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4" y="403436"/>
            <a:ext cx="7575550" cy="1143000"/>
          </a:xfrm>
        </p:spPr>
        <p:txBody>
          <a:bodyPr/>
          <a:lstStyle/>
          <a:p>
            <a:pPr marL="914400" indent="-914400" algn="ctr">
              <a:buFont typeface="+mj-lt"/>
              <a:buAutoNum type="arabicPeriod" startAt="4"/>
            </a:pPr>
            <a:r>
              <a:rPr lang="en-US" dirty="0" smtClean="0">
                <a:effectLst/>
              </a:rPr>
              <a:t>Social Processes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27667" y="1546436"/>
            <a:ext cx="6400800" cy="3474720"/>
          </a:xfrm>
        </p:spPr>
        <p:txBody>
          <a:bodyPr/>
          <a:lstStyle/>
          <a:p>
            <a:r>
              <a:rPr lang="en-US" dirty="0" smtClean="0"/>
              <a:t>Disasters have disproportionate impacts on poorer economies </a:t>
            </a:r>
          </a:p>
          <a:p>
            <a:r>
              <a:rPr lang="en-US" dirty="0" smtClean="0"/>
              <a:t>Better infrastructure and preparedness can lead to fewer damage losses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2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113" y="181167"/>
            <a:ext cx="6512511" cy="1143000"/>
          </a:xfrm>
        </p:spPr>
        <p:txBody>
          <a:bodyPr/>
          <a:lstStyle/>
          <a:p>
            <a:pPr algn="ctr"/>
            <a:r>
              <a:rPr lang="en-US" dirty="0" smtClean="0">
                <a:effectLst/>
              </a:rPr>
              <a:t>Potential Solutions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9167" y="1557019"/>
            <a:ext cx="3664202" cy="4740063"/>
          </a:xfrm>
        </p:spPr>
        <p:txBody>
          <a:bodyPr/>
          <a:lstStyle/>
          <a:p>
            <a:r>
              <a:rPr lang="en-US" dirty="0" smtClean="0"/>
              <a:t>Work on limiting climate change </a:t>
            </a:r>
          </a:p>
          <a:p>
            <a:r>
              <a:rPr lang="en-US" dirty="0" smtClean="0"/>
              <a:t>Look for investments that help adaptation, but also have economic benefits </a:t>
            </a:r>
          </a:p>
          <a:p>
            <a:r>
              <a:rPr lang="en-US" dirty="0" smtClean="0"/>
              <a:t>Add climate projections into adaptation planning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04986" y="1557020"/>
            <a:ext cx="3346704" cy="3474720"/>
          </a:xfrm>
        </p:spPr>
        <p:txBody>
          <a:bodyPr/>
          <a:lstStyle/>
          <a:p>
            <a:r>
              <a:rPr lang="en-US" dirty="0" smtClean="0"/>
              <a:t>Institutions need to have disaster plans that factor in climate change </a:t>
            </a:r>
          </a:p>
          <a:p>
            <a:r>
              <a:rPr lang="en-US" dirty="0"/>
              <a:t>Create flexible adaptation plans </a:t>
            </a:r>
          </a:p>
          <a:p>
            <a:r>
              <a:rPr lang="en-US" dirty="0" smtClean="0"/>
              <a:t>Willingness to try and use multiple adaptation strategies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98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113" y="181167"/>
            <a:ext cx="6512511" cy="1143000"/>
          </a:xfrm>
        </p:spPr>
        <p:txBody>
          <a:bodyPr/>
          <a:lstStyle/>
          <a:p>
            <a:pPr algn="ctr"/>
            <a:r>
              <a:rPr lang="en-US" dirty="0" smtClean="0">
                <a:effectLst/>
              </a:rPr>
              <a:t>Conclusions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000" y="1557020"/>
            <a:ext cx="4296833" cy="4475480"/>
          </a:xfrm>
        </p:spPr>
        <p:txBody>
          <a:bodyPr>
            <a:normAutofit/>
          </a:bodyPr>
          <a:lstStyle/>
          <a:p>
            <a:r>
              <a:rPr lang="en-US" dirty="0" smtClean="0"/>
              <a:t>The lack of a trend does mean that climate change is not impacting disaster losses </a:t>
            </a:r>
          </a:p>
          <a:p>
            <a:r>
              <a:rPr lang="en-US" dirty="0" smtClean="0"/>
              <a:t>Climate change is likely to increase disaster losses </a:t>
            </a:r>
          </a:p>
          <a:p>
            <a:r>
              <a:rPr lang="en-US" dirty="0" smtClean="0"/>
              <a:t>Action should be taken to adapt to the changing climate </a:t>
            </a:r>
            <a:endParaRPr lang="en-US" dirty="0"/>
          </a:p>
        </p:txBody>
      </p:sp>
      <p:pic>
        <p:nvPicPr>
          <p:cNvPr id="5" name="Content Placeholder 4" descr="2fb5a67fd6b5280e7dc7a400e8b5b89a--planet-earth-climate-change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36" b="-1212"/>
          <a:stretch/>
        </p:blipFill>
        <p:spPr>
          <a:xfrm>
            <a:off x="4423833" y="843296"/>
            <a:ext cx="4529602" cy="4003871"/>
          </a:xfrm>
        </p:spPr>
      </p:pic>
    </p:spTree>
    <p:extLst>
      <p:ext uri="{BB962C8B-B14F-4D97-AF65-F5344CB8AC3E}">
        <p14:creationId xmlns:p14="http://schemas.microsoft.com/office/powerpoint/2010/main" val="298598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355" y="563438"/>
            <a:ext cx="6512511" cy="1143000"/>
          </a:xfrm>
        </p:spPr>
        <p:txBody>
          <a:bodyPr/>
          <a:lstStyle/>
          <a:p>
            <a:pPr algn="ctr"/>
            <a:r>
              <a:rPr lang="en-US" dirty="0" smtClean="0">
                <a:effectLst/>
              </a:rPr>
              <a:t>Sources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750" y="1706437"/>
            <a:ext cx="7662333" cy="4537729"/>
          </a:xfrm>
        </p:spPr>
        <p:txBody>
          <a:bodyPr>
            <a:noAutofit/>
          </a:bodyPr>
          <a:lstStyle/>
          <a:p>
            <a:r>
              <a:rPr lang="en-US" sz="2400" dirty="0"/>
              <a:t>Christopher B. Field (2018) Smart adaptation in an era of rising climate risks, Bulletin of the Atomic Scientists, 74:2, 73-80, DOI: 10.1080/00963402.2018.1436806 </a:t>
            </a:r>
            <a:endParaRPr lang="en-US" sz="2400" dirty="0"/>
          </a:p>
          <a:p>
            <a:r>
              <a:rPr lang="en-US" sz="2400" dirty="0" smtClean="0"/>
              <a:t>NOAA National Centers for Environmental Information (NCEI) U.S. Billion-Dollar Weather and Climate Disasters (2018). </a:t>
            </a:r>
            <a:r>
              <a:rPr lang="en-US" sz="2400" dirty="0" smtClean="0">
                <a:hlinkClick r:id="rId2"/>
              </a:rPr>
              <a:t>https://www.ndc.noaa.gov/billions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566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83" y="4372167"/>
            <a:ext cx="7914217" cy="1861415"/>
          </a:xfrm>
        </p:spPr>
        <p:txBody>
          <a:bodyPr/>
          <a:lstStyle/>
          <a:p>
            <a:r>
              <a:rPr lang="en-US" dirty="0" smtClean="0"/>
              <a:t>What are you willing to pay for?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are you willing to pay for a cup of coffee? </a:t>
            </a:r>
          </a:p>
          <a:p>
            <a:r>
              <a:rPr lang="en-US" dirty="0" smtClean="0"/>
              <a:t>What are you willing to pay for a new laptop? </a:t>
            </a:r>
          </a:p>
          <a:p>
            <a:r>
              <a:rPr lang="en-US" dirty="0" smtClean="0"/>
              <a:t>What are you willing to pay for water? </a:t>
            </a:r>
          </a:p>
          <a:p>
            <a:r>
              <a:rPr lang="en-US" dirty="0" smtClean="0"/>
              <a:t>What are you willing to pay for home insurance? </a:t>
            </a:r>
          </a:p>
          <a:p>
            <a:r>
              <a:rPr lang="en-US" dirty="0" smtClean="0"/>
              <a:t>Would you be open to paying a climate adaptation tax?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6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06" y="5368337"/>
            <a:ext cx="8711368" cy="1143000"/>
          </a:xfrm>
          <a:effectLst/>
        </p:spPr>
        <p:txBody>
          <a:bodyPr/>
          <a:lstStyle/>
          <a:p>
            <a:r>
              <a:rPr lang="en-US" sz="4000" dirty="0" smtClean="0">
                <a:effectLst/>
              </a:rPr>
              <a:t>Hurricane Katrina </a:t>
            </a:r>
            <a:r>
              <a:rPr lang="mr-IN" sz="4000" dirty="0" smtClean="0">
                <a:effectLst/>
              </a:rPr>
              <a:t>–</a:t>
            </a:r>
            <a:r>
              <a:rPr lang="en-US" sz="4000" dirty="0" smtClean="0">
                <a:effectLst/>
              </a:rPr>
              <a:t> $163.8 Billion </a:t>
            </a:r>
            <a:endParaRPr lang="en-US" sz="4000" dirty="0">
              <a:effectLst/>
            </a:endParaRPr>
          </a:p>
        </p:txBody>
      </p:sp>
      <p:pic>
        <p:nvPicPr>
          <p:cNvPr id="4" name="Content Placeholder 3" descr="hurrican-katrina-hero-H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8" r="19898"/>
          <a:stretch>
            <a:fillRect/>
          </a:stretch>
        </p:blipFill>
        <p:spPr>
          <a:xfrm>
            <a:off x="0" y="0"/>
            <a:ext cx="9152301" cy="4968392"/>
          </a:xfrm>
        </p:spPr>
      </p:pic>
    </p:spTree>
    <p:extLst>
      <p:ext uri="{BB962C8B-B14F-4D97-AF65-F5344CB8AC3E}">
        <p14:creationId xmlns:p14="http://schemas.microsoft.com/office/powerpoint/2010/main" val="8474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0" y="5317411"/>
            <a:ext cx="8852948" cy="1143000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Hurricane Sandy - $71.5 Billion </a:t>
            </a:r>
            <a:endParaRPr lang="en-US" sz="4400" dirty="0">
              <a:effectLst/>
            </a:endParaRPr>
          </a:p>
        </p:txBody>
      </p:sp>
      <p:pic>
        <p:nvPicPr>
          <p:cNvPr id="4" name="Content Placeholder 3" descr="29-hurricane-sandy.w710.h47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64"/>
          <a:stretch/>
        </p:blipFill>
        <p:spPr>
          <a:xfrm>
            <a:off x="734633" y="110759"/>
            <a:ext cx="7632710" cy="5095700"/>
          </a:xfrm>
        </p:spPr>
      </p:pic>
    </p:spTree>
    <p:extLst>
      <p:ext uri="{BB962C8B-B14F-4D97-AF65-F5344CB8AC3E}">
        <p14:creationId xmlns:p14="http://schemas.microsoft.com/office/powerpoint/2010/main" val="81709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8852948" cy="1143000"/>
          </a:xfrm>
        </p:spPr>
        <p:txBody>
          <a:bodyPr/>
          <a:lstStyle/>
          <a:p>
            <a:r>
              <a:rPr lang="en-US" sz="4000" dirty="0" smtClean="0">
                <a:effectLst/>
              </a:rPr>
              <a:t>Hurricane Harvey - $126.3 Billion </a:t>
            </a:r>
            <a:endParaRPr lang="en-US" sz="4000" dirty="0">
              <a:effectLst/>
            </a:endParaRPr>
          </a:p>
        </p:txBody>
      </p:sp>
      <p:pic>
        <p:nvPicPr>
          <p:cNvPr id="5" name="Content Placeholder 4" descr="Support_during_Hurricane_Harvey_(TX)_(50)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r="-250"/>
          <a:stretch/>
        </p:blipFill>
        <p:spPr>
          <a:xfrm>
            <a:off x="344115" y="240319"/>
            <a:ext cx="8270720" cy="5474681"/>
          </a:xfrm>
        </p:spPr>
      </p:pic>
    </p:spTree>
    <p:extLst>
      <p:ext uri="{BB962C8B-B14F-4D97-AF65-F5344CB8AC3E}">
        <p14:creationId xmlns:p14="http://schemas.microsoft.com/office/powerpoint/2010/main" val="371079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0" y="5613745"/>
            <a:ext cx="8852948" cy="1143000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Hurricane Irma - $50.5 Billion </a:t>
            </a:r>
            <a:endParaRPr lang="en-US" sz="4400" dirty="0">
              <a:effectLst/>
            </a:endParaRPr>
          </a:p>
        </p:txBody>
      </p:sp>
      <p:pic>
        <p:nvPicPr>
          <p:cNvPr id="5" name="Content Placeholder 4" descr="84534054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r="332"/>
          <a:stretch/>
        </p:blipFill>
        <p:spPr>
          <a:xfrm>
            <a:off x="521076" y="179917"/>
            <a:ext cx="7977025" cy="5344933"/>
          </a:xfrm>
        </p:spPr>
      </p:pic>
    </p:spTree>
    <p:extLst>
      <p:ext uri="{BB962C8B-B14F-4D97-AF65-F5344CB8AC3E}">
        <p14:creationId xmlns:p14="http://schemas.microsoft.com/office/powerpoint/2010/main" val="371079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0" y="5105744"/>
            <a:ext cx="8852948" cy="1143000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Hurricane Maria - $90.9 Billion </a:t>
            </a:r>
            <a:endParaRPr lang="en-US" sz="4400" dirty="0">
              <a:effectLst/>
            </a:endParaRPr>
          </a:p>
        </p:txBody>
      </p:sp>
      <p:pic>
        <p:nvPicPr>
          <p:cNvPr id="5" name="Content Placeholder 4" descr="puerto-rico-hurricane-maria-aftermath-1a-jt-171014_12x5_99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 b="312"/>
          <a:stretch/>
        </p:blipFill>
        <p:spPr>
          <a:xfrm>
            <a:off x="224743" y="920748"/>
            <a:ext cx="8807501" cy="3640669"/>
          </a:xfrm>
        </p:spPr>
      </p:pic>
    </p:spTree>
    <p:extLst>
      <p:ext uri="{BB962C8B-B14F-4D97-AF65-F5344CB8AC3E}">
        <p14:creationId xmlns:p14="http://schemas.microsoft.com/office/powerpoint/2010/main" val="371079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-billion-dollar-disaster-map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8" r="-5168"/>
          <a:stretch>
            <a:fillRect/>
          </a:stretch>
        </p:blipFill>
        <p:spPr>
          <a:xfrm>
            <a:off x="-417324" y="684865"/>
            <a:ext cx="9905566" cy="5377307"/>
          </a:xfrm>
        </p:spPr>
      </p:pic>
    </p:spTree>
    <p:extLst>
      <p:ext uri="{BB962C8B-B14F-4D97-AF65-F5344CB8AC3E}">
        <p14:creationId xmlns:p14="http://schemas.microsoft.com/office/powerpoint/2010/main" val="320320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4-22 at 11.46.13 PM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r="856"/>
          <a:stretch/>
        </p:blipFill>
        <p:spPr>
          <a:xfrm>
            <a:off x="249028" y="610154"/>
            <a:ext cx="8775423" cy="5391764"/>
          </a:xfrm>
        </p:spPr>
      </p:pic>
    </p:spTree>
    <p:extLst>
      <p:ext uri="{BB962C8B-B14F-4D97-AF65-F5344CB8AC3E}">
        <p14:creationId xmlns:p14="http://schemas.microsoft.com/office/powerpoint/2010/main" val="24982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346</TotalTime>
  <Words>398</Words>
  <Application>Microsoft Macintosh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Smart adaptation in an era of rising climate risks  </vt:lpstr>
      <vt:lpstr>What are you willing to pay for? </vt:lpstr>
      <vt:lpstr>Hurricane Katrina – $163.8 Billion </vt:lpstr>
      <vt:lpstr>Hurricane Sandy - $71.5 Billion </vt:lpstr>
      <vt:lpstr>Hurricane Harvey - $126.3 Billion </vt:lpstr>
      <vt:lpstr>Hurricane Irma - $50.5 Billion </vt:lpstr>
      <vt:lpstr>Hurricane Maria - $90.9 Billion </vt:lpstr>
      <vt:lpstr>PowerPoint Presentation</vt:lpstr>
      <vt:lpstr>PowerPoint Presentation</vt:lpstr>
      <vt:lpstr>PowerPoint Presentation</vt:lpstr>
      <vt:lpstr>Risk of Disaster Impacts </vt:lpstr>
      <vt:lpstr>The Paradox </vt:lpstr>
      <vt:lpstr>Financially important climate hazards  </vt:lpstr>
      <vt:lpstr>Statistical Challenges</vt:lpstr>
      <vt:lpstr>Counteracting Physical Processes </vt:lpstr>
      <vt:lpstr>Social Processes</vt:lpstr>
      <vt:lpstr>Potential Solutions </vt:lpstr>
      <vt:lpstr>Conclusions</vt:lpstr>
      <vt:lpstr>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adaptation in an era of rising climate risks  </dc:title>
  <dc:creator>McKenna Murray</dc:creator>
  <cp:lastModifiedBy>McKenna Murray</cp:lastModifiedBy>
  <cp:revision>15</cp:revision>
  <dcterms:created xsi:type="dcterms:W3CDTF">2018-04-23T03:46:24Z</dcterms:created>
  <dcterms:modified xsi:type="dcterms:W3CDTF">2018-04-23T09:32:28Z</dcterms:modified>
</cp:coreProperties>
</file>