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9"/>
  </p:notesMasterIdLst>
  <p:sldIdLst>
    <p:sldId id="256" r:id="rId2"/>
    <p:sldId id="300" r:id="rId3"/>
    <p:sldId id="311" r:id="rId4"/>
    <p:sldId id="321" r:id="rId5"/>
    <p:sldId id="324" r:id="rId6"/>
    <p:sldId id="326" r:id="rId7"/>
    <p:sldId id="328" r:id="rId8"/>
    <p:sldId id="330" r:id="rId9"/>
    <p:sldId id="277" r:id="rId10"/>
    <p:sldId id="308" r:id="rId11"/>
    <p:sldId id="307" r:id="rId12"/>
    <p:sldId id="320" r:id="rId13"/>
    <p:sldId id="309" r:id="rId14"/>
    <p:sldId id="318" r:id="rId15"/>
    <p:sldId id="319" r:id="rId16"/>
    <p:sldId id="342" r:id="rId17"/>
    <p:sldId id="338" r:id="rId18"/>
    <p:sldId id="344" r:id="rId19"/>
    <p:sldId id="348" r:id="rId20"/>
    <p:sldId id="364" r:id="rId21"/>
    <p:sldId id="363" r:id="rId22"/>
    <p:sldId id="339" r:id="rId23"/>
    <p:sldId id="341" r:id="rId24"/>
    <p:sldId id="368" r:id="rId25"/>
    <p:sldId id="369" r:id="rId26"/>
    <p:sldId id="340" r:id="rId27"/>
    <p:sldId id="343" r:id="rId28"/>
    <p:sldId id="391" r:id="rId29"/>
    <p:sldId id="393" r:id="rId30"/>
    <p:sldId id="398" r:id="rId31"/>
    <p:sldId id="345" r:id="rId32"/>
    <p:sldId id="334" r:id="rId33"/>
    <p:sldId id="392" r:id="rId34"/>
    <p:sldId id="400" r:id="rId35"/>
    <p:sldId id="335" r:id="rId36"/>
    <p:sldId id="336" r:id="rId37"/>
    <p:sldId id="346" r:id="rId38"/>
    <p:sldId id="388" r:id="rId39"/>
    <p:sldId id="371" r:id="rId40"/>
    <p:sldId id="373" r:id="rId41"/>
    <p:sldId id="378" r:id="rId42"/>
    <p:sldId id="372" r:id="rId43"/>
    <p:sldId id="312" r:id="rId44"/>
    <p:sldId id="322" r:id="rId45"/>
    <p:sldId id="313" r:id="rId46"/>
    <p:sldId id="314" r:id="rId47"/>
    <p:sldId id="27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84" autoAdjust="0"/>
  </p:normalViewPr>
  <p:slideViewPr>
    <p:cSldViewPr>
      <p:cViewPr varScale="1">
        <p:scale>
          <a:sx n="101" d="100"/>
          <a:sy n="101" d="100"/>
        </p:scale>
        <p:origin x="-1914" y="-90"/>
      </p:cViewPr>
      <p:guideLst>
        <p:guide orient="horz" pos="2160"/>
        <p:guide pos="2880"/>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8DFB9A-A741-4B3E-A38D-7D7D8A1F16E4}" type="datetimeFigureOut">
              <a:rPr lang="en-US" smtClean="0"/>
              <a:t>1/30/2018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E27827-0C90-4B11-AAE5-DC5D425AF86A}" type="slidenum">
              <a:rPr lang="en-US" smtClean="0"/>
              <a:t>‹#›</a:t>
            </a:fld>
            <a:endParaRPr lang="en-US"/>
          </a:p>
        </p:txBody>
      </p:sp>
    </p:spTree>
    <p:extLst>
      <p:ext uri="{BB962C8B-B14F-4D97-AF65-F5344CB8AC3E}">
        <p14:creationId xmlns:p14="http://schemas.microsoft.com/office/powerpoint/2010/main" val="4036601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27827-0C90-4B11-AAE5-DC5D425AF86A}" type="slidenum">
              <a:rPr lang="en-US" smtClean="0"/>
              <a:t>1</a:t>
            </a:fld>
            <a:endParaRPr lang="en-US"/>
          </a:p>
        </p:txBody>
      </p:sp>
    </p:spTree>
    <p:extLst>
      <p:ext uri="{BB962C8B-B14F-4D97-AF65-F5344CB8AC3E}">
        <p14:creationId xmlns:p14="http://schemas.microsoft.com/office/powerpoint/2010/main" val="1668968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27827-0C90-4B11-AAE5-DC5D425AF86A}" type="slidenum">
              <a:rPr lang="en-US" smtClean="0"/>
              <a:t>9</a:t>
            </a:fld>
            <a:endParaRPr lang="en-US"/>
          </a:p>
        </p:txBody>
      </p:sp>
    </p:spTree>
    <p:extLst>
      <p:ext uri="{BB962C8B-B14F-4D97-AF65-F5344CB8AC3E}">
        <p14:creationId xmlns:p14="http://schemas.microsoft.com/office/powerpoint/2010/main" val="387119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fld id="{04E27827-0C90-4B11-AAE5-DC5D425AF86A}" type="slidenum">
              <a:rPr lang="en-US" smtClean="0"/>
              <a:t>10</a:t>
            </a:fld>
            <a:endParaRPr lang="en-US"/>
          </a:p>
        </p:txBody>
      </p:sp>
    </p:spTree>
    <p:extLst>
      <p:ext uri="{BB962C8B-B14F-4D97-AF65-F5344CB8AC3E}">
        <p14:creationId xmlns:p14="http://schemas.microsoft.com/office/powerpoint/2010/main" val="1062317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27827-0C90-4B11-AAE5-DC5D425AF86A}" type="slidenum">
              <a:rPr lang="en-US" smtClean="0"/>
              <a:t>11</a:t>
            </a:fld>
            <a:endParaRPr lang="en-US"/>
          </a:p>
        </p:txBody>
      </p:sp>
    </p:spTree>
    <p:extLst>
      <p:ext uri="{BB962C8B-B14F-4D97-AF65-F5344CB8AC3E}">
        <p14:creationId xmlns:p14="http://schemas.microsoft.com/office/powerpoint/2010/main" val="1652770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27827-0C90-4B11-AAE5-DC5D425AF86A}" type="slidenum">
              <a:rPr lang="en-US" smtClean="0"/>
              <a:t>12</a:t>
            </a:fld>
            <a:endParaRPr lang="en-US"/>
          </a:p>
        </p:txBody>
      </p:sp>
    </p:spTree>
    <p:extLst>
      <p:ext uri="{BB962C8B-B14F-4D97-AF65-F5344CB8AC3E}">
        <p14:creationId xmlns:p14="http://schemas.microsoft.com/office/powerpoint/2010/main" val="874532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27827-0C90-4B11-AAE5-DC5D425AF86A}" type="slidenum">
              <a:rPr lang="en-US" smtClean="0"/>
              <a:t>14</a:t>
            </a:fld>
            <a:endParaRPr lang="en-US"/>
          </a:p>
        </p:txBody>
      </p:sp>
    </p:spTree>
    <p:extLst>
      <p:ext uri="{BB962C8B-B14F-4D97-AF65-F5344CB8AC3E}">
        <p14:creationId xmlns:p14="http://schemas.microsoft.com/office/powerpoint/2010/main" val="3871190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4E27827-0C90-4B11-AAE5-DC5D425AF86A}" type="slidenum">
              <a:rPr lang="en-US" smtClean="0"/>
              <a:t>15</a:t>
            </a:fld>
            <a:endParaRPr lang="en-US"/>
          </a:p>
        </p:txBody>
      </p:sp>
    </p:spTree>
    <p:extLst>
      <p:ext uri="{BB962C8B-B14F-4D97-AF65-F5344CB8AC3E}">
        <p14:creationId xmlns:p14="http://schemas.microsoft.com/office/powerpoint/2010/main" val="1342683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27827-0C90-4B11-AAE5-DC5D425AF86A}" type="slidenum">
              <a:rPr lang="en-US" smtClean="0"/>
              <a:t>18</a:t>
            </a:fld>
            <a:endParaRPr lang="en-US"/>
          </a:p>
        </p:txBody>
      </p:sp>
    </p:spTree>
    <p:extLst>
      <p:ext uri="{BB962C8B-B14F-4D97-AF65-F5344CB8AC3E}">
        <p14:creationId xmlns:p14="http://schemas.microsoft.com/office/powerpoint/2010/main" val="2594599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Weak +NAO  block and </a:t>
            </a:r>
            <a:r>
              <a:rPr lang="en-US" baseline="0" dirty="0" err="1" smtClean="0"/>
              <a:t>neg</a:t>
            </a:r>
            <a:r>
              <a:rPr lang="en-US" baseline="0" dirty="0" smtClean="0"/>
              <a:t> tilt ridge  b. strong –NAO  strong south-southeast upper flow from </a:t>
            </a:r>
            <a:r>
              <a:rPr lang="en-US" baseline="0" dirty="0" err="1" smtClean="0"/>
              <a:t>Middleeast</a:t>
            </a:r>
            <a:r>
              <a:rPr lang="en-US" baseline="0" dirty="0" smtClean="0"/>
              <a:t>  c. moderate +NAO deep trough moving through western Europe.</a:t>
            </a:r>
            <a:endParaRPr lang="en-US" dirty="0"/>
          </a:p>
        </p:txBody>
      </p:sp>
      <p:sp>
        <p:nvSpPr>
          <p:cNvPr id="4" name="Slide Number Placeholder 3"/>
          <p:cNvSpPr>
            <a:spLocks noGrp="1"/>
          </p:cNvSpPr>
          <p:nvPr>
            <p:ph type="sldNum" sz="quarter" idx="10"/>
          </p:nvPr>
        </p:nvSpPr>
        <p:spPr/>
        <p:txBody>
          <a:bodyPr/>
          <a:lstStyle/>
          <a:p>
            <a:fld id="{04E27827-0C90-4B11-AAE5-DC5D425AF86A}" type="slidenum">
              <a:rPr lang="en-US" smtClean="0"/>
              <a:t>34</a:t>
            </a:fld>
            <a:endParaRPr lang="en-US"/>
          </a:p>
        </p:txBody>
      </p:sp>
    </p:spTree>
    <p:extLst>
      <p:ext uri="{BB962C8B-B14F-4D97-AF65-F5344CB8AC3E}">
        <p14:creationId xmlns:p14="http://schemas.microsoft.com/office/powerpoint/2010/main" val="2492018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67D00C-6442-4463-B1E9-AF6AE2BC8FDB}"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38165-3CD8-4FBA-91D0-42725C99B103}" type="slidenum">
              <a:rPr lang="en-US" smtClean="0"/>
              <a:t>‹#›</a:t>
            </a:fld>
            <a:endParaRPr lang="en-US"/>
          </a:p>
        </p:txBody>
      </p:sp>
    </p:spTree>
    <p:extLst>
      <p:ext uri="{BB962C8B-B14F-4D97-AF65-F5344CB8AC3E}">
        <p14:creationId xmlns:p14="http://schemas.microsoft.com/office/powerpoint/2010/main" val="2360937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7D00C-6442-4463-B1E9-AF6AE2BC8FDB}"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38165-3CD8-4FBA-91D0-42725C99B103}" type="slidenum">
              <a:rPr lang="en-US" smtClean="0"/>
              <a:t>‹#›</a:t>
            </a:fld>
            <a:endParaRPr lang="en-US"/>
          </a:p>
        </p:txBody>
      </p:sp>
    </p:spTree>
    <p:extLst>
      <p:ext uri="{BB962C8B-B14F-4D97-AF65-F5344CB8AC3E}">
        <p14:creationId xmlns:p14="http://schemas.microsoft.com/office/powerpoint/2010/main" val="3070216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7D00C-6442-4463-B1E9-AF6AE2BC8FDB}"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38165-3CD8-4FBA-91D0-42725C99B103}" type="slidenum">
              <a:rPr lang="en-US" smtClean="0"/>
              <a:t>‹#›</a:t>
            </a:fld>
            <a:endParaRPr lang="en-US"/>
          </a:p>
        </p:txBody>
      </p:sp>
    </p:spTree>
    <p:extLst>
      <p:ext uri="{BB962C8B-B14F-4D97-AF65-F5344CB8AC3E}">
        <p14:creationId xmlns:p14="http://schemas.microsoft.com/office/powerpoint/2010/main" val="53446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7D00C-6442-4463-B1E9-AF6AE2BC8FDB}"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38165-3CD8-4FBA-91D0-42725C99B103}" type="slidenum">
              <a:rPr lang="en-US" smtClean="0"/>
              <a:t>‹#›</a:t>
            </a:fld>
            <a:endParaRPr lang="en-US"/>
          </a:p>
        </p:txBody>
      </p:sp>
    </p:spTree>
    <p:extLst>
      <p:ext uri="{BB962C8B-B14F-4D97-AF65-F5344CB8AC3E}">
        <p14:creationId xmlns:p14="http://schemas.microsoft.com/office/powerpoint/2010/main" val="2670799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67D00C-6442-4463-B1E9-AF6AE2BC8FDB}"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38165-3CD8-4FBA-91D0-42725C99B103}" type="slidenum">
              <a:rPr lang="en-US" smtClean="0"/>
              <a:t>‹#›</a:t>
            </a:fld>
            <a:endParaRPr lang="en-US"/>
          </a:p>
        </p:txBody>
      </p:sp>
    </p:spTree>
    <p:extLst>
      <p:ext uri="{BB962C8B-B14F-4D97-AF65-F5344CB8AC3E}">
        <p14:creationId xmlns:p14="http://schemas.microsoft.com/office/powerpoint/2010/main" val="2695424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67D00C-6442-4463-B1E9-AF6AE2BC8FDB}" type="datetimeFigureOut">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38165-3CD8-4FBA-91D0-42725C99B103}" type="slidenum">
              <a:rPr lang="en-US" smtClean="0"/>
              <a:t>‹#›</a:t>
            </a:fld>
            <a:endParaRPr lang="en-US"/>
          </a:p>
        </p:txBody>
      </p:sp>
    </p:spTree>
    <p:extLst>
      <p:ext uri="{BB962C8B-B14F-4D97-AF65-F5344CB8AC3E}">
        <p14:creationId xmlns:p14="http://schemas.microsoft.com/office/powerpoint/2010/main" val="4137589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67D00C-6442-4463-B1E9-AF6AE2BC8FDB}" type="datetimeFigureOut">
              <a:rPr lang="en-US" smtClean="0"/>
              <a:t>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38165-3CD8-4FBA-91D0-42725C99B103}" type="slidenum">
              <a:rPr lang="en-US" smtClean="0"/>
              <a:t>‹#›</a:t>
            </a:fld>
            <a:endParaRPr lang="en-US"/>
          </a:p>
        </p:txBody>
      </p:sp>
    </p:spTree>
    <p:extLst>
      <p:ext uri="{BB962C8B-B14F-4D97-AF65-F5344CB8AC3E}">
        <p14:creationId xmlns:p14="http://schemas.microsoft.com/office/powerpoint/2010/main" val="51687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67D00C-6442-4463-B1E9-AF6AE2BC8FDB}" type="datetimeFigureOut">
              <a:rPr lang="en-US" smtClean="0"/>
              <a:t>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38165-3CD8-4FBA-91D0-42725C99B103}" type="slidenum">
              <a:rPr lang="en-US" smtClean="0"/>
              <a:t>‹#›</a:t>
            </a:fld>
            <a:endParaRPr lang="en-US"/>
          </a:p>
        </p:txBody>
      </p:sp>
    </p:spTree>
    <p:extLst>
      <p:ext uri="{BB962C8B-B14F-4D97-AF65-F5344CB8AC3E}">
        <p14:creationId xmlns:p14="http://schemas.microsoft.com/office/powerpoint/2010/main" val="2266977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5">
            <a:lumMod val="20000"/>
            <a:lumOff val="80000"/>
            <a:alpha val="3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67D00C-6442-4463-B1E9-AF6AE2BC8FDB}" type="datetimeFigureOut">
              <a:rPr lang="en-US" smtClean="0"/>
              <a:t>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38165-3CD8-4FBA-91D0-42725C99B103}" type="slidenum">
              <a:rPr lang="en-US" smtClean="0"/>
              <a:t>‹#›</a:t>
            </a:fld>
            <a:endParaRPr lang="en-US"/>
          </a:p>
        </p:txBody>
      </p:sp>
    </p:spTree>
    <p:extLst>
      <p:ext uri="{BB962C8B-B14F-4D97-AF65-F5344CB8AC3E}">
        <p14:creationId xmlns:p14="http://schemas.microsoft.com/office/powerpoint/2010/main" val="3731716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67D00C-6442-4463-B1E9-AF6AE2BC8FDB}" type="datetimeFigureOut">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38165-3CD8-4FBA-91D0-42725C99B103}" type="slidenum">
              <a:rPr lang="en-US" smtClean="0"/>
              <a:t>‹#›</a:t>
            </a:fld>
            <a:endParaRPr lang="en-US"/>
          </a:p>
        </p:txBody>
      </p:sp>
    </p:spTree>
    <p:extLst>
      <p:ext uri="{BB962C8B-B14F-4D97-AF65-F5344CB8AC3E}">
        <p14:creationId xmlns:p14="http://schemas.microsoft.com/office/powerpoint/2010/main" val="1865718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67D00C-6442-4463-B1E9-AF6AE2BC8FDB}" type="datetimeFigureOut">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38165-3CD8-4FBA-91D0-42725C99B103}" type="slidenum">
              <a:rPr lang="en-US" smtClean="0"/>
              <a:t>‹#›</a:t>
            </a:fld>
            <a:endParaRPr lang="en-US"/>
          </a:p>
        </p:txBody>
      </p:sp>
    </p:spTree>
    <p:extLst>
      <p:ext uri="{BB962C8B-B14F-4D97-AF65-F5344CB8AC3E}">
        <p14:creationId xmlns:p14="http://schemas.microsoft.com/office/powerpoint/2010/main" val="797135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67D00C-6442-4463-B1E9-AF6AE2BC8FDB}" type="datetimeFigureOut">
              <a:rPr lang="en-US" smtClean="0"/>
              <a:t>1/30/2018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38165-3CD8-4FBA-91D0-42725C99B103}" type="slidenum">
              <a:rPr lang="en-US" smtClean="0"/>
              <a:t>‹#›</a:t>
            </a:fld>
            <a:endParaRPr lang="en-US"/>
          </a:p>
        </p:txBody>
      </p:sp>
    </p:spTree>
    <p:extLst>
      <p:ext uri="{BB962C8B-B14F-4D97-AF65-F5344CB8AC3E}">
        <p14:creationId xmlns:p14="http://schemas.microsoft.com/office/powerpoint/2010/main" val="232769709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ncdc.noaa.gov/paleo/paleo.html"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journals.ametsoc.org/doi/abs/10.1175/JCLI-D-11-00087.1" TargetMode="External"/><Relationship Id="rId7" Type="http://schemas.openxmlformats.org/officeDocument/2006/relationships/hyperlink" Target="https://doi.org/10.1073/pnas.1222000110" TargetMode="External"/><Relationship Id="rId2" Type="http://schemas.openxmlformats.org/officeDocument/2006/relationships/hyperlink" Target="https://doi.org/10.1038/s41467-017-02699-3" TargetMode="External"/><Relationship Id="rId1" Type="http://schemas.openxmlformats.org/officeDocument/2006/relationships/slideLayout" Target="../slideLayouts/slideLayout7.xml"/><Relationship Id="rId6" Type="http://schemas.openxmlformats.org/officeDocument/2006/relationships/hyperlink" Target="https://doi.org/10.1175/JAS-D-12-098.1" TargetMode="External"/><Relationship Id="rId5" Type="http://schemas.openxmlformats.org/officeDocument/2006/relationships/hyperlink" Target="https://journals.ametsoc.org/doi/abs/10.1175/JAS-D-12-098.1" TargetMode="External"/><Relationship Id="rId4" Type="http://schemas.openxmlformats.org/officeDocument/2006/relationships/hyperlink" Target="https://doi.org/10.1175/JCLI-D-11-00087.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meted.ucar.edu/training_module.php?id=535"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 t="2249" r="15437" b="194"/>
          <a:stretch/>
        </p:blipFill>
        <p:spPr bwMode="auto">
          <a:xfrm>
            <a:off x="713" y="1424"/>
            <a:ext cx="918732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712" y="1424"/>
            <a:ext cx="6704888" cy="4470400"/>
          </a:xfrm>
          <a:prstGeom prst="rect">
            <a:avLst/>
          </a:prstGeom>
          <a:solidFill>
            <a:schemeClr val="bg1">
              <a:alpha val="81000"/>
            </a:schemeClr>
          </a:solidFill>
        </p:spPr>
        <p:txBody>
          <a:bodyPr>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None/>
            </a:pPr>
            <a:r>
              <a:rPr lang="en-US" sz="4000" b="0" dirty="0">
                <a:solidFill>
                  <a:schemeClr val="accent1"/>
                </a:solidFill>
                <a:effectLst/>
                <a:latin typeface="Arial" panose="020B0604020202020204" pitchFamily="34" charset="0"/>
                <a:cs typeface="Arial" panose="020B0604020202020204" pitchFamily="34" charset="0"/>
              </a:rPr>
              <a:t>Recent </a:t>
            </a:r>
            <a:r>
              <a:rPr lang="en-US" sz="4000" b="0" dirty="0" smtClean="0">
                <a:solidFill>
                  <a:schemeClr val="accent1"/>
                </a:solidFill>
                <a:effectLst/>
                <a:latin typeface="Arial" panose="020B0604020202020204" pitchFamily="34" charset="0"/>
                <a:cs typeface="Arial" panose="020B0604020202020204" pitchFamily="34" charset="0"/>
              </a:rPr>
              <a:t>Enhanced </a:t>
            </a:r>
            <a:endParaRPr lang="en-US" sz="4000" b="0" dirty="0">
              <a:solidFill>
                <a:schemeClr val="accent1"/>
              </a:solidFill>
              <a:effectLst/>
              <a:latin typeface="Arial" panose="020B0604020202020204" pitchFamily="34" charset="0"/>
              <a:cs typeface="Arial" panose="020B0604020202020204" pitchFamily="34" charset="0"/>
            </a:endParaRPr>
          </a:p>
          <a:p>
            <a:pPr marL="0" indent="0" algn="ctr">
              <a:buNone/>
            </a:pPr>
            <a:r>
              <a:rPr lang="en-US" sz="4000" b="0" dirty="0" smtClean="0">
                <a:solidFill>
                  <a:schemeClr val="accent1"/>
                </a:solidFill>
                <a:effectLst/>
                <a:latin typeface="Arial" panose="020B0604020202020204" pitchFamily="34" charset="0"/>
                <a:cs typeface="Arial" panose="020B0604020202020204" pitchFamily="34" charset="0"/>
              </a:rPr>
              <a:t>High-Summer </a:t>
            </a:r>
            <a:r>
              <a:rPr lang="en-US" sz="4000" b="0" dirty="0">
                <a:solidFill>
                  <a:schemeClr val="accent1"/>
                </a:solidFill>
                <a:effectLst/>
                <a:latin typeface="Arial" panose="020B0604020202020204" pitchFamily="34" charset="0"/>
                <a:cs typeface="Arial" panose="020B0604020202020204" pitchFamily="34" charset="0"/>
              </a:rPr>
              <a:t>North Atlantic</a:t>
            </a:r>
          </a:p>
          <a:p>
            <a:pPr marL="0" indent="0" algn="ctr">
              <a:buNone/>
            </a:pPr>
            <a:r>
              <a:rPr lang="en-US" sz="4000" b="0" dirty="0">
                <a:solidFill>
                  <a:schemeClr val="accent1"/>
                </a:solidFill>
                <a:effectLst/>
                <a:latin typeface="Arial" panose="020B0604020202020204" pitchFamily="34" charset="0"/>
                <a:cs typeface="Arial" panose="020B0604020202020204" pitchFamily="34" charset="0"/>
              </a:rPr>
              <a:t>Jet </a:t>
            </a:r>
            <a:r>
              <a:rPr lang="en-US" sz="4000" b="0" dirty="0" smtClean="0">
                <a:solidFill>
                  <a:schemeClr val="accent1"/>
                </a:solidFill>
                <a:effectLst/>
                <a:latin typeface="Arial" panose="020B0604020202020204" pitchFamily="34" charset="0"/>
                <a:cs typeface="Arial" panose="020B0604020202020204" pitchFamily="34" charset="0"/>
              </a:rPr>
              <a:t>Variability Emerges </a:t>
            </a:r>
            <a:endParaRPr lang="en-US" sz="4000" b="0" dirty="0">
              <a:solidFill>
                <a:schemeClr val="accent1"/>
              </a:solidFill>
              <a:effectLst/>
              <a:latin typeface="Arial" panose="020B0604020202020204" pitchFamily="34" charset="0"/>
              <a:cs typeface="Arial" panose="020B0604020202020204" pitchFamily="34" charset="0"/>
            </a:endParaRPr>
          </a:p>
          <a:p>
            <a:pPr marL="0" indent="0" algn="ctr">
              <a:buNone/>
            </a:pPr>
            <a:r>
              <a:rPr lang="en-US" sz="4000" b="0" dirty="0" smtClean="0">
                <a:solidFill>
                  <a:schemeClr val="accent1"/>
                </a:solidFill>
                <a:effectLst/>
                <a:latin typeface="Arial" panose="020B0604020202020204" pitchFamily="34" charset="0"/>
                <a:cs typeface="Arial" panose="020B0604020202020204" pitchFamily="34" charset="0"/>
              </a:rPr>
              <a:t>From Three-Century Context</a:t>
            </a:r>
            <a:endParaRPr lang="en-US" sz="4000" b="0" dirty="0" smtClean="0">
              <a:solidFill>
                <a:schemeClr val="accent1"/>
              </a:solidFill>
              <a:effectLst/>
              <a:latin typeface="Arial" panose="020B0604020202020204" pitchFamily="34" charset="0"/>
              <a:cs typeface="Arial" panose="020B0604020202020204" pitchFamily="34" charset="0"/>
            </a:endParaRPr>
          </a:p>
          <a:p>
            <a:pPr marL="0" indent="0" algn="ctr">
              <a:buNone/>
            </a:pPr>
            <a:r>
              <a:rPr lang="nb-NO" sz="2000" b="0" dirty="0">
                <a:solidFill>
                  <a:schemeClr val="tx1"/>
                </a:solidFill>
                <a:effectLst/>
                <a:latin typeface="Arial" panose="020B0604020202020204" pitchFamily="34" charset="0"/>
                <a:cs typeface="Arial" panose="020B0604020202020204" pitchFamily="34" charset="0"/>
              </a:rPr>
              <a:t>V. </a:t>
            </a:r>
            <a:r>
              <a:rPr lang="nb-NO" sz="2000" b="0" dirty="0" smtClean="0">
                <a:solidFill>
                  <a:schemeClr val="tx1"/>
                </a:solidFill>
                <a:effectLst/>
                <a:latin typeface="Arial" panose="020B0604020202020204" pitchFamily="34" charset="0"/>
                <a:cs typeface="Arial" panose="020B0604020202020204" pitchFamily="34" charset="0"/>
              </a:rPr>
              <a:t>Trouet, </a:t>
            </a:r>
            <a:r>
              <a:rPr lang="nb-NO" sz="2000" b="0" dirty="0">
                <a:solidFill>
                  <a:schemeClr val="tx1"/>
                </a:solidFill>
                <a:effectLst/>
                <a:latin typeface="Arial" panose="020B0604020202020204" pitchFamily="34" charset="0"/>
                <a:cs typeface="Arial" panose="020B0604020202020204" pitchFamily="34" charset="0"/>
              </a:rPr>
              <a:t>F. </a:t>
            </a:r>
            <a:r>
              <a:rPr lang="nb-NO" sz="2000" b="0" dirty="0" smtClean="0">
                <a:solidFill>
                  <a:schemeClr val="tx1"/>
                </a:solidFill>
                <a:effectLst/>
                <a:latin typeface="Arial" panose="020B0604020202020204" pitchFamily="34" charset="0"/>
                <a:cs typeface="Arial" panose="020B0604020202020204" pitchFamily="34" charset="0"/>
              </a:rPr>
              <a:t>Babst, &amp; </a:t>
            </a:r>
            <a:r>
              <a:rPr lang="nb-NO" sz="2000" b="0" dirty="0">
                <a:solidFill>
                  <a:schemeClr val="tx1"/>
                </a:solidFill>
                <a:effectLst/>
                <a:latin typeface="Arial" panose="020B0604020202020204" pitchFamily="34" charset="0"/>
                <a:cs typeface="Arial" panose="020B0604020202020204" pitchFamily="34" charset="0"/>
              </a:rPr>
              <a:t>M. </a:t>
            </a:r>
            <a:r>
              <a:rPr lang="nb-NO" sz="2000" b="0" dirty="0" smtClean="0">
                <a:solidFill>
                  <a:schemeClr val="tx1"/>
                </a:solidFill>
                <a:effectLst/>
                <a:latin typeface="Arial" panose="020B0604020202020204" pitchFamily="34" charset="0"/>
                <a:cs typeface="Arial" panose="020B0604020202020204" pitchFamily="34" charset="0"/>
              </a:rPr>
              <a:t>Meko 2018</a:t>
            </a:r>
          </a:p>
          <a:p>
            <a:pPr marL="0" indent="0" algn="ctr">
              <a:buNone/>
            </a:pPr>
            <a:endParaRPr lang="nb-NO" sz="2000" b="0" dirty="0">
              <a:solidFill>
                <a:schemeClr val="tx1"/>
              </a:solidFill>
              <a:effectLst/>
              <a:latin typeface="Arial" panose="020B0604020202020204" pitchFamily="34" charset="0"/>
              <a:cs typeface="Arial" panose="020B0604020202020204" pitchFamily="34" charset="0"/>
            </a:endParaRPr>
          </a:p>
          <a:p>
            <a:pPr marL="0" indent="0" algn="ctr">
              <a:buNone/>
            </a:pPr>
            <a:r>
              <a:rPr lang="nb-NO" sz="2000" b="0" dirty="0" smtClean="0">
                <a:solidFill>
                  <a:schemeClr val="tx1"/>
                </a:solidFill>
                <a:effectLst/>
                <a:latin typeface="Arial" panose="020B0604020202020204" pitchFamily="34" charset="0"/>
                <a:cs typeface="Arial" panose="020B0604020202020204" pitchFamily="34" charset="0"/>
              </a:rPr>
              <a:t>Amanda Young</a:t>
            </a:r>
          </a:p>
          <a:p>
            <a:pPr marL="0" indent="0" algn="ctr">
              <a:buNone/>
            </a:pPr>
            <a:r>
              <a:rPr lang="nb-NO" sz="2000" b="0" dirty="0" smtClean="0">
                <a:solidFill>
                  <a:schemeClr val="tx1"/>
                </a:solidFill>
                <a:effectLst/>
                <a:latin typeface="Arial" panose="020B0604020202020204" pitchFamily="34" charset="0"/>
                <a:cs typeface="Arial" panose="020B0604020202020204" pitchFamily="34" charset="0"/>
              </a:rPr>
              <a:t>Graduate SEMINAR</a:t>
            </a:r>
          </a:p>
          <a:p>
            <a:pPr marL="0" indent="0" algn="ctr">
              <a:buNone/>
            </a:pPr>
            <a:r>
              <a:rPr lang="nb-NO" sz="2000" b="0" dirty="0" smtClean="0">
                <a:solidFill>
                  <a:schemeClr val="tx1"/>
                </a:solidFill>
                <a:effectLst/>
                <a:latin typeface="Arial" panose="020B0604020202020204" pitchFamily="34" charset="0"/>
                <a:cs typeface="Arial" panose="020B0604020202020204" pitchFamily="34" charset="0"/>
              </a:rPr>
              <a:t>ATMS 790 </a:t>
            </a:r>
            <a:endParaRPr lang="nb-NO" sz="2000" b="0" dirty="0">
              <a:solidFill>
                <a:schemeClr val="tx1"/>
              </a:solidFill>
              <a:effectLst/>
              <a:latin typeface="Arial" panose="020B0604020202020204" pitchFamily="34" charset="0"/>
              <a:cs typeface="Arial" panose="020B0604020202020204" pitchFamily="34" charset="0"/>
            </a:endParaRPr>
          </a:p>
          <a:p>
            <a:pPr marL="0" indent="0" algn="ctr">
              <a:buNone/>
            </a:pPr>
            <a:r>
              <a:rPr lang="nb-NO" sz="2000" b="0" dirty="0" smtClean="0">
                <a:solidFill>
                  <a:schemeClr val="tx1"/>
                </a:solidFill>
                <a:effectLst/>
                <a:latin typeface="Arial" panose="020B0604020202020204" pitchFamily="34" charset="0"/>
                <a:cs typeface="Arial" panose="020B0604020202020204" pitchFamily="34" charset="0"/>
              </a:rPr>
              <a:t>1.29.18</a:t>
            </a:r>
            <a:endParaRPr lang="en-US" sz="2000" b="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0820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44269"/>
            <a:ext cx="9143999"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T</a:t>
            </a:r>
            <a:r>
              <a:rPr lang="en-US" sz="3600" dirty="0" smtClean="0">
                <a:latin typeface="Arial" panose="020B0604020202020204" pitchFamily="34" charset="0"/>
                <a:cs typeface="Arial" panose="020B0604020202020204" pitchFamily="34" charset="0"/>
              </a:rPr>
              <a:t>he Jet has to start somewhere</a:t>
            </a:r>
            <a:endParaRPr lang="en-US" sz="3600" dirty="0">
              <a:latin typeface="Arial" panose="020B0604020202020204" pitchFamily="34" charset="0"/>
              <a:cs typeface="Arial" panose="020B0604020202020204" pitchFamily="34" charset="0"/>
            </a:endParaRPr>
          </a:p>
        </p:txBody>
      </p:sp>
      <p:grpSp>
        <p:nvGrpSpPr>
          <p:cNvPr id="4" name="Group 3"/>
          <p:cNvGrpSpPr/>
          <p:nvPr/>
        </p:nvGrpSpPr>
        <p:grpSpPr>
          <a:xfrm>
            <a:off x="3591592" y="1651503"/>
            <a:ext cx="5033059" cy="3208020"/>
            <a:chOff x="951787" y="1600200"/>
            <a:chExt cx="7205472" cy="4503420"/>
          </a:xfrm>
        </p:grpSpPr>
        <p:pic>
          <p:nvPicPr>
            <p:cNvPr id="5122" name="Picture 2" descr="Schematic showing global climatological heating, atmospheric thickness, mid-latitude westerly winds aloft due to pressure gradient force and Coriolis fo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787" y="1600200"/>
              <a:ext cx="7205472" cy="45034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81200" y="1676400"/>
              <a:ext cx="5181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439721" y="3304235"/>
            <a:ext cx="3141679" cy="1292662"/>
          </a:xfrm>
          <a:prstGeom prst="rect">
            <a:avLst/>
          </a:prstGeom>
          <a:noFill/>
        </p:spPr>
        <p:txBody>
          <a:bodyPr wrap="square" rtlCol="0">
            <a:spAutoFit/>
          </a:bodyPr>
          <a:lstStyle/>
          <a:p>
            <a:pPr marL="457200" indent="-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Geostrophic Balance Aloft </a:t>
            </a:r>
          </a:p>
          <a:p>
            <a:r>
              <a:rPr lang="en-US" sz="2000" dirty="0" smtClean="0">
                <a:latin typeface="Arial" panose="020B0604020202020204" pitchFamily="34" charset="0"/>
                <a:cs typeface="Arial" panose="020B0604020202020204" pitchFamily="34" charset="0"/>
              </a:rPr>
              <a:t>       ……or Thermal Wind</a:t>
            </a: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9" name="TextBox 8"/>
          <p:cNvSpPr txBox="1"/>
          <p:nvPr/>
        </p:nvSpPr>
        <p:spPr>
          <a:xfrm>
            <a:off x="228600" y="1524000"/>
            <a:ext cx="3200400" cy="83099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P</a:t>
            </a:r>
            <a:r>
              <a:rPr lang="en-US" sz="2400" dirty="0" smtClean="0">
                <a:latin typeface="Arial" panose="020B0604020202020204" pitchFamily="34" charset="0"/>
                <a:cs typeface="Arial" panose="020B0604020202020204" pitchFamily="34" charset="0"/>
              </a:rPr>
              <a:t>rocesses for Jet formation</a:t>
            </a:r>
            <a:endParaRPr lang="en-US" sz="2400" dirty="0">
              <a:latin typeface="Arial" panose="020B0604020202020204" pitchFamily="34" charset="0"/>
              <a:cs typeface="Arial" panose="020B0604020202020204" pitchFamily="34" charset="0"/>
            </a:endParaRPr>
          </a:p>
        </p:txBody>
      </p:sp>
      <p:sp>
        <p:nvSpPr>
          <p:cNvPr id="10" name="TextBox 9"/>
          <p:cNvSpPr txBox="1"/>
          <p:nvPr/>
        </p:nvSpPr>
        <p:spPr>
          <a:xfrm>
            <a:off x="439722" y="2463297"/>
            <a:ext cx="3141678" cy="984885"/>
          </a:xfrm>
          <a:prstGeom prst="rect">
            <a:avLst/>
          </a:prstGeom>
          <a:noFill/>
        </p:spPr>
        <p:txBody>
          <a:bodyPr wrap="square" rtlCol="0">
            <a:spAutoFit/>
          </a:bodyPr>
          <a:lstStyle/>
          <a:p>
            <a:pPr marL="457200" indent="-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Global Climatological Heating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1" name="Rectangle 10"/>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0" y="5311914"/>
            <a:ext cx="9156700" cy="707886"/>
          </a:xfrm>
          <a:prstGeom prst="rect">
            <a:avLst/>
          </a:prstGeom>
          <a:noFill/>
        </p:spPr>
        <p:txBody>
          <a:bodyPr wrap="square" rtlCol="0">
            <a:spAutoFit/>
          </a:bodyPr>
          <a:lstStyle/>
          <a:p>
            <a:pPr marL="800100" lvl="1"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 The reason the PFJ and STJ flow from  west </a:t>
            </a:r>
            <a:r>
              <a:rPr lang="en-US" sz="2000" dirty="0">
                <a:latin typeface="Arial" panose="020B0604020202020204" pitchFamily="34" charset="0"/>
                <a:cs typeface="Arial" panose="020B0604020202020204" pitchFamily="34" charset="0"/>
              </a:rPr>
              <a:t>to </a:t>
            </a:r>
            <a:r>
              <a:rPr lang="en-US" sz="2000" dirty="0" smtClean="0">
                <a:latin typeface="Arial" panose="020B0604020202020204" pitchFamily="34" charset="0"/>
                <a:cs typeface="Arial" panose="020B0604020202020204" pitchFamily="34" charset="0"/>
              </a:rPr>
              <a:t>east in </a:t>
            </a:r>
            <a:r>
              <a:rPr lang="en-US" sz="2000" dirty="0">
                <a:latin typeface="Arial" panose="020B0604020202020204" pitchFamily="34" charset="0"/>
                <a:cs typeface="Arial" panose="020B0604020202020204" pitchFamily="34" charset="0"/>
              </a:rPr>
              <a:t>the </a:t>
            </a:r>
            <a:r>
              <a:rPr lang="en-US" sz="2000" dirty="0" smtClean="0">
                <a:latin typeface="Arial" panose="020B0604020202020204" pitchFamily="34" charset="0"/>
                <a:cs typeface="Arial" panose="020B0604020202020204" pitchFamily="34" charset="0"/>
              </a:rPr>
              <a:t>upper</a:t>
            </a:r>
          </a:p>
          <a:p>
            <a:pPr lvl="1"/>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troposphere at mid-latitudes.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0336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44269"/>
            <a:ext cx="9144000"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Cross-section of </a:t>
            </a:r>
            <a:r>
              <a:rPr lang="en-US" sz="3600" dirty="0" smtClean="0">
                <a:latin typeface="Arial" panose="020B0604020202020204" pitchFamily="34" charset="0"/>
                <a:cs typeface="Arial" panose="020B0604020202020204" pitchFamily="34" charset="0"/>
              </a:rPr>
              <a:t>Tropospheric Circulation</a:t>
            </a:r>
            <a:endParaRPr lang="en-US" sz="3600" dirty="0">
              <a:latin typeface="Arial" panose="020B0604020202020204" pitchFamily="34" charset="0"/>
              <a:cs typeface="Arial" panose="020B0604020202020204" pitchFamily="34" charset="0"/>
            </a:endParaRPr>
          </a:p>
        </p:txBody>
      </p:sp>
      <p:pic>
        <p:nvPicPr>
          <p:cNvPr id="5" name="Picture 2" descr="Equator to pole profile showing the mean positions of the subtropical and polar jet, ITCZ convection, and clouds along the polar front."/>
          <p:cNvPicPr>
            <a:picLocks noChangeAspect="1" noChangeArrowheads="1"/>
          </p:cNvPicPr>
          <p:nvPr/>
        </p:nvPicPr>
        <p:blipFill rotWithShape="1">
          <a:blip r:embed="rId3">
            <a:extLst>
              <a:ext uri="{28A0092B-C50C-407E-A947-70E740481C1C}">
                <a14:useLocalDpi xmlns:a14="http://schemas.microsoft.com/office/drawing/2010/main" val="0"/>
              </a:ext>
            </a:extLst>
          </a:blip>
          <a:srcRect l="6646" t="19868" r="421" b="-870"/>
          <a:stretch/>
        </p:blipFill>
        <p:spPr bwMode="auto">
          <a:xfrm>
            <a:off x="3749793" y="3810000"/>
            <a:ext cx="4919529" cy="26386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22" y="1066799"/>
            <a:ext cx="5095875"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438400" y="2627012"/>
            <a:ext cx="742385" cy="230832"/>
          </a:xfrm>
          <a:prstGeom prst="rect">
            <a:avLst/>
          </a:prstGeom>
          <a:noFill/>
        </p:spPr>
        <p:txBody>
          <a:bodyPr wrap="square" rtlCol="0">
            <a:spAutoFit/>
          </a:bodyPr>
          <a:lstStyle/>
          <a:p>
            <a:r>
              <a:rPr lang="en-US" sz="900" b="1" i="1" dirty="0" smtClean="0"/>
              <a:t>(</a:t>
            </a:r>
            <a:r>
              <a:rPr lang="en-US" sz="900" b="1" i="1" dirty="0" err="1" smtClean="0"/>
              <a:t>Ferrel</a:t>
            </a:r>
            <a:r>
              <a:rPr lang="en-US" sz="900" b="1" i="1" dirty="0" smtClean="0"/>
              <a:t> Cell)</a:t>
            </a:r>
            <a:endParaRPr lang="en-US" sz="900" b="1" i="1" dirty="0"/>
          </a:p>
        </p:txBody>
      </p:sp>
      <p:sp>
        <p:nvSpPr>
          <p:cNvPr id="4" name="Rectangle 3"/>
          <p:cNvSpPr/>
          <p:nvPr/>
        </p:nvSpPr>
        <p:spPr>
          <a:xfrm>
            <a:off x="5697521" y="1066800"/>
            <a:ext cx="2971801" cy="3108543"/>
          </a:xfrm>
          <a:prstGeom prst="rect">
            <a:avLst/>
          </a:prstGeom>
        </p:spPr>
        <p:txBody>
          <a:bodyPr wrap="square">
            <a:spAutoFit/>
          </a:bodyPr>
          <a:lstStyle/>
          <a:p>
            <a:pPr marL="285750" indent="-285750">
              <a:buFont typeface="Wingdings" panose="05000000000000000000" pitchFamily="2" charset="2"/>
              <a:buChar char="Ø"/>
            </a:pPr>
            <a:r>
              <a:rPr lang="en-US" sz="2000" dirty="0"/>
              <a:t>The ITCZ is the 'boiler room' of the </a:t>
            </a:r>
            <a:r>
              <a:rPr lang="en-US" sz="2000" b="1" dirty="0"/>
              <a:t>Hadley tropical </a:t>
            </a:r>
            <a:r>
              <a:rPr lang="en-US" sz="2000" b="1" dirty="0" smtClean="0"/>
              <a:t>cells</a:t>
            </a:r>
            <a:r>
              <a:rPr lang="en-US" sz="2000" dirty="0" smtClean="0"/>
              <a:t>.</a:t>
            </a:r>
          </a:p>
          <a:p>
            <a:pPr marL="285750" indent="-285750">
              <a:buFont typeface="Wingdings" panose="05000000000000000000" pitchFamily="2" charset="2"/>
              <a:buChar char="Ø"/>
            </a:pPr>
            <a:r>
              <a:rPr lang="en-US" sz="2000" dirty="0"/>
              <a:t>The air in the trade wind belts is forced to rise in the </a:t>
            </a:r>
            <a:r>
              <a:rPr lang="en-US" sz="2000" dirty="0" smtClean="0"/>
              <a:t>ITCZ</a:t>
            </a:r>
          </a:p>
          <a:p>
            <a:pPr marL="285750" indent="-285750">
              <a:buFont typeface="Wingdings" panose="05000000000000000000" pitchFamily="2" charset="2"/>
              <a:buChar char="Ø"/>
            </a:pPr>
            <a:r>
              <a:rPr lang="en-US" sz="2000" dirty="0" smtClean="0"/>
              <a:t>Large </a:t>
            </a:r>
            <a:r>
              <a:rPr lang="en-US" sz="2000" dirty="0"/>
              <a:t>quantities of latent heat </a:t>
            </a:r>
            <a:r>
              <a:rPr lang="en-US" sz="2000" dirty="0" smtClean="0"/>
              <a:t>is released</a:t>
            </a:r>
            <a:r>
              <a:rPr lang="en-US" dirty="0" smtClean="0"/>
              <a:t>. </a:t>
            </a:r>
          </a:p>
          <a:p>
            <a:endParaRPr lang="en-US" dirty="0"/>
          </a:p>
          <a:p>
            <a:r>
              <a:rPr lang="en-US" dirty="0" smtClean="0"/>
              <a:t> </a:t>
            </a:r>
            <a:endParaRPr lang="en-US" dirty="0"/>
          </a:p>
        </p:txBody>
      </p:sp>
      <p:sp>
        <p:nvSpPr>
          <p:cNvPr id="6" name="Rectangle 5"/>
          <p:cNvSpPr/>
          <p:nvPr/>
        </p:nvSpPr>
        <p:spPr>
          <a:xfrm>
            <a:off x="228600" y="3657600"/>
            <a:ext cx="3657600" cy="2862322"/>
          </a:xfrm>
          <a:prstGeom prst="rect">
            <a:avLst/>
          </a:prstGeom>
        </p:spPr>
        <p:txBody>
          <a:bodyPr wrap="square">
            <a:spAutoFit/>
          </a:bodyPr>
          <a:lstStyle/>
          <a:p>
            <a:pPr marL="285750" indent="-285750">
              <a:buFont typeface="Wingdings" panose="05000000000000000000" pitchFamily="2" charset="2"/>
              <a:buChar char="Ø"/>
            </a:pPr>
            <a:r>
              <a:rPr lang="en-US" sz="2000" dirty="0"/>
              <a:t>About half the sensible heat transported within the atmosphere originates in the 0–10°N </a:t>
            </a:r>
            <a:r>
              <a:rPr lang="en-US" sz="2000" dirty="0" smtClean="0"/>
              <a:t>belt.</a:t>
            </a:r>
          </a:p>
          <a:p>
            <a:endParaRPr lang="en-US" sz="2000" dirty="0"/>
          </a:p>
          <a:p>
            <a:pPr marL="285750" indent="-285750">
              <a:buFont typeface="Wingdings" panose="05000000000000000000" pitchFamily="2" charset="2"/>
              <a:buChar char="Ø"/>
            </a:pPr>
            <a:r>
              <a:rPr lang="en-US" sz="2000" dirty="0" smtClean="0"/>
              <a:t>Most </a:t>
            </a:r>
            <a:r>
              <a:rPr lang="en-US" sz="2000" dirty="0"/>
              <a:t>of this sensible heat is released by condensation in the towering cumulus rising within the ITCZ</a:t>
            </a:r>
          </a:p>
        </p:txBody>
      </p:sp>
      <p:sp>
        <p:nvSpPr>
          <p:cNvPr id="8" name="Rectangle 7"/>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501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44269"/>
            <a:ext cx="9143999" cy="646331"/>
          </a:xfrm>
          <a:prstGeom prst="rect">
            <a:avLst/>
          </a:prstGeom>
          <a:noFill/>
        </p:spPr>
        <p:txBody>
          <a:bodyPr wrap="square" rtlCol="0">
            <a:spAutoFit/>
          </a:bodyPr>
          <a:lstStyle/>
          <a:p>
            <a:pPr algn="ctr"/>
            <a:r>
              <a:rPr lang="en-US" sz="3600" dirty="0" smtClean="0">
                <a:latin typeface="Arial" panose="020B0604020202020204" pitchFamily="34" charset="0"/>
                <a:cs typeface="Arial" panose="020B0604020202020204" pitchFamily="34" charset="0"/>
              </a:rPr>
              <a:t>Meridional vertical cross section</a:t>
            </a:r>
            <a:endParaRPr lang="en-US" sz="3200" dirty="0">
              <a:latin typeface="Arial" panose="020B0604020202020204" pitchFamily="34" charset="0"/>
              <a:cs typeface="Arial" panose="020B0604020202020204" pitchFamily="34" charset="0"/>
            </a:endParaRPr>
          </a:p>
        </p:txBody>
      </p:sp>
      <p:sp>
        <p:nvSpPr>
          <p:cNvPr id="4" name="Rectangle 3"/>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1371600"/>
            <a:ext cx="8410575" cy="4485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532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chematic of air moving upward and poleward in the Hadley cell to form the Subtropical Jet; air moving poleward from the equator to a smaller radius of rotation speeds up to conserve angular moment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123" y="1066800"/>
            <a:ext cx="6400800" cy="51206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344269"/>
            <a:ext cx="9143999" cy="646331"/>
          </a:xfrm>
          <a:prstGeom prst="rect">
            <a:avLst/>
          </a:prstGeom>
          <a:noFill/>
        </p:spPr>
        <p:txBody>
          <a:bodyPr wrap="square" rtlCol="0">
            <a:spAutoFit/>
          </a:bodyPr>
          <a:lstStyle/>
          <a:p>
            <a:pPr algn="ctr"/>
            <a:r>
              <a:rPr lang="en-US" sz="3600" dirty="0" smtClean="0">
                <a:latin typeface="Arial" panose="020B0604020202020204" pitchFamily="34" charset="0"/>
                <a:cs typeface="Arial" panose="020B0604020202020204" pitchFamily="34" charset="0"/>
              </a:rPr>
              <a:t>Hadley Cell Air </a:t>
            </a:r>
            <a:r>
              <a:rPr lang="en-US" sz="3600" dirty="0">
                <a:latin typeface="Arial" panose="020B0604020202020204" pitchFamily="34" charset="0"/>
                <a:cs typeface="Arial" panose="020B0604020202020204" pitchFamily="34" charset="0"/>
              </a:rPr>
              <a:t>Movement </a:t>
            </a:r>
            <a:r>
              <a:rPr lang="en-US" sz="3200" i="1" dirty="0"/>
              <a:t> </a:t>
            </a:r>
            <a:endParaRPr lang="en-US" sz="3200" dirty="0">
              <a:latin typeface="Arial" panose="020B0604020202020204" pitchFamily="34" charset="0"/>
              <a:cs typeface="Arial" panose="020B0604020202020204" pitchFamily="34" charset="0"/>
            </a:endParaRPr>
          </a:p>
        </p:txBody>
      </p:sp>
      <p:sp>
        <p:nvSpPr>
          <p:cNvPr id="4" name="Rectangle 3"/>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6758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295400"/>
            <a:ext cx="4648200" cy="3447098"/>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Narrow band (or river) of very high wind velocities. </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(&gt;</a:t>
            </a:r>
            <a:r>
              <a:rPr lang="en-US" dirty="0">
                <a:latin typeface="Arial" panose="020B0604020202020204" pitchFamily="34" charset="0"/>
                <a:cs typeface="Arial" panose="020B0604020202020204" pitchFamily="34" charset="0"/>
              </a:rPr>
              <a:t>50kts or  &gt;26m/s)</a:t>
            </a:r>
          </a:p>
          <a:p>
            <a:pPr marL="342900" indent="-3429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Generally blows </a:t>
            </a:r>
            <a:r>
              <a:rPr lang="en-US" sz="2000" dirty="0">
                <a:latin typeface="Arial" panose="020B0604020202020204" pitchFamily="34" charset="0"/>
                <a:cs typeface="Arial" panose="020B0604020202020204" pitchFamily="34" charset="0"/>
              </a:rPr>
              <a:t>from west to east, at an altitude of 20,000 - 50,000 feet (6,100 - 9,144 meters), or about 7 miles (11 kilometers) up</a:t>
            </a:r>
            <a:r>
              <a:rPr lang="en-US" sz="2000" dirty="0" smtClean="0">
                <a:latin typeface="Arial" panose="020B0604020202020204" pitchFamily="34" charset="0"/>
                <a:cs typeface="Arial" panose="020B0604020202020204" pitchFamily="34" charset="0"/>
              </a:rPr>
              <a:t>.</a:t>
            </a:r>
          </a:p>
          <a:p>
            <a:pPr marL="342900" indent="-3429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Storm </a:t>
            </a:r>
            <a:r>
              <a:rPr lang="en-US" sz="2000" dirty="0">
                <a:latin typeface="Arial" panose="020B0604020202020204" pitchFamily="34" charset="0"/>
                <a:cs typeface="Arial" panose="020B0604020202020204" pitchFamily="34" charset="0"/>
              </a:rPr>
              <a:t>tracks </a:t>
            </a:r>
            <a:r>
              <a:rPr lang="en-US" sz="2000" dirty="0" smtClean="0">
                <a:latin typeface="Arial" panose="020B0604020202020204" pitchFamily="34" charset="0"/>
                <a:cs typeface="Arial" panose="020B0604020202020204" pitchFamily="34" charset="0"/>
              </a:rPr>
              <a:t>generally </a:t>
            </a:r>
            <a:r>
              <a:rPr lang="en-US" sz="2000" dirty="0">
                <a:latin typeface="Arial" panose="020B0604020202020204" pitchFamily="34" charset="0"/>
                <a:cs typeface="Arial" panose="020B0604020202020204" pitchFamily="34" charset="0"/>
              </a:rPr>
              <a:t>follow the path of the Jet </a:t>
            </a:r>
            <a:r>
              <a:rPr lang="en-US" sz="2000" dirty="0" smtClean="0">
                <a:latin typeface="Arial" panose="020B0604020202020204" pitchFamily="34" charset="0"/>
                <a:cs typeface="Arial" panose="020B0604020202020204" pitchFamily="34" charset="0"/>
              </a:rPr>
              <a:t>Streams</a:t>
            </a:r>
          </a:p>
        </p:txBody>
      </p:sp>
      <p:sp>
        <p:nvSpPr>
          <p:cNvPr id="13" name="TextBox 12"/>
          <p:cNvSpPr txBox="1"/>
          <p:nvPr/>
        </p:nvSpPr>
        <p:spPr>
          <a:xfrm>
            <a:off x="439723" y="344269"/>
            <a:ext cx="8229600"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What’s with the Jet?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180" y="1828800"/>
            <a:ext cx="3474250" cy="2255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317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 y="344269"/>
            <a:ext cx="9156699" cy="646331"/>
          </a:xfrm>
          <a:prstGeom prst="rect">
            <a:avLst/>
          </a:prstGeom>
          <a:noFill/>
        </p:spPr>
        <p:txBody>
          <a:bodyPr wrap="square" rtlCol="0">
            <a:spAutoFit/>
          </a:bodyPr>
          <a:lstStyle/>
          <a:p>
            <a:pPr lvl="0" algn="ctr"/>
            <a:r>
              <a:rPr lang="en-US" sz="3600" dirty="0">
                <a:solidFill>
                  <a:prstClr val="black"/>
                </a:solidFill>
                <a:latin typeface="Arial" panose="020B0604020202020204" pitchFamily="34" charset="0"/>
                <a:cs typeface="Arial" panose="020B0604020202020204" pitchFamily="34" charset="0"/>
              </a:rPr>
              <a:t>What’s with the </a:t>
            </a:r>
            <a:r>
              <a:rPr lang="en-US" sz="3600" dirty="0" smtClean="0">
                <a:solidFill>
                  <a:prstClr val="black"/>
                </a:solidFill>
                <a:latin typeface="Arial" panose="020B0604020202020204" pitchFamily="34" charset="0"/>
                <a:cs typeface="Arial" panose="020B0604020202020204" pitchFamily="34" charset="0"/>
              </a:rPr>
              <a:t>Jet…continued?</a:t>
            </a:r>
            <a:endParaRPr lang="en-US" sz="3600"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3762375" y="3276600"/>
            <a:ext cx="4830776" cy="1446550"/>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Two primary types, dependent upon tropospheric region</a:t>
            </a:r>
          </a:p>
          <a:p>
            <a:pPr marL="800100" lvl="1"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Subtropical jet (STJ)</a:t>
            </a:r>
          </a:p>
          <a:p>
            <a:pPr marL="800100" lvl="1"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Polar Front jet (PFJ)</a:t>
            </a:r>
          </a:p>
        </p:txBody>
      </p:sp>
      <p:sp>
        <p:nvSpPr>
          <p:cNvPr id="8" name="TextBox 7"/>
          <p:cNvSpPr txBox="1"/>
          <p:nvPr/>
        </p:nvSpPr>
        <p:spPr>
          <a:xfrm>
            <a:off x="554023" y="1334483"/>
            <a:ext cx="5084777" cy="1569660"/>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Very unstable and undulates in 3-5 large waves that migrate around the globe generally from west to east</a:t>
            </a:r>
            <a:endParaRPr lang="en-US" dirty="0">
              <a:latin typeface="Arial" panose="020B0604020202020204" pitchFamily="34" charset="0"/>
              <a:cs typeface="Arial" panose="020B0604020202020204" pitchFamily="34" charset="0"/>
            </a:endParaRPr>
          </a:p>
        </p:txBody>
      </p:sp>
      <p:sp>
        <p:nvSpPr>
          <p:cNvPr id="3" name="AutoShape 4" descr="Image result for Jet stream wave struc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986" y="1066800"/>
            <a:ext cx="21717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343275"/>
            <a:ext cx="307657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761096" y="4743271"/>
            <a:ext cx="4830776" cy="1200329"/>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But </a:t>
            </a:r>
            <a:r>
              <a:rPr lang="en-US" sz="2400" dirty="0">
                <a:latin typeface="Arial" panose="020B0604020202020204" pitchFamily="34" charset="0"/>
                <a:cs typeface="Arial" panose="020B0604020202020204" pitchFamily="34" charset="0"/>
              </a:rPr>
              <a:t>wait…also….</a:t>
            </a:r>
          </a:p>
          <a:p>
            <a:pPr marL="12573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Tropical Easterly Jet</a:t>
            </a:r>
          </a:p>
          <a:p>
            <a:pPr marL="1257300" lvl="2"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Polar-Night </a:t>
            </a:r>
            <a:r>
              <a:rPr lang="en-US" sz="2400" dirty="0" smtClean="0">
                <a:latin typeface="Arial" panose="020B0604020202020204" pitchFamily="34" charset="0"/>
                <a:cs typeface="Arial" panose="020B0604020202020204" pitchFamily="34" charset="0"/>
              </a:rPr>
              <a:t>jet</a:t>
            </a:r>
            <a:endParaRPr lang="en-US" sz="2400" dirty="0">
              <a:latin typeface="Arial" panose="020B0604020202020204" pitchFamily="34" charset="0"/>
              <a:cs typeface="Arial" panose="020B0604020202020204" pitchFamily="34" charset="0"/>
            </a:endParaRPr>
          </a:p>
        </p:txBody>
      </p:sp>
      <p:sp>
        <p:nvSpPr>
          <p:cNvPr id="11" name="Rectangle 10"/>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850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700" y="2706469"/>
            <a:ext cx="9156699" cy="769441"/>
          </a:xfrm>
          <a:prstGeom prst="rect">
            <a:avLst/>
          </a:prstGeom>
          <a:noFill/>
        </p:spPr>
        <p:txBody>
          <a:bodyPr wrap="square" rtlCol="0">
            <a:spAutoFit/>
          </a:bodyPr>
          <a:lstStyle/>
          <a:p>
            <a:pPr algn="ctr"/>
            <a:r>
              <a:rPr lang="en-US" sz="4400" dirty="0" smtClean="0">
                <a:latin typeface="Arial" panose="020B0604020202020204" pitchFamily="34" charset="0"/>
                <a:cs typeface="Arial" panose="020B0604020202020204" pitchFamily="34" charset="0"/>
              </a:rPr>
              <a:t>Results</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07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701" y="329625"/>
            <a:ext cx="9156699" cy="523220"/>
          </a:xfrm>
          <a:prstGeom prst="rect">
            <a:avLst/>
          </a:prstGeom>
          <a:noFill/>
        </p:spPr>
        <p:txBody>
          <a:bodyPr wrap="square" rtlCol="0">
            <a:spAutoFit/>
          </a:bodyPr>
          <a:lstStyle/>
          <a:p>
            <a:pPr algn="ctr"/>
            <a:r>
              <a:rPr lang="en-US" sz="2800" dirty="0">
                <a:solidFill>
                  <a:prstClr val="black"/>
                </a:solidFill>
                <a:latin typeface="Arial" panose="020B0604020202020204" pitchFamily="34" charset="0"/>
                <a:cs typeface="Arial" panose="020B0604020202020204" pitchFamily="34" charset="0"/>
              </a:rPr>
              <a:t>Tree-ring-based reconstruction of August NAJ variability</a:t>
            </a:r>
            <a:endParaRPr lang="en-US" sz="2800" dirty="0">
              <a:latin typeface="Arial" panose="020B0604020202020204" pitchFamily="34" charset="0"/>
              <a:cs typeface="Arial" panose="020B0604020202020204" pitchFamily="34" charset="0"/>
            </a:endParaRPr>
          </a:p>
        </p:txBody>
      </p:sp>
      <p:sp>
        <p:nvSpPr>
          <p:cNvPr id="6" name="Rectangle 5"/>
          <p:cNvSpPr/>
          <p:nvPr/>
        </p:nvSpPr>
        <p:spPr>
          <a:xfrm>
            <a:off x="533400" y="1066800"/>
            <a:ext cx="8077200" cy="4924425"/>
          </a:xfrm>
          <a:prstGeom prst="rect">
            <a:avLst/>
          </a:prstGeom>
        </p:spPr>
        <p:txBody>
          <a:bodyPr wrap="square">
            <a:spAutoFit/>
          </a:bodyPr>
          <a:lstStyle/>
          <a:p>
            <a:pPr marL="342900" indent="-3429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Jet anomalies in the eastern North Atlantic (10–30W) are most inﬂuential for European climate </a:t>
            </a:r>
          </a:p>
          <a:p>
            <a:pPr marL="342900" indent="-342900">
              <a:buFont typeface="Wingdings" panose="05000000000000000000" pitchFamily="2" charset="2"/>
              <a:buChar char="Ø"/>
            </a:pPr>
            <a:endParaRPr lang="en-US" sz="1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region that comprises the Icelandic Low and Azores High</a:t>
            </a:r>
          </a:p>
          <a:p>
            <a:pPr marL="342900" indent="-342900">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2400" dirty="0">
                <a:latin typeface="Arial" panose="020B0604020202020204" pitchFamily="34" charset="0"/>
                <a:cs typeface="Arial" panose="020B0604020202020204" pitchFamily="34" charset="0"/>
              </a:rPr>
              <a:t>V</a:t>
            </a:r>
            <a:r>
              <a:rPr lang="en-US" sz="2400" dirty="0" smtClean="0">
                <a:latin typeface="Arial" panose="020B0604020202020204" pitchFamily="34" charset="0"/>
                <a:cs typeface="Arial" panose="020B0604020202020204" pitchFamily="34" charset="0"/>
              </a:rPr>
              <a:t>ariability </a:t>
            </a:r>
            <a:r>
              <a:rPr lang="en-US" sz="2400" dirty="0">
                <a:latin typeface="Arial" panose="020B0604020202020204" pitchFamily="34" charset="0"/>
                <a:cs typeface="Arial" panose="020B0604020202020204" pitchFamily="34" charset="0"/>
              </a:rPr>
              <a:t>in the position of the summer NAJ </a:t>
            </a:r>
            <a:r>
              <a:rPr lang="en-US" sz="2400" dirty="0" smtClean="0">
                <a:latin typeface="Arial" panose="020B0604020202020204" pitchFamily="34" charset="0"/>
                <a:cs typeface="Arial" panose="020B0604020202020204" pitchFamily="34" charset="0"/>
              </a:rPr>
              <a:t>is also </a:t>
            </a:r>
            <a:r>
              <a:rPr lang="en-US" sz="2400" dirty="0">
                <a:latin typeface="Arial" panose="020B0604020202020204" pitchFamily="34" charset="0"/>
                <a:cs typeface="Arial" panose="020B0604020202020204" pitchFamily="34" charset="0"/>
              </a:rPr>
              <a:t>linked to jet stream variability over Central North America, Europe, and eastern Asia.</a:t>
            </a:r>
          </a:p>
          <a:p>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Northern (southern) jet anomalies in this region correspond to northern (southern) jet anomalies over northwestern Europe and southeastern Europe and create a summer temperature </a:t>
            </a:r>
            <a:r>
              <a:rPr lang="en-US" sz="2400" dirty="0" smtClean="0">
                <a:latin typeface="Arial" panose="020B0604020202020204" pitchFamily="34" charset="0"/>
                <a:cs typeface="Arial" panose="020B0604020202020204" pitchFamily="34" charset="0"/>
              </a:rPr>
              <a:t>reversal </a:t>
            </a:r>
            <a:r>
              <a:rPr lang="en-US" sz="2400" dirty="0">
                <a:latin typeface="Arial" panose="020B0604020202020204" pitchFamily="34" charset="0"/>
                <a:cs typeface="Arial" panose="020B0604020202020204" pitchFamily="34" charset="0"/>
              </a:rPr>
              <a:t>between BRIT and </a:t>
            </a:r>
            <a:r>
              <a:rPr lang="en-US" sz="2400" dirty="0" smtClean="0">
                <a:latin typeface="Arial" panose="020B0604020202020204" pitchFamily="34" charset="0"/>
                <a:cs typeface="Arial" panose="020B0604020202020204" pitchFamily="34" charset="0"/>
              </a:rPr>
              <a:t>NEMED. </a:t>
            </a: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9584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039504"/>
            <a:ext cx="5122896" cy="3693319"/>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2485292" y="1676400"/>
            <a:ext cx="338948" cy="2461846"/>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701" y="329625"/>
            <a:ext cx="9156699" cy="523220"/>
          </a:xfrm>
          <a:prstGeom prst="rect">
            <a:avLst/>
          </a:prstGeom>
          <a:noFill/>
        </p:spPr>
        <p:txBody>
          <a:bodyPr wrap="square" rtlCol="0">
            <a:spAutoFit/>
          </a:bodyPr>
          <a:lstStyle/>
          <a:p>
            <a:pPr algn="ctr"/>
            <a:r>
              <a:rPr lang="en-US" sz="2800" dirty="0">
                <a:solidFill>
                  <a:prstClr val="black"/>
                </a:solidFill>
                <a:latin typeface="Arial" panose="020B0604020202020204" pitchFamily="34" charset="0"/>
                <a:cs typeface="Arial" panose="020B0604020202020204" pitchFamily="34" charset="0"/>
              </a:rPr>
              <a:t>Tree-ring-based reconstruction of August NAJ variability</a:t>
            </a:r>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5275296" y="1039504"/>
            <a:ext cx="3881404" cy="3693319"/>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Left wings of the violins represent the August Northern Hemisphere Jet latitudinal position distribution over the instrumental period (1920–2012) for 20° longitudinal slices. </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smtClean="0">
                <a:latin typeface="Arial" panose="020B0604020202020204" pitchFamily="34" charset="0"/>
                <a:cs typeface="Arial" panose="020B0604020202020204" pitchFamily="34" charset="0"/>
              </a:rPr>
              <a:t>Right </a:t>
            </a:r>
            <a:r>
              <a:rPr lang="en-US" dirty="0">
                <a:latin typeface="Arial" panose="020B0604020202020204" pitchFamily="34" charset="0"/>
                <a:cs typeface="Arial" panose="020B0604020202020204" pitchFamily="34" charset="0"/>
              </a:rPr>
              <a:t>wings represent distribution during anomalous years when the North Atlantic Jet (NAJ; 10–30°W) latitudinal position exceeded 1 </a:t>
            </a:r>
            <a:r>
              <a:rPr lang="en-US" dirty="0" err="1">
                <a:latin typeface="Arial" panose="020B0604020202020204" pitchFamily="34" charset="0"/>
                <a:cs typeface="Arial" panose="020B0604020202020204" pitchFamily="34" charset="0"/>
              </a:rPr>
              <a:t>stdev</a:t>
            </a:r>
            <a:r>
              <a:rPr lang="en-US" dirty="0">
                <a:latin typeface="Arial" panose="020B0604020202020204" pitchFamily="34" charset="0"/>
                <a:cs typeface="Arial" panose="020B0604020202020204" pitchFamily="34" charset="0"/>
              </a:rPr>
              <a:t> northwards (a) or southwards (b</a:t>
            </a:r>
            <a:r>
              <a:rPr lang="en-US" dirty="0" smtClean="0">
                <a:latin typeface="Arial" panose="020B0604020202020204" pitchFamily="34" charset="0"/>
                <a:cs typeface="Arial" panose="020B0604020202020204" pitchFamily="34" charset="0"/>
              </a:rPr>
              <a:t>).</a:t>
            </a:r>
          </a:p>
        </p:txBody>
      </p:sp>
      <p:sp>
        <p:nvSpPr>
          <p:cNvPr id="8" name="TextBox 7"/>
          <p:cNvSpPr txBox="1"/>
          <p:nvPr/>
        </p:nvSpPr>
        <p:spPr>
          <a:xfrm>
            <a:off x="76200" y="4847272"/>
            <a:ext cx="89916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Gray shading indicates significant differences between the left and right distributions (one-sided Kolmogorov–Smirnov test; p &lt; 0.05</a:t>
            </a:r>
            <a:r>
              <a:rPr lang="en-US"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Background </a:t>
            </a:r>
            <a:r>
              <a:rPr lang="en-US" dirty="0">
                <a:latin typeface="Arial" panose="020B0604020202020204" pitchFamily="34" charset="0"/>
                <a:cs typeface="Arial" panose="020B0604020202020204" pitchFamily="34" charset="0"/>
              </a:rPr>
              <a:t>map shows August surface temperature anomalies (°C; CRUTEM3.2160) composited over the anomalous years. </a:t>
            </a:r>
          </a:p>
        </p:txBody>
      </p:sp>
      <p:sp>
        <p:nvSpPr>
          <p:cNvPr id="11" name="Oval 10"/>
          <p:cNvSpPr/>
          <p:nvPr/>
        </p:nvSpPr>
        <p:spPr>
          <a:xfrm>
            <a:off x="3095621" y="2209800"/>
            <a:ext cx="285201"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753535" y="3505200"/>
            <a:ext cx="285201"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753535" y="2043111"/>
            <a:ext cx="285201"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095622" y="3795711"/>
            <a:ext cx="285201"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377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917" t="27317" r="19916" b="13835"/>
          <a:stretch/>
        </p:blipFill>
        <p:spPr bwMode="auto">
          <a:xfrm>
            <a:off x="285201" y="1295400"/>
            <a:ext cx="5220798" cy="363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701" y="329625"/>
            <a:ext cx="9156699" cy="523220"/>
          </a:xfrm>
          <a:prstGeom prst="rect">
            <a:avLst/>
          </a:prstGeom>
          <a:noFill/>
        </p:spPr>
        <p:txBody>
          <a:bodyPr wrap="square" rtlCol="0">
            <a:spAutoFit/>
          </a:bodyPr>
          <a:lstStyle/>
          <a:p>
            <a:pPr algn="ctr"/>
            <a:r>
              <a:rPr lang="en-US" sz="2800" dirty="0">
                <a:solidFill>
                  <a:prstClr val="black"/>
                </a:solidFill>
                <a:latin typeface="Arial" panose="020B0604020202020204" pitchFamily="34" charset="0"/>
                <a:cs typeface="Arial" panose="020B0604020202020204" pitchFamily="34" charset="0"/>
              </a:rPr>
              <a:t>Tree-ring-based reconstruction of August NAJ variability</a:t>
            </a:r>
            <a:endParaRPr lang="en-US" sz="2800" dirty="0">
              <a:latin typeface="Arial" panose="020B0604020202020204" pitchFamily="34" charset="0"/>
              <a:cs typeface="Arial" panose="020B0604020202020204" pitchFamily="34" charset="0"/>
            </a:endParaRPr>
          </a:p>
        </p:txBody>
      </p:sp>
      <p:sp>
        <p:nvSpPr>
          <p:cNvPr id="2" name="Rectangle 1"/>
          <p:cNvSpPr/>
          <p:nvPr/>
        </p:nvSpPr>
        <p:spPr>
          <a:xfrm>
            <a:off x="5486400" y="1420475"/>
            <a:ext cx="3670300" cy="2862322"/>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August </a:t>
            </a:r>
            <a:r>
              <a:rPr lang="en-US" dirty="0">
                <a:latin typeface="Arial" panose="020B0604020202020204" pitchFamily="34" charset="0"/>
                <a:cs typeface="Arial" panose="020B0604020202020204" pitchFamily="34" charset="0"/>
              </a:rPr>
              <a:t>precipitation anomalies (mm; </a:t>
            </a:r>
            <a:r>
              <a:rPr lang="en-US" dirty="0" smtClean="0">
                <a:latin typeface="Arial" panose="020B0604020202020204" pitchFamily="34" charset="0"/>
                <a:cs typeface="Arial" panose="020B0604020202020204" pitchFamily="34" charset="0"/>
              </a:rPr>
              <a:t>CRUTEM3.211; 1920-2012) composited over anomalous </a:t>
            </a:r>
            <a:r>
              <a:rPr lang="en-US" dirty="0">
                <a:latin typeface="Arial" panose="020B0604020202020204" pitchFamily="34" charset="0"/>
                <a:cs typeface="Arial" panose="020B0604020202020204" pitchFamily="34" charset="0"/>
              </a:rPr>
              <a:t>years when </a:t>
            </a:r>
            <a:r>
              <a:rPr lang="en-US" dirty="0" smtClean="0">
                <a:latin typeface="Arial" panose="020B0604020202020204" pitchFamily="34" charset="0"/>
                <a:cs typeface="Arial" panose="020B0604020202020204" pitchFamily="34" charset="0"/>
              </a:rPr>
              <a:t>the North </a:t>
            </a:r>
            <a:r>
              <a:rPr lang="en-US" dirty="0">
                <a:latin typeface="Arial" panose="020B0604020202020204" pitchFamily="34" charset="0"/>
                <a:cs typeface="Arial" panose="020B0604020202020204" pitchFamily="34" charset="0"/>
              </a:rPr>
              <a:t>Atlantic Jet (NAJ; </a:t>
            </a:r>
            <a:r>
              <a:rPr lang="en-US" dirty="0" smtClean="0">
                <a:latin typeface="Arial" panose="020B0604020202020204" pitchFamily="34" charset="0"/>
                <a:cs typeface="Arial" panose="020B0604020202020204" pitchFamily="34" charset="0"/>
              </a:rPr>
              <a:t>10-30</a:t>
            </a:r>
            <a:r>
              <a:rPr lang="en-US" dirty="0">
                <a:latin typeface="Arial" panose="020B0604020202020204" pitchFamily="34" charset="0"/>
                <a:cs typeface="Arial" panose="020B0604020202020204" pitchFamily="34" charset="0"/>
              </a:rPr>
              <a:t>° W) </a:t>
            </a:r>
            <a:r>
              <a:rPr lang="en-US" dirty="0" smtClean="0">
                <a:latin typeface="Arial" panose="020B0604020202020204" pitchFamily="34" charset="0"/>
                <a:cs typeface="Arial" panose="020B0604020202020204" pitchFamily="34" charset="0"/>
              </a:rPr>
              <a:t> latitudinal position exceeded </a:t>
            </a:r>
            <a:r>
              <a:rPr lang="en-US" dirty="0">
                <a:latin typeface="Arial" panose="020B0604020202020204" pitchFamily="34" charset="0"/>
                <a:cs typeface="Arial" panose="020B0604020202020204" pitchFamily="34" charset="0"/>
              </a:rPr>
              <a:t>1.5 </a:t>
            </a:r>
            <a:r>
              <a:rPr lang="en-US" dirty="0" smtClean="0">
                <a:latin typeface="Arial" panose="020B0604020202020204" pitchFamily="34" charset="0"/>
                <a:cs typeface="Arial" panose="020B0604020202020204" pitchFamily="34" charset="0"/>
              </a:rPr>
              <a:t>standard deviations.</a:t>
            </a:r>
          </a:p>
          <a:p>
            <a:endParaRPr lang="en-US" dirty="0" smtClean="0">
              <a:latin typeface="Arial" panose="020B0604020202020204" pitchFamily="34" charset="0"/>
              <a:cs typeface="Arial" panose="020B0604020202020204" pitchFamily="34" charset="0"/>
            </a:endParaRPr>
          </a:p>
          <a:p>
            <a:pPr marL="800100" lvl="1" indent="-342900">
              <a:buAutoNum type="alphaLcParenBoth"/>
            </a:pPr>
            <a:r>
              <a:rPr lang="en-US" dirty="0" smtClean="0">
                <a:latin typeface="Arial" panose="020B0604020202020204" pitchFamily="34" charset="0"/>
                <a:cs typeface="Arial" panose="020B0604020202020204" pitchFamily="34" charset="0"/>
              </a:rPr>
              <a:t>  Northwards</a:t>
            </a:r>
          </a:p>
          <a:p>
            <a:pPr marL="800100" lvl="1" indent="-342900">
              <a:buAutoNum type="alphaLcParenBoth"/>
            </a:pPr>
            <a:endParaRPr lang="en-US" dirty="0" smtClean="0">
              <a:latin typeface="Arial" panose="020B0604020202020204" pitchFamily="34" charset="0"/>
              <a:cs typeface="Arial" panose="020B0604020202020204" pitchFamily="34" charset="0"/>
            </a:endParaRPr>
          </a:p>
          <a:p>
            <a:pPr marL="800100" lvl="1" indent="-342900">
              <a:buAutoNum type="alphaLcParenBoth"/>
            </a:pPr>
            <a:r>
              <a:rPr lang="en-US" dirty="0" smtClean="0">
                <a:latin typeface="Arial" panose="020B0604020202020204" pitchFamily="34" charset="0"/>
                <a:cs typeface="Arial" panose="020B0604020202020204" pitchFamily="34" charset="0"/>
              </a:rPr>
              <a:t>  Southwards </a:t>
            </a: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152400" y="5221069"/>
            <a:ext cx="8839200" cy="646331"/>
          </a:xfrm>
          <a:prstGeom prst="rect">
            <a:avLst/>
          </a:prstGeom>
          <a:noFill/>
          <a:ln w="25400">
            <a:noFill/>
          </a:ln>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Non-significant results have been masked out. Composite maps created in R with color </a:t>
            </a:r>
            <a:r>
              <a:rPr lang="en-US" dirty="0" smtClean="0">
                <a:latin typeface="Arial" panose="020B0604020202020204" pitchFamily="34" charset="0"/>
                <a:cs typeface="Arial" panose="020B0604020202020204" pitchFamily="34" charset="0"/>
              </a:rPr>
              <a:t> palette </a:t>
            </a:r>
            <a:r>
              <a:rPr lang="en-US" dirty="0">
                <a:latin typeface="Arial" panose="020B0604020202020204" pitchFamily="34" charset="0"/>
                <a:cs typeface="Arial" panose="020B0604020202020204" pitchFamily="34" charset="0"/>
              </a:rPr>
              <a:t>adapted from the KNMI Climate Explorer (https://climexp.knmi.nl).</a:t>
            </a:r>
          </a:p>
        </p:txBody>
      </p:sp>
      <p:sp>
        <p:nvSpPr>
          <p:cNvPr id="4" name="Oval 3"/>
          <p:cNvSpPr/>
          <p:nvPr/>
        </p:nvSpPr>
        <p:spPr>
          <a:xfrm>
            <a:off x="2800900" y="3718428"/>
            <a:ext cx="285201" cy="304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803830" y="2189649"/>
            <a:ext cx="285201"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150573" y="2398098"/>
            <a:ext cx="419104" cy="43814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140147" y="3909646"/>
            <a:ext cx="417807" cy="46306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289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8448"/>
            <a:ext cx="9144000" cy="646331"/>
          </a:xfrm>
          <a:prstGeom prst="rect">
            <a:avLst/>
          </a:prstGeom>
          <a:noFill/>
        </p:spPr>
        <p:txBody>
          <a:bodyPr wrap="square" rtlCol="0">
            <a:spAutoFit/>
          </a:bodyPr>
          <a:lstStyle/>
          <a:p>
            <a:pPr algn="ctr"/>
            <a:r>
              <a:rPr lang="en-US" sz="3600" dirty="0" smtClean="0">
                <a:latin typeface="Arial" panose="020B0604020202020204" pitchFamily="34" charset="0"/>
                <a:cs typeface="Arial" panose="020B0604020202020204" pitchFamily="34" charset="0"/>
              </a:rPr>
              <a:t>Outline</a:t>
            </a:r>
            <a:endParaRPr lang="en-US" sz="3600" dirty="0">
              <a:latin typeface="Arial" panose="020B0604020202020204" pitchFamily="34" charset="0"/>
              <a:cs typeface="Arial" panose="020B0604020202020204" pitchFamily="34" charset="0"/>
            </a:endParaRPr>
          </a:p>
        </p:txBody>
      </p:sp>
      <p:sp>
        <p:nvSpPr>
          <p:cNvPr id="3" name="TextBox 2"/>
          <p:cNvSpPr txBox="1"/>
          <p:nvPr/>
        </p:nvSpPr>
        <p:spPr>
          <a:xfrm>
            <a:off x="1752600" y="1371600"/>
            <a:ext cx="5557007" cy="39703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smtClean="0">
                <a:latin typeface="Arial" panose="020B0604020202020204" pitchFamily="34" charset="0"/>
                <a:cs typeface="Arial" panose="020B0604020202020204" pitchFamily="34" charset="0"/>
              </a:rPr>
              <a:t>Introduction</a:t>
            </a:r>
          </a:p>
          <a:p>
            <a:pPr marL="285750" indent="-285750">
              <a:lnSpc>
                <a:spcPct val="150000"/>
              </a:lnSpc>
              <a:buFont typeface="Arial" panose="020B0604020202020204" pitchFamily="34" charset="0"/>
              <a:buChar char="•"/>
            </a:pPr>
            <a:r>
              <a:rPr lang="en-US" sz="2800" dirty="0" smtClean="0">
                <a:latin typeface="Arial" panose="020B0604020202020204" pitchFamily="34" charset="0"/>
                <a:cs typeface="Arial" panose="020B0604020202020204" pitchFamily="34" charset="0"/>
              </a:rPr>
              <a:t>Jet Stream Dynamics</a:t>
            </a:r>
          </a:p>
          <a:p>
            <a:pPr marL="285750" indent="-285750">
              <a:lnSpc>
                <a:spcPct val="150000"/>
              </a:lnSpc>
              <a:buFont typeface="Arial" panose="020B0604020202020204" pitchFamily="34" charset="0"/>
              <a:buChar char="•"/>
            </a:pPr>
            <a:r>
              <a:rPr lang="en-US" sz="2800" dirty="0" smtClean="0">
                <a:latin typeface="Arial" panose="020B0604020202020204" pitchFamily="34" charset="0"/>
                <a:cs typeface="Arial" panose="020B0604020202020204" pitchFamily="34" charset="0"/>
              </a:rPr>
              <a:t>Results</a:t>
            </a:r>
          </a:p>
          <a:p>
            <a:pPr marL="285750" indent="-28575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Discussion</a:t>
            </a:r>
          </a:p>
          <a:p>
            <a:pPr marL="285750" indent="-285750">
              <a:lnSpc>
                <a:spcPct val="150000"/>
              </a:lnSpc>
              <a:buFont typeface="Arial" panose="020B0604020202020204" pitchFamily="34" charset="0"/>
              <a:buChar char="•"/>
            </a:pPr>
            <a:r>
              <a:rPr lang="en-US" sz="2800" dirty="0">
                <a:latin typeface="Arial" panose="020B0604020202020204" pitchFamily="34" charset="0"/>
                <a:cs typeface="Arial" panose="020B0604020202020204" pitchFamily="34" charset="0"/>
              </a:rPr>
              <a:t>Methods</a:t>
            </a:r>
          </a:p>
          <a:p>
            <a:pPr marL="285750" indent="-285750">
              <a:lnSpc>
                <a:spcPct val="150000"/>
              </a:lnSpc>
              <a:buFont typeface="Arial" panose="020B0604020202020204" pitchFamily="34" charset="0"/>
              <a:buChar char="•"/>
            </a:pPr>
            <a:r>
              <a:rPr lang="en-US" sz="2800" dirty="0" smtClean="0">
                <a:latin typeface="Arial" panose="020B0604020202020204" pitchFamily="34" charset="0"/>
                <a:cs typeface="Arial" panose="020B0604020202020204" pitchFamily="34" charset="0"/>
              </a:rPr>
              <a:t>Conclusions</a:t>
            </a:r>
          </a:p>
        </p:txBody>
      </p:sp>
      <p:sp>
        <p:nvSpPr>
          <p:cNvPr id="4" name="Rectangle 3"/>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421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701" y="329625"/>
            <a:ext cx="9156699" cy="523220"/>
          </a:xfrm>
          <a:prstGeom prst="rect">
            <a:avLst/>
          </a:prstGeom>
          <a:noFill/>
        </p:spPr>
        <p:txBody>
          <a:bodyPr wrap="square" rtlCol="0">
            <a:spAutoFit/>
          </a:bodyPr>
          <a:lstStyle/>
          <a:p>
            <a:pPr algn="ctr"/>
            <a:r>
              <a:rPr lang="en-US" sz="2800" dirty="0">
                <a:solidFill>
                  <a:prstClr val="black"/>
                </a:solidFill>
                <a:latin typeface="Arial" panose="020B0604020202020204" pitchFamily="34" charset="0"/>
                <a:cs typeface="Arial" panose="020B0604020202020204" pitchFamily="34" charset="0"/>
              </a:rPr>
              <a:t>Tree-ring-based reconstruction of August NAJ variability</a:t>
            </a:r>
            <a:endParaRPr lang="en-US" sz="2800" dirty="0">
              <a:latin typeface="Arial" panose="020B0604020202020204" pitchFamily="34" charset="0"/>
              <a:cs typeface="Arial" panose="020B0604020202020204" pitchFamily="34" charset="0"/>
            </a:endParaRPr>
          </a:p>
        </p:txBody>
      </p:sp>
      <p:sp>
        <p:nvSpPr>
          <p:cNvPr id="6" name="Rectangle 5"/>
          <p:cNvSpPr/>
          <p:nvPr/>
        </p:nvSpPr>
        <p:spPr>
          <a:xfrm>
            <a:off x="4343400" y="1006183"/>
            <a:ext cx="4343400" cy="3600986"/>
          </a:xfrm>
          <a:prstGeom prst="rect">
            <a:avLst/>
          </a:prstGeom>
        </p:spPr>
        <p:txBody>
          <a:bodyPr wrap="square">
            <a:spAutoFit/>
          </a:bodyPr>
          <a:lstStyle/>
          <a:p>
            <a:pPr marL="342900" indent="-3429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Maximum </a:t>
            </a:r>
            <a:r>
              <a:rPr lang="en-US" sz="2400" dirty="0">
                <a:latin typeface="Arial" panose="020B0604020202020204" pitchFamily="34" charset="0"/>
                <a:cs typeface="Arial" panose="020B0604020202020204" pitchFamily="34" charset="0"/>
              </a:rPr>
              <a:t>latewood density (MXD) records </a:t>
            </a:r>
            <a:r>
              <a:rPr lang="en-US" sz="2400" dirty="0" smtClean="0">
                <a:latin typeface="Arial" panose="020B0604020202020204" pitchFamily="34" charset="0"/>
                <a:cs typeface="Arial" panose="020B0604020202020204" pitchFamily="34" charset="0"/>
              </a:rPr>
              <a:t>were  compiled for </a:t>
            </a:r>
            <a:r>
              <a:rPr lang="en-US" sz="2400" dirty="0">
                <a:latin typeface="Arial" panose="020B0604020202020204" pitchFamily="34" charset="0"/>
                <a:cs typeface="Arial" panose="020B0604020202020204" pitchFamily="34" charset="0"/>
              </a:rPr>
              <a:t>both </a:t>
            </a:r>
            <a:r>
              <a:rPr lang="en-US" sz="2400" dirty="0" smtClean="0">
                <a:latin typeface="Arial" panose="020B0604020202020204" pitchFamily="34" charset="0"/>
                <a:cs typeface="Arial" panose="020B0604020202020204" pitchFamily="34" charset="0"/>
              </a:rPr>
              <a:t>regions that </a:t>
            </a:r>
            <a:r>
              <a:rPr lang="en-US" sz="2400" dirty="0">
                <a:latin typeface="Arial" panose="020B0604020202020204" pitchFamily="34" charset="0"/>
                <a:cs typeface="Arial" panose="020B0604020202020204" pitchFamily="34" charset="0"/>
              </a:rPr>
              <a:t>represent </a:t>
            </a:r>
            <a:r>
              <a:rPr lang="en-US" sz="2400" dirty="0" err="1">
                <a:latin typeface="Arial" panose="020B0604020202020204" pitchFamily="34" charset="0"/>
                <a:cs typeface="Arial" panose="020B0604020202020204" pitchFamily="34" charset="0"/>
              </a:rPr>
              <a:t>interannual</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variability </a:t>
            </a:r>
            <a:r>
              <a:rPr lang="en-US" sz="2400" dirty="0">
                <a:latin typeface="Arial" panose="020B0604020202020204" pitchFamily="34" charset="0"/>
                <a:cs typeface="Arial" panose="020B0604020202020204" pitchFamily="34" charset="0"/>
              </a:rPr>
              <a:t>in regional August average surface </a:t>
            </a:r>
            <a:r>
              <a:rPr lang="en-US" sz="2400" dirty="0" smtClean="0">
                <a:latin typeface="Arial" panose="020B0604020202020204" pitchFamily="34" charset="0"/>
                <a:cs typeface="Arial" panose="020B0604020202020204" pitchFamily="34" charset="0"/>
              </a:rPr>
              <a:t> temperature.</a:t>
            </a:r>
          </a:p>
          <a:p>
            <a:pPr marL="342900" indent="-342900">
              <a:buFont typeface="Wingdings" panose="05000000000000000000" pitchFamily="2" charset="2"/>
              <a:buChar char="Ø"/>
            </a:pPr>
            <a:endParaRPr lang="en-US" sz="1600" dirty="0" smtClean="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BRIT – 11 records</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NEMED – 24 records</a:t>
            </a:r>
          </a:p>
        </p:txBody>
      </p:sp>
      <p:grpSp>
        <p:nvGrpSpPr>
          <p:cNvPr id="8" name="Group 7"/>
          <p:cNvGrpSpPr/>
          <p:nvPr/>
        </p:nvGrpSpPr>
        <p:grpSpPr>
          <a:xfrm>
            <a:off x="533399" y="1006183"/>
            <a:ext cx="3505201" cy="3505200"/>
            <a:chOff x="457199" y="1523999"/>
            <a:chExt cx="4189585" cy="3886201"/>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222" t="29587" r="51923" b="24936"/>
            <a:stretch/>
          </p:blipFill>
          <p:spPr bwMode="auto">
            <a:xfrm>
              <a:off x="457199" y="1523999"/>
              <a:ext cx="4189585" cy="3886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066800" y="1656814"/>
              <a:ext cx="152400" cy="24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304800" y="4800600"/>
            <a:ext cx="8534400" cy="1323439"/>
          </a:xfrm>
          <a:prstGeom prst="rect">
            <a:avLst/>
          </a:prstGeom>
          <a:ln w="25400">
            <a:solidFill>
              <a:schemeClr val="accent1">
                <a:shade val="50000"/>
              </a:schemeClr>
            </a:solidFill>
          </a:ln>
        </p:spPr>
        <p:txBody>
          <a:bodyPr wrap="square">
            <a:spAutoFit/>
          </a:bodyPr>
          <a:lstStyle/>
          <a:p>
            <a:pPr marL="342900" lvl="0" indent="-342900">
              <a:buFont typeface="Wingdings" panose="05000000000000000000" pitchFamily="2" charset="2"/>
              <a:buChar char="Ø"/>
            </a:pPr>
            <a:r>
              <a:rPr lang="en-US" sz="2000" dirty="0" smtClean="0">
                <a:solidFill>
                  <a:prstClr val="black"/>
                </a:solidFill>
                <a:latin typeface="Arial" panose="020B0604020202020204" pitchFamily="34" charset="0"/>
                <a:cs typeface="Arial" panose="020B0604020202020204" pitchFamily="34" charset="0"/>
              </a:rPr>
              <a:t>The two well-replicated temperature proxies explain 52% and 44% of the variance in regional August average temperature variation in BRIT and NEMED, respectively, and illustrate the temperature dipole generated by anomalous NAJ positions.</a:t>
            </a:r>
            <a:endParaRPr lang="en-US"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330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700" y="329625"/>
            <a:ext cx="9156699" cy="523220"/>
          </a:xfrm>
          <a:prstGeom prst="rect">
            <a:avLst/>
          </a:prstGeom>
          <a:noFill/>
        </p:spPr>
        <p:txBody>
          <a:bodyPr wrap="square" rtlCol="0">
            <a:spAutoFit/>
          </a:bodyPr>
          <a:lstStyle/>
          <a:p>
            <a:pPr lvl="0" algn="ctr"/>
            <a:r>
              <a:rPr lang="en-US" sz="2800" dirty="0">
                <a:solidFill>
                  <a:prstClr val="black"/>
                </a:solidFill>
                <a:latin typeface="Arial" panose="020B0604020202020204" pitchFamily="34" charset="0"/>
                <a:cs typeface="Arial" panose="020B0604020202020204" pitchFamily="34" charset="0"/>
              </a:rPr>
              <a:t>Tree-ring-based reconstruction of August NAJ variability</a:t>
            </a:r>
          </a:p>
        </p:txBody>
      </p:sp>
      <p:grpSp>
        <p:nvGrpSpPr>
          <p:cNvPr id="10" name="Group 9"/>
          <p:cNvGrpSpPr/>
          <p:nvPr/>
        </p:nvGrpSpPr>
        <p:grpSpPr>
          <a:xfrm>
            <a:off x="838200" y="914400"/>
            <a:ext cx="2286001" cy="5392615"/>
            <a:chOff x="1371601" y="914400"/>
            <a:chExt cx="2286001" cy="5392615"/>
          </a:xfrm>
        </p:grpSpPr>
        <p:pic>
          <p:nvPicPr>
            <p:cNvPr id="296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381" t="51902" r="14183" b="22232"/>
            <a:stretch/>
          </p:blipFill>
          <p:spPr bwMode="auto">
            <a:xfrm>
              <a:off x="1371602" y="4513384"/>
              <a:ext cx="2286000" cy="1793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832" t="51902" r="62731" b="22232"/>
            <a:stretch/>
          </p:blipFill>
          <p:spPr bwMode="auto">
            <a:xfrm>
              <a:off x="1371601" y="914400"/>
              <a:ext cx="2286000" cy="1793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652" t="51902" r="37910" b="22232"/>
            <a:stretch/>
          </p:blipFill>
          <p:spPr bwMode="auto">
            <a:xfrm>
              <a:off x="1371601" y="2719753"/>
              <a:ext cx="2286000" cy="1793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Rectangle 10"/>
          <p:cNvSpPr/>
          <p:nvPr/>
        </p:nvSpPr>
        <p:spPr>
          <a:xfrm>
            <a:off x="3200400" y="914400"/>
            <a:ext cx="5791200" cy="2923877"/>
          </a:xfrm>
          <a:prstGeom prst="rect">
            <a:avLst/>
          </a:prstGeom>
        </p:spPr>
        <p:txBody>
          <a:bodyPr wrap="square">
            <a:spAutoFit/>
          </a:bodyPr>
          <a:lstStyle/>
          <a:p>
            <a:pPr marL="342900" indent="-342900">
              <a:buFont typeface="Wingdings" panose="05000000000000000000" pitchFamily="2" charset="2"/>
              <a:buChar char="Ø"/>
            </a:pPr>
            <a:r>
              <a:rPr lang="en-US" sz="2000" dirty="0">
                <a:latin typeface="Arial" panose="020B0604020202020204" pitchFamily="34" charset="0"/>
                <a:cs typeface="Arial" panose="020B0604020202020204" pitchFamily="34" charset="0"/>
              </a:rPr>
              <a:t>Correlation coefficients of NEMED (38-45N; 15-25E) and </a:t>
            </a:r>
            <a:r>
              <a:rPr lang="en-US" sz="2000" dirty="0" smtClean="0">
                <a:latin typeface="Arial" panose="020B0604020202020204" pitchFamily="34" charset="0"/>
                <a:cs typeface="Arial" panose="020B0604020202020204" pitchFamily="34" charset="0"/>
              </a:rPr>
              <a:t>BRIT </a:t>
            </a:r>
            <a:r>
              <a:rPr lang="en-US" sz="2000" dirty="0">
                <a:latin typeface="Arial" panose="020B0604020202020204" pitchFamily="34" charset="0"/>
                <a:cs typeface="Arial" panose="020B0604020202020204" pitchFamily="34" charset="0"/>
              </a:rPr>
              <a:t>(47-57N; 10W-2E) with August NAJ </a:t>
            </a:r>
            <a:r>
              <a:rPr lang="en-US" sz="2000" dirty="0" smtClean="0">
                <a:latin typeface="Arial" panose="020B0604020202020204" pitchFamily="34" charset="0"/>
                <a:cs typeface="Arial" panose="020B0604020202020204" pitchFamily="34" charset="0"/>
              </a:rPr>
              <a:t>positions </a:t>
            </a:r>
            <a:r>
              <a:rPr lang="en-US" sz="2000" dirty="0">
                <a:latin typeface="Arial" panose="020B0604020202020204" pitchFamily="34" charset="0"/>
                <a:cs typeface="Arial" panose="020B0604020202020204" pitchFamily="34" charset="0"/>
              </a:rPr>
              <a:t>for 2 degree longitudinal windows from </a:t>
            </a:r>
            <a:r>
              <a:rPr lang="en-US" sz="2000" dirty="0" smtClean="0">
                <a:latin typeface="Arial" panose="020B0604020202020204" pitchFamily="34" charset="0"/>
                <a:cs typeface="Arial" panose="020B0604020202020204" pitchFamily="34" charset="0"/>
              </a:rPr>
              <a:t>60W </a:t>
            </a:r>
            <a:r>
              <a:rPr lang="en-US" sz="2000" dirty="0">
                <a:latin typeface="Arial" panose="020B0604020202020204" pitchFamily="34" charset="0"/>
                <a:cs typeface="Arial" panose="020B0604020202020204" pitchFamily="34" charset="0"/>
              </a:rPr>
              <a:t>to 0W</a:t>
            </a:r>
            <a:r>
              <a:rPr lang="en-US" sz="2000" dirty="0" smtClean="0">
                <a:latin typeface="Arial" panose="020B0604020202020204" pitchFamily="34" charset="0"/>
                <a:cs typeface="Arial" panose="020B0604020202020204" pitchFamily="34" charset="0"/>
              </a:rPr>
              <a:t>.</a:t>
            </a:r>
          </a:p>
          <a:p>
            <a:r>
              <a:rPr lang="en-US" sz="2400" dirty="0" smtClean="0">
                <a:latin typeface="Arial" panose="020B0604020202020204" pitchFamily="34" charset="0"/>
                <a:cs typeface="Arial" panose="020B0604020202020204" pitchFamily="34" charset="0"/>
              </a:rPr>
              <a:t> </a:t>
            </a:r>
          </a:p>
          <a:p>
            <a:pPr marL="800100" lvl="1" indent="-342900">
              <a:buAutoNum type="alphaLcParenBoth"/>
            </a:pPr>
            <a:r>
              <a:rPr lang="en-US" sz="2000" dirty="0" smtClean="0">
                <a:latin typeface="Arial" panose="020B0604020202020204" pitchFamily="34" charset="0"/>
                <a:cs typeface="Arial" panose="020B0604020202020204" pitchFamily="34" charset="0"/>
              </a:rPr>
              <a:t>August </a:t>
            </a:r>
            <a:r>
              <a:rPr lang="en-US" sz="2000" dirty="0">
                <a:latin typeface="Arial" panose="020B0604020202020204" pitchFamily="34" charset="0"/>
                <a:cs typeface="Arial" panose="020B0604020202020204" pitchFamily="34" charset="0"/>
              </a:rPr>
              <a:t>precipitation sum (1920-2012</a:t>
            </a:r>
            <a:r>
              <a:rPr lang="en-US" sz="2000" dirty="0" smtClean="0">
                <a:latin typeface="Arial" panose="020B0604020202020204" pitchFamily="34" charset="0"/>
                <a:cs typeface="Arial" panose="020B0604020202020204" pitchFamily="34" charset="0"/>
              </a:rPr>
              <a:t>)</a:t>
            </a:r>
          </a:p>
          <a:p>
            <a:pPr marL="800100" lvl="1" indent="-342900">
              <a:buAutoNum type="alphaLcParenBoth"/>
            </a:pPr>
            <a:endParaRPr lang="en-US" sz="1000" dirty="0" smtClean="0">
              <a:latin typeface="Arial" panose="020B0604020202020204" pitchFamily="34" charset="0"/>
              <a:cs typeface="Arial" panose="020B0604020202020204" pitchFamily="34" charset="0"/>
            </a:endParaRPr>
          </a:p>
          <a:p>
            <a:pPr marL="800100" lvl="1" indent="-342900">
              <a:buAutoNum type="alphaLcParenBoth"/>
            </a:pPr>
            <a:r>
              <a:rPr lang="en-US" sz="2000" dirty="0" smtClean="0">
                <a:latin typeface="Arial" panose="020B0604020202020204" pitchFamily="34" charset="0"/>
                <a:cs typeface="Arial" panose="020B0604020202020204" pitchFamily="34" charset="0"/>
              </a:rPr>
              <a:t>August </a:t>
            </a:r>
            <a:r>
              <a:rPr lang="en-US" sz="2000" dirty="0">
                <a:latin typeface="Arial" panose="020B0604020202020204" pitchFamily="34" charset="0"/>
                <a:cs typeface="Arial" panose="020B0604020202020204" pitchFamily="34" charset="0"/>
              </a:rPr>
              <a:t>average </a:t>
            </a:r>
            <a:r>
              <a:rPr lang="en-US" sz="2000" dirty="0" smtClean="0">
                <a:latin typeface="Arial" panose="020B0604020202020204" pitchFamily="34" charset="0"/>
                <a:cs typeface="Arial" panose="020B0604020202020204" pitchFamily="34" charset="0"/>
              </a:rPr>
              <a:t>temperature </a:t>
            </a:r>
            <a:r>
              <a:rPr lang="en-US" sz="2000" dirty="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1920-2012)</a:t>
            </a:r>
          </a:p>
          <a:p>
            <a:pPr marL="800100" lvl="1" indent="-342900">
              <a:buAutoNum type="alphaLcParenBoth"/>
            </a:pPr>
            <a:endParaRPr lang="en-US" sz="1000" dirty="0" smtClean="0">
              <a:latin typeface="Arial" panose="020B0604020202020204" pitchFamily="34" charset="0"/>
              <a:cs typeface="Arial" panose="020B0604020202020204" pitchFamily="34" charset="0"/>
            </a:endParaRPr>
          </a:p>
          <a:p>
            <a:pPr marL="800100" lvl="1" indent="-342900">
              <a:buAutoNum type="alphaLcParenBoth"/>
            </a:pPr>
            <a:r>
              <a:rPr lang="en-US" sz="2000" dirty="0">
                <a:latin typeface="Arial" panose="020B0604020202020204" pitchFamily="34" charset="0"/>
                <a:cs typeface="Arial" panose="020B0604020202020204" pitchFamily="34" charset="0"/>
              </a:rPr>
              <a:t>MXD chronologies (1920-1978) </a:t>
            </a:r>
            <a:endParaRPr lang="en-US" sz="2000" dirty="0" smtClean="0">
              <a:latin typeface="Arial" panose="020B0604020202020204" pitchFamily="34" charset="0"/>
              <a:cs typeface="Arial" panose="020B0604020202020204" pitchFamily="34" charset="0"/>
            </a:endParaRPr>
          </a:p>
        </p:txBody>
      </p:sp>
      <p:sp>
        <p:nvSpPr>
          <p:cNvPr id="15" name="TextBox 14"/>
          <p:cNvSpPr txBox="1"/>
          <p:nvPr/>
        </p:nvSpPr>
        <p:spPr>
          <a:xfrm>
            <a:off x="3124201" y="5200471"/>
            <a:ext cx="6019797"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Dashed horizontal lines indicate p&lt;0.001 significance levels.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Light grey zone indicates the latitudinal window  selected for reconstruction (30-10W). </a:t>
            </a:r>
          </a:p>
        </p:txBody>
      </p:sp>
      <p:sp>
        <p:nvSpPr>
          <p:cNvPr id="16" name="Oval 15"/>
          <p:cNvSpPr/>
          <p:nvPr/>
        </p:nvSpPr>
        <p:spPr>
          <a:xfrm>
            <a:off x="2133600" y="1143000"/>
            <a:ext cx="609600" cy="5920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133600" y="4648200"/>
            <a:ext cx="609600" cy="5920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133600" y="3048000"/>
            <a:ext cx="609600" cy="5920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3264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2701" y="329625"/>
            <a:ext cx="9156699"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Pearson's correlation maps of tree-ring chronologies</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74003"/>
            <a:ext cx="6022975"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04800" y="3741003"/>
            <a:ext cx="8458200" cy="830997"/>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Pearson's </a:t>
            </a:r>
            <a:r>
              <a:rPr lang="en-US" sz="1600" dirty="0">
                <a:latin typeface="Arial" panose="020B0604020202020204" pitchFamily="34" charset="0"/>
                <a:cs typeface="Arial" panose="020B0604020202020204" pitchFamily="34" charset="0"/>
              </a:rPr>
              <a:t>correlation maps of </a:t>
            </a:r>
            <a:r>
              <a:rPr lang="en-US" sz="1600" dirty="0" smtClean="0">
                <a:latin typeface="Arial" panose="020B0604020202020204" pitchFamily="34" charset="0"/>
                <a:cs typeface="Arial" panose="020B0604020202020204" pitchFamily="34" charset="0"/>
              </a:rPr>
              <a:t>tree-ring </a:t>
            </a:r>
            <a:r>
              <a:rPr lang="en-US" sz="1600" dirty="0">
                <a:latin typeface="Arial" panose="020B0604020202020204" pitchFamily="34" charset="0"/>
                <a:cs typeface="Arial" panose="020B0604020202020204" pitchFamily="34" charset="0"/>
              </a:rPr>
              <a:t>chronologies with gridded 1° CRU TS4.047 August temperature anomaly ﬁelds (1901–1978) over Europe. </a:t>
            </a:r>
            <a:r>
              <a:rPr lang="en-US" sz="1600" dirty="0" smtClean="0">
                <a:latin typeface="Arial" panose="020B0604020202020204" pitchFamily="34" charset="0"/>
                <a:cs typeface="Arial" panose="020B0604020202020204" pitchFamily="34" charset="0"/>
              </a:rPr>
              <a:t>Correlation </a:t>
            </a:r>
            <a:r>
              <a:rPr lang="en-US" sz="1600" dirty="0">
                <a:latin typeface="Arial" panose="020B0604020202020204" pitchFamily="34" charset="0"/>
                <a:cs typeface="Arial" panose="020B0604020202020204" pitchFamily="34" charset="0"/>
              </a:rPr>
              <a:t>coefﬁcients higher than 0.3 are signiﬁcant at the p&lt;0.01 signiﬁcance level.</a:t>
            </a:r>
          </a:p>
        </p:txBody>
      </p:sp>
      <p:sp>
        <p:nvSpPr>
          <p:cNvPr id="9" name="Rectangle 8"/>
          <p:cNvSpPr/>
          <p:nvPr/>
        </p:nvSpPr>
        <p:spPr>
          <a:xfrm>
            <a:off x="6476998" y="1074003"/>
            <a:ext cx="2590802" cy="2554545"/>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Pearson's </a:t>
            </a:r>
            <a:r>
              <a:rPr lang="en-US" sz="2000" dirty="0">
                <a:latin typeface="Arial" panose="020B0604020202020204" pitchFamily="34" charset="0"/>
                <a:cs typeface="Arial" panose="020B0604020202020204" pitchFamily="34" charset="0"/>
              </a:rPr>
              <a:t>correlation maps of BRIT and NEMED tree-ring chronologies</a:t>
            </a:r>
            <a:r>
              <a:rPr lang="en-US" sz="2000" dirty="0" smtClean="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 </a:t>
            </a:r>
            <a:endParaRPr lang="en-US" sz="900" dirty="0" smtClean="0">
              <a:latin typeface="Arial" panose="020B0604020202020204" pitchFamily="34" charset="0"/>
              <a:cs typeface="Arial" panose="020B0604020202020204" pitchFamily="34" charset="0"/>
            </a:endParaRPr>
          </a:p>
          <a:p>
            <a:pPr marL="342900" indent="-342900">
              <a:buAutoNum type="alphaLcParenBoth"/>
            </a:pPr>
            <a:r>
              <a:rPr lang="en-US" dirty="0" smtClean="0">
                <a:latin typeface="Arial" panose="020B0604020202020204" pitchFamily="34" charset="0"/>
                <a:cs typeface="Arial" panose="020B0604020202020204" pitchFamily="34" charset="0"/>
              </a:rPr>
              <a:t>BRIT </a:t>
            </a:r>
          </a:p>
          <a:p>
            <a:pPr marL="342900" indent="-342900">
              <a:buAutoNum type="alphaLcParenBoth"/>
            </a:pPr>
            <a:endParaRPr lang="en-US" dirty="0" smtClean="0">
              <a:latin typeface="Arial" panose="020B0604020202020204" pitchFamily="34" charset="0"/>
              <a:cs typeface="Arial" panose="020B0604020202020204" pitchFamily="34" charset="0"/>
            </a:endParaRPr>
          </a:p>
          <a:p>
            <a:pPr marL="342900" indent="-342900">
              <a:buAutoNum type="alphaLcParenBoth"/>
            </a:pPr>
            <a:r>
              <a:rPr lang="en-US" dirty="0" smtClean="0">
                <a:latin typeface="Arial" panose="020B0604020202020204" pitchFamily="34" charset="0"/>
                <a:cs typeface="Arial" panose="020B0604020202020204" pitchFamily="34" charset="0"/>
              </a:rPr>
              <a:t>NEMED </a:t>
            </a:r>
            <a:endParaRPr lang="en-US" dirty="0">
              <a:latin typeface="Arial" panose="020B0604020202020204" pitchFamily="34" charset="0"/>
              <a:cs typeface="Arial" panose="020B0604020202020204" pitchFamily="34" charset="0"/>
            </a:endParaRPr>
          </a:p>
        </p:txBody>
      </p:sp>
      <p:sp>
        <p:nvSpPr>
          <p:cNvPr id="11" name="Rectangle 10"/>
          <p:cNvSpPr/>
          <p:nvPr/>
        </p:nvSpPr>
        <p:spPr>
          <a:xfrm>
            <a:off x="381000" y="4930914"/>
            <a:ext cx="8305800" cy="707886"/>
          </a:xfrm>
          <a:prstGeom prst="rect">
            <a:avLst/>
          </a:prstGeom>
          <a:ln w="25400">
            <a:solidFill>
              <a:schemeClr val="accent1">
                <a:shade val="50000"/>
              </a:schemeClr>
            </a:solidFill>
          </a:ln>
        </p:spPr>
        <p:txBody>
          <a:bodyPr wrap="square">
            <a:spAutoFit/>
          </a:bodyPr>
          <a:lstStyle/>
          <a:p>
            <a:pPr marL="342900" indent="-342900">
              <a:buFont typeface="Wingdings" panose="05000000000000000000" pitchFamily="2" charset="2"/>
              <a:buChar char="Ø"/>
            </a:pPr>
            <a:r>
              <a:rPr lang="en-US" sz="2000" dirty="0">
                <a:latin typeface="Arial" panose="020B0604020202020204" pitchFamily="34" charset="0"/>
                <a:cs typeface="Arial" panose="020B0604020202020204" pitchFamily="34" charset="0"/>
              </a:rPr>
              <a:t>The temperature </a:t>
            </a:r>
            <a:r>
              <a:rPr lang="en-US" sz="2000" dirty="0" smtClean="0">
                <a:latin typeface="Arial" panose="020B0604020202020204" pitchFamily="34" charset="0"/>
                <a:cs typeface="Arial" panose="020B0604020202020204" pitchFamily="34" charset="0"/>
              </a:rPr>
              <a:t>reversal </a:t>
            </a:r>
            <a:r>
              <a:rPr lang="en-US" sz="2000" dirty="0">
                <a:latin typeface="Arial" panose="020B0604020202020204" pitchFamily="34" charset="0"/>
                <a:cs typeface="Arial" panose="020B0604020202020204" pitchFamily="34" charset="0"/>
              </a:rPr>
              <a:t>(negative correlation) created by August NAJ anomalies is reﬂected in regional tree-ring </a:t>
            </a:r>
            <a:r>
              <a:rPr lang="en-US" sz="2000" dirty="0" smtClean="0">
                <a:latin typeface="Arial" panose="020B0604020202020204" pitchFamily="34" charset="0"/>
                <a:cs typeface="Arial" panose="020B0604020202020204" pitchFamily="34" charset="0"/>
              </a:rPr>
              <a:t>records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139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701" y="329625"/>
            <a:ext cx="9156699" cy="523220"/>
          </a:xfrm>
          <a:prstGeom prst="rect">
            <a:avLst/>
          </a:prstGeom>
          <a:noFill/>
        </p:spPr>
        <p:txBody>
          <a:bodyPr wrap="square" rtlCol="0">
            <a:spAutoFit/>
          </a:bodyPr>
          <a:lstStyle/>
          <a:p>
            <a:pPr algn="ctr"/>
            <a:r>
              <a:rPr lang="en-US" sz="2800" dirty="0">
                <a:solidFill>
                  <a:prstClr val="black"/>
                </a:solidFill>
                <a:latin typeface="Arial" panose="020B0604020202020204" pitchFamily="34" charset="0"/>
                <a:cs typeface="Arial" panose="020B0604020202020204" pitchFamily="34" charset="0"/>
              </a:rPr>
              <a:t>Tree-ring-based reconstruction of August NAJ variability</a:t>
            </a:r>
            <a:endParaRPr lang="en-US" sz="2800" dirty="0">
              <a:latin typeface="Arial" panose="020B0604020202020204" pitchFamily="34" charset="0"/>
              <a:cs typeface="Arial" panose="020B0604020202020204" pitchFamily="34" charset="0"/>
            </a:endParaRPr>
          </a:p>
        </p:txBody>
      </p:sp>
      <p:sp>
        <p:nvSpPr>
          <p:cNvPr id="10" name="Rectangle 9"/>
          <p:cNvSpPr/>
          <p:nvPr/>
        </p:nvSpPr>
        <p:spPr>
          <a:xfrm>
            <a:off x="4876800" y="3005078"/>
            <a:ext cx="4038600" cy="2831544"/>
          </a:xfrm>
          <a:prstGeom prst="rect">
            <a:avLst/>
          </a:prstGeom>
        </p:spPr>
        <p:txBody>
          <a:bodyPr wrap="square">
            <a:spAutoFit/>
          </a:bodyPr>
          <a:lstStyle/>
          <a:p>
            <a:pPr marL="342900" indent="-342900">
              <a:buAutoNum type="alphaLcParenR" startAt="3"/>
            </a:pPr>
            <a:r>
              <a:rPr lang="en-US" dirty="0" smtClean="0">
                <a:latin typeface="Arial" panose="020B0604020202020204" pitchFamily="34" charset="0"/>
                <a:cs typeface="Arial" panose="020B0604020202020204" pitchFamily="34" charset="0"/>
              </a:rPr>
              <a:t>Tree-ring </a:t>
            </a:r>
            <a:r>
              <a:rPr lang="en-US" dirty="0">
                <a:latin typeface="Arial" panose="020B0604020202020204" pitchFamily="34" charset="0"/>
                <a:cs typeface="Arial" panose="020B0604020202020204" pitchFamily="34" charset="0"/>
              </a:rPr>
              <a:t>chronologies with gridded 1° CRU TS4.047 August temperature anomaly ﬁelds (1901–1978) over Europe. </a:t>
            </a:r>
            <a:r>
              <a:rPr lang="en-US" dirty="0" smtClean="0">
                <a:latin typeface="Arial" panose="020B0604020202020204" pitchFamily="34" charset="0"/>
                <a:cs typeface="Arial" panose="020B0604020202020204" pitchFamily="34" charset="0"/>
              </a:rPr>
              <a:t>BRIT </a:t>
            </a:r>
            <a:r>
              <a:rPr lang="en-US" dirty="0">
                <a:latin typeface="Arial" panose="020B0604020202020204" pitchFamily="34" charset="0"/>
                <a:cs typeface="Arial" panose="020B0604020202020204" pitchFamily="34" charset="0"/>
              </a:rPr>
              <a:t>and NEMED (inversed) tree-ring chronologies (</a:t>
            </a:r>
            <a:r>
              <a:rPr lang="en-US" dirty="0" smtClean="0">
                <a:latin typeface="Arial" panose="020B0604020202020204" pitchFamily="34" charset="0"/>
                <a:cs typeface="Arial" panose="020B0604020202020204" pitchFamily="34" charset="0"/>
              </a:rPr>
              <a:t>1725–1978)</a:t>
            </a:r>
          </a:p>
          <a:p>
            <a:pPr marL="342900" indent="-342900">
              <a:buAutoNum type="alphaLcParenR" startAt="3"/>
            </a:pPr>
            <a:endParaRPr lang="en-US" sz="800" dirty="0" smtClean="0">
              <a:latin typeface="Arial" panose="020B0604020202020204" pitchFamily="34" charset="0"/>
              <a:cs typeface="Arial" panose="020B0604020202020204" pitchFamily="34" charset="0"/>
            </a:endParaRPr>
          </a:p>
          <a:p>
            <a:pPr marL="342900" indent="-342900">
              <a:buAutoNum type="alphaLcParenR" startAt="3"/>
            </a:pPr>
            <a:r>
              <a:rPr lang="en-US" dirty="0">
                <a:latin typeface="Arial" panose="020B0604020202020204" pitchFamily="34" charset="0"/>
                <a:cs typeface="Arial" panose="020B0604020202020204" pitchFamily="34" charset="0"/>
              </a:rPr>
              <a:t> BRIT and NEMED (inversed) tree-ring chronologies (</a:t>
            </a:r>
            <a:r>
              <a:rPr lang="en-US" dirty="0" smtClean="0">
                <a:latin typeface="Arial" panose="020B0604020202020204" pitchFamily="34" charset="0"/>
                <a:cs typeface="Arial" panose="020B0604020202020204" pitchFamily="34" charset="0"/>
              </a:rPr>
              <a:t>1725–1978</a:t>
            </a:r>
          </a:p>
          <a:p>
            <a:pPr marL="342900" indent="-342900">
              <a:buAutoNum type="alphaLcParenR" startAt="3"/>
            </a:pPr>
            <a:endParaRPr lang="en-US" sz="800" dirty="0" smtClean="0">
              <a:latin typeface="Arial" panose="020B0604020202020204" pitchFamily="34" charset="0"/>
              <a:cs typeface="Arial" panose="020B0604020202020204" pitchFamily="34" charset="0"/>
            </a:endParaRPr>
          </a:p>
          <a:p>
            <a:pPr marL="342900" indent="-342900">
              <a:buAutoNum type="alphaLcParenR" startAt="3"/>
            </a:pPr>
            <a:r>
              <a:rPr lang="en-US" dirty="0" smtClean="0">
                <a:latin typeface="Arial" panose="020B0604020202020204" pitchFamily="34" charset="0"/>
                <a:cs typeface="Arial" panose="020B0604020202020204" pitchFamily="34" charset="0"/>
              </a:rPr>
              <a:t>Their </a:t>
            </a:r>
            <a:r>
              <a:rPr lang="en-US" dirty="0">
                <a:latin typeface="Arial" panose="020B0604020202020204" pitchFamily="34" charset="0"/>
                <a:cs typeface="Arial" panose="020B0604020202020204" pitchFamily="34" charset="0"/>
              </a:rPr>
              <a:t>sample replication over </a:t>
            </a:r>
            <a:r>
              <a:rPr lang="en-US" dirty="0" smtClean="0">
                <a:latin typeface="Arial" panose="020B0604020202020204" pitchFamily="34" charset="0"/>
                <a:cs typeface="Arial" panose="020B0604020202020204" pitchFamily="34" charset="0"/>
              </a:rPr>
              <a:t>time</a:t>
            </a:r>
          </a:p>
        </p:txBody>
      </p:sp>
      <p:sp>
        <p:nvSpPr>
          <p:cNvPr id="12" name="Rectangle 11"/>
          <p:cNvSpPr/>
          <p:nvPr/>
        </p:nvSpPr>
        <p:spPr>
          <a:xfrm>
            <a:off x="1" y="6179477"/>
            <a:ext cx="9143998" cy="338554"/>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(Except </a:t>
            </a:r>
            <a:r>
              <a:rPr lang="en-US" sz="1600" dirty="0">
                <a:latin typeface="Arial" panose="020B0604020202020204" pitchFamily="34" charset="0"/>
                <a:cs typeface="Arial" panose="020B0604020202020204" pitchFamily="34" charset="0"/>
              </a:rPr>
              <a:t>for years (1740, 1812, 1816</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external </a:t>
            </a:r>
            <a:r>
              <a:rPr lang="en-US" sz="1600" dirty="0" smtClean="0">
                <a:latin typeface="Arial" panose="020B0604020202020204" pitchFamily="34" charset="0"/>
                <a:cs typeface="Arial" panose="020B0604020202020204" pitchFamily="34" charset="0"/>
              </a:rPr>
              <a:t>forcing </a:t>
            </a:r>
            <a:r>
              <a:rPr lang="en-US" sz="1600" dirty="0">
                <a:latin typeface="Arial" panose="020B0604020202020204" pitchFamily="34" charset="0"/>
                <a:cs typeface="Arial" panose="020B0604020202020204" pitchFamily="34" charset="0"/>
              </a:rPr>
              <a:t>created cold conditions throughout Europe</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14" name="Rectangle 13"/>
          <p:cNvSpPr/>
          <p:nvPr/>
        </p:nvSpPr>
        <p:spPr>
          <a:xfrm>
            <a:off x="263769" y="1037272"/>
            <a:ext cx="8610600" cy="1600438"/>
          </a:xfrm>
          <a:prstGeom prst="rect">
            <a:avLst/>
          </a:prstGeom>
          <a:ln w="25400">
            <a:solidFill>
              <a:schemeClr val="accent1">
                <a:shade val="50000"/>
              </a:schemeClr>
            </a:solidFill>
          </a:ln>
        </p:spPr>
        <p:txBody>
          <a:bodyPr wrap="square">
            <a:spAutoFit/>
          </a:bodyPr>
          <a:lstStyle/>
          <a:p>
            <a:pPr marL="285750" indent="-285750">
              <a:buFont typeface="Wingdings" panose="05000000000000000000" pitchFamily="2" charset="2"/>
              <a:buChar char="Ø"/>
            </a:pPr>
            <a:r>
              <a:rPr lang="en-US" dirty="0"/>
              <a:t>The BRIT and NEMED tree-ring records correlate signiﬁcantly negatively with each other over their period of overlap (r=−0.29; p&lt;0.01; </a:t>
            </a:r>
            <a:r>
              <a:rPr lang="en-US" dirty="0" smtClean="0"/>
              <a:t>1725–1978, Tree Ring Index  c) </a:t>
            </a:r>
          </a:p>
          <a:p>
            <a:pPr marL="285750" indent="-285750">
              <a:buFont typeface="Wingdings" panose="05000000000000000000" pitchFamily="2" charset="2"/>
              <a:buChar char="Ø"/>
            </a:pPr>
            <a:endParaRPr lang="en-US" sz="800" dirty="0" smtClean="0"/>
          </a:p>
          <a:p>
            <a:pPr marL="285750" indent="-285750">
              <a:buFont typeface="Wingdings" panose="05000000000000000000" pitchFamily="2" charset="2"/>
              <a:buChar char="Ø"/>
            </a:pPr>
            <a:r>
              <a:rPr lang="en-US" dirty="0" smtClean="0"/>
              <a:t>The </a:t>
            </a:r>
            <a:r>
              <a:rPr lang="en-US" dirty="0"/>
              <a:t>negative correlation between the two tree-ring series weakens only in years when volcanic (e.g., Mount </a:t>
            </a:r>
            <a:r>
              <a:rPr lang="en-US" dirty="0" err="1"/>
              <a:t>Tabora</a:t>
            </a:r>
            <a:r>
              <a:rPr lang="en-US" dirty="0"/>
              <a:t> in 1816; r=−0.06) or other </a:t>
            </a:r>
            <a:r>
              <a:rPr lang="en-US" dirty="0" err="1"/>
              <a:t>forcings</a:t>
            </a:r>
            <a:r>
              <a:rPr lang="en-US" dirty="0"/>
              <a:t> (e.g., in 1740, r=−0.05) generate cold summers over the entire European continent </a:t>
            </a:r>
            <a:r>
              <a:rPr lang="en-US" dirty="0" smtClean="0"/>
              <a:t>(Sample Replication e).</a:t>
            </a:r>
            <a:endParaRPr lang="en-US" dirty="0"/>
          </a:p>
        </p:txBody>
      </p:sp>
      <p:grpSp>
        <p:nvGrpSpPr>
          <p:cNvPr id="22" name="Group 21"/>
          <p:cNvGrpSpPr/>
          <p:nvPr/>
        </p:nvGrpSpPr>
        <p:grpSpPr>
          <a:xfrm>
            <a:off x="127827" y="2895600"/>
            <a:ext cx="4703456" cy="3258151"/>
            <a:chOff x="127827" y="2895600"/>
            <a:chExt cx="4703456" cy="3258151"/>
          </a:xfrm>
        </p:grpSpPr>
        <p:grpSp>
          <p:nvGrpSpPr>
            <p:cNvPr id="11" name="Group 10"/>
            <p:cNvGrpSpPr/>
            <p:nvPr/>
          </p:nvGrpSpPr>
          <p:grpSpPr>
            <a:xfrm>
              <a:off x="127827" y="2895600"/>
              <a:ext cx="4703456" cy="3258151"/>
              <a:chOff x="173344" y="2209801"/>
              <a:chExt cx="4703456" cy="3258151"/>
            </a:xfrm>
          </p:grpSpPr>
          <p:pic>
            <p:nvPicPr>
              <p:cNvPr id="7" name="Picture 2" descr="Fig. 2"/>
              <p:cNvPicPr>
                <a:picLocks noChangeAspect="1" noChangeArrowheads="1"/>
              </p:cNvPicPr>
              <p:nvPr/>
            </p:nvPicPr>
            <p:blipFill rotWithShape="1">
              <a:blip r:embed="rId3">
                <a:extLst>
                  <a:ext uri="{28A0092B-C50C-407E-A947-70E740481C1C}">
                    <a14:useLocalDpi xmlns:a14="http://schemas.microsoft.com/office/drawing/2010/main" val="0"/>
                  </a:ext>
                </a:extLst>
              </a:blip>
              <a:srcRect t="38017"/>
              <a:stretch/>
            </p:blipFill>
            <p:spPr bwMode="auto">
              <a:xfrm>
                <a:off x="173344" y="2209801"/>
                <a:ext cx="4703456" cy="32581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23001" y="2210962"/>
                <a:ext cx="2913108" cy="61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p:nvCxnSpPr>
          <p:spPr>
            <a:xfrm>
              <a:off x="742948" y="3276600"/>
              <a:ext cx="0" cy="18288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43089" y="3276600"/>
              <a:ext cx="0" cy="18288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05000" y="3429000"/>
              <a:ext cx="0" cy="167163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5400000">
              <a:off x="290511" y="4251573"/>
              <a:ext cx="914400" cy="33855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Little Ice Age cold period</a:t>
              </a:r>
              <a:endParaRPr lang="en-US" sz="800" dirty="0">
                <a:latin typeface="Arial" panose="020B0604020202020204" pitchFamily="34" charset="0"/>
                <a:cs typeface="Arial" panose="020B0604020202020204" pitchFamily="34" charset="0"/>
              </a:endParaRPr>
            </a:p>
          </p:txBody>
        </p:sp>
        <p:sp>
          <p:nvSpPr>
            <p:cNvPr id="24" name="TextBox 23"/>
            <p:cNvSpPr txBox="1"/>
            <p:nvPr/>
          </p:nvSpPr>
          <p:spPr>
            <a:xfrm rot="5400000">
              <a:off x="1384384" y="4296870"/>
              <a:ext cx="1007477" cy="33855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Mount </a:t>
              </a:r>
              <a:r>
                <a:rPr lang="en-US" sz="800" dirty="0" err="1" smtClean="0">
                  <a:latin typeface="Arial" panose="020B0604020202020204" pitchFamily="34" charset="0"/>
                  <a:cs typeface="Arial" panose="020B0604020202020204" pitchFamily="34" charset="0"/>
                </a:rPr>
                <a:t>Tambora</a:t>
              </a:r>
              <a:r>
                <a:rPr lang="en-US" sz="800" dirty="0" smtClean="0">
                  <a:latin typeface="Arial" panose="020B0604020202020204" pitchFamily="34" charset="0"/>
                  <a:cs typeface="Arial" panose="020B0604020202020204" pitchFamily="34" charset="0"/>
                </a:rPr>
                <a:t> volcanic eruptions</a:t>
              </a:r>
              <a:endParaRPr lang="en-US" sz="8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97624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28600" y="990599"/>
            <a:ext cx="6324600" cy="2209801"/>
            <a:chOff x="1600200" y="2362200"/>
            <a:chExt cx="5543550" cy="1839971"/>
          </a:xfrm>
        </p:grpSpPr>
        <p:pic>
          <p:nvPicPr>
            <p:cNvPr id="5" name="Picture 2" descr="https://media.springernature.com/lw582/springer-static/image/art%3A10.1038%2Fs41467-017-02699-3/MediaObjects/41467_2017_2699_Fig3_HTML.jpg"/>
            <p:cNvPicPr>
              <a:picLocks noChangeAspect="1" noChangeArrowheads="1"/>
            </p:cNvPicPr>
            <p:nvPr/>
          </p:nvPicPr>
          <p:blipFill rotWithShape="1">
            <a:blip r:embed="rId3">
              <a:extLst>
                <a:ext uri="{28A0092B-C50C-407E-A947-70E740481C1C}">
                  <a14:useLocalDpi xmlns:a14="http://schemas.microsoft.com/office/drawing/2010/main" val="0"/>
                </a:ext>
              </a:extLst>
            </a:blip>
            <a:srcRect b="72165"/>
            <a:stretch/>
          </p:blipFill>
          <p:spPr bwMode="auto">
            <a:xfrm>
              <a:off x="1600200" y="2362200"/>
              <a:ext cx="5543550" cy="18399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581400" y="2438400"/>
              <a:ext cx="220211"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600" y="4049770"/>
              <a:ext cx="220211"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52600" y="3809999"/>
              <a:ext cx="457200" cy="392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2700" y="329625"/>
            <a:ext cx="9156699" cy="523220"/>
          </a:xfrm>
          <a:prstGeom prst="rect">
            <a:avLst/>
          </a:prstGeom>
          <a:noFill/>
        </p:spPr>
        <p:txBody>
          <a:bodyPr wrap="square" rtlCol="0">
            <a:spAutoFit/>
          </a:bodyPr>
          <a:lstStyle/>
          <a:p>
            <a:pPr lvl="0" algn="ctr"/>
            <a:r>
              <a:rPr lang="en-US" sz="2800" dirty="0">
                <a:solidFill>
                  <a:prstClr val="black"/>
                </a:solidFill>
                <a:latin typeface="Arial" panose="020B0604020202020204" pitchFamily="34" charset="0"/>
                <a:cs typeface="Arial" panose="020B0604020202020204" pitchFamily="34" charset="0"/>
              </a:rPr>
              <a:t>Tree-ring-based reconstruction of August NAJ variability</a:t>
            </a:r>
          </a:p>
        </p:txBody>
      </p:sp>
      <p:sp>
        <p:nvSpPr>
          <p:cNvPr id="17" name="Rectangle 16"/>
          <p:cNvSpPr/>
          <p:nvPr/>
        </p:nvSpPr>
        <p:spPr>
          <a:xfrm>
            <a:off x="6553200" y="1062097"/>
            <a:ext cx="2603500" cy="2062103"/>
          </a:xfrm>
          <a:prstGeom prst="rect">
            <a:avLst/>
          </a:prstGeom>
        </p:spPr>
        <p:txBody>
          <a:bodyPr wrap="square">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Summer NAJ reconstruction and variance</a:t>
            </a:r>
            <a:r>
              <a:rPr lang="en-US" sz="16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NCEP/ NCAR reanalysis data (1948–2016) are plotted for </a:t>
            </a:r>
            <a:r>
              <a:rPr lang="en-US" sz="1600" dirty="0" smtClean="0">
                <a:latin typeface="Arial" panose="020B0604020202020204" pitchFamily="34" charset="0"/>
                <a:cs typeface="Arial" panose="020B0604020202020204" pitchFamily="34" charset="0"/>
              </a:rPr>
              <a:t>comparison. </a:t>
            </a:r>
            <a:endParaRPr lang="en-US" sz="1600" dirty="0">
              <a:latin typeface="Arial" panose="020B0604020202020204" pitchFamily="34" charset="0"/>
              <a:cs typeface="Arial" panose="020B0604020202020204" pitchFamily="34" charset="0"/>
            </a:endParaRPr>
          </a:p>
        </p:txBody>
      </p:sp>
      <p:sp>
        <p:nvSpPr>
          <p:cNvPr id="23" name="Rectangle 22"/>
          <p:cNvSpPr/>
          <p:nvPr/>
        </p:nvSpPr>
        <p:spPr>
          <a:xfrm>
            <a:off x="228600" y="5816025"/>
            <a:ext cx="8580350" cy="584775"/>
          </a:xfrm>
          <a:prstGeom prst="rect">
            <a:avLst/>
          </a:prstGeom>
        </p:spPr>
        <p:txBody>
          <a:bodyPr wrap="square">
            <a:spAutoFit/>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full NAJ reconstruction (1725–1978) including combined error estimations is </a:t>
            </a:r>
            <a:r>
              <a:rPr lang="en-US" sz="1600" dirty="0" smtClean="0">
                <a:latin typeface="Arial" panose="020B0604020202020204" pitchFamily="34" charset="0"/>
                <a:cs typeface="Arial" panose="020B0604020202020204" pitchFamily="34" charset="0"/>
              </a:rPr>
              <a:t>plotted above.</a:t>
            </a:r>
            <a:endParaRPr lang="en-US" sz="1600" dirty="0">
              <a:latin typeface="Arial" panose="020B0604020202020204" pitchFamily="34" charset="0"/>
              <a:cs typeface="Arial" panose="020B0604020202020204" pitchFamily="34" charset="0"/>
            </a:endParaRPr>
          </a:p>
        </p:txBody>
      </p:sp>
      <p:grpSp>
        <p:nvGrpSpPr>
          <p:cNvPr id="13" name="Group 12"/>
          <p:cNvGrpSpPr/>
          <p:nvPr/>
        </p:nvGrpSpPr>
        <p:grpSpPr>
          <a:xfrm>
            <a:off x="222883" y="3305908"/>
            <a:ext cx="8586067" cy="2379785"/>
            <a:chOff x="222883" y="3352800"/>
            <a:chExt cx="8586067" cy="2379785"/>
          </a:xfrm>
        </p:grpSpPr>
        <p:grpSp>
          <p:nvGrpSpPr>
            <p:cNvPr id="18" name="Group 17"/>
            <p:cNvGrpSpPr/>
            <p:nvPr/>
          </p:nvGrpSpPr>
          <p:grpSpPr>
            <a:xfrm>
              <a:off x="228600" y="3352800"/>
              <a:ext cx="8580350" cy="2133600"/>
              <a:chOff x="1450596" y="2590800"/>
              <a:chExt cx="5543550" cy="1669410"/>
            </a:xfrm>
          </p:grpSpPr>
          <p:pic>
            <p:nvPicPr>
              <p:cNvPr id="19" name="Picture 2" descr="https://media.springernature.com/lw582/springer-static/image/art%3A10.1038%2Fs41467-017-02699-3/MediaObjects/41467_2017_2699_Fig3_HTML.jpg"/>
              <p:cNvPicPr>
                <a:picLocks noChangeAspect="1" noChangeArrowheads="1"/>
              </p:cNvPicPr>
              <p:nvPr/>
            </p:nvPicPr>
            <p:blipFill rotWithShape="1">
              <a:blip r:embed="rId3">
                <a:extLst>
                  <a:ext uri="{28A0092B-C50C-407E-A947-70E740481C1C}">
                    <a14:useLocalDpi xmlns:a14="http://schemas.microsoft.com/office/drawing/2010/main" val="0"/>
                  </a:ext>
                </a:extLst>
              </a:blip>
              <a:srcRect t="21267" b="53478"/>
              <a:stretch/>
            </p:blipFill>
            <p:spPr bwMode="auto">
              <a:xfrm>
                <a:off x="1450596" y="2590800"/>
                <a:ext cx="5543550" cy="166941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3200400" y="2590800"/>
                <a:ext cx="3496811"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400801" y="3886200"/>
                <a:ext cx="592822" cy="371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905000" y="2705100"/>
                <a:ext cx="220211"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descr="https://media.springernature.com/lw582/springer-static/image/art%3A10.1038%2Fs41467-017-02699-3/MediaObjects/41467_2017_2699_Fig3_HTML.jpg"/>
            <p:cNvPicPr>
              <a:picLocks noChangeAspect="1" noChangeArrowheads="1"/>
            </p:cNvPicPr>
            <p:nvPr/>
          </p:nvPicPr>
          <p:blipFill rotWithShape="1">
            <a:blip r:embed="rId3">
              <a:extLst>
                <a:ext uri="{28A0092B-C50C-407E-A947-70E740481C1C}">
                  <a14:useLocalDpi xmlns:a14="http://schemas.microsoft.com/office/drawing/2010/main" val="0"/>
                </a:ext>
              </a:extLst>
            </a:blip>
            <a:srcRect l="1" t="94701" r="7257" b="2428"/>
            <a:stretch/>
          </p:blipFill>
          <p:spPr bwMode="auto">
            <a:xfrm>
              <a:off x="222883" y="5444319"/>
              <a:ext cx="7859079" cy="28826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8081962" y="5444319"/>
              <a:ext cx="726179" cy="288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5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700" y="329625"/>
            <a:ext cx="9156699" cy="523220"/>
          </a:xfrm>
          <a:prstGeom prst="rect">
            <a:avLst/>
          </a:prstGeom>
          <a:noFill/>
        </p:spPr>
        <p:txBody>
          <a:bodyPr wrap="square" rtlCol="0">
            <a:spAutoFit/>
          </a:bodyPr>
          <a:lstStyle/>
          <a:p>
            <a:pPr lvl="0" algn="ctr"/>
            <a:r>
              <a:rPr lang="en-US" sz="2800" dirty="0">
                <a:solidFill>
                  <a:prstClr val="black"/>
                </a:solidFill>
                <a:latin typeface="Arial" panose="020B0604020202020204" pitchFamily="34" charset="0"/>
                <a:cs typeface="Arial" panose="020B0604020202020204" pitchFamily="34" charset="0"/>
              </a:rPr>
              <a:t>Tree-ring-based reconstruction of August NAJ variability</a:t>
            </a:r>
          </a:p>
        </p:txBody>
      </p:sp>
      <p:sp>
        <p:nvSpPr>
          <p:cNvPr id="5" name="Rectangle 4"/>
          <p:cNvSpPr/>
          <p:nvPr/>
        </p:nvSpPr>
        <p:spPr>
          <a:xfrm>
            <a:off x="381000" y="1143000"/>
            <a:ext cx="8534400" cy="3754874"/>
          </a:xfrm>
          <a:prstGeom prst="rect">
            <a:avLst/>
          </a:prstGeom>
        </p:spPr>
        <p:txBody>
          <a:bodyPr wrap="square">
            <a:spAutoFit/>
          </a:bodyPr>
          <a:lstStyle/>
          <a:p>
            <a:pPr marL="342900" indent="-342900">
              <a:buFont typeface="Wingdings" panose="05000000000000000000" pitchFamily="2" charset="2"/>
              <a:buChar char="Ø"/>
            </a:pPr>
            <a:endParaRPr lang="en-US"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The BRIT and NEMED MXD chronologies are both signiﬁcantly correlated with August NAJ position and their composite explains close to 40% of the variance in the August NAJ </a:t>
            </a:r>
            <a:r>
              <a:rPr lang="en-US" sz="2000" dirty="0">
                <a:latin typeface="Arial" panose="020B0604020202020204" pitchFamily="34" charset="0"/>
                <a:cs typeface="Arial" panose="020B0604020202020204" pitchFamily="34" charset="0"/>
              </a:rPr>
              <a:t>target data set</a:t>
            </a:r>
            <a:r>
              <a:rPr lang="en-US" sz="2000" dirty="0" smtClean="0">
                <a:latin typeface="Arial" panose="020B0604020202020204" pitchFamily="34" charset="0"/>
                <a:cs typeface="Arial" panose="020B0604020202020204" pitchFamily="34" charset="0"/>
              </a:rPr>
              <a:t>.</a:t>
            </a:r>
          </a:p>
          <a:p>
            <a:pPr marL="342900" indent="-3429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a:latin typeface="Arial" panose="020B0604020202020204" pitchFamily="34" charset="0"/>
                <a:cs typeface="Arial" panose="020B0604020202020204" pitchFamily="34" charset="0"/>
              </a:rPr>
              <a:t>Calibration and veriﬁcation trials show that August NAJ position can be skillfully reconstructed back to 1725 based on this </a:t>
            </a:r>
            <a:r>
              <a:rPr lang="en-US" sz="2000" dirty="0" smtClean="0">
                <a:latin typeface="Arial" panose="020B0604020202020204" pitchFamily="34" charset="0"/>
                <a:cs typeface="Arial" panose="020B0604020202020204" pitchFamily="34" charset="0"/>
              </a:rPr>
              <a:t>combination.</a:t>
            </a:r>
          </a:p>
          <a:p>
            <a:pPr marL="342900" indent="-3429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Calibration/veriﬁcation </a:t>
            </a:r>
            <a:r>
              <a:rPr lang="en-US" sz="2000" dirty="0">
                <a:latin typeface="Arial" panose="020B0604020202020204" pitchFamily="34" charset="0"/>
                <a:cs typeface="Arial" panose="020B0604020202020204" pitchFamily="34" charset="0"/>
              </a:rPr>
              <a:t>statistics, however, were weaker for the early calibration period (1920–1948) compared to the later period (1949–1978), which is possibly due to </a:t>
            </a:r>
            <a:r>
              <a:rPr lang="en-US" sz="2000" dirty="0" err="1">
                <a:latin typeface="Arial" panose="020B0604020202020204" pitchFamily="34" charset="0"/>
                <a:cs typeface="Arial" panose="020B0604020202020204" pitchFamily="34" charset="0"/>
              </a:rPr>
              <a:t>inhomogeneities</a:t>
            </a:r>
            <a:r>
              <a:rPr lang="en-US" sz="2000" dirty="0">
                <a:latin typeface="Arial" panose="020B0604020202020204" pitchFamily="34" charset="0"/>
                <a:cs typeface="Arial" panose="020B0604020202020204" pitchFamily="34" charset="0"/>
              </a:rPr>
              <a:t> in the earliest period of the twentieth century reanalysis target data set</a:t>
            </a:r>
          </a:p>
        </p:txBody>
      </p:sp>
    </p:spTree>
    <p:extLst>
      <p:ext uri="{BB962C8B-B14F-4D97-AF65-F5344CB8AC3E}">
        <p14:creationId xmlns:p14="http://schemas.microsoft.com/office/powerpoint/2010/main" val="2548144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700" y="329625"/>
            <a:ext cx="9156699"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300 years of high-summer NAJ variability. </a:t>
            </a:r>
          </a:p>
        </p:txBody>
      </p:sp>
      <p:sp>
        <p:nvSpPr>
          <p:cNvPr id="7" name="Rectangle 6"/>
          <p:cNvSpPr/>
          <p:nvPr/>
        </p:nvSpPr>
        <p:spPr>
          <a:xfrm>
            <a:off x="304800" y="1014948"/>
            <a:ext cx="8610600" cy="5078313"/>
          </a:xfrm>
          <a:prstGeom prst="rect">
            <a:avLst/>
          </a:prstGeom>
        </p:spPr>
        <p:txBody>
          <a:bodyPr wrap="square">
            <a:spAutoFit/>
          </a:bodyPr>
          <a:lstStyle/>
          <a:p>
            <a:pPr marL="342900" indent="-342900">
              <a:buFont typeface="Wingdings" panose="05000000000000000000" pitchFamily="2" charset="2"/>
              <a:buChar char="Ø"/>
            </a:pPr>
            <a:r>
              <a:rPr lang="en-US" sz="2000" dirty="0">
                <a:latin typeface="Arial" panose="020B0604020202020204" pitchFamily="34" charset="0"/>
                <a:cs typeface="Arial" panose="020B0604020202020204" pitchFamily="34" charset="0"/>
              </a:rPr>
              <a:t>The reconstruction shows that late twentieth century NAJ positions fall within the latitudinal NAJ range of the preceding </a:t>
            </a:r>
            <a:r>
              <a:rPr lang="en-US" sz="2000" dirty="0" smtClean="0">
                <a:latin typeface="Arial" panose="020B0604020202020204" pitchFamily="34" charset="0"/>
                <a:cs typeface="Arial" panose="020B0604020202020204" pitchFamily="34" charset="0"/>
              </a:rPr>
              <a:t>centuries.</a:t>
            </a:r>
          </a:p>
          <a:p>
            <a:endParaRPr lang="en-US" sz="2000"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With </a:t>
            </a:r>
            <a:r>
              <a:rPr lang="en-US" dirty="0">
                <a:latin typeface="Arial" panose="020B0604020202020204" pitchFamily="34" charset="0"/>
                <a:cs typeface="Arial" panose="020B0604020202020204" pitchFamily="34" charset="0"/>
              </a:rPr>
              <a:t>the exception of the summer of 1976, which was the northernmost NAJ position in both the instrumental data and the reconstruction</a:t>
            </a:r>
            <a:r>
              <a:rPr lang="en-US"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southernmost NAJ position of the target time series (44N in 1931) was exceeded only twice in the late eighteenth century (1782 and </a:t>
            </a:r>
            <a:r>
              <a:rPr lang="en-US" sz="2000" dirty="0" smtClean="0">
                <a:latin typeface="Arial" panose="020B0604020202020204" pitchFamily="34" charset="0"/>
                <a:cs typeface="Arial" panose="020B0604020202020204" pitchFamily="34" charset="0"/>
              </a:rPr>
              <a:t>1799).</a:t>
            </a:r>
          </a:p>
          <a:p>
            <a:endParaRPr lang="en-US" sz="2000"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These </a:t>
            </a:r>
            <a:r>
              <a:rPr lang="en-US" dirty="0">
                <a:latin typeface="Arial" panose="020B0604020202020204" pitchFamily="34" charset="0"/>
                <a:cs typeface="Arial" panose="020B0604020202020204" pitchFamily="34" charset="0"/>
              </a:rPr>
              <a:t>two years respectively are the seventh and second wettest </a:t>
            </a:r>
            <a:r>
              <a:rPr lang="en-US" dirty="0" smtClean="0">
                <a:latin typeface="Arial" panose="020B0604020202020204" pitchFamily="34" charset="0"/>
                <a:cs typeface="Arial" panose="020B0604020202020204" pitchFamily="34" charset="0"/>
              </a:rPr>
              <a:t> Augusts </a:t>
            </a:r>
            <a:r>
              <a:rPr lang="en-US" dirty="0">
                <a:latin typeface="Arial" panose="020B0604020202020204" pitchFamily="34" charset="0"/>
                <a:cs typeface="Arial" panose="020B0604020202020204" pitchFamily="34" charset="0"/>
              </a:rPr>
              <a:t>in England and Wales since record keeping began in </a:t>
            </a:r>
            <a:r>
              <a:rPr lang="en-US" dirty="0" smtClean="0">
                <a:latin typeface="Arial" panose="020B0604020202020204" pitchFamily="34" charset="0"/>
                <a:cs typeface="Arial" panose="020B0604020202020204" pitchFamily="34" charset="0"/>
              </a:rPr>
              <a:t>1766.</a:t>
            </a:r>
          </a:p>
          <a:p>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It </a:t>
            </a:r>
            <a:r>
              <a:rPr lang="en-US" dirty="0">
                <a:latin typeface="Arial" panose="020B0604020202020204" pitchFamily="34" charset="0"/>
                <a:cs typeface="Arial" panose="020B0604020202020204" pitchFamily="34" charset="0"/>
              </a:rPr>
              <a:t>is worth noting that the NAJ can deviate further northward from its average position (51.6N) than southward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as a result European climate anomalies can be more extreme during northern compared to southern NAJ anomalies </a:t>
            </a:r>
            <a:endParaRPr lang="en-US" dirty="0"/>
          </a:p>
        </p:txBody>
      </p:sp>
    </p:spTree>
    <p:extLst>
      <p:ext uri="{BB962C8B-B14F-4D97-AF65-F5344CB8AC3E}">
        <p14:creationId xmlns:p14="http://schemas.microsoft.com/office/powerpoint/2010/main" val="3723061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700" y="329625"/>
            <a:ext cx="9156699"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300 years of high-summer NAJ </a:t>
            </a:r>
            <a:r>
              <a:rPr lang="en-US" sz="3200" dirty="0" smtClean="0">
                <a:latin typeface="Arial" panose="020B0604020202020204" pitchFamily="34" charset="0"/>
                <a:cs typeface="Arial" panose="020B0604020202020204" pitchFamily="34" charset="0"/>
              </a:rPr>
              <a:t>variability (</a:t>
            </a:r>
            <a:r>
              <a:rPr lang="en-US" sz="3200" dirty="0" err="1" smtClean="0">
                <a:latin typeface="Arial" panose="020B0604020202020204" pitchFamily="34" charset="0"/>
                <a:cs typeface="Arial" panose="020B0604020202020204" pitchFamily="34" charset="0"/>
              </a:rPr>
              <a:t>cont</a:t>
            </a:r>
            <a:r>
              <a:rPr lang="en-US" sz="320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5" name="Rectangle 4"/>
          <p:cNvSpPr/>
          <p:nvPr/>
        </p:nvSpPr>
        <p:spPr>
          <a:xfrm>
            <a:off x="762000" y="1425476"/>
            <a:ext cx="7391400" cy="4247317"/>
          </a:xfrm>
          <a:prstGeom prst="rect">
            <a:avLst/>
          </a:prstGeom>
        </p:spPr>
        <p:txBody>
          <a:bodyPr wrap="square">
            <a:spAutoFit/>
          </a:bodyPr>
          <a:lstStyle/>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NAJ variability is often characterized using circulation indices such as the North Atlantic Oscillation (NAO) and the East Atlantic (EA) </a:t>
            </a:r>
            <a:r>
              <a:rPr lang="en-US" dirty="0" smtClean="0">
                <a:latin typeface="Arial" panose="020B0604020202020204" pitchFamily="34" charset="0"/>
                <a:cs typeface="Arial" panose="020B0604020202020204" pitchFamily="34" charset="0"/>
              </a:rPr>
              <a:t>pattern.</a:t>
            </a:r>
          </a:p>
          <a:p>
            <a:pPr marL="285750" indent="-285750">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When the NAJ is in an anomalously northerly position, it generates stronger than normal cyclonic conditions to the north (Icelandic Low) and anticyclonic conditions to the south (Azores High), </a:t>
            </a:r>
            <a:r>
              <a:rPr lang="en-US" dirty="0" smtClean="0">
                <a:latin typeface="Arial" panose="020B0604020202020204" pitchFamily="34" charset="0"/>
                <a:cs typeface="Arial" panose="020B0604020202020204" pitchFamily="34" charset="0"/>
              </a:rPr>
              <a:t>which corresponding </a:t>
            </a:r>
            <a:r>
              <a:rPr lang="en-US" dirty="0">
                <a:latin typeface="Arial" panose="020B0604020202020204" pitchFamily="34" charset="0"/>
                <a:cs typeface="Arial" panose="020B0604020202020204" pitchFamily="34" charset="0"/>
              </a:rPr>
              <a:t>to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NAO and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EA </a:t>
            </a:r>
            <a:r>
              <a:rPr lang="en-US" dirty="0" smtClean="0">
                <a:latin typeface="Arial" panose="020B0604020202020204" pitchFamily="34" charset="0"/>
                <a:cs typeface="Arial" panose="020B0604020202020204" pitchFamily="34" charset="0"/>
              </a:rPr>
              <a:t>phase.</a:t>
            </a:r>
          </a:p>
          <a:p>
            <a:pPr marL="285750" indent="-285750">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smtClean="0">
                <a:latin typeface="Arial" panose="020B0604020202020204" pitchFamily="34" charset="0"/>
                <a:cs typeface="Arial" panose="020B0604020202020204" pitchFamily="34" charset="0"/>
              </a:rPr>
              <a:t>Our </a:t>
            </a:r>
            <a:r>
              <a:rPr lang="en-US" dirty="0">
                <a:latin typeface="Arial" panose="020B0604020202020204" pitchFamily="34" charset="0"/>
                <a:cs typeface="Arial" panose="020B0604020202020204" pitchFamily="34" charset="0"/>
              </a:rPr>
              <a:t>August NAJ target correlates signiﬁcantly with summer NAO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EA </a:t>
            </a:r>
            <a:r>
              <a:rPr lang="en-US" dirty="0" smtClean="0">
                <a:latin typeface="Arial" panose="020B0604020202020204" pitchFamily="34" charset="0"/>
                <a:cs typeface="Arial" panose="020B0604020202020204" pitchFamily="34" charset="0"/>
              </a:rPr>
              <a:t>indices</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NAJ reconstruction also correlates signiﬁcantly positively with a tree-ring-based summer NAO </a:t>
            </a:r>
            <a:r>
              <a:rPr lang="en-US" dirty="0" smtClean="0">
                <a:latin typeface="Arial" panose="020B0604020202020204" pitchFamily="34" charset="0"/>
                <a:cs typeface="Arial" panose="020B0604020202020204" pitchFamily="34" charset="0"/>
              </a:rPr>
              <a:t>reconstruction over their full length </a:t>
            </a:r>
            <a:r>
              <a:rPr lang="en-US" dirty="0">
                <a:latin typeface="Arial" panose="020B0604020202020204" pitchFamily="34" charset="0"/>
                <a:cs typeface="Arial" panose="020B0604020202020204" pitchFamily="34" charset="0"/>
              </a:rPr>
              <a:t>of </a:t>
            </a:r>
            <a:r>
              <a:rPr lang="en-US" dirty="0" smtClean="0">
                <a:latin typeface="Arial" panose="020B0604020202020204" pitchFamily="34" charset="0"/>
                <a:cs typeface="Arial" panose="020B0604020202020204" pitchFamily="34" charset="0"/>
              </a:rPr>
              <a:t>overlap.</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32784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700" y="323671"/>
            <a:ext cx="9156700" cy="646331"/>
          </a:xfrm>
          <a:prstGeom prst="rect">
            <a:avLst/>
          </a:prstGeom>
          <a:solidFill>
            <a:schemeClr val="accent1">
              <a:lumMod val="20000"/>
              <a:lumOff val="80000"/>
            </a:schemeClr>
          </a:solidFill>
        </p:spPr>
        <p:txBody>
          <a:bodyPr wrap="square">
            <a:spAutoFit/>
          </a:bodyPr>
          <a:lstStyle/>
          <a:p>
            <a:pPr algn="ctr"/>
            <a:r>
              <a:rPr lang="en-US" sz="3600" dirty="0">
                <a:latin typeface="Arial" panose="020B0604020202020204" pitchFamily="34" charset="0"/>
                <a:cs typeface="Arial" panose="020B0604020202020204" pitchFamily="34" charset="0"/>
              </a:rPr>
              <a:t>North Atlantic </a:t>
            </a:r>
            <a:r>
              <a:rPr lang="en-US" sz="3600" dirty="0" smtClean="0">
                <a:latin typeface="Arial" panose="020B0604020202020204" pitchFamily="34" charset="0"/>
                <a:cs typeface="Arial" panose="020B0604020202020204" pitchFamily="34" charset="0"/>
              </a:rPr>
              <a:t>Jet Relation to +NAO</a:t>
            </a:r>
            <a:endParaRPr lang="en-US" sz="3600" dirty="0">
              <a:latin typeface="Arial" panose="020B0604020202020204" pitchFamily="34" charset="0"/>
              <a:cs typeface="Arial" panose="020B0604020202020204" pitchFamily="34" charset="0"/>
            </a:endParaRPr>
          </a:p>
        </p:txBody>
      </p:sp>
      <p:grpSp>
        <p:nvGrpSpPr>
          <p:cNvPr id="9" name="Group 8"/>
          <p:cNvGrpSpPr/>
          <p:nvPr/>
        </p:nvGrpSpPr>
        <p:grpSpPr>
          <a:xfrm>
            <a:off x="329506" y="1219200"/>
            <a:ext cx="8484988" cy="1600200"/>
            <a:chOff x="457200" y="1219200"/>
            <a:chExt cx="8484988" cy="1600200"/>
          </a:xfrm>
        </p:grpSpPr>
        <p:pic>
          <p:nvPicPr>
            <p:cNvPr id="34822" name="Picture 6" descr="NAO Historical Time Series"/>
            <p:cNvPicPr>
              <a:picLocks noChangeAspect="1" noChangeArrowheads="1"/>
            </p:cNvPicPr>
            <p:nvPr/>
          </p:nvPicPr>
          <p:blipFill rotWithShape="1">
            <a:blip r:embed="rId3">
              <a:extLst>
                <a:ext uri="{28A0092B-C50C-407E-A947-70E740481C1C}">
                  <a14:useLocalDpi xmlns:a14="http://schemas.microsoft.com/office/drawing/2010/main" val="0"/>
                </a:ext>
              </a:extLst>
            </a:blip>
            <a:srcRect l="4808" t="76427" r="3480" b="806"/>
            <a:stretch/>
          </p:blipFill>
          <p:spPr bwMode="auto">
            <a:xfrm>
              <a:off x="457200" y="1219200"/>
              <a:ext cx="8484988" cy="16002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3892061" y="1356221"/>
              <a:ext cx="0" cy="1239342"/>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grpSp>
      <p:pic>
        <p:nvPicPr>
          <p:cNvPr id="34824" name="Picture 8" descr="Image result for Summer positive NAO in Eur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248025"/>
            <a:ext cx="2971800" cy="261937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3764367" y="3146536"/>
            <a:ext cx="5050127" cy="2862322"/>
          </a:xfrm>
          <a:prstGeom prst="rect">
            <a:avLst/>
          </a:prstGeom>
        </p:spPr>
        <p:txBody>
          <a:bodyPr wrap="square">
            <a:spAutoFit/>
          </a:bodyPr>
          <a:lstStyle/>
          <a:p>
            <a:pPr marL="342900" indent="-342900">
              <a:buFont typeface="Wingdings" panose="05000000000000000000" pitchFamily="2" charset="2"/>
              <a:buChar char="Ø"/>
            </a:pPr>
            <a:r>
              <a:rPr lang="en-US" dirty="0">
                <a:latin typeface="Arial" panose="020B0604020202020204" pitchFamily="34" charset="0"/>
                <a:cs typeface="Arial" panose="020B0604020202020204" pitchFamily="34" charset="0"/>
              </a:rPr>
              <a:t>Strong positive phases of the NAO tend to be associated with </a:t>
            </a:r>
            <a:r>
              <a:rPr lang="en-US" dirty="0" smtClean="0">
                <a:latin typeface="Arial" panose="020B0604020202020204" pitchFamily="34" charset="0"/>
                <a:cs typeface="Arial" panose="020B0604020202020204" pitchFamily="34" charset="0"/>
              </a:rPr>
              <a:t>above-average </a:t>
            </a:r>
            <a:r>
              <a:rPr lang="en-US" dirty="0">
                <a:latin typeface="Arial" panose="020B0604020202020204" pitchFamily="34" charset="0"/>
                <a:cs typeface="Arial" panose="020B0604020202020204" pitchFamily="34" charset="0"/>
              </a:rPr>
              <a:t>temperatures in the eastern United States and across northern Europe </a:t>
            </a:r>
            <a:endParaRPr lang="en-US"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dirty="0" smtClean="0">
                <a:latin typeface="Arial" panose="020B0604020202020204" pitchFamily="34" charset="0"/>
                <a:cs typeface="Arial" panose="020B0604020202020204" pitchFamily="34" charset="0"/>
              </a:rPr>
              <a:t>Also </a:t>
            </a:r>
            <a:r>
              <a:rPr lang="en-US" dirty="0">
                <a:latin typeface="Arial" panose="020B0604020202020204" pitchFamily="34" charset="0"/>
                <a:cs typeface="Arial" panose="020B0604020202020204" pitchFamily="34" charset="0"/>
              </a:rPr>
              <a:t>associated with above-average precipitation over northern Europe and Scandinavia in winter, and below-average precipitation over southern and central Europe. </a:t>
            </a:r>
          </a:p>
        </p:txBody>
      </p:sp>
    </p:spTree>
    <p:extLst>
      <p:ext uri="{BB962C8B-B14F-4D97-AF65-F5344CB8AC3E}">
        <p14:creationId xmlns:p14="http://schemas.microsoft.com/office/powerpoint/2010/main" val="24159097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700" y="323671"/>
            <a:ext cx="9156700" cy="646331"/>
          </a:xfrm>
          <a:prstGeom prst="rect">
            <a:avLst/>
          </a:prstGeom>
          <a:solidFill>
            <a:schemeClr val="accent1">
              <a:lumMod val="20000"/>
              <a:lumOff val="80000"/>
            </a:schemeClr>
          </a:solidFill>
        </p:spPr>
        <p:txBody>
          <a:bodyPr wrap="square">
            <a:spAutoFit/>
          </a:bodyPr>
          <a:lstStyle/>
          <a:p>
            <a:pPr algn="ctr"/>
            <a:r>
              <a:rPr lang="en-US" sz="3600" dirty="0">
                <a:latin typeface="Arial" panose="020B0604020202020204" pitchFamily="34" charset="0"/>
                <a:cs typeface="Arial" panose="020B0604020202020204" pitchFamily="34" charset="0"/>
              </a:rPr>
              <a:t>North Atlantic </a:t>
            </a:r>
            <a:r>
              <a:rPr lang="en-US" sz="3600" dirty="0" smtClean="0">
                <a:latin typeface="Arial" panose="020B0604020202020204" pitchFamily="34" charset="0"/>
                <a:cs typeface="Arial" panose="020B0604020202020204" pitchFamily="34" charset="0"/>
              </a:rPr>
              <a:t>Jet Relation to the -EA Index</a:t>
            </a:r>
            <a:endParaRPr lang="en-US" sz="3600" dirty="0">
              <a:latin typeface="Arial" panose="020B0604020202020204" pitchFamily="34" charset="0"/>
              <a:cs typeface="Arial" panose="020B0604020202020204" pitchFamily="34" charset="0"/>
            </a:endParaRPr>
          </a:p>
        </p:txBody>
      </p:sp>
      <p:grpSp>
        <p:nvGrpSpPr>
          <p:cNvPr id="10" name="Group 9"/>
          <p:cNvGrpSpPr/>
          <p:nvPr/>
        </p:nvGrpSpPr>
        <p:grpSpPr>
          <a:xfrm>
            <a:off x="322384" y="1207477"/>
            <a:ext cx="8499231" cy="1611923"/>
            <a:chOff x="322384" y="1207477"/>
            <a:chExt cx="8499231" cy="1611923"/>
          </a:xfrm>
        </p:grpSpPr>
        <p:pic>
          <p:nvPicPr>
            <p:cNvPr id="7" name="Picture 2" descr="EA Historical Time Series"/>
            <p:cNvPicPr>
              <a:picLocks noChangeAspect="1" noChangeArrowheads="1"/>
            </p:cNvPicPr>
            <p:nvPr/>
          </p:nvPicPr>
          <p:blipFill rotWithShape="1">
            <a:blip r:embed="rId3">
              <a:extLst>
                <a:ext uri="{28A0092B-C50C-407E-A947-70E740481C1C}">
                  <a14:useLocalDpi xmlns:a14="http://schemas.microsoft.com/office/drawing/2010/main" val="0"/>
                </a:ext>
              </a:extLst>
            </a:blip>
            <a:srcRect l="4461" t="76481" r="3048" b="820"/>
            <a:stretch/>
          </p:blipFill>
          <p:spPr bwMode="auto">
            <a:xfrm>
              <a:off x="322384" y="1207477"/>
              <a:ext cx="8499231" cy="161192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3751389" y="1315182"/>
              <a:ext cx="0" cy="1330569"/>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457199" y="3302675"/>
            <a:ext cx="8364415" cy="2585323"/>
          </a:xfrm>
          <a:prstGeom prst="rect">
            <a:avLst/>
          </a:prstGeom>
        </p:spPr>
        <p:txBody>
          <a:bodyPr wrap="square">
            <a:spAutoFit/>
          </a:bodyPr>
          <a:lstStyle/>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he </a:t>
            </a:r>
            <a:r>
              <a:rPr lang="en-US" dirty="0">
                <a:latin typeface="Arial" panose="020B0604020202020204" pitchFamily="34" charset="0"/>
                <a:cs typeface="Arial" panose="020B0604020202020204" pitchFamily="34" charset="0"/>
              </a:rPr>
              <a:t>second prominent mode of low-frequency variability over the North Atlantic, and appears as a leading mode in all months. </a:t>
            </a: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EA pattern is structurally similar to the NAO, and consists of a north-south dipole of anomaly centers spanning the North Atlantic from east to west. </a:t>
            </a: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anomaly centers of the EA pattern are displaced southeastward to the approximate nodal lines of the NAO pattern. For this reason, the EA pattern is often interpreted as a s</a:t>
            </a:r>
            <a:r>
              <a:rPr lang="en-US" dirty="0" smtClean="0">
                <a:latin typeface="Arial" panose="020B0604020202020204" pitchFamily="34" charset="0"/>
                <a:cs typeface="Arial" panose="020B0604020202020204" pitchFamily="34" charset="0"/>
              </a:rPr>
              <a:t>outhward shifted NAO </a:t>
            </a:r>
            <a:r>
              <a:rPr lang="en-US" dirty="0">
                <a:latin typeface="Arial" panose="020B0604020202020204" pitchFamily="34" charset="0"/>
                <a:cs typeface="Arial" panose="020B0604020202020204" pitchFamily="34" charset="0"/>
              </a:rPr>
              <a:t>pattern.</a:t>
            </a:r>
          </a:p>
        </p:txBody>
      </p:sp>
    </p:spTree>
    <p:extLst>
      <p:ext uri="{BB962C8B-B14F-4D97-AF65-F5344CB8AC3E}">
        <p14:creationId xmlns:p14="http://schemas.microsoft.com/office/powerpoint/2010/main" val="204076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3175"/>
            <a:ext cx="91694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700" y="329625"/>
            <a:ext cx="9156699"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Introduction</a:t>
            </a:r>
            <a:endParaRPr lang="en-US" sz="3200" dirty="0">
              <a:latin typeface="Arial" panose="020B0604020202020204" pitchFamily="34" charset="0"/>
              <a:cs typeface="Arial" panose="020B0604020202020204" pitchFamily="34" charset="0"/>
            </a:endParaRPr>
          </a:p>
        </p:txBody>
      </p:sp>
      <p:grpSp>
        <p:nvGrpSpPr>
          <p:cNvPr id="6" name="Group 5"/>
          <p:cNvGrpSpPr/>
          <p:nvPr/>
        </p:nvGrpSpPr>
        <p:grpSpPr>
          <a:xfrm>
            <a:off x="511792" y="1013876"/>
            <a:ext cx="8251208" cy="5240775"/>
            <a:chOff x="664192" y="1013876"/>
            <a:chExt cx="8251208" cy="5240775"/>
          </a:xfrm>
        </p:grpSpPr>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4443" y="3085799"/>
              <a:ext cx="4754880" cy="3168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900" r="10902"/>
            <a:stretch/>
          </p:blipFill>
          <p:spPr bwMode="auto">
            <a:xfrm>
              <a:off x="709331" y="1013876"/>
              <a:ext cx="4200334" cy="2957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64192" y="1058840"/>
              <a:ext cx="1872136" cy="646331"/>
            </a:xfrm>
            <a:prstGeom prst="rect">
              <a:avLst/>
            </a:prstGeom>
            <a:noFill/>
          </p:spPr>
          <p:txBody>
            <a:bodyPr wrap="square" rtlCol="0">
              <a:spAutoFit/>
            </a:bodyPr>
            <a:lstStyle/>
            <a:p>
              <a:r>
                <a:rPr lang="en-US" dirty="0" smtClean="0"/>
                <a:t>W of Athens, GR</a:t>
              </a:r>
            </a:p>
            <a:p>
              <a:r>
                <a:rPr lang="en-US" dirty="0" smtClean="0"/>
                <a:t>Nov/2017</a:t>
              </a:r>
              <a:endParaRPr lang="en-US" dirty="0"/>
            </a:p>
          </p:txBody>
        </p:sp>
        <p:pic>
          <p:nvPicPr>
            <p:cNvPr id="1030" name="Picture 6" descr="http://www.severe-weather.eu/wp-content/gallery/weather-photos/10072017_Vienna_tornado_1.jpg"/>
            <p:cNvPicPr>
              <a:picLocks noChangeAspect="1" noChangeArrowheads="1"/>
            </p:cNvPicPr>
            <p:nvPr/>
          </p:nvPicPr>
          <p:blipFill rotWithShape="1">
            <a:blip r:embed="rId5">
              <a:extLst>
                <a:ext uri="{28A0092B-C50C-407E-A947-70E740481C1C}">
                  <a14:useLocalDpi xmlns:a14="http://schemas.microsoft.com/office/drawing/2010/main" val="0"/>
                </a:ext>
              </a:extLst>
            </a:blip>
            <a:srcRect b="23792"/>
            <a:stretch/>
          </p:blipFill>
          <p:spPr bwMode="auto">
            <a:xfrm>
              <a:off x="709331" y="3537028"/>
              <a:ext cx="3557869" cy="27113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85800" y="5451144"/>
              <a:ext cx="1325880" cy="646331"/>
            </a:xfrm>
            <a:prstGeom prst="rect">
              <a:avLst/>
            </a:prstGeom>
            <a:noFill/>
          </p:spPr>
          <p:txBody>
            <a:bodyPr wrap="square" rtlCol="0">
              <a:spAutoFit/>
            </a:bodyPr>
            <a:lstStyle/>
            <a:p>
              <a:r>
                <a:rPr lang="en-US" dirty="0" smtClean="0">
                  <a:solidFill>
                    <a:schemeClr val="bg1"/>
                  </a:solidFill>
                </a:rPr>
                <a:t>Vienna, AT</a:t>
              </a:r>
            </a:p>
            <a:p>
              <a:r>
                <a:rPr lang="en-US" dirty="0" smtClean="0">
                  <a:solidFill>
                    <a:schemeClr val="bg1"/>
                  </a:solidFill>
                </a:rPr>
                <a:t>Jul/2017</a:t>
              </a:r>
              <a:endParaRPr lang="en-US" dirty="0">
                <a:solidFill>
                  <a:schemeClr val="bg1"/>
                </a:solidFill>
              </a:endParaRPr>
            </a:p>
          </p:txBody>
        </p:sp>
        <p:sp>
          <p:nvSpPr>
            <p:cNvPr id="13" name="TextBox 12"/>
            <p:cNvSpPr txBox="1"/>
            <p:nvPr/>
          </p:nvSpPr>
          <p:spPr>
            <a:xfrm>
              <a:off x="7652373" y="5416685"/>
              <a:ext cx="1132235" cy="646331"/>
            </a:xfrm>
            <a:prstGeom prst="rect">
              <a:avLst/>
            </a:prstGeom>
            <a:noFill/>
          </p:spPr>
          <p:txBody>
            <a:bodyPr wrap="square" rtlCol="0">
              <a:spAutoFit/>
            </a:bodyPr>
            <a:lstStyle/>
            <a:p>
              <a:r>
                <a:rPr lang="en-US" dirty="0" smtClean="0">
                  <a:solidFill>
                    <a:schemeClr val="bg1"/>
                  </a:solidFill>
                </a:rPr>
                <a:t>Croatia</a:t>
              </a:r>
            </a:p>
            <a:p>
              <a:r>
                <a:rPr lang="en-US" dirty="0" smtClean="0">
                  <a:solidFill>
                    <a:schemeClr val="bg1"/>
                  </a:solidFill>
                </a:rPr>
                <a:t>Jul/2017</a:t>
              </a:r>
              <a:endParaRPr lang="en-US" dirty="0">
                <a:solidFill>
                  <a:schemeClr val="bg1"/>
                </a:solidFill>
              </a:endParaRPr>
            </a:p>
          </p:txBody>
        </p:sp>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9665" y="1013876"/>
              <a:ext cx="3759657" cy="2510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7411115" y="1106269"/>
              <a:ext cx="1504285" cy="646331"/>
            </a:xfrm>
            <a:prstGeom prst="rect">
              <a:avLst/>
            </a:prstGeom>
            <a:noFill/>
          </p:spPr>
          <p:txBody>
            <a:bodyPr wrap="square" rtlCol="0">
              <a:spAutoFit/>
            </a:bodyPr>
            <a:lstStyle/>
            <a:p>
              <a:r>
                <a:rPr lang="en-US" dirty="0" smtClean="0"/>
                <a:t>Istanbul, TR</a:t>
              </a:r>
            </a:p>
            <a:p>
              <a:r>
                <a:rPr lang="en-US" dirty="0" smtClean="0"/>
                <a:t>Jan/2017</a:t>
              </a:r>
              <a:endParaRPr lang="en-US" dirty="0"/>
            </a:p>
          </p:txBody>
        </p:sp>
      </p:grpSp>
      <p:sp>
        <p:nvSpPr>
          <p:cNvPr id="14" name="TextBox 13"/>
          <p:cNvSpPr txBox="1"/>
          <p:nvPr/>
        </p:nvSpPr>
        <p:spPr>
          <a:xfrm>
            <a:off x="-13079" y="2867561"/>
            <a:ext cx="9156699" cy="1323439"/>
          </a:xfrm>
          <a:prstGeom prst="rect">
            <a:avLst/>
          </a:prstGeom>
          <a:noFill/>
        </p:spPr>
        <p:txBody>
          <a:bodyPr wrap="square" rtlCol="0">
            <a:spAutoFit/>
          </a:bodyPr>
          <a:lstStyle/>
          <a:p>
            <a:pPr algn="ctr"/>
            <a:r>
              <a:rPr lang="en-US" sz="4000" dirty="0" smtClean="0">
                <a:solidFill>
                  <a:schemeClr val="bg1"/>
                </a:solidFill>
                <a:latin typeface="Arial" panose="020B0604020202020204" pitchFamily="34" charset="0"/>
                <a:cs typeface="Arial" panose="020B0604020202020204" pitchFamily="34" charset="0"/>
              </a:rPr>
              <a:t>The Climate Age </a:t>
            </a:r>
          </a:p>
          <a:p>
            <a:pPr algn="ctr"/>
            <a:r>
              <a:rPr lang="en-US" sz="4000" dirty="0" smtClean="0">
                <a:solidFill>
                  <a:schemeClr val="bg1"/>
                </a:solidFill>
                <a:latin typeface="Arial" panose="020B0604020202020204" pitchFamily="34" charset="0"/>
                <a:cs typeface="Arial" panose="020B0604020202020204" pitchFamily="34" charset="0"/>
              </a:rPr>
              <a:t>of FIRE and ICE</a:t>
            </a:r>
            <a:endParaRPr 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3463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3" y="-10807"/>
            <a:ext cx="9158409" cy="686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1335881"/>
            <a:ext cx="8001000" cy="3693319"/>
          </a:xfrm>
          <a:prstGeom prst="rect">
            <a:avLst/>
          </a:prstGeom>
        </p:spPr>
        <p:txBody>
          <a:bodyPr wrap="square">
            <a:spAutoFit/>
          </a:bodyPr>
          <a:lstStyle/>
          <a:p>
            <a:pPr marL="285750" indent="-285750">
              <a:buFont typeface="Wingdings" panose="05000000000000000000" pitchFamily="2" charset="2"/>
              <a:buChar char="Ø"/>
            </a:pPr>
            <a:r>
              <a:rPr lang="en-US" dirty="0" smtClean="0">
                <a:latin typeface="Arial" panose="020B0604020202020204" pitchFamily="34" charset="0"/>
                <a:cs typeface="Arial" panose="020B0604020202020204" pitchFamily="34" charset="0"/>
              </a:rPr>
              <a:t>Extreme </a:t>
            </a:r>
            <a:r>
              <a:rPr lang="en-US" dirty="0">
                <a:latin typeface="Arial" panose="020B0604020202020204" pitchFamily="34" charset="0"/>
                <a:cs typeface="Arial" panose="020B0604020202020204" pitchFamily="34" charset="0"/>
              </a:rPr>
              <a:t>summer weather events in BRIT, NEMED, and the American Midwest are often associated with northward </a:t>
            </a:r>
            <a:r>
              <a:rPr lang="en-US" dirty="0" smtClean="0">
                <a:latin typeface="Arial" panose="020B0604020202020204" pitchFamily="34" charset="0"/>
                <a:cs typeface="Arial" panose="020B0604020202020204" pitchFamily="34" charset="0"/>
              </a:rPr>
              <a:t>and southward </a:t>
            </a:r>
            <a:r>
              <a:rPr lang="en-US" dirty="0">
                <a:latin typeface="Arial" panose="020B0604020202020204" pitchFamily="34" charset="0"/>
                <a:cs typeface="Arial" panose="020B0604020202020204" pitchFamily="34" charset="0"/>
              </a:rPr>
              <a:t>NAJ </a:t>
            </a:r>
            <a:r>
              <a:rPr lang="en-US" dirty="0" smtClean="0">
                <a:latin typeface="Arial" panose="020B0604020202020204" pitchFamily="34" charset="0"/>
                <a:cs typeface="Arial" panose="020B0604020202020204" pitchFamily="34" charset="0"/>
              </a:rPr>
              <a:t>deviations. </a:t>
            </a:r>
          </a:p>
          <a:p>
            <a:pPr marL="285750" indent="-285750">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comparison of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NAJ reconstruction with independent time series of past BRIT summer weather and NEMED ﬁre occurrence </a:t>
            </a:r>
            <a:r>
              <a:rPr lang="en-US" dirty="0" smtClean="0">
                <a:latin typeface="Arial" panose="020B0604020202020204" pitchFamily="34" charset="0"/>
                <a:cs typeface="Arial" panose="020B0604020202020204" pitchFamily="34" charset="0"/>
              </a:rPr>
              <a:t>conﬁrms </a:t>
            </a:r>
            <a:r>
              <a:rPr lang="en-US" dirty="0">
                <a:latin typeface="Arial" panose="020B0604020202020204" pitchFamily="34" charset="0"/>
                <a:cs typeface="Arial" panose="020B0604020202020204" pitchFamily="34" charset="0"/>
              </a:rPr>
              <a:t>that the position of the NAJ has impacted European extreme weather events since at least 1725 CE. </a:t>
            </a: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smtClean="0">
                <a:latin typeface="Arial" panose="020B0604020202020204" pitchFamily="34" charset="0"/>
                <a:cs typeface="Arial" panose="020B0604020202020204" pitchFamily="34" charset="0"/>
              </a:rPr>
              <a:t>Heatwaves </a:t>
            </a:r>
            <a:r>
              <a:rPr lang="en-US" dirty="0">
                <a:latin typeface="Arial" panose="020B0604020202020204" pitchFamily="34" charset="0"/>
                <a:cs typeface="Arial" panose="020B0604020202020204" pitchFamily="34" charset="0"/>
              </a:rPr>
              <a:t>and droughts in BRIT and the northwestern European Lowlands have consistently been associated with northern NAJ positions, whereas the NAJ showed southward anomalies during </a:t>
            </a:r>
            <a:r>
              <a:rPr lang="en-US" dirty="0" smtClean="0">
                <a:latin typeface="Arial" panose="020B0604020202020204" pitchFamily="34" charset="0"/>
                <a:cs typeface="Arial" panose="020B0604020202020204" pitchFamily="34" charset="0"/>
              </a:rPr>
              <a:t>periods of </a:t>
            </a:r>
            <a:r>
              <a:rPr lang="en-US" dirty="0">
                <a:latin typeface="Arial" panose="020B0604020202020204" pitchFamily="34" charset="0"/>
                <a:cs typeface="Arial" panose="020B0604020202020204" pitchFamily="34" charset="0"/>
              </a:rPr>
              <a:t>marked </a:t>
            </a:r>
            <a:r>
              <a:rPr lang="en-US" dirty="0" smtClean="0">
                <a:latin typeface="Arial" panose="020B0604020202020204" pitchFamily="34" charset="0"/>
                <a:cs typeface="Arial" panose="020B0604020202020204" pitchFamily="34" charset="0"/>
              </a:rPr>
              <a:t>increases in rainfall (</a:t>
            </a:r>
            <a:r>
              <a:rPr lang="en-US" dirty="0" err="1" smtClean="0">
                <a:latin typeface="Arial" panose="020B0604020202020204" pitchFamily="34" charset="0"/>
                <a:cs typeface="Arial" panose="020B0604020202020204" pitchFamily="34" charset="0"/>
              </a:rPr>
              <a:t>pluvials</a:t>
            </a:r>
            <a:r>
              <a:rPr lang="en-US" dirty="0" smtClean="0">
                <a:latin typeface="Arial" panose="020B0604020202020204" pitchFamily="34" charset="0"/>
                <a:cs typeface="Arial" panose="020B0604020202020204" pitchFamily="34" charset="0"/>
              </a:rPr>
              <a:t>) and </a:t>
            </a:r>
            <a:r>
              <a:rPr lang="en-US" dirty="0">
                <a:latin typeface="Arial" panose="020B0604020202020204" pitchFamily="34" charset="0"/>
                <a:cs typeface="Arial" panose="020B0604020202020204" pitchFamily="34" charset="0"/>
              </a:rPr>
              <a:t>cold </a:t>
            </a:r>
            <a:r>
              <a:rPr lang="en-US" dirty="0" smtClean="0">
                <a:latin typeface="Arial" panose="020B0604020202020204" pitchFamily="34" charset="0"/>
                <a:cs typeface="Arial" panose="020B0604020202020204" pitchFamily="34" charset="0"/>
              </a:rPr>
              <a:t>summers.</a:t>
            </a: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12700" y="329625"/>
            <a:ext cx="9156699"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Extreme summer </a:t>
            </a:r>
            <a:r>
              <a:rPr lang="en-US" sz="3600" dirty="0" smtClean="0">
                <a:latin typeface="Arial" panose="020B0604020202020204" pitchFamily="34" charset="0"/>
                <a:cs typeface="Arial" panose="020B0604020202020204" pitchFamily="34" charset="0"/>
              </a:rPr>
              <a:t>weather</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5951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700" y="2706469"/>
            <a:ext cx="9156699" cy="769441"/>
          </a:xfrm>
          <a:prstGeom prst="rect">
            <a:avLst/>
          </a:prstGeom>
          <a:noFill/>
        </p:spPr>
        <p:txBody>
          <a:bodyPr wrap="square" rtlCol="0">
            <a:spAutoFit/>
          </a:bodyPr>
          <a:lstStyle/>
          <a:p>
            <a:pPr algn="ctr"/>
            <a:r>
              <a:rPr lang="en-US" sz="4400" dirty="0" smtClean="0">
                <a:latin typeface="Arial" panose="020B0604020202020204" pitchFamily="34" charset="0"/>
                <a:cs typeface="Arial" panose="020B0604020202020204" pitchFamily="34" charset="0"/>
              </a:rPr>
              <a:t>Discussion</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75772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97" y="329625"/>
            <a:ext cx="9156699"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Discussion</a:t>
            </a:r>
            <a:endParaRPr lang="en-US" sz="3200" dirty="0">
              <a:latin typeface="Arial" panose="020B0604020202020204" pitchFamily="34" charset="0"/>
              <a:cs typeface="Arial" panose="020B0604020202020204" pitchFamily="34" charset="0"/>
            </a:endParaRPr>
          </a:p>
        </p:txBody>
      </p:sp>
      <p:sp>
        <p:nvSpPr>
          <p:cNvPr id="6" name="Rectangle 5"/>
          <p:cNvSpPr/>
          <p:nvPr/>
        </p:nvSpPr>
        <p:spPr>
          <a:xfrm>
            <a:off x="381000" y="1243548"/>
            <a:ext cx="8153400" cy="3785652"/>
          </a:xfrm>
          <a:prstGeom prst="rect">
            <a:avLst/>
          </a:prstGeom>
        </p:spPr>
        <p:txBody>
          <a:bodyPr wrap="square">
            <a:spAutoFit/>
          </a:bodyPr>
          <a:lstStyle/>
          <a:p>
            <a:pPr marL="342900" indent="-342900">
              <a:buFont typeface="Wingdings" panose="05000000000000000000" pitchFamily="2" charset="2"/>
              <a:buChar char="Ø"/>
            </a:pPr>
            <a:r>
              <a:rPr lang="en-US" sz="2000" dirty="0">
                <a:latin typeface="Arial" panose="020B0604020202020204" pitchFamily="34" charset="0"/>
                <a:cs typeface="Arial" panose="020B0604020202020204" pitchFamily="34" charset="0"/>
              </a:rPr>
              <a:t>Enhanced late twentieth century variance has also been detected in climate and ecosystem dynamics in the </a:t>
            </a:r>
            <a:r>
              <a:rPr lang="en-US" sz="2000" dirty="0" smtClean="0">
                <a:latin typeface="Arial" panose="020B0604020202020204" pitchFamily="34" charset="0"/>
                <a:cs typeface="Arial" panose="020B0604020202020204" pitchFamily="34" charset="0"/>
              </a:rPr>
              <a:t>Central </a:t>
            </a:r>
            <a:r>
              <a:rPr lang="en-US" sz="2000" dirty="0">
                <a:latin typeface="Arial" panose="020B0604020202020204" pitchFamily="34" charset="0"/>
                <a:cs typeface="Arial" panose="020B0604020202020204" pitchFamily="34" charset="0"/>
              </a:rPr>
              <a:t>and Northeast </a:t>
            </a:r>
            <a:r>
              <a:rPr lang="en-US" sz="2000" dirty="0" smtClean="0">
                <a:latin typeface="Arial" panose="020B0604020202020204" pitchFamily="34" charset="0"/>
                <a:cs typeface="Arial" panose="020B0604020202020204" pitchFamily="34" charset="0"/>
              </a:rPr>
              <a:t>Paciﬁc.</a:t>
            </a:r>
          </a:p>
          <a:p>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Combined results </a:t>
            </a:r>
            <a:r>
              <a:rPr lang="en-US" sz="2000" dirty="0">
                <a:latin typeface="Arial" panose="020B0604020202020204" pitchFamily="34" charset="0"/>
                <a:cs typeface="Arial" panose="020B0604020202020204" pitchFamily="34" charset="0"/>
              </a:rPr>
              <a:t>thus suggest a late twentieth century increase in jet stream latitudinal variance in the North Atlantic and the North Paciﬁc Basin, the two basins where </a:t>
            </a:r>
            <a:r>
              <a:rPr lang="en-US" sz="2000" dirty="0" err="1">
                <a:latin typeface="Arial" panose="020B0604020202020204" pitchFamily="34" charset="0"/>
                <a:cs typeface="Arial" panose="020B0604020202020204" pitchFamily="34" charset="0"/>
              </a:rPr>
              <a:t>interannual</a:t>
            </a:r>
            <a:r>
              <a:rPr lang="en-US" sz="2000" dirty="0">
                <a:latin typeface="Arial" panose="020B0604020202020204" pitchFamily="34" charset="0"/>
                <a:cs typeface="Arial" panose="020B0604020202020204" pitchFamily="34" charset="0"/>
              </a:rPr>
              <a:t> jet stream variability is </a:t>
            </a:r>
            <a:r>
              <a:rPr lang="en-US" sz="2000" dirty="0" smtClean="0">
                <a:latin typeface="Arial" panose="020B0604020202020204" pitchFamily="34" charset="0"/>
                <a:cs typeface="Arial" panose="020B0604020202020204" pitchFamily="34" charset="0"/>
              </a:rPr>
              <a:t>strongest.</a:t>
            </a:r>
          </a:p>
          <a:p>
            <a:pPr marL="342900" indent="-3429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a:latin typeface="Arial" panose="020B0604020202020204" pitchFamily="34" charset="0"/>
                <a:cs typeface="Arial" panose="020B0604020202020204" pitchFamily="34" charset="0"/>
              </a:rPr>
              <a:t> CMIP5 projections indicate that such meridional variability will weaken on a daily time scale as mid-latitude jets move to higher latitudes with increasing greenhouse gas </a:t>
            </a:r>
            <a:r>
              <a:rPr lang="en-US" sz="2000" dirty="0" smtClean="0">
                <a:latin typeface="Arial" panose="020B0604020202020204" pitchFamily="34" charset="0"/>
                <a:cs typeface="Arial" panose="020B0604020202020204" pitchFamily="34" charset="0"/>
              </a:rPr>
              <a:t>emissions. </a:t>
            </a:r>
          </a:p>
        </p:txBody>
      </p:sp>
    </p:spTree>
    <p:extLst>
      <p:ext uri="{BB962C8B-B14F-4D97-AF65-F5344CB8AC3E}">
        <p14:creationId xmlns:p14="http://schemas.microsoft.com/office/powerpoint/2010/main" val="2438434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97" y="329625"/>
            <a:ext cx="9156699"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Discussion (</a:t>
            </a:r>
            <a:r>
              <a:rPr lang="en-US" sz="3200" dirty="0" err="1" smtClean="0">
                <a:latin typeface="Arial" panose="020B0604020202020204" pitchFamily="34" charset="0"/>
                <a:cs typeface="Arial" panose="020B0604020202020204" pitchFamily="34" charset="0"/>
              </a:rPr>
              <a:t>cont</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6" name="Rectangle 5"/>
          <p:cNvSpPr/>
          <p:nvPr/>
        </p:nvSpPr>
        <p:spPr>
          <a:xfrm>
            <a:off x="381000" y="1243548"/>
            <a:ext cx="8153400" cy="4401205"/>
          </a:xfrm>
          <a:prstGeom prst="rect">
            <a:avLst/>
          </a:prstGeom>
        </p:spPr>
        <p:txBody>
          <a:bodyPr wrap="square">
            <a:spAutoFit/>
          </a:bodyPr>
          <a:lstStyle/>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On </a:t>
            </a:r>
            <a:r>
              <a:rPr lang="en-US" sz="2000" dirty="0" err="1">
                <a:latin typeface="Arial" panose="020B0604020202020204" pitchFamily="34" charset="0"/>
                <a:cs typeface="Arial" panose="020B0604020202020204" pitchFamily="34" charset="0"/>
              </a:rPr>
              <a:t>interannual</a:t>
            </a:r>
            <a:r>
              <a:rPr lang="en-US" sz="2000" dirty="0">
                <a:latin typeface="Arial" panose="020B0604020202020204" pitchFamily="34" charset="0"/>
                <a:cs typeface="Arial" panose="020B0604020202020204" pitchFamily="34" charset="0"/>
              </a:rPr>
              <a:t> time scales, </a:t>
            </a:r>
            <a:r>
              <a:rPr lang="en-US" sz="2000" dirty="0" smtClean="0">
                <a:latin typeface="Arial" panose="020B0604020202020204" pitchFamily="34" charset="0"/>
                <a:cs typeface="Arial" panose="020B0604020202020204" pitchFamily="34" charset="0"/>
              </a:rPr>
              <a:t>however, </a:t>
            </a:r>
            <a:r>
              <a:rPr lang="en-US" sz="2000" dirty="0">
                <a:latin typeface="Arial" panose="020B0604020202020204" pitchFamily="34" charset="0"/>
                <a:cs typeface="Arial" panose="020B0604020202020204" pitchFamily="34" charset="0"/>
              </a:rPr>
              <a:t>increased meridional jet stream variability can reﬂect a wavier, slower jet that is accompanied with blocking systems and thus creates contrasting mid-latitude extreme weather </a:t>
            </a:r>
            <a:r>
              <a:rPr lang="en-US" sz="2000" dirty="0" smtClean="0">
                <a:latin typeface="Arial" panose="020B0604020202020204" pitchFamily="34" charset="0"/>
                <a:cs typeface="Arial" panose="020B0604020202020204" pitchFamily="34" charset="0"/>
              </a:rPr>
              <a:t>events. </a:t>
            </a:r>
          </a:p>
          <a:p>
            <a:pPr marL="342900" indent="-3429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enhanced NAJ variability further coincides with a prevalence of meridional ﬂow regimes and an infrequency of zonal ﬂow in the North Paciﬁc </a:t>
            </a:r>
            <a:r>
              <a:rPr lang="en-US" sz="2000" dirty="0" smtClean="0">
                <a:latin typeface="Arial" panose="020B0604020202020204" pitchFamily="34" charset="0"/>
                <a:cs typeface="Arial" panose="020B0604020202020204" pitchFamily="34" charset="0"/>
              </a:rPr>
              <a:t>Basin. </a:t>
            </a:r>
          </a:p>
          <a:p>
            <a:pPr marL="342900" indent="-3429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larger north–south NAJ and NPJ deviations and the more meridional ﬂow </a:t>
            </a:r>
            <a:r>
              <a:rPr lang="en-US" sz="2000" dirty="0" smtClean="0">
                <a:latin typeface="Arial" panose="020B0604020202020204" pitchFamily="34" charset="0"/>
                <a:cs typeface="Arial" panose="020B0604020202020204" pitchFamily="34" charset="0"/>
              </a:rPr>
              <a:t>are indicative </a:t>
            </a:r>
            <a:r>
              <a:rPr lang="en-US" sz="2000" dirty="0">
                <a:latin typeface="Arial" panose="020B0604020202020204" pitchFamily="34" charset="0"/>
                <a:cs typeface="Arial" panose="020B0604020202020204" pitchFamily="34" charset="0"/>
              </a:rPr>
              <a:t>of enhanced jet stream </a:t>
            </a:r>
            <a:r>
              <a:rPr lang="en-US" sz="2000" dirty="0" smtClean="0">
                <a:latin typeface="Arial" panose="020B0604020202020204" pitchFamily="34" charset="0"/>
                <a:cs typeface="Arial" panose="020B0604020202020204" pitchFamily="34" charset="0"/>
              </a:rPr>
              <a:t>waviness and </a:t>
            </a:r>
            <a:r>
              <a:rPr lang="en-US" sz="2000" dirty="0">
                <a:latin typeface="Arial" panose="020B0604020202020204" pitchFamily="34" charset="0"/>
                <a:cs typeface="Arial" panose="020B0604020202020204" pitchFamily="34" charset="0"/>
              </a:rPr>
              <a:t>in recent decades coincide with a modeled and observed increase </a:t>
            </a:r>
            <a:r>
              <a:rPr lang="en-US" sz="2000" dirty="0" smtClean="0">
                <a:latin typeface="Arial" panose="020B0604020202020204" pitchFamily="34" charset="0"/>
                <a:cs typeface="Arial" panose="020B0604020202020204" pitchFamily="34" charset="0"/>
              </a:rPr>
              <a:t>in </a:t>
            </a:r>
            <a:r>
              <a:rPr lang="en-US" sz="2000" dirty="0">
                <a:latin typeface="Arial" panose="020B0604020202020204" pitchFamily="34" charset="0"/>
                <a:cs typeface="Arial" panose="020B0604020202020204" pitchFamily="34" charset="0"/>
              </a:rPr>
              <a:t>conditions that are favorable to the occurrence of quasi-resonant </a:t>
            </a:r>
            <a:r>
              <a:rPr lang="en-US" sz="2000" dirty="0" smtClean="0">
                <a:latin typeface="Arial" panose="020B0604020202020204" pitchFamily="34" charset="0"/>
                <a:cs typeface="Arial" panose="020B0604020202020204" pitchFamily="34" charset="0"/>
              </a:rPr>
              <a:t>ampliﬁcation </a:t>
            </a:r>
            <a:r>
              <a:rPr lang="en-US" sz="2000" dirty="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QRA).</a:t>
            </a:r>
          </a:p>
        </p:txBody>
      </p:sp>
    </p:spTree>
    <p:extLst>
      <p:ext uri="{BB962C8B-B14F-4D97-AF65-F5344CB8AC3E}">
        <p14:creationId xmlns:p14="http://schemas.microsoft.com/office/powerpoint/2010/main" val="35617654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700" y="329625"/>
            <a:ext cx="9156699"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Quasi-Resonant Ampliﬁcation </a:t>
            </a:r>
            <a:endParaRPr lang="en-US" sz="3200" dirty="0">
              <a:latin typeface="Arial" panose="020B0604020202020204" pitchFamily="34" charset="0"/>
              <a:cs typeface="Arial" panose="020B0604020202020204" pitchFamily="34" charset="0"/>
            </a:endParaRPr>
          </a:p>
        </p:txBody>
      </p:sp>
      <p:sp>
        <p:nvSpPr>
          <p:cNvPr id="6" name="Rectangle 5"/>
          <p:cNvSpPr/>
          <p:nvPr/>
        </p:nvSpPr>
        <p:spPr>
          <a:xfrm>
            <a:off x="457200" y="914400"/>
            <a:ext cx="8382000" cy="1323439"/>
          </a:xfrm>
          <a:prstGeom prst="rect">
            <a:avLst/>
          </a:prstGeom>
        </p:spPr>
        <p:txBody>
          <a:bodyPr wrap="square">
            <a:spAutoFit/>
          </a:bodyPr>
          <a:lstStyle/>
          <a:p>
            <a:pPr marL="342900" lvl="0" indent="-342900">
              <a:buFont typeface="Wingdings" panose="05000000000000000000" pitchFamily="2" charset="2"/>
              <a:buChar char="Ø"/>
            </a:pPr>
            <a:r>
              <a:rPr lang="en-US" sz="2000" dirty="0">
                <a:solidFill>
                  <a:prstClr val="black"/>
                </a:solidFill>
                <a:latin typeface="Arial" panose="020B0604020202020204" pitchFamily="34" charset="0"/>
                <a:cs typeface="Arial" panose="020B0604020202020204" pitchFamily="34" charset="0"/>
              </a:rPr>
              <a:t>QRA is the process through which synoptic-scale </a:t>
            </a:r>
            <a:r>
              <a:rPr lang="en-US" sz="2000" dirty="0" err="1">
                <a:solidFill>
                  <a:prstClr val="black"/>
                </a:solidFill>
                <a:latin typeface="Arial" panose="020B0604020202020204" pitchFamily="34" charset="0"/>
                <a:cs typeface="Arial" panose="020B0604020202020204" pitchFamily="34" charset="0"/>
              </a:rPr>
              <a:t>Rossby</a:t>
            </a:r>
            <a:r>
              <a:rPr lang="en-US" sz="2000" dirty="0">
                <a:solidFill>
                  <a:prstClr val="black"/>
                </a:solidFill>
                <a:latin typeface="Arial" panose="020B0604020202020204" pitchFamily="34" charset="0"/>
                <a:cs typeface="Arial" panose="020B0604020202020204" pitchFamily="34" charset="0"/>
              </a:rPr>
              <a:t> waves (with zonal wave numbers 6–8) are trapped within an effective mid-latitude atmospheric waveguide and create persistent extreme mid-latitude summer weather in the Northern </a:t>
            </a:r>
            <a:r>
              <a:rPr lang="en-US" sz="2000" dirty="0" smtClean="0">
                <a:solidFill>
                  <a:prstClr val="black"/>
                </a:solidFill>
                <a:latin typeface="Arial" panose="020B0604020202020204" pitchFamily="34" charset="0"/>
                <a:cs typeface="Arial" panose="020B0604020202020204" pitchFamily="34" charset="0"/>
              </a:rPr>
              <a:t>Hemisphere. </a:t>
            </a:r>
            <a:endParaRPr lang="en-US" sz="2000" dirty="0">
              <a:solidFill>
                <a:prstClr val="black"/>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4"/>
          <a:srcRect l="52083" t="7778" r="4167" b="6297"/>
          <a:stretch/>
        </p:blipFill>
        <p:spPr>
          <a:xfrm>
            <a:off x="893379" y="2286000"/>
            <a:ext cx="3678621" cy="4064000"/>
          </a:xfrm>
          <a:prstGeom prst="rect">
            <a:avLst/>
          </a:prstGeom>
        </p:spPr>
      </p:pic>
      <p:sp>
        <p:nvSpPr>
          <p:cNvPr id="5" name="Rectangle 4"/>
          <p:cNvSpPr/>
          <p:nvPr/>
        </p:nvSpPr>
        <p:spPr>
          <a:xfrm>
            <a:off x="4565649" y="2402681"/>
            <a:ext cx="4273551" cy="3693319"/>
          </a:xfrm>
          <a:prstGeom prst="rect">
            <a:avLst/>
          </a:prstGeom>
        </p:spPr>
        <p:txBody>
          <a:bodyPr wrap="square">
            <a:spAutoFit/>
          </a:bodyPr>
          <a:lstStyle/>
          <a:p>
            <a:r>
              <a:rPr lang="en-US" dirty="0"/>
              <a:t>Maps of the meridional winds </a:t>
            </a:r>
            <a:r>
              <a:rPr lang="en-US" dirty="0" smtClean="0"/>
              <a:t>(m/s) </a:t>
            </a:r>
            <a:r>
              <a:rPr lang="en-US" dirty="0"/>
              <a:t>at 300 </a:t>
            </a:r>
            <a:r>
              <a:rPr lang="en-US" dirty="0" err="1"/>
              <a:t>hPa</a:t>
            </a:r>
            <a:r>
              <a:rPr lang="en-US" dirty="0"/>
              <a:t> over the North Atlantic–European sector during the three recent summer extremes in Europe</a:t>
            </a:r>
            <a:r>
              <a:rPr lang="en-US" dirty="0" smtClean="0"/>
              <a:t>.</a:t>
            </a:r>
          </a:p>
          <a:p>
            <a:r>
              <a:rPr lang="en-US" dirty="0" smtClean="0"/>
              <a:t> </a:t>
            </a:r>
          </a:p>
          <a:p>
            <a:pPr marL="342900" indent="-342900">
              <a:buAutoNum type="alphaUcParenBoth"/>
            </a:pPr>
            <a:r>
              <a:rPr lang="en-US" dirty="0" smtClean="0"/>
              <a:t>the </a:t>
            </a:r>
            <a:r>
              <a:rPr lang="en-US" dirty="0"/>
              <a:t>record European summer heat wave in August </a:t>
            </a:r>
            <a:r>
              <a:rPr lang="en-US" dirty="0" smtClean="0"/>
              <a:t>2003</a:t>
            </a:r>
          </a:p>
          <a:p>
            <a:pPr marL="342900" indent="-342900">
              <a:buAutoNum type="alphaUcParenBoth"/>
            </a:pPr>
            <a:r>
              <a:rPr lang="en-US" dirty="0" smtClean="0"/>
              <a:t>the </a:t>
            </a:r>
            <a:r>
              <a:rPr lang="en-US" dirty="0"/>
              <a:t>most devastating phase of the Russian heat wave, July 25 to August 7, </a:t>
            </a:r>
            <a:r>
              <a:rPr lang="en-US" dirty="0" smtClean="0"/>
              <a:t>2010</a:t>
            </a:r>
          </a:p>
          <a:p>
            <a:pPr marL="342900" indent="-342900">
              <a:buAutoNum type="alphaUcParenBoth"/>
            </a:pPr>
            <a:r>
              <a:rPr lang="en-US" dirty="0" smtClean="0"/>
              <a:t>the </a:t>
            </a:r>
            <a:r>
              <a:rPr lang="en-US" dirty="0"/>
              <a:t>most destructive episode of the Great European Flood, June 25 to July 7, 1997. </a:t>
            </a:r>
          </a:p>
        </p:txBody>
      </p:sp>
    </p:spTree>
    <p:extLst>
      <p:ext uri="{BB962C8B-B14F-4D97-AF65-F5344CB8AC3E}">
        <p14:creationId xmlns:p14="http://schemas.microsoft.com/office/powerpoint/2010/main" val="16422425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700" y="329625"/>
            <a:ext cx="9156699"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Quasi-Resonant Ampliﬁcation (</a:t>
            </a:r>
            <a:r>
              <a:rPr lang="en-US" sz="3200" dirty="0" err="1" smtClean="0">
                <a:latin typeface="Arial" panose="020B0604020202020204" pitchFamily="34" charset="0"/>
                <a:cs typeface="Arial" panose="020B0604020202020204" pitchFamily="34" charset="0"/>
              </a:rPr>
              <a:t>cont</a:t>
            </a:r>
            <a:r>
              <a:rPr lang="en-US" sz="320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6" name="Rectangle 5"/>
          <p:cNvSpPr/>
          <p:nvPr/>
        </p:nvSpPr>
        <p:spPr>
          <a:xfrm>
            <a:off x="381000" y="1249501"/>
            <a:ext cx="8382000" cy="3477875"/>
          </a:xfrm>
          <a:prstGeom prst="rect">
            <a:avLst/>
          </a:prstGeom>
        </p:spPr>
        <p:txBody>
          <a:bodyPr wrap="square">
            <a:spAutoFit/>
          </a:bodyPr>
          <a:lstStyle/>
          <a:p>
            <a:pPr marL="342900" lvl="0" indent="-342900">
              <a:buFont typeface="Wingdings" panose="05000000000000000000" pitchFamily="2" charset="2"/>
              <a:buChar char="Ø"/>
            </a:pPr>
            <a:endParaRPr lang="en-US" sz="2000" dirty="0">
              <a:solidFill>
                <a:prstClr val="black"/>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Ø"/>
            </a:pPr>
            <a:r>
              <a:rPr lang="en-US" sz="2000" dirty="0" smtClean="0">
                <a:solidFill>
                  <a:prstClr val="black"/>
                </a:solidFill>
                <a:latin typeface="Arial" panose="020B0604020202020204" pitchFamily="34" charset="0"/>
                <a:cs typeface="Arial" panose="020B0604020202020204" pitchFamily="34" charset="0"/>
              </a:rPr>
              <a:t>QRA </a:t>
            </a:r>
            <a:r>
              <a:rPr lang="en-US" sz="2000" dirty="0">
                <a:solidFill>
                  <a:prstClr val="black"/>
                </a:solidFill>
                <a:latin typeface="Arial" panose="020B0604020202020204" pitchFamily="34" charset="0"/>
                <a:cs typeface="Arial" panose="020B0604020202020204" pitchFamily="34" charset="0"/>
              </a:rPr>
              <a:t>as well as a more sinuous jet stream can result from a decrease in the equator-to-pole temperature </a:t>
            </a:r>
            <a:r>
              <a:rPr lang="en-US" sz="2000" dirty="0" smtClean="0">
                <a:solidFill>
                  <a:prstClr val="black"/>
                </a:solidFill>
                <a:latin typeface="Arial" panose="020B0604020202020204" pitchFamily="34" charset="0"/>
                <a:cs typeface="Arial" panose="020B0604020202020204" pitchFamily="34" charset="0"/>
              </a:rPr>
              <a:t>gradient…. </a:t>
            </a:r>
          </a:p>
          <a:p>
            <a:pPr marL="342900" lvl="0" indent="-342900">
              <a:buFont typeface="Wingdings" panose="05000000000000000000" pitchFamily="2" charset="2"/>
              <a:buChar char="Ø"/>
            </a:pPr>
            <a:endParaRPr lang="en-US" sz="2000" dirty="0">
              <a:solidFill>
                <a:prstClr val="black"/>
              </a:solidFill>
              <a:latin typeface="Arial" panose="020B0604020202020204" pitchFamily="34" charset="0"/>
              <a:cs typeface="Arial" panose="020B0604020202020204" pitchFamily="34" charset="0"/>
            </a:endParaRPr>
          </a:p>
          <a:p>
            <a:pPr lvl="0"/>
            <a:r>
              <a:rPr lang="en-US" sz="2000" dirty="0" smtClean="0">
                <a:solidFill>
                  <a:prstClr val="black"/>
                </a:solidFill>
                <a:latin typeface="Arial" panose="020B0604020202020204" pitchFamily="34" charset="0"/>
                <a:cs typeface="Arial" panose="020B0604020202020204" pitchFamily="34" charset="0"/>
              </a:rPr>
              <a:t>     …….. and </a:t>
            </a:r>
            <a:r>
              <a:rPr lang="en-US" sz="2000" dirty="0">
                <a:solidFill>
                  <a:prstClr val="black"/>
                </a:solidFill>
                <a:latin typeface="Arial" panose="020B0604020202020204" pitchFamily="34" charset="0"/>
                <a:cs typeface="Arial" panose="020B0604020202020204" pitchFamily="34" charset="0"/>
              </a:rPr>
              <a:t>thus from Arctic ampliﬁcation—the disproportionate </a:t>
            </a:r>
            <a:r>
              <a:rPr lang="en-US" sz="2000" dirty="0" smtClean="0">
                <a:solidFill>
                  <a:prstClr val="black"/>
                </a:solidFill>
                <a:latin typeface="Arial" panose="020B0604020202020204" pitchFamily="34" charset="0"/>
                <a:cs typeface="Arial" panose="020B0604020202020204" pitchFamily="34" charset="0"/>
              </a:rPr>
              <a:t>  </a:t>
            </a:r>
          </a:p>
          <a:p>
            <a:pPr lvl="0"/>
            <a:r>
              <a:rPr lang="en-US" sz="2000" dirty="0" smtClean="0">
                <a:solidFill>
                  <a:prstClr val="black"/>
                </a:solidFill>
                <a:latin typeface="Arial" panose="020B0604020202020204" pitchFamily="34" charset="0"/>
                <a:cs typeface="Arial" panose="020B0604020202020204" pitchFamily="34" charset="0"/>
              </a:rPr>
              <a:t>     warming </a:t>
            </a:r>
            <a:r>
              <a:rPr lang="en-US" sz="2000" dirty="0">
                <a:solidFill>
                  <a:prstClr val="black"/>
                </a:solidFill>
                <a:latin typeface="Arial" panose="020B0604020202020204" pitchFamily="34" charset="0"/>
                <a:cs typeface="Arial" panose="020B0604020202020204" pitchFamily="34" charset="0"/>
              </a:rPr>
              <a:t>of the Arctic region compared to the </a:t>
            </a:r>
            <a:r>
              <a:rPr lang="en-US" sz="2000" dirty="0" smtClean="0">
                <a:solidFill>
                  <a:prstClr val="black"/>
                </a:solidFill>
                <a:latin typeface="Arial" panose="020B0604020202020204" pitchFamily="34" charset="0"/>
                <a:cs typeface="Arial" panose="020B0604020202020204" pitchFamily="34" charset="0"/>
              </a:rPr>
              <a:t>mid-latitudes over </a:t>
            </a:r>
            <a:r>
              <a:rPr lang="en-US" sz="2000" dirty="0">
                <a:solidFill>
                  <a:prstClr val="black"/>
                </a:solidFill>
                <a:latin typeface="Arial" panose="020B0604020202020204" pitchFamily="34" charset="0"/>
                <a:cs typeface="Arial" panose="020B0604020202020204" pitchFamily="34" charset="0"/>
              </a:rPr>
              <a:t>the </a:t>
            </a:r>
            <a:endParaRPr lang="en-US" sz="2000" dirty="0" smtClean="0">
              <a:solidFill>
                <a:prstClr val="black"/>
              </a:solidFill>
              <a:latin typeface="Arial" panose="020B0604020202020204" pitchFamily="34" charset="0"/>
              <a:cs typeface="Arial" panose="020B0604020202020204" pitchFamily="34" charset="0"/>
            </a:endParaRPr>
          </a:p>
          <a:p>
            <a:pPr lvl="0"/>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    past </a:t>
            </a:r>
            <a:r>
              <a:rPr lang="en-US" sz="2000" dirty="0">
                <a:solidFill>
                  <a:prstClr val="black"/>
                </a:solidFill>
                <a:latin typeface="Arial" panose="020B0604020202020204" pitchFamily="34" charset="0"/>
                <a:cs typeface="Arial" panose="020B0604020202020204" pitchFamily="34" charset="0"/>
              </a:rPr>
              <a:t>three decades. </a:t>
            </a:r>
            <a:endParaRPr lang="en-US" sz="2000" dirty="0" smtClean="0">
              <a:solidFill>
                <a:prstClr val="black"/>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Ø"/>
            </a:pPr>
            <a:endParaRPr lang="en-US" sz="2000" dirty="0">
              <a:solidFill>
                <a:prstClr val="black"/>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Ø"/>
            </a:pPr>
            <a:r>
              <a:rPr lang="en-US" sz="2000" dirty="0" smtClean="0">
                <a:solidFill>
                  <a:prstClr val="black"/>
                </a:solidFill>
                <a:latin typeface="Arial" panose="020B0604020202020204" pitchFamily="34" charset="0"/>
                <a:cs typeface="Arial" panose="020B0604020202020204" pitchFamily="34" charset="0"/>
              </a:rPr>
              <a:t>Both </a:t>
            </a:r>
            <a:r>
              <a:rPr lang="en-US" sz="2000" dirty="0">
                <a:solidFill>
                  <a:prstClr val="black"/>
                </a:solidFill>
                <a:latin typeface="Arial" panose="020B0604020202020204" pitchFamily="34" charset="0"/>
                <a:cs typeface="Arial" panose="020B0604020202020204" pitchFamily="34" charset="0"/>
              </a:rPr>
              <a:t>mechanisms have been proposed as potential dynamical pathways linking recent extreme mid-latitude weather events to Arctic warming</a:t>
            </a:r>
          </a:p>
        </p:txBody>
      </p:sp>
    </p:spTree>
    <p:extLst>
      <p:ext uri="{BB962C8B-B14F-4D97-AF65-F5344CB8AC3E}">
        <p14:creationId xmlns:p14="http://schemas.microsoft.com/office/powerpoint/2010/main" val="4044311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700" y="329625"/>
            <a:ext cx="9156699" cy="1077218"/>
          </a:xfrm>
          <a:prstGeom prst="rect">
            <a:avLst/>
          </a:prstGeom>
          <a:noFill/>
        </p:spPr>
        <p:txBody>
          <a:bodyPr wrap="square" rtlCol="0">
            <a:spAutoFit/>
          </a:bodyPr>
          <a:lstStyle/>
          <a:p>
            <a:pPr algn="ctr"/>
            <a:r>
              <a:rPr lang="en-US" sz="3200" dirty="0"/>
              <a:t>Late twentieth century variance increase in North Atlantic and North Paciﬁc Basin</a:t>
            </a:r>
            <a:endParaRPr lang="en-US" sz="3200" dirty="0">
              <a:latin typeface="Arial" panose="020B0604020202020204" pitchFamily="34" charset="0"/>
              <a:cs typeface="Arial" panose="020B0604020202020204" pitchFamily="34" charset="0"/>
            </a:endParaRPr>
          </a:p>
        </p:txBody>
      </p:sp>
      <p:pic>
        <p:nvPicPr>
          <p:cNvPr id="5" name="Picture 2" descr="https://media.springernature.com/lw582/springer-static/image/art%3A10.1038%2Fs41467-017-02699-3/MediaObjects/41467_2017_2699_Fig5_HTM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92168"/>
            <a:ext cx="3973350" cy="50929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354350" y="2319278"/>
            <a:ext cx="4765714" cy="2862322"/>
          </a:xfrm>
          <a:prstGeom prst="rect">
            <a:avLst/>
          </a:prstGeom>
        </p:spPr>
        <p:txBody>
          <a:bodyPr wrap="square">
            <a:spAutoFit/>
          </a:bodyPr>
          <a:lstStyle/>
          <a:p>
            <a:r>
              <a:rPr lang="en-US" dirty="0" smtClean="0"/>
              <a:t>(a</a:t>
            </a:r>
            <a:r>
              <a:rPr lang="en-US" dirty="0"/>
              <a:t>) </a:t>
            </a:r>
            <a:r>
              <a:rPr lang="en-US" dirty="0" smtClean="0"/>
              <a:t>Observed QRA</a:t>
            </a:r>
          </a:p>
          <a:p>
            <a:pPr marL="342900" indent="-342900">
              <a:buAutoNum type="alphaLcParenBoth" startAt="2"/>
            </a:pPr>
            <a:r>
              <a:rPr lang="en-US" dirty="0" smtClean="0"/>
              <a:t>Modeled QRA</a:t>
            </a:r>
          </a:p>
          <a:p>
            <a:pPr marL="342900" indent="-342900">
              <a:buAutoNum type="alphaLcParenBoth" startAt="2"/>
            </a:pPr>
            <a:r>
              <a:rPr lang="en-US" dirty="0" smtClean="0"/>
              <a:t>QRA ﬁngerprint </a:t>
            </a:r>
            <a:r>
              <a:rPr lang="en-US" dirty="0"/>
              <a:t>of reconstructed zonal and meridional ﬂow in the North </a:t>
            </a:r>
            <a:r>
              <a:rPr lang="en-US" dirty="0" smtClean="0"/>
              <a:t>Paciﬁc</a:t>
            </a:r>
          </a:p>
          <a:p>
            <a:r>
              <a:rPr lang="en-US" dirty="0" smtClean="0"/>
              <a:t>(d)</a:t>
            </a:r>
            <a:r>
              <a:rPr lang="en-US" dirty="0"/>
              <a:t> Variance in the climate dynamics of </a:t>
            </a:r>
            <a:r>
              <a:rPr lang="en-US" dirty="0" smtClean="0"/>
              <a:t>the  </a:t>
            </a:r>
          </a:p>
          <a:p>
            <a:r>
              <a:rPr lang="en-US" dirty="0"/>
              <a:t> </a:t>
            </a:r>
            <a:r>
              <a:rPr lang="en-US" dirty="0" smtClean="0"/>
              <a:t>     North and Central Pacific </a:t>
            </a:r>
          </a:p>
          <a:p>
            <a:r>
              <a:rPr lang="en-US" dirty="0" smtClean="0"/>
              <a:t>(e</a:t>
            </a:r>
            <a:r>
              <a:rPr lang="en-US" dirty="0"/>
              <a:t>) California Current Winter </a:t>
            </a:r>
            <a:r>
              <a:rPr lang="en-US" dirty="0" smtClean="0"/>
              <a:t>Index </a:t>
            </a:r>
            <a:r>
              <a:rPr lang="en-US" dirty="0"/>
              <a:t>(</a:t>
            </a:r>
            <a:r>
              <a:rPr lang="en-US" dirty="0" smtClean="0"/>
              <a:t>CCWI)</a:t>
            </a:r>
          </a:p>
          <a:p>
            <a:r>
              <a:rPr lang="en-US" dirty="0" smtClean="0"/>
              <a:t>(f) </a:t>
            </a:r>
            <a:r>
              <a:rPr lang="en-US" dirty="0"/>
              <a:t>NIÑO4 SST index31 </a:t>
            </a:r>
            <a:endParaRPr lang="en-US" dirty="0" smtClean="0"/>
          </a:p>
          <a:p>
            <a:r>
              <a:rPr lang="en-US" dirty="0" smtClean="0"/>
              <a:t>(g) Represents </a:t>
            </a:r>
            <a:r>
              <a:rPr lang="en-US" dirty="0"/>
              <a:t>the highest 31-year values over </a:t>
            </a:r>
            <a:endParaRPr lang="en-US" dirty="0" smtClean="0"/>
          </a:p>
          <a:p>
            <a:r>
              <a:rPr lang="en-US" dirty="0"/>
              <a:t> </a:t>
            </a:r>
            <a:r>
              <a:rPr lang="en-US" dirty="0" smtClean="0"/>
              <a:t>     the </a:t>
            </a:r>
            <a:r>
              <a:rPr lang="en-US" dirty="0"/>
              <a:t>reconstruction period (1725–1978 CE)</a:t>
            </a:r>
          </a:p>
        </p:txBody>
      </p:sp>
      <p:sp>
        <p:nvSpPr>
          <p:cNvPr id="7" name="Oval 6"/>
          <p:cNvSpPr/>
          <p:nvPr/>
        </p:nvSpPr>
        <p:spPr>
          <a:xfrm rot="20376901">
            <a:off x="3276600" y="1600200"/>
            <a:ext cx="762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20376901">
            <a:off x="3229873" y="2092494"/>
            <a:ext cx="762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035575">
            <a:off x="3144491" y="4139329"/>
            <a:ext cx="762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7985678">
            <a:off x="2978111" y="3579967"/>
            <a:ext cx="762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0376901">
            <a:off x="3229873" y="2760937"/>
            <a:ext cx="762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8035575">
            <a:off x="3144491" y="4901329"/>
            <a:ext cx="762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8667353">
            <a:off x="3144491" y="5497040"/>
            <a:ext cx="762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700" y="2706469"/>
            <a:ext cx="9156699" cy="769441"/>
          </a:xfrm>
          <a:prstGeom prst="rect">
            <a:avLst/>
          </a:prstGeom>
          <a:noFill/>
        </p:spPr>
        <p:txBody>
          <a:bodyPr wrap="square" rtlCol="0">
            <a:spAutoFit/>
          </a:bodyPr>
          <a:lstStyle/>
          <a:p>
            <a:pPr algn="ctr"/>
            <a:r>
              <a:rPr lang="en-US" sz="4400" dirty="0" smtClean="0">
                <a:latin typeface="Arial" panose="020B0604020202020204" pitchFamily="34" charset="0"/>
                <a:cs typeface="Arial" panose="020B0604020202020204" pitchFamily="34" charset="0"/>
              </a:rPr>
              <a:t>Methods</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05018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700" y="329625"/>
            <a:ext cx="9156699"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Climate </a:t>
            </a:r>
            <a:r>
              <a:rPr lang="en-US" sz="3200" dirty="0" smtClean="0">
                <a:latin typeface="Arial" panose="020B0604020202020204" pitchFamily="34" charset="0"/>
                <a:cs typeface="Arial" panose="020B0604020202020204" pitchFamily="34" charset="0"/>
              </a:rPr>
              <a:t>data</a:t>
            </a:r>
            <a:endParaRPr lang="en-US" sz="3200" dirty="0">
              <a:latin typeface="Arial" panose="020B0604020202020204" pitchFamily="34" charset="0"/>
              <a:cs typeface="Arial" panose="020B0604020202020204" pitchFamily="34" charset="0"/>
            </a:endParaRPr>
          </a:p>
        </p:txBody>
      </p:sp>
      <p:sp>
        <p:nvSpPr>
          <p:cNvPr id="6" name="Rectangle 5"/>
          <p:cNvSpPr/>
          <p:nvPr/>
        </p:nvSpPr>
        <p:spPr>
          <a:xfrm>
            <a:off x="381000" y="1129129"/>
            <a:ext cx="8382000" cy="4585871"/>
          </a:xfrm>
          <a:prstGeom prst="rect">
            <a:avLst/>
          </a:prstGeom>
        </p:spPr>
        <p:txBody>
          <a:bodyPr wrap="square">
            <a:spAutoFit/>
          </a:bodyPr>
          <a:lstStyle/>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C</a:t>
            </a:r>
            <a:r>
              <a:rPr lang="en-US" dirty="0" smtClean="0">
                <a:latin typeface="Arial" panose="020B0604020202020204" pitchFamily="34" charset="0"/>
                <a:cs typeface="Arial" panose="020B0604020202020204" pitchFamily="34" charset="0"/>
              </a:rPr>
              <a:t>alculated </a:t>
            </a:r>
            <a:r>
              <a:rPr lang="en-US" dirty="0">
                <a:latin typeface="Arial" panose="020B0604020202020204" pitchFamily="34" charset="0"/>
                <a:cs typeface="Arial" panose="020B0604020202020204" pitchFamily="34" charset="0"/>
              </a:rPr>
              <a:t>the latitudinal position of the Northern Hemisphere polar jet (NHJ) based on 300hPa scalar wind data (ms−1) averaged for August and derived from the twentieth century reanalysis data </a:t>
            </a:r>
            <a:r>
              <a:rPr lang="en-US" dirty="0" smtClean="0">
                <a:latin typeface="Arial" panose="020B0604020202020204" pitchFamily="34" charset="0"/>
                <a:cs typeface="Arial" panose="020B0604020202020204" pitchFamily="34" charset="0"/>
              </a:rPr>
              <a:t>set. </a:t>
            </a:r>
          </a:p>
          <a:p>
            <a:endParaRPr lang="en-US" sz="1000"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a:t>
            </a:r>
            <a:r>
              <a:rPr lang="en-US" sz="1600" dirty="0" smtClean="0">
                <a:latin typeface="Arial" panose="020B0604020202020204" pitchFamily="34" charset="0"/>
                <a:cs typeface="Arial" panose="020B0604020202020204" pitchFamily="34" charset="0"/>
              </a:rPr>
              <a:t>herefore, the </a:t>
            </a:r>
            <a:r>
              <a:rPr lang="en-US" sz="1600" dirty="0">
                <a:latin typeface="Arial" panose="020B0604020202020204" pitchFamily="34" charset="0"/>
                <a:cs typeface="Arial" panose="020B0604020202020204" pitchFamily="34" charset="0"/>
              </a:rPr>
              <a:t>time series derived from this data set </a:t>
            </a:r>
            <a:r>
              <a:rPr lang="en-US" sz="1600" dirty="0" smtClean="0">
                <a:latin typeface="Arial" panose="020B0604020202020204" pitchFamily="34" charset="0"/>
                <a:cs typeface="Arial" panose="020B0604020202020204" pitchFamily="34" charset="0"/>
              </a:rPr>
              <a:t>was restricted to </a:t>
            </a:r>
            <a:r>
              <a:rPr lang="en-US" sz="1600" dirty="0">
                <a:latin typeface="Arial" panose="020B0604020202020204" pitchFamily="34" charset="0"/>
                <a:cs typeface="Arial" panose="020B0604020202020204" pitchFamily="34" charset="0"/>
              </a:rPr>
              <a:t>the period 1920–2012, which includes an adequate time frame (1920–1978) for statistically signiﬁcant calibration/veriﬁcation </a:t>
            </a:r>
            <a:r>
              <a:rPr lang="en-US" sz="1600" dirty="0" smtClean="0">
                <a:latin typeface="Arial" panose="020B0604020202020204" pitchFamily="34" charset="0"/>
                <a:cs typeface="Arial" panose="020B0604020202020204" pitchFamily="34" charset="0"/>
              </a:rPr>
              <a:t>exercises. </a:t>
            </a: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August NHJ position for each longitudinal grid cell was deﬁned as </a:t>
            </a:r>
            <a:r>
              <a:rPr lang="en-US" dirty="0" smtClean="0">
                <a:latin typeface="Arial" panose="020B0604020202020204" pitchFamily="34" charset="0"/>
                <a:cs typeface="Arial" panose="020B0604020202020204" pitchFamily="34" charset="0"/>
              </a:rPr>
              <a:t>the latitude </a:t>
            </a:r>
            <a:r>
              <a:rPr lang="en-US" dirty="0">
                <a:latin typeface="Arial" panose="020B0604020202020204" pitchFamily="34" charset="0"/>
                <a:cs typeface="Arial" panose="020B0604020202020204" pitchFamily="34" charset="0"/>
              </a:rPr>
              <a:t>with the greatest average August 300hPa scalar wind </a:t>
            </a:r>
            <a:r>
              <a:rPr lang="en-US" dirty="0" smtClean="0">
                <a:latin typeface="Arial" panose="020B0604020202020204" pitchFamily="34" charset="0"/>
                <a:cs typeface="Arial" panose="020B0604020202020204" pitchFamily="34" charset="0"/>
              </a:rPr>
              <a:t>speed </a:t>
            </a:r>
            <a:r>
              <a:rPr lang="en-US" dirty="0">
                <a:latin typeface="Arial" panose="020B0604020202020204" pitchFamily="34" charset="0"/>
                <a:cs typeface="Arial" panose="020B0604020202020204" pitchFamily="34" charset="0"/>
              </a:rPr>
              <a:t>and NAJ positions were averaged over a subset of longitudes (10–30W) in the eastern North Atlantic. </a:t>
            </a: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For the period 2013–2016, </a:t>
            </a:r>
            <a:r>
              <a:rPr lang="en-US" dirty="0" smtClean="0">
                <a:latin typeface="Arial" panose="020B0604020202020204" pitchFamily="34" charset="0"/>
                <a:cs typeface="Arial" panose="020B0604020202020204" pitchFamily="34" charset="0"/>
              </a:rPr>
              <a:t>the August </a:t>
            </a:r>
            <a:r>
              <a:rPr lang="en-US" dirty="0">
                <a:latin typeface="Arial" panose="020B0604020202020204" pitchFamily="34" charset="0"/>
                <a:cs typeface="Arial" panose="020B0604020202020204" pitchFamily="34" charset="0"/>
              </a:rPr>
              <a:t>NAJ </a:t>
            </a:r>
            <a:r>
              <a:rPr lang="en-US" dirty="0" smtClean="0">
                <a:latin typeface="Arial" panose="020B0604020202020204" pitchFamily="34" charset="0"/>
                <a:cs typeface="Arial" panose="020B0604020202020204" pitchFamily="34" charset="0"/>
              </a:rPr>
              <a:t>position calculations were </a:t>
            </a:r>
            <a:r>
              <a:rPr lang="en-US" dirty="0">
                <a:latin typeface="Arial" panose="020B0604020202020204" pitchFamily="34" charset="0"/>
                <a:cs typeface="Arial" panose="020B0604020202020204" pitchFamily="34" charset="0"/>
              </a:rPr>
              <a:t>based on the NCEP/NCAR Reanalysis data </a:t>
            </a:r>
            <a:r>
              <a:rPr lang="en-US" dirty="0" smtClean="0">
                <a:latin typeface="Arial" panose="020B0604020202020204" pitchFamily="34" charset="0"/>
                <a:cs typeface="Arial" panose="020B0604020202020204" pitchFamily="34" charset="0"/>
              </a:rPr>
              <a:t>set, </a:t>
            </a:r>
            <a:r>
              <a:rPr lang="en-US" dirty="0">
                <a:latin typeface="Arial" panose="020B0604020202020204" pitchFamily="34" charset="0"/>
                <a:cs typeface="Arial" panose="020B0604020202020204" pitchFamily="34" charset="0"/>
              </a:rPr>
              <a:t>which includes globally gridded (2.5°x2.5°) monthly pressure values for the period 1948–present. </a:t>
            </a: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15276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700" y="329625"/>
            <a:ext cx="9156699"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Climate </a:t>
            </a:r>
            <a:r>
              <a:rPr lang="en-US" sz="3200" dirty="0" smtClean="0">
                <a:latin typeface="Arial" panose="020B0604020202020204" pitchFamily="34" charset="0"/>
                <a:cs typeface="Arial" panose="020B0604020202020204" pitchFamily="34" charset="0"/>
              </a:rPr>
              <a:t>data (</a:t>
            </a:r>
            <a:r>
              <a:rPr lang="en-US" sz="3200" dirty="0" err="1" smtClean="0">
                <a:latin typeface="Arial" panose="020B0604020202020204" pitchFamily="34" charset="0"/>
                <a:cs typeface="Arial" panose="020B0604020202020204" pitchFamily="34" charset="0"/>
              </a:rPr>
              <a:t>cont</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6" name="Rectangle 5"/>
          <p:cNvSpPr/>
          <p:nvPr/>
        </p:nvSpPr>
        <p:spPr>
          <a:xfrm>
            <a:off x="381000" y="1130617"/>
            <a:ext cx="8382000" cy="4431983"/>
          </a:xfrm>
          <a:prstGeom prst="rect">
            <a:avLst/>
          </a:prstGeom>
        </p:spPr>
        <p:txBody>
          <a:bodyPr wrap="square">
            <a:spAutoFit/>
          </a:bodyPr>
          <a:lstStyle/>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NAJ position was calculated in the same way as described above for the twentieth century reanalysis data set and the two data sets correlate strongly (r=0.93, p&lt;0.001) over their period of overlap (1948–2012 CE). </a:t>
            </a:r>
          </a:p>
          <a:p>
            <a:pPr marL="285750" indent="-285750">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NCEP/NCAR NAJ data were then linearly transformed (also referred to as scaled) to match the mean and standard deviation of the twentieth century reanalysis NAJ data. </a:t>
            </a: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Mean </a:t>
            </a:r>
            <a:r>
              <a:rPr lang="en-US" sz="1600" dirty="0">
                <a:latin typeface="Arial" panose="020B0604020202020204" pitchFamily="34" charset="0"/>
                <a:cs typeface="Arial" panose="020B0604020202020204" pitchFamily="34" charset="0"/>
              </a:rPr>
              <a:t>and standard deviation for scaling were calculated over the period that was common to the two instrumental data sets and the tree-ring data set (1948–1978 CE). </a:t>
            </a:r>
            <a:endParaRPr lang="en-US"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smtClean="0">
                <a:latin typeface="Arial" panose="020B0604020202020204" pitchFamily="34" charset="0"/>
                <a:cs typeface="Arial" panose="020B0604020202020204" pitchFamily="34" charset="0"/>
              </a:rPr>
              <a:t>Pearson's </a:t>
            </a:r>
            <a:r>
              <a:rPr lang="en-US" dirty="0">
                <a:latin typeface="Arial" panose="020B0604020202020204" pitchFamily="34" charset="0"/>
                <a:cs typeface="Arial" panose="020B0604020202020204" pitchFamily="34" charset="0"/>
              </a:rPr>
              <a:t>correlation coefﬁcients </a:t>
            </a:r>
            <a:r>
              <a:rPr lang="en-US" dirty="0" smtClean="0">
                <a:latin typeface="Arial" panose="020B0604020202020204" pitchFamily="34" charset="0"/>
                <a:cs typeface="Arial" panose="020B0604020202020204" pitchFamily="34" charset="0"/>
              </a:rPr>
              <a:t>were further calculated between August </a:t>
            </a:r>
            <a:r>
              <a:rPr lang="en-US" dirty="0">
                <a:latin typeface="Arial" panose="020B0604020202020204" pitchFamily="34" charset="0"/>
                <a:cs typeface="Arial" panose="020B0604020202020204" pitchFamily="34" charset="0"/>
              </a:rPr>
              <a:t>NAJ position and </a:t>
            </a:r>
            <a:r>
              <a:rPr lang="en-US" dirty="0" smtClean="0">
                <a:latin typeface="Arial" panose="020B0604020202020204" pitchFamily="34" charset="0"/>
                <a:cs typeface="Arial" panose="020B0604020202020204" pitchFamily="34" charset="0"/>
              </a:rPr>
              <a:t>the rotated </a:t>
            </a:r>
            <a:r>
              <a:rPr lang="en-US" dirty="0">
                <a:latin typeface="Arial" panose="020B0604020202020204" pitchFamily="34" charset="0"/>
                <a:cs typeface="Arial" panose="020B0604020202020204" pitchFamily="34" charset="0"/>
              </a:rPr>
              <a:t>principal component analysis-based indices of summer (June–August) NAO and </a:t>
            </a:r>
            <a:r>
              <a:rPr lang="en-US" dirty="0" smtClean="0">
                <a:latin typeface="Arial" panose="020B0604020202020204" pitchFamily="34" charset="0"/>
                <a:cs typeface="Arial" panose="020B0604020202020204" pitchFamily="34" charset="0"/>
              </a:rPr>
              <a:t>EA as </a:t>
            </a:r>
            <a:r>
              <a:rPr lang="en-US" dirty="0">
                <a:latin typeface="Arial" panose="020B0604020202020204" pitchFamily="34" charset="0"/>
                <a:cs typeface="Arial" panose="020B0604020202020204" pitchFamily="34" charset="0"/>
              </a:rPr>
              <a:t>provided by the NOAA Climate Prediction Center (1950–2012 CE).</a:t>
            </a:r>
          </a:p>
        </p:txBody>
      </p:sp>
    </p:spTree>
    <p:extLst>
      <p:ext uri="{BB962C8B-B14F-4D97-AF65-F5344CB8AC3E}">
        <p14:creationId xmlns:p14="http://schemas.microsoft.com/office/powerpoint/2010/main" val="3837454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700" y="329625"/>
            <a:ext cx="9156699"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Introduction (</a:t>
            </a:r>
            <a:r>
              <a:rPr lang="en-US" sz="3200" dirty="0" err="1" smtClean="0">
                <a:latin typeface="Arial" panose="020B0604020202020204" pitchFamily="34" charset="0"/>
                <a:cs typeface="Arial" panose="020B0604020202020204" pitchFamily="34" charset="0"/>
              </a:rPr>
              <a:t>cont</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5" name="TextBox 4"/>
          <p:cNvSpPr txBox="1"/>
          <p:nvPr/>
        </p:nvSpPr>
        <p:spPr>
          <a:xfrm>
            <a:off x="533400" y="3733800"/>
            <a:ext cx="8077200" cy="2308324"/>
          </a:xfrm>
          <a:prstGeom prst="rect">
            <a:avLst/>
          </a:prstGeom>
          <a:noFill/>
        </p:spPr>
        <p:txBody>
          <a:bodyPr wrap="square" rtlCol="0">
            <a:spAutoFit/>
          </a:bodyPr>
          <a:lstStyle/>
          <a:p>
            <a:pPr algn="just"/>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position and strength of the Northern Hemisphere polar jet stream are important modulators of mid-latitude weather </a:t>
            </a:r>
            <a:r>
              <a:rPr lang="en-US" sz="2400" dirty="0" smtClean="0">
                <a:latin typeface="Arial" panose="020B0604020202020204" pitchFamily="34" charset="0"/>
                <a:cs typeface="Arial" panose="020B0604020202020204" pitchFamily="34" charset="0"/>
              </a:rPr>
              <a:t>extremes……</a:t>
            </a:r>
          </a:p>
          <a:p>
            <a:pPr algn="just"/>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….…..and </a:t>
            </a:r>
            <a:r>
              <a:rPr lang="en-US" sz="2400" dirty="0">
                <a:latin typeface="Arial" panose="020B0604020202020204" pitchFamily="34" charset="0"/>
                <a:cs typeface="Arial" panose="020B0604020202020204" pitchFamily="34" charset="0"/>
              </a:rPr>
              <a:t>their societal, ecosystem, and economic </a:t>
            </a:r>
            <a:r>
              <a:rPr lang="en-US" sz="2400" dirty="0" smtClean="0">
                <a:latin typeface="Arial" panose="020B0604020202020204" pitchFamily="34" charset="0"/>
                <a:cs typeface="Arial" panose="020B0604020202020204" pitchFamily="34" charset="0"/>
              </a:rPr>
              <a:t>impacts.</a:t>
            </a:r>
            <a:endParaRPr lang="en-US" sz="2400" dirty="0"/>
          </a:p>
        </p:txBody>
      </p:sp>
      <p:pic>
        <p:nvPicPr>
          <p:cNvPr id="614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30647" t="-387" r="30338" b="43143"/>
          <a:stretch/>
        </p:blipFill>
        <p:spPr bwMode="auto">
          <a:xfrm>
            <a:off x="533400" y="914400"/>
            <a:ext cx="3505200" cy="2546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114800" y="997565"/>
            <a:ext cx="4724400" cy="2431435"/>
          </a:xfrm>
          <a:prstGeom prst="rect">
            <a:avLst/>
          </a:prstGeom>
        </p:spPr>
        <p:txBody>
          <a:bodyPr wrap="square">
            <a:spAutoFit/>
          </a:bodyPr>
          <a:lstStyle/>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Map showing the regional record extremes.</a:t>
            </a: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numbers refer to the year in the twenty-first century. </a:t>
            </a:r>
            <a:endParaRPr lang="en-US" sz="2000"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Blue symbols - </a:t>
            </a:r>
            <a:r>
              <a:rPr lang="en-US" dirty="0">
                <a:latin typeface="Arial" panose="020B0604020202020204" pitchFamily="34" charset="0"/>
                <a:cs typeface="Arial" panose="020B0604020202020204" pitchFamily="34" charset="0"/>
              </a:rPr>
              <a:t>rainfall; </a:t>
            </a: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Red </a:t>
            </a:r>
            <a:r>
              <a:rPr lang="en-US" dirty="0">
                <a:latin typeface="Arial" panose="020B0604020202020204" pitchFamily="34" charset="0"/>
                <a:cs typeface="Arial" panose="020B0604020202020204" pitchFamily="34" charset="0"/>
              </a:rPr>
              <a:t>symbols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heatwaves/droughts; </a:t>
            </a: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Yellow symbols - </a:t>
            </a:r>
            <a:r>
              <a:rPr lang="en-US" dirty="0">
                <a:latin typeface="Arial" panose="020B0604020202020204" pitchFamily="34" charset="0"/>
                <a:cs typeface="Arial" panose="020B0604020202020204" pitchFamily="34" charset="0"/>
              </a:rPr>
              <a:t>hurricanes/cyclones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36397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700" y="329625"/>
            <a:ext cx="9156699"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Tree-Ring </a:t>
            </a:r>
            <a:r>
              <a:rPr lang="en-US" sz="3200" dirty="0">
                <a:latin typeface="Arial" panose="020B0604020202020204" pitchFamily="34" charset="0"/>
                <a:cs typeface="Arial" panose="020B0604020202020204" pitchFamily="34" charset="0"/>
              </a:rPr>
              <a:t>data. </a:t>
            </a:r>
          </a:p>
        </p:txBody>
      </p:sp>
      <p:sp>
        <p:nvSpPr>
          <p:cNvPr id="5" name="Rectangle 4"/>
          <p:cNvSpPr/>
          <p:nvPr/>
        </p:nvSpPr>
        <p:spPr>
          <a:xfrm>
            <a:off x="381000" y="1295400"/>
            <a:ext cx="8305800" cy="3816429"/>
          </a:xfrm>
          <a:prstGeom prst="rect">
            <a:avLst/>
          </a:prstGeom>
        </p:spPr>
        <p:txBody>
          <a:bodyPr wrap="square">
            <a:spAutoFit/>
          </a:bodyPr>
          <a:lstStyle/>
          <a:p>
            <a:pPr marL="342900" indent="-342900">
              <a:buFont typeface="Wingdings" panose="05000000000000000000" pitchFamily="2" charset="2"/>
              <a:buChar char="Ø"/>
            </a:pPr>
            <a:r>
              <a:rPr lang="en-US" sz="2000" dirty="0">
                <a:latin typeface="Arial" panose="020B0604020202020204" pitchFamily="34" charset="0"/>
                <a:cs typeface="Arial" panose="020B0604020202020204" pitchFamily="34" charset="0"/>
              </a:rPr>
              <a:t>MXD tree-ring data for BRIT and NEMED were selected from the International Tree Ring Data </a:t>
            </a:r>
            <a:r>
              <a:rPr lang="en-US" sz="2000" dirty="0" smtClean="0">
                <a:latin typeface="Arial" panose="020B0604020202020204" pitchFamily="34" charset="0"/>
                <a:cs typeface="Arial" panose="020B0604020202020204" pitchFamily="34" charset="0"/>
              </a:rPr>
              <a:t>Bank </a:t>
            </a:r>
            <a:r>
              <a:rPr lang="en-US"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hlinkClick r:id="rId3"/>
              </a:rPr>
              <a:t>http://www.ncdc.noaa.gov/paleo/paleo.html</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NEMED </a:t>
            </a:r>
            <a:r>
              <a:rPr lang="en-US" dirty="0" smtClean="0">
                <a:latin typeface="Arial" panose="020B0604020202020204" pitchFamily="34" charset="0"/>
                <a:cs typeface="Arial" panose="020B0604020202020204" pitchFamily="34" charset="0"/>
              </a:rPr>
              <a:t>compilation </a:t>
            </a:r>
            <a:r>
              <a:rPr lang="en-US" dirty="0">
                <a:latin typeface="Arial" panose="020B0604020202020204" pitchFamily="34" charset="0"/>
                <a:cs typeface="Arial" panose="020B0604020202020204" pitchFamily="34" charset="0"/>
              </a:rPr>
              <a:t>(1675–1980) contains 401 individual MXD series from four tree species at 21 high-elevation sites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explains 44% of the variance in regional August average temperature </a:t>
            </a:r>
            <a:r>
              <a:rPr lang="en-US" dirty="0" smtClean="0">
                <a:latin typeface="Arial" panose="020B0604020202020204" pitchFamily="34" charset="0"/>
                <a:cs typeface="Arial" panose="020B0604020202020204" pitchFamily="34" charset="0"/>
              </a:rPr>
              <a:t>variation.</a:t>
            </a: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For </a:t>
            </a:r>
            <a:r>
              <a:rPr lang="en-US" dirty="0">
                <a:latin typeface="Arial" panose="020B0604020202020204" pitchFamily="34" charset="0"/>
                <a:cs typeface="Arial" panose="020B0604020202020204" pitchFamily="34" charset="0"/>
              </a:rPr>
              <a:t>BRIT, </a:t>
            </a:r>
            <a:r>
              <a:rPr lang="en-US" dirty="0" smtClean="0">
                <a:latin typeface="Arial" panose="020B0604020202020204" pitchFamily="34" charset="0"/>
                <a:cs typeface="Arial" panose="020B0604020202020204" pitchFamily="34" charset="0"/>
              </a:rPr>
              <a:t>a compilation of </a:t>
            </a:r>
            <a:r>
              <a:rPr lang="en-US" dirty="0">
                <a:latin typeface="Arial" panose="020B0604020202020204" pitchFamily="34" charset="0"/>
                <a:cs typeface="Arial" panose="020B0604020202020204" pitchFamily="34" charset="0"/>
              </a:rPr>
              <a:t>213 individual Scots pine </a:t>
            </a:r>
            <a:r>
              <a:rPr lang="en-US" dirty="0" smtClean="0">
                <a:latin typeface="Arial" panose="020B0604020202020204" pitchFamily="34" charset="0"/>
                <a:cs typeface="Arial" panose="020B0604020202020204" pitchFamily="34" charset="0"/>
              </a:rPr>
              <a:t>MXD </a:t>
            </a:r>
            <a:r>
              <a:rPr lang="en-US" dirty="0">
                <a:latin typeface="Arial" panose="020B0604020202020204" pitchFamily="34" charset="0"/>
                <a:cs typeface="Arial" panose="020B0604020202020204" pitchFamily="34" charset="0"/>
              </a:rPr>
              <a:t>series from 11 sites </a:t>
            </a:r>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develop one BRIT master chronology (average inter-series correlation=0.531, mean segment length=147 years) that explains 52% of the variance in regional (47–57N, 10W–2E) August temperature </a:t>
            </a:r>
            <a:r>
              <a:rPr lang="en-US" dirty="0" smtClean="0">
                <a:latin typeface="Arial" panose="020B0604020202020204" pitchFamily="34" charset="0"/>
                <a:cs typeface="Arial" panose="020B0604020202020204" pitchFamily="34" charset="0"/>
              </a:rPr>
              <a:t>variation.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74542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700" y="329625"/>
            <a:ext cx="9156699"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Reconstruction. </a:t>
            </a:r>
          </a:p>
        </p:txBody>
      </p:sp>
      <p:sp>
        <p:nvSpPr>
          <p:cNvPr id="5" name="Rectangle 4"/>
          <p:cNvSpPr/>
          <p:nvPr/>
        </p:nvSpPr>
        <p:spPr>
          <a:xfrm>
            <a:off x="533400" y="1190685"/>
            <a:ext cx="7924800" cy="4524315"/>
          </a:xfrm>
          <a:prstGeom prst="rect">
            <a:avLst/>
          </a:prstGeom>
        </p:spPr>
        <p:txBody>
          <a:bodyPr wrap="square">
            <a:spAutoFit/>
          </a:bodyPr>
          <a:lstStyle/>
          <a:p>
            <a:pPr marL="285750" indent="-285750">
              <a:buFont typeface="Wingdings" panose="05000000000000000000" pitchFamily="2" charset="2"/>
              <a:buChar char="Ø"/>
            </a:pPr>
            <a:r>
              <a:rPr lang="en-US" dirty="0" smtClean="0">
                <a:latin typeface="Arial" panose="020B0604020202020204" pitchFamily="34" charset="0"/>
                <a:cs typeface="Arial" panose="020B0604020202020204" pitchFamily="34" charset="0"/>
              </a:rPr>
              <a:t>Applied </a:t>
            </a:r>
            <a:r>
              <a:rPr lang="en-US" dirty="0">
                <a:latin typeface="Arial" panose="020B0604020202020204" pitchFamily="34" charset="0"/>
                <a:cs typeface="Arial" panose="020B0604020202020204" pitchFamily="34" charset="0"/>
              </a:rPr>
              <a:t>a composite-plus-scale </a:t>
            </a:r>
            <a:r>
              <a:rPr lang="en-US" dirty="0" smtClean="0">
                <a:latin typeface="Arial" panose="020B0604020202020204" pitchFamily="34" charset="0"/>
                <a:cs typeface="Arial" panose="020B0604020202020204" pitchFamily="34" charset="0"/>
              </a:rPr>
              <a:t>method </a:t>
            </a:r>
            <a:r>
              <a:rPr lang="en-US" dirty="0">
                <a:latin typeface="Arial" panose="020B0604020202020204" pitchFamily="34" charset="0"/>
                <a:cs typeface="Arial" panose="020B0604020202020204" pitchFamily="34" charset="0"/>
              </a:rPr>
              <a:t>to reconstruct August NAJ position from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BRIT and NEMED MXD chronologies. </a:t>
            </a:r>
          </a:p>
          <a:p>
            <a:endParaRPr lang="en-US" dirty="0">
              <a:latin typeface="Arial" panose="020B0604020202020204" pitchFamily="34" charset="0"/>
              <a:cs typeface="Arial" panose="020B0604020202020204" pitchFamily="34" charset="0"/>
            </a:endParaRPr>
          </a:p>
          <a:p>
            <a:pPr marL="800100" lvl="1" indent="-342900">
              <a:buFont typeface="+mj-lt"/>
              <a:buAutoNum type="arabicPeriod"/>
            </a:pPr>
            <a:r>
              <a:rPr lang="en-US" dirty="0" smtClean="0">
                <a:latin typeface="Arial" panose="020B0604020202020204" pitchFamily="34" charset="0"/>
                <a:cs typeface="Arial" panose="020B0604020202020204" pitchFamily="34" charset="0"/>
              </a:rPr>
              <a:t>ﬁrst </a:t>
            </a:r>
            <a:r>
              <a:rPr lang="en-US" dirty="0">
                <a:latin typeface="Arial" panose="020B0604020202020204" pitchFamily="34" charset="0"/>
                <a:cs typeface="Arial" panose="020B0604020202020204" pitchFamily="34" charset="0"/>
              </a:rPr>
              <a:t>normalized the two chronologies using the mean and standard deviation over their full period of overlap (1725–1978 CE</a:t>
            </a:r>
            <a:r>
              <a:rPr lang="en-US" dirty="0" smtClean="0">
                <a:latin typeface="Arial" panose="020B0604020202020204" pitchFamily="34" charset="0"/>
                <a:cs typeface="Arial" panose="020B0604020202020204" pitchFamily="34" charset="0"/>
              </a:rPr>
              <a:t>).</a:t>
            </a:r>
          </a:p>
          <a:p>
            <a:pPr marL="800100" lvl="1" indent="-342900">
              <a:buFont typeface="+mj-lt"/>
              <a:buAutoNum type="arabicPeriod"/>
            </a:pPr>
            <a:endParaRPr lang="en-US" dirty="0" smtClean="0">
              <a:latin typeface="Arial" panose="020B0604020202020204" pitchFamily="34" charset="0"/>
              <a:cs typeface="Arial" panose="020B0604020202020204" pitchFamily="34" charset="0"/>
            </a:endParaRPr>
          </a:p>
          <a:p>
            <a:pPr marL="800100" lvl="1" indent="-342900">
              <a:buFont typeface="+mj-lt"/>
              <a:buAutoNum type="arabicPeriod"/>
            </a:pPr>
            <a:r>
              <a:rPr lang="en-US" dirty="0" smtClean="0">
                <a:latin typeface="Arial" panose="020B0604020202020204" pitchFamily="34" charset="0"/>
                <a:cs typeface="Arial" panose="020B0604020202020204" pitchFamily="34" charset="0"/>
              </a:rPr>
              <a:t>then </a:t>
            </a:r>
            <a:r>
              <a:rPr lang="en-US" dirty="0">
                <a:latin typeface="Arial" panose="020B0604020202020204" pitchFamily="34" charset="0"/>
                <a:cs typeface="Arial" panose="020B0604020202020204" pitchFamily="34" charset="0"/>
              </a:rPr>
              <a:t>calculated the average of BRIT and negative NEMED for each year. </a:t>
            </a:r>
            <a:endParaRPr lang="en-US" dirty="0" smtClean="0">
              <a:latin typeface="Arial" panose="020B0604020202020204" pitchFamily="34" charset="0"/>
              <a:cs typeface="Arial" panose="020B0604020202020204" pitchFamily="34" charset="0"/>
            </a:endParaRPr>
          </a:p>
          <a:p>
            <a:pPr marL="800100" lvl="1" indent="-342900">
              <a:buFont typeface="+mj-lt"/>
              <a:buAutoNum type="arabicPeriod"/>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resulting BRIT–NEMED composite is strongly and signiﬁcantly positively correlated with August and August–September average NAJ position over longitudes between 10 and </a:t>
            </a:r>
            <a:r>
              <a:rPr lang="en-US" dirty="0" smtClean="0">
                <a:latin typeface="Arial" panose="020B0604020202020204" pitchFamily="34" charset="0"/>
                <a:cs typeface="Arial" panose="020B0604020202020204" pitchFamily="34" charset="0"/>
              </a:rPr>
              <a:t>30W.</a:t>
            </a:r>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dirty="0" smtClean="0">
                <a:latin typeface="Arial" panose="020B0604020202020204" pitchFamily="34" charset="0"/>
                <a:cs typeface="Arial" panose="020B0604020202020204" pitchFamily="34" charset="0"/>
              </a:rPr>
              <a:t>The August </a:t>
            </a:r>
            <a:r>
              <a:rPr lang="en-US" dirty="0">
                <a:latin typeface="Arial" panose="020B0604020202020204" pitchFamily="34" charset="0"/>
                <a:cs typeface="Arial" panose="020B0604020202020204" pitchFamily="34" charset="0"/>
              </a:rPr>
              <a:t>NAJ </a:t>
            </a:r>
            <a:r>
              <a:rPr lang="en-US" dirty="0" smtClean="0">
                <a:latin typeface="Arial" panose="020B0604020202020204" pitchFamily="34" charset="0"/>
                <a:cs typeface="Arial" panose="020B0604020202020204" pitchFamily="34" charset="0"/>
              </a:rPr>
              <a:t>position was reconstructed by </a:t>
            </a:r>
            <a:r>
              <a:rPr lang="en-US" dirty="0">
                <a:latin typeface="Arial" panose="020B0604020202020204" pitchFamily="34" charset="0"/>
                <a:cs typeface="Arial" panose="020B0604020202020204" pitchFamily="34" charset="0"/>
              </a:rPr>
              <a:t>scaling the BRIT–NEMED composite to match the mean and variance of the August NAJ data over the period 1948–1978 </a:t>
            </a:r>
            <a:r>
              <a:rPr lang="en-US" dirty="0" smtClean="0">
                <a:latin typeface="Arial" panose="020B0604020202020204" pitchFamily="34" charset="0"/>
                <a:cs typeface="Arial" panose="020B0604020202020204" pitchFamily="34" charset="0"/>
              </a:rPr>
              <a:t>CE.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6670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700" y="329625"/>
            <a:ext cx="9156699"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Variance and extreme analysis</a:t>
            </a:r>
          </a:p>
        </p:txBody>
      </p:sp>
      <p:sp>
        <p:nvSpPr>
          <p:cNvPr id="5" name="Rectangle 4"/>
          <p:cNvSpPr/>
          <p:nvPr/>
        </p:nvSpPr>
        <p:spPr>
          <a:xfrm>
            <a:off x="381000" y="914400"/>
            <a:ext cx="8224756" cy="707886"/>
          </a:xfrm>
          <a:prstGeom prst="rect">
            <a:avLst/>
          </a:prstGeom>
        </p:spPr>
        <p:txBody>
          <a:bodyPr wrap="square">
            <a:spAutoFit/>
          </a:bodyPr>
          <a:lstStyle/>
          <a:p>
            <a:pPr marL="285750" indent="-285750">
              <a:buFont typeface="Wingdings" panose="05000000000000000000" pitchFamily="2" charset="2"/>
              <a:buChar char="Ø"/>
            </a:pPr>
            <a:r>
              <a:rPr lang="en-US" dirty="0"/>
              <a:t> </a:t>
            </a:r>
            <a:r>
              <a:rPr lang="en-US" sz="2000" dirty="0" smtClean="0">
                <a:latin typeface="Arial" panose="020B0604020202020204" pitchFamily="34" charset="0"/>
                <a:cs typeface="Arial" panose="020B0604020202020204" pitchFamily="34" charset="0"/>
              </a:rPr>
              <a:t>Three </a:t>
            </a:r>
            <a:r>
              <a:rPr lang="en-US" sz="2000" dirty="0">
                <a:latin typeface="Arial" panose="020B0604020202020204" pitchFamily="34" charset="0"/>
                <a:cs typeface="Arial" panose="020B0604020202020204" pitchFamily="34" charset="0"/>
              </a:rPr>
              <a:t>metrics </a:t>
            </a:r>
            <a:r>
              <a:rPr lang="en-US" sz="2000" dirty="0" smtClean="0">
                <a:latin typeface="Arial" panose="020B0604020202020204" pitchFamily="34" charset="0"/>
                <a:cs typeface="Arial" panose="020B0604020202020204" pitchFamily="34" charset="0"/>
              </a:rPr>
              <a:t>were used to </a:t>
            </a:r>
            <a:r>
              <a:rPr lang="en-US" sz="2000" dirty="0">
                <a:latin typeface="Arial" panose="020B0604020202020204" pitchFamily="34" charset="0"/>
                <a:cs typeface="Arial" panose="020B0604020202020204" pitchFamily="34" charset="0"/>
              </a:rPr>
              <a:t>calculate variability in NAJ variance over time</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6" name="Rectangle 5"/>
          <p:cNvSpPr/>
          <p:nvPr/>
        </p:nvSpPr>
        <p:spPr>
          <a:xfrm>
            <a:off x="430212" y="1778675"/>
            <a:ext cx="8561388" cy="2031325"/>
          </a:xfrm>
          <a:prstGeom prst="rect">
            <a:avLst/>
          </a:prstGeom>
        </p:spPr>
        <p:txBody>
          <a:bodyPr wrap="square">
            <a:spAutoFit/>
          </a:bodyPr>
          <a:lstStyle/>
          <a:p>
            <a:pPr marL="342900" indent="-342900">
              <a:buFont typeface="+mj-lt"/>
              <a:buAutoNum type="arabicPeriod"/>
            </a:pPr>
            <a:r>
              <a:rPr lang="en-US" dirty="0">
                <a:latin typeface="Arial" panose="020B0604020202020204" pitchFamily="34" charset="0"/>
                <a:cs typeface="Arial" panose="020B0604020202020204" pitchFamily="34" charset="0"/>
              </a:rPr>
              <a:t>C</a:t>
            </a:r>
            <a:r>
              <a:rPr lang="en-US" dirty="0" smtClean="0">
                <a:latin typeface="Arial" panose="020B0604020202020204" pitchFamily="34" charset="0"/>
                <a:cs typeface="Arial" panose="020B0604020202020204" pitchFamily="34" charset="0"/>
              </a:rPr>
              <a:t>alculated </a:t>
            </a:r>
            <a:r>
              <a:rPr lang="en-US" dirty="0">
                <a:latin typeface="Arial" panose="020B0604020202020204" pitchFamily="34" charset="0"/>
                <a:cs typeface="Arial" panose="020B0604020202020204" pitchFamily="34" charset="0"/>
              </a:rPr>
              <a:t>31-year window running coefﬁcients of </a:t>
            </a:r>
            <a:r>
              <a:rPr lang="en-US" dirty="0" smtClean="0">
                <a:latin typeface="Arial" panose="020B0604020202020204" pitchFamily="34" charset="0"/>
                <a:cs typeface="Arial" panose="020B0604020202020204" pitchFamily="34" charset="0"/>
              </a:rPr>
              <a:t>variance for </a:t>
            </a:r>
            <a:r>
              <a:rPr lang="en-US" dirty="0">
                <a:latin typeface="Arial" panose="020B0604020202020204" pitchFamily="34" charset="0"/>
                <a:cs typeface="Arial" panose="020B0604020202020204" pitchFamily="34" charset="0"/>
              </a:rPr>
              <a:t>the NAJ reconstruction and </a:t>
            </a:r>
            <a:r>
              <a:rPr lang="en-US" dirty="0" smtClean="0">
                <a:latin typeface="Arial" panose="020B0604020202020204" pitchFamily="34" charset="0"/>
                <a:cs typeface="Arial" panose="020B0604020202020204" pitchFamily="34" charset="0"/>
              </a:rPr>
              <a:t>for </a:t>
            </a:r>
            <a:r>
              <a:rPr lang="en-US" dirty="0">
                <a:latin typeface="Arial" panose="020B0604020202020204" pitchFamily="34" charset="0"/>
                <a:cs typeface="Arial" panose="020B0604020202020204" pitchFamily="34" charset="0"/>
              </a:rPr>
              <a:t>20C reanalysis data .</a:t>
            </a:r>
            <a:r>
              <a:rPr lang="en-US" dirty="0" smtClean="0">
                <a:latin typeface="Arial" panose="020B0604020202020204" pitchFamily="34" charset="0"/>
                <a:cs typeface="Arial" panose="020B0604020202020204" pitchFamily="34" charset="0"/>
              </a:rPr>
              <a:t> </a:t>
            </a:r>
          </a:p>
          <a:p>
            <a:pPr marL="342900" indent="-342900">
              <a:buFont typeface="+mj-lt"/>
              <a:buAutoNum type="arabicPeriod"/>
            </a:pPr>
            <a:endParaRPr lang="en-US" dirty="0">
              <a:latin typeface="Arial" panose="020B0604020202020204" pitchFamily="34" charset="0"/>
              <a:cs typeface="Arial" panose="020B0604020202020204" pitchFamily="34" charset="0"/>
            </a:endParaRPr>
          </a:p>
          <a:p>
            <a:pPr marL="342900" indent="-342900">
              <a:buFont typeface="+mj-lt"/>
              <a:buAutoNum type="arabicPeriod"/>
            </a:pPr>
            <a:r>
              <a:rPr lang="en-US" dirty="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lso </a:t>
            </a:r>
            <a:r>
              <a:rPr lang="en-US" dirty="0">
                <a:latin typeface="Arial" panose="020B0604020202020204" pitchFamily="34" charset="0"/>
                <a:cs typeface="Arial" panose="020B0604020202020204" pitchFamily="34" charset="0"/>
              </a:rPr>
              <a:t>calculated for both time series the running number of extreme NAJ anomalies per 31-year period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the number of occasions per 31-year period when NAJ extremes of the same sign occurred in consecutive years (persistence of </a:t>
            </a:r>
            <a:r>
              <a:rPr lang="en-US" dirty="0" smtClean="0">
                <a:latin typeface="Arial" panose="020B0604020202020204" pitchFamily="34" charset="0"/>
                <a:cs typeface="Arial" panose="020B0604020202020204" pitchFamily="34" charset="0"/>
              </a:rPr>
              <a:t>extremes).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77609"/>
            <a:ext cx="5535612" cy="236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840412" y="3907123"/>
            <a:ext cx="3151188" cy="1754326"/>
          </a:xfrm>
          <a:prstGeom prst="rect">
            <a:avLst/>
          </a:prstGeom>
        </p:spPr>
        <p:txBody>
          <a:bodyPr wrap="square">
            <a:spAutoFit/>
          </a:bodyPr>
          <a:lstStyle/>
          <a:p>
            <a:pPr marL="342900" lvl="0" indent="-342900">
              <a:buAutoNum type="arabicPeriod" startAt="3"/>
            </a:pPr>
            <a:r>
              <a:rPr lang="en-US" dirty="0" smtClean="0">
                <a:solidFill>
                  <a:prstClr val="black"/>
                </a:solidFill>
                <a:latin typeface="Arial" panose="020B0604020202020204" pitchFamily="34" charset="0"/>
                <a:cs typeface="Arial" panose="020B0604020202020204" pitchFamily="34" charset="0"/>
              </a:rPr>
              <a:t>The </a:t>
            </a:r>
            <a:r>
              <a:rPr lang="en-US" dirty="0">
                <a:solidFill>
                  <a:prstClr val="black"/>
                </a:solidFill>
                <a:latin typeface="Arial" panose="020B0604020202020204" pitchFamily="34" charset="0"/>
                <a:cs typeface="Arial" panose="020B0604020202020204" pitchFamily="34" charset="0"/>
              </a:rPr>
              <a:t>running </a:t>
            </a:r>
            <a:r>
              <a:rPr lang="en-US" dirty="0" smtClean="0">
                <a:solidFill>
                  <a:prstClr val="black"/>
                </a:solidFill>
                <a:latin typeface="Arial" panose="020B0604020202020204" pitchFamily="34" charset="0"/>
                <a:cs typeface="Arial" panose="020B0604020202020204" pitchFamily="34" charset="0"/>
              </a:rPr>
              <a:t>number of </a:t>
            </a:r>
            <a:r>
              <a:rPr lang="en-US" dirty="0">
                <a:solidFill>
                  <a:prstClr val="black"/>
                </a:solidFill>
                <a:latin typeface="Arial" panose="020B0604020202020204" pitchFamily="34" charset="0"/>
                <a:cs typeface="Arial" panose="020B0604020202020204" pitchFamily="34" charset="0"/>
              </a:rPr>
              <a:t>extreme NAJ </a:t>
            </a:r>
            <a:r>
              <a:rPr lang="en-US" dirty="0" smtClean="0">
                <a:solidFill>
                  <a:prstClr val="black"/>
                </a:solidFill>
                <a:latin typeface="Arial" panose="020B0604020202020204" pitchFamily="34" charset="0"/>
                <a:cs typeface="Arial" panose="020B0604020202020204" pitchFamily="34" charset="0"/>
              </a:rPr>
              <a:t>anomalies </a:t>
            </a:r>
            <a:r>
              <a:rPr lang="en-US" dirty="0">
                <a:solidFill>
                  <a:prstClr val="black"/>
                </a:solidFill>
                <a:latin typeface="Arial" panose="020B0604020202020204" pitchFamily="34" charset="0"/>
                <a:cs typeface="Arial" panose="020B0604020202020204" pitchFamily="34" charset="0"/>
              </a:rPr>
              <a:t>per </a:t>
            </a:r>
            <a:r>
              <a:rPr lang="en-US" dirty="0" smtClean="0">
                <a:solidFill>
                  <a:prstClr val="black"/>
                </a:solidFill>
                <a:latin typeface="Arial" panose="020B0604020202020204" pitchFamily="34" charset="0"/>
                <a:cs typeface="Arial" panose="020B0604020202020204" pitchFamily="34" charset="0"/>
              </a:rPr>
              <a:t>31- year </a:t>
            </a:r>
            <a:r>
              <a:rPr lang="en-US" dirty="0">
                <a:solidFill>
                  <a:prstClr val="black"/>
                </a:solidFill>
                <a:latin typeface="Arial" panose="020B0604020202020204" pitchFamily="34" charset="0"/>
                <a:cs typeface="Arial" panose="020B0604020202020204" pitchFamily="34" charset="0"/>
              </a:rPr>
              <a:t>period </a:t>
            </a:r>
            <a:r>
              <a:rPr lang="en-US" dirty="0" smtClean="0">
                <a:solidFill>
                  <a:prstClr val="black"/>
                </a:solidFill>
                <a:latin typeface="Arial" panose="020B0604020202020204" pitchFamily="34" charset="0"/>
                <a:cs typeface="Arial" panose="020B0604020202020204" pitchFamily="34" charset="0"/>
              </a:rPr>
              <a:t>was</a:t>
            </a:r>
          </a:p>
          <a:p>
            <a:pPr lvl="0"/>
            <a:r>
              <a:rPr lang="en-US" dirty="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     also </a:t>
            </a:r>
            <a:r>
              <a:rPr lang="en-US" dirty="0">
                <a:solidFill>
                  <a:prstClr val="black"/>
                </a:solidFill>
                <a:latin typeface="Arial" panose="020B0604020202020204" pitchFamily="34" charset="0"/>
                <a:cs typeface="Arial" panose="020B0604020202020204" pitchFamily="34" charset="0"/>
              </a:rPr>
              <a:t>calculated for </a:t>
            </a:r>
            <a:endParaRPr lang="en-US" dirty="0" smtClean="0">
              <a:solidFill>
                <a:prstClr val="black"/>
              </a:solidFill>
              <a:latin typeface="Arial" panose="020B0604020202020204" pitchFamily="34" charset="0"/>
              <a:cs typeface="Arial" panose="020B0604020202020204" pitchFamily="34" charset="0"/>
            </a:endParaRPr>
          </a:p>
          <a:p>
            <a:pPr lvl="0"/>
            <a:r>
              <a:rPr lang="en-US" dirty="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     positive </a:t>
            </a:r>
            <a:r>
              <a:rPr lang="en-US" dirty="0">
                <a:solidFill>
                  <a:prstClr val="black"/>
                </a:solidFill>
                <a:latin typeface="Arial" panose="020B0604020202020204" pitchFamily="34" charset="0"/>
                <a:cs typeface="Arial" panose="020B0604020202020204" pitchFamily="34" charset="0"/>
              </a:rPr>
              <a:t>and </a:t>
            </a:r>
            <a:r>
              <a:rPr lang="en-US" dirty="0" smtClean="0">
                <a:solidFill>
                  <a:prstClr val="black"/>
                </a:solidFill>
                <a:latin typeface="Arial" panose="020B0604020202020204" pitchFamily="34" charset="0"/>
                <a:cs typeface="Arial" panose="020B0604020202020204" pitchFamily="34" charset="0"/>
              </a:rPr>
              <a:t>negative </a:t>
            </a:r>
          </a:p>
          <a:p>
            <a:pPr lvl="0"/>
            <a:r>
              <a:rPr lang="en-US" dirty="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     extremes separately</a:t>
            </a:r>
            <a:r>
              <a:rPr lang="en-US"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374542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56700"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Conclusions</a:t>
            </a:r>
            <a:endParaRPr lang="en-US" sz="3200" dirty="0">
              <a:latin typeface="Arial" panose="020B0604020202020204" pitchFamily="34" charset="0"/>
              <a:cs typeface="Arial" panose="020B0604020202020204" pitchFamily="34" charset="0"/>
            </a:endParaRPr>
          </a:p>
        </p:txBody>
      </p:sp>
      <p:sp>
        <p:nvSpPr>
          <p:cNvPr id="3" name="Rectangle 2"/>
          <p:cNvSpPr/>
          <p:nvPr/>
        </p:nvSpPr>
        <p:spPr>
          <a:xfrm>
            <a:off x="685800" y="1560016"/>
            <a:ext cx="7620000" cy="4154984"/>
          </a:xfrm>
          <a:prstGeom prst="rect">
            <a:avLst/>
          </a:prstGeom>
        </p:spPr>
        <p:txBody>
          <a:bodyPr wrap="square">
            <a:spAutoFit/>
          </a:bodyPr>
          <a:lstStyle/>
          <a:p>
            <a:pPr marL="342900" indent="-3429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Northward </a:t>
            </a:r>
            <a:r>
              <a:rPr lang="en-US" sz="2400" dirty="0">
                <a:latin typeface="Arial" panose="020B0604020202020204" pitchFamily="34" charset="0"/>
                <a:cs typeface="Arial" panose="020B0604020202020204" pitchFamily="34" charset="0"/>
              </a:rPr>
              <a:t>NAJ anomalies have resulted in heatwaves and droughts in </a:t>
            </a:r>
            <a:r>
              <a:rPr lang="en-US" sz="2400" dirty="0" smtClean="0">
                <a:latin typeface="Arial" panose="020B0604020202020204" pitchFamily="34" charset="0"/>
                <a:cs typeface="Arial" panose="020B0604020202020204" pitchFamily="34" charset="0"/>
              </a:rPr>
              <a:t>northwestern </a:t>
            </a:r>
            <a:r>
              <a:rPr lang="en-US" sz="2400" dirty="0">
                <a:latin typeface="Arial" panose="020B0604020202020204" pitchFamily="34" charset="0"/>
                <a:cs typeface="Arial" panose="020B0604020202020204" pitchFamily="34" charset="0"/>
              </a:rPr>
              <a:t>Europe</a:t>
            </a:r>
            <a:endParaRPr lang="en-US" sz="24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US" sz="24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S</a:t>
            </a:r>
            <a:r>
              <a:rPr lang="en-US" sz="2400" dirty="0" smtClean="0">
                <a:latin typeface="Arial" panose="020B0604020202020204" pitchFamily="34" charset="0"/>
                <a:cs typeface="Arial" panose="020B0604020202020204" pitchFamily="34" charset="0"/>
              </a:rPr>
              <a:t>outhward </a:t>
            </a:r>
            <a:r>
              <a:rPr lang="en-US" sz="2400" dirty="0">
                <a:latin typeface="Arial" panose="020B0604020202020204" pitchFamily="34" charset="0"/>
                <a:cs typeface="Arial" panose="020B0604020202020204" pitchFamily="34" charset="0"/>
              </a:rPr>
              <a:t>anomalies have promoted wildﬁres in southeastern Europe. </a:t>
            </a:r>
          </a:p>
          <a:p>
            <a:pPr marL="342900" indent="-342900">
              <a:buFont typeface="Wingdings" panose="05000000000000000000" pitchFamily="2" charset="2"/>
              <a:buChar char="Ø"/>
            </a:pPr>
            <a:endParaRPr lang="en-US" sz="24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Discovered an </a:t>
            </a:r>
            <a:r>
              <a:rPr lang="en-US" sz="2400" dirty="0">
                <a:latin typeface="Arial" panose="020B0604020202020204" pitchFamily="34" charset="0"/>
                <a:cs typeface="Arial" panose="020B0604020202020204" pitchFamily="34" charset="0"/>
              </a:rPr>
              <a:t>unprecedented increase in NAJ variance since the 1960s, which co-occurs with enhanced late twentieth century variance in the Central and North Paciﬁc Basin</a:t>
            </a:r>
          </a:p>
          <a:p>
            <a:pPr marL="342900" indent="-34290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p:txBody>
      </p:sp>
      <p:sp>
        <p:nvSpPr>
          <p:cNvPr id="4" name="Rectangle 3"/>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1133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5800" y="1894344"/>
            <a:ext cx="7848600" cy="2677656"/>
          </a:xfrm>
          <a:prstGeom prst="rect">
            <a:avLst/>
          </a:prstGeom>
        </p:spPr>
        <p:txBody>
          <a:bodyPr wrap="square">
            <a:spAutoFit/>
          </a:bodyPr>
          <a:lstStyle/>
          <a:p>
            <a:pPr marL="342900" lvl="0" indent="-342900">
              <a:buFont typeface="Wingdings" panose="05000000000000000000" pitchFamily="2" charset="2"/>
              <a:buChar char="Ø"/>
            </a:pPr>
            <a:r>
              <a:rPr lang="en-US" sz="2400" dirty="0" smtClean="0">
                <a:solidFill>
                  <a:prstClr val="black"/>
                </a:solidFill>
                <a:latin typeface="Arial" panose="020B0604020202020204" pitchFamily="34" charset="0"/>
                <a:cs typeface="Arial" panose="020B0604020202020204" pitchFamily="34" charset="0"/>
              </a:rPr>
              <a:t>Results also </a:t>
            </a:r>
            <a:r>
              <a:rPr lang="en-US" sz="2400" dirty="0">
                <a:solidFill>
                  <a:prstClr val="black"/>
                </a:solidFill>
                <a:latin typeface="Arial" panose="020B0604020202020204" pitchFamily="34" charset="0"/>
                <a:cs typeface="Arial" panose="020B0604020202020204" pitchFamily="34" charset="0"/>
              </a:rPr>
              <a:t>suggest increased late twentieth century inter-annual meridional jet stream variability. </a:t>
            </a:r>
          </a:p>
          <a:p>
            <a:pPr marL="342900" lvl="0" indent="-342900">
              <a:buFont typeface="Wingdings" panose="05000000000000000000" pitchFamily="2" charset="2"/>
              <a:buChar char="Ø"/>
            </a:pPr>
            <a:endParaRPr lang="en-US" sz="2400" dirty="0">
              <a:solidFill>
                <a:prstClr val="black"/>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Ø"/>
            </a:pPr>
            <a:r>
              <a:rPr lang="en-US" sz="2400" dirty="0">
                <a:solidFill>
                  <a:prstClr val="black"/>
                </a:solidFill>
                <a:latin typeface="Arial" panose="020B0604020202020204" pitchFamily="34" charset="0"/>
                <a:cs typeface="Arial" panose="020B0604020202020204" pitchFamily="34" charset="0"/>
              </a:rPr>
              <a:t>Also adds evidence that more sinuous jet stream patterns and quasi-resonant ampliﬁcation act as potential dynamic pathways for Arctic warming, that in turn inﬂuences mid-latitude weather patterns.</a:t>
            </a:r>
          </a:p>
        </p:txBody>
      </p:sp>
      <p:sp>
        <p:nvSpPr>
          <p:cNvPr id="5" name="TextBox 4"/>
          <p:cNvSpPr txBox="1"/>
          <p:nvPr/>
        </p:nvSpPr>
        <p:spPr>
          <a:xfrm>
            <a:off x="0" y="304800"/>
            <a:ext cx="9156700"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Conclusions (</a:t>
            </a:r>
            <a:r>
              <a:rPr lang="en-US" sz="3200" dirty="0" err="1" smtClean="0">
                <a:latin typeface="Arial" panose="020B0604020202020204" pitchFamily="34" charset="0"/>
                <a:cs typeface="Arial" panose="020B0604020202020204" pitchFamily="34" charset="0"/>
              </a:rPr>
              <a:t>cont</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37503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9723" y="228600"/>
            <a:ext cx="8229600"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Summary</a:t>
            </a:r>
          </a:p>
        </p:txBody>
      </p:sp>
      <p:sp>
        <p:nvSpPr>
          <p:cNvPr id="2" name="Rectangle 1"/>
          <p:cNvSpPr/>
          <p:nvPr/>
        </p:nvSpPr>
        <p:spPr>
          <a:xfrm>
            <a:off x="2286000" y="1120676"/>
            <a:ext cx="4572000" cy="3970318"/>
          </a:xfrm>
          <a:prstGeom prst="rect">
            <a:avLst/>
          </a:prstGeom>
        </p:spPr>
        <p:txBody>
          <a:bodyPr>
            <a:spAutoFit/>
          </a:bodyPr>
          <a:lstStyle/>
          <a:p>
            <a:pPr marL="285750" lvl="0" indent="-285750">
              <a:lnSpc>
                <a:spcPct val="150000"/>
              </a:lnSpc>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Introduction</a:t>
            </a:r>
          </a:p>
          <a:p>
            <a:pPr marL="285750" lvl="0" indent="-285750">
              <a:lnSpc>
                <a:spcPct val="150000"/>
              </a:lnSpc>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Jet Stream Dynamics</a:t>
            </a:r>
          </a:p>
          <a:p>
            <a:pPr marL="285750" lvl="0" indent="-285750">
              <a:lnSpc>
                <a:spcPct val="150000"/>
              </a:lnSpc>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Results</a:t>
            </a:r>
          </a:p>
          <a:p>
            <a:pPr marL="285750" lvl="0" indent="-285750">
              <a:lnSpc>
                <a:spcPct val="150000"/>
              </a:lnSpc>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Discussion</a:t>
            </a:r>
          </a:p>
          <a:p>
            <a:pPr marL="285750" lvl="0" indent="-285750">
              <a:lnSpc>
                <a:spcPct val="150000"/>
              </a:lnSpc>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Methods</a:t>
            </a:r>
          </a:p>
          <a:p>
            <a:pPr marL="285750" lvl="0" indent="-285750">
              <a:lnSpc>
                <a:spcPct val="150000"/>
              </a:lnSpc>
              <a:buFont typeface="Arial" panose="020B0604020202020204" pitchFamily="34" charset="0"/>
              <a:buChar char="•"/>
            </a:pPr>
            <a:r>
              <a:rPr lang="en-US" sz="2800" dirty="0" smtClean="0">
                <a:solidFill>
                  <a:prstClr val="black"/>
                </a:solidFill>
                <a:latin typeface="Arial" panose="020B0604020202020204" pitchFamily="34" charset="0"/>
                <a:cs typeface="Arial" panose="020B0604020202020204" pitchFamily="34" charset="0"/>
              </a:rPr>
              <a:t>Conclusions</a:t>
            </a:r>
            <a:endParaRPr lang="en-US"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29391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Athletes' Village Fire Pit Globe by Hammacher Schlemmer  Too pricey to actually buy, but cool just the s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685800"/>
            <a:ext cx="5372100" cy="53721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90800" y="2052935"/>
            <a:ext cx="3743702" cy="461665"/>
          </a:xfrm>
          <a:prstGeom prst="rect">
            <a:avLst/>
          </a:prstGeom>
          <a:noFill/>
        </p:spPr>
        <p:txBody>
          <a:bodyPr wrap="square" rtlCol="0">
            <a:spAutoFit/>
          </a:bodyPr>
          <a:lstStyle/>
          <a:p>
            <a:pPr algn="ctr"/>
            <a:r>
              <a:rPr lang="en-US" sz="2400" dirty="0" smtClean="0">
                <a:solidFill>
                  <a:schemeClr val="bg1"/>
                </a:solidFill>
                <a:latin typeface="Arial" panose="020B0604020202020204" pitchFamily="34" charset="0"/>
                <a:cs typeface="Arial" panose="020B0604020202020204" pitchFamily="34" charset="0"/>
              </a:rPr>
              <a:t>QUESTIONS???</a:t>
            </a:r>
            <a:endParaRPr lang="en-US" sz="24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2272625" y="906959"/>
            <a:ext cx="4509175" cy="769441"/>
          </a:xfrm>
          <a:prstGeom prst="rect">
            <a:avLst/>
          </a:prstGeom>
          <a:noFill/>
        </p:spPr>
        <p:txBody>
          <a:bodyPr wrap="square" rtlCol="0">
            <a:spAutoFit/>
          </a:bodyPr>
          <a:lstStyle/>
          <a:p>
            <a:pPr algn="ctr"/>
            <a:r>
              <a:rPr lang="en-US" sz="4400" dirty="0" smtClean="0">
                <a:solidFill>
                  <a:schemeClr val="bg1"/>
                </a:solidFill>
                <a:latin typeface="Arial" panose="020B0604020202020204" pitchFamily="34" charset="0"/>
                <a:cs typeface="Arial" panose="020B0604020202020204" pitchFamily="34" charset="0"/>
              </a:rPr>
              <a:t>QUESTIONS???</a:t>
            </a:r>
            <a:endParaRPr lang="en-US" sz="44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2438400" y="1625025"/>
            <a:ext cx="4129608" cy="584775"/>
          </a:xfrm>
          <a:prstGeom prst="rect">
            <a:avLst/>
          </a:prstGeom>
          <a:noFill/>
        </p:spPr>
        <p:txBody>
          <a:bodyPr wrap="square" rtlCol="0">
            <a:spAutoFit/>
          </a:bodyPr>
          <a:lstStyle/>
          <a:p>
            <a:pPr algn="ctr"/>
            <a:r>
              <a:rPr lang="en-US" sz="3200" dirty="0" smtClean="0">
                <a:solidFill>
                  <a:schemeClr val="bg1"/>
                </a:solidFill>
                <a:latin typeface="Arial" panose="020B0604020202020204" pitchFamily="34" charset="0"/>
                <a:cs typeface="Arial" panose="020B0604020202020204" pitchFamily="34" charset="0"/>
              </a:rPr>
              <a:t>QUESTIONS???</a:t>
            </a:r>
            <a:endParaRPr lang="en-US" sz="32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2514600" y="2419290"/>
            <a:ext cx="3743702" cy="400110"/>
          </a:xfrm>
          <a:prstGeom prst="rect">
            <a:avLst/>
          </a:prstGeom>
          <a:noFill/>
        </p:spPr>
        <p:txBody>
          <a:bodyPr wrap="square" rtlCol="0">
            <a:spAutoFit/>
          </a:bodyPr>
          <a:lstStyle/>
          <a:p>
            <a:pPr algn="ctr"/>
            <a:r>
              <a:rPr lang="en-US" sz="2000" dirty="0" smtClean="0">
                <a:solidFill>
                  <a:schemeClr val="bg1"/>
                </a:solidFill>
              </a:rPr>
              <a:t>QUESTIONS???</a:t>
            </a:r>
            <a:endParaRPr lang="en-US" sz="2000" dirty="0">
              <a:solidFill>
                <a:schemeClr val="bg1"/>
              </a:solidFill>
            </a:endParaRPr>
          </a:p>
        </p:txBody>
      </p:sp>
      <p:sp>
        <p:nvSpPr>
          <p:cNvPr id="7" name="TextBox 6"/>
          <p:cNvSpPr txBox="1"/>
          <p:nvPr/>
        </p:nvSpPr>
        <p:spPr>
          <a:xfrm>
            <a:off x="2438400" y="2743200"/>
            <a:ext cx="3743702" cy="307777"/>
          </a:xfrm>
          <a:prstGeom prst="rect">
            <a:avLst/>
          </a:prstGeom>
          <a:noFill/>
        </p:spPr>
        <p:txBody>
          <a:bodyPr wrap="square" rtlCol="0">
            <a:spAutoFit/>
          </a:bodyPr>
          <a:lstStyle/>
          <a:p>
            <a:pPr algn="ctr"/>
            <a:r>
              <a:rPr lang="en-US" sz="1400" dirty="0" smtClean="0">
                <a:solidFill>
                  <a:schemeClr val="bg1"/>
                </a:solidFill>
              </a:rPr>
              <a:t>QUESTIONS???</a:t>
            </a:r>
            <a:endParaRPr lang="en-US" sz="1400" dirty="0">
              <a:solidFill>
                <a:schemeClr val="bg1"/>
              </a:solidFill>
            </a:endParaRPr>
          </a:p>
        </p:txBody>
      </p:sp>
    </p:spTree>
    <p:extLst>
      <p:ext uri="{BB962C8B-B14F-4D97-AF65-F5344CB8AC3E}">
        <p14:creationId xmlns:p14="http://schemas.microsoft.com/office/powerpoint/2010/main" val="10273244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838200"/>
            <a:ext cx="7848600" cy="3108543"/>
          </a:xfrm>
          <a:prstGeom prst="rect">
            <a:avLst/>
          </a:prstGeom>
          <a:noFill/>
        </p:spPr>
        <p:txBody>
          <a:bodyPr wrap="square" rtlCol="0">
            <a:spAutoFit/>
          </a:bodyPr>
          <a:lstStyle/>
          <a:p>
            <a:r>
              <a:rPr lang="en-US" sz="1400" dirty="0" err="1"/>
              <a:t>Trouet</a:t>
            </a:r>
            <a:r>
              <a:rPr lang="en-US" sz="1400" dirty="0"/>
              <a:t>, V., F. </a:t>
            </a:r>
            <a:r>
              <a:rPr lang="en-US" sz="1400" dirty="0" err="1"/>
              <a:t>Babst</a:t>
            </a:r>
            <a:r>
              <a:rPr lang="en-US" sz="1400" dirty="0"/>
              <a:t>, and M. </a:t>
            </a:r>
            <a:r>
              <a:rPr lang="en-US" sz="1400" dirty="0" err="1"/>
              <a:t>Meko</a:t>
            </a:r>
            <a:r>
              <a:rPr lang="en-US" sz="1400" dirty="0"/>
              <a:t>, 2018: Recent enhanced high-summer North Atlantic Jet variability emerges from three-century context. Nature Communications</a:t>
            </a:r>
            <a:r>
              <a:rPr lang="en-US" sz="1400" dirty="0" smtClean="0"/>
              <a:t>, </a:t>
            </a:r>
            <a:r>
              <a:rPr lang="en-US" sz="1400" b="1" dirty="0" smtClean="0"/>
              <a:t>9:180,</a:t>
            </a:r>
            <a:r>
              <a:rPr lang="en-US" sz="1400" dirty="0" smtClean="0"/>
              <a:t> 1-9,  </a:t>
            </a:r>
            <a:r>
              <a:rPr lang="en-US" sz="1400" dirty="0">
                <a:hlinkClick r:id="rId2"/>
              </a:rPr>
              <a:t>https://</a:t>
            </a:r>
            <a:r>
              <a:rPr lang="en-US" sz="1400" dirty="0" smtClean="0">
                <a:hlinkClick r:id="rId2"/>
              </a:rPr>
              <a:t>doi.org/10.1038/s41467-017-02699-3</a:t>
            </a:r>
            <a:endParaRPr lang="en-US" sz="1400" dirty="0" smtClean="0"/>
          </a:p>
          <a:p>
            <a:endParaRPr lang="en-US" sz="1400" dirty="0" smtClean="0"/>
          </a:p>
          <a:p>
            <a:r>
              <a:rPr lang="en-US" sz="1400" dirty="0" err="1" smtClean="0"/>
              <a:t>Woollings</a:t>
            </a:r>
            <a:r>
              <a:rPr lang="en-US" sz="1400" dirty="0"/>
              <a:t>, T. and M. Blackburn, 2012: </a:t>
            </a:r>
            <a:r>
              <a:rPr lang="en-US" sz="1400" dirty="0">
                <a:hlinkClick r:id="rId3"/>
              </a:rPr>
              <a:t>The North Atlantic Jet Stream under Climate Change and Its Relation to the NAO and EA Patterns.</a:t>
            </a:r>
            <a:r>
              <a:rPr lang="en-US" sz="1400" dirty="0"/>
              <a:t> </a:t>
            </a:r>
            <a:r>
              <a:rPr lang="en-US" sz="1400" i="1" dirty="0"/>
              <a:t>J. Climate,</a:t>
            </a:r>
            <a:r>
              <a:rPr lang="en-US" sz="1400" dirty="0"/>
              <a:t> </a:t>
            </a:r>
            <a:r>
              <a:rPr lang="en-US" sz="1400" b="1" dirty="0"/>
              <a:t>25</a:t>
            </a:r>
            <a:r>
              <a:rPr lang="en-US" sz="1400" dirty="0"/>
              <a:t>, 886–902, </a:t>
            </a:r>
            <a:r>
              <a:rPr lang="en-US" sz="1400" dirty="0">
                <a:hlinkClick r:id="rId4"/>
              </a:rPr>
              <a:t>https://doi.org/10.1175/JCLI-D-11-00087.1</a:t>
            </a:r>
            <a:endParaRPr lang="en-US" sz="1400" dirty="0" smtClean="0"/>
          </a:p>
          <a:p>
            <a:endParaRPr lang="en-US" sz="1400" dirty="0"/>
          </a:p>
          <a:p>
            <a:r>
              <a:rPr lang="en-US" sz="1400" dirty="0"/>
              <a:t>Luo, D. and J. Cha, 2012: </a:t>
            </a:r>
            <a:r>
              <a:rPr lang="en-US" sz="1400" dirty="0">
                <a:hlinkClick r:id="rId5"/>
              </a:rPr>
              <a:t>The North Atlantic Oscillation and the North Atlantic Jet Variability: Precursors to NAO Regimes and Transitions.</a:t>
            </a:r>
            <a:r>
              <a:rPr lang="en-US" sz="1400" dirty="0"/>
              <a:t> </a:t>
            </a:r>
            <a:r>
              <a:rPr lang="en-US" sz="1400" i="1" dirty="0"/>
              <a:t>J. Atmos. Sci.,</a:t>
            </a:r>
            <a:r>
              <a:rPr lang="en-US" sz="1400" dirty="0"/>
              <a:t> </a:t>
            </a:r>
            <a:r>
              <a:rPr lang="en-US" sz="1400" b="1" dirty="0"/>
              <a:t>69</a:t>
            </a:r>
            <a:r>
              <a:rPr lang="en-US" sz="1400" dirty="0"/>
              <a:t>, 3763–3787, </a:t>
            </a:r>
            <a:r>
              <a:rPr lang="en-US" sz="1400" dirty="0">
                <a:hlinkClick r:id="rId6"/>
              </a:rPr>
              <a:t>https://</a:t>
            </a:r>
            <a:r>
              <a:rPr lang="en-US" sz="1400" dirty="0" smtClean="0">
                <a:hlinkClick r:id="rId6"/>
              </a:rPr>
              <a:t>doi.org/10.1175/JAS-D-12-098.1</a:t>
            </a:r>
            <a:endParaRPr lang="en-US" sz="1400" dirty="0" smtClean="0"/>
          </a:p>
          <a:p>
            <a:endParaRPr lang="en-US" sz="1400" dirty="0"/>
          </a:p>
          <a:p>
            <a:r>
              <a:rPr lang="en-US" sz="1400" dirty="0" err="1" smtClean="0"/>
              <a:t>Petoukhov</a:t>
            </a:r>
            <a:r>
              <a:rPr lang="en-US" sz="1400" dirty="0"/>
              <a:t>, </a:t>
            </a:r>
            <a:r>
              <a:rPr lang="en-US" sz="1400" dirty="0" smtClean="0"/>
              <a:t>V., </a:t>
            </a:r>
            <a:r>
              <a:rPr lang="en-US" sz="1400" dirty="0" err="1" smtClean="0"/>
              <a:t>Rahmstorf</a:t>
            </a:r>
            <a:r>
              <a:rPr lang="en-US" sz="1400" dirty="0" smtClean="0"/>
              <a:t>, S.,</a:t>
            </a:r>
            <a:r>
              <a:rPr lang="en-US" sz="1400" dirty="0"/>
              <a:t> </a:t>
            </a:r>
            <a:r>
              <a:rPr lang="en-US" sz="1400" dirty="0" smtClean="0"/>
              <a:t>Petri, S.,</a:t>
            </a:r>
            <a:r>
              <a:rPr lang="en-US" sz="1400" dirty="0"/>
              <a:t> and </a:t>
            </a:r>
            <a:r>
              <a:rPr lang="en-US" sz="1400" dirty="0" err="1" smtClean="0"/>
              <a:t>Schellnhuber</a:t>
            </a:r>
            <a:r>
              <a:rPr lang="en-US" sz="1400" dirty="0" smtClean="0"/>
              <a:t>, H.J., 2013: </a:t>
            </a:r>
            <a:r>
              <a:rPr lang="en-US" sz="1400" dirty="0" err="1" smtClean="0"/>
              <a:t>Quasiresonant</a:t>
            </a:r>
            <a:r>
              <a:rPr lang="en-US" sz="1400" dirty="0" smtClean="0"/>
              <a:t> </a:t>
            </a:r>
            <a:r>
              <a:rPr lang="en-US" sz="1400" dirty="0"/>
              <a:t>amplification of planetary waves and recent Northern Hemisphere weather </a:t>
            </a:r>
            <a:r>
              <a:rPr lang="en-US" sz="1400" dirty="0" smtClean="0"/>
              <a:t>extremes. PNAS</a:t>
            </a:r>
            <a:r>
              <a:rPr lang="en-US" sz="1400" dirty="0"/>
              <a:t> 2013 April, 110 (14) 5336-5341. </a:t>
            </a:r>
            <a:r>
              <a:rPr lang="en-US" sz="1400" dirty="0">
                <a:hlinkClick r:id="rId7"/>
              </a:rPr>
              <a:t>https://doi.org/10.1073/pnas.1222000110</a:t>
            </a:r>
            <a:endParaRPr lang="en-US" sz="1400" dirty="0"/>
          </a:p>
          <a:p>
            <a:endParaRPr lang="en-US" sz="1400" dirty="0"/>
          </a:p>
        </p:txBody>
      </p:sp>
      <p:sp>
        <p:nvSpPr>
          <p:cNvPr id="3" name="TextBox 2"/>
          <p:cNvSpPr txBox="1"/>
          <p:nvPr/>
        </p:nvSpPr>
        <p:spPr>
          <a:xfrm>
            <a:off x="439723" y="228600"/>
            <a:ext cx="82296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References:</a:t>
            </a:r>
          </a:p>
        </p:txBody>
      </p:sp>
    </p:spTree>
    <p:extLst>
      <p:ext uri="{BB962C8B-B14F-4D97-AF65-F5344CB8AC3E}">
        <p14:creationId xmlns:p14="http://schemas.microsoft.com/office/powerpoint/2010/main" val="3188959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700" y="329625"/>
            <a:ext cx="9156699"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Introduction (</a:t>
            </a:r>
            <a:r>
              <a:rPr lang="en-US" sz="3200" dirty="0" err="1" smtClean="0">
                <a:latin typeface="Arial" panose="020B0604020202020204" pitchFamily="34" charset="0"/>
                <a:cs typeface="Arial" panose="020B0604020202020204" pitchFamily="34" charset="0"/>
              </a:rPr>
              <a:t>cont</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6" name="Rectangle 5"/>
          <p:cNvSpPr/>
          <p:nvPr/>
        </p:nvSpPr>
        <p:spPr>
          <a:xfrm>
            <a:off x="838200" y="1371600"/>
            <a:ext cx="7467600" cy="3108543"/>
          </a:xfrm>
          <a:prstGeom prst="rect">
            <a:avLst/>
          </a:prstGeom>
        </p:spPr>
        <p:txBody>
          <a:bodyPr wrap="square">
            <a:spAutoFit/>
          </a:bodyPr>
          <a:lstStyle/>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In Europe, the position of the North Atlantic Jet (NAJ) drives temperature and precipitation </a:t>
            </a:r>
            <a:r>
              <a:rPr lang="en-US" sz="2400" dirty="0" smtClean="0">
                <a:latin typeface="Arial" panose="020B0604020202020204" pitchFamily="34" charset="0"/>
                <a:cs typeface="Arial" panose="020B0604020202020204" pitchFamily="34" charset="0"/>
              </a:rPr>
              <a:t>extremes </a:t>
            </a:r>
          </a:p>
          <a:p>
            <a:pPr marL="342900" indent="-342900">
              <a:buFont typeface="Wingdings" panose="05000000000000000000" pitchFamily="2" charset="2"/>
              <a:buChar char="Ø"/>
            </a:pPr>
            <a:endParaRPr lang="en-US" sz="2400" dirty="0" smtClean="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    Controls </a:t>
            </a:r>
            <a:r>
              <a:rPr lang="en-US" sz="2000" dirty="0">
                <a:latin typeface="Arial" panose="020B0604020202020204" pitchFamily="34" charset="0"/>
                <a:cs typeface="Arial" panose="020B0604020202020204" pitchFamily="34" charset="0"/>
              </a:rPr>
              <a:t>the location of the Atlantic storm </a:t>
            </a:r>
            <a:r>
              <a:rPr lang="en-US" sz="2000" dirty="0" smtClean="0">
                <a:latin typeface="Arial" panose="020B0604020202020204" pitchFamily="34" charset="0"/>
                <a:cs typeface="Arial" panose="020B0604020202020204" pitchFamily="34" charset="0"/>
              </a:rPr>
              <a:t>track.</a:t>
            </a:r>
          </a:p>
          <a:p>
            <a:pPr lvl="1"/>
            <a:r>
              <a:rPr lang="en-US" sz="2000" dirty="0" smtClean="0">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a:t>
            </a:r>
            <a:r>
              <a:rPr lang="en-US" sz="2000" dirty="0" smtClean="0">
                <a:latin typeface="Arial" panose="020B0604020202020204" pitchFamily="34" charset="0"/>
                <a:cs typeface="Arial" panose="020B0604020202020204" pitchFamily="34" charset="0"/>
              </a:rPr>
              <a:t>nﬂuences </a:t>
            </a:r>
            <a:r>
              <a:rPr lang="en-US" sz="2000" dirty="0">
                <a:latin typeface="Arial" panose="020B0604020202020204" pitchFamily="34" charset="0"/>
                <a:cs typeface="Arial" panose="020B0604020202020204" pitchFamily="34" charset="0"/>
              </a:rPr>
              <a:t>the occurrence and duration </a:t>
            </a:r>
            <a:r>
              <a:rPr lang="en-US" sz="2000" dirty="0" smtClean="0">
                <a:latin typeface="Arial" panose="020B0604020202020204" pitchFamily="34" charset="0"/>
                <a:cs typeface="Arial" panose="020B0604020202020204" pitchFamily="34" charset="0"/>
              </a:rPr>
              <a:t>of</a:t>
            </a:r>
          </a:p>
          <a:p>
            <a:pPr lvl="1"/>
            <a:r>
              <a:rPr lang="en-US" sz="2000" dirty="0" smtClean="0">
                <a:latin typeface="Arial" panose="020B0604020202020204" pitchFamily="34" charset="0"/>
                <a:cs typeface="Arial" panose="020B0604020202020204" pitchFamily="34" charset="0"/>
              </a:rPr>
              <a:t>         stationary </a:t>
            </a:r>
            <a:r>
              <a:rPr lang="en-US" sz="2000" dirty="0">
                <a:latin typeface="Arial" panose="020B0604020202020204" pitchFamily="34" charset="0"/>
                <a:cs typeface="Arial" panose="020B0604020202020204" pitchFamily="34" charset="0"/>
              </a:rPr>
              <a:t>atmospheric pressure </a:t>
            </a:r>
            <a:r>
              <a:rPr lang="en-US" sz="2000" dirty="0" smtClean="0">
                <a:latin typeface="Arial" panose="020B0604020202020204" pitchFamily="34" charset="0"/>
                <a:cs typeface="Arial" panose="020B0604020202020204" pitchFamily="34" charset="0"/>
              </a:rPr>
              <a:t>ﬁelds.</a:t>
            </a:r>
            <a:endParaRPr lang="en-US" sz="2000" dirty="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atmospheric blocking”)</a:t>
            </a:r>
          </a:p>
        </p:txBody>
      </p:sp>
    </p:spTree>
    <p:extLst>
      <p:ext uri="{BB962C8B-B14F-4D97-AF65-F5344CB8AC3E}">
        <p14:creationId xmlns:p14="http://schemas.microsoft.com/office/powerpoint/2010/main" val="2007383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700" y="329625"/>
            <a:ext cx="9156699"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Introduction (</a:t>
            </a:r>
            <a:r>
              <a:rPr lang="en-US" sz="3200" dirty="0" err="1" smtClean="0">
                <a:latin typeface="Arial" panose="020B0604020202020204" pitchFamily="34" charset="0"/>
                <a:cs typeface="Arial" panose="020B0604020202020204" pitchFamily="34" charset="0"/>
              </a:rPr>
              <a:t>cont</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5" name="Rectangle 4"/>
          <p:cNvSpPr/>
          <p:nvPr/>
        </p:nvSpPr>
        <p:spPr>
          <a:xfrm>
            <a:off x="381000" y="1091148"/>
            <a:ext cx="4419600" cy="3785652"/>
          </a:xfrm>
          <a:prstGeom prst="rect">
            <a:avLst/>
          </a:prstGeom>
        </p:spPr>
        <p:txBody>
          <a:bodyPr wrap="square">
            <a:spAutoFit/>
          </a:bodyPr>
          <a:lstStyle/>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In </a:t>
            </a:r>
            <a:r>
              <a:rPr lang="en-US" sz="2000" dirty="0">
                <a:latin typeface="Arial" panose="020B0604020202020204" pitchFamily="34" charset="0"/>
                <a:cs typeface="Arial" panose="020B0604020202020204" pitchFamily="34" charset="0"/>
              </a:rPr>
              <a:t>summer, a southern NAJ regime is associated with a decrease in blocking frequency over the British Isles (BRIT) and northwestern Europe </a:t>
            </a:r>
            <a:r>
              <a:rPr lang="en-US" sz="2000" dirty="0" smtClean="0">
                <a:latin typeface="Arial" panose="020B0604020202020204" pitchFamily="34" charset="0"/>
                <a:cs typeface="Arial" panose="020B0604020202020204" pitchFamily="34" charset="0"/>
              </a:rPr>
              <a:t>which </a:t>
            </a:r>
            <a:r>
              <a:rPr lang="en-US" sz="2000" dirty="0">
                <a:latin typeface="Arial" panose="020B0604020202020204" pitchFamily="34" charset="0"/>
                <a:cs typeface="Arial" panose="020B0604020202020204" pitchFamily="34" charset="0"/>
              </a:rPr>
              <a:t>can result in ﬂoods in these </a:t>
            </a:r>
            <a:r>
              <a:rPr lang="en-US" sz="2000" dirty="0" smtClean="0">
                <a:latin typeface="Arial" panose="020B0604020202020204" pitchFamily="34" charset="0"/>
                <a:cs typeface="Arial" panose="020B0604020202020204" pitchFamily="34" charset="0"/>
              </a:rPr>
              <a:t>regions. </a:t>
            </a:r>
          </a:p>
          <a:p>
            <a:pPr marL="342900" indent="-342900">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In </a:t>
            </a:r>
            <a:r>
              <a:rPr lang="en-US" sz="2000" dirty="0">
                <a:latin typeface="Arial" panose="020B0604020202020204" pitchFamily="34" charset="0"/>
                <a:cs typeface="Arial" panose="020B0604020202020204" pitchFamily="34" charset="0"/>
              </a:rPr>
              <a:t>the northeastern Mediterranean (NEMED), on the other hand, the southern NAJ </a:t>
            </a:r>
            <a:r>
              <a:rPr lang="en-US" sz="2000" dirty="0" smtClean="0">
                <a:latin typeface="Arial" panose="020B0604020202020204" pitchFamily="34" charset="0"/>
                <a:cs typeface="Arial" panose="020B0604020202020204" pitchFamily="34" charset="0"/>
              </a:rPr>
              <a:t>phase </a:t>
            </a:r>
            <a:r>
              <a:rPr lang="en-US" sz="2000" dirty="0">
                <a:latin typeface="Arial" panose="020B0604020202020204" pitchFamily="34" charset="0"/>
                <a:cs typeface="Arial" panose="020B0604020202020204" pitchFamily="34" charset="0"/>
              </a:rPr>
              <a:t>increases blocking frequency as well as the odds of </a:t>
            </a:r>
            <a:r>
              <a:rPr lang="en-US" sz="2000" dirty="0" smtClean="0">
                <a:latin typeface="Arial" panose="020B0604020202020204" pitchFamily="34" charset="0"/>
                <a:cs typeface="Arial" panose="020B0604020202020204" pitchFamily="34" charset="0"/>
              </a:rPr>
              <a:t>heatwaves. </a:t>
            </a:r>
          </a:p>
        </p:txBody>
      </p:sp>
      <p:sp>
        <p:nvSpPr>
          <p:cNvPr id="7" name="TextBox 6"/>
          <p:cNvSpPr txBox="1"/>
          <p:nvPr/>
        </p:nvSpPr>
        <p:spPr>
          <a:xfrm>
            <a:off x="762000" y="5181600"/>
            <a:ext cx="7543800" cy="1015663"/>
          </a:xfrm>
          <a:prstGeom prst="rect">
            <a:avLst/>
          </a:prstGeom>
          <a:noFill/>
          <a:ln w="25400">
            <a:solidFill>
              <a:schemeClr val="tx2"/>
            </a:solidFill>
          </a:ln>
        </p:spPr>
        <p:txBody>
          <a:bodyPr wrap="square" rtlCol="0">
            <a:spAutoFit/>
          </a:bodyPr>
          <a:lstStyle/>
          <a:p>
            <a:pPr marL="342900" lvl="0" indent="-342900">
              <a:buFont typeface="Wingdings" panose="05000000000000000000" pitchFamily="2" charset="2"/>
              <a:buChar char="Ø"/>
            </a:pPr>
            <a:r>
              <a:rPr lang="en-US" sz="2000" dirty="0">
                <a:solidFill>
                  <a:prstClr val="black"/>
                </a:solidFill>
                <a:latin typeface="Arial" panose="020B0604020202020204" pitchFamily="34" charset="0"/>
                <a:cs typeface="Arial" panose="020B0604020202020204" pitchFamily="34" charset="0"/>
              </a:rPr>
              <a:t>The NAJ is strongest in winter, but also inﬂuences European climate in summer, the season that is most commonly recorded in tree rings as climate proxies. </a:t>
            </a: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066800"/>
            <a:ext cx="4024288"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800600" y="3657600"/>
            <a:ext cx="4191000" cy="1323439"/>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High-over-low blocks feature high pressure to the north and low pressure toward the south (sometimes directly south, as in this schematic). (©UCAR, </a:t>
            </a:r>
            <a:r>
              <a:rPr lang="en-US" sz="1600" dirty="0">
                <a:latin typeface="Arial" panose="020B0604020202020204" pitchFamily="34" charset="0"/>
                <a:cs typeface="Arial" panose="020B0604020202020204" pitchFamily="34" charset="0"/>
                <a:hlinkClick r:id="rId4"/>
              </a:rPr>
              <a:t>The COMET Program</a:t>
            </a:r>
            <a:r>
              <a:rPr lang="en-US"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83707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700" y="329625"/>
            <a:ext cx="9156699"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Introduction (</a:t>
            </a:r>
            <a:r>
              <a:rPr lang="en-US" sz="3200" dirty="0" err="1" smtClean="0">
                <a:latin typeface="Arial" panose="020B0604020202020204" pitchFamily="34" charset="0"/>
                <a:cs typeface="Arial" panose="020B0604020202020204" pitchFamily="34" charset="0"/>
              </a:rPr>
              <a:t>cont</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5" name="Rectangle 4"/>
          <p:cNvSpPr/>
          <p:nvPr/>
        </p:nvSpPr>
        <p:spPr>
          <a:xfrm>
            <a:off x="762000" y="990600"/>
            <a:ext cx="7543800" cy="2554545"/>
          </a:xfrm>
          <a:prstGeom prst="rect">
            <a:avLst/>
          </a:prstGeom>
        </p:spPr>
        <p:txBody>
          <a:bodyPr wrap="square">
            <a:spAutoFit/>
          </a:bodyPr>
          <a:lstStyle/>
          <a:p>
            <a:pPr marL="342900" indent="-342900">
              <a:buFont typeface="Wingdings" panose="05000000000000000000" pitchFamily="2" charset="2"/>
              <a:buChar char="Ø"/>
            </a:pPr>
            <a:r>
              <a:rPr lang="en-US" sz="2000" dirty="0">
                <a:latin typeface="Arial" panose="020B0604020202020204" pitchFamily="34" charset="0"/>
                <a:cs typeface="Arial" panose="020B0604020202020204" pitchFamily="34" charset="0"/>
              </a:rPr>
              <a:t>Such conditions occurred during the summer of </a:t>
            </a:r>
            <a:r>
              <a:rPr lang="en-US" sz="2000" dirty="0" smtClean="0">
                <a:latin typeface="Arial" panose="020B0604020202020204" pitchFamily="34" charset="0"/>
                <a:cs typeface="Arial" panose="020B0604020202020204" pitchFamily="34" charset="0"/>
              </a:rPr>
              <a:t>2007.</a:t>
            </a:r>
          </a:p>
          <a:p>
            <a:pPr marL="342900" indent="-342900">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BRIT </a:t>
            </a:r>
            <a:r>
              <a:rPr lang="en-US" sz="2000" dirty="0">
                <a:latin typeface="Arial" panose="020B0604020202020204" pitchFamily="34" charset="0"/>
                <a:cs typeface="Arial" panose="020B0604020202020204" pitchFamily="34" charset="0"/>
              </a:rPr>
              <a:t>experienced the second wettest summer on record since </a:t>
            </a:r>
            <a:r>
              <a:rPr lang="en-US" sz="2000" dirty="0" smtClean="0">
                <a:latin typeface="Arial" panose="020B0604020202020204" pitchFamily="34" charset="0"/>
                <a:cs typeface="Arial" panose="020B0604020202020204" pitchFamily="34" charset="0"/>
              </a:rPr>
              <a:t>1912, </a:t>
            </a:r>
          </a:p>
          <a:p>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Across the NEMED, record-breaking </a:t>
            </a:r>
            <a:r>
              <a:rPr lang="en-US" sz="2000" dirty="0">
                <a:latin typeface="Arial" panose="020B0604020202020204" pitchFamily="34" charset="0"/>
                <a:cs typeface="Arial" panose="020B0604020202020204" pitchFamily="34" charset="0"/>
              </a:rPr>
              <a:t>high </a:t>
            </a:r>
            <a:r>
              <a:rPr lang="en-US" sz="2000" dirty="0" smtClean="0">
                <a:latin typeface="Arial" panose="020B0604020202020204" pitchFamily="34" charset="0"/>
                <a:cs typeface="Arial" panose="020B0604020202020204" pitchFamily="34" charset="0"/>
              </a:rPr>
              <a:t>temperatures were </a:t>
            </a:r>
            <a:r>
              <a:rPr lang="en-US" sz="2000" dirty="0">
                <a:latin typeface="Arial" panose="020B0604020202020204" pitchFamily="34" charset="0"/>
                <a:cs typeface="Arial" panose="020B0604020202020204" pitchFamily="34" charset="0"/>
              </a:rPr>
              <a:t>observed that led to excess human mortality and prompted catastrophic </a:t>
            </a:r>
            <a:r>
              <a:rPr lang="en-US" sz="2000" dirty="0" smtClean="0">
                <a:latin typeface="Arial" panose="020B0604020202020204" pitchFamily="34" charset="0"/>
                <a:cs typeface="Arial" panose="020B0604020202020204" pitchFamily="34" charset="0"/>
              </a:rPr>
              <a:t>wildﬁres.</a:t>
            </a:r>
            <a:endParaRPr lang="en-US" sz="2000" dirty="0">
              <a:latin typeface="Arial" panose="020B0604020202020204" pitchFamily="34" charset="0"/>
              <a:cs typeface="Arial" panose="020B0604020202020204" pitchFamily="34" charset="0"/>
            </a:endParaRPr>
          </a:p>
        </p:txBody>
      </p:sp>
      <p:sp>
        <p:nvSpPr>
          <p:cNvPr id="6" name="Rectangle 5"/>
          <p:cNvSpPr/>
          <p:nvPr/>
        </p:nvSpPr>
        <p:spPr>
          <a:xfrm>
            <a:off x="762000" y="4239161"/>
            <a:ext cx="7543800" cy="1323439"/>
          </a:xfrm>
          <a:prstGeom prst="rect">
            <a:avLst/>
          </a:prstGeom>
          <a:ln w="25400">
            <a:solidFill>
              <a:schemeClr val="tx2"/>
            </a:solidFill>
          </a:ln>
        </p:spPr>
        <p:txBody>
          <a:bodyPr wrap="square">
            <a:spAutoFit/>
          </a:bodyPr>
          <a:lstStyle/>
          <a:p>
            <a:r>
              <a:rPr lang="en-US" sz="2000" dirty="0" smtClean="0">
                <a:latin typeface="Arial" panose="020B0604020202020204" pitchFamily="34" charset="0"/>
                <a:cs typeface="Arial" panose="020B0604020202020204" pitchFamily="34" charset="0"/>
              </a:rPr>
              <a:t>In </a:t>
            </a:r>
            <a:r>
              <a:rPr lang="en-US" sz="2000" dirty="0">
                <a:latin typeface="Arial" panose="020B0604020202020204" pitchFamily="34" charset="0"/>
                <a:cs typeface="Arial" panose="020B0604020202020204" pitchFamily="34" charset="0"/>
              </a:rPr>
              <a:t>contrast, the summer of 1976—when the NAJ was in an anomalously northward position and blocking patterns were reversed—was one of the driest and hottest summers on record in BRIT, but was associated with a NEMED cold </a:t>
            </a:r>
            <a:r>
              <a:rPr lang="en-US" sz="2000" dirty="0" smtClean="0">
                <a:latin typeface="Arial" panose="020B0604020202020204" pitchFamily="34" charset="0"/>
                <a:cs typeface="Arial" panose="020B0604020202020204" pitchFamily="34" charset="0"/>
              </a:rPr>
              <a:t>extreme.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370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24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6510337"/>
            <a:ext cx="91694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700" y="329625"/>
            <a:ext cx="9156699"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Introduction (</a:t>
            </a:r>
            <a:r>
              <a:rPr lang="en-US" sz="3200" dirty="0" err="1" smtClean="0">
                <a:latin typeface="Arial" panose="020B0604020202020204" pitchFamily="34" charset="0"/>
                <a:cs typeface="Arial" panose="020B0604020202020204" pitchFamily="34" charset="0"/>
              </a:rPr>
              <a:t>cont</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5" name="Rectangle 4"/>
          <p:cNvSpPr/>
          <p:nvPr/>
        </p:nvSpPr>
        <p:spPr>
          <a:xfrm>
            <a:off x="762000" y="1003042"/>
            <a:ext cx="7543800" cy="5016758"/>
          </a:xfrm>
          <a:prstGeom prst="rect">
            <a:avLst/>
          </a:prstGeom>
        </p:spPr>
        <p:txBody>
          <a:bodyPr wrap="square">
            <a:spAutoFit/>
          </a:bodyPr>
          <a:lstStyle/>
          <a:p>
            <a:pPr marL="342900" indent="-342900">
              <a:buFont typeface="Wingdings" panose="05000000000000000000" pitchFamily="2" charset="2"/>
              <a:buChar char="Ø"/>
            </a:pPr>
            <a:r>
              <a:rPr lang="en-US" sz="2000" dirty="0">
                <a:latin typeface="Arial" panose="020B0604020202020204" pitchFamily="34" charset="0"/>
                <a:cs typeface="Arial" panose="020B0604020202020204" pitchFamily="34" charset="0"/>
              </a:rPr>
              <a:t>It was found that extreme weather events—including ﬂoods, heatwaves, and wildﬁres—in BRIT and NEMED over the past 300 years have been linked to August NAJ anomalies</a:t>
            </a:r>
            <a:r>
              <a:rPr lang="en-US" sz="2000" dirty="0" smtClean="0">
                <a:latin typeface="Arial" panose="020B0604020202020204" pitchFamily="34" charset="0"/>
                <a:cs typeface="Arial" panose="020B0604020202020204" pitchFamily="34" charset="0"/>
              </a:rPr>
              <a:t>.</a:t>
            </a:r>
          </a:p>
          <a:p>
            <a:pPr marL="342900" indent="-3429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Two </a:t>
            </a:r>
            <a:r>
              <a:rPr lang="en-US" sz="2000" dirty="0">
                <a:latin typeface="Arial" panose="020B0604020202020204" pitchFamily="34" charset="0"/>
                <a:cs typeface="Arial" panose="020B0604020202020204" pitchFamily="34" charset="0"/>
              </a:rPr>
              <a:t>summer temperature-sensitive tree-ring records were </a:t>
            </a:r>
            <a:r>
              <a:rPr lang="en-US" sz="2000" dirty="0" smtClean="0">
                <a:latin typeface="Arial" panose="020B0604020202020204" pitchFamily="34" charset="0"/>
                <a:cs typeface="Arial" panose="020B0604020202020204" pitchFamily="34" charset="0"/>
              </a:rPr>
              <a:t>combined to reconstruct  the </a:t>
            </a:r>
            <a:r>
              <a:rPr lang="en-US" sz="2000" dirty="0" err="1" smtClean="0">
                <a:latin typeface="Arial" panose="020B0604020202020204" pitchFamily="34" charset="0"/>
                <a:cs typeface="Arial" panose="020B0604020202020204" pitchFamily="34" charset="0"/>
              </a:rPr>
              <a:t>interannual</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variability in the latitudinal position of the August NAJ </a:t>
            </a:r>
            <a:r>
              <a:rPr lang="en-US" sz="2000" dirty="0" smtClean="0">
                <a:latin typeface="Arial" panose="020B0604020202020204" pitchFamily="34" charset="0"/>
                <a:cs typeface="Arial" panose="020B0604020202020204" pitchFamily="34" charset="0"/>
              </a:rPr>
              <a:t>going back </a:t>
            </a:r>
            <a:r>
              <a:rPr lang="en-US" sz="2000" dirty="0">
                <a:latin typeface="Arial" panose="020B0604020202020204" pitchFamily="34" charset="0"/>
                <a:cs typeface="Arial" panose="020B0604020202020204" pitchFamily="34" charset="0"/>
              </a:rPr>
              <a:t>to 1725 </a:t>
            </a:r>
            <a:r>
              <a:rPr lang="en-US" sz="2000" dirty="0" smtClean="0">
                <a:latin typeface="Arial" panose="020B0604020202020204" pitchFamily="34" charset="0"/>
                <a:cs typeface="Arial" panose="020B0604020202020204" pitchFamily="34" charset="0"/>
              </a:rPr>
              <a:t>CE .</a:t>
            </a:r>
          </a:p>
          <a:p>
            <a:pPr marL="342900" indent="-342900">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NAJ reconstruction showed that late twentieth century NAJ positions fall within the range of the preceding centuries, but that a recent increase in the number of NAJ anomalies was unprecedented. </a:t>
            </a:r>
          </a:p>
          <a:p>
            <a:pPr marL="342900" indent="-342900">
              <a:buFont typeface="Wingdings" panose="05000000000000000000" pitchFamily="2" charset="2"/>
              <a:buChar char="Ø"/>
            </a:pPr>
            <a:endParaRPr lang="en-US"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This </a:t>
            </a:r>
            <a:r>
              <a:rPr lang="en-US" sz="2000" dirty="0">
                <a:latin typeface="Arial" panose="020B0604020202020204" pitchFamily="34" charset="0"/>
                <a:cs typeface="Arial" panose="020B0604020202020204" pitchFamily="34" charset="0"/>
              </a:rPr>
              <a:t>increase in NAJ variance coincides with enhanced variance in the Paciﬁc Basin and points to an increase in </a:t>
            </a:r>
            <a:r>
              <a:rPr lang="en-US" sz="2000" dirty="0" smtClean="0">
                <a:latin typeface="Arial" panose="020B0604020202020204" pitchFamily="34" charset="0"/>
                <a:cs typeface="Arial" panose="020B0604020202020204" pitchFamily="34" charset="0"/>
              </a:rPr>
              <a:t>inter-annual </a:t>
            </a:r>
            <a:r>
              <a:rPr lang="en-US" sz="2000" dirty="0">
                <a:latin typeface="Arial" panose="020B0604020202020204" pitchFamily="34" charset="0"/>
                <a:cs typeface="Arial" panose="020B0604020202020204" pitchFamily="34" charset="0"/>
              </a:rPr>
              <a:t>meridional jet stream variability since the 1960s.</a:t>
            </a:r>
          </a:p>
        </p:txBody>
      </p:sp>
    </p:spTree>
    <p:extLst>
      <p:ext uri="{BB962C8B-B14F-4D97-AF65-F5344CB8AC3E}">
        <p14:creationId xmlns:p14="http://schemas.microsoft.com/office/powerpoint/2010/main" val="1980052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3175"/>
            <a:ext cx="91694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631208" y="1088290"/>
            <a:ext cx="7901069" cy="4855310"/>
            <a:chOff x="2614530" y="2514600"/>
            <a:chExt cx="5234069" cy="3352800"/>
          </a:xfrm>
        </p:grpSpPr>
        <p:pic>
          <p:nvPicPr>
            <p:cNvPr id="1026" name="Picture 2" descr="http://squall.sfsu.edu/gif/jetsat_atl_0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4530" y="2514600"/>
              <a:ext cx="5234069" cy="3352800"/>
            </a:xfrm>
            <a:prstGeom prst="rect">
              <a:avLst/>
            </a:prstGeom>
            <a:noFill/>
            <a:extLst>
              <a:ext uri="{909E8E84-426E-40DD-AFC4-6F175D3DCCD1}">
                <a14:hiddenFill xmlns:a14="http://schemas.microsoft.com/office/drawing/2010/main">
                  <a:solidFill>
                    <a:srgbClr val="FFFFFF"/>
                  </a:solidFill>
                </a14:hiddenFill>
              </a:ext>
            </a:extLst>
          </p:spPr>
        </p:pic>
        <p:sp>
          <p:nvSpPr>
            <p:cNvPr id="20" name="Freeform 19"/>
            <p:cNvSpPr/>
            <p:nvPr/>
          </p:nvSpPr>
          <p:spPr>
            <a:xfrm>
              <a:off x="3764470" y="4925090"/>
              <a:ext cx="39366" cy="540829"/>
            </a:xfrm>
            <a:custGeom>
              <a:avLst/>
              <a:gdLst>
                <a:gd name="connsiteX0" fmla="*/ 83890 w 83890"/>
                <a:gd name="connsiteY0" fmla="*/ 0 h 1468074"/>
                <a:gd name="connsiteX1" fmla="*/ 67112 w 83890"/>
                <a:gd name="connsiteY1" fmla="*/ 394283 h 1468074"/>
                <a:gd name="connsiteX2" fmla="*/ 41945 w 83890"/>
                <a:gd name="connsiteY2" fmla="*/ 822121 h 1468074"/>
                <a:gd name="connsiteX3" fmla="*/ 0 w 83890"/>
                <a:gd name="connsiteY3" fmla="*/ 1468074 h 1468074"/>
                <a:gd name="connsiteX4" fmla="*/ 0 w 83890"/>
                <a:gd name="connsiteY4" fmla="*/ 1468074 h 1468074"/>
                <a:gd name="connsiteX0" fmla="*/ 262 w 68769"/>
                <a:gd name="connsiteY0" fmla="*/ 0 h 1555575"/>
                <a:gd name="connsiteX1" fmla="*/ 67374 w 68769"/>
                <a:gd name="connsiteY1" fmla="*/ 481784 h 1555575"/>
                <a:gd name="connsiteX2" fmla="*/ 42207 w 68769"/>
                <a:gd name="connsiteY2" fmla="*/ 909622 h 1555575"/>
                <a:gd name="connsiteX3" fmla="*/ 262 w 68769"/>
                <a:gd name="connsiteY3" fmla="*/ 1555575 h 1555575"/>
                <a:gd name="connsiteX4" fmla="*/ 262 w 68769"/>
                <a:gd name="connsiteY4" fmla="*/ 1555575 h 1555575"/>
                <a:gd name="connsiteX0" fmla="*/ 514 w 44491"/>
                <a:gd name="connsiteY0" fmla="*/ 0 h 1555575"/>
                <a:gd name="connsiteX1" fmla="*/ 34070 w 44491"/>
                <a:gd name="connsiteY1" fmla="*/ 496368 h 1555575"/>
                <a:gd name="connsiteX2" fmla="*/ 42459 w 44491"/>
                <a:gd name="connsiteY2" fmla="*/ 909622 h 1555575"/>
                <a:gd name="connsiteX3" fmla="*/ 514 w 44491"/>
                <a:gd name="connsiteY3" fmla="*/ 1555575 h 1555575"/>
                <a:gd name="connsiteX4" fmla="*/ 514 w 44491"/>
                <a:gd name="connsiteY4" fmla="*/ 1555575 h 1555575"/>
                <a:gd name="connsiteX0" fmla="*/ 535 w 52153"/>
                <a:gd name="connsiteY0" fmla="*/ 0 h 1555575"/>
                <a:gd name="connsiteX1" fmla="*/ 34091 w 52153"/>
                <a:gd name="connsiteY1" fmla="*/ 496368 h 1555575"/>
                <a:gd name="connsiteX2" fmla="*/ 50869 w 52153"/>
                <a:gd name="connsiteY2" fmla="*/ 1040873 h 1555575"/>
                <a:gd name="connsiteX3" fmla="*/ 535 w 52153"/>
                <a:gd name="connsiteY3" fmla="*/ 1555575 h 1555575"/>
                <a:gd name="connsiteX4" fmla="*/ 535 w 52153"/>
                <a:gd name="connsiteY4" fmla="*/ 1555575 h 155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53" h="1555575">
                  <a:moveTo>
                    <a:pt x="535" y="0"/>
                  </a:moveTo>
                  <a:cubicBezTo>
                    <a:pt x="-4359" y="128631"/>
                    <a:pt x="25702" y="322889"/>
                    <a:pt x="34091" y="496368"/>
                  </a:cubicBezTo>
                  <a:cubicBezTo>
                    <a:pt x="42480" y="669847"/>
                    <a:pt x="56462" y="864339"/>
                    <a:pt x="50869" y="1040873"/>
                  </a:cubicBezTo>
                  <a:cubicBezTo>
                    <a:pt x="45276" y="1217407"/>
                    <a:pt x="8924" y="1469791"/>
                    <a:pt x="535" y="1555575"/>
                  </a:cubicBezTo>
                  <a:lnTo>
                    <a:pt x="535" y="1555575"/>
                  </a:lnTo>
                </a:path>
              </a:pathLst>
            </a:custGeom>
            <a:noFill/>
            <a:ln w="50800" cmpd="sng">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1550987" flipH="1" flipV="1">
              <a:off x="2718843" y="3790327"/>
              <a:ext cx="1000423" cy="467635"/>
            </a:xfrm>
            <a:custGeom>
              <a:avLst/>
              <a:gdLst>
                <a:gd name="connsiteX0" fmla="*/ 83890 w 83890"/>
                <a:gd name="connsiteY0" fmla="*/ 0 h 1468074"/>
                <a:gd name="connsiteX1" fmla="*/ 67112 w 83890"/>
                <a:gd name="connsiteY1" fmla="*/ 394283 h 1468074"/>
                <a:gd name="connsiteX2" fmla="*/ 41945 w 83890"/>
                <a:gd name="connsiteY2" fmla="*/ 822121 h 1468074"/>
                <a:gd name="connsiteX3" fmla="*/ 0 w 83890"/>
                <a:gd name="connsiteY3" fmla="*/ 1468074 h 1468074"/>
                <a:gd name="connsiteX4" fmla="*/ 0 w 83890"/>
                <a:gd name="connsiteY4" fmla="*/ 1468074 h 1468074"/>
                <a:gd name="connsiteX0" fmla="*/ 83890 w 83890"/>
                <a:gd name="connsiteY0" fmla="*/ 0 h 1468074"/>
                <a:gd name="connsiteX1" fmla="*/ 67112 w 83890"/>
                <a:gd name="connsiteY1" fmla="*/ 394283 h 1468074"/>
                <a:gd name="connsiteX2" fmla="*/ 30730 w 83890"/>
                <a:gd name="connsiteY2" fmla="*/ 1037619 h 1468074"/>
                <a:gd name="connsiteX3" fmla="*/ 0 w 83890"/>
                <a:gd name="connsiteY3" fmla="*/ 1468074 h 1468074"/>
                <a:gd name="connsiteX4" fmla="*/ 0 w 83890"/>
                <a:gd name="connsiteY4" fmla="*/ 1468074 h 1468074"/>
                <a:gd name="connsiteX0" fmla="*/ 83890 w 83890"/>
                <a:gd name="connsiteY0" fmla="*/ 0 h 1468074"/>
                <a:gd name="connsiteX1" fmla="*/ 57876 w 83890"/>
                <a:gd name="connsiteY1" fmla="*/ 340406 h 1468074"/>
                <a:gd name="connsiteX2" fmla="*/ 30730 w 83890"/>
                <a:gd name="connsiteY2" fmla="*/ 1037619 h 1468074"/>
                <a:gd name="connsiteX3" fmla="*/ 0 w 83890"/>
                <a:gd name="connsiteY3" fmla="*/ 1468074 h 1468074"/>
                <a:gd name="connsiteX4" fmla="*/ 0 w 83890"/>
                <a:gd name="connsiteY4" fmla="*/ 1468074 h 1468074"/>
                <a:gd name="connsiteX0" fmla="*/ 83890 w 83890"/>
                <a:gd name="connsiteY0" fmla="*/ 0 h 1468074"/>
                <a:gd name="connsiteX1" fmla="*/ 57876 w 83890"/>
                <a:gd name="connsiteY1" fmla="*/ 340406 h 1468074"/>
                <a:gd name="connsiteX2" fmla="*/ 29411 w 83890"/>
                <a:gd name="connsiteY2" fmla="*/ 714373 h 1468074"/>
                <a:gd name="connsiteX3" fmla="*/ 0 w 83890"/>
                <a:gd name="connsiteY3" fmla="*/ 1468074 h 1468074"/>
                <a:gd name="connsiteX4" fmla="*/ 0 w 83890"/>
                <a:gd name="connsiteY4" fmla="*/ 1468074 h 1468074"/>
                <a:gd name="connsiteX0" fmla="*/ 89735 w 89735"/>
                <a:gd name="connsiteY0" fmla="*/ 37155 h 1137841"/>
                <a:gd name="connsiteX1" fmla="*/ 57876 w 89735"/>
                <a:gd name="connsiteY1" fmla="*/ 10173 h 1137841"/>
                <a:gd name="connsiteX2" fmla="*/ 29411 w 89735"/>
                <a:gd name="connsiteY2" fmla="*/ 384140 h 1137841"/>
                <a:gd name="connsiteX3" fmla="*/ 0 w 89735"/>
                <a:gd name="connsiteY3" fmla="*/ 1137841 h 1137841"/>
                <a:gd name="connsiteX4" fmla="*/ 0 w 89735"/>
                <a:gd name="connsiteY4" fmla="*/ 1137841 h 1137841"/>
                <a:gd name="connsiteX0" fmla="*/ 110030 w 110030"/>
                <a:gd name="connsiteY0" fmla="*/ 37155 h 2659237"/>
                <a:gd name="connsiteX1" fmla="*/ 78171 w 110030"/>
                <a:gd name="connsiteY1" fmla="*/ 10173 h 2659237"/>
                <a:gd name="connsiteX2" fmla="*/ 49706 w 110030"/>
                <a:gd name="connsiteY2" fmla="*/ 384140 h 2659237"/>
                <a:gd name="connsiteX3" fmla="*/ 20295 w 110030"/>
                <a:gd name="connsiteY3" fmla="*/ 1137841 h 2659237"/>
                <a:gd name="connsiteX4" fmla="*/ 0 w 110030"/>
                <a:gd name="connsiteY4" fmla="*/ 2659239 h 2659237"/>
                <a:gd name="connsiteX0" fmla="*/ 110030 w 110030"/>
                <a:gd name="connsiteY0" fmla="*/ 1 h 2622087"/>
                <a:gd name="connsiteX1" fmla="*/ 79119 w 110030"/>
                <a:gd name="connsiteY1" fmla="*/ 62461 h 2622087"/>
                <a:gd name="connsiteX2" fmla="*/ 49706 w 110030"/>
                <a:gd name="connsiteY2" fmla="*/ 346986 h 2622087"/>
                <a:gd name="connsiteX3" fmla="*/ 20295 w 110030"/>
                <a:gd name="connsiteY3" fmla="*/ 1100687 h 2622087"/>
                <a:gd name="connsiteX4" fmla="*/ 0 w 110030"/>
                <a:gd name="connsiteY4" fmla="*/ 2622085 h 2622087"/>
                <a:gd name="connsiteX0" fmla="*/ 110030 w 110030"/>
                <a:gd name="connsiteY0" fmla="*/ 1 h 2622083"/>
                <a:gd name="connsiteX1" fmla="*/ 79119 w 110030"/>
                <a:gd name="connsiteY1" fmla="*/ 62461 h 2622083"/>
                <a:gd name="connsiteX2" fmla="*/ 45456 w 110030"/>
                <a:gd name="connsiteY2" fmla="*/ 477910 h 2622083"/>
                <a:gd name="connsiteX3" fmla="*/ 20295 w 110030"/>
                <a:gd name="connsiteY3" fmla="*/ 1100687 h 2622083"/>
                <a:gd name="connsiteX4" fmla="*/ 0 w 110030"/>
                <a:gd name="connsiteY4" fmla="*/ 2622085 h 2622083"/>
                <a:gd name="connsiteX0" fmla="*/ 110030 w 110030"/>
                <a:gd name="connsiteY0" fmla="*/ 1 h 2622087"/>
                <a:gd name="connsiteX1" fmla="*/ 79119 w 110030"/>
                <a:gd name="connsiteY1" fmla="*/ 62461 h 2622087"/>
                <a:gd name="connsiteX2" fmla="*/ 45456 w 110030"/>
                <a:gd name="connsiteY2" fmla="*/ 477910 h 2622087"/>
                <a:gd name="connsiteX3" fmla="*/ 23516 w 110030"/>
                <a:gd name="connsiteY3" fmla="*/ 1176612 h 2622087"/>
                <a:gd name="connsiteX4" fmla="*/ 0 w 110030"/>
                <a:gd name="connsiteY4" fmla="*/ 2622085 h 2622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30" h="2622087">
                  <a:moveTo>
                    <a:pt x="110030" y="1"/>
                  </a:moveTo>
                  <a:cubicBezTo>
                    <a:pt x="105136" y="128632"/>
                    <a:pt x="89881" y="-17190"/>
                    <a:pt x="79119" y="62461"/>
                  </a:cubicBezTo>
                  <a:cubicBezTo>
                    <a:pt x="68357" y="142112"/>
                    <a:pt x="54723" y="292218"/>
                    <a:pt x="45456" y="477910"/>
                  </a:cubicBezTo>
                  <a:cubicBezTo>
                    <a:pt x="36189" y="663602"/>
                    <a:pt x="31092" y="819250"/>
                    <a:pt x="23516" y="1176612"/>
                  </a:cubicBezTo>
                  <a:cubicBezTo>
                    <a:pt x="15940" y="1533975"/>
                    <a:pt x="6765" y="2114952"/>
                    <a:pt x="0" y="2622085"/>
                  </a:cubicBezTo>
                </a:path>
              </a:pathLst>
            </a:custGeom>
            <a:noFill/>
            <a:ln w="50800" cmpd="sng">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9876268">
              <a:off x="3673679" y="3816751"/>
              <a:ext cx="578238" cy="157177"/>
            </a:xfrm>
            <a:custGeom>
              <a:avLst/>
              <a:gdLst>
                <a:gd name="connsiteX0" fmla="*/ 83890 w 83890"/>
                <a:gd name="connsiteY0" fmla="*/ 0 h 1468074"/>
                <a:gd name="connsiteX1" fmla="*/ 67112 w 83890"/>
                <a:gd name="connsiteY1" fmla="*/ 394283 h 1468074"/>
                <a:gd name="connsiteX2" fmla="*/ 41945 w 83890"/>
                <a:gd name="connsiteY2" fmla="*/ 822121 h 1468074"/>
                <a:gd name="connsiteX3" fmla="*/ 0 w 83890"/>
                <a:gd name="connsiteY3" fmla="*/ 1468074 h 1468074"/>
                <a:gd name="connsiteX4" fmla="*/ 0 w 83890"/>
                <a:gd name="connsiteY4" fmla="*/ 1468074 h 1468074"/>
                <a:gd name="connsiteX0" fmla="*/ 262 w 68769"/>
                <a:gd name="connsiteY0" fmla="*/ 0 h 1555575"/>
                <a:gd name="connsiteX1" fmla="*/ 67374 w 68769"/>
                <a:gd name="connsiteY1" fmla="*/ 481784 h 1555575"/>
                <a:gd name="connsiteX2" fmla="*/ 42207 w 68769"/>
                <a:gd name="connsiteY2" fmla="*/ 909622 h 1555575"/>
                <a:gd name="connsiteX3" fmla="*/ 262 w 68769"/>
                <a:gd name="connsiteY3" fmla="*/ 1555575 h 1555575"/>
                <a:gd name="connsiteX4" fmla="*/ 262 w 68769"/>
                <a:gd name="connsiteY4" fmla="*/ 1555575 h 1555575"/>
                <a:gd name="connsiteX0" fmla="*/ 514 w 44491"/>
                <a:gd name="connsiteY0" fmla="*/ 0 h 1555575"/>
                <a:gd name="connsiteX1" fmla="*/ 34070 w 44491"/>
                <a:gd name="connsiteY1" fmla="*/ 496368 h 1555575"/>
                <a:gd name="connsiteX2" fmla="*/ 42459 w 44491"/>
                <a:gd name="connsiteY2" fmla="*/ 909622 h 1555575"/>
                <a:gd name="connsiteX3" fmla="*/ 514 w 44491"/>
                <a:gd name="connsiteY3" fmla="*/ 1555575 h 1555575"/>
                <a:gd name="connsiteX4" fmla="*/ 514 w 44491"/>
                <a:gd name="connsiteY4" fmla="*/ 1555575 h 1555575"/>
                <a:gd name="connsiteX0" fmla="*/ 535 w 52153"/>
                <a:gd name="connsiteY0" fmla="*/ 0 h 1555575"/>
                <a:gd name="connsiteX1" fmla="*/ 34091 w 52153"/>
                <a:gd name="connsiteY1" fmla="*/ 496368 h 1555575"/>
                <a:gd name="connsiteX2" fmla="*/ 50869 w 52153"/>
                <a:gd name="connsiteY2" fmla="*/ 1040873 h 1555575"/>
                <a:gd name="connsiteX3" fmla="*/ 535 w 52153"/>
                <a:gd name="connsiteY3" fmla="*/ 1555575 h 1555575"/>
                <a:gd name="connsiteX4" fmla="*/ 535 w 52153"/>
                <a:gd name="connsiteY4" fmla="*/ 1555575 h 1555575"/>
                <a:gd name="connsiteX0" fmla="*/ 6485 w 58103"/>
                <a:gd name="connsiteY0" fmla="*/ 0 h 1595601"/>
                <a:gd name="connsiteX1" fmla="*/ 40041 w 58103"/>
                <a:gd name="connsiteY1" fmla="*/ 496368 h 1595601"/>
                <a:gd name="connsiteX2" fmla="*/ 56819 w 58103"/>
                <a:gd name="connsiteY2" fmla="*/ 1040873 h 1595601"/>
                <a:gd name="connsiteX3" fmla="*/ 6485 w 58103"/>
                <a:gd name="connsiteY3" fmla="*/ 1555575 h 1595601"/>
                <a:gd name="connsiteX4" fmla="*/ 0 w 58103"/>
                <a:gd name="connsiteY4" fmla="*/ 1562711 h 1595601"/>
                <a:gd name="connsiteX0" fmla="*/ 12456 w 46075"/>
                <a:gd name="connsiteY0" fmla="*/ 0 h 1595601"/>
                <a:gd name="connsiteX1" fmla="*/ 46012 w 46075"/>
                <a:gd name="connsiteY1" fmla="*/ 496368 h 1595601"/>
                <a:gd name="connsiteX2" fmla="*/ 1179 w 46075"/>
                <a:gd name="connsiteY2" fmla="*/ 1040873 h 1595601"/>
                <a:gd name="connsiteX3" fmla="*/ 12456 w 46075"/>
                <a:gd name="connsiteY3" fmla="*/ 1555575 h 1595601"/>
                <a:gd name="connsiteX4" fmla="*/ 5971 w 46075"/>
                <a:gd name="connsiteY4" fmla="*/ 1562711 h 1595601"/>
                <a:gd name="connsiteX0" fmla="*/ 14260 w 95377"/>
                <a:gd name="connsiteY0" fmla="*/ 0 h 1598216"/>
                <a:gd name="connsiteX1" fmla="*/ 47816 w 95377"/>
                <a:gd name="connsiteY1" fmla="*/ 496368 h 1598216"/>
                <a:gd name="connsiteX2" fmla="*/ 2983 w 95377"/>
                <a:gd name="connsiteY2" fmla="*/ 1040873 h 1598216"/>
                <a:gd name="connsiteX3" fmla="*/ 14260 w 95377"/>
                <a:gd name="connsiteY3" fmla="*/ 1555575 h 1598216"/>
                <a:gd name="connsiteX4" fmla="*/ 95327 w 95377"/>
                <a:gd name="connsiteY4" fmla="*/ 1569847 h 1598216"/>
                <a:gd name="connsiteX0" fmla="*/ 12114 w 93181"/>
                <a:gd name="connsiteY0" fmla="*/ 0 h 1569847"/>
                <a:gd name="connsiteX1" fmla="*/ 45670 w 93181"/>
                <a:gd name="connsiteY1" fmla="*/ 496368 h 1569847"/>
                <a:gd name="connsiteX2" fmla="*/ 837 w 93181"/>
                <a:gd name="connsiteY2" fmla="*/ 1040873 h 1569847"/>
                <a:gd name="connsiteX3" fmla="*/ 93181 w 93181"/>
                <a:gd name="connsiteY3" fmla="*/ 1569847 h 1569847"/>
                <a:gd name="connsiteX0" fmla="*/ 38210 w 550556"/>
                <a:gd name="connsiteY0" fmla="*/ 0 h 1047399"/>
                <a:gd name="connsiteX1" fmla="*/ 71766 w 550556"/>
                <a:gd name="connsiteY1" fmla="*/ 496368 h 1047399"/>
                <a:gd name="connsiteX2" fmla="*/ 26933 w 550556"/>
                <a:gd name="connsiteY2" fmla="*/ 1040873 h 1047399"/>
                <a:gd name="connsiteX3" fmla="*/ 550556 w 550556"/>
                <a:gd name="connsiteY3" fmla="*/ 849145 h 1047399"/>
                <a:gd name="connsiteX0" fmla="*/ 1638 w 513984"/>
                <a:gd name="connsiteY0" fmla="*/ 0 h 849145"/>
                <a:gd name="connsiteX1" fmla="*/ 35194 w 513984"/>
                <a:gd name="connsiteY1" fmla="*/ 496368 h 849145"/>
                <a:gd name="connsiteX2" fmla="*/ 204379 w 513984"/>
                <a:gd name="connsiteY2" fmla="*/ 634140 h 849145"/>
                <a:gd name="connsiteX3" fmla="*/ 513984 w 513984"/>
                <a:gd name="connsiteY3" fmla="*/ 849145 h 849145"/>
                <a:gd name="connsiteX0" fmla="*/ 283 w 512629"/>
                <a:gd name="connsiteY0" fmla="*/ 0 h 849145"/>
                <a:gd name="connsiteX1" fmla="*/ 88964 w 512629"/>
                <a:gd name="connsiteY1" fmla="*/ 375062 h 849145"/>
                <a:gd name="connsiteX2" fmla="*/ 203024 w 512629"/>
                <a:gd name="connsiteY2" fmla="*/ 634140 h 849145"/>
                <a:gd name="connsiteX3" fmla="*/ 512629 w 512629"/>
                <a:gd name="connsiteY3" fmla="*/ 849145 h 849145"/>
                <a:gd name="connsiteX0" fmla="*/ 0 w 423665"/>
                <a:gd name="connsiteY0" fmla="*/ 0 h 474083"/>
                <a:gd name="connsiteX1" fmla="*/ 114060 w 423665"/>
                <a:gd name="connsiteY1" fmla="*/ 259078 h 474083"/>
                <a:gd name="connsiteX2" fmla="*/ 423665 w 423665"/>
                <a:gd name="connsiteY2" fmla="*/ 474083 h 474083"/>
                <a:gd name="connsiteX0" fmla="*/ 0 w 371782"/>
                <a:gd name="connsiteY0" fmla="*/ 0 h 245741"/>
                <a:gd name="connsiteX1" fmla="*/ 62177 w 371782"/>
                <a:gd name="connsiteY1" fmla="*/ 30736 h 245741"/>
                <a:gd name="connsiteX2" fmla="*/ 371782 w 371782"/>
                <a:gd name="connsiteY2" fmla="*/ 245741 h 245741"/>
                <a:gd name="connsiteX0" fmla="*/ 0 w 371782"/>
                <a:gd name="connsiteY0" fmla="*/ 0 h 245741"/>
                <a:gd name="connsiteX1" fmla="*/ 182157 w 371782"/>
                <a:gd name="connsiteY1" fmla="*/ 94956 h 245741"/>
                <a:gd name="connsiteX2" fmla="*/ 371782 w 371782"/>
                <a:gd name="connsiteY2" fmla="*/ 245741 h 245741"/>
                <a:gd name="connsiteX0" fmla="*/ 0 w 371782"/>
                <a:gd name="connsiteY0" fmla="*/ 0 h 245741"/>
                <a:gd name="connsiteX1" fmla="*/ 182157 w 371782"/>
                <a:gd name="connsiteY1" fmla="*/ 94956 h 245741"/>
                <a:gd name="connsiteX2" fmla="*/ 371782 w 371782"/>
                <a:gd name="connsiteY2" fmla="*/ 245741 h 245741"/>
                <a:gd name="connsiteX0" fmla="*/ 0 w 371782"/>
                <a:gd name="connsiteY0" fmla="*/ 8669 h 254410"/>
                <a:gd name="connsiteX1" fmla="*/ 182157 w 371782"/>
                <a:gd name="connsiteY1" fmla="*/ 103625 h 254410"/>
                <a:gd name="connsiteX2" fmla="*/ 371782 w 371782"/>
                <a:gd name="connsiteY2" fmla="*/ 254410 h 254410"/>
                <a:gd name="connsiteX0" fmla="*/ 0 w 371782"/>
                <a:gd name="connsiteY0" fmla="*/ 19606 h 265347"/>
                <a:gd name="connsiteX1" fmla="*/ 191885 w 371782"/>
                <a:gd name="connsiteY1" fmla="*/ 43206 h 265347"/>
                <a:gd name="connsiteX2" fmla="*/ 371782 w 371782"/>
                <a:gd name="connsiteY2" fmla="*/ 265347 h 265347"/>
                <a:gd name="connsiteX0" fmla="*/ 0 w 391238"/>
                <a:gd name="connsiteY0" fmla="*/ 14517 h 117543"/>
                <a:gd name="connsiteX1" fmla="*/ 191885 w 391238"/>
                <a:gd name="connsiteY1" fmla="*/ 38117 h 117543"/>
                <a:gd name="connsiteX2" fmla="*/ 391238 w 391238"/>
                <a:gd name="connsiteY2" fmla="*/ 117544 h 117543"/>
                <a:gd name="connsiteX0" fmla="*/ 0 w 391238"/>
                <a:gd name="connsiteY0" fmla="*/ 52944 h 155971"/>
                <a:gd name="connsiteX1" fmla="*/ 169186 w 391238"/>
                <a:gd name="connsiteY1" fmla="*/ 5187 h 155971"/>
                <a:gd name="connsiteX2" fmla="*/ 391238 w 391238"/>
                <a:gd name="connsiteY2" fmla="*/ 155971 h 155971"/>
                <a:gd name="connsiteX0" fmla="*/ 0 w 391238"/>
                <a:gd name="connsiteY0" fmla="*/ 52944 h 155971"/>
                <a:gd name="connsiteX1" fmla="*/ 169186 w 391238"/>
                <a:gd name="connsiteY1" fmla="*/ 5187 h 155971"/>
                <a:gd name="connsiteX2" fmla="*/ 391238 w 391238"/>
                <a:gd name="connsiteY2" fmla="*/ 155971 h 155971"/>
                <a:gd name="connsiteX0" fmla="*/ 0 w 316656"/>
                <a:gd name="connsiteY0" fmla="*/ 28756 h 167461"/>
                <a:gd name="connsiteX1" fmla="*/ 94604 w 316656"/>
                <a:gd name="connsiteY1" fmla="*/ 16677 h 167461"/>
                <a:gd name="connsiteX2" fmla="*/ 316656 w 316656"/>
                <a:gd name="connsiteY2" fmla="*/ 167461 h 167461"/>
                <a:gd name="connsiteX0" fmla="*/ 0 w 316656"/>
                <a:gd name="connsiteY0" fmla="*/ 28756 h 167461"/>
                <a:gd name="connsiteX1" fmla="*/ 146487 w 316656"/>
                <a:gd name="connsiteY1" fmla="*/ 16677 h 167461"/>
                <a:gd name="connsiteX2" fmla="*/ 316656 w 316656"/>
                <a:gd name="connsiteY2" fmla="*/ 167461 h 167461"/>
                <a:gd name="connsiteX0" fmla="*/ 0 w 316656"/>
                <a:gd name="connsiteY0" fmla="*/ 28756 h 167461"/>
                <a:gd name="connsiteX1" fmla="*/ 165943 w 316656"/>
                <a:gd name="connsiteY1" fmla="*/ 16677 h 167461"/>
                <a:gd name="connsiteX2" fmla="*/ 316656 w 316656"/>
                <a:gd name="connsiteY2" fmla="*/ 167461 h 167461"/>
                <a:gd name="connsiteX0" fmla="*/ 0 w 316656"/>
                <a:gd name="connsiteY0" fmla="*/ 18710 h 157415"/>
                <a:gd name="connsiteX1" fmla="*/ 168398 w 316656"/>
                <a:gd name="connsiteY1" fmla="*/ 30295 h 157415"/>
                <a:gd name="connsiteX2" fmla="*/ 316656 w 316656"/>
                <a:gd name="connsiteY2" fmla="*/ 157415 h 157415"/>
                <a:gd name="connsiteX0" fmla="*/ 0 w 316656"/>
                <a:gd name="connsiteY0" fmla="*/ 19922 h 158627"/>
                <a:gd name="connsiteX1" fmla="*/ 168398 w 316656"/>
                <a:gd name="connsiteY1" fmla="*/ 31507 h 158627"/>
                <a:gd name="connsiteX2" fmla="*/ 316656 w 316656"/>
                <a:gd name="connsiteY2" fmla="*/ 158627 h 158627"/>
                <a:gd name="connsiteX0" fmla="*/ 0 w 316656"/>
                <a:gd name="connsiteY0" fmla="*/ 19922 h 158627"/>
                <a:gd name="connsiteX1" fmla="*/ 168398 w 316656"/>
                <a:gd name="connsiteY1" fmla="*/ 31507 h 158627"/>
                <a:gd name="connsiteX2" fmla="*/ 316656 w 316656"/>
                <a:gd name="connsiteY2" fmla="*/ 158627 h 158627"/>
                <a:gd name="connsiteX0" fmla="*/ 0 w 316656"/>
                <a:gd name="connsiteY0" fmla="*/ 9510 h 148215"/>
                <a:gd name="connsiteX1" fmla="*/ 168398 w 316656"/>
                <a:gd name="connsiteY1" fmla="*/ 21095 h 148215"/>
                <a:gd name="connsiteX2" fmla="*/ 316656 w 316656"/>
                <a:gd name="connsiteY2" fmla="*/ 148215 h 148215"/>
              </a:gdLst>
              <a:ahLst/>
              <a:cxnLst>
                <a:cxn ang="0">
                  <a:pos x="connsiteX0" y="connsiteY0"/>
                </a:cxn>
                <a:cxn ang="0">
                  <a:pos x="connsiteX1" y="connsiteY1"/>
                </a:cxn>
                <a:cxn ang="0">
                  <a:pos x="connsiteX2" y="connsiteY2"/>
                </a:cxn>
              </a:cxnLst>
              <a:rect l="l" t="t" r="r" b="b"/>
              <a:pathLst>
                <a:path w="316656" h="148215">
                  <a:moveTo>
                    <a:pt x="0" y="9510"/>
                  </a:moveTo>
                  <a:cubicBezTo>
                    <a:pt x="66661" y="-3164"/>
                    <a:pt x="109540" y="-6619"/>
                    <a:pt x="168398" y="21095"/>
                  </a:cubicBezTo>
                  <a:cubicBezTo>
                    <a:pt x="227256" y="48809"/>
                    <a:pt x="269712" y="88731"/>
                    <a:pt x="316656" y="148215"/>
                  </a:cubicBezTo>
                </a:path>
              </a:pathLst>
            </a:custGeom>
            <a:noFill/>
            <a:ln w="50800" cmpd="sng">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876268">
              <a:off x="4075300" y="2973923"/>
              <a:ext cx="2496857" cy="1413543"/>
            </a:xfrm>
            <a:custGeom>
              <a:avLst/>
              <a:gdLst>
                <a:gd name="connsiteX0" fmla="*/ 83890 w 83890"/>
                <a:gd name="connsiteY0" fmla="*/ 0 h 1468074"/>
                <a:gd name="connsiteX1" fmla="*/ 67112 w 83890"/>
                <a:gd name="connsiteY1" fmla="*/ 394283 h 1468074"/>
                <a:gd name="connsiteX2" fmla="*/ 41945 w 83890"/>
                <a:gd name="connsiteY2" fmla="*/ 822121 h 1468074"/>
                <a:gd name="connsiteX3" fmla="*/ 0 w 83890"/>
                <a:gd name="connsiteY3" fmla="*/ 1468074 h 1468074"/>
                <a:gd name="connsiteX4" fmla="*/ 0 w 83890"/>
                <a:gd name="connsiteY4" fmla="*/ 1468074 h 1468074"/>
                <a:gd name="connsiteX0" fmla="*/ 262 w 68769"/>
                <a:gd name="connsiteY0" fmla="*/ 0 h 1555575"/>
                <a:gd name="connsiteX1" fmla="*/ 67374 w 68769"/>
                <a:gd name="connsiteY1" fmla="*/ 481784 h 1555575"/>
                <a:gd name="connsiteX2" fmla="*/ 42207 w 68769"/>
                <a:gd name="connsiteY2" fmla="*/ 909622 h 1555575"/>
                <a:gd name="connsiteX3" fmla="*/ 262 w 68769"/>
                <a:gd name="connsiteY3" fmla="*/ 1555575 h 1555575"/>
                <a:gd name="connsiteX4" fmla="*/ 262 w 68769"/>
                <a:gd name="connsiteY4" fmla="*/ 1555575 h 1555575"/>
                <a:gd name="connsiteX0" fmla="*/ 514 w 44491"/>
                <a:gd name="connsiteY0" fmla="*/ 0 h 1555575"/>
                <a:gd name="connsiteX1" fmla="*/ 34070 w 44491"/>
                <a:gd name="connsiteY1" fmla="*/ 496368 h 1555575"/>
                <a:gd name="connsiteX2" fmla="*/ 42459 w 44491"/>
                <a:gd name="connsiteY2" fmla="*/ 909622 h 1555575"/>
                <a:gd name="connsiteX3" fmla="*/ 514 w 44491"/>
                <a:gd name="connsiteY3" fmla="*/ 1555575 h 1555575"/>
                <a:gd name="connsiteX4" fmla="*/ 514 w 44491"/>
                <a:gd name="connsiteY4" fmla="*/ 1555575 h 1555575"/>
                <a:gd name="connsiteX0" fmla="*/ 535 w 52153"/>
                <a:gd name="connsiteY0" fmla="*/ 0 h 1555575"/>
                <a:gd name="connsiteX1" fmla="*/ 34091 w 52153"/>
                <a:gd name="connsiteY1" fmla="*/ 496368 h 1555575"/>
                <a:gd name="connsiteX2" fmla="*/ 50869 w 52153"/>
                <a:gd name="connsiteY2" fmla="*/ 1040873 h 1555575"/>
                <a:gd name="connsiteX3" fmla="*/ 535 w 52153"/>
                <a:gd name="connsiteY3" fmla="*/ 1555575 h 1555575"/>
                <a:gd name="connsiteX4" fmla="*/ 535 w 52153"/>
                <a:gd name="connsiteY4" fmla="*/ 1555575 h 1555575"/>
                <a:gd name="connsiteX0" fmla="*/ 6485 w 58103"/>
                <a:gd name="connsiteY0" fmla="*/ 0 h 1595601"/>
                <a:gd name="connsiteX1" fmla="*/ 40041 w 58103"/>
                <a:gd name="connsiteY1" fmla="*/ 496368 h 1595601"/>
                <a:gd name="connsiteX2" fmla="*/ 56819 w 58103"/>
                <a:gd name="connsiteY2" fmla="*/ 1040873 h 1595601"/>
                <a:gd name="connsiteX3" fmla="*/ 6485 w 58103"/>
                <a:gd name="connsiteY3" fmla="*/ 1555575 h 1595601"/>
                <a:gd name="connsiteX4" fmla="*/ 0 w 58103"/>
                <a:gd name="connsiteY4" fmla="*/ 1562711 h 1595601"/>
                <a:gd name="connsiteX0" fmla="*/ 12456 w 46075"/>
                <a:gd name="connsiteY0" fmla="*/ 0 h 1595601"/>
                <a:gd name="connsiteX1" fmla="*/ 46012 w 46075"/>
                <a:gd name="connsiteY1" fmla="*/ 496368 h 1595601"/>
                <a:gd name="connsiteX2" fmla="*/ 1179 w 46075"/>
                <a:gd name="connsiteY2" fmla="*/ 1040873 h 1595601"/>
                <a:gd name="connsiteX3" fmla="*/ 12456 w 46075"/>
                <a:gd name="connsiteY3" fmla="*/ 1555575 h 1595601"/>
                <a:gd name="connsiteX4" fmla="*/ 5971 w 46075"/>
                <a:gd name="connsiteY4" fmla="*/ 1562711 h 1595601"/>
                <a:gd name="connsiteX0" fmla="*/ 14260 w 95377"/>
                <a:gd name="connsiteY0" fmla="*/ 0 h 1598216"/>
                <a:gd name="connsiteX1" fmla="*/ 47816 w 95377"/>
                <a:gd name="connsiteY1" fmla="*/ 496368 h 1598216"/>
                <a:gd name="connsiteX2" fmla="*/ 2983 w 95377"/>
                <a:gd name="connsiteY2" fmla="*/ 1040873 h 1598216"/>
                <a:gd name="connsiteX3" fmla="*/ 14260 w 95377"/>
                <a:gd name="connsiteY3" fmla="*/ 1555575 h 1598216"/>
                <a:gd name="connsiteX4" fmla="*/ 95327 w 95377"/>
                <a:gd name="connsiteY4" fmla="*/ 1569847 h 1598216"/>
                <a:gd name="connsiteX0" fmla="*/ 12114 w 93181"/>
                <a:gd name="connsiteY0" fmla="*/ 0 h 1569847"/>
                <a:gd name="connsiteX1" fmla="*/ 45670 w 93181"/>
                <a:gd name="connsiteY1" fmla="*/ 496368 h 1569847"/>
                <a:gd name="connsiteX2" fmla="*/ 837 w 93181"/>
                <a:gd name="connsiteY2" fmla="*/ 1040873 h 1569847"/>
                <a:gd name="connsiteX3" fmla="*/ 93181 w 93181"/>
                <a:gd name="connsiteY3" fmla="*/ 1569847 h 1569847"/>
                <a:gd name="connsiteX0" fmla="*/ 38210 w 550556"/>
                <a:gd name="connsiteY0" fmla="*/ 0 h 1047399"/>
                <a:gd name="connsiteX1" fmla="*/ 71766 w 550556"/>
                <a:gd name="connsiteY1" fmla="*/ 496368 h 1047399"/>
                <a:gd name="connsiteX2" fmla="*/ 26933 w 550556"/>
                <a:gd name="connsiteY2" fmla="*/ 1040873 h 1047399"/>
                <a:gd name="connsiteX3" fmla="*/ 550556 w 550556"/>
                <a:gd name="connsiteY3" fmla="*/ 849145 h 1047399"/>
                <a:gd name="connsiteX0" fmla="*/ 1638 w 513984"/>
                <a:gd name="connsiteY0" fmla="*/ 0 h 849145"/>
                <a:gd name="connsiteX1" fmla="*/ 35194 w 513984"/>
                <a:gd name="connsiteY1" fmla="*/ 496368 h 849145"/>
                <a:gd name="connsiteX2" fmla="*/ 204379 w 513984"/>
                <a:gd name="connsiteY2" fmla="*/ 634140 h 849145"/>
                <a:gd name="connsiteX3" fmla="*/ 513984 w 513984"/>
                <a:gd name="connsiteY3" fmla="*/ 849145 h 849145"/>
                <a:gd name="connsiteX0" fmla="*/ 283 w 512629"/>
                <a:gd name="connsiteY0" fmla="*/ 0 h 849145"/>
                <a:gd name="connsiteX1" fmla="*/ 88964 w 512629"/>
                <a:gd name="connsiteY1" fmla="*/ 375062 h 849145"/>
                <a:gd name="connsiteX2" fmla="*/ 203024 w 512629"/>
                <a:gd name="connsiteY2" fmla="*/ 634140 h 849145"/>
                <a:gd name="connsiteX3" fmla="*/ 512629 w 512629"/>
                <a:gd name="connsiteY3" fmla="*/ 849145 h 849145"/>
                <a:gd name="connsiteX0" fmla="*/ 0 w 423665"/>
                <a:gd name="connsiteY0" fmla="*/ 0 h 474083"/>
                <a:gd name="connsiteX1" fmla="*/ 114060 w 423665"/>
                <a:gd name="connsiteY1" fmla="*/ 259078 h 474083"/>
                <a:gd name="connsiteX2" fmla="*/ 423665 w 423665"/>
                <a:gd name="connsiteY2" fmla="*/ 474083 h 474083"/>
                <a:gd name="connsiteX0" fmla="*/ 0 w 371782"/>
                <a:gd name="connsiteY0" fmla="*/ 0 h 245741"/>
                <a:gd name="connsiteX1" fmla="*/ 62177 w 371782"/>
                <a:gd name="connsiteY1" fmla="*/ 30736 h 245741"/>
                <a:gd name="connsiteX2" fmla="*/ 371782 w 371782"/>
                <a:gd name="connsiteY2" fmla="*/ 245741 h 245741"/>
                <a:gd name="connsiteX0" fmla="*/ 0 w 371782"/>
                <a:gd name="connsiteY0" fmla="*/ 0 h 245741"/>
                <a:gd name="connsiteX1" fmla="*/ 182157 w 371782"/>
                <a:gd name="connsiteY1" fmla="*/ 94956 h 245741"/>
                <a:gd name="connsiteX2" fmla="*/ 371782 w 371782"/>
                <a:gd name="connsiteY2" fmla="*/ 245741 h 245741"/>
                <a:gd name="connsiteX0" fmla="*/ 0 w 371782"/>
                <a:gd name="connsiteY0" fmla="*/ 0 h 245741"/>
                <a:gd name="connsiteX1" fmla="*/ 182157 w 371782"/>
                <a:gd name="connsiteY1" fmla="*/ 94956 h 245741"/>
                <a:gd name="connsiteX2" fmla="*/ 371782 w 371782"/>
                <a:gd name="connsiteY2" fmla="*/ 245741 h 245741"/>
                <a:gd name="connsiteX0" fmla="*/ 0 w 371782"/>
                <a:gd name="connsiteY0" fmla="*/ 8669 h 254410"/>
                <a:gd name="connsiteX1" fmla="*/ 182157 w 371782"/>
                <a:gd name="connsiteY1" fmla="*/ 103625 h 254410"/>
                <a:gd name="connsiteX2" fmla="*/ 371782 w 371782"/>
                <a:gd name="connsiteY2" fmla="*/ 254410 h 254410"/>
                <a:gd name="connsiteX0" fmla="*/ 0 w 371782"/>
                <a:gd name="connsiteY0" fmla="*/ 19606 h 265347"/>
                <a:gd name="connsiteX1" fmla="*/ 191885 w 371782"/>
                <a:gd name="connsiteY1" fmla="*/ 43206 h 265347"/>
                <a:gd name="connsiteX2" fmla="*/ 371782 w 371782"/>
                <a:gd name="connsiteY2" fmla="*/ 265347 h 265347"/>
                <a:gd name="connsiteX0" fmla="*/ 0 w 391238"/>
                <a:gd name="connsiteY0" fmla="*/ 14517 h 117543"/>
                <a:gd name="connsiteX1" fmla="*/ 191885 w 391238"/>
                <a:gd name="connsiteY1" fmla="*/ 38117 h 117543"/>
                <a:gd name="connsiteX2" fmla="*/ 391238 w 391238"/>
                <a:gd name="connsiteY2" fmla="*/ 117544 h 117543"/>
                <a:gd name="connsiteX0" fmla="*/ 0 w 391238"/>
                <a:gd name="connsiteY0" fmla="*/ 52944 h 155971"/>
                <a:gd name="connsiteX1" fmla="*/ 169186 w 391238"/>
                <a:gd name="connsiteY1" fmla="*/ 5187 h 155971"/>
                <a:gd name="connsiteX2" fmla="*/ 391238 w 391238"/>
                <a:gd name="connsiteY2" fmla="*/ 155971 h 155971"/>
                <a:gd name="connsiteX0" fmla="*/ 0 w 391238"/>
                <a:gd name="connsiteY0" fmla="*/ 52944 h 155971"/>
                <a:gd name="connsiteX1" fmla="*/ 169186 w 391238"/>
                <a:gd name="connsiteY1" fmla="*/ 5187 h 155971"/>
                <a:gd name="connsiteX2" fmla="*/ 391238 w 391238"/>
                <a:gd name="connsiteY2" fmla="*/ 155971 h 155971"/>
                <a:gd name="connsiteX0" fmla="*/ 0 w 316656"/>
                <a:gd name="connsiteY0" fmla="*/ 28756 h 167461"/>
                <a:gd name="connsiteX1" fmla="*/ 94604 w 316656"/>
                <a:gd name="connsiteY1" fmla="*/ 16677 h 167461"/>
                <a:gd name="connsiteX2" fmla="*/ 316656 w 316656"/>
                <a:gd name="connsiteY2" fmla="*/ 167461 h 167461"/>
                <a:gd name="connsiteX0" fmla="*/ 0 w 316656"/>
                <a:gd name="connsiteY0" fmla="*/ 28756 h 167461"/>
                <a:gd name="connsiteX1" fmla="*/ 146487 w 316656"/>
                <a:gd name="connsiteY1" fmla="*/ 16677 h 167461"/>
                <a:gd name="connsiteX2" fmla="*/ 316656 w 316656"/>
                <a:gd name="connsiteY2" fmla="*/ 167461 h 167461"/>
                <a:gd name="connsiteX0" fmla="*/ 0 w 316656"/>
                <a:gd name="connsiteY0" fmla="*/ 28756 h 167461"/>
                <a:gd name="connsiteX1" fmla="*/ 165943 w 316656"/>
                <a:gd name="connsiteY1" fmla="*/ 16677 h 167461"/>
                <a:gd name="connsiteX2" fmla="*/ 316656 w 316656"/>
                <a:gd name="connsiteY2" fmla="*/ 167461 h 167461"/>
                <a:gd name="connsiteX0" fmla="*/ 0 w 316656"/>
                <a:gd name="connsiteY0" fmla="*/ 18710 h 157415"/>
                <a:gd name="connsiteX1" fmla="*/ 168398 w 316656"/>
                <a:gd name="connsiteY1" fmla="*/ 30295 h 157415"/>
                <a:gd name="connsiteX2" fmla="*/ 316656 w 316656"/>
                <a:gd name="connsiteY2" fmla="*/ 157415 h 157415"/>
                <a:gd name="connsiteX0" fmla="*/ 0 w 316656"/>
                <a:gd name="connsiteY0" fmla="*/ 19922 h 158627"/>
                <a:gd name="connsiteX1" fmla="*/ 168398 w 316656"/>
                <a:gd name="connsiteY1" fmla="*/ 31507 h 158627"/>
                <a:gd name="connsiteX2" fmla="*/ 316656 w 316656"/>
                <a:gd name="connsiteY2" fmla="*/ 158627 h 158627"/>
                <a:gd name="connsiteX0" fmla="*/ 0 w 316656"/>
                <a:gd name="connsiteY0" fmla="*/ 19922 h 158627"/>
                <a:gd name="connsiteX1" fmla="*/ 168398 w 316656"/>
                <a:gd name="connsiteY1" fmla="*/ 31507 h 158627"/>
                <a:gd name="connsiteX2" fmla="*/ 316656 w 316656"/>
                <a:gd name="connsiteY2" fmla="*/ 158627 h 158627"/>
                <a:gd name="connsiteX0" fmla="*/ 0 w 316656"/>
                <a:gd name="connsiteY0" fmla="*/ 9510 h 148215"/>
                <a:gd name="connsiteX1" fmla="*/ 168398 w 316656"/>
                <a:gd name="connsiteY1" fmla="*/ 21095 h 148215"/>
                <a:gd name="connsiteX2" fmla="*/ 316656 w 316656"/>
                <a:gd name="connsiteY2" fmla="*/ 148215 h 148215"/>
                <a:gd name="connsiteX0" fmla="*/ 0 w 316656"/>
                <a:gd name="connsiteY0" fmla="*/ 2207 h 140912"/>
                <a:gd name="connsiteX1" fmla="*/ 234710 w 316656"/>
                <a:gd name="connsiteY1" fmla="*/ 62092 h 140912"/>
                <a:gd name="connsiteX2" fmla="*/ 316656 w 316656"/>
                <a:gd name="connsiteY2" fmla="*/ 140912 h 140912"/>
                <a:gd name="connsiteX0" fmla="*/ 0 w 312951"/>
                <a:gd name="connsiteY0" fmla="*/ 1809 h 149809"/>
                <a:gd name="connsiteX1" fmla="*/ 231005 w 312951"/>
                <a:gd name="connsiteY1" fmla="*/ 70989 h 149809"/>
                <a:gd name="connsiteX2" fmla="*/ 312951 w 312951"/>
                <a:gd name="connsiteY2" fmla="*/ 149809 h 149809"/>
                <a:gd name="connsiteX0" fmla="*/ 0 w 312951"/>
                <a:gd name="connsiteY0" fmla="*/ 0 h 148000"/>
                <a:gd name="connsiteX1" fmla="*/ 231005 w 312951"/>
                <a:gd name="connsiteY1" fmla="*/ 69180 h 148000"/>
                <a:gd name="connsiteX2" fmla="*/ 312951 w 312951"/>
                <a:gd name="connsiteY2" fmla="*/ 148000 h 148000"/>
                <a:gd name="connsiteX0" fmla="*/ 0 w 910773"/>
                <a:gd name="connsiteY0" fmla="*/ 0 h 200727"/>
                <a:gd name="connsiteX1" fmla="*/ 231005 w 910773"/>
                <a:gd name="connsiteY1" fmla="*/ 69180 h 200727"/>
                <a:gd name="connsiteX2" fmla="*/ 910773 w 910773"/>
                <a:gd name="connsiteY2" fmla="*/ 200727 h 200727"/>
                <a:gd name="connsiteX0" fmla="*/ 0 w 910773"/>
                <a:gd name="connsiteY0" fmla="*/ 0 h 200869"/>
                <a:gd name="connsiteX1" fmla="*/ 231005 w 910773"/>
                <a:gd name="connsiteY1" fmla="*/ 69180 h 200869"/>
                <a:gd name="connsiteX2" fmla="*/ 910773 w 910773"/>
                <a:gd name="connsiteY2" fmla="*/ 200727 h 200869"/>
                <a:gd name="connsiteX0" fmla="*/ 0 w 1104327"/>
                <a:gd name="connsiteY0" fmla="*/ 0 h 128684"/>
                <a:gd name="connsiteX1" fmla="*/ 231005 w 1104327"/>
                <a:gd name="connsiteY1" fmla="*/ 69180 h 128684"/>
                <a:gd name="connsiteX2" fmla="*/ 1104327 w 1104327"/>
                <a:gd name="connsiteY2" fmla="*/ 128354 h 128684"/>
                <a:gd name="connsiteX0" fmla="*/ 0 w 1104327"/>
                <a:gd name="connsiteY0" fmla="*/ 0 h 133045"/>
                <a:gd name="connsiteX1" fmla="*/ 231005 w 1104327"/>
                <a:gd name="connsiteY1" fmla="*/ 69180 h 133045"/>
                <a:gd name="connsiteX2" fmla="*/ 1104327 w 1104327"/>
                <a:gd name="connsiteY2" fmla="*/ 128354 h 133045"/>
                <a:gd name="connsiteX0" fmla="*/ 0 w 1104327"/>
                <a:gd name="connsiteY0" fmla="*/ 0 h 168387"/>
                <a:gd name="connsiteX1" fmla="*/ 378623 w 1104327"/>
                <a:gd name="connsiteY1" fmla="*/ 161427 h 168387"/>
                <a:gd name="connsiteX2" fmla="*/ 1104327 w 1104327"/>
                <a:gd name="connsiteY2" fmla="*/ 128354 h 168387"/>
                <a:gd name="connsiteX0" fmla="*/ 0 w 1104327"/>
                <a:gd name="connsiteY0" fmla="*/ 0 h 184705"/>
                <a:gd name="connsiteX1" fmla="*/ 485134 w 1104327"/>
                <a:gd name="connsiteY1" fmla="*/ 179563 h 184705"/>
                <a:gd name="connsiteX2" fmla="*/ 1104327 w 1104327"/>
                <a:gd name="connsiteY2" fmla="*/ 128354 h 184705"/>
                <a:gd name="connsiteX0" fmla="*/ 0 w 1160217"/>
                <a:gd name="connsiteY0" fmla="*/ 0 h 183135"/>
                <a:gd name="connsiteX1" fmla="*/ 485134 w 1160217"/>
                <a:gd name="connsiteY1" fmla="*/ 179563 h 183135"/>
                <a:gd name="connsiteX2" fmla="*/ 1160217 w 1160217"/>
                <a:gd name="connsiteY2" fmla="*/ 114440 h 183135"/>
                <a:gd name="connsiteX0" fmla="*/ 0 w 1160217"/>
                <a:gd name="connsiteY0" fmla="*/ 0 h 183381"/>
                <a:gd name="connsiteX1" fmla="*/ 485134 w 1160217"/>
                <a:gd name="connsiteY1" fmla="*/ 179563 h 183381"/>
                <a:gd name="connsiteX2" fmla="*/ 1160217 w 1160217"/>
                <a:gd name="connsiteY2" fmla="*/ 114440 h 183381"/>
                <a:gd name="connsiteX0" fmla="*/ 0 w 1063117"/>
                <a:gd name="connsiteY0" fmla="*/ 0 h 184382"/>
                <a:gd name="connsiteX1" fmla="*/ 485134 w 1063117"/>
                <a:gd name="connsiteY1" fmla="*/ 179563 h 184382"/>
                <a:gd name="connsiteX2" fmla="*/ 1063117 w 1063117"/>
                <a:gd name="connsiteY2" fmla="*/ 123109 h 184382"/>
                <a:gd name="connsiteX0" fmla="*/ 0 w 1063117"/>
                <a:gd name="connsiteY0" fmla="*/ 0 h 184382"/>
                <a:gd name="connsiteX1" fmla="*/ 208411 w 1063117"/>
                <a:gd name="connsiteY1" fmla="*/ 88880 h 184382"/>
                <a:gd name="connsiteX2" fmla="*/ 485134 w 1063117"/>
                <a:gd name="connsiteY2" fmla="*/ 179563 h 184382"/>
                <a:gd name="connsiteX3" fmla="*/ 1063117 w 1063117"/>
                <a:gd name="connsiteY3" fmla="*/ 123109 h 184382"/>
                <a:gd name="connsiteX0" fmla="*/ 0 w 1063117"/>
                <a:gd name="connsiteY0" fmla="*/ 0 h 181051"/>
                <a:gd name="connsiteX1" fmla="*/ 244070 w 1063117"/>
                <a:gd name="connsiteY1" fmla="*/ 65428 h 181051"/>
                <a:gd name="connsiteX2" fmla="*/ 485134 w 1063117"/>
                <a:gd name="connsiteY2" fmla="*/ 179563 h 181051"/>
                <a:gd name="connsiteX3" fmla="*/ 1063117 w 1063117"/>
                <a:gd name="connsiteY3" fmla="*/ 123109 h 181051"/>
                <a:gd name="connsiteX0" fmla="*/ 0 w 1063117"/>
                <a:gd name="connsiteY0" fmla="*/ 0 h 181051"/>
                <a:gd name="connsiteX1" fmla="*/ 244070 w 1063117"/>
                <a:gd name="connsiteY1" fmla="*/ 65428 h 181051"/>
                <a:gd name="connsiteX2" fmla="*/ 485134 w 1063117"/>
                <a:gd name="connsiteY2" fmla="*/ 179563 h 181051"/>
                <a:gd name="connsiteX3" fmla="*/ 1063117 w 1063117"/>
                <a:gd name="connsiteY3" fmla="*/ 123109 h 181051"/>
                <a:gd name="connsiteX0" fmla="*/ 0 w 1063117"/>
                <a:gd name="connsiteY0" fmla="*/ 0 h 181051"/>
                <a:gd name="connsiteX1" fmla="*/ 105204 w 1063117"/>
                <a:gd name="connsiteY1" fmla="*/ 30231 h 181051"/>
                <a:gd name="connsiteX2" fmla="*/ 244070 w 1063117"/>
                <a:gd name="connsiteY2" fmla="*/ 65428 h 181051"/>
                <a:gd name="connsiteX3" fmla="*/ 485134 w 1063117"/>
                <a:gd name="connsiteY3" fmla="*/ 179563 h 181051"/>
                <a:gd name="connsiteX4" fmla="*/ 1063117 w 1063117"/>
                <a:gd name="connsiteY4" fmla="*/ 123109 h 181051"/>
                <a:gd name="connsiteX0" fmla="*/ 0 w 1063117"/>
                <a:gd name="connsiteY0" fmla="*/ 0 h 181051"/>
                <a:gd name="connsiteX1" fmla="*/ 149057 w 1063117"/>
                <a:gd name="connsiteY1" fmla="*/ 25205 h 181051"/>
                <a:gd name="connsiteX2" fmla="*/ 244070 w 1063117"/>
                <a:gd name="connsiteY2" fmla="*/ 65428 h 181051"/>
                <a:gd name="connsiteX3" fmla="*/ 485134 w 1063117"/>
                <a:gd name="connsiteY3" fmla="*/ 179563 h 181051"/>
                <a:gd name="connsiteX4" fmla="*/ 1063117 w 1063117"/>
                <a:gd name="connsiteY4" fmla="*/ 123109 h 181051"/>
                <a:gd name="connsiteX0" fmla="*/ 0 w 1063117"/>
                <a:gd name="connsiteY0" fmla="*/ 0 h 181051"/>
                <a:gd name="connsiteX1" fmla="*/ 149057 w 1063117"/>
                <a:gd name="connsiteY1" fmla="*/ 25205 h 181051"/>
                <a:gd name="connsiteX2" fmla="*/ 244070 w 1063117"/>
                <a:gd name="connsiteY2" fmla="*/ 65428 h 181051"/>
                <a:gd name="connsiteX3" fmla="*/ 485134 w 1063117"/>
                <a:gd name="connsiteY3" fmla="*/ 179563 h 181051"/>
                <a:gd name="connsiteX4" fmla="*/ 1063117 w 1063117"/>
                <a:gd name="connsiteY4" fmla="*/ 123109 h 181051"/>
                <a:gd name="connsiteX0" fmla="*/ 0 w 1063117"/>
                <a:gd name="connsiteY0" fmla="*/ 0 h 181051"/>
                <a:gd name="connsiteX1" fmla="*/ 149057 w 1063117"/>
                <a:gd name="connsiteY1" fmla="*/ 25205 h 181051"/>
                <a:gd name="connsiteX2" fmla="*/ 244070 w 1063117"/>
                <a:gd name="connsiteY2" fmla="*/ 65428 h 181051"/>
                <a:gd name="connsiteX3" fmla="*/ 485134 w 1063117"/>
                <a:gd name="connsiteY3" fmla="*/ 179563 h 181051"/>
                <a:gd name="connsiteX4" fmla="*/ 1063117 w 1063117"/>
                <a:gd name="connsiteY4" fmla="*/ 123109 h 181051"/>
                <a:gd name="connsiteX0" fmla="*/ 0 w 1063117"/>
                <a:gd name="connsiteY0" fmla="*/ 0 h 181051"/>
                <a:gd name="connsiteX1" fmla="*/ 149057 w 1063117"/>
                <a:gd name="connsiteY1" fmla="*/ 25205 h 181051"/>
                <a:gd name="connsiteX2" fmla="*/ 244070 w 1063117"/>
                <a:gd name="connsiteY2" fmla="*/ 65428 h 181051"/>
                <a:gd name="connsiteX3" fmla="*/ 319393 w 1063117"/>
                <a:gd name="connsiteY3" fmla="*/ 109315 h 181051"/>
                <a:gd name="connsiteX4" fmla="*/ 485134 w 1063117"/>
                <a:gd name="connsiteY4" fmla="*/ 179563 h 181051"/>
                <a:gd name="connsiteX5" fmla="*/ 1063117 w 1063117"/>
                <a:gd name="connsiteY5" fmla="*/ 123109 h 181051"/>
                <a:gd name="connsiteX0" fmla="*/ 0 w 1063117"/>
                <a:gd name="connsiteY0" fmla="*/ 0 h 179623"/>
                <a:gd name="connsiteX1" fmla="*/ 149057 w 1063117"/>
                <a:gd name="connsiteY1" fmla="*/ 25205 h 179623"/>
                <a:gd name="connsiteX2" fmla="*/ 244070 w 1063117"/>
                <a:gd name="connsiteY2" fmla="*/ 65428 h 179623"/>
                <a:gd name="connsiteX3" fmla="*/ 314018 w 1063117"/>
                <a:gd name="connsiteY3" fmla="*/ 113444 h 179623"/>
                <a:gd name="connsiteX4" fmla="*/ 485134 w 1063117"/>
                <a:gd name="connsiteY4" fmla="*/ 179563 h 179623"/>
                <a:gd name="connsiteX5" fmla="*/ 1063117 w 1063117"/>
                <a:gd name="connsiteY5" fmla="*/ 123109 h 179623"/>
                <a:gd name="connsiteX0" fmla="*/ 0 w 1063117"/>
                <a:gd name="connsiteY0" fmla="*/ 0 h 179623"/>
                <a:gd name="connsiteX1" fmla="*/ 149057 w 1063117"/>
                <a:gd name="connsiteY1" fmla="*/ 25205 h 179623"/>
                <a:gd name="connsiteX2" fmla="*/ 244070 w 1063117"/>
                <a:gd name="connsiteY2" fmla="*/ 65428 h 179623"/>
                <a:gd name="connsiteX3" fmla="*/ 314018 w 1063117"/>
                <a:gd name="connsiteY3" fmla="*/ 113444 h 179623"/>
                <a:gd name="connsiteX4" fmla="*/ 485134 w 1063117"/>
                <a:gd name="connsiteY4" fmla="*/ 179563 h 179623"/>
                <a:gd name="connsiteX5" fmla="*/ 1063117 w 1063117"/>
                <a:gd name="connsiteY5" fmla="*/ 123109 h 179623"/>
                <a:gd name="connsiteX0" fmla="*/ 0 w 1063117"/>
                <a:gd name="connsiteY0" fmla="*/ 0 h 179629"/>
                <a:gd name="connsiteX1" fmla="*/ 149057 w 1063117"/>
                <a:gd name="connsiteY1" fmla="*/ 25205 h 179629"/>
                <a:gd name="connsiteX2" fmla="*/ 244070 w 1063117"/>
                <a:gd name="connsiteY2" fmla="*/ 65428 h 179629"/>
                <a:gd name="connsiteX3" fmla="*/ 293718 w 1063117"/>
                <a:gd name="connsiteY3" fmla="*/ 112916 h 179629"/>
                <a:gd name="connsiteX4" fmla="*/ 485134 w 1063117"/>
                <a:gd name="connsiteY4" fmla="*/ 179563 h 179629"/>
                <a:gd name="connsiteX5" fmla="*/ 1063117 w 1063117"/>
                <a:gd name="connsiteY5" fmla="*/ 123109 h 179629"/>
                <a:gd name="connsiteX0" fmla="*/ 0 w 1063117"/>
                <a:gd name="connsiteY0" fmla="*/ 0 h 179629"/>
                <a:gd name="connsiteX1" fmla="*/ 149057 w 1063117"/>
                <a:gd name="connsiteY1" fmla="*/ 25205 h 179629"/>
                <a:gd name="connsiteX2" fmla="*/ 244070 w 1063117"/>
                <a:gd name="connsiteY2" fmla="*/ 65428 h 179629"/>
                <a:gd name="connsiteX3" fmla="*/ 293718 w 1063117"/>
                <a:gd name="connsiteY3" fmla="*/ 112916 h 179629"/>
                <a:gd name="connsiteX4" fmla="*/ 485134 w 1063117"/>
                <a:gd name="connsiteY4" fmla="*/ 179563 h 179629"/>
                <a:gd name="connsiteX5" fmla="*/ 1063117 w 1063117"/>
                <a:gd name="connsiteY5" fmla="*/ 123109 h 179629"/>
                <a:gd name="connsiteX0" fmla="*/ 0 w 1063117"/>
                <a:gd name="connsiteY0" fmla="*/ 0 h 179629"/>
                <a:gd name="connsiteX1" fmla="*/ 149057 w 1063117"/>
                <a:gd name="connsiteY1" fmla="*/ 25205 h 179629"/>
                <a:gd name="connsiteX2" fmla="*/ 244070 w 1063117"/>
                <a:gd name="connsiteY2" fmla="*/ 65428 h 179629"/>
                <a:gd name="connsiteX3" fmla="*/ 293718 w 1063117"/>
                <a:gd name="connsiteY3" fmla="*/ 112916 h 179629"/>
                <a:gd name="connsiteX4" fmla="*/ 485134 w 1063117"/>
                <a:gd name="connsiteY4" fmla="*/ 179563 h 179629"/>
                <a:gd name="connsiteX5" fmla="*/ 1063117 w 1063117"/>
                <a:gd name="connsiteY5" fmla="*/ 123109 h 179629"/>
                <a:gd name="connsiteX0" fmla="*/ 0 w 1063117"/>
                <a:gd name="connsiteY0" fmla="*/ 0 h 179629"/>
                <a:gd name="connsiteX1" fmla="*/ 149057 w 1063117"/>
                <a:gd name="connsiteY1" fmla="*/ 25205 h 179629"/>
                <a:gd name="connsiteX2" fmla="*/ 235807 w 1063117"/>
                <a:gd name="connsiteY2" fmla="*/ 56012 h 179629"/>
                <a:gd name="connsiteX3" fmla="*/ 293718 w 1063117"/>
                <a:gd name="connsiteY3" fmla="*/ 112916 h 179629"/>
                <a:gd name="connsiteX4" fmla="*/ 485134 w 1063117"/>
                <a:gd name="connsiteY4" fmla="*/ 179563 h 179629"/>
                <a:gd name="connsiteX5" fmla="*/ 1063117 w 1063117"/>
                <a:gd name="connsiteY5" fmla="*/ 123109 h 179629"/>
                <a:gd name="connsiteX0" fmla="*/ 0 w 1063117"/>
                <a:gd name="connsiteY0" fmla="*/ 0 h 179629"/>
                <a:gd name="connsiteX1" fmla="*/ 149057 w 1063117"/>
                <a:gd name="connsiteY1" fmla="*/ 25205 h 179629"/>
                <a:gd name="connsiteX2" fmla="*/ 235807 w 1063117"/>
                <a:gd name="connsiteY2" fmla="*/ 56012 h 179629"/>
                <a:gd name="connsiteX3" fmla="*/ 293718 w 1063117"/>
                <a:gd name="connsiteY3" fmla="*/ 112916 h 179629"/>
                <a:gd name="connsiteX4" fmla="*/ 485134 w 1063117"/>
                <a:gd name="connsiteY4" fmla="*/ 179563 h 179629"/>
                <a:gd name="connsiteX5" fmla="*/ 1063117 w 1063117"/>
                <a:gd name="connsiteY5" fmla="*/ 123109 h 179629"/>
                <a:gd name="connsiteX0" fmla="*/ 0 w 1063117"/>
                <a:gd name="connsiteY0" fmla="*/ 0 h 179629"/>
                <a:gd name="connsiteX1" fmla="*/ 149057 w 1063117"/>
                <a:gd name="connsiteY1" fmla="*/ 25205 h 179629"/>
                <a:gd name="connsiteX2" fmla="*/ 235807 w 1063117"/>
                <a:gd name="connsiteY2" fmla="*/ 56012 h 179629"/>
                <a:gd name="connsiteX3" fmla="*/ 293718 w 1063117"/>
                <a:gd name="connsiteY3" fmla="*/ 112916 h 179629"/>
                <a:gd name="connsiteX4" fmla="*/ 485134 w 1063117"/>
                <a:gd name="connsiteY4" fmla="*/ 179563 h 179629"/>
                <a:gd name="connsiteX5" fmla="*/ 1063117 w 1063117"/>
                <a:gd name="connsiteY5" fmla="*/ 123109 h 179629"/>
                <a:gd name="connsiteX0" fmla="*/ 0 w 1063117"/>
                <a:gd name="connsiteY0" fmla="*/ 0 h 179629"/>
                <a:gd name="connsiteX1" fmla="*/ 149057 w 1063117"/>
                <a:gd name="connsiteY1" fmla="*/ 25205 h 179629"/>
                <a:gd name="connsiteX2" fmla="*/ 235807 w 1063117"/>
                <a:gd name="connsiteY2" fmla="*/ 56012 h 179629"/>
                <a:gd name="connsiteX3" fmla="*/ 293718 w 1063117"/>
                <a:gd name="connsiteY3" fmla="*/ 112916 h 179629"/>
                <a:gd name="connsiteX4" fmla="*/ 485134 w 1063117"/>
                <a:gd name="connsiteY4" fmla="*/ 179563 h 179629"/>
                <a:gd name="connsiteX5" fmla="*/ 1063117 w 1063117"/>
                <a:gd name="connsiteY5" fmla="*/ 123109 h 179629"/>
                <a:gd name="connsiteX0" fmla="*/ 0 w 1063117"/>
                <a:gd name="connsiteY0" fmla="*/ 0 h 179629"/>
                <a:gd name="connsiteX1" fmla="*/ 149057 w 1063117"/>
                <a:gd name="connsiteY1" fmla="*/ 25205 h 179629"/>
                <a:gd name="connsiteX2" fmla="*/ 229597 w 1063117"/>
                <a:gd name="connsiteY2" fmla="*/ 57558 h 179629"/>
                <a:gd name="connsiteX3" fmla="*/ 293718 w 1063117"/>
                <a:gd name="connsiteY3" fmla="*/ 112916 h 179629"/>
                <a:gd name="connsiteX4" fmla="*/ 485134 w 1063117"/>
                <a:gd name="connsiteY4" fmla="*/ 179563 h 179629"/>
                <a:gd name="connsiteX5" fmla="*/ 1063117 w 1063117"/>
                <a:gd name="connsiteY5" fmla="*/ 123109 h 179629"/>
                <a:gd name="connsiteX0" fmla="*/ 0 w 1063117"/>
                <a:gd name="connsiteY0" fmla="*/ 0 h 179635"/>
                <a:gd name="connsiteX1" fmla="*/ 149057 w 1063117"/>
                <a:gd name="connsiteY1" fmla="*/ 25205 h 179635"/>
                <a:gd name="connsiteX2" fmla="*/ 229597 w 1063117"/>
                <a:gd name="connsiteY2" fmla="*/ 57558 h 179635"/>
                <a:gd name="connsiteX3" fmla="*/ 279402 w 1063117"/>
                <a:gd name="connsiteY3" fmla="*/ 112449 h 179635"/>
                <a:gd name="connsiteX4" fmla="*/ 485134 w 1063117"/>
                <a:gd name="connsiteY4" fmla="*/ 179563 h 179635"/>
                <a:gd name="connsiteX5" fmla="*/ 1063117 w 1063117"/>
                <a:gd name="connsiteY5" fmla="*/ 123109 h 179635"/>
                <a:gd name="connsiteX0" fmla="*/ 0 w 1063117"/>
                <a:gd name="connsiteY0" fmla="*/ 0 h 184035"/>
                <a:gd name="connsiteX1" fmla="*/ 149057 w 1063117"/>
                <a:gd name="connsiteY1" fmla="*/ 25205 h 184035"/>
                <a:gd name="connsiteX2" fmla="*/ 229597 w 1063117"/>
                <a:gd name="connsiteY2" fmla="*/ 57558 h 184035"/>
                <a:gd name="connsiteX3" fmla="*/ 279402 w 1063117"/>
                <a:gd name="connsiteY3" fmla="*/ 112449 h 184035"/>
                <a:gd name="connsiteX4" fmla="*/ 485134 w 1063117"/>
                <a:gd name="connsiteY4" fmla="*/ 179563 h 184035"/>
                <a:gd name="connsiteX5" fmla="*/ 671352 w 1063117"/>
                <a:gd name="connsiteY5" fmla="*/ 171776 h 184035"/>
                <a:gd name="connsiteX6" fmla="*/ 1063117 w 1063117"/>
                <a:gd name="connsiteY6" fmla="*/ 123109 h 184035"/>
                <a:gd name="connsiteX0" fmla="*/ 0 w 1063117"/>
                <a:gd name="connsiteY0" fmla="*/ 0 h 184765"/>
                <a:gd name="connsiteX1" fmla="*/ 149057 w 1063117"/>
                <a:gd name="connsiteY1" fmla="*/ 25205 h 184765"/>
                <a:gd name="connsiteX2" fmla="*/ 229597 w 1063117"/>
                <a:gd name="connsiteY2" fmla="*/ 57558 h 184765"/>
                <a:gd name="connsiteX3" fmla="*/ 279402 w 1063117"/>
                <a:gd name="connsiteY3" fmla="*/ 112449 h 184765"/>
                <a:gd name="connsiteX4" fmla="*/ 485134 w 1063117"/>
                <a:gd name="connsiteY4" fmla="*/ 179563 h 184765"/>
                <a:gd name="connsiteX5" fmla="*/ 691426 w 1063117"/>
                <a:gd name="connsiteY5" fmla="*/ 173910 h 184765"/>
                <a:gd name="connsiteX6" fmla="*/ 1063117 w 1063117"/>
                <a:gd name="connsiteY6" fmla="*/ 123109 h 184765"/>
                <a:gd name="connsiteX0" fmla="*/ 0 w 1063117"/>
                <a:gd name="connsiteY0" fmla="*/ 0 h 184765"/>
                <a:gd name="connsiteX1" fmla="*/ 149057 w 1063117"/>
                <a:gd name="connsiteY1" fmla="*/ 25205 h 184765"/>
                <a:gd name="connsiteX2" fmla="*/ 229597 w 1063117"/>
                <a:gd name="connsiteY2" fmla="*/ 57558 h 184765"/>
                <a:gd name="connsiteX3" fmla="*/ 279402 w 1063117"/>
                <a:gd name="connsiteY3" fmla="*/ 112449 h 184765"/>
                <a:gd name="connsiteX4" fmla="*/ 485134 w 1063117"/>
                <a:gd name="connsiteY4" fmla="*/ 179563 h 184765"/>
                <a:gd name="connsiteX5" fmla="*/ 691426 w 1063117"/>
                <a:gd name="connsiteY5" fmla="*/ 173910 h 184765"/>
                <a:gd name="connsiteX6" fmla="*/ 1063117 w 1063117"/>
                <a:gd name="connsiteY6" fmla="*/ 123109 h 184765"/>
                <a:gd name="connsiteX0" fmla="*/ 0 w 1063117"/>
                <a:gd name="connsiteY0" fmla="*/ 0 h 184139"/>
                <a:gd name="connsiteX1" fmla="*/ 149057 w 1063117"/>
                <a:gd name="connsiteY1" fmla="*/ 25205 h 184139"/>
                <a:gd name="connsiteX2" fmla="*/ 229597 w 1063117"/>
                <a:gd name="connsiteY2" fmla="*/ 57558 h 184139"/>
                <a:gd name="connsiteX3" fmla="*/ 279402 w 1063117"/>
                <a:gd name="connsiteY3" fmla="*/ 112449 h 184139"/>
                <a:gd name="connsiteX4" fmla="*/ 485134 w 1063117"/>
                <a:gd name="connsiteY4" fmla="*/ 179563 h 184139"/>
                <a:gd name="connsiteX5" fmla="*/ 691426 w 1063117"/>
                <a:gd name="connsiteY5" fmla="*/ 173910 h 184139"/>
                <a:gd name="connsiteX6" fmla="*/ 1063117 w 1063117"/>
                <a:gd name="connsiteY6" fmla="*/ 123109 h 184139"/>
                <a:gd name="connsiteX0" fmla="*/ 0 w 1063117"/>
                <a:gd name="connsiteY0" fmla="*/ 0 h 183784"/>
                <a:gd name="connsiteX1" fmla="*/ 149057 w 1063117"/>
                <a:gd name="connsiteY1" fmla="*/ 25205 h 183784"/>
                <a:gd name="connsiteX2" fmla="*/ 229597 w 1063117"/>
                <a:gd name="connsiteY2" fmla="*/ 57558 h 183784"/>
                <a:gd name="connsiteX3" fmla="*/ 279402 w 1063117"/>
                <a:gd name="connsiteY3" fmla="*/ 112449 h 183784"/>
                <a:gd name="connsiteX4" fmla="*/ 485134 w 1063117"/>
                <a:gd name="connsiteY4" fmla="*/ 179563 h 183784"/>
                <a:gd name="connsiteX5" fmla="*/ 691426 w 1063117"/>
                <a:gd name="connsiteY5" fmla="*/ 173910 h 183784"/>
                <a:gd name="connsiteX6" fmla="*/ 858958 w 1063117"/>
                <a:gd name="connsiteY6" fmla="*/ 150187 h 183784"/>
                <a:gd name="connsiteX7" fmla="*/ 1063117 w 1063117"/>
                <a:gd name="connsiteY7" fmla="*/ 123109 h 183784"/>
                <a:gd name="connsiteX0" fmla="*/ 0 w 1063117"/>
                <a:gd name="connsiteY0" fmla="*/ 0 h 183784"/>
                <a:gd name="connsiteX1" fmla="*/ 149057 w 1063117"/>
                <a:gd name="connsiteY1" fmla="*/ 25205 h 183784"/>
                <a:gd name="connsiteX2" fmla="*/ 229597 w 1063117"/>
                <a:gd name="connsiteY2" fmla="*/ 57558 h 183784"/>
                <a:gd name="connsiteX3" fmla="*/ 279402 w 1063117"/>
                <a:gd name="connsiteY3" fmla="*/ 112449 h 183784"/>
                <a:gd name="connsiteX4" fmla="*/ 485134 w 1063117"/>
                <a:gd name="connsiteY4" fmla="*/ 179563 h 183784"/>
                <a:gd name="connsiteX5" fmla="*/ 691426 w 1063117"/>
                <a:gd name="connsiteY5" fmla="*/ 173910 h 183784"/>
                <a:gd name="connsiteX6" fmla="*/ 858958 w 1063117"/>
                <a:gd name="connsiteY6" fmla="*/ 150187 h 183784"/>
                <a:gd name="connsiteX7" fmla="*/ 1063117 w 1063117"/>
                <a:gd name="connsiteY7" fmla="*/ 123109 h 183784"/>
                <a:gd name="connsiteX0" fmla="*/ 0 w 1063117"/>
                <a:gd name="connsiteY0" fmla="*/ 0 h 183784"/>
                <a:gd name="connsiteX1" fmla="*/ 149057 w 1063117"/>
                <a:gd name="connsiteY1" fmla="*/ 25205 h 183784"/>
                <a:gd name="connsiteX2" fmla="*/ 229597 w 1063117"/>
                <a:gd name="connsiteY2" fmla="*/ 57558 h 183784"/>
                <a:gd name="connsiteX3" fmla="*/ 279402 w 1063117"/>
                <a:gd name="connsiteY3" fmla="*/ 112449 h 183784"/>
                <a:gd name="connsiteX4" fmla="*/ 485134 w 1063117"/>
                <a:gd name="connsiteY4" fmla="*/ 179563 h 183784"/>
                <a:gd name="connsiteX5" fmla="*/ 691426 w 1063117"/>
                <a:gd name="connsiteY5" fmla="*/ 173910 h 183784"/>
                <a:gd name="connsiteX6" fmla="*/ 855775 w 1063117"/>
                <a:gd name="connsiteY6" fmla="*/ 147258 h 183784"/>
                <a:gd name="connsiteX7" fmla="*/ 1063117 w 1063117"/>
                <a:gd name="connsiteY7" fmla="*/ 123109 h 183784"/>
                <a:gd name="connsiteX0" fmla="*/ 0 w 1063117"/>
                <a:gd name="connsiteY0" fmla="*/ 0 h 183784"/>
                <a:gd name="connsiteX1" fmla="*/ 149057 w 1063117"/>
                <a:gd name="connsiteY1" fmla="*/ 25205 h 183784"/>
                <a:gd name="connsiteX2" fmla="*/ 229597 w 1063117"/>
                <a:gd name="connsiteY2" fmla="*/ 57558 h 183784"/>
                <a:gd name="connsiteX3" fmla="*/ 279402 w 1063117"/>
                <a:gd name="connsiteY3" fmla="*/ 112449 h 183784"/>
                <a:gd name="connsiteX4" fmla="*/ 485134 w 1063117"/>
                <a:gd name="connsiteY4" fmla="*/ 179563 h 183784"/>
                <a:gd name="connsiteX5" fmla="*/ 691426 w 1063117"/>
                <a:gd name="connsiteY5" fmla="*/ 173910 h 183784"/>
                <a:gd name="connsiteX6" fmla="*/ 855775 w 1063117"/>
                <a:gd name="connsiteY6" fmla="*/ 147258 h 183784"/>
                <a:gd name="connsiteX7" fmla="*/ 1063117 w 1063117"/>
                <a:gd name="connsiteY7" fmla="*/ 123109 h 183784"/>
                <a:gd name="connsiteX0" fmla="*/ 0 w 1063117"/>
                <a:gd name="connsiteY0" fmla="*/ 0 h 184561"/>
                <a:gd name="connsiteX1" fmla="*/ 149057 w 1063117"/>
                <a:gd name="connsiteY1" fmla="*/ 25205 h 184561"/>
                <a:gd name="connsiteX2" fmla="*/ 229597 w 1063117"/>
                <a:gd name="connsiteY2" fmla="*/ 57558 h 184561"/>
                <a:gd name="connsiteX3" fmla="*/ 279402 w 1063117"/>
                <a:gd name="connsiteY3" fmla="*/ 112449 h 184561"/>
                <a:gd name="connsiteX4" fmla="*/ 485134 w 1063117"/>
                <a:gd name="connsiteY4" fmla="*/ 179563 h 184561"/>
                <a:gd name="connsiteX5" fmla="*/ 680293 w 1063117"/>
                <a:gd name="connsiteY5" fmla="*/ 176372 h 184561"/>
                <a:gd name="connsiteX6" fmla="*/ 855775 w 1063117"/>
                <a:gd name="connsiteY6" fmla="*/ 147258 h 184561"/>
                <a:gd name="connsiteX7" fmla="*/ 1063117 w 1063117"/>
                <a:gd name="connsiteY7" fmla="*/ 123109 h 184561"/>
                <a:gd name="connsiteX0" fmla="*/ 0 w 1063117"/>
                <a:gd name="connsiteY0" fmla="*/ 0 h 184561"/>
                <a:gd name="connsiteX1" fmla="*/ 149057 w 1063117"/>
                <a:gd name="connsiteY1" fmla="*/ 25205 h 184561"/>
                <a:gd name="connsiteX2" fmla="*/ 229597 w 1063117"/>
                <a:gd name="connsiteY2" fmla="*/ 57558 h 184561"/>
                <a:gd name="connsiteX3" fmla="*/ 279402 w 1063117"/>
                <a:gd name="connsiteY3" fmla="*/ 112449 h 184561"/>
                <a:gd name="connsiteX4" fmla="*/ 485134 w 1063117"/>
                <a:gd name="connsiteY4" fmla="*/ 179563 h 184561"/>
                <a:gd name="connsiteX5" fmla="*/ 680293 w 1063117"/>
                <a:gd name="connsiteY5" fmla="*/ 176372 h 184561"/>
                <a:gd name="connsiteX6" fmla="*/ 855775 w 1063117"/>
                <a:gd name="connsiteY6" fmla="*/ 147258 h 184561"/>
                <a:gd name="connsiteX7" fmla="*/ 1063117 w 1063117"/>
                <a:gd name="connsiteY7" fmla="*/ 123109 h 184561"/>
                <a:gd name="connsiteX0" fmla="*/ 0 w 1063117"/>
                <a:gd name="connsiteY0" fmla="*/ 0 h 184561"/>
                <a:gd name="connsiteX1" fmla="*/ 149057 w 1063117"/>
                <a:gd name="connsiteY1" fmla="*/ 25205 h 184561"/>
                <a:gd name="connsiteX2" fmla="*/ 229597 w 1063117"/>
                <a:gd name="connsiteY2" fmla="*/ 57558 h 184561"/>
                <a:gd name="connsiteX3" fmla="*/ 279402 w 1063117"/>
                <a:gd name="connsiteY3" fmla="*/ 112449 h 184561"/>
                <a:gd name="connsiteX4" fmla="*/ 485134 w 1063117"/>
                <a:gd name="connsiteY4" fmla="*/ 179563 h 184561"/>
                <a:gd name="connsiteX5" fmla="*/ 680293 w 1063117"/>
                <a:gd name="connsiteY5" fmla="*/ 176372 h 184561"/>
                <a:gd name="connsiteX6" fmla="*/ 855775 w 1063117"/>
                <a:gd name="connsiteY6" fmla="*/ 147258 h 184561"/>
                <a:gd name="connsiteX7" fmla="*/ 1063117 w 1063117"/>
                <a:gd name="connsiteY7" fmla="*/ 123109 h 184561"/>
                <a:gd name="connsiteX0" fmla="*/ 0 w 1063117"/>
                <a:gd name="connsiteY0" fmla="*/ 0 h 184561"/>
                <a:gd name="connsiteX1" fmla="*/ 149057 w 1063117"/>
                <a:gd name="connsiteY1" fmla="*/ 25205 h 184561"/>
                <a:gd name="connsiteX2" fmla="*/ 229597 w 1063117"/>
                <a:gd name="connsiteY2" fmla="*/ 57558 h 184561"/>
                <a:gd name="connsiteX3" fmla="*/ 279402 w 1063117"/>
                <a:gd name="connsiteY3" fmla="*/ 112449 h 184561"/>
                <a:gd name="connsiteX4" fmla="*/ 485134 w 1063117"/>
                <a:gd name="connsiteY4" fmla="*/ 179563 h 184561"/>
                <a:gd name="connsiteX5" fmla="*/ 680293 w 1063117"/>
                <a:gd name="connsiteY5" fmla="*/ 176372 h 184561"/>
                <a:gd name="connsiteX6" fmla="*/ 855775 w 1063117"/>
                <a:gd name="connsiteY6" fmla="*/ 147258 h 184561"/>
                <a:gd name="connsiteX7" fmla="*/ 1063117 w 1063117"/>
                <a:gd name="connsiteY7" fmla="*/ 123109 h 184561"/>
                <a:gd name="connsiteX0" fmla="*/ 0 w 1063117"/>
                <a:gd name="connsiteY0" fmla="*/ 0 h 181802"/>
                <a:gd name="connsiteX1" fmla="*/ 149057 w 1063117"/>
                <a:gd name="connsiteY1" fmla="*/ 25205 h 181802"/>
                <a:gd name="connsiteX2" fmla="*/ 229597 w 1063117"/>
                <a:gd name="connsiteY2" fmla="*/ 57558 h 181802"/>
                <a:gd name="connsiteX3" fmla="*/ 279402 w 1063117"/>
                <a:gd name="connsiteY3" fmla="*/ 112449 h 181802"/>
                <a:gd name="connsiteX4" fmla="*/ 371231 w 1063117"/>
                <a:gd name="connsiteY4" fmla="*/ 149744 h 181802"/>
                <a:gd name="connsiteX5" fmla="*/ 485134 w 1063117"/>
                <a:gd name="connsiteY5" fmla="*/ 179563 h 181802"/>
                <a:gd name="connsiteX6" fmla="*/ 680293 w 1063117"/>
                <a:gd name="connsiteY6" fmla="*/ 176372 h 181802"/>
                <a:gd name="connsiteX7" fmla="*/ 855775 w 1063117"/>
                <a:gd name="connsiteY7" fmla="*/ 147258 h 181802"/>
                <a:gd name="connsiteX8" fmla="*/ 1063117 w 1063117"/>
                <a:gd name="connsiteY8" fmla="*/ 123109 h 181802"/>
                <a:gd name="connsiteX0" fmla="*/ 0 w 1063117"/>
                <a:gd name="connsiteY0" fmla="*/ 0 h 181485"/>
                <a:gd name="connsiteX1" fmla="*/ 149057 w 1063117"/>
                <a:gd name="connsiteY1" fmla="*/ 25205 h 181485"/>
                <a:gd name="connsiteX2" fmla="*/ 229597 w 1063117"/>
                <a:gd name="connsiteY2" fmla="*/ 57558 h 181485"/>
                <a:gd name="connsiteX3" fmla="*/ 279402 w 1063117"/>
                <a:gd name="connsiteY3" fmla="*/ 112449 h 181485"/>
                <a:gd name="connsiteX4" fmla="*/ 350253 w 1063117"/>
                <a:gd name="connsiteY4" fmla="*/ 154036 h 181485"/>
                <a:gd name="connsiteX5" fmla="*/ 485134 w 1063117"/>
                <a:gd name="connsiteY5" fmla="*/ 179563 h 181485"/>
                <a:gd name="connsiteX6" fmla="*/ 680293 w 1063117"/>
                <a:gd name="connsiteY6" fmla="*/ 176372 h 181485"/>
                <a:gd name="connsiteX7" fmla="*/ 855775 w 1063117"/>
                <a:gd name="connsiteY7" fmla="*/ 147258 h 181485"/>
                <a:gd name="connsiteX8" fmla="*/ 1063117 w 1063117"/>
                <a:gd name="connsiteY8" fmla="*/ 123109 h 181485"/>
                <a:gd name="connsiteX0" fmla="*/ 0 w 1063117"/>
                <a:gd name="connsiteY0" fmla="*/ 0 h 181485"/>
                <a:gd name="connsiteX1" fmla="*/ 149057 w 1063117"/>
                <a:gd name="connsiteY1" fmla="*/ 25205 h 181485"/>
                <a:gd name="connsiteX2" fmla="*/ 229597 w 1063117"/>
                <a:gd name="connsiteY2" fmla="*/ 57558 h 181485"/>
                <a:gd name="connsiteX3" fmla="*/ 279402 w 1063117"/>
                <a:gd name="connsiteY3" fmla="*/ 112449 h 181485"/>
                <a:gd name="connsiteX4" fmla="*/ 350253 w 1063117"/>
                <a:gd name="connsiteY4" fmla="*/ 154036 h 181485"/>
                <a:gd name="connsiteX5" fmla="*/ 485134 w 1063117"/>
                <a:gd name="connsiteY5" fmla="*/ 179563 h 181485"/>
                <a:gd name="connsiteX6" fmla="*/ 680293 w 1063117"/>
                <a:gd name="connsiteY6" fmla="*/ 176372 h 181485"/>
                <a:gd name="connsiteX7" fmla="*/ 855775 w 1063117"/>
                <a:gd name="connsiteY7" fmla="*/ 147258 h 181485"/>
                <a:gd name="connsiteX8" fmla="*/ 1063117 w 1063117"/>
                <a:gd name="connsiteY8" fmla="*/ 123109 h 181485"/>
                <a:gd name="connsiteX0" fmla="*/ 0 w 1063117"/>
                <a:gd name="connsiteY0" fmla="*/ 0 h 181485"/>
                <a:gd name="connsiteX1" fmla="*/ 149057 w 1063117"/>
                <a:gd name="connsiteY1" fmla="*/ 25205 h 181485"/>
                <a:gd name="connsiteX2" fmla="*/ 229597 w 1063117"/>
                <a:gd name="connsiteY2" fmla="*/ 57558 h 181485"/>
                <a:gd name="connsiteX3" fmla="*/ 286447 w 1063117"/>
                <a:gd name="connsiteY3" fmla="*/ 113486 h 181485"/>
                <a:gd name="connsiteX4" fmla="*/ 350253 w 1063117"/>
                <a:gd name="connsiteY4" fmla="*/ 154036 h 181485"/>
                <a:gd name="connsiteX5" fmla="*/ 485134 w 1063117"/>
                <a:gd name="connsiteY5" fmla="*/ 179563 h 181485"/>
                <a:gd name="connsiteX6" fmla="*/ 680293 w 1063117"/>
                <a:gd name="connsiteY6" fmla="*/ 176372 h 181485"/>
                <a:gd name="connsiteX7" fmla="*/ 855775 w 1063117"/>
                <a:gd name="connsiteY7" fmla="*/ 147258 h 181485"/>
                <a:gd name="connsiteX8" fmla="*/ 1063117 w 1063117"/>
                <a:gd name="connsiteY8" fmla="*/ 123109 h 181485"/>
                <a:gd name="connsiteX0" fmla="*/ 0 w 1063117"/>
                <a:gd name="connsiteY0" fmla="*/ 0 h 181485"/>
                <a:gd name="connsiteX1" fmla="*/ 149057 w 1063117"/>
                <a:gd name="connsiteY1" fmla="*/ 25205 h 181485"/>
                <a:gd name="connsiteX2" fmla="*/ 229597 w 1063117"/>
                <a:gd name="connsiteY2" fmla="*/ 57558 h 181485"/>
                <a:gd name="connsiteX3" fmla="*/ 286447 w 1063117"/>
                <a:gd name="connsiteY3" fmla="*/ 113486 h 181485"/>
                <a:gd name="connsiteX4" fmla="*/ 350253 w 1063117"/>
                <a:gd name="connsiteY4" fmla="*/ 154036 h 181485"/>
                <a:gd name="connsiteX5" fmla="*/ 485134 w 1063117"/>
                <a:gd name="connsiteY5" fmla="*/ 179563 h 181485"/>
                <a:gd name="connsiteX6" fmla="*/ 680293 w 1063117"/>
                <a:gd name="connsiteY6" fmla="*/ 176372 h 181485"/>
                <a:gd name="connsiteX7" fmla="*/ 855775 w 1063117"/>
                <a:gd name="connsiteY7" fmla="*/ 147258 h 181485"/>
                <a:gd name="connsiteX8" fmla="*/ 1063117 w 1063117"/>
                <a:gd name="connsiteY8" fmla="*/ 123109 h 181485"/>
                <a:gd name="connsiteX0" fmla="*/ 0 w 1063117"/>
                <a:gd name="connsiteY0" fmla="*/ 0 h 181485"/>
                <a:gd name="connsiteX1" fmla="*/ 149057 w 1063117"/>
                <a:gd name="connsiteY1" fmla="*/ 25205 h 181485"/>
                <a:gd name="connsiteX2" fmla="*/ 229597 w 1063117"/>
                <a:gd name="connsiteY2" fmla="*/ 57558 h 181485"/>
                <a:gd name="connsiteX3" fmla="*/ 293944 w 1063117"/>
                <a:gd name="connsiteY3" fmla="*/ 111309 h 181485"/>
                <a:gd name="connsiteX4" fmla="*/ 350253 w 1063117"/>
                <a:gd name="connsiteY4" fmla="*/ 154036 h 181485"/>
                <a:gd name="connsiteX5" fmla="*/ 485134 w 1063117"/>
                <a:gd name="connsiteY5" fmla="*/ 179563 h 181485"/>
                <a:gd name="connsiteX6" fmla="*/ 680293 w 1063117"/>
                <a:gd name="connsiteY6" fmla="*/ 176372 h 181485"/>
                <a:gd name="connsiteX7" fmla="*/ 855775 w 1063117"/>
                <a:gd name="connsiteY7" fmla="*/ 147258 h 181485"/>
                <a:gd name="connsiteX8" fmla="*/ 1063117 w 1063117"/>
                <a:gd name="connsiteY8" fmla="*/ 123109 h 181485"/>
                <a:gd name="connsiteX0" fmla="*/ 0 w 1063117"/>
                <a:gd name="connsiteY0" fmla="*/ 0 h 181485"/>
                <a:gd name="connsiteX1" fmla="*/ 149057 w 1063117"/>
                <a:gd name="connsiteY1" fmla="*/ 25205 h 181485"/>
                <a:gd name="connsiteX2" fmla="*/ 229597 w 1063117"/>
                <a:gd name="connsiteY2" fmla="*/ 57558 h 181485"/>
                <a:gd name="connsiteX3" fmla="*/ 293944 w 1063117"/>
                <a:gd name="connsiteY3" fmla="*/ 111309 h 181485"/>
                <a:gd name="connsiteX4" fmla="*/ 350253 w 1063117"/>
                <a:gd name="connsiteY4" fmla="*/ 154036 h 181485"/>
                <a:gd name="connsiteX5" fmla="*/ 485134 w 1063117"/>
                <a:gd name="connsiteY5" fmla="*/ 179563 h 181485"/>
                <a:gd name="connsiteX6" fmla="*/ 680293 w 1063117"/>
                <a:gd name="connsiteY6" fmla="*/ 176372 h 181485"/>
                <a:gd name="connsiteX7" fmla="*/ 855775 w 1063117"/>
                <a:gd name="connsiteY7" fmla="*/ 147258 h 181485"/>
                <a:gd name="connsiteX8" fmla="*/ 1063117 w 1063117"/>
                <a:gd name="connsiteY8" fmla="*/ 123109 h 181485"/>
                <a:gd name="connsiteX0" fmla="*/ 0 w 1063117"/>
                <a:gd name="connsiteY0" fmla="*/ 0 h 181485"/>
                <a:gd name="connsiteX1" fmla="*/ 149057 w 1063117"/>
                <a:gd name="connsiteY1" fmla="*/ 25205 h 181485"/>
                <a:gd name="connsiteX2" fmla="*/ 229597 w 1063117"/>
                <a:gd name="connsiteY2" fmla="*/ 57558 h 181485"/>
                <a:gd name="connsiteX3" fmla="*/ 293944 w 1063117"/>
                <a:gd name="connsiteY3" fmla="*/ 111309 h 181485"/>
                <a:gd name="connsiteX4" fmla="*/ 350253 w 1063117"/>
                <a:gd name="connsiteY4" fmla="*/ 154036 h 181485"/>
                <a:gd name="connsiteX5" fmla="*/ 485134 w 1063117"/>
                <a:gd name="connsiteY5" fmla="*/ 179563 h 181485"/>
                <a:gd name="connsiteX6" fmla="*/ 680293 w 1063117"/>
                <a:gd name="connsiteY6" fmla="*/ 176372 h 181485"/>
                <a:gd name="connsiteX7" fmla="*/ 855775 w 1063117"/>
                <a:gd name="connsiteY7" fmla="*/ 147258 h 181485"/>
                <a:gd name="connsiteX8" fmla="*/ 1063117 w 1063117"/>
                <a:gd name="connsiteY8" fmla="*/ 123109 h 181485"/>
                <a:gd name="connsiteX0" fmla="*/ 0 w 1063117"/>
                <a:gd name="connsiteY0" fmla="*/ 0 h 181742"/>
                <a:gd name="connsiteX1" fmla="*/ 149057 w 1063117"/>
                <a:gd name="connsiteY1" fmla="*/ 25205 h 181742"/>
                <a:gd name="connsiteX2" fmla="*/ 229597 w 1063117"/>
                <a:gd name="connsiteY2" fmla="*/ 57558 h 181742"/>
                <a:gd name="connsiteX3" fmla="*/ 293944 w 1063117"/>
                <a:gd name="connsiteY3" fmla="*/ 111309 h 181742"/>
                <a:gd name="connsiteX4" fmla="*/ 350253 w 1063117"/>
                <a:gd name="connsiteY4" fmla="*/ 154036 h 181742"/>
                <a:gd name="connsiteX5" fmla="*/ 485134 w 1063117"/>
                <a:gd name="connsiteY5" fmla="*/ 179563 h 181742"/>
                <a:gd name="connsiteX6" fmla="*/ 593491 w 1063117"/>
                <a:gd name="connsiteY6" fmla="*/ 179996 h 181742"/>
                <a:gd name="connsiteX7" fmla="*/ 680293 w 1063117"/>
                <a:gd name="connsiteY7" fmla="*/ 176372 h 181742"/>
                <a:gd name="connsiteX8" fmla="*/ 855775 w 1063117"/>
                <a:gd name="connsiteY8" fmla="*/ 147258 h 181742"/>
                <a:gd name="connsiteX9" fmla="*/ 1063117 w 1063117"/>
                <a:gd name="connsiteY9" fmla="*/ 123109 h 181742"/>
                <a:gd name="connsiteX0" fmla="*/ 0 w 1063117"/>
                <a:gd name="connsiteY0" fmla="*/ 0 h 183117"/>
                <a:gd name="connsiteX1" fmla="*/ 149057 w 1063117"/>
                <a:gd name="connsiteY1" fmla="*/ 25205 h 183117"/>
                <a:gd name="connsiteX2" fmla="*/ 229597 w 1063117"/>
                <a:gd name="connsiteY2" fmla="*/ 57558 h 183117"/>
                <a:gd name="connsiteX3" fmla="*/ 293944 w 1063117"/>
                <a:gd name="connsiteY3" fmla="*/ 111309 h 183117"/>
                <a:gd name="connsiteX4" fmla="*/ 350253 w 1063117"/>
                <a:gd name="connsiteY4" fmla="*/ 154036 h 183117"/>
                <a:gd name="connsiteX5" fmla="*/ 485134 w 1063117"/>
                <a:gd name="connsiteY5" fmla="*/ 179563 h 183117"/>
                <a:gd name="connsiteX6" fmla="*/ 594326 w 1063117"/>
                <a:gd name="connsiteY6" fmla="*/ 182579 h 183117"/>
                <a:gd name="connsiteX7" fmla="*/ 680293 w 1063117"/>
                <a:gd name="connsiteY7" fmla="*/ 176372 h 183117"/>
                <a:gd name="connsiteX8" fmla="*/ 855775 w 1063117"/>
                <a:gd name="connsiteY8" fmla="*/ 147258 h 183117"/>
                <a:gd name="connsiteX9" fmla="*/ 1063117 w 1063117"/>
                <a:gd name="connsiteY9" fmla="*/ 123109 h 183117"/>
                <a:gd name="connsiteX0" fmla="*/ 0 w 1063117"/>
                <a:gd name="connsiteY0" fmla="*/ 0 h 183117"/>
                <a:gd name="connsiteX1" fmla="*/ 149057 w 1063117"/>
                <a:gd name="connsiteY1" fmla="*/ 25205 h 183117"/>
                <a:gd name="connsiteX2" fmla="*/ 229597 w 1063117"/>
                <a:gd name="connsiteY2" fmla="*/ 57558 h 183117"/>
                <a:gd name="connsiteX3" fmla="*/ 293944 w 1063117"/>
                <a:gd name="connsiteY3" fmla="*/ 111309 h 183117"/>
                <a:gd name="connsiteX4" fmla="*/ 350253 w 1063117"/>
                <a:gd name="connsiteY4" fmla="*/ 154036 h 183117"/>
                <a:gd name="connsiteX5" fmla="*/ 485134 w 1063117"/>
                <a:gd name="connsiteY5" fmla="*/ 179563 h 183117"/>
                <a:gd name="connsiteX6" fmla="*/ 594326 w 1063117"/>
                <a:gd name="connsiteY6" fmla="*/ 182579 h 183117"/>
                <a:gd name="connsiteX7" fmla="*/ 680293 w 1063117"/>
                <a:gd name="connsiteY7" fmla="*/ 176372 h 183117"/>
                <a:gd name="connsiteX8" fmla="*/ 855775 w 1063117"/>
                <a:gd name="connsiteY8" fmla="*/ 147258 h 183117"/>
                <a:gd name="connsiteX9" fmla="*/ 1063117 w 1063117"/>
                <a:gd name="connsiteY9" fmla="*/ 123109 h 183117"/>
                <a:gd name="connsiteX0" fmla="*/ 0 w 1063117"/>
                <a:gd name="connsiteY0" fmla="*/ 0 h 183117"/>
                <a:gd name="connsiteX1" fmla="*/ 149057 w 1063117"/>
                <a:gd name="connsiteY1" fmla="*/ 25205 h 183117"/>
                <a:gd name="connsiteX2" fmla="*/ 229597 w 1063117"/>
                <a:gd name="connsiteY2" fmla="*/ 57558 h 183117"/>
                <a:gd name="connsiteX3" fmla="*/ 293944 w 1063117"/>
                <a:gd name="connsiteY3" fmla="*/ 111309 h 183117"/>
                <a:gd name="connsiteX4" fmla="*/ 350253 w 1063117"/>
                <a:gd name="connsiteY4" fmla="*/ 154036 h 183117"/>
                <a:gd name="connsiteX5" fmla="*/ 485134 w 1063117"/>
                <a:gd name="connsiteY5" fmla="*/ 179563 h 183117"/>
                <a:gd name="connsiteX6" fmla="*/ 594326 w 1063117"/>
                <a:gd name="connsiteY6" fmla="*/ 182579 h 183117"/>
                <a:gd name="connsiteX7" fmla="*/ 719450 w 1063117"/>
                <a:gd name="connsiteY7" fmla="*/ 170655 h 183117"/>
                <a:gd name="connsiteX8" fmla="*/ 855775 w 1063117"/>
                <a:gd name="connsiteY8" fmla="*/ 147258 h 183117"/>
                <a:gd name="connsiteX9" fmla="*/ 1063117 w 1063117"/>
                <a:gd name="connsiteY9" fmla="*/ 123109 h 183117"/>
                <a:gd name="connsiteX0" fmla="*/ 0 w 1063117"/>
                <a:gd name="connsiteY0" fmla="*/ 0 h 183117"/>
                <a:gd name="connsiteX1" fmla="*/ 149057 w 1063117"/>
                <a:gd name="connsiteY1" fmla="*/ 25205 h 183117"/>
                <a:gd name="connsiteX2" fmla="*/ 229597 w 1063117"/>
                <a:gd name="connsiteY2" fmla="*/ 57558 h 183117"/>
                <a:gd name="connsiteX3" fmla="*/ 293944 w 1063117"/>
                <a:gd name="connsiteY3" fmla="*/ 111309 h 183117"/>
                <a:gd name="connsiteX4" fmla="*/ 350253 w 1063117"/>
                <a:gd name="connsiteY4" fmla="*/ 154036 h 183117"/>
                <a:gd name="connsiteX5" fmla="*/ 485134 w 1063117"/>
                <a:gd name="connsiteY5" fmla="*/ 179563 h 183117"/>
                <a:gd name="connsiteX6" fmla="*/ 594326 w 1063117"/>
                <a:gd name="connsiteY6" fmla="*/ 182579 h 183117"/>
                <a:gd name="connsiteX7" fmla="*/ 719450 w 1063117"/>
                <a:gd name="connsiteY7" fmla="*/ 170655 h 183117"/>
                <a:gd name="connsiteX8" fmla="*/ 855775 w 1063117"/>
                <a:gd name="connsiteY8" fmla="*/ 147258 h 183117"/>
                <a:gd name="connsiteX9" fmla="*/ 1063117 w 1063117"/>
                <a:gd name="connsiteY9" fmla="*/ 123109 h 183117"/>
                <a:gd name="connsiteX0" fmla="*/ 0 w 1063117"/>
                <a:gd name="connsiteY0" fmla="*/ 0 h 183117"/>
                <a:gd name="connsiteX1" fmla="*/ 149057 w 1063117"/>
                <a:gd name="connsiteY1" fmla="*/ 25205 h 183117"/>
                <a:gd name="connsiteX2" fmla="*/ 229597 w 1063117"/>
                <a:gd name="connsiteY2" fmla="*/ 57558 h 183117"/>
                <a:gd name="connsiteX3" fmla="*/ 293944 w 1063117"/>
                <a:gd name="connsiteY3" fmla="*/ 111309 h 183117"/>
                <a:gd name="connsiteX4" fmla="*/ 350253 w 1063117"/>
                <a:gd name="connsiteY4" fmla="*/ 154036 h 183117"/>
                <a:gd name="connsiteX5" fmla="*/ 485134 w 1063117"/>
                <a:gd name="connsiteY5" fmla="*/ 179563 h 183117"/>
                <a:gd name="connsiteX6" fmla="*/ 594326 w 1063117"/>
                <a:gd name="connsiteY6" fmla="*/ 182579 h 183117"/>
                <a:gd name="connsiteX7" fmla="*/ 719450 w 1063117"/>
                <a:gd name="connsiteY7" fmla="*/ 170655 h 183117"/>
                <a:gd name="connsiteX8" fmla="*/ 855775 w 1063117"/>
                <a:gd name="connsiteY8" fmla="*/ 147258 h 183117"/>
                <a:gd name="connsiteX9" fmla="*/ 1063117 w 1063117"/>
                <a:gd name="connsiteY9" fmla="*/ 123109 h 183117"/>
                <a:gd name="connsiteX0" fmla="*/ 0 w 1063117"/>
                <a:gd name="connsiteY0" fmla="*/ 0 h 183117"/>
                <a:gd name="connsiteX1" fmla="*/ 149057 w 1063117"/>
                <a:gd name="connsiteY1" fmla="*/ 25205 h 183117"/>
                <a:gd name="connsiteX2" fmla="*/ 229597 w 1063117"/>
                <a:gd name="connsiteY2" fmla="*/ 57558 h 183117"/>
                <a:gd name="connsiteX3" fmla="*/ 293944 w 1063117"/>
                <a:gd name="connsiteY3" fmla="*/ 111309 h 183117"/>
                <a:gd name="connsiteX4" fmla="*/ 350253 w 1063117"/>
                <a:gd name="connsiteY4" fmla="*/ 154036 h 183117"/>
                <a:gd name="connsiteX5" fmla="*/ 485134 w 1063117"/>
                <a:gd name="connsiteY5" fmla="*/ 179563 h 183117"/>
                <a:gd name="connsiteX6" fmla="*/ 594326 w 1063117"/>
                <a:gd name="connsiteY6" fmla="*/ 182579 h 183117"/>
                <a:gd name="connsiteX7" fmla="*/ 719450 w 1063117"/>
                <a:gd name="connsiteY7" fmla="*/ 170655 h 183117"/>
                <a:gd name="connsiteX8" fmla="*/ 855775 w 1063117"/>
                <a:gd name="connsiteY8" fmla="*/ 147258 h 183117"/>
                <a:gd name="connsiteX9" fmla="*/ 1063117 w 1063117"/>
                <a:gd name="connsiteY9" fmla="*/ 123109 h 183117"/>
                <a:gd name="connsiteX0" fmla="*/ 0 w 1063117"/>
                <a:gd name="connsiteY0" fmla="*/ 0 h 182152"/>
                <a:gd name="connsiteX1" fmla="*/ 149057 w 1063117"/>
                <a:gd name="connsiteY1" fmla="*/ 25205 h 182152"/>
                <a:gd name="connsiteX2" fmla="*/ 229597 w 1063117"/>
                <a:gd name="connsiteY2" fmla="*/ 57558 h 182152"/>
                <a:gd name="connsiteX3" fmla="*/ 293944 w 1063117"/>
                <a:gd name="connsiteY3" fmla="*/ 111309 h 182152"/>
                <a:gd name="connsiteX4" fmla="*/ 350253 w 1063117"/>
                <a:gd name="connsiteY4" fmla="*/ 154036 h 182152"/>
                <a:gd name="connsiteX5" fmla="*/ 485134 w 1063117"/>
                <a:gd name="connsiteY5" fmla="*/ 179563 h 182152"/>
                <a:gd name="connsiteX6" fmla="*/ 622123 w 1063117"/>
                <a:gd name="connsiteY6" fmla="*/ 180930 h 182152"/>
                <a:gd name="connsiteX7" fmla="*/ 719450 w 1063117"/>
                <a:gd name="connsiteY7" fmla="*/ 170655 h 182152"/>
                <a:gd name="connsiteX8" fmla="*/ 855775 w 1063117"/>
                <a:gd name="connsiteY8" fmla="*/ 147258 h 182152"/>
                <a:gd name="connsiteX9" fmla="*/ 1063117 w 1063117"/>
                <a:gd name="connsiteY9" fmla="*/ 123109 h 182152"/>
                <a:gd name="connsiteX0" fmla="*/ 0 w 1063117"/>
                <a:gd name="connsiteY0" fmla="*/ 0 h 182152"/>
                <a:gd name="connsiteX1" fmla="*/ 149057 w 1063117"/>
                <a:gd name="connsiteY1" fmla="*/ 25205 h 182152"/>
                <a:gd name="connsiteX2" fmla="*/ 229597 w 1063117"/>
                <a:gd name="connsiteY2" fmla="*/ 57558 h 182152"/>
                <a:gd name="connsiteX3" fmla="*/ 293944 w 1063117"/>
                <a:gd name="connsiteY3" fmla="*/ 111309 h 182152"/>
                <a:gd name="connsiteX4" fmla="*/ 350253 w 1063117"/>
                <a:gd name="connsiteY4" fmla="*/ 154036 h 182152"/>
                <a:gd name="connsiteX5" fmla="*/ 485134 w 1063117"/>
                <a:gd name="connsiteY5" fmla="*/ 179563 h 182152"/>
                <a:gd name="connsiteX6" fmla="*/ 622123 w 1063117"/>
                <a:gd name="connsiteY6" fmla="*/ 180930 h 182152"/>
                <a:gd name="connsiteX7" fmla="*/ 740202 w 1063117"/>
                <a:gd name="connsiteY7" fmla="*/ 167969 h 182152"/>
                <a:gd name="connsiteX8" fmla="*/ 855775 w 1063117"/>
                <a:gd name="connsiteY8" fmla="*/ 147258 h 182152"/>
                <a:gd name="connsiteX9" fmla="*/ 1063117 w 1063117"/>
                <a:gd name="connsiteY9" fmla="*/ 123109 h 182152"/>
                <a:gd name="connsiteX0" fmla="*/ 0 w 1063117"/>
                <a:gd name="connsiteY0" fmla="*/ 0 h 182152"/>
                <a:gd name="connsiteX1" fmla="*/ 149057 w 1063117"/>
                <a:gd name="connsiteY1" fmla="*/ 25205 h 182152"/>
                <a:gd name="connsiteX2" fmla="*/ 229597 w 1063117"/>
                <a:gd name="connsiteY2" fmla="*/ 57558 h 182152"/>
                <a:gd name="connsiteX3" fmla="*/ 293944 w 1063117"/>
                <a:gd name="connsiteY3" fmla="*/ 111309 h 182152"/>
                <a:gd name="connsiteX4" fmla="*/ 350253 w 1063117"/>
                <a:gd name="connsiteY4" fmla="*/ 154036 h 182152"/>
                <a:gd name="connsiteX5" fmla="*/ 485134 w 1063117"/>
                <a:gd name="connsiteY5" fmla="*/ 179563 h 182152"/>
                <a:gd name="connsiteX6" fmla="*/ 622123 w 1063117"/>
                <a:gd name="connsiteY6" fmla="*/ 180930 h 182152"/>
                <a:gd name="connsiteX7" fmla="*/ 739141 w 1063117"/>
                <a:gd name="connsiteY7" fmla="*/ 166993 h 182152"/>
                <a:gd name="connsiteX8" fmla="*/ 855775 w 1063117"/>
                <a:gd name="connsiteY8" fmla="*/ 147258 h 182152"/>
                <a:gd name="connsiteX9" fmla="*/ 1063117 w 1063117"/>
                <a:gd name="connsiteY9" fmla="*/ 123109 h 182152"/>
                <a:gd name="connsiteX0" fmla="*/ 0 w 1063117"/>
                <a:gd name="connsiteY0" fmla="*/ 0 h 182152"/>
                <a:gd name="connsiteX1" fmla="*/ 149057 w 1063117"/>
                <a:gd name="connsiteY1" fmla="*/ 25205 h 182152"/>
                <a:gd name="connsiteX2" fmla="*/ 229597 w 1063117"/>
                <a:gd name="connsiteY2" fmla="*/ 57558 h 182152"/>
                <a:gd name="connsiteX3" fmla="*/ 293944 w 1063117"/>
                <a:gd name="connsiteY3" fmla="*/ 111309 h 182152"/>
                <a:gd name="connsiteX4" fmla="*/ 350253 w 1063117"/>
                <a:gd name="connsiteY4" fmla="*/ 154036 h 182152"/>
                <a:gd name="connsiteX5" fmla="*/ 485134 w 1063117"/>
                <a:gd name="connsiteY5" fmla="*/ 179563 h 182152"/>
                <a:gd name="connsiteX6" fmla="*/ 622123 w 1063117"/>
                <a:gd name="connsiteY6" fmla="*/ 180930 h 182152"/>
                <a:gd name="connsiteX7" fmla="*/ 739141 w 1063117"/>
                <a:gd name="connsiteY7" fmla="*/ 166993 h 182152"/>
                <a:gd name="connsiteX8" fmla="*/ 855775 w 1063117"/>
                <a:gd name="connsiteY8" fmla="*/ 147258 h 182152"/>
                <a:gd name="connsiteX9" fmla="*/ 1063117 w 1063117"/>
                <a:gd name="connsiteY9" fmla="*/ 123109 h 182152"/>
                <a:gd name="connsiteX0" fmla="*/ 0 w 1063117"/>
                <a:gd name="connsiteY0" fmla="*/ 0 h 182152"/>
                <a:gd name="connsiteX1" fmla="*/ 149057 w 1063117"/>
                <a:gd name="connsiteY1" fmla="*/ 25205 h 182152"/>
                <a:gd name="connsiteX2" fmla="*/ 229597 w 1063117"/>
                <a:gd name="connsiteY2" fmla="*/ 57558 h 182152"/>
                <a:gd name="connsiteX3" fmla="*/ 293944 w 1063117"/>
                <a:gd name="connsiteY3" fmla="*/ 111309 h 182152"/>
                <a:gd name="connsiteX4" fmla="*/ 350253 w 1063117"/>
                <a:gd name="connsiteY4" fmla="*/ 154036 h 182152"/>
                <a:gd name="connsiteX5" fmla="*/ 485134 w 1063117"/>
                <a:gd name="connsiteY5" fmla="*/ 179563 h 182152"/>
                <a:gd name="connsiteX6" fmla="*/ 622123 w 1063117"/>
                <a:gd name="connsiteY6" fmla="*/ 180930 h 182152"/>
                <a:gd name="connsiteX7" fmla="*/ 739141 w 1063117"/>
                <a:gd name="connsiteY7" fmla="*/ 166993 h 182152"/>
                <a:gd name="connsiteX8" fmla="*/ 855775 w 1063117"/>
                <a:gd name="connsiteY8" fmla="*/ 147258 h 182152"/>
                <a:gd name="connsiteX9" fmla="*/ 1063117 w 1063117"/>
                <a:gd name="connsiteY9" fmla="*/ 123109 h 182152"/>
                <a:gd name="connsiteX0" fmla="*/ 0 w 1063117"/>
                <a:gd name="connsiteY0" fmla="*/ 0 h 182152"/>
                <a:gd name="connsiteX1" fmla="*/ 149057 w 1063117"/>
                <a:gd name="connsiteY1" fmla="*/ 25205 h 182152"/>
                <a:gd name="connsiteX2" fmla="*/ 229597 w 1063117"/>
                <a:gd name="connsiteY2" fmla="*/ 57558 h 182152"/>
                <a:gd name="connsiteX3" fmla="*/ 293944 w 1063117"/>
                <a:gd name="connsiteY3" fmla="*/ 111309 h 182152"/>
                <a:gd name="connsiteX4" fmla="*/ 350253 w 1063117"/>
                <a:gd name="connsiteY4" fmla="*/ 154036 h 182152"/>
                <a:gd name="connsiteX5" fmla="*/ 485134 w 1063117"/>
                <a:gd name="connsiteY5" fmla="*/ 179563 h 182152"/>
                <a:gd name="connsiteX6" fmla="*/ 622123 w 1063117"/>
                <a:gd name="connsiteY6" fmla="*/ 180930 h 182152"/>
                <a:gd name="connsiteX7" fmla="*/ 739141 w 1063117"/>
                <a:gd name="connsiteY7" fmla="*/ 166993 h 182152"/>
                <a:gd name="connsiteX8" fmla="*/ 855775 w 1063117"/>
                <a:gd name="connsiteY8" fmla="*/ 147258 h 182152"/>
                <a:gd name="connsiteX9" fmla="*/ 1063117 w 1063117"/>
                <a:gd name="connsiteY9" fmla="*/ 123109 h 182152"/>
                <a:gd name="connsiteX0" fmla="*/ 0 w 1063117"/>
                <a:gd name="connsiteY0" fmla="*/ 0 h 182152"/>
                <a:gd name="connsiteX1" fmla="*/ 149057 w 1063117"/>
                <a:gd name="connsiteY1" fmla="*/ 25205 h 182152"/>
                <a:gd name="connsiteX2" fmla="*/ 229597 w 1063117"/>
                <a:gd name="connsiteY2" fmla="*/ 57558 h 182152"/>
                <a:gd name="connsiteX3" fmla="*/ 293944 w 1063117"/>
                <a:gd name="connsiteY3" fmla="*/ 111309 h 182152"/>
                <a:gd name="connsiteX4" fmla="*/ 350253 w 1063117"/>
                <a:gd name="connsiteY4" fmla="*/ 154036 h 182152"/>
                <a:gd name="connsiteX5" fmla="*/ 485134 w 1063117"/>
                <a:gd name="connsiteY5" fmla="*/ 179563 h 182152"/>
                <a:gd name="connsiteX6" fmla="*/ 622123 w 1063117"/>
                <a:gd name="connsiteY6" fmla="*/ 180930 h 182152"/>
                <a:gd name="connsiteX7" fmla="*/ 739141 w 1063117"/>
                <a:gd name="connsiteY7" fmla="*/ 166993 h 182152"/>
                <a:gd name="connsiteX8" fmla="*/ 855775 w 1063117"/>
                <a:gd name="connsiteY8" fmla="*/ 147258 h 182152"/>
                <a:gd name="connsiteX9" fmla="*/ 1063117 w 1063117"/>
                <a:gd name="connsiteY9" fmla="*/ 123109 h 182152"/>
                <a:gd name="connsiteX0" fmla="*/ 0 w 1063117"/>
                <a:gd name="connsiteY0" fmla="*/ 0 h 182152"/>
                <a:gd name="connsiteX1" fmla="*/ 149057 w 1063117"/>
                <a:gd name="connsiteY1" fmla="*/ 25205 h 182152"/>
                <a:gd name="connsiteX2" fmla="*/ 229597 w 1063117"/>
                <a:gd name="connsiteY2" fmla="*/ 57558 h 182152"/>
                <a:gd name="connsiteX3" fmla="*/ 293944 w 1063117"/>
                <a:gd name="connsiteY3" fmla="*/ 111309 h 182152"/>
                <a:gd name="connsiteX4" fmla="*/ 350253 w 1063117"/>
                <a:gd name="connsiteY4" fmla="*/ 154036 h 182152"/>
                <a:gd name="connsiteX5" fmla="*/ 485134 w 1063117"/>
                <a:gd name="connsiteY5" fmla="*/ 179563 h 182152"/>
                <a:gd name="connsiteX6" fmla="*/ 622123 w 1063117"/>
                <a:gd name="connsiteY6" fmla="*/ 180930 h 182152"/>
                <a:gd name="connsiteX7" fmla="*/ 739141 w 1063117"/>
                <a:gd name="connsiteY7" fmla="*/ 166993 h 182152"/>
                <a:gd name="connsiteX8" fmla="*/ 855775 w 1063117"/>
                <a:gd name="connsiteY8" fmla="*/ 147258 h 182152"/>
                <a:gd name="connsiteX9" fmla="*/ 1063117 w 1063117"/>
                <a:gd name="connsiteY9" fmla="*/ 123109 h 182152"/>
                <a:gd name="connsiteX0" fmla="*/ 0 w 1063117"/>
                <a:gd name="connsiteY0" fmla="*/ 0 h 182152"/>
                <a:gd name="connsiteX1" fmla="*/ 149057 w 1063117"/>
                <a:gd name="connsiteY1" fmla="*/ 25205 h 182152"/>
                <a:gd name="connsiteX2" fmla="*/ 229597 w 1063117"/>
                <a:gd name="connsiteY2" fmla="*/ 57558 h 182152"/>
                <a:gd name="connsiteX3" fmla="*/ 293944 w 1063117"/>
                <a:gd name="connsiteY3" fmla="*/ 111309 h 182152"/>
                <a:gd name="connsiteX4" fmla="*/ 350253 w 1063117"/>
                <a:gd name="connsiteY4" fmla="*/ 154036 h 182152"/>
                <a:gd name="connsiteX5" fmla="*/ 485134 w 1063117"/>
                <a:gd name="connsiteY5" fmla="*/ 179563 h 182152"/>
                <a:gd name="connsiteX6" fmla="*/ 622123 w 1063117"/>
                <a:gd name="connsiteY6" fmla="*/ 180930 h 182152"/>
                <a:gd name="connsiteX7" fmla="*/ 739141 w 1063117"/>
                <a:gd name="connsiteY7" fmla="*/ 166993 h 182152"/>
                <a:gd name="connsiteX8" fmla="*/ 855775 w 1063117"/>
                <a:gd name="connsiteY8" fmla="*/ 147258 h 182152"/>
                <a:gd name="connsiteX9" fmla="*/ 1063117 w 1063117"/>
                <a:gd name="connsiteY9" fmla="*/ 123109 h 182152"/>
                <a:gd name="connsiteX0" fmla="*/ 0 w 1063117"/>
                <a:gd name="connsiteY0" fmla="*/ 0 h 182152"/>
                <a:gd name="connsiteX1" fmla="*/ 149057 w 1063117"/>
                <a:gd name="connsiteY1" fmla="*/ 25205 h 182152"/>
                <a:gd name="connsiteX2" fmla="*/ 229597 w 1063117"/>
                <a:gd name="connsiteY2" fmla="*/ 57558 h 182152"/>
                <a:gd name="connsiteX3" fmla="*/ 293944 w 1063117"/>
                <a:gd name="connsiteY3" fmla="*/ 111309 h 182152"/>
                <a:gd name="connsiteX4" fmla="*/ 350253 w 1063117"/>
                <a:gd name="connsiteY4" fmla="*/ 154036 h 182152"/>
                <a:gd name="connsiteX5" fmla="*/ 485134 w 1063117"/>
                <a:gd name="connsiteY5" fmla="*/ 179563 h 182152"/>
                <a:gd name="connsiteX6" fmla="*/ 622123 w 1063117"/>
                <a:gd name="connsiteY6" fmla="*/ 180930 h 182152"/>
                <a:gd name="connsiteX7" fmla="*/ 739141 w 1063117"/>
                <a:gd name="connsiteY7" fmla="*/ 166993 h 182152"/>
                <a:gd name="connsiteX8" fmla="*/ 855775 w 1063117"/>
                <a:gd name="connsiteY8" fmla="*/ 147258 h 182152"/>
                <a:gd name="connsiteX9" fmla="*/ 1063117 w 1063117"/>
                <a:gd name="connsiteY9" fmla="*/ 123109 h 182152"/>
                <a:gd name="connsiteX0" fmla="*/ 0 w 1063117"/>
                <a:gd name="connsiteY0" fmla="*/ 0 h 182152"/>
                <a:gd name="connsiteX1" fmla="*/ 149057 w 1063117"/>
                <a:gd name="connsiteY1" fmla="*/ 25205 h 182152"/>
                <a:gd name="connsiteX2" fmla="*/ 229597 w 1063117"/>
                <a:gd name="connsiteY2" fmla="*/ 57558 h 182152"/>
                <a:gd name="connsiteX3" fmla="*/ 293944 w 1063117"/>
                <a:gd name="connsiteY3" fmla="*/ 111309 h 182152"/>
                <a:gd name="connsiteX4" fmla="*/ 350253 w 1063117"/>
                <a:gd name="connsiteY4" fmla="*/ 154036 h 182152"/>
                <a:gd name="connsiteX5" fmla="*/ 485134 w 1063117"/>
                <a:gd name="connsiteY5" fmla="*/ 179563 h 182152"/>
                <a:gd name="connsiteX6" fmla="*/ 622123 w 1063117"/>
                <a:gd name="connsiteY6" fmla="*/ 180930 h 182152"/>
                <a:gd name="connsiteX7" fmla="*/ 739141 w 1063117"/>
                <a:gd name="connsiteY7" fmla="*/ 166993 h 182152"/>
                <a:gd name="connsiteX8" fmla="*/ 855775 w 1063117"/>
                <a:gd name="connsiteY8" fmla="*/ 147258 h 182152"/>
                <a:gd name="connsiteX9" fmla="*/ 927348 w 1063117"/>
                <a:gd name="connsiteY9" fmla="*/ 138339 h 182152"/>
                <a:gd name="connsiteX10" fmla="*/ 1063117 w 1063117"/>
                <a:gd name="connsiteY10" fmla="*/ 123109 h 182152"/>
                <a:gd name="connsiteX0" fmla="*/ 0 w 1063117"/>
                <a:gd name="connsiteY0" fmla="*/ 0 h 182152"/>
                <a:gd name="connsiteX1" fmla="*/ 149057 w 1063117"/>
                <a:gd name="connsiteY1" fmla="*/ 25205 h 182152"/>
                <a:gd name="connsiteX2" fmla="*/ 229597 w 1063117"/>
                <a:gd name="connsiteY2" fmla="*/ 57558 h 182152"/>
                <a:gd name="connsiteX3" fmla="*/ 293944 w 1063117"/>
                <a:gd name="connsiteY3" fmla="*/ 111309 h 182152"/>
                <a:gd name="connsiteX4" fmla="*/ 350253 w 1063117"/>
                <a:gd name="connsiteY4" fmla="*/ 154036 h 182152"/>
                <a:gd name="connsiteX5" fmla="*/ 485134 w 1063117"/>
                <a:gd name="connsiteY5" fmla="*/ 179563 h 182152"/>
                <a:gd name="connsiteX6" fmla="*/ 622123 w 1063117"/>
                <a:gd name="connsiteY6" fmla="*/ 180930 h 182152"/>
                <a:gd name="connsiteX7" fmla="*/ 739141 w 1063117"/>
                <a:gd name="connsiteY7" fmla="*/ 166993 h 182152"/>
                <a:gd name="connsiteX8" fmla="*/ 855775 w 1063117"/>
                <a:gd name="connsiteY8" fmla="*/ 147258 h 182152"/>
                <a:gd name="connsiteX9" fmla="*/ 927477 w 1063117"/>
                <a:gd name="connsiteY9" fmla="*/ 137427 h 182152"/>
                <a:gd name="connsiteX10" fmla="*/ 1063117 w 1063117"/>
                <a:gd name="connsiteY10" fmla="*/ 123109 h 182152"/>
                <a:gd name="connsiteX0" fmla="*/ 0 w 1063117"/>
                <a:gd name="connsiteY0" fmla="*/ 0 h 182152"/>
                <a:gd name="connsiteX1" fmla="*/ 149057 w 1063117"/>
                <a:gd name="connsiteY1" fmla="*/ 25205 h 182152"/>
                <a:gd name="connsiteX2" fmla="*/ 229597 w 1063117"/>
                <a:gd name="connsiteY2" fmla="*/ 57558 h 182152"/>
                <a:gd name="connsiteX3" fmla="*/ 293944 w 1063117"/>
                <a:gd name="connsiteY3" fmla="*/ 111309 h 182152"/>
                <a:gd name="connsiteX4" fmla="*/ 350253 w 1063117"/>
                <a:gd name="connsiteY4" fmla="*/ 154036 h 182152"/>
                <a:gd name="connsiteX5" fmla="*/ 485134 w 1063117"/>
                <a:gd name="connsiteY5" fmla="*/ 179563 h 182152"/>
                <a:gd name="connsiteX6" fmla="*/ 622123 w 1063117"/>
                <a:gd name="connsiteY6" fmla="*/ 180930 h 182152"/>
                <a:gd name="connsiteX7" fmla="*/ 739141 w 1063117"/>
                <a:gd name="connsiteY7" fmla="*/ 166993 h 182152"/>
                <a:gd name="connsiteX8" fmla="*/ 855775 w 1063117"/>
                <a:gd name="connsiteY8" fmla="*/ 147258 h 182152"/>
                <a:gd name="connsiteX9" fmla="*/ 927477 w 1063117"/>
                <a:gd name="connsiteY9" fmla="*/ 137427 h 182152"/>
                <a:gd name="connsiteX10" fmla="*/ 1063117 w 1063117"/>
                <a:gd name="connsiteY10" fmla="*/ 123109 h 182152"/>
                <a:gd name="connsiteX0" fmla="*/ 0 w 1063117"/>
                <a:gd name="connsiteY0" fmla="*/ 0 h 182152"/>
                <a:gd name="connsiteX1" fmla="*/ 149057 w 1063117"/>
                <a:gd name="connsiteY1" fmla="*/ 25205 h 182152"/>
                <a:gd name="connsiteX2" fmla="*/ 229597 w 1063117"/>
                <a:gd name="connsiteY2" fmla="*/ 57558 h 182152"/>
                <a:gd name="connsiteX3" fmla="*/ 293944 w 1063117"/>
                <a:gd name="connsiteY3" fmla="*/ 111309 h 182152"/>
                <a:gd name="connsiteX4" fmla="*/ 350253 w 1063117"/>
                <a:gd name="connsiteY4" fmla="*/ 154036 h 182152"/>
                <a:gd name="connsiteX5" fmla="*/ 485134 w 1063117"/>
                <a:gd name="connsiteY5" fmla="*/ 179563 h 182152"/>
                <a:gd name="connsiteX6" fmla="*/ 622123 w 1063117"/>
                <a:gd name="connsiteY6" fmla="*/ 180930 h 182152"/>
                <a:gd name="connsiteX7" fmla="*/ 739141 w 1063117"/>
                <a:gd name="connsiteY7" fmla="*/ 166993 h 182152"/>
                <a:gd name="connsiteX8" fmla="*/ 796766 w 1063117"/>
                <a:gd name="connsiteY8" fmla="*/ 157293 h 182152"/>
                <a:gd name="connsiteX9" fmla="*/ 855775 w 1063117"/>
                <a:gd name="connsiteY9" fmla="*/ 147258 h 182152"/>
                <a:gd name="connsiteX10" fmla="*/ 927477 w 1063117"/>
                <a:gd name="connsiteY10" fmla="*/ 137427 h 182152"/>
                <a:gd name="connsiteX11" fmla="*/ 1063117 w 1063117"/>
                <a:gd name="connsiteY11" fmla="*/ 123109 h 182152"/>
                <a:gd name="connsiteX0" fmla="*/ 0 w 1063117"/>
                <a:gd name="connsiteY0" fmla="*/ 0 h 182152"/>
                <a:gd name="connsiteX1" fmla="*/ 149057 w 1063117"/>
                <a:gd name="connsiteY1" fmla="*/ 25205 h 182152"/>
                <a:gd name="connsiteX2" fmla="*/ 195095 w 1063117"/>
                <a:gd name="connsiteY2" fmla="*/ 42670 h 182152"/>
                <a:gd name="connsiteX3" fmla="*/ 229597 w 1063117"/>
                <a:gd name="connsiteY3" fmla="*/ 57558 h 182152"/>
                <a:gd name="connsiteX4" fmla="*/ 293944 w 1063117"/>
                <a:gd name="connsiteY4" fmla="*/ 111309 h 182152"/>
                <a:gd name="connsiteX5" fmla="*/ 350253 w 1063117"/>
                <a:gd name="connsiteY5" fmla="*/ 154036 h 182152"/>
                <a:gd name="connsiteX6" fmla="*/ 485134 w 1063117"/>
                <a:gd name="connsiteY6" fmla="*/ 179563 h 182152"/>
                <a:gd name="connsiteX7" fmla="*/ 622123 w 1063117"/>
                <a:gd name="connsiteY7" fmla="*/ 180930 h 182152"/>
                <a:gd name="connsiteX8" fmla="*/ 739141 w 1063117"/>
                <a:gd name="connsiteY8" fmla="*/ 166993 h 182152"/>
                <a:gd name="connsiteX9" fmla="*/ 796766 w 1063117"/>
                <a:gd name="connsiteY9" fmla="*/ 157293 h 182152"/>
                <a:gd name="connsiteX10" fmla="*/ 855775 w 1063117"/>
                <a:gd name="connsiteY10" fmla="*/ 147258 h 182152"/>
                <a:gd name="connsiteX11" fmla="*/ 927477 w 1063117"/>
                <a:gd name="connsiteY11" fmla="*/ 137427 h 182152"/>
                <a:gd name="connsiteX12" fmla="*/ 1063117 w 1063117"/>
                <a:gd name="connsiteY12" fmla="*/ 123109 h 182152"/>
                <a:gd name="connsiteX0" fmla="*/ 0 w 1063117"/>
                <a:gd name="connsiteY0" fmla="*/ 0 h 182152"/>
                <a:gd name="connsiteX1" fmla="*/ 149057 w 1063117"/>
                <a:gd name="connsiteY1" fmla="*/ 25205 h 182152"/>
                <a:gd name="connsiteX2" fmla="*/ 200685 w 1063117"/>
                <a:gd name="connsiteY2" fmla="*/ 41631 h 182152"/>
                <a:gd name="connsiteX3" fmla="*/ 229597 w 1063117"/>
                <a:gd name="connsiteY3" fmla="*/ 57558 h 182152"/>
                <a:gd name="connsiteX4" fmla="*/ 293944 w 1063117"/>
                <a:gd name="connsiteY4" fmla="*/ 111309 h 182152"/>
                <a:gd name="connsiteX5" fmla="*/ 350253 w 1063117"/>
                <a:gd name="connsiteY5" fmla="*/ 154036 h 182152"/>
                <a:gd name="connsiteX6" fmla="*/ 485134 w 1063117"/>
                <a:gd name="connsiteY6" fmla="*/ 179563 h 182152"/>
                <a:gd name="connsiteX7" fmla="*/ 622123 w 1063117"/>
                <a:gd name="connsiteY7" fmla="*/ 180930 h 182152"/>
                <a:gd name="connsiteX8" fmla="*/ 739141 w 1063117"/>
                <a:gd name="connsiteY8" fmla="*/ 166993 h 182152"/>
                <a:gd name="connsiteX9" fmla="*/ 796766 w 1063117"/>
                <a:gd name="connsiteY9" fmla="*/ 157293 h 182152"/>
                <a:gd name="connsiteX10" fmla="*/ 855775 w 1063117"/>
                <a:gd name="connsiteY10" fmla="*/ 147258 h 182152"/>
                <a:gd name="connsiteX11" fmla="*/ 927477 w 1063117"/>
                <a:gd name="connsiteY11" fmla="*/ 137427 h 182152"/>
                <a:gd name="connsiteX12" fmla="*/ 1063117 w 1063117"/>
                <a:gd name="connsiteY12" fmla="*/ 123109 h 182152"/>
                <a:gd name="connsiteX0" fmla="*/ 0 w 1063117"/>
                <a:gd name="connsiteY0" fmla="*/ 0 h 182152"/>
                <a:gd name="connsiteX1" fmla="*/ 135854 w 1063117"/>
                <a:gd name="connsiteY1" fmla="*/ 22331 h 182152"/>
                <a:gd name="connsiteX2" fmla="*/ 200685 w 1063117"/>
                <a:gd name="connsiteY2" fmla="*/ 41631 h 182152"/>
                <a:gd name="connsiteX3" fmla="*/ 229597 w 1063117"/>
                <a:gd name="connsiteY3" fmla="*/ 57558 h 182152"/>
                <a:gd name="connsiteX4" fmla="*/ 293944 w 1063117"/>
                <a:gd name="connsiteY4" fmla="*/ 111309 h 182152"/>
                <a:gd name="connsiteX5" fmla="*/ 350253 w 1063117"/>
                <a:gd name="connsiteY5" fmla="*/ 154036 h 182152"/>
                <a:gd name="connsiteX6" fmla="*/ 485134 w 1063117"/>
                <a:gd name="connsiteY6" fmla="*/ 179563 h 182152"/>
                <a:gd name="connsiteX7" fmla="*/ 622123 w 1063117"/>
                <a:gd name="connsiteY7" fmla="*/ 180930 h 182152"/>
                <a:gd name="connsiteX8" fmla="*/ 739141 w 1063117"/>
                <a:gd name="connsiteY8" fmla="*/ 166993 h 182152"/>
                <a:gd name="connsiteX9" fmla="*/ 796766 w 1063117"/>
                <a:gd name="connsiteY9" fmla="*/ 157293 h 182152"/>
                <a:gd name="connsiteX10" fmla="*/ 855775 w 1063117"/>
                <a:gd name="connsiteY10" fmla="*/ 147258 h 182152"/>
                <a:gd name="connsiteX11" fmla="*/ 927477 w 1063117"/>
                <a:gd name="connsiteY11" fmla="*/ 137427 h 182152"/>
                <a:gd name="connsiteX12" fmla="*/ 1063117 w 1063117"/>
                <a:gd name="connsiteY12" fmla="*/ 123109 h 182152"/>
                <a:gd name="connsiteX0" fmla="*/ 0 w 1063117"/>
                <a:gd name="connsiteY0" fmla="*/ 0 h 182152"/>
                <a:gd name="connsiteX1" fmla="*/ 135854 w 1063117"/>
                <a:gd name="connsiteY1" fmla="*/ 22331 h 182152"/>
                <a:gd name="connsiteX2" fmla="*/ 200685 w 1063117"/>
                <a:gd name="connsiteY2" fmla="*/ 41631 h 182152"/>
                <a:gd name="connsiteX3" fmla="*/ 229597 w 1063117"/>
                <a:gd name="connsiteY3" fmla="*/ 57558 h 182152"/>
                <a:gd name="connsiteX4" fmla="*/ 293944 w 1063117"/>
                <a:gd name="connsiteY4" fmla="*/ 111309 h 182152"/>
                <a:gd name="connsiteX5" fmla="*/ 350253 w 1063117"/>
                <a:gd name="connsiteY5" fmla="*/ 154036 h 182152"/>
                <a:gd name="connsiteX6" fmla="*/ 485134 w 1063117"/>
                <a:gd name="connsiteY6" fmla="*/ 179563 h 182152"/>
                <a:gd name="connsiteX7" fmla="*/ 622123 w 1063117"/>
                <a:gd name="connsiteY7" fmla="*/ 180930 h 182152"/>
                <a:gd name="connsiteX8" fmla="*/ 739141 w 1063117"/>
                <a:gd name="connsiteY8" fmla="*/ 166993 h 182152"/>
                <a:gd name="connsiteX9" fmla="*/ 796766 w 1063117"/>
                <a:gd name="connsiteY9" fmla="*/ 157293 h 182152"/>
                <a:gd name="connsiteX10" fmla="*/ 855775 w 1063117"/>
                <a:gd name="connsiteY10" fmla="*/ 147258 h 182152"/>
                <a:gd name="connsiteX11" fmla="*/ 927477 w 1063117"/>
                <a:gd name="connsiteY11" fmla="*/ 137427 h 182152"/>
                <a:gd name="connsiteX12" fmla="*/ 1063117 w 1063117"/>
                <a:gd name="connsiteY12" fmla="*/ 123109 h 182152"/>
                <a:gd name="connsiteX0" fmla="*/ 0 w 1063117"/>
                <a:gd name="connsiteY0" fmla="*/ 0 h 182152"/>
                <a:gd name="connsiteX1" fmla="*/ 135854 w 1063117"/>
                <a:gd name="connsiteY1" fmla="*/ 22331 h 182152"/>
                <a:gd name="connsiteX2" fmla="*/ 193417 w 1063117"/>
                <a:gd name="connsiteY2" fmla="*/ 40096 h 182152"/>
                <a:gd name="connsiteX3" fmla="*/ 229597 w 1063117"/>
                <a:gd name="connsiteY3" fmla="*/ 57558 h 182152"/>
                <a:gd name="connsiteX4" fmla="*/ 293944 w 1063117"/>
                <a:gd name="connsiteY4" fmla="*/ 111309 h 182152"/>
                <a:gd name="connsiteX5" fmla="*/ 350253 w 1063117"/>
                <a:gd name="connsiteY5" fmla="*/ 154036 h 182152"/>
                <a:gd name="connsiteX6" fmla="*/ 485134 w 1063117"/>
                <a:gd name="connsiteY6" fmla="*/ 179563 h 182152"/>
                <a:gd name="connsiteX7" fmla="*/ 622123 w 1063117"/>
                <a:gd name="connsiteY7" fmla="*/ 180930 h 182152"/>
                <a:gd name="connsiteX8" fmla="*/ 739141 w 1063117"/>
                <a:gd name="connsiteY8" fmla="*/ 166993 h 182152"/>
                <a:gd name="connsiteX9" fmla="*/ 796766 w 1063117"/>
                <a:gd name="connsiteY9" fmla="*/ 157293 h 182152"/>
                <a:gd name="connsiteX10" fmla="*/ 855775 w 1063117"/>
                <a:gd name="connsiteY10" fmla="*/ 147258 h 182152"/>
                <a:gd name="connsiteX11" fmla="*/ 927477 w 1063117"/>
                <a:gd name="connsiteY11" fmla="*/ 137427 h 182152"/>
                <a:gd name="connsiteX12" fmla="*/ 1063117 w 1063117"/>
                <a:gd name="connsiteY12" fmla="*/ 123109 h 182152"/>
                <a:gd name="connsiteX0" fmla="*/ 0 w 1063117"/>
                <a:gd name="connsiteY0" fmla="*/ 0 h 182152"/>
                <a:gd name="connsiteX1" fmla="*/ 135854 w 1063117"/>
                <a:gd name="connsiteY1" fmla="*/ 22331 h 182152"/>
                <a:gd name="connsiteX2" fmla="*/ 193417 w 1063117"/>
                <a:gd name="connsiteY2" fmla="*/ 40096 h 182152"/>
                <a:gd name="connsiteX3" fmla="*/ 237685 w 1063117"/>
                <a:gd name="connsiteY3" fmla="*/ 62938 h 182152"/>
                <a:gd name="connsiteX4" fmla="*/ 293944 w 1063117"/>
                <a:gd name="connsiteY4" fmla="*/ 111309 h 182152"/>
                <a:gd name="connsiteX5" fmla="*/ 350253 w 1063117"/>
                <a:gd name="connsiteY5" fmla="*/ 154036 h 182152"/>
                <a:gd name="connsiteX6" fmla="*/ 485134 w 1063117"/>
                <a:gd name="connsiteY6" fmla="*/ 179563 h 182152"/>
                <a:gd name="connsiteX7" fmla="*/ 622123 w 1063117"/>
                <a:gd name="connsiteY7" fmla="*/ 180930 h 182152"/>
                <a:gd name="connsiteX8" fmla="*/ 739141 w 1063117"/>
                <a:gd name="connsiteY8" fmla="*/ 166993 h 182152"/>
                <a:gd name="connsiteX9" fmla="*/ 796766 w 1063117"/>
                <a:gd name="connsiteY9" fmla="*/ 157293 h 182152"/>
                <a:gd name="connsiteX10" fmla="*/ 855775 w 1063117"/>
                <a:gd name="connsiteY10" fmla="*/ 147258 h 182152"/>
                <a:gd name="connsiteX11" fmla="*/ 927477 w 1063117"/>
                <a:gd name="connsiteY11" fmla="*/ 137427 h 182152"/>
                <a:gd name="connsiteX12" fmla="*/ 1063117 w 1063117"/>
                <a:gd name="connsiteY12" fmla="*/ 123109 h 182152"/>
                <a:gd name="connsiteX0" fmla="*/ 0 w 1063117"/>
                <a:gd name="connsiteY0" fmla="*/ 0 h 182152"/>
                <a:gd name="connsiteX1" fmla="*/ 135854 w 1063117"/>
                <a:gd name="connsiteY1" fmla="*/ 22331 h 182152"/>
                <a:gd name="connsiteX2" fmla="*/ 193417 w 1063117"/>
                <a:gd name="connsiteY2" fmla="*/ 40096 h 182152"/>
                <a:gd name="connsiteX3" fmla="*/ 237685 w 1063117"/>
                <a:gd name="connsiteY3" fmla="*/ 62938 h 182152"/>
                <a:gd name="connsiteX4" fmla="*/ 293944 w 1063117"/>
                <a:gd name="connsiteY4" fmla="*/ 111309 h 182152"/>
                <a:gd name="connsiteX5" fmla="*/ 350253 w 1063117"/>
                <a:gd name="connsiteY5" fmla="*/ 154036 h 182152"/>
                <a:gd name="connsiteX6" fmla="*/ 485134 w 1063117"/>
                <a:gd name="connsiteY6" fmla="*/ 179563 h 182152"/>
                <a:gd name="connsiteX7" fmla="*/ 622123 w 1063117"/>
                <a:gd name="connsiteY7" fmla="*/ 180930 h 182152"/>
                <a:gd name="connsiteX8" fmla="*/ 739141 w 1063117"/>
                <a:gd name="connsiteY8" fmla="*/ 166993 h 182152"/>
                <a:gd name="connsiteX9" fmla="*/ 796766 w 1063117"/>
                <a:gd name="connsiteY9" fmla="*/ 157293 h 182152"/>
                <a:gd name="connsiteX10" fmla="*/ 855775 w 1063117"/>
                <a:gd name="connsiteY10" fmla="*/ 147258 h 182152"/>
                <a:gd name="connsiteX11" fmla="*/ 927477 w 1063117"/>
                <a:gd name="connsiteY11" fmla="*/ 137427 h 182152"/>
                <a:gd name="connsiteX12" fmla="*/ 1063117 w 1063117"/>
                <a:gd name="connsiteY12" fmla="*/ 123109 h 182152"/>
                <a:gd name="connsiteX0" fmla="*/ 0 w 1063117"/>
                <a:gd name="connsiteY0" fmla="*/ 0 h 182152"/>
                <a:gd name="connsiteX1" fmla="*/ 135854 w 1063117"/>
                <a:gd name="connsiteY1" fmla="*/ 22331 h 182152"/>
                <a:gd name="connsiteX2" fmla="*/ 193417 w 1063117"/>
                <a:gd name="connsiteY2" fmla="*/ 40096 h 182152"/>
                <a:gd name="connsiteX3" fmla="*/ 244351 w 1063117"/>
                <a:gd name="connsiteY3" fmla="*/ 63919 h 182152"/>
                <a:gd name="connsiteX4" fmla="*/ 293944 w 1063117"/>
                <a:gd name="connsiteY4" fmla="*/ 111309 h 182152"/>
                <a:gd name="connsiteX5" fmla="*/ 350253 w 1063117"/>
                <a:gd name="connsiteY5" fmla="*/ 154036 h 182152"/>
                <a:gd name="connsiteX6" fmla="*/ 485134 w 1063117"/>
                <a:gd name="connsiteY6" fmla="*/ 179563 h 182152"/>
                <a:gd name="connsiteX7" fmla="*/ 622123 w 1063117"/>
                <a:gd name="connsiteY7" fmla="*/ 180930 h 182152"/>
                <a:gd name="connsiteX8" fmla="*/ 739141 w 1063117"/>
                <a:gd name="connsiteY8" fmla="*/ 166993 h 182152"/>
                <a:gd name="connsiteX9" fmla="*/ 796766 w 1063117"/>
                <a:gd name="connsiteY9" fmla="*/ 157293 h 182152"/>
                <a:gd name="connsiteX10" fmla="*/ 855775 w 1063117"/>
                <a:gd name="connsiteY10" fmla="*/ 147258 h 182152"/>
                <a:gd name="connsiteX11" fmla="*/ 927477 w 1063117"/>
                <a:gd name="connsiteY11" fmla="*/ 137427 h 182152"/>
                <a:gd name="connsiteX12" fmla="*/ 1063117 w 1063117"/>
                <a:gd name="connsiteY12" fmla="*/ 123109 h 182152"/>
                <a:gd name="connsiteX0" fmla="*/ 0 w 1063117"/>
                <a:gd name="connsiteY0" fmla="*/ 0 h 182152"/>
                <a:gd name="connsiteX1" fmla="*/ 135854 w 1063117"/>
                <a:gd name="connsiteY1" fmla="*/ 22331 h 182152"/>
                <a:gd name="connsiteX2" fmla="*/ 193417 w 1063117"/>
                <a:gd name="connsiteY2" fmla="*/ 40096 h 182152"/>
                <a:gd name="connsiteX3" fmla="*/ 244351 w 1063117"/>
                <a:gd name="connsiteY3" fmla="*/ 63919 h 182152"/>
                <a:gd name="connsiteX4" fmla="*/ 293944 w 1063117"/>
                <a:gd name="connsiteY4" fmla="*/ 111309 h 182152"/>
                <a:gd name="connsiteX5" fmla="*/ 350253 w 1063117"/>
                <a:gd name="connsiteY5" fmla="*/ 154036 h 182152"/>
                <a:gd name="connsiteX6" fmla="*/ 485134 w 1063117"/>
                <a:gd name="connsiteY6" fmla="*/ 179563 h 182152"/>
                <a:gd name="connsiteX7" fmla="*/ 622123 w 1063117"/>
                <a:gd name="connsiteY7" fmla="*/ 180930 h 182152"/>
                <a:gd name="connsiteX8" fmla="*/ 739141 w 1063117"/>
                <a:gd name="connsiteY8" fmla="*/ 166993 h 182152"/>
                <a:gd name="connsiteX9" fmla="*/ 796766 w 1063117"/>
                <a:gd name="connsiteY9" fmla="*/ 157293 h 182152"/>
                <a:gd name="connsiteX10" fmla="*/ 855775 w 1063117"/>
                <a:gd name="connsiteY10" fmla="*/ 147258 h 182152"/>
                <a:gd name="connsiteX11" fmla="*/ 927477 w 1063117"/>
                <a:gd name="connsiteY11" fmla="*/ 137427 h 182152"/>
                <a:gd name="connsiteX12" fmla="*/ 1063117 w 1063117"/>
                <a:gd name="connsiteY12" fmla="*/ 123109 h 182152"/>
                <a:gd name="connsiteX0" fmla="*/ 0 w 1063117"/>
                <a:gd name="connsiteY0" fmla="*/ 0 h 182152"/>
                <a:gd name="connsiteX1" fmla="*/ 135854 w 1063117"/>
                <a:gd name="connsiteY1" fmla="*/ 22331 h 182152"/>
                <a:gd name="connsiteX2" fmla="*/ 193417 w 1063117"/>
                <a:gd name="connsiteY2" fmla="*/ 40096 h 182152"/>
                <a:gd name="connsiteX3" fmla="*/ 244351 w 1063117"/>
                <a:gd name="connsiteY3" fmla="*/ 63919 h 182152"/>
                <a:gd name="connsiteX4" fmla="*/ 293944 w 1063117"/>
                <a:gd name="connsiteY4" fmla="*/ 111309 h 182152"/>
                <a:gd name="connsiteX5" fmla="*/ 350253 w 1063117"/>
                <a:gd name="connsiteY5" fmla="*/ 154036 h 182152"/>
                <a:gd name="connsiteX6" fmla="*/ 485134 w 1063117"/>
                <a:gd name="connsiteY6" fmla="*/ 179563 h 182152"/>
                <a:gd name="connsiteX7" fmla="*/ 622123 w 1063117"/>
                <a:gd name="connsiteY7" fmla="*/ 180930 h 182152"/>
                <a:gd name="connsiteX8" fmla="*/ 739141 w 1063117"/>
                <a:gd name="connsiteY8" fmla="*/ 166993 h 182152"/>
                <a:gd name="connsiteX9" fmla="*/ 796766 w 1063117"/>
                <a:gd name="connsiteY9" fmla="*/ 157293 h 182152"/>
                <a:gd name="connsiteX10" fmla="*/ 855775 w 1063117"/>
                <a:gd name="connsiteY10" fmla="*/ 147258 h 182152"/>
                <a:gd name="connsiteX11" fmla="*/ 927477 w 1063117"/>
                <a:gd name="connsiteY11" fmla="*/ 137427 h 182152"/>
                <a:gd name="connsiteX12" fmla="*/ 1063117 w 1063117"/>
                <a:gd name="connsiteY12" fmla="*/ 123109 h 182152"/>
                <a:gd name="connsiteX0" fmla="*/ 0 w 1063117"/>
                <a:gd name="connsiteY0" fmla="*/ 0 h 182152"/>
                <a:gd name="connsiteX1" fmla="*/ 135854 w 1063117"/>
                <a:gd name="connsiteY1" fmla="*/ 22331 h 182152"/>
                <a:gd name="connsiteX2" fmla="*/ 193417 w 1063117"/>
                <a:gd name="connsiteY2" fmla="*/ 40096 h 182152"/>
                <a:gd name="connsiteX3" fmla="*/ 244351 w 1063117"/>
                <a:gd name="connsiteY3" fmla="*/ 63919 h 182152"/>
                <a:gd name="connsiteX4" fmla="*/ 293944 w 1063117"/>
                <a:gd name="connsiteY4" fmla="*/ 111309 h 182152"/>
                <a:gd name="connsiteX5" fmla="*/ 350253 w 1063117"/>
                <a:gd name="connsiteY5" fmla="*/ 154036 h 182152"/>
                <a:gd name="connsiteX6" fmla="*/ 485134 w 1063117"/>
                <a:gd name="connsiteY6" fmla="*/ 179563 h 182152"/>
                <a:gd name="connsiteX7" fmla="*/ 622123 w 1063117"/>
                <a:gd name="connsiteY7" fmla="*/ 180930 h 182152"/>
                <a:gd name="connsiteX8" fmla="*/ 739141 w 1063117"/>
                <a:gd name="connsiteY8" fmla="*/ 166993 h 182152"/>
                <a:gd name="connsiteX9" fmla="*/ 796766 w 1063117"/>
                <a:gd name="connsiteY9" fmla="*/ 157293 h 182152"/>
                <a:gd name="connsiteX10" fmla="*/ 855775 w 1063117"/>
                <a:gd name="connsiteY10" fmla="*/ 147258 h 182152"/>
                <a:gd name="connsiteX11" fmla="*/ 927477 w 1063117"/>
                <a:gd name="connsiteY11" fmla="*/ 137427 h 182152"/>
                <a:gd name="connsiteX12" fmla="*/ 1063117 w 1063117"/>
                <a:gd name="connsiteY12" fmla="*/ 123109 h 182152"/>
                <a:gd name="connsiteX0" fmla="*/ 0 w 1063117"/>
                <a:gd name="connsiteY0" fmla="*/ 0 h 182152"/>
                <a:gd name="connsiteX1" fmla="*/ 135854 w 1063117"/>
                <a:gd name="connsiteY1" fmla="*/ 22331 h 182152"/>
                <a:gd name="connsiteX2" fmla="*/ 200429 w 1063117"/>
                <a:gd name="connsiteY2" fmla="*/ 43456 h 182152"/>
                <a:gd name="connsiteX3" fmla="*/ 244351 w 1063117"/>
                <a:gd name="connsiteY3" fmla="*/ 63919 h 182152"/>
                <a:gd name="connsiteX4" fmla="*/ 293944 w 1063117"/>
                <a:gd name="connsiteY4" fmla="*/ 111309 h 182152"/>
                <a:gd name="connsiteX5" fmla="*/ 350253 w 1063117"/>
                <a:gd name="connsiteY5" fmla="*/ 154036 h 182152"/>
                <a:gd name="connsiteX6" fmla="*/ 485134 w 1063117"/>
                <a:gd name="connsiteY6" fmla="*/ 179563 h 182152"/>
                <a:gd name="connsiteX7" fmla="*/ 622123 w 1063117"/>
                <a:gd name="connsiteY7" fmla="*/ 180930 h 182152"/>
                <a:gd name="connsiteX8" fmla="*/ 739141 w 1063117"/>
                <a:gd name="connsiteY8" fmla="*/ 166993 h 182152"/>
                <a:gd name="connsiteX9" fmla="*/ 796766 w 1063117"/>
                <a:gd name="connsiteY9" fmla="*/ 157293 h 182152"/>
                <a:gd name="connsiteX10" fmla="*/ 855775 w 1063117"/>
                <a:gd name="connsiteY10" fmla="*/ 147258 h 182152"/>
                <a:gd name="connsiteX11" fmla="*/ 927477 w 1063117"/>
                <a:gd name="connsiteY11" fmla="*/ 137427 h 182152"/>
                <a:gd name="connsiteX12" fmla="*/ 1063117 w 1063117"/>
                <a:gd name="connsiteY12" fmla="*/ 123109 h 182152"/>
                <a:gd name="connsiteX0" fmla="*/ 0 w 1063117"/>
                <a:gd name="connsiteY0" fmla="*/ 0 h 182152"/>
                <a:gd name="connsiteX1" fmla="*/ 135854 w 1063117"/>
                <a:gd name="connsiteY1" fmla="*/ 22331 h 182152"/>
                <a:gd name="connsiteX2" fmla="*/ 200429 w 1063117"/>
                <a:gd name="connsiteY2" fmla="*/ 43456 h 182152"/>
                <a:gd name="connsiteX3" fmla="*/ 247452 w 1063117"/>
                <a:gd name="connsiteY3" fmla="*/ 70893 h 182152"/>
                <a:gd name="connsiteX4" fmla="*/ 293944 w 1063117"/>
                <a:gd name="connsiteY4" fmla="*/ 111309 h 182152"/>
                <a:gd name="connsiteX5" fmla="*/ 350253 w 1063117"/>
                <a:gd name="connsiteY5" fmla="*/ 154036 h 182152"/>
                <a:gd name="connsiteX6" fmla="*/ 485134 w 1063117"/>
                <a:gd name="connsiteY6" fmla="*/ 179563 h 182152"/>
                <a:gd name="connsiteX7" fmla="*/ 622123 w 1063117"/>
                <a:gd name="connsiteY7" fmla="*/ 180930 h 182152"/>
                <a:gd name="connsiteX8" fmla="*/ 739141 w 1063117"/>
                <a:gd name="connsiteY8" fmla="*/ 166993 h 182152"/>
                <a:gd name="connsiteX9" fmla="*/ 796766 w 1063117"/>
                <a:gd name="connsiteY9" fmla="*/ 157293 h 182152"/>
                <a:gd name="connsiteX10" fmla="*/ 855775 w 1063117"/>
                <a:gd name="connsiteY10" fmla="*/ 147258 h 182152"/>
                <a:gd name="connsiteX11" fmla="*/ 927477 w 1063117"/>
                <a:gd name="connsiteY11" fmla="*/ 137427 h 182152"/>
                <a:gd name="connsiteX12" fmla="*/ 1063117 w 1063117"/>
                <a:gd name="connsiteY12" fmla="*/ 123109 h 182152"/>
                <a:gd name="connsiteX0" fmla="*/ 0 w 1063117"/>
                <a:gd name="connsiteY0" fmla="*/ 0 h 182152"/>
                <a:gd name="connsiteX1" fmla="*/ 135854 w 1063117"/>
                <a:gd name="connsiteY1" fmla="*/ 22331 h 182152"/>
                <a:gd name="connsiteX2" fmla="*/ 200429 w 1063117"/>
                <a:gd name="connsiteY2" fmla="*/ 43456 h 182152"/>
                <a:gd name="connsiteX3" fmla="*/ 247452 w 1063117"/>
                <a:gd name="connsiteY3" fmla="*/ 70893 h 182152"/>
                <a:gd name="connsiteX4" fmla="*/ 293944 w 1063117"/>
                <a:gd name="connsiteY4" fmla="*/ 111309 h 182152"/>
                <a:gd name="connsiteX5" fmla="*/ 350253 w 1063117"/>
                <a:gd name="connsiteY5" fmla="*/ 154036 h 182152"/>
                <a:gd name="connsiteX6" fmla="*/ 485134 w 1063117"/>
                <a:gd name="connsiteY6" fmla="*/ 179563 h 182152"/>
                <a:gd name="connsiteX7" fmla="*/ 622123 w 1063117"/>
                <a:gd name="connsiteY7" fmla="*/ 180930 h 182152"/>
                <a:gd name="connsiteX8" fmla="*/ 739141 w 1063117"/>
                <a:gd name="connsiteY8" fmla="*/ 166993 h 182152"/>
                <a:gd name="connsiteX9" fmla="*/ 796766 w 1063117"/>
                <a:gd name="connsiteY9" fmla="*/ 157293 h 182152"/>
                <a:gd name="connsiteX10" fmla="*/ 855775 w 1063117"/>
                <a:gd name="connsiteY10" fmla="*/ 147258 h 182152"/>
                <a:gd name="connsiteX11" fmla="*/ 927477 w 1063117"/>
                <a:gd name="connsiteY11" fmla="*/ 137427 h 182152"/>
                <a:gd name="connsiteX12" fmla="*/ 1063117 w 1063117"/>
                <a:gd name="connsiteY12" fmla="*/ 123109 h 182152"/>
                <a:gd name="connsiteX0" fmla="*/ 0 w 1063117"/>
                <a:gd name="connsiteY0" fmla="*/ 0 h 182152"/>
                <a:gd name="connsiteX1" fmla="*/ 135854 w 1063117"/>
                <a:gd name="connsiteY1" fmla="*/ 22331 h 182152"/>
                <a:gd name="connsiteX2" fmla="*/ 200429 w 1063117"/>
                <a:gd name="connsiteY2" fmla="*/ 43456 h 182152"/>
                <a:gd name="connsiteX3" fmla="*/ 247452 w 1063117"/>
                <a:gd name="connsiteY3" fmla="*/ 70893 h 182152"/>
                <a:gd name="connsiteX4" fmla="*/ 293944 w 1063117"/>
                <a:gd name="connsiteY4" fmla="*/ 111309 h 182152"/>
                <a:gd name="connsiteX5" fmla="*/ 350253 w 1063117"/>
                <a:gd name="connsiteY5" fmla="*/ 154036 h 182152"/>
                <a:gd name="connsiteX6" fmla="*/ 485134 w 1063117"/>
                <a:gd name="connsiteY6" fmla="*/ 179563 h 182152"/>
                <a:gd name="connsiteX7" fmla="*/ 622123 w 1063117"/>
                <a:gd name="connsiteY7" fmla="*/ 180930 h 182152"/>
                <a:gd name="connsiteX8" fmla="*/ 739141 w 1063117"/>
                <a:gd name="connsiteY8" fmla="*/ 166993 h 182152"/>
                <a:gd name="connsiteX9" fmla="*/ 796766 w 1063117"/>
                <a:gd name="connsiteY9" fmla="*/ 157293 h 182152"/>
                <a:gd name="connsiteX10" fmla="*/ 855775 w 1063117"/>
                <a:gd name="connsiteY10" fmla="*/ 147258 h 182152"/>
                <a:gd name="connsiteX11" fmla="*/ 927477 w 1063117"/>
                <a:gd name="connsiteY11" fmla="*/ 137427 h 182152"/>
                <a:gd name="connsiteX12" fmla="*/ 1063117 w 1063117"/>
                <a:gd name="connsiteY12" fmla="*/ 123109 h 182152"/>
                <a:gd name="connsiteX0" fmla="*/ 0 w 1063117"/>
                <a:gd name="connsiteY0" fmla="*/ 0 h 182152"/>
                <a:gd name="connsiteX1" fmla="*/ 135854 w 1063117"/>
                <a:gd name="connsiteY1" fmla="*/ 22331 h 182152"/>
                <a:gd name="connsiteX2" fmla="*/ 200429 w 1063117"/>
                <a:gd name="connsiteY2" fmla="*/ 43456 h 182152"/>
                <a:gd name="connsiteX3" fmla="*/ 247452 w 1063117"/>
                <a:gd name="connsiteY3" fmla="*/ 70893 h 182152"/>
                <a:gd name="connsiteX4" fmla="*/ 293944 w 1063117"/>
                <a:gd name="connsiteY4" fmla="*/ 111309 h 182152"/>
                <a:gd name="connsiteX5" fmla="*/ 350253 w 1063117"/>
                <a:gd name="connsiteY5" fmla="*/ 154036 h 182152"/>
                <a:gd name="connsiteX6" fmla="*/ 485134 w 1063117"/>
                <a:gd name="connsiteY6" fmla="*/ 179563 h 182152"/>
                <a:gd name="connsiteX7" fmla="*/ 622123 w 1063117"/>
                <a:gd name="connsiteY7" fmla="*/ 180930 h 182152"/>
                <a:gd name="connsiteX8" fmla="*/ 739141 w 1063117"/>
                <a:gd name="connsiteY8" fmla="*/ 166993 h 182152"/>
                <a:gd name="connsiteX9" fmla="*/ 796766 w 1063117"/>
                <a:gd name="connsiteY9" fmla="*/ 157293 h 182152"/>
                <a:gd name="connsiteX10" fmla="*/ 855775 w 1063117"/>
                <a:gd name="connsiteY10" fmla="*/ 147258 h 182152"/>
                <a:gd name="connsiteX11" fmla="*/ 927477 w 1063117"/>
                <a:gd name="connsiteY11" fmla="*/ 137427 h 182152"/>
                <a:gd name="connsiteX12" fmla="*/ 1063117 w 1063117"/>
                <a:gd name="connsiteY12" fmla="*/ 123109 h 182152"/>
                <a:gd name="connsiteX0" fmla="*/ 0 w 1063117"/>
                <a:gd name="connsiteY0" fmla="*/ 0 h 182152"/>
                <a:gd name="connsiteX1" fmla="*/ 135854 w 1063117"/>
                <a:gd name="connsiteY1" fmla="*/ 22331 h 182152"/>
                <a:gd name="connsiteX2" fmla="*/ 200429 w 1063117"/>
                <a:gd name="connsiteY2" fmla="*/ 43456 h 182152"/>
                <a:gd name="connsiteX3" fmla="*/ 247452 w 1063117"/>
                <a:gd name="connsiteY3" fmla="*/ 70893 h 182152"/>
                <a:gd name="connsiteX4" fmla="*/ 293944 w 1063117"/>
                <a:gd name="connsiteY4" fmla="*/ 111309 h 182152"/>
                <a:gd name="connsiteX5" fmla="*/ 350253 w 1063117"/>
                <a:gd name="connsiteY5" fmla="*/ 154036 h 182152"/>
                <a:gd name="connsiteX6" fmla="*/ 485134 w 1063117"/>
                <a:gd name="connsiteY6" fmla="*/ 179563 h 182152"/>
                <a:gd name="connsiteX7" fmla="*/ 622123 w 1063117"/>
                <a:gd name="connsiteY7" fmla="*/ 180930 h 182152"/>
                <a:gd name="connsiteX8" fmla="*/ 739141 w 1063117"/>
                <a:gd name="connsiteY8" fmla="*/ 166993 h 182152"/>
                <a:gd name="connsiteX9" fmla="*/ 796766 w 1063117"/>
                <a:gd name="connsiteY9" fmla="*/ 157293 h 182152"/>
                <a:gd name="connsiteX10" fmla="*/ 855775 w 1063117"/>
                <a:gd name="connsiteY10" fmla="*/ 147258 h 182152"/>
                <a:gd name="connsiteX11" fmla="*/ 927477 w 1063117"/>
                <a:gd name="connsiteY11" fmla="*/ 137427 h 182152"/>
                <a:gd name="connsiteX12" fmla="*/ 1063117 w 1063117"/>
                <a:gd name="connsiteY12" fmla="*/ 123109 h 182152"/>
                <a:gd name="connsiteX0" fmla="*/ 0 w 1063117"/>
                <a:gd name="connsiteY0" fmla="*/ 0 h 182152"/>
                <a:gd name="connsiteX1" fmla="*/ 135854 w 1063117"/>
                <a:gd name="connsiteY1" fmla="*/ 22331 h 182152"/>
                <a:gd name="connsiteX2" fmla="*/ 200429 w 1063117"/>
                <a:gd name="connsiteY2" fmla="*/ 43456 h 182152"/>
                <a:gd name="connsiteX3" fmla="*/ 247452 w 1063117"/>
                <a:gd name="connsiteY3" fmla="*/ 70893 h 182152"/>
                <a:gd name="connsiteX4" fmla="*/ 293944 w 1063117"/>
                <a:gd name="connsiteY4" fmla="*/ 111309 h 182152"/>
                <a:gd name="connsiteX5" fmla="*/ 350253 w 1063117"/>
                <a:gd name="connsiteY5" fmla="*/ 154036 h 182152"/>
                <a:gd name="connsiteX6" fmla="*/ 485134 w 1063117"/>
                <a:gd name="connsiteY6" fmla="*/ 179563 h 182152"/>
                <a:gd name="connsiteX7" fmla="*/ 622123 w 1063117"/>
                <a:gd name="connsiteY7" fmla="*/ 180930 h 182152"/>
                <a:gd name="connsiteX8" fmla="*/ 739141 w 1063117"/>
                <a:gd name="connsiteY8" fmla="*/ 166993 h 182152"/>
                <a:gd name="connsiteX9" fmla="*/ 796766 w 1063117"/>
                <a:gd name="connsiteY9" fmla="*/ 157293 h 182152"/>
                <a:gd name="connsiteX10" fmla="*/ 855775 w 1063117"/>
                <a:gd name="connsiteY10" fmla="*/ 147258 h 182152"/>
                <a:gd name="connsiteX11" fmla="*/ 927477 w 1063117"/>
                <a:gd name="connsiteY11" fmla="*/ 137427 h 182152"/>
                <a:gd name="connsiteX12" fmla="*/ 1063117 w 1063117"/>
                <a:gd name="connsiteY12" fmla="*/ 123109 h 182152"/>
                <a:gd name="connsiteX0" fmla="*/ 0 w 1063117"/>
                <a:gd name="connsiteY0" fmla="*/ 0 h 182152"/>
                <a:gd name="connsiteX1" fmla="*/ 135854 w 1063117"/>
                <a:gd name="connsiteY1" fmla="*/ 22331 h 182152"/>
                <a:gd name="connsiteX2" fmla="*/ 200429 w 1063117"/>
                <a:gd name="connsiteY2" fmla="*/ 43456 h 182152"/>
                <a:gd name="connsiteX3" fmla="*/ 247452 w 1063117"/>
                <a:gd name="connsiteY3" fmla="*/ 70893 h 182152"/>
                <a:gd name="connsiteX4" fmla="*/ 288957 w 1063117"/>
                <a:gd name="connsiteY4" fmla="*/ 112903 h 182152"/>
                <a:gd name="connsiteX5" fmla="*/ 350253 w 1063117"/>
                <a:gd name="connsiteY5" fmla="*/ 154036 h 182152"/>
                <a:gd name="connsiteX6" fmla="*/ 485134 w 1063117"/>
                <a:gd name="connsiteY6" fmla="*/ 179563 h 182152"/>
                <a:gd name="connsiteX7" fmla="*/ 622123 w 1063117"/>
                <a:gd name="connsiteY7" fmla="*/ 180930 h 182152"/>
                <a:gd name="connsiteX8" fmla="*/ 739141 w 1063117"/>
                <a:gd name="connsiteY8" fmla="*/ 166993 h 182152"/>
                <a:gd name="connsiteX9" fmla="*/ 796766 w 1063117"/>
                <a:gd name="connsiteY9" fmla="*/ 157293 h 182152"/>
                <a:gd name="connsiteX10" fmla="*/ 855775 w 1063117"/>
                <a:gd name="connsiteY10" fmla="*/ 147258 h 182152"/>
                <a:gd name="connsiteX11" fmla="*/ 927477 w 1063117"/>
                <a:gd name="connsiteY11" fmla="*/ 137427 h 182152"/>
                <a:gd name="connsiteX12" fmla="*/ 1063117 w 1063117"/>
                <a:gd name="connsiteY12" fmla="*/ 123109 h 182152"/>
                <a:gd name="connsiteX0" fmla="*/ 0 w 1063117"/>
                <a:gd name="connsiteY0" fmla="*/ 0 h 182152"/>
                <a:gd name="connsiteX1" fmla="*/ 135854 w 1063117"/>
                <a:gd name="connsiteY1" fmla="*/ 22331 h 182152"/>
                <a:gd name="connsiteX2" fmla="*/ 200429 w 1063117"/>
                <a:gd name="connsiteY2" fmla="*/ 43456 h 182152"/>
                <a:gd name="connsiteX3" fmla="*/ 247452 w 1063117"/>
                <a:gd name="connsiteY3" fmla="*/ 70893 h 182152"/>
                <a:gd name="connsiteX4" fmla="*/ 288957 w 1063117"/>
                <a:gd name="connsiteY4" fmla="*/ 112903 h 182152"/>
                <a:gd name="connsiteX5" fmla="*/ 350253 w 1063117"/>
                <a:gd name="connsiteY5" fmla="*/ 154036 h 182152"/>
                <a:gd name="connsiteX6" fmla="*/ 485134 w 1063117"/>
                <a:gd name="connsiteY6" fmla="*/ 179563 h 182152"/>
                <a:gd name="connsiteX7" fmla="*/ 622123 w 1063117"/>
                <a:gd name="connsiteY7" fmla="*/ 180930 h 182152"/>
                <a:gd name="connsiteX8" fmla="*/ 739141 w 1063117"/>
                <a:gd name="connsiteY8" fmla="*/ 166993 h 182152"/>
                <a:gd name="connsiteX9" fmla="*/ 796766 w 1063117"/>
                <a:gd name="connsiteY9" fmla="*/ 157293 h 182152"/>
                <a:gd name="connsiteX10" fmla="*/ 855775 w 1063117"/>
                <a:gd name="connsiteY10" fmla="*/ 147258 h 182152"/>
                <a:gd name="connsiteX11" fmla="*/ 927477 w 1063117"/>
                <a:gd name="connsiteY11" fmla="*/ 137427 h 182152"/>
                <a:gd name="connsiteX12" fmla="*/ 1063117 w 1063117"/>
                <a:gd name="connsiteY12" fmla="*/ 123109 h 182152"/>
                <a:gd name="connsiteX0" fmla="*/ 0 w 1063117"/>
                <a:gd name="connsiteY0" fmla="*/ 0 h 182152"/>
                <a:gd name="connsiteX1" fmla="*/ 135854 w 1063117"/>
                <a:gd name="connsiteY1" fmla="*/ 22331 h 182152"/>
                <a:gd name="connsiteX2" fmla="*/ 200429 w 1063117"/>
                <a:gd name="connsiteY2" fmla="*/ 43456 h 182152"/>
                <a:gd name="connsiteX3" fmla="*/ 247452 w 1063117"/>
                <a:gd name="connsiteY3" fmla="*/ 70893 h 182152"/>
                <a:gd name="connsiteX4" fmla="*/ 288957 w 1063117"/>
                <a:gd name="connsiteY4" fmla="*/ 112903 h 182152"/>
                <a:gd name="connsiteX5" fmla="*/ 350253 w 1063117"/>
                <a:gd name="connsiteY5" fmla="*/ 154036 h 182152"/>
                <a:gd name="connsiteX6" fmla="*/ 485134 w 1063117"/>
                <a:gd name="connsiteY6" fmla="*/ 179563 h 182152"/>
                <a:gd name="connsiteX7" fmla="*/ 622123 w 1063117"/>
                <a:gd name="connsiteY7" fmla="*/ 180930 h 182152"/>
                <a:gd name="connsiteX8" fmla="*/ 739767 w 1063117"/>
                <a:gd name="connsiteY8" fmla="*/ 169198 h 182152"/>
                <a:gd name="connsiteX9" fmla="*/ 796766 w 1063117"/>
                <a:gd name="connsiteY9" fmla="*/ 157293 h 182152"/>
                <a:gd name="connsiteX10" fmla="*/ 855775 w 1063117"/>
                <a:gd name="connsiteY10" fmla="*/ 147258 h 182152"/>
                <a:gd name="connsiteX11" fmla="*/ 927477 w 1063117"/>
                <a:gd name="connsiteY11" fmla="*/ 137427 h 182152"/>
                <a:gd name="connsiteX12" fmla="*/ 1063117 w 1063117"/>
                <a:gd name="connsiteY12" fmla="*/ 123109 h 182152"/>
                <a:gd name="connsiteX0" fmla="*/ 0 w 1063117"/>
                <a:gd name="connsiteY0" fmla="*/ 0 h 182152"/>
                <a:gd name="connsiteX1" fmla="*/ 135854 w 1063117"/>
                <a:gd name="connsiteY1" fmla="*/ 22331 h 182152"/>
                <a:gd name="connsiteX2" fmla="*/ 200429 w 1063117"/>
                <a:gd name="connsiteY2" fmla="*/ 43456 h 182152"/>
                <a:gd name="connsiteX3" fmla="*/ 247452 w 1063117"/>
                <a:gd name="connsiteY3" fmla="*/ 70893 h 182152"/>
                <a:gd name="connsiteX4" fmla="*/ 288957 w 1063117"/>
                <a:gd name="connsiteY4" fmla="*/ 112903 h 182152"/>
                <a:gd name="connsiteX5" fmla="*/ 350253 w 1063117"/>
                <a:gd name="connsiteY5" fmla="*/ 154036 h 182152"/>
                <a:gd name="connsiteX6" fmla="*/ 485134 w 1063117"/>
                <a:gd name="connsiteY6" fmla="*/ 179563 h 182152"/>
                <a:gd name="connsiteX7" fmla="*/ 622123 w 1063117"/>
                <a:gd name="connsiteY7" fmla="*/ 180930 h 182152"/>
                <a:gd name="connsiteX8" fmla="*/ 739767 w 1063117"/>
                <a:gd name="connsiteY8" fmla="*/ 169198 h 182152"/>
                <a:gd name="connsiteX9" fmla="*/ 855775 w 1063117"/>
                <a:gd name="connsiteY9" fmla="*/ 147258 h 182152"/>
                <a:gd name="connsiteX10" fmla="*/ 927477 w 1063117"/>
                <a:gd name="connsiteY10" fmla="*/ 137427 h 182152"/>
                <a:gd name="connsiteX11" fmla="*/ 1063117 w 1063117"/>
                <a:gd name="connsiteY11" fmla="*/ 123109 h 182152"/>
                <a:gd name="connsiteX0" fmla="*/ 0 w 1063117"/>
                <a:gd name="connsiteY0" fmla="*/ 0 h 182152"/>
                <a:gd name="connsiteX1" fmla="*/ 135854 w 1063117"/>
                <a:gd name="connsiteY1" fmla="*/ 22331 h 182152"/>
                <a:gd name="connsiteX2" fmla="*/ 200429 w 1063117"/>
                <a:gd name="connsiteY2" fmla="*/ 43456 h 182152"/>
                <a:gd name="connsiteX3" fmla="*/ 247452 w 1063117"/>
                <a:gd name="connsiteY3" fmla="*/ 70893 h 182152"/>
                <a:gd name="connsiteX4" fmla="*/ 288957 w 1063117"/>
                <a:gd name="connsiteY4" fmla="*/ 112903 h 182152"/>
                <a:gd name="connsiteX5" fmla="*/ 350253 w 1063117"/>
                <a:gd name="connsiteY5" fmla="*/ 154036 h 182152"/>
                <a:gd name="connsiteX6" fmla="*/ 485134 w 1063117"/>
                <a:gd name="connsiteY6" fmla="*/ 179563 h 182152"/>
                <a:gd name="connsiteX7" fmla="*/ 622123 w 1063117"/>
                <a:gd name="connsiteY7" fmla="*/ 180930 h 182152"/>
                <a:gd name="connsiteX8" fmla="*/ 739767 w 1063117"/>
                <a:gd name="connsiteY8" fmla="*/ 169198 h 182152"/>
                <a:gd name="connsiteX9" fmla="*/ 848061 w 1063117"/>
                <a:gd name="connsiteY9" fmla="*/ 151563 h 182152"/>
                <a:gd name="connsiteX10" fmla="*/ 927477 w 1063117"/>
                <a:gd name="connsiteY10" fmla="*/ 137427 h 182152"/>
                <a:gd name="connsiteX11" fmla="*/ 1063117 w 1063117"/>
                <a:gd name="connsiteY11" fmla="*/ 123109 h 182152"/>
                <a:gd name="connsiteX0" fmla="*/ 0 w 1063117"/>
                <a:gd name="connsiteY0" fmla="*/ 0 h 182152"/>
                <a:gd name="connsiteX1" fmla="*/ 135854 w 1063117"/>
                <a:gd name="connsiteY1" fmla="*/ 22331 h 182152"/>
                <a:gd name="connsiteX2" fmla="*/ 200429 w 1063117"/>
                <a:gd name="connsiteY2" fmla="*/ 43456 h 182152"/>
                <a:gd name="connsiteX3" fmla="*/ 247452 w 1063117"/>
                <a:gd name="connsiteY3" fmla="*/ 70893 h 182152"/>
                <a:gd name="connsiteX4" fmla="*/ 288957 w 1063117"/>
                <a:gd name="connsiteY4" fmla="*/ 112903 h 182152"/>
                <a:gd name="connsiteX5" fmla="*/ 350253 w 1063117"/>
                <a:gd name="connsiteY5" fmla="*/ 154036 h 182152"/>
                <a:gd name="connsiteX6" fmla="*/ 485134 w 1063117"/>
                <a:gd name="connsiteY6" fmla="*/ 179563 h 182152"/>
                <a:gd name="connsiteX7" fmla="*/ 622123 w 1063117"/>
                <a:gd name="connsiteY7" fmla="*/ 180930 h 182152"/>
                <a:gd name="connsiteX8" fmla="*/ 739767 w 1063117"/>
                <a:gd name="connsiteY8" fmla="*/ 169198 h 182152"/>
                <a:gd name="connsiteX9" fmla="*/ 848061 w 1063117"/>
                <a:gd name="connsiteY9" fmla="*/ 151563 h 182152"/>
                <a:gd name="connsiteX10" fmla="*/ 937185 w 1063117"/>
                <a:gd name="connsiteY10" fmla="*/ 146053 h 182152"/>
                <a:gd name="connsiteX11" fmla="*/ 1063117 w 1063117"/>
                <a:gd name="connsiteY11" fmla="*/ 123109 h 182152"/>
                <a:gd name="connsiteX0" fmla="*/ 0 w 1063117"/>
                <a:gd name="connsiteY0" fmla="*/ 0 h 182152"/>
                <a:gd name="connsiteX1" fmla="*/ 135854 w 1063117"/>
                <a:gd name="connsiteY1" fmla="*/ 22331 h 182152"/>
                <a:gd name="connsiteX2" fmla="*/ 200429 w 1063117"/>
                <a:gd name="connsiteY2" fmla="*/ 43456 h 182152"/>
                <a:gd name="connsiteX3" fmla="*/ 247452 w 1063117"/>
                <a:gd name="connsiteY3" fmla="*/ 70893 h 182152"/>
                <a:gd name="connsiteX4" fmla="*/ 288957 w 1063117"/>
                <a:gd name="connsiteY4" fmla="*/ 112903 h 182152"/>
                <a:gd name="connsiteX5" fmla="*/ 350253 w 1063117"/>
                <a:gd name="connsiteY5" fmla="*/ 154036 h 182152"/>
                <a:gd name="connsiteX6" fmla="*/ 485134 w 1063117"/>
                <a:gd name="connsiteY6" fmla="*/ 179563 h 182152"/>
                <a:gd name="connsiteX7" fmla="*/ 622123 w 1063117"/>
                <a:gd name="connsiteY7" fmla="*/ 180930 h 182152"/>
                <a:gd name="connsiteX8" fmla="*/ 739767 w 1063117"/>
                <a:gd name="connsiteY8" fmla="*/ 169198 h 182152"/>
                <a:gd name="connsiteX9" fmla="*/ 834105 w 1063117"/>
                <a:gd name="connsiteY9" fmla="*/ 155521 h 182152"/>
                <a:gd name="connsiteX10" fmla="*/ 937185 w 1063117"/>
                <a:gd name="connsiteY10" fmla="*/ 146053 h 182152"/>
                <a:gd name="connsiteX11" fmla="*/ 1063117 w 1063117"/>
                <a:gd name="connsiteY11" fmla="*/ 123109 h 182152"/>
                <a:gd name="connsiteX0" fmla="*/ 0 w 1045708"/>
                <a:gd name="connsiteY0" fmla="*/ 0 h 182152"/>
                <a:gd name="connsiteX1" fmla="*/ 135854 w 1045708"/>
                <a:gd name="connsiteY1" fmla="*/ 22331 h 182152"/>
                <a:gd name="connsiteX2" fmla="*/ 200429 w 1045708"/>
                <a:gd name="connsiteY2" fmla="*/ 43456 h 182152"/>
                <a:gd name="connsiteX3" fmla="*/ 247452 w 1045708"/>
                <a:gd name="connsiteY3" fmla="*/ 70893 h 182152"/>
                <a:gd name="connsiteX4" fmla="*/ 288957 w 1045708"/>
                <a:gd name="connsiteY4" fmla="*/ 112903 h 182152"/>
                <a:gd name="connsiteX5" fmla="*/ 350253 w 1045708"/>
                <a:gd name="connsiteY5" fmla="*/ 154036 h 182152"/>
                <a:gd name="connsiteX6" fmla="*/ 485134 w 1045708"/>
                <a:gd name="connsiteY6" fmla="*/ 179563 h 182152"/>
                <a:gd name="connsiteX7" fmla="*/ 622123 w 1045708"/>
                <a:gd name="connsiteY7" fmla="*/ 180930 h 182152"/>
                <a:gd name="connsiteX8" fmla="*/ 739767 w 1045708"/>
                <a:gd name="connsiteY8" fmla="*/ 169198 h 182152"/>
                <a:gd name="connsiteX9" fmla="*/ 834105 w 1045708"/>
                <a:gd name="connsiteY9" fmla="*/ 155521 h 182152"/>
                <a:gd name="connsiteX10" fmla="*/ 937185 w 1045708"/>
                <a:gd name="connsiteY10" fmla="*/ 146053 h 182152"/>
                <a:gd name="connsiteX11" fmla="*/ 1045708 w 1045708"/>
                <a:gd name="connsiteY11" fmla="*/ 140485 h 182152"/>
                <a:gd name="connsiteX0" fmla="*/ 0 w 1045708"/>
                <a:gd name="connsiteY0" fmla="*/ 0 h 182152"/>
                <a:gd name="connsiteX1" fmla="*/ 135854 w 1045708"/>
                <a:gd name="connsiteY1" fmla="*/ 22331 h 182152"/>
                <a:gd name="connsiteX2" fmla="*/ 200429 w 1045708"/>
                <a:gd name="connsiteY2" fmla="*/ 43456 h 182152"/>
                <a:gd name="connsiteX3" fmla="*/ 247452 w 1045708"/>
                <a:gd name="connsiteY3" fmla="*/ 70893 h 182152"/>
                <a:gd name="connsiteX4" fmla="*/ 288957 w 1045708"/>
                <a:gd name="connsiteY4" fmla="*/ 112903 h 182152"/>
                <a:gd name="connsiteX5" fmla="*/ 350253 w 1045708"/>
                <a:gd name="connsiteY5" fmla="*/ 154036 h 182152"/>
                <a:gd name="connsiteX6" fmla="*/ 485134 w 1045708"/>
                <a:gd name="connsiteY6" fmla="*/ 179563 h 182152"/>
                <a:gd name="connsiteX7" fmla="*/ 622123 w 1045708"/>
                <a:gd name="connsiteY7" fmla="*/ 180930 h 182152"/>
                <a:gd name="connsiteX8" fmla="*/ 739767 w 1045708"/>
                <a:gd name="connsiteY8" fmla="*/ 169198 h 182152"/>
                <a:gd name="connsiteX9" fmla="*/ 834105 w 1045708"/>
                <a:gd name="connsiteY9" fmla="*/ 155521 h 182152"/>
                <a:gd name="connsiteX10" fmla="*/ 937185 w 1045708"/>
                <a:gd name="connsiteY10" fmla="*/ 146053 h 182152"/>
                <a:gd name="connsiteX11" fmla="*/ 1045708 w 1045708"/>
                <a:gd name="connsiteY11" fmla="*/ 140485 h 182152"/>
                <a:gd name="connsiteX0" fmla="*/ 0 w 1045708"/>
                <a:gd name="connsiteY0" fmla="*/ 0 h 182152"/>
                <a:gd name="connsiteX1" fmla="*/ 135854 w 1045708"/>
                <a:gd name="connsiteY1" fmla="*/ 22331 h 182152"/>
                <a:gd name="connsiteX2" fmla="*/ 200429 w 1045708"/>
                <a:gd name="connsiteY2" fmla="*/ 43456 h 182152"/>
                <a:gd name="connsiteX3" fmla="*/ 247452 w 1045708"/>
                <a:gd name="connsiteY3" fmla="*/ 70893 h 182152"/>
                <a:gd name="connsiteX4" fmla="*/ 288957 w 1045708"/>
                <a:gd name="connsiteY4" fmla="*/ 112903 h 182152"/>
                <a:gd name="connsiteX5" fmla="*/ 350253 w 1045708"/>
                <a:gd name="connsiteY5" fmla="*/ 154036 h 182152"/>
                <a:gd name="connsiteX6" fmla="*/ 485134 w 1045708"/>
                <a:gd name="connsiteY6" fmla="*/ 179563 h 182152"/>
                <a:gd name="connsiteX7" fmla="*/ 622123 w 1045708"/>
                <a:gd name="connsiteY7" fmla="*/ 180930 h 182152"/>
                <a:gd name="connsiteX8" fmla="*/ 739767 w 1045708"/>
                <a:gd name="connsiteY8" fmla="*/ 169198 h 182152"/>
                <a:gd name="connsiteX9" fmla="*/ 839213 w 1045708"/>
                <a:gd name="connsiteY9" fmla="*/ 157777 h 182152"/>
                <a:gd name="connsiteX10" fmla="*/ 937185 w 1045708"/>
                <a:gd name="connsiteY10" fmla="*/ 146053 h 182152"/>
                <a:gd name="connsiteX11" fmla="*/ 1045708 w 1045708"/>
                <a:gd name="connsiteY11" fmla="*/ 140485 h 182152"/>
                <a:gd name="connsiteX0" fmla="*/ 0 w 1045708"/>
                <a:gd name="connsiteY0" fmla="*/ 0 h 182152"/>
                <a:gd name="connsiteX1" fmla="*/ 135854 w 1045708"/>
                <a:gd name="connsiteY1" fmla="*/ 22331 h 182152"/>
                <a:gd name="connsiteX2" fmla="*/ 200429 w 1045708"/>
                <a:gd name="connsiteY2" fmla="*/ 43456 h 182152"/>
                <a:gd name="connsiteX3" fmla="*/ 247452 w 1045708"/>
                <a:gd name="connsiteY3" fmla="*/ 70893 h 182152"/>
                <a:gd name="connsiteX4" fmla="*/ 288957 w 1045708"/>
                <a:gd name="connsiteY4" fmla="*/ 112903 h 182152"/>
                <a:gd name="connsiteX5" fmla="*/ 350253 w 1045708"/>
                <a:gd name="connsiteY5" fmla="*/ 154036 h 182152"/>
                <a:gd name="connsiteX6" fmla="*/ 485134 w 1045708"/>
                <a:gd name="connsiteY6" fmla="*/ 179563 h 182152"/>
                <a:gd name="connsiteX7" fmla="*/ 622123 w 1045708"/>
                <a:gd name="connsiteY7" fmla="*/ 180930 h 182152"/>
                <a:gd name="connsiteX8" fmla="*/ 739767 w 1045708"/>
                <a:gd name="connsiteY8" fmla="*/ 169198 h 182152"/>
                <a:gd name="connsiteX9" fmla="*/ 839213 w 1045708"/>
                <a:gd name="connsiteY9" fmla="*/ 157777 h 182152"/>
                <a:gd name="connsiteX10" fmla="*/ 939570 w 1045708"/>
                <a:gd name="connsiteY10" fmla="*/ 148552 h 182152"/>
                <a:gd name="connsiteX11" fmla="*/ 1045708 w 1045708"/>
                <a:gd name="connsiteY11" fmla="*/ 140485 h 182152"/>
                <a:gd name="connsiteX0" fmla="*/ 0 w 1051781"/>
                <a:gd name="connsiteY0" fmla="*/ 0 h 182152"/>
                <a:gd name="connsiteX1" fmla="*/ 135854 w 1051781"/>
                <a:gd name="connsiteY1" fmla="*/ 22331 h 182152"/>
                <a:gd name="connsiteX2" fmla="*/ 200429 w 1051781"/>
                <a:gd name="connsiteY2" fmla="*/ 43456 h 182152"/>
                <a:gd name="connsiteX3" fmla="*/ 247452 w 1051781"/>
                <a:gd name="connsiteY3" fmla="*/ 70893 h 182152"/>
                <a:gd name="connsiteX4" fmla="*/ 288957 w 1051781"/>
                <a:gd name="connsiteY4" fmla="*/ 112903 h 182152"/>
                <a:gd name="connsiteX5" fmla="*/ 350253 w 1051781"/>
                <a:gd name="connsiteY5" fmla="*/ 154036 h 182152"/>
                <a:gd name="connsiteX6" fmla="*/ 485134 w 1051781"/>
                <a:gd name="connsiteY6" fmla="*/ 179563 h 182152"/>
                <a:gd name="connsiteX7" fmla="*/ 622123 w 1051781"/>
                <a:gd name="connsiteY7" fmla="*/ 180930 h 182152"/>
                <a:gd name="connsiteX8" fmla="*/ 739767 w 1051781"/>
                <a:gd name="connsiteY8" fmla="*/ 169198 h 182152"/>
                <a:gd name="connsiteX9" fmla="*/ 839213 w 1051781"/>
                <a:gd name="connsiteY9" fmla="*/ 157777 h 182152"/>
                <a:gd name="connsiteX10" fmla="*/ 939570 w 1051781"/>
                <a:gd name="connsiteY10" fmla="*/ 148552 h 182152"/>
                <a:gd name="connsiteX11" fmla="*/ 1051781 w 1051781"/>
                <a:gd name="connsiteY11" fmla="*/ 142203 h 182152"/>
                <a:gd name="connsiteX0" fmla="*/ 0 w 1051781"/>
                <a:gd name="connsiteY0" fmla="*/ 0 h 182152"/>
                <a:gd name="connsiteX1" fmla="*/ 135854 w 1051781"/>
                <a:gd name="connsiteY1" fmla="*/ 22331 h 182152"/>
                <a:gd name="connsiteX2" fmla="*/ 200429 w 1051781"/>
                <a:gd name="connsiteY2" fmla="*/ 43456 h 182152"/>
                <a:gd name="connsiteX3" fmla="*/ 247452 w 1051781"/>
                <a:gd name="connsiteY3" fmla="*/ 70893 h 182152"/>
                <a:gd name="connsiteX4" fmla="*/ 288957 w 1051781"/>
                <a:gd name="connsiteY4" fmla="*/ 112903 h 182152"/>
                <a:gd name="connsiteX5" fmla="*/ 350253 w 1051781"/>
                <a:gd name="connsiteY5" fmla="*/ 154036 h 182152"/>
                <a:gd name="connsiteX6" fmla="*/ 485134 w 1051781"/>
                <a:gd name="connsiteY6" fmla="*/ 179563 h 182152"/>
                <a:gd name="connsiteX7" fmla="*/ 622123 w 1051781"/>
                <a:gd name="connsiteY7" fmla="*/ 180930 h 182152"/>
                <a:gd name="connsiteX8" fmla="*/ 739767 w 1051781"/>
                <a:gd name="connsiteY8" fmla="*/ 169198 h 182152"/>
                <a:gd name="connsiteX9" fmla="*/ 839213 w 1051781"/>
                <a:gd name="connsiteY9" fmla="*/ 157777 h 182152"/>
                <a:gd name="connsiteX10" fmla="*/ 939570 w 1051781"/>
                <a:gd name="connsiteY10" fmla="*/ 148552 h 182152"/>
                <a:gd name="connsiteX11" fmla="*/ 1051781 w 1051781"/>
                <a:gd name="connsiteY11" fmla="*/ 142203 h 182152"/>
                <a:gd name="connsiteX0" fmla="*/ 0 w 1051781"/>
                <a:gd name="connsiteY0" fmla="*/ 0 h 182152"/>
                <a:gd name="connsiteX1" fmla="*/ 135854 w 1051781"/>
                <a:gd name="connsiteY1" fmla="*/ 22331 h 182152"/>
                <a:gd name="connsiteX2" fmla="*/ 200429 w 1051781"/>
                <a:gd name="connsiteY2" fmla="*/ 43456 h 182152"/>
                <a:gd name="connsiteX3" fmla="*/ 247452 w 1051781"/>
                <a:gd name="connsiteY3" fmla="*/ 70893 h 182152"/>
                <a:gd name="connsiteX4" fmla="*/ 288957 w 1051781"/>
                <a:gd name="connsiteY4" fmla="*/ 112903 h 182152"/>
                <a:gd name="connsiteX5" fmla="*/ 350253 w 1051781"/>
                <a:gd name="connsiteY5" fmla="*/ 154036 h 182152"/>
                <a:gd name="connsiteX6" fmla="*/ 485134 w 1051781"/>
                <a:gd name="connsiteY6" fmla="*/ 179563 h 182152"/>
                <a:gd name="connsiteX7" fmla="*/ 622123 w 1051781"/>
                <a:gd name="connsiteY7" fmla="*/ 180930 h 182152"/>
                <a:gd name="connsiteX8" fmla="*/ 739767 w 1051781"/>
                <a:gd name="connsiteY8" fmla="*/ 169198 h 182152"/>
                <a:gd name="connsiteX9" fmla="*/ 839213 w 1051781"/>
                <a:gd name="connsiteY9" fmla="*/ 157777 h 182152"/>
                <a:gd name="connsiteX10" fmla="*/ 939570 w 1051781"/>
                <a:gd name="connsiteY10" fmla="*/ 148552 h 182152"/>
                <a:gd name="connsiteX11" fmla="*/ 1051781 w 1051781"/>
                <a:gd name="connsiteY11" fmla="*/ 142203 h 182152"/>
                <a:gd name="connsiteX0" fmla="*/ 0 w 1051781"/>
                <a:gd name="connsiteY0" fmla="*/ 0 h 182152"/>
                <a:gd name="connsiteX1" fmla="*/ 135854 w 1051781"/>
                <a:gd name="connsiteY1" fmla="*/ 22331 h 182152"/>
                <a:gd name="connsiteX2" fmla="*/ 200429 w 1051781"/>
                <a:gd name="connsiteY2" fmla="*/ 43456 h 182152"/>
                <a:gd name="connsiteX3" fmla="*/ 247452 w 1051781"/>
                <a:gd name="connsiteY3" fmla="*/ 70893 h 182152"/>
                <a:gd name="connsiteX4" fmla="*/ 288957 w 1051781"/>
                <a:gd name="connsiteY4" fmla="*/ 112903 h 182152"/>
                <a:gd name="connsiteX5" fmla="*/ 350253 w 1051781"/>
                <a:gd name="connsiteY5" fmla="*/ 154036 h 182152"/>
                <a:gd name="connsiteX6" fmla="*/ 485134 w 1051781"/>
                <a:gd name="connsiteY6" fmla="*/ 179563 h 182152"/>
                <a:gd name="connsiteX7" fmla="*/ 622123 w 1051781"/>
                <a:gd name="connsiteY7" fmla="*/ 180930 h 182152"/>
                <a:gd name="connsiteX8" fmla="*/ 739767 w 1051781"/>
                <a:gd name="connsiteY8" fmla="*/ 169198 h 182152"/>
                <a:gd name="connsiteX9" fmla="*/ 839213 w 1051781"/>
                <a:gd name="connsiteY9" fmla="*/ 157777 h 182152"/>
                <a:gd name="connsiteX10" fmla="*/ 939570 w 1051781"/>
                <a:gd name="connsiteY10" fmla="*/ 148552 h 182152"/>
                <a:gd name="connsiteX11" fmla="*/ 1051781 w 1051781"/>
                <a:gd name="connsiteY11" fmla="*/ 142203 h 182152"/>
                <a:gd name="connsiteX0" fmla="*/ 0 w 1051781"/>
                <a:gd name="connsiteY0" fmla="*/ 0 h 182152"/>
                <a:gd name="connsiteX1" fmla="*/ 135854 w 1051781"/>
                <a:gd name="connsiteY1" fmla="*/ 22331 h 182152"/>
                <a:gd name="connsiteX2" fmla="*/ 200429 w 1051781"/>
                <a:gd name="connsiteY2" fmla="*/ 43456 h 182152"/>
                <a:gd name="connsiteX3" fmla="*/ 247452 w 1051781"/>
                <a:gd name="connsiteY3" fmla="*/ 70893 h 182152"/>
                <a:gd name="connsiteX4" fmla="*/ 288957 w 1051781"/>
                <a:gd name="connsiteY4" fmla="*/ 112903 h 182152"/>
                <a:gd name="connsiteX5" fmla="*/ 350253 w 1051781"/>
                <a:gd name="connsiteY5" fmla="*/ 154036 h 182152"/>
                <a:gd name="connsiteX6" fmla="*/ 485134 w 1051781"/>
                <a:gd name="connsiteY6" fmla="*/ 179563 h 182152"/>
                <a:gd name="connsiteX7" fmla="*/ 622123 w 1051781"/>
                <a:gd name="connsiteY7" fmla="*/ 180930 h 182152"/>
                <a:gd name="connsiteX8" fmla="*/ 739767 w 1051781"/>
                <a:gd name="connsiteY8" fmla="*/ 169198 h 182152"/>
                <a:gd name="connsiteX9" fmla="*/ 839213 w 1051781"/>
                <a:gd name="connsiteY9" fmla="*/ 157777 h 182152"/>
                <a:gd name="connsiteX10" fmla="*/ 939570 w 1051781"/>
                <a:gd name="connsiteY10" fmla="*/ 148552 h 182152"/>
                <a:gd name="connsiteX11" fmla="*/ 1051781 w 1051781"/>
                <a:gd name="connsiteY11" fmla="*/ 142203 h 182152"/>
                <a:gd name="connsiteX0" fmla="*/ 0 w 1051781"/>
                <a:gd name="connsiteY0" fmla="*/ 0 h 182152"/>
                <a:gd name="connsiteX1" fmla="*/ 135854 w 1051781"/>
                <a:gd name="connsiteY1" fmla="*/ 22331 h 182152"/>
                <a:gd name="connsiteX2" fmla="*/ 200429 w 1051781"/>
                <a:gd name="connsiteY2" fmla="*/ 43456 h 182152"/>
                <a:gd name="connsiteX3" fmla="*/ 247452 w 1051781"/>
                <a:gd name="connsiteY3" fmla="*/ 70893 h 182152"/>
                <a:gd name="connsiteX4" fmla="*/ 288957 w 1051781"/>
                <a:gd name="connsiteY4" fmla="*/ 112903 h 182152"/>
                <a:gd name="connsiteX5" fmla="*/ 350253 w 1051781"/>
                <a:gd name="connsiteY5" fmla="*/ 154036 h 182152"/>
                <a:gd name="connsiteX6" fmla="*/ 485134 w 1051781"/>
                <a:gd name="connsiteY6" fmla="*/ 179563 h 182152"/>
                <a:gd name="connsiteX7" fmla="*/ 622123 w 1051781"/>
                <a:gd name="connsiteY7" fmla="*/ 180930 h 182152"/>
                <a:gd name="connsiteX8" fmla="*/ 739767 w 1051781"/>
                <a:gd name="connsiteY8" fmla="*/ 169198 h 182152"/>
                <a:gd name="connsiteX9" fmla="*/ 840347 w 1051781"/>
                <a:gd name="connsiteY9" fmla="*/ 155868 h 182152"/>
                <a:gd name="connsiteX10" fmla="*/ 939570 w 1051781"/>
                <a:gd name="connsiteY10" fmla="*/ 148552 h 182152"/>
                <a:gd name="connsiteX11" fmla="*/ 1051781 w 1051781"/>
                <a:gd name="connsiteY11" fmla="*/ 142203 h 18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1781" h="182152">
                  <a:moveTo>
                    <a:pt x="0" y="0"/>
                  </a:moveTo>
                  <a:cubicBezTo>
                    <a:pt x="68815" y="6845"/>
                    <a:pt x="78512" y="10613"/>
                    <a:pt x="135854" y="22331"/>
                  </a:cubicBezTo>
                  <a:cubicBezTo>
                    <a:pt x="162178" y="29928"/>
                    <a:pt x="187006" y="38064"/>
                    <a:pt x="200429" y="43456"/>
                  </a:cubicBezTo>
                  <a:cubicBezTo>
                    <a:pt x="213852" y="48848"/>
                    <a:pt x="235796" y="63886"/>
                    <a:pt x="247452" y="70893"/>
                  </a:cubicBezTo>
                  <a:cubicBezTo>
                    <a:pt x="255926" y="77923"/>
                    <a:pt x="271079" y="92618"/>
                    <a:pt x="288957" y="112903"/>
                  </a:cubicBezTo>
                  <a:cubicBezTo>
                    <a:pt x="296527" y="119744"/>
                    <a:pt x="315964" y="142850"/>
                    <a:pt x="350253" y="154036"/>
                  </a:cubicBezTo>
                  <a:cubicBezTo>
                    <a:pt x="384542" y="165222"/>
                    <a:pt x="439822" y="175081"/>
                    <a:pt x="485134" y="179563"/>
                  </a:cubicBezTo>
                  <a:cubicBezTo>
                    <a:pt x="530446" y="184045"/>
                    <a:pt x="589597" y="181462"/>
                    <a:pt x="622123" y="180930"/>
                  </a:cubicBezTo>
                  <a:cubicBezTo>
                    <a:pt x="656162" y="178161"/>
                    <a:pt x="698976" y="175330"/>
                    <a:pt x="739767" y="169198"/>
                  </a:cubicBezTo>
                  <a:cubicBezTo>
                    <a:pt x="778709" y="163586"/>
                    <a:pt x="807046" y="159309"/>
                    <a:pt x="840347" y="155868"/>
                  </a:cubicBezTo>
                  <a:cubicBezTo>
                    <a:pt x="873648" y="152427"/>
                    <a:pt x="905977" y="152039"/>
                    <a:pt x="939570" y="148552"/>
                  </a:cubicBezTo>
                  <a:lnTo>
                    <a:pt x="1051781" y="142203"/>
                  </a:lnTo>
                </a:path>
              </a:pathLst>
            </a:custGeom>
            <a:noFill/>
            <a:ln w="50800" cmpd="sng">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2700" y="304800"/>
            <a:ext cx="9156699"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Jet Streams…...a refresher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2826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3334</TotalTime>
  <Words>3371</Words>
  <Application>Microsoft Office PowerPoint</Application>
  <PresentationFormat>On-screen Show (4:3)</PresentationFormat>
  <Paragraphs>328</Paragraphs>
  <Slides>47</Slides>
  <Notes>9</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NMCI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Young, Amanda K CIV FNMOC, N37</dc:creator>
  <cp:lastModifiedBy>matthew.young1</cp:lastModifiedBy>
  <cp:revision>172</cp:revision>
  <dcterms:created xsi:type="dcterms:W3CDTF">2018-01-17T05:36:28Z</dcterms:created>
  <dcterms:modified xsi:type="dcterms:W3CDTF">2018-01-31T03:28:09Z</dcterms:modified>
</cp:coreProperties>
</file>