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3" r:id="rId5"/>
    <p:sldId id="312" r:id="rId6"/>
    <p:sldId id="303" r:id="rId7"/>
    <p:sldId id="320" r:id="rId8"/>
    <p:sldId id="268" r:id="rId9"/>
    <p:sldId id="304" r:id="rId10"/>
    <p:sldId id="305" r:id="rId11"/>
    <p:sldId id="315" r:id="rId12"/>
    <p:sldId id="306" r:id="rId13"/>
    <p:sldId id="307" r:id="rId14"/>
    <p:sldId id="308" r:id="rId15"/>
    <p:sldId id="309" r:id="rId16"/>
    <p:sldId id="310" r:id="rId17"/>
    <p:sldId id="316" r:id="rId18"/>
    <p:sldId id="311" r:id="rId19"/>
    <p:sldId id="321" r:id="rId20"/>
    <p:sldId id="313" r:id="rId21"/>
    <p:sldId id="314" r:id="rId22"/>
    <p:sldId id="319" r:id="rId23"/>
    <p:sldId id="301" r:id="rId24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5EA4"/>
    <a:srgbClr val="FFCC00"/>
    <a:srgbClr val="EDEDED"/>
    <a:srgbClr val="00660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89767" autoAdjust="0"/>
  </p:normalViewPr>
  <p:slideViewPr>
    <p:cSldViewPr>
      <p:cViewPr varScale="1">
        <p:scale>
          <a:sx n="88" d="100"/>
          <a:sy n="88" d="100"/>
        </p:scale>
        <p:origin x="89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109B-4D69-4AD1-9E02-B32F78871E6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5CE05-E930-4CBA-AC62-35245A339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5CE05-E930-4CBA-AC62-35245A3398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31579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sp>
        <p:nvSpPr>
          <p:cNvPr id="15" name="TextBox 15"/>
          <p:cNvSpPr txBox="1"/>
          <p:nvPr userDrawn="1"/>
        </p:nvSpPr>
        <p:spPr>
          <a:xfrm>
            <a:off x="7826321" y="453786"/>
            <a:ext cx="514216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7611646" y="3579862"/>
            <a:ext cx="1457782" cy="1458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TextBox 15"/>
          <p:cNvSpPr txBox="1"/>
          <p:nvPr userDrawn="1"/>
        </p:nvSpPr>
        <p:spPr>
          <a:xfrm>
            <a:off x="7773622" y="4011910"/>
            <a:ext cx="113383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</a:p>
        </p:txBody>
      </p:sp>
    </p:spTree>
    <p:extLst>
      <p:ext uri="{BB962C8B-B14F-4D97-AF65-F5344CB8AC3E}">
        <p14:creationId xmlns:p14="http://schemas.microsoft.com/office/powerpoint/2010/main" val="1101179414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211006" y="1"/>
            <a:ext cx="80979" cy="514350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3"/>
          <p:cNvSpPr/>
          <p:nvPr userDrawn="1"/>
        </p:nvSpPr>
        <p:spPr>
          <a:xfrm>
            <a:off x="7826321" y="0"/>
            <a:ext cx="514216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  <p:sp>
        <p:nvSpPr>
          <p:cNvPr id="10" name="TextBox 15"/>
          <p:cNvSpPr txBox="1"/>
          <p:nvPr userDrawn="1"/>
        </p:nvSpPr>
        <p:spPr>
          <a:xfrm>
            <a:off x="7826321" y="453786"/>
            <a:ext cx="514216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06637" y="3489852"/>
            <a:ext cx="1457782" cy="145816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TextBox 15"/>
          <p:cNvSpPr txBox="1"/>
          <p:nvPr userDrawn="1"/>
        </p:nvSpPr>
        <p:spPr>
          <a:xfrm>
            <a:off x="468613" y="3867894"/>
            <a:ext cx="1133830" cy="68478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Transition Page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0" y="1437624"/>
            <a:ext cx="9144000" cy="151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64240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 userDrawn="1"/>
        </p:nvSpPr>
        <p:spPr>
          <a:xfrm>
            <a:off x="8837362" y="-20538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32165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32165"/>
            <a:ext cx="8210793" cy="297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-26161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63958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085482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 userDrawn="1"/>
        </p:nvSpPr>
        <p:spPr>
          <a:xfrm>
            <a:off x="8837362" y="-20538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32165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32165"/>
            <a:ext cx="8210793" cy="297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-26161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63958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5509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 userDrawn="1"/>
        </p:nvSpPr>
        <p:spPr>
          <a:xfrm>
            <a:off x="8837362" y="-20538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32165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32165"/>
            <a:ext cx="8210793" cy="297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-26161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63958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7515052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 userDrawn="1"/>
        </p:nvSpPr>
        <p:spPr>
          <a:xfrm>
            <a:off x="8837362" y="-20538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32165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33207" y="32165"/>
            <a:ext cx="8210793" cy="297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-26161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63958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3718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角三角形 5"/>
          <p:cNvSpPr/>
          <p:nvPr userDrawn="1"/>
        </p:nvSpPr>
        <p:spPr>
          <a:xfrm>
            <a:off x="8837362" y="-20538"/>
            <a:ext cx="80979" cy="56246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32165"/>
            <a:ext cx="890856" cy="29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964849" y="32165"/>
            <a:ext cx="8210793" cy="297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8346989" y="-26161"/>
            <a:ext cx="475590" cy="505158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8562" tIns="34281" rIns="68562" bIns="34281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8332205" y="63958"/>
            <a:ext cx="505158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fld id="{2EEF1883-7A0E-4F66-9932-E581691AD397}" type="slidenum">
              <a:rPr lang="zh-CN" altLang="en-US" sz="180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800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800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494081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4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7" r:id="rId5"/>
    <p:sldLayoutId id="2147483658" r:id="rId6"/>
    <p:sldLayoutId id="2147483659" r:id="rId7"/>
    <p:sldLayoutId id="2147483660" r:id="rId8"/>
  </p:sldLayoutIdLst>
  <p:transition spd="slow" advTm="0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771800" y="123478"/>
            <a:ext cx="2808312" cy="4223213"/>
            <a:chOff x="3430685" y="726775"/>
            <a:chExt cx="1800200" cy="2639037"/>
          </a:xfrm>
        </p:grpSpPr>
        <p:sp>
          <p:nvSpPr>
            <p:cNvPr id="27" name="椭圆 26"/>
            <p:cNvSpPr/>
            <p:nvPr/>
          </p:nvSpPr>
          <p:spPr>
            <a:xfrm>
              <a:off x="3430685" y="726775"/>
              <a:ext cx="1800200" cy="18002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520785" y="816875"/>
              <a:ext cx="1620000" cy="162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74701" y="1242154"/>
              <a:ext cx="1512168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latin typeface="DFMincho-SU" pitchFamily="1" charset="-128"/>
                  <a:ea typeface="DFMincho-SU" pitchFamily="1" charset="-128"/>
                </a:rPr>
                <a:t>Seminar</a:t>
              </a:r>
            </a:p>
            <a:p>
              <a:pPr algn="ctr"/>
              <a:r>
                <a:rPr lang="en-US" altLang="zh-CN" sz="4400" dirty="0" smtClean="0">
                  <a:solidFill>
                    <a:schemeClr val="bg1"/>
                  </a:solidFill>
                  <a:latin typeface="DFMincho-SU" pitchFamily="1" charset="-128"/>
                  <a:ea typeface="DFMincho-SU" pitchFamily="1" charset="-128"/>
                </a:rPr>
                <a:t>2017</a:t>
              </a:r>
              <a:endParaRPr lang="zh-CN" altLang="en-US" sz="4400" dirty="0">
                <a:solidFill>
                  <a:schemeClr val="bg1"/>
                </a:solidFill>
                <a:latin typeface="DFMincho-SU" pitchFamily="1" charset="-128"/>
                <a:ea typeface="DFMincho-SU" pitchFamily="1" charset="-128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5992510" y="1985714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547664" y="2339079"/>
            <a:ext cx="476273" cy="47627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404269" y="915566"/>
            <a:ext cx="232095" cy="23209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72223" y="2180279"/>
            <a:ext cx="354431" cy="3544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45016" y="2326946"/>
            <a:ext cx="217043" cy="2170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3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endParaRPr>
            </a:p>
          </p:txBody>
        </p:sp>
      </p:grpSp>
      <p:sp>
        <p:nvSpPr>
          <p:cNvPr id="57" name="TextBox 7"/>
          <p:cNvSpPr>
            <a:spLocks noChangeArrowheads="1"/>
          </p:cNvSpPr>
          <p:nvPr/>
        </p:nvSpPr>
        <p:spPr bwMode="auto">
          <a:xfrm>
            <a:off x="2055361" y="3795886"/>
            <a:ext cx="5184576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Yunpeng Shan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Division of Atmospheric Science, DRI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Department of Physics, UNR</a:t>
            </a:r>
            <a:endParaRPr lang="zh-CN" altLang="en-US" sz="15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0" y="30758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Aerosol pollution impact on the precipitation</a:t>
            </a:r>
            <a:endParaRPr lang="zh-CN" altLang="en-US" sz="3200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366764"/>
      </p:ext>
    </p:extLst>
  </p:cSld>
  <p:clrMapOvr>
    <a:masterClrMapping/>
  </p:clrMapOvr>
  <p:transition spd="slow" advTm="596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18" dur="15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4656E-6 L -0.8033 -0.22044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74" y="-1102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36" dur="11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4656E-6 L -0.8033 -0.22044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74" y="-110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3662E-6 L -0.79843 -0.88885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13" y="-4445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57" grpId="0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4112"/>
            <a:ext cx="4450763" cy="2499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34" y="339502"/>
            <a:ext cx="4450763" cy="23151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1364" y="2654644"/>
            <a:ext cx="936104" cy="2472340"/>
          </a:xfrm>
          <a:prstGeom prst="rect">
            <a:avLst/>
          </a:prstGeom>
          <a:solidFill>
            <a:schemeClr val="accent1">
              <a:alpha val="46000"/>
            </a:schemeClr>
          </a:solidFill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7468" y="2652841"/>
            <a:ext cx="1688841" cy="247234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7584" y="1131590"/>
            <a:ext cx="1800200" cy="1224136"/>
          </a:xfrm>
          <a:prstGeom prst="ellipse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83768" y="374948"/>
            <a:ext cx="1800200" cy="122413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组合 17"/>
          <p:cNvGrpSpPr/>
          <p:nvPr/>
        </p:nvGrpSpPr>
        <p:grpSpPr>
          <a:xfrm>
            <a:off x="4464495" y="361274"/>
            <a:ext cx="4679506" cy="914333"/>
            <a:chOff x="3347864" y="1235376"/>
            <a:chExt cx="4752528" cy="542540"/>
          </a:xfrm>
        </p:grpSpPr>
        <p:sp>
          <p:nvSpPr>
            <p:cNvPr id="9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AOT(500nm) vs CCN(0.4)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0" name="矩形 19"/>
            <p:cNvSpPr/>
            <p:nvPr/>
          </p:nvSpPr>
          <p:spPr>
            <a:xfrm>
              <a:off x="3347864" y="1413499"/>
              <a:ext cx="4752528" cy="3644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Reliable linear relationship between AOT and CCN concentration</a:t>
              </a:r>
            </a:p>
          </p:txBody>
        </p:sp>
      </p:grpSp>
      <p:grpSp>
        <p:nvGrpSpPr>
          <p:cNvPr id="11" name="组合 17"/>
          <p:cNvGrpSpPr/>
          <p:nvPr/>
        </p:nvGrpSpPr>
        <p:grpSpPr>
          <a:xfrm>
            <a:off x="4461649" y="1857659"/>
            <a:ext cx="4679506" cy="1146139"/>
            <a:chOff x="3347864" y="1235376"/>
            <a:chExt cx="4752528" cy="680087"/>
          </a:xfrm>
        </p:grpSpPr>
        <p:sp>
          <p:nvSpPr>
            <p:cNvPr id="12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lean background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3" name="矩形 19"/>
            <p:cNvSpPr/>
            <p:nvPr/>
          </p:nvSpPr>
          <p:spPr>
            <a:xfrm>
              <a:off x="3347864" y="1419623"/>
              <a:ext cx="4752528" cy="4958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Aerosol pollution (reflected by transmission) -&gt; CCN concentration and CAPE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Impacts of aerosols are always positive</a:t>
              </a:r>
            </a:p>
          </p:txBody>
        </p:sp>
      </p:grpSp>
      <p:grpSp>
        <p:nvGrpSpPr>
          <p:cNvPr id="14" name="组合 17"/>
          <p:cNvGrpSpPr/>
          <p:nvPr/>
        </p:nvGrpSpPr>
        <p:grpSpPr>
          <a:xfrm>
            <a:off x="4464494" y="3734765"/>
            <a:ext cx="4679506" cy="1357265"/>
            <a:chOff x="3347864" y="1235376"/>
            <a:chExt cx="4752528" cy="805363"/>
          </a:xfrm>
        </p:grpSpPr>
        <p:sp>
          <p:nvSpPr>
            <p:cNvPr id="15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olluted background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6" name="矩形 19"/>
            <p:cNvSpPr/>
            <p:nvPr/>
          </p:nvSpPr>
          <p:spPr>
            <a:xfrm>
              <a:off x="3347864" y="1419622"/>
              <a:ext cx="4752528" cy="6211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Convection-enhancing shows a threshold where CCN is about 1200 cm</a:t>
              </a:r>
              <a:r>
                <a:rPr lang="en-US" altLang="zh-CN" sz="1600" baseline="300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-3</a:t>
              </a:r>
              <a:endParaRPr lang="en-US" altLang="zh-CN" sz="1600" baseline="30000" dirty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Beyond that CAPE would decrease very obviously</a:t>
              </a:r>
            </a:p>
          </p:txBody>
        </p:sp>
      </p:grpSp>
      <p:sp>
        <p:nvSpPr>
          <p:cNvPr id="17" name="矩形 1"/>
          <p:cNvSpPr/>
          <p:nvPr/>
        </p:nvSpPr>
        <p:spPr>
          <a:xfrm>
            <a:off x="899592" y="118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Quantify the impact threshold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044751" y="445143"/>
            <a:ext cx="1" cy="23151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-193247" y="1069029"/>
            <a:ext cx="4654896" cy="144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66519" y="2363316"/>
            <a:ext cx="655612" cy="23676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67372" y="236431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1200 cm</a:t>
            </a:r>
            <a:r>
              <a:rPr lang="en-US" b="1" baseline="30000" dirty="0" smtClean="0">
                <a:solidFill>
                  <a:srgbClr val="FF0000"/>
                </a:solidFill>
              </a:rPr>
              <a:t>-3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67" y="995101"/>
            <a:ext cx="63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0.25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366519" y="2778752"/>
            <a:ext cx="1" cy="231514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972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914332" y="1513402"/>
            <a:ext cx="1672409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Part 3</a:t>
            </a:r>
            <a:endParaRPr lang="zh-CN" altLang="en-US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3"/>
          <p:cNvSpPr txBox="1">
            <a:spLocks/>
          </p:cNvSpPr>
          <p:nvPr/>
        </p:nvSpPr>
        <p:spPr>
          <a:xfrm>
            <a:off x="940240" y="2215481"/>
            <a:ext cx="7354404" cy="59406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0" dirty="0" smtClean="0">
                <a:solidFill>
                  <a:prstClr val="white"/>
                </a:solidFill>
                <a:ea typeface="微软雅黑" pitchFamily="34" charset="-122"/>
              </a:rPr>
              <a:t>Case study: direct forcing to dynamics</a:t>
            </a:r>
            <a:endParaRPr lang="zh-CN" altLang="en-US" sz="3600" b="0" dirty="0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48517" y="2152812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7157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6" y="2742692"/>
            <a:ext cx="5580113" cy="2417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7" y="308597"/>
            <a:ext cx="5594732" cy="242956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147337" y="1408383"/>
            <a:ext cx="3977163" cy="987972"/>
          </a:xfrm>
          <a:custGeom>
            <a:avLst/>
            <a:gdLst>
              <a:gd name="connsiteX0" fmla="*/ 0 w 4866290"/>
              <a:gd name="connsiteY0" fmla="*/ 903889 h 987972"/>
              <a:gd name="connsiteX1" fmla="*/ 430925 w 4866290"/>
              <a:gd name="connsiteY1" fmla="*/ 935420 h 987972"/>
              <a:gd name="connsiteX2" fmla="*/ 483476 w 4866290"/>
              <a:gd name="connsiteY2" fmla="*/ 945931 h 987972"/>
              <a:gd name="connsiteX3" fmla="*/ 557049 w 4866290"/>
              <a:gd name="connsiteY3" fmla="*/ 956441 h 987972"/>
              <a:gd name="connsiteX4" fmla="*/ 767256 w 4866290"/>
              <a:gd name="connsiteY4" fmla="*/ 987972 h 987972"/>
              <a:gd name="connsiteX5" fmla="*/ 2438400 w 4866290"/>
              <a:gd name="connsiteY5" fmla="*/ 977462 h 987972"/>
              <a:gd name="connsiteX6" fmla="*/ 2585545 w 4866290"/>
              <a:gd name="connsiteY6" fmla="*/ 945931 h 987972"/>
              <a:gd name="connsiteX7" fmla="*/ 2648607 w 4866290"/>
              <a:gd name="connsiteY7" fmla="*/ 935420 h 987972"/>
              <a:gd name="connsiteX8" fmla="*/ 2795752 w 4866290"/>
              <a:gd name="connsiteY8" fmla="*/ 914400 h 987972"/>
              <a:gd name="connsiteX9" fmla="*/ 2963918 w 4866290"/>
              <a:gd name="connsiteY9" fmla="*/ 882869 h 987972"/>
              <a:gd name="connsiteX10" fmla="*/ 3026980 w 4866290"/>
              <a:gd name="connsiteY10" fmla="*/ 872358 h 987972"/>
              <a:gd name="connsiteX11" fmla="*/ 3699642 w 4866290"/>
              <a:gd name="connsiteY11" fmla="*/ 851338 h 987972"/>
              <a:gd name="connsiteX12" fmla="*/ 3815256 w 4866290"/>
              <a:gd name="connsiteY12" fmla="*/ 830317 h 987972"/>
              <a:gd name="connsiteX13" fmla="*/ 3846787 w 4866290"/>
              <a:gd name="connsiteY13" fmla="*/ 809296 h 987972"/>
              <a:gd name="connsiteX14" fmla="*/ 3888828 w 4866290"/>
              <a:gd name="connsiteY14" fmla="*/ 798786 h 987972"/>
              <a:gd name="connsiteX15" fmla="*/ 4025462 w 4866290"/>
              <a:gd name="connsiteY15" fmla="*/ 756745 h 987972"/>
              <a:gd name="connsiteX16" fmla="*/ 4088525 w 4866290"/>
              <a:gd name="connsiteY16" fmla="*/ 725214 h 987972"/>
              <a:gd name="connsiteX17" fmla="*/ 4141076 w 4866290"/>
              <a:gd name="connsiteY17" fmla="*/ 693683 h 987972"/>
              <a:gd name="connsiteX18" fmla="*/ 4204138 w 4866290"/>
              <a:gd name="connsiteY18" fmla="*/ 672662 h 987972"/>
              <a:gd name="connsiteX19" fmla="*/ 4267200 w 4866290"/>
              <a:gd name="connsiteY19" fmla="*/ 641131 h 987972"/>
              <a:gd name="connsiteX20" fmla="*/ 4361793 w 4866290"/>
              <a:gd name="connsiteY20" fmla="*/ 599089 h 987972"/>
              <a:gd name="connsiteX21" fmla="*/ 4435366 w 4866290"/>
              <a:gd name="connsiteY21" fmla="*/ 536027 h 987972"/>
              <a:gd name="connsiteX22" fmla="*/ 4466897 w 4866290"/>
              <a:gd name="connsiteY22" fmla="*/ 525517 h 987972"/>
              <a:gd name="connsiteX23" fmla="*/ 4498428 w 4866290"/>
              <a:gd name="connsiteY23" fmla="*/ 493986 h 987972"/>
              <a:gd name="connsiteX24" fmla="*/ 4529959 w 4866290"/>
              <a:gd name="connsiteY24" fmla="*/ 472965 h 987972"/>
              <a:gd name="connsiteX25" fmla="*/ 4593021 w 4866290"/>
              <a:gd name="connsiteY25" fmla="*/ 367862 h 987972"/>
              <a:gd name="connsiteX26" fmla="*/ 4624552 w 4866290"/>
              <a:gd name="connsiteY26" fmla="*/ 336331 h 987972"/>
              <a:gd name="connsiteX27" fmla="*/ 4677104 w 4866290"/>
              <a:gd name="connsiteY27" fmla="*/ 252248 h 987972"/>
              <a:gd name="connsiteX28" fmla="*/ 4708635 w 4866290"/>
              <a:gd name="connsiteY28" fmla="*/ 220717 h 987972"/>
              <a:gd name="connsiteX29" fmla="*/ 4729656 w 4866290"/>
              <a:gd name="connsiteY29" fmla="*/ 189186 h 987972"/>
              <a:gd name="connsiteX30" fmla="*/ 4761187 w 4866290"/>
              <a:gd name="connsiteY30" fmla="*/ 147145 h 987972"/>
              <a:gd name="connsiteX31" fmla="*/ 4792718 w 4866290"/>
              <a:gd name="connsiteY31" fmla="*/ 115614 h 987972"/>
              <a:gd name="connsiteX32" fmla="*/ 4855780 w 4866290"/>
              <a:gd name="connsiteY32" fmla="*/ 10510 h 987972"/>
              <a:gd name="connsiteX33" fmla="*/ 4866290 w 4866290"/>
              <a:gd name="connsiteY33" fmla="*/ 0 h 98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66290" h="987972">
                <a:moveTo>
                  <a:pt x="0" y="903889"/>
                </a:moveTo>
                <a:cubicBezTo>
                  <a:pt x="213472" y="934387"/>
                  <a:pt x="-56042" y="897961"/>
                  <a:pt x="430925" y="935420"/>
                </a:cubicBezTo>
                <a:cubicBezTo>
                  <a:pt x="448736" y="936790"/>
                  <a:pt x="465855" y="942994"/>
                  <a:pt x="483476" y="945931"/>
                </a:cubicBezTo>
                <a:cubicBezTo>
                  <a:pt x="507912" y="950004"/>
                  <a:pt x="532484" y="953237"/>
                  <a:pt x="557049" y="956441"/>
                </a:cubicBezTo>
                <a:cubicBezTo>
                  <a:pt x="747840" y="981327"/>
                  <a:pt x="668289" y="963231"/>
                  <a:pt x="767256" y="987972"/>
                </a:cubicBezTo>
                <a:lnTo>
                  <a:pt x="2438400" y="977462"/>
                </a:lnTo>
                <a:cubicBezTo>
                  <a:pt x="2501877" y="976697"/>
                  <a:pt x="2524542" y="960009"/>
                  <a:pt x="2585545" y="945931"/>
                </a:cubicBezTo>
                <a:cubicBezTo>
                  <a:pt x="2606310" y="941139"/>
                  <a:pt x="2627532" y="938581"/>
                  <a:pt x="2648607" y="935420"/>
                </a:cubicBezTo>
                <a:cubicBezTo>
                  <a:pt x="2697605" y="928070"/>
                  <a:pt x="2747054" y="923531"/>
                  <a:pt x="2795752" y="914400"/>
                </a:cubicBezTo>
                <a:cubicBezTo>
                  <a:pt x="2851807" y="903890"/>
                  <a:pt x="2907662" y="892246"/>
                  <a:pt x="2963918" y="882869"/>
                </a:cubicBezTo>
                <a:cubicBezTo>
                  <a:pt x="2984939" y="879365"/>
                  <a:pt x="3005689" y="873270"/>
                  <a:pt x="3026980" y="872358"/>
                </a:cubicBezTo>
                <a:cubicBezTo>
                  <a:pt x="3251104" y="862753"/>
                  <a:pt x="3475421" y="858345"/>
                  <a:pt x="3699642" y="851338"/>
                </a:cubicBezTo>
                <a:cubicBezTo>
                  <a:pt x="3716685" y="848903"/>
                  <a:pt x="3790482" y="840935"/>
                  <a:pt x="3815256" y="830317"/>
                </a:cubicBezTo>
                <a:cubicBezTo>
                  <a:pt x="3826867" y="825341"/>
                  <a:pt x="3835176" y="814272"/>
                  <a:pt x="3846787" y="809296"/>
                </a:cubicBezTo>
                <a:cubicBezTo>
                  <a:pt x="3860064" y="803606"/>
                  <a:pt x="3875022" y="803034"/>
                  <a:pt x="3888828" y="798786"/>
                </a:cubicBezTo>
                <a:cubicBezTo>
                  <a:pt x="4045256" y="750655"/>
                  <a:pt x="3930258" y="780545"/>
                  <a:pt x="4025462" y="756745"/>
                </a:cubicBezTo>
                <a:cubicBezTo>
                  <a:pt x="4115826" y="696502"/>
                  <a:pt x="4001494" y="768729"/>
                  <a:pt x="4088525" y="725214"/>
                </a:cubicBezTo>
                <a:cubicBezTo>
                  <a:pt x="4106797" y="716078"/>
                  <a:pt x="4122479" y="702136"/>
                  <a:pt x="4141076" y="693683"/>
                </a:cubicBezTo>
                <a:cubicBezTo>
                  <a:pt x="4161248" y="684514"/>
                  <a:pt x="4204138" y="672662"/>
                  <a:pt x="4204138" y="672662"/>
                </a:cubicBezTo>
                <a:cubicBezTo>
                  <a:pt x="4294498" y="612421"/>
                  <a:pt x="4180174" y="684644"/>
                  <a:pt x="4267200" y="641131"/>
                </a:cubicBezTo>
                <a:cubicBezTo>
                  <a:pt x="4358117" y="595673"/>
                  <a:pt x="4281564" y="619148"/>
                  <a:pt x="4361793" y="599089"/>
                </a:cubicBezTo>
                <a:cubicBezTo>
                  <a:pt x="4386641" y="574242"/>
                  <a:pt x="4403908" y="554003"/>
                  <a:pt x="4435366" y="536027"/>
                </a:cubicBezTo>
                <a:cubicBezTo>
                  <a:pt x="4444985" y="530530"/>
                  <a:pt x="4456387" y="529020"/>
                  <a:pt x="4466897" y="525517"/>
                </a:cubicBezTo>
                <a:cubicBezTo>
                  <a:pt x="4477407" y="515007"/>
                  <a:pt x="4487009" y="503502"/>
                  <a:pt x="4498428" y="493986"/>
                </a:cubicBezTo>
                <a:cubicBezTo>
                  <a:pt x="4508132" y="485899"/>
                  <a:pt x="4521641" y="482472"/>
                  <a:pt x="4529959" y="472965"/>
                </a:cubicBezTo>
                <a:cubicBezTo>
                  <a:pt x="4631826" y="356544"/>
                  <a:pt x="4528989" y="457506"/>
                  <a:pt x="4593021" y="367862"/>
                </a:cubicBezTo>
                <a:cubicBezTo>
                  <a:pt x="4601661" y="355767"/>
                  <a:pt x="4615036" y="347750"/>
                  <a:pt x="4624552" y="336331"/>
                </a:cubicBezTo>
                <a:cubicBezTo>
                  <a:pt x="4642907" y="314306"/>
                  <a:pt x="4661712" y="272771"/>
                  <a:pt x="4677104" y="252248"/>
                </a:cubicBezTo>
                <a:cubicBezTo>
                  <a:pt x="4686022" y="240357"/>
                  <a:pt x="4699119" y="232136"/>
                  <a:pt x="4708635" y="220717"/>
                </a:cubicBezTo>
                <a:cubicBezTo>
                  <a:pt x="4716722" y="211013"/>
                  <a:pt x="4722314" y="199465"/>
                  <a:pt x="4729656" y="189186"/>
                </a:cubicBezTo>
                <a:cubicBezTo>
                  <a:pt x="4739838" y="174932"/>
                  <a:pt x="4749787" y="160445"/>
                  <a:pt x="4761187" y="147145"/>
                </a:cubicBezTo>
                <a:cubicBezTo>
                  <a:pt x="4770860" y="135860"/>
                  <a:pt x="4782208" y="126124"/>
                  <a:pt x="4792718" y="115614"/>
                </a:cubicBezTo>
                <a:cubicBezTo>
                  <a:pt x="4809306" y="82436"/>
                  <a:pt x="4830410" y="35880"/>
                  <a:pt x="4855780" y="10510"/>
                </a:cubicBezTo>
                <a:lnTo>
                  <a:pt x="4866290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963762" y="1380706"/>
            <a:ext cx="252249" cy="199696"/>
          </a:xfrm>
          <a:custGeom>
            <a:avLst/>
            <a:gdLst>
              <a:gd name="connsiteX0" fmla="*/ 0 w 252249"/>
              <a:gd name="connsiteY0" fmla="*/ 31531 h 199696"/>
              <a:gd name="connsiteX1" fmla="*/ 168166 w 252249"/>
              <a:gd name="connsiteY1" fmla="*/ 21021 h 199696"/>
              <a:gd name="connsiteX2" fmla="*/ 199697 w 252249"/>
              <a:gd name="connsiteY2" fmla="*/ 0 h 199696"/>
              <a:gd name="connsiteX3" fmla="*/ 210207 w 252249"/>
              <a:gd name="connsiteY3" fmla="*/ 147145 h 199696"/>
              <a:gd name="connsiteX4" fmla="*/ 241738 w 252249"/>
              <a:gd name="connsiteY4" fmla="*/ 178676 h 199696"/>
              <a:gd name="connsiteX5" fmla="*/ 252249 w 252249"/>
              <a:gd name="connsiteY5" fmla="*/ 199696 h 19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49" h="199696">
                <a:moveTo>
                  <a:pt x="0" y="31531"/>
                </a:moveTo>
                <a:cubicBezTo>
                  <a:pt x="56055" y="28028"/>
                  <a:pt x="112689" y="29781"/>
                  <a:pt x="168166" y="21021"/>
                </a:cubicBezTo>
                <a:cubicBezTo>
                  <a:pt x="180643" y="19051"/>
                  <a:pt x="199697" y="0"/>
                  <a:pt x="199697" y="0"/>
                </a:cubicBezTo>
                <a:cubicBezTo>
                  <a:pt x="203200" y="49048"/>
                  <a:pt x="198944" y="99279"/>
                  <a:pt x="210207" y="147145"/>
                </a:cubicBezTo>
                <a:cubicBezTo>
                  <a:pt x="213611" y="161614"/>
                  <a:pt x="232452" y="167069"/>
                  <a:pt x="241738" y="178676"/>
                </a:cubicBezTo>
                <a:cubicBezTo>
                  <a:pt x="246632" y="184793"/>
                  <a:pt x="248745" y="192689"/>
                  <a:pt x="252249" y="19969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47336" y="3712639"/>
            <a:ext cx="3991685" cy="987972"/>
          </a:xfrm>
          <a:custGeom>
            <a:avLst/>
            <a:gdLst>
              <a:gd name="connsiteX0" fmla="*/ 0 w 4866290"/>
              <a:gd name="connsiteY0" fmla="*/ 903889 h 987972"/>
              <a:gd name="connsiteX1" fmla="*/ 430925 w 4866290"/>
              <a:gd name="connsiteY1" fmla="*/ 935420 h 987972"/>
              <a:gd name="connsiteX2" fmla="*/ 483476 w 4866290"/>
              <a:gd name="connsiteY2" fmla="*/ 945931 h 987972"/>
              <a:gd name="connsiteX3" fmla="*/ 557049 w 4866290"/>
              <a:gd name="connsiteY3" fmla="*/ 956441 h 987972"/>
              <a:gd name="connsiteX4" fmla="*/ 767256 w 4866290"/>
              <a:gd name="connsiteY4" fmla="*/ 987972 h 987972"/>
              <a:gd name="connsiteX5" fmla="*/ 2438400 w 4866290"/>
              <a:gd name="connsiteY5" fmla="*/ 977462 h 987972"/>
              <a:gd name="connsiteX6" fmla="*/ 2585545 w 4866290"/>
              <a:gd name="connsiteY6" fmla="*/ 945931 h 987972"/>
              <a:gd name="connsiteX7" fmla="*/ 2648607 w 4866290"/>
              <a:gd name="connsiteY7" fmla="*/ 935420 h 987972"/>
              <a:gd name="connsiteX8" fmla="*/ 2795752 w 4866290"/>
              <a:gd name="connsiteY8" fmla="*/ 914400 h 987972"/>
              <a:gd name="connsiteX9" fmla="*/ 2963918 w 4866290"/>
              <a:gd name="connsiteY9" fmla="*/ 882869 h 987972"/>
              <a:gd name="connsiteX10" fmla="*/ 3026980 w 4866290"/>
              <a:gd name="connsiteY10" fmla="*/ 872358 h 987972"/>
              <a:gd name="connsiteX11" fmla="*/ 3699642 w 4866290"/>
              <a:gd name="connsiteY11" fmla="*/ 851338 h 987972"/>
              <a:gd name="connsiteX12" fmla="*/ 3815256 w 4866290"/>
              <a:gd name="connsiteY12" fmla="*/ 830317 h 987972"/>
              <a:gd name="connsiteX13" fmla="*/ 3846787 w 4866290"/>
              <a:gd name="connsiteY13" fmla="*/ 809296 h 987972"/>
              <a:gd name="connsiteX14" fmla="*/ 3888828 w 4866290"/>
              <a:gd name="connsiteY14" fmla="*/ 798786 h 987972"/>
              <a:gd name="connsiteX15" fmla="*/ 4025462 w 4866290"/>
              <a:gd name="connsiteY15" fmla="*/ 756745 h 987972"/>
              <a:gd name="connsiteX16" fmla="*/ 4088525 w 4866290"/>
              <a:gd name="connsiteY16" fmla="*/ 725214 h 987972"/>
              <a:gd name="connsiteX17" fmla="*/ 4141076 w 4866290"/>
              <a:gd name="connsiteY17" fmla="*/ 693683 h 987972"/>
              <a:gd name="connsiteX18" fmla="*/ 4204138 w 4866290"/>
              <a:gd name="connsiteY18" fmla="*/ 672662 h 987972"/>
              <a:gd name="connsiteX19" fmla="*/ 4267200 w 4866290"/>
              <a:gd name="connsiteY19" fmla="*/ 641131 h 987972"/>
              <a:gd name="connsiteX20" fmla="*/ 4361793 w 4866290"/>
              <a:gd name="connsiteY20" fmla="*/ 599089 h 987972"/>
              <a:gd name="connsiteX21" fmla="*/ 4435366 w 4866290"/>
              <a:gd name="connsiteY21" fmla="*/ 536027 h 987972"/>
              <a:gd name="connsiteX22" fmla="*/ 4466897 w 4866290"/>
              <a:gd name="connsiteY22" fmla="*/ 525517 h 987972"/>
              <a:gd name="connsiteX23" fmla="*/ 4498428 w 4866290"/>
              <a:gd name="connsiteY23" fmla="*/ 493986 h 987972"/>
              <a:gd name="connsiteX24" fmla="*/ 4529959 w 4866290"/>
              <a:gd name="connsiteY24" fmla="*/ 472965 h 987972"/>
              <a:gd name="connsiteX25" fmla="*/ 4593021 w 4866290"/>
              <a:gd name="connsiteY25" fmla="*/ 367862 h 987972"/>
              <a:gd name="connsiteX26" fmla="*/ 4624552 w 4866290"/>
              <a:gd name="connsiteY26" fmla="*/ 336331 h 987972"/>
              <a:gd name="connsiteX27" fmla="*/ 4677104 w 4866290"/>
              <a:gd name="connsiteY27" fmla="*/ 252248 h 987972"/>
              <a:gd name="connsiteX28" fmla="*/ 4708635 w 4866290"/>
              <a:gd name="connsiteY28" fmla="*/ 220717 h 987972"/>
              <a:gd name="connsiteX29" fmla="*/ 4729656 w 4866290"/>
              <a:gd name="connsiteY29" fmla="*/ 189186 h 987972"/>
              <a:gd name="connsiteX30" fmla="*/ 4761187 w 4866290"/>
              <a:gd name="connsiteY30" fmla="*/ 147145 h 987972"/>
              <a:gd name="connsiteX31" fmla="*/ 4792718 w 4866290"/>
              <a:gd name="connsiteY31" fmla="*/ 115614 h 987972"/>
              <a:gd name="connsiteX32" fmla="*/ 4855780 w 4866290"/>
              <a:gd name="connsiteY32" fmla="*/ 10510 h 987972"/>
              <a:gd name="connsiteX33" fmla="*/ 4866290 w 4866290"/>
              <a:gd name="connsiteY33" fmla="*/ 0 h 98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866290" h="987972">
                <a:moveTo>
                  <a:pt x="0" y="903889"/>
                </a:moveTo>
                <a:cubicBezTo>
                  <a:pt x="213472" y="934387"/>
                  <a:pt x="-56042" y="897961"/>
                  <a:pt x="430925" y="935420"/>
                </a:cubicBezTo>
                <a:cubicBezTo>
                  <a:pt x="448736" y="936790"/>
                  <a:pt x="465855" y="942994"/>
                  <a:pt x="483476" y="945931"/>
                </a:cubicBezTo>
                <a:cubicBezTo>
                  <a:pt x="507912" y="950004"/>
                  <a:pt x="532484" y="953237"/>
                  <a:pt x="557049" y="956441"/>
                </a:cubicBezTo>
                <a:cubicBezTo>
                  <a:pt x="747840" y="981327"/>
                  <a:pt x="668289" y="963231"/>
                  <a:pt x="767256" y="987972"/>
                </a:cubicBezTo>
                <a:lnTo>
                  <a:pt x="2438400" y="977462"/>
                </a:lnTo>
                <a:cubicBezTo>
                  <a:pt x="2501877" y="976697"/>
                  <a:pt x="2524542" y="960009"/>
                  <a:pt x="2585545" y="945931"/>
                </a:cubicBezTo>
                <a:cubicBezTo>
                  <a:pt x="2606310" y="941139"/>
                  <a:pt x="2627532" y="938581"/>
                  <a:pt x="2648607" y="935420"/>
                </a:cubicBezTo>
                <a:cubicBezTo>
                  <a:pt x="2697605" y="928070"/>
                  <a:pt x="2747054" y="923531"/>
                  <a:pt x="2795752" y="914400"/>
                </a:cubicBezTo>
                <a:cubicBezTo>
                  <a:pt x="2851807" y="903890"/>
                  <a:pt x="2907662" y="892246"/>
                  <a:pt x="2963918" y="882869"/>
                </a:cubicBezTo>
                <a:cubicBezTo>
                  <a:pt x="2984939" y="879365"/>
                  <a:pt x="3005689" y="873270"/>
                  <a:pt x="3026980" y="872358"/>
                </a:cubicBezTo>
                <a:cubicBezTo>
                  <a:pt x="3251104" y="862753"/>
                  <a:pt x="3475421" y="858345"/>
                  <a:pt x="3699642" y="851338"/>
                </a:cubicBezTo>
                <a:cubicBezTo>
                  <a:pt x="3716685" y="848903"/>
                  <a:pt x="3790482" y="840935"/>
                  <a:pt x="3815256" y="830317"/>
                </a:cubicBezTo>
                <a:cubicBezTo>
                  <a:pt x="3826867" y="825341"/>
                  <a:pt x="3835176" y="814272"/>
                  <a:pt x="3846787" y="809296"/>
                </a:cubicBezTo>
                <a:cubicBezTo>
                  <a:pt x="3860064" y="803606"/>
                  <a:pt x="3875022" y="803034"/>
                  <a:pt x="3888828" y="798786"/>
                </a:cubicBezTo>
                <a:cubicBezTo>
                  <a:pt x="4045256" y="750655"/>
                  <a:pt x="3930258" y="780545"/>
                  <a:pt x="4025462" y="756745"/>
                </a:cubicBezTo>
                <a:cubicBezTo>
                  <a:pt x="4115826" y="696502"/>
                  <a:pt x="4001494" y="768729"/>
                  <a:pt x="4088525" y="725214"/>
                </a:cubicBezTo>
                <a:cubicBezTo>
                  <a:pt x="4106797" y="716078"/>
                  <a:pt x="4122479" y="702136"/>
                  <a:pt x="4141076" y="693683"/>
                </a:cubicBezTo>
                <a:cubicBezTo>
                  <a:pt x="4161248" y="684514"/>
                  <a:pt x="4204138" y="672662"/>
                  <a:pt x="4204138" y="672662"/>
                </a:cubicBezTo>
                <a:cubicBezTo>
                  <a:pt x="4294498" y="612421"/>
                  <a:pt x="4180174" y="684644"/>
                  <a:pt x="4267200" y="641131"/>
                </a:cubicBezTo>
                <a:cubicBezTo>
                  <a:pt x="4358117" y="595673"/>
                  <a:pt x="4281564" y="619148"/>
                  <a:pt x="4361793" y="599089"/>
                </a:cubicBezTo>
                <a:cubicBezTo>
                  <a:pt x="4386641" y="574242"/>
                  <a:pt x="4403908" y="554003"/>
                  <a:pt x="4435366" y="536027"/>
                </a:cubicBezTo>
                <a:cubicBezTo>
                  <a:pt x="4444985" y="530530"/>
                  <a:pt x="4456387" y="529020"/>
                  <a:pt x="4466897" y="525517"/>
                </a:cubicBezTo>
                <a:cubicBezTo>
                  <a:pt x="4477407" y="515007"/>
                  <a:pt x="4487009" y="503502"/>
                  <a:pt x="4498428" y="493986"/>
                </a:cubicBezTo>
                <a:cubicBezTo>
                  <a:pt x="4508132" y="485899"/>
                  <a:pt x="4521641" y="482472"/>
                  <a:pt x="4529959" y="472965"/>
                </a:cubicBezTo>
                <a:cubicBezTo>
                  <a:pt x="4631826" y="356544"/>
                  <a:pt x="4528989" y="457506"/>
                  <a:pt x="4593021" y="367862"/>
                </a:cubicBezTo>
                <a:cubicBezTo>
                  <a:pt x="4601661" y="355767"/>
                  <a:pt x="4615036" y="347750"/>
                  <a:pt x="4624552" y="336331"/>
                </a:cubicBezTo>
                <a:cubicBezTo>
                  <a:pt x="4642907" y="314306"/>
                  <a:pt x="4661712" y="272771"/>
                  <a:pt x="4677104" y="252248"/>
                </a:cubicBezTo>
                <a:cubicBezTo>
                  <a:pt x="4686022" y="240357"/>
                  <a:pt x="4699119" y="232136"/>
                  <a:pt x="4708635" y="220717"/>
                </a:cubicBezTo>
                <a:cubicBezTo>
                  <a:pt x="4716722" y="211013"/>
                  <a:pt x="4722314" y="199465"/>
                  <a:pt x="4729656" y="189186"/>
                </a:cubicBezTo>
                <a:cubicBezTo>
                  <a:pt x="4739838" y="174932"/>
                  <a:pt x="4749787" y="160445"/>
                  <a:pt x="4761187" y="147145"/>
                </a:cubicBezTo>
                <a:cubicBezTo>
                  <a:pt x="4770860" y="135860"/>
                  <a:pt x="4782208" y="126124"/>
                  <a:pt x="4792718" y="115614"/>
                </a:cubicBezTo>
                <a:cubicBezTo>
                  <a:pt x="4809306" y="82436"/>
                  <a:pt x="4830410" y="35880"/>
                  <a:pt x="4855780" y="10510"/>
                </a:cubicBezTo>
                <a:lnTo>
                  <a:pt x="4866290" y="0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978283" y="3684962"/>
            <a:ext cx="252249" cy="199696"/>
          </a:xfrm>
          <a:custGeom>
            <a:avLst/>
            <a:gdLst>
              <a:gd name="connsiteX0" fmla="*/ 0 w 252249"/>
              <a:gd name="connsiteY0" fmla="*/ 31531 h 199696"/>
              <a:gd name="connsiteX1" fmla="*/ 168166 w 252249"/>
              <a:gd name="connsiteY1" fmla="*/ 21021 h 199696"/>
              <a:gd name="connsiteX2" fmla="*/ 199697 w 252249"/>
              <a:gd name="connsiteY2" fmla="*/ 0 h 199696"/>
              <a:gd name="connsiteX3" fmla="*/ 210207 w 252249"/>
              <a:gd name="connsiteY3" fmla="*/ 147145 h 199696"/>
              <a:gd name="connsiteX4" fmla="*/ 241738 w 252249"/>
              <a:gd name="connsiteY4" fmla="*/ 178676 h 199696"/>
              <a:gd name="connsiteX5" fmla="*/ 252249 w 252249"/>
              <a:gd name="connsiteY5" fmla="*/ 199696 h 19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249" h="199696">
                <a:moveTo>
                  <a:pt x="0" y="31531"/>
                </a:moveTo>
                <a:cubicBezTo>
                  <a:pt x="56055" y="28028"/>
                  <a:pt x="112689" y="29781"/>
                  <a:pt x="168166" y="21021"/>
                </a:cubicBezTo>
                <a:cubicBezTo>
                  <a:pt x="180643" y="19051"/>
                  <a:pt x="199697" y="0"/>
                  <a:pt x="199697" y="0"/>
                </a:cubicBezTo>
                <a:cubicBezTo>
                  <a:pt x="203200" y="49048"/>
                  <a:pt x="198944" y="99279"/>
                  <a:pt x="210207" y="147145"/>
                </a:cubicBezTo>
                <a:cubicBezTo>
                  <a:pt x="213611" y="161614"/>
                  <a:pt x="232452" y="167069"/>
                  <a:pt x="241738" y="178676"/>
                </a:cubicBezTo>
                <a:cubicBezTo>
                  <a:pt x="246632" y="184793"/>
                  <a:pt x="248745" y="192689"/>
                  <a:pt x="252249" y="199696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组合 17"/>
          <p:cNvGrpSpPr/>
          <p:nvPr/>
        </p:nvGrpSpPr>
        <p:grpSpPr>
          <a:xfrm>
            <a:off x="-1" y="318292"/>
            <a:ext cx="3563889" cy="813299"/>
            <a:chOff x="3347864" y="1235376"/>
            <a:chExt cx="4752528" cy="482589"/>
          </a:xfrm>
        </p:grpSpPr>
        <p:sp>
          <p:nvSpPr>
            <p:cNvPr id="13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BCs absorb SW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4" name="矩形 19"/>
            <p:cNvSpPr/>
            <p:nvPr/>
          </p:nvSpPr>
          <p:spPr>
            <a:xfrm>
              <a:off x="3347864" y="1419623"/>
              <a:ext cx="4752528" cy="2983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Clean/polluted situation allows more/less SW to heat surface</a:t>
              </a: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-2" y="1418357"/>
            <a:ext cx="3563889" cy="1297409"/>
            <a:chOff x="3347864" y="1235376"/>
            <a:chExt cx="4752528" cy="769846"/>
          </a:xfrm>
        </p:grpSpPr>
        <p:sp>
          <p:nvSpPr>
            <p:cNvPr id="16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Precipitation in Basin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7" name="矩形 19"/>
            <p:cNvSpPr/>
            <p:nvPr/>
          </p:nvSpPr>
          <p:spPr>
            <a:xfrm>
              <a:off x="3347864" y="1419623"/>
              <a:ext cx="4752528" cy="5855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Aerosols suppress warm cloud convection and precipitation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More remained cloud water is transported to mountain area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92973" y="329178"/>
            <a:ext cx="967634" cy="4784624"/>
          </a:xfrm>
          <a:prstGeom prst="rect">
            <a:avLst/>
          </a:prstGeom>
          <a:noFill/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60606" y="339502"/>
            <a:ext cx="1955609" cy="4752528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20271" y="354916"/>
            <a:ext cx="1944217" cy="4752528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组合 17"/>
          <p:cNvGrpSpPr/>
          <p:nvPr/>
        </p:nvGrpSpPr>
        <p:grpSpPr>
          <a:xfrm>
            <a:off x="0" y="3040853"/>
            <a:ext cx="3563889" cy="1513434"/>
            <a:chOff x="3347864" y="1235376"/>
            <a:chExt cx="4752528" cy="898029"/>
          </a:xfrm>
        </p:grpSpPr>
        <p:sp>
          <p:nvSpPr>
            <p:cNvPr id="22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Precipitation on Mountain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23" name="矩形 19"/>
            <p:cNvSpPr/>
            <p:nvPr/>
          </p:nvSpPr>
          <p:spPr>
            <a:xfrm>
              <a:off x="3347864" y="1419623"/>
              <a:ext cx="4752528" cy="7137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One more trigger </a:t>
              </a:r>
              <a:r>
                <a:rPr lang="en-US" altLang="zh-CN" sz="1600" dirty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i</a:t>
              </a: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s orographic forcing</a:t>
              </a:r>
              <a:endParaRPr lang="en-US" altLang="zh-CN" sz="1600" dirty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Suppressed warm cloud </a:t>
              </a:r>
              <a:r>
                <a:rPr lang="en-US" altLang="zh-CN" sz="1600" dirty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i</a:t>
              </a: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s convert into mixed phase convection and heavy rainfall</a:t>
              </a:r>
            </a:p>
          </p:txBody>
        </p:sp>
      </p:grpSp>
      <p:sp>
        <p:nvSpPr>
          <p:cNvPr id="24" name="矩形 1"/>
          <p:cNvSpPr/>
          <p:nvPr/>
        </p:nvSpPr>
        <p:spPr>
          <a:xfrm>
            <a:off x="899592" y="118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A conception model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616" y="736040"/>
            <a:ext cx="1704762" cy="42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3076" y="736040"/>
            <a:ext cx="2466667" cy="4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0971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" y="339502"/>
            <a:ext cx="4989644" cy="3366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" y="3706448"/>
            <a:ext cx="4989644" cy="14370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54954" y="987574"/>
            <a:ext cx="955663" cy="648072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9246439">
            <a:off x="551972" y="756375"/>
            <a:ext cx="752435" cy="328958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4955" y="3706448"/>
            <a:ext cx="1224758" cy="1385582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76552" y="3706448"/>
            <a:ext cx="1695448" cy="1385582"/>
          </a:xfrm>
          <a:prstGeom prst="rect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组合 17"/>
          <p:cNvGrpSpPr/>
          <p:nvPr/>
        </p:nvGrpSpPr>
        <p:grpSpPr>
          <a:xfrm>
            <a:off x="4998149" y="3570394"/>
            <a:ext cx="4145851" cy="1325169"/>
            <a:chOff x="3347864" y="1235376"/>
            <a:chExt cx="4752528" cy="786318"/>
          </a:xfrm>
        </p:grpSpPr>
        <p:sp>
          <p:nvSpPr>
            <p:cNvPr id="12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Precipitation on Mountain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3" name="矩形 19"/>
            <p:cNvSpPr/>
            <p:nvPr/>
          </p:nvSpPr>
          <p:spPr>
            <a:xfrm>
              <a:off x="3347864" y="1419623"/>
              <a:ext cx="4752528" cy="602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P-all group captures correct rainfall rate and triggering time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Difference with other groups </a:t>
              </a:r>
              <a:r>
                <a:rPr lang="en-US" altLang="zh-CN" sz="1600" dirty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i</a:t>
              </a: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s caused by sensitive processes</a:t>
              </a:r>
            </a:p>
          </p:txBody>
        </p:sp>
      </p:grpSp>
      <p:grpSp>
        <p:nvGrpSpPr>
          <p:cNvPr id="14" name="组合 17"/>
          <p:cNvGrpSpPr/>
          <p:nvPr/>
        </p:nvGrpSpPr>
        <p:grpSpPr>
          <a:xfrm>
            <a:off x="4998149" y="1851670"/>
            <a:ext cx="4145851" cy="1527974"/>
            <a:chOff x="3347864" y="1235376"/>
            <a:chExt cx="4752528" cy="906657"/>
          </a:xfrm>
        </p:grpSpPr>
        <p:sp>
          <p:nvSpPr>
            <p:cNvPr id="15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Precipitation in Basin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6" name="矩形 19"/>
            <p:cNvSpPr/>
            <p:nvPr/>
          </p:nvSpPr>
          <p:spPr>
            <a:xfrm>
              <a:off x="3347864" y="1419623"/>
              <a:ext cx="4752528" cy="7224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Modeled rainfall </a:t>
              </a:r>
              <a:r>
                <a:rPr lang="en-US" altLang="zh-CN" sz="1600" dirty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i</a:t>
              </a: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s not good, but reflected tendency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P-all group </a:t>
              </a:r>
              <a:r>
                <a:rPr lang="en-US" altLang="zh-CN" sz="1600" dirty="0" err="1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producs</a:t>
              </a: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 most suppressed rainfall at around noon</a:t>
              </a:r>
            </a:p>
          </p:txBody>
        </p:sp>
      </p:grpSp>
      <p:grpSp>
        <p:nvGrpSpPr>
          <p:cNvPr id="17" name="组合 17"/>
          <p:cNvGrpSpPr/>
          <p:nvPr/>
        </p:nvGrpSpPr>
        <p:grpSpPr>
          <a:xfrm>
            <a:off x="4998148" y="339502"/>
            <a:ext cx="4145851" cy="1325169"/>
            <a:chOff x="3347864" y="1235376"/>
            <a:chExt cx="4752528" cy="786318"/>
          </a:xfrm>
        </p:grpSpPr>
        <p:sp>
          <p:nvSpPr>
            <p:cNvPr id="18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Physical mechanism sensitivity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9" name="矩形 19"/>
            <p:cNvSpPr/>
            <p:nvPr/>
          </p:nvSpPr>
          <p:spPr>
            <a:xfrm>
              <a:off x="3347864" y="1419623"/>
              <a:ext cx="4752528" cy="6020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Polluted case captures real situation</a:t>
              </a:r>
              <a:endParaRPr lang="en-US" altLang="zh-CN" sz="1600" dirty="0">
                <a:solidFill>
                  <a:schemeClr val="accent4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Similarity between P-NORAD and C-All inflates importance of direct forcing</a:t>
              </a:r>
            </a:p>
          </p:txBody>
        </p:sp>
      </p:grpSp>
      <p:sp>
        <p:nvSpPr>
          <p:cNvPr id="20" name="Left-Right Arrow 19"/>
          <p:cNvSpPr/>
          <p:nvPr/>
        </p:nvSpPr>
        <p:spPr>
          <a:xfrm>
            <a:off x="1619671" y="339502"/>
            <a:ext cx="504056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-Right Arrow 21"/>
          <p:cNvSpPr/>
          <p:nvPr/>
        </p:nvSpPr>
        <p:spPr>
          <a:xfrm>
            <a:off x="3213436" y="339502"/>
            <a:ext cx="504056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5400000">
            <a:off x="2709380" y="1793411"/>
            <a:ext cx="504056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8023897">
            <a:off x="1637004" y="1813437"/>
            <a:ext cx="504056" cy="21602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矩形 1"/>
          <p:cNvSpPr/>
          <p:nvPr/>
        </p:nvSpPr>
        <p:spPr>
          <a:xfrm>
            <a:off x="899592" y="118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Simulation evaluation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554879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776"/>
            <a:ext cx="4644008" cy="231511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547664" y="1747454"/>
            <a:ext cx="2579" cy="371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1920" y="1747454"/>
            <a:ext cx="2579" cy="3717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7"/>
          <p:cNvGrpSpPr/>
          <p:nvPr/>
        </p:nvGrpSpPr>
        <p:grpSpPr>
          <a:xfrm>
            <a:off x="11430" y="2685446"/>
            <a:ext cx="4632577" cy="2262568"/>
            <a:chOff x="3347864" y="1235376"/>
            <a:chExt cx="4752528" cy="1342545"/>
          </a:xfrm>
        </p:grpSpPr>
        <p:sp>
          <p:nvSpPr>
            <p:cNvPr id="13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Direct forcing caused by BC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4" name="矩形 19"/>
            <p:cNvSpPr/>
            <p:nvPr/>
          </p:nvSpPr>
          <p:spPr>
            <a:xfrm>
              <a:off x="3347864" y="1419622"/>
              <a:ext cx="4752528" cy="11582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BC aerosols absorb SW radiation and heats boundary layer 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BC heating in P-All group is about three folder to C-All group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As a consequence, aerosol pollution would cause lower surface temperature and weak LW radiation from ground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636165" y="2685445"/>
            <a:ext cx="4480179" cy="1134638"/>
            <a:chOff x="3347864" y="1235376"/>
            <a:chExt cx="4752528" cy="673263"/>
          </a:xfrm>
        </p:grpSpPr>
        <p:sp>
          <p:nvSpPr>
            <p:cNvPr id="19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Upwards velocity (basin)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347864" y="1419622"/>
              <a:ext cx="4752528" cy="4890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W</a:t>
              </a: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eak LW radiation limits convection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Little difference between C-All &amp; P-NORAD indicates ignorable indirect effect </a:t>
              </a:r>
            </a:p>
          </p:txBody>
        </p:sp>
      </p:grpSp>
      <p:grpSp>
        <p:nvGrpSpPr>
          <p:cNvPr id="21" name="组合 17"/>
          <p:cNvGrpSpPr/>
          <p:nvPr/>
        </p:nvGrpSpPr>
        <p:grpSpPr>
          <a:xfrm>
            <a:off x="4636164" y="3795886"/>
            <a:ext cx="4480179" cy="1347614"/>
            <a:chOff x="3347864" y="1235376"/>
            <a:chExt cx="4752528" cy="799637"/>
          </a:xfrm>
        </p:grpSpPr>
        <p:sp>
          <p:nvSpPr>
            <p:cNvPr id="22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Upwards velocity (mountain)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23" name="矩形 19"/>
            <p:cNvSpPr/>
            <p:nvPr/>
          </p:nvSpPr>
          <p:spPr>
            <a:xfrm>
              <a:off x="3347864" y="1419622"/>
              <a:ext cx="4752528" cy="6153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P-All models strongest convection 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Direct effects (caused by BCs) make main contribution to difference between P-All and C-All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7" y="349776"/>
            <a:ext cx="2232249" cy="231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349777"/>
            <a:ext cx="2240088" cy="2312449"/>
          </a:xfrm>
          <a:prstGeom prst="rect">
            <a:avLst/>
          </a:prstGeom>
        </p:spPr>
      </p:pic>
      <p:sp>
        <p:nvSpPr>
          <p:cNvPr id="17" name="矩形 1"/>
          <p:cNvSpPr/>
          <p:nvPr/>
        </p:nvSpPr>
        <p:spPr>
          <a:xfrm>
            <a:off x="899592" y="118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BC absorption impacts vertical velocity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810104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699" y="349320"/>
            <a:ext cx="5145301" cy="47941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008" y="355738"/>
            <a:ext cx="648073" cy="4787761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56376" y="355739"/>
            <a:ext cx="794497" cy="4788583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17"/>
          <p:cNvGrpSpPr/>
          <p:nvPr/>
        </p:nvGrpSpPr>
        <p:grpSpPr>
          <a:xfrm>
            <a:off x="0" y="355739"/>
            <a:ext cx="3998699" cy="1999986"/>
            <a:chOff x="3347864" y="1235376"/>
            <a:chExt cx="4752528" cy="1186736"/>
          </a:xfrm>
        </p:grpSpPr>
        <p:sp>
          <p:nvSpPr>
            <p:cNvPr id="6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Basin Area (Day time)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3347864" y="1419622"/>
              <a:ext cx="4752528" cy="10024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Aerosols make negative variance of rain rate and surface radiation and positive LTSS (Low Troposphere Static Stability)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Direct forcing dominates, while indirect forcing is somewhat opposite it</a:t>
              </a:r>
            </a:p>
          </p:txBody>
        </p:sp>
      </p:grpSp>
      <p:grpSp>
        <p:nvGrpSpPr>
          <p:cNvPr id="8" name="组合 17"/>
          <p:cNvGrpSpPr/>
          <p:nvPr/>
        </p:nvGrpSpPr>
        <p:grpSpPr>
          <a:xfrm>
            <a:off x="0" y="2930195"/>
            <a:ext cx="3998699" cy="937700"/>
            <a:chOff x="3347864" y="1235376"/>
            <a:chExt cx="4752528" cy="556405"/>
          </a:xfrm>
        </p:grpSpPr>
        <p:sp>
          <p:nvSpPr>
            <p:cNvPr id="9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Mountain Area (Night time)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0" name="矩形 19"/>
            <p:cNvSpPr/>
            <p:nvPr/>
          </p:nvSpPr>
          <p:spPr>
            <a:xfrm>
              <a:off x="3347864" y="1419621"/>
              <a:ext cx="4752528" cy="3721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Aerosol makes positive contribution to rainfall rate</a:t>
              </a:r>
            </a:p>
          </p:txBody>
        </p:sp>
      </p:grpSp>
      <p:sp>
        <p:nvSpPr>
          <p:cNvPr id="11" name="矩形 1"/>
          <p:cNvSpPr/>
          <p:nvPr/>
        </p:nvSpPr>
        <p:spPr>
          <a:xfrm>
            <a:off x="899592" y="1183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Evidence of direct forcing dominating contribution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163118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" y="358056"/>
            <a:ext cx="4772288" cy="2573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559" y="365644"/>
            <a:ext cx="6664086" cy="4787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559" y="365643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P_All</a:t>
            </a:r>
            <a:r>
              <a:rPr lang="en-US" sz="1600" b="1" dirty="0" smtClean="0">
                <a:solidFill>
                  <a:srgbClr val="FF0000"/>
                </a:solidFill>
              </a:rPr>
              <a:t> – </a:t>
            </a:r>
            <a:r>
              <a:rPr lang="en-US" sz="1600" b="1" dirty="0" err="1" smtClean="0">
                <a:solidFill>
                  <a:srgbClr val="FF0000"/>
                </a:solidFill>
              </a:rPr>
              <a:t>C_All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2559" y="2731429"/>
            <a:ext cx="16561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FF0000"/>
                </a:solidFill>
              </a:rPr>
              <a:t>P_All</a:t>
            </a:r>
            <a:r>
              <a:rPr lang="en-US" sz="1600" b="1" dirty="0" smtClean="0">
                <a:solidFill>
                  <a:srgbClr val="FF0000"/>
                </a:solidFill>
              </a:rPr>
              <a:t> – P_NORAD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矩形 1"/>
          <p:cNvSpPr/>
          <p:nvPr/>
        </p:nvSpPr>
        <p:spPr>
          <a:xfrm>
            <a:off x="899592" y="1183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Analysis on air parcel trajectory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grpSp>
        <p:nvGrpSpPr>
          <p:cNvPr id="8" name="组合 17"/>
          <p:cNvGrpSpPr/>
          <p:nvPr/>
        </p:nvGrpSpPr>
        <p:grpSpPr>
          <a:xfrm>
            <a:off x="0" y="2931790"/>
            <a:ext cx="2482559" cy="1074820"/>
            <a:chOff x="3347864" y="1235376"/>
            <a:chExt cx="4752528" cy="637768"/>
          </a:xfrm>
        </p:grpSpPr>
        <p:sp>
          <p:nvSpPr>
            <p:cNvPr id="9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err="1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P_All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 – </a:t>
              </a:r>
              <a:r>
                <a:rPr lang="en-US" altLang="zh-CN" sz="2000" dirty="0" err="1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C_All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0" name="矩形 19"/>
            <p:cNvSpPr/>
            <p:nvPr/>
          </p:nvSpPr>
          <p:spPr>
            <a:xfrm>
              <a:off x="3347864" y="1419623"/>
              <a:ext cx="4752528" cy="4535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34790">
                <a:lnSpc>
                  <a:spcPct val="80000"/>
                </a:lnSpc>
                <a:spcBef>
                  <a:spcPts val="625"/>
                </a:spcBef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Aerosols supplies a good rainfall condition on mountain area</a:t>
              </a:r>
            </a:p>
          </p:txBody>
        </p:sp>
      </p:grpSp>
      <p:grpSp>
        <p:nvGrpSpPr>
          <p:cNvPr id="14" name="组合 17"/>
          <p:cNvGrpSpPr/>
          <p:nvPr/>
        </p:nvGrpSpPr>
        <p:grpSpPr>
          <a:xfrm>
            <a:off x="0" y="4032752"/>
            <a:ext cx="2482559" cy="1074820"/>
            <a:chOff x="3347864" y="1235376"/>
            <a:chExt cx="4752528" cy="637768"/>
          </a:xfrm>
        </p:grpSpPr>
        <p:sp>
          <p:nvSpPr>
            <p:cNvPr id="15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err="1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P_All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 – P_NORAD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6" name="矩形 19"/>
            <p:cNvSpPr/>
            <p:nvPr/>
          </p:nvSpPr>
          <p:spPr>
            <a:xfrm>
              <a:off x="3347864" y="1419623"/>
              <a:ext cx="4752528" cy="4535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34790">
                <a:lnSpc>
                  <a:spcPct val="80000"/>
                </a:lnSpc>
                <a:spcBef>
                  <a:spcPts val="625"/>
                </a:spcBef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Main contribution is caused by direct radiation forcing of BC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042294" y="648662"/>
            <a:ext cx="5544615" cy="410919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7163" y="2986685"/>
            <a:ext cx="5544615" cy="410919"/>
          </a:xfrm>
          <a:prstGeom prst="rect">
            <a:avLst/>
          </a:prstGeom>
          <a:noFill/>
          <a:ln w="57150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798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792088" y="1491630"/>
            <a:ext cx="1672409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Part 4</a:t>
            </a:r>
            <a:endParaRPr lang="zh-CN" altLang="en-US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3"/>
          <p:cNvSpPr txBox="1">
            <a:spLocks/>
          </p:cNvSpPr>
          <p:nvPr/>
        </p:nvSpPr>
        <p:spPr>
          <a:xfrm>
            <a:off x="817996" y="2193709"/>
            <a:ext cx="3754004" cy="59406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0" dirty="0" smtClean="0">
                <a:solidFill>
                  <a:prstClr val="white"/>
                </a:solidFill>
                <a:ea typeface="微软雅黑" pitchFamily="34" charset="-122"/>
              </a:rPr>
              <a:t>Model limitations</a:t>
            </a:r>
            <a:endParaRPr lang="zh-CN" altLang="en-US" sz="3600" b="0" dirty="0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6273" y="2131040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13631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411510"/>
            <a:ext cx="5724128" cy="1512167"/>
            <a:chOff x="3347864" y="1235376"/>
            <a:chExt cx="4752528" cy="897278"/>
          </a:xfrm>
        </p:grpSpPr>
        <p:sp>
          <p:nvSpPr>
            <p:cNvPr id="3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Four unsolved modeling uncertainty resource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4" name="矩形 19"/>
            <p:cNvSpPr/>
            <p:nvPr/>
          </p:nvSpPr>
          <p:spPr>
            <a:xfrm>
              <a:off x="3347864" y="1419622"/>
              <a:ext cx="4752528" cy="713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Concentration and spatial distribution of GCCN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Turbulence impact on CCN nucleation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Turbulence impact on cloud particle collision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IN activation parameterization</a:t>
              </a:r>
            </a:p>
          </p:txBody>
        </p:sp>
      </p:grpSp>
      <p:grpSp>
        <p:nvGrpSpPr>
          <p:cNvPr id="5" name="组合 17"/>
          <p:cNvGrpSpPr/>
          <p:nvPr/>
        </p:nvGrpSpPr>
        <p:grpSpPr>
          <a:xfrm>
            <a:off x="0" y="2234184"/>
            <a:ext cx="9144000" cy="1716604"/>
            <a:chOff x="3347864" y="1235376"/>
            <a:chExt cx="4752528" cy="1018585"/>
          </a:xfrm>
        </p:grpSpPr>
        <p:sp>
          <p:nvSpPr>
            <p:cNvPr id="6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Existing questions in </a:t>
              </a:r>
              <a:r>
                <a:rPr lang="en-US" altLang="zh-CN" sz="2000" dirty="0" err="1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Jiwen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 et, al. (2015)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7" name="矩形 19"/>
            <p:cNvSpPr/>
            <p:nvPr/>
          </p:nvSpPr>
          <p:spPr>
            <a:xfrm>
              <a:off x="3347864" y="1419622"/>
              <a:ext cx="4752528" cy="8343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Saturation adjustment/CCN nucleation -&gt; mass/number mixing ratio -&gt; Gamma SDF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Turbulence is neglected in current Morrison Scheme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IN is also neglected (insoluble aerosols could be good INs) -&gt; IN caused phase change would feedback to dynamical situation which is not ignorable! -&gt; A question that if direct radiation forcing is overwhelming to indirect still has uncertainties.</a:t>
              </a:r>
            </a:p>
          </p:txBody>
        </p:sp>
      </p:grpSp>
      <p:grpSp>
        <p:nvGrpSpPr>
          <p:cNvPr id="8" name="组合 17"/>
          <p:cNvGrpSpPr/>
          <p:nvPr/>
        </p:nvGrpSpPr>
        <p:grpSpPr>
          <a:xfrm>
            <a:off x="15246" y="3950788"/>
            <a:ext cx="9144000" cy="1201659"/>
            <a:chOff x="3347864" y="1235376"/>
            <a:chExt cx="4752528" cy="713031"/>
          </a:xfrm>
        </p:grpSpPr>
        <p:sp>
          <p:nvSpPr>
            <p:cNvPr id="9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Possible solutions and further effort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10" name="矩形 19"/>
            <p:cNvSpPr/>
            <p:nvPr/>
          </p:nvSpPr>
          <p:spPr>
            <a:xfrm>
              <a:off x="3347864" y="1419622"/>
              <a:ext cx="4752528" cy="528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Use spectrum recognizing method to explicitly describe particle collisions (involving turbulence impacts)</a:t>
              </a:r>
            </a:p>
            <a:p>
              <a:pPr marL="211638" indent="-211638" defTabSz="634790">
                <a:lnSpc>
                  <a:spcPct val="80000"/>
                </a:lnSpc>
                <a:spcBef>
                  <a:spcPts val="625"/>
                </a:spcBef>
                <a:buFont typeface="Arial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Four main IN nucleation processes should be parameterized individually. </a:t>
              </a:r>
            </a:p>
          </p:txBody>
        </p:sp>
      </p:grpSp>
      <p:sp>
        <p:nvSpPr>
          <p:cNvPr id="11" name="矩形 11"/>
          <p:cNvSpPr/>
          <p:nvPr/>
        </p:nvSpPr>
        <p:spPr>
          <a:xfrm>
            <a:off x="3672408" y="1923677"/>
            <a:ext cx="2051720" cy="295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lIns="79205" tIns="39603" rIns="79205" bIns="39603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(A. </a:t>
            </a:r>
            <a:r>
              <a:rPr lang="en-US" altLang="zh-CN" sz="1400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Khain</a:t>
            </a:r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2009, ERL)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899592" y="118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Comments on the modeling setup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44310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792088" y="1491630"/>
            <a:ext cx="1672409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Part 5</a:t>
            </a:r>
            <a:endParaRPr lang="zh-CN" altLang="en-US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3"/>
          <p:cNvSpPr txBox="1">
            <a:spLocks/>
          </p:cNvSpPr>
          <p:nvPr/>
        </p:nvSpPr>
        <p:spPr>
          <a:xfrm>
            <a:off x="817996" y="2193709"/>
            <a:ext cx="3105932" cy="59406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0" dirty="0" smtClean="0">
                <a:solidFill>
                  <a:prstClr val="white"/>
                </a:solidFill>
                <a:ea typeface="微软雅黑" pitchFamily="34" charset="-122"/>
              </a:rPr>
              <a:t>Further Efforts</a:t>
            </a:r>
            <a:endParaRPr lang="zh-CN" altLang="en-US" sz="3600" b="0" dirty="0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6273" y="2131040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18276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6801" y="1095911"/>
            <a:ext cx="3161021" cy="3132025"/>
            <a:chOff x="3665655" y="995806"/>
            <a:chExt cx="4215792" cy="4176032"/>
          </a:xfrm>
        </p:grpSpPr>
        <p:sp>
          <p:nvSpPr>
            <p:cNvPr id="3" name="椭圆 2"/>
            <p:cNvSpPr/>
            <p:nvPr/>
          </p:nvSpPr>
          <p:spPr>
            <a:xfrm>
              <a:off x="3829551" y="1283838"/>
              <a:ext cx="3888000" cy="38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正五边形 3"/>
            <p:cNvSpPr/>
            <p:nvPr/>
          </p:nvSpPr>
          <p:spPr>
            <a:xfrm>
              <a:off x="3865339" y="1196752"/>
              <a:ext cx="3816424" cy="3634690"/>
            </a:xfrm>
            <a:prstGeom prst="pentagon">
              <a:avLst/>
            </a:prstGeom>
            <a:noFill/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485519" y="995806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665655" y="2293831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7305383" y="2293831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297387" y="4462905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6673651" y="4462905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3737621" y="645074"/>
            <a:ext cx="163938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Back ground</a:t>
            </a:r>
            <a:endParaRPr lang="zh-CN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6137821" y="2112328"/>
            <a:ext cx="217425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Classic theories</a:t>
            </a:r>
            <a:endParaRPr lang="zh-CN" altLang="en-US" sz="1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5651895" y="3739134"/>
            <a:ext cx="1728417" cy="34624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sz="1800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Case study</a:t>
            </a:r>
            <a:endParaRPr lang="zh-CN" altLang="en-US" sz="1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971993" y="3739133"/>
            <a:ext cx="2447879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Current limitations</a:t>
            </a:r>
            <a:endParaRPr lang="zh-CN" altLang="en-US" sz="1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827584" y="2112328"/>
            <a:ext cx="201526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5F5E5C"/>
                </a:solidFill>
                <a:latin typeface="微软雅黑" pitchFamily="34" charset="-122"/>
                <a:ea typeface="微软雅黑" pitchFamily="34" charset="-122"/>
              </a:rPr>
              <a:t>Further efforts</a:t>
            </a:r>
            <a:endParaRPr lang="zh-CN" altLang="en-US" sz="1800" b="1" dirty="0">
              <a:solidFill>
                <a:srgbClr val="5F5E5C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86264"/>
      </p:ext>
    </p:extLst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60051"/>
            <a:ext cx="4716016" cy="4443947"/>
          </a:xfrm>
          <a:prstGeom prst="rect">
            <a:avLst/>
          </a:prstGeom>
        </p:spPr>
      </p:pic>
      <p:grpSp>
        <p:nvGrpSpPr>
          <p:cNvPr id="3" name="组合 17"/>
          <p:cNvGrpSpPr/>
          <p:nvPr/>
        </p:nvGrpSpPr>
        <p:grpSpPr>
          <a:xfrm>
            <a:off x="0" y="360050"/>
            <a:ext cx="4427984" cy="1923668"/>
            <a:chOff x="3347864" y="1235376"/>
            <a:chExt cx="4752528" cy="1007097"/>
          </a:xfrm>
        </p:grpSpPr>
        <p:sp>
          <p:nvSpPr>
            <p:cNvPr id="4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Deposition and Condensation INs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5" name="矩形 19"/>
            <p:cNvSpPr/>
            <p:nvPr/>
          </p:nvSpPr>
          <p:spPr>
            <a:xfrm>
              <a:off x="3347864" y="1419622"/>
              <a:ext cx="4752528" cy="8228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defTabSz="634790">
                <a:lnSpc>
                  <a:spcPct val="8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Essence is the collisions between aerosol particles and water vapor molecules</a:t>
              </a:r>
            </a:p>
            <a:p>
              <a:pPr marL="285750" indent="-285750" defTabSz="634790">
                <a:lnSpc>
                  <a:spcPct val="8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These processes could be measured in the lab easily</a:t>
              </a:r>
            </a:p>
            <a:p>
              <a:pPr marL="285750" indent="-285750" defTabSz="634790">
                <a:lnSpc>
                  <a:spcPct val="8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Both physical and chemical properties may play a key role in nucleation ability</a:t>
              </a:r>
            </a:p>
          </p:txBody>
        </p:sp>
      </p:grpSp>
      <p:grpSp>
        <p:nvGrpSpPr>
          <p:cNvPr id="6" name="组合 17"/>
          <p:cNvGrpSpPr/>
          <p:nvPr/>
        </p:nvGrpSpPr>
        <p:grpSpPr>
          <a:xfrm>
            <a:off x="0" y="2931790"/>
            <a:ext cx="4395028" cy="1872208"/>
            <a:chOff x="3347864" y="1235376"/>
            <a:chExt cx="4752528" cy="980157"/>
          </a:xfrm>
        </p:grpSpPr>
        <p:sp>
          <p:nvSpPr>
            <p:cNvPr id="7" name="矩形 18"/>
            <p:cNvSpPr/>
            <p:nvPr/>
          </p:nvSpPr>
          <p:spPr>
            <a:xfrm>
              <a:off x="3347864" y="1235376"/>
              <a:ext cx="4752528" cy="184246"/>
            </a:xfrm>
            <a:prstGeom prst="rect">
              <a:avLst/>
            </a:prstGeom>
            <a:solidFill>
              <a:srgbClr val="005E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 smtClean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Contact and Immersion INs</a:t>
              </a:r>
              <a:endParaRPr lang="en-US" altLang="zh-CN" sz="2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Segoe UI" pitchFamily="34" charset="0"/>
              </a:endParaRPr>
            </a:p>
          </p:txBody>
        </p:sp>
        <p:sp>
          <p:nvSpPr>
            <p:cNvPr id="8" name="矩形 19"/>
            <p:cNvSpPr/>
            <p:nvPr/>
          </p:nvSpPr>
          <p:spPr>
            <a:xfrm>
              <a:off x="3347864" y="1419622"/>
              <a:ext cx="4752528" cy="7959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defTabSz="634790">
                <a:lnSpc>
                  <a:spcPct val="8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Essence is the collisions between aerosol particles and existing liquid droplets</a:t>
              </a:r>
            </a:p>
            <a:p>
              <a:pPr marL="285750" indent="-285750" defTabSz="634790">
                <a:lnSpc>
                  <a:spcPct val="8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Physical theory is an effective pathway</a:t>
              </a:r>
            </a:p>
            <a:p>
              <a:pPr marL="285750" indent="-285750" defTabSz="634790">
                <a:lnSpc>
                  <a:spcPct val="80000"/>
                </a:lnSpc>
                <a:spcBef>
                  <a:spcPts val="625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 smtClean="0">
                  <a:solidFill>
                    <a:schemeClr val="accent4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cs typeface="Segoe UI" pitchFamily="34" charset="0"/>
                </a:rPr>
                <a:t>Physical properties, such as momentum of aerosol may dominate</a:t>
              </a:r>
            </a:p>
          </p:txBody>
        </p:sp>
      </p:grpSp>
      <p:sp>
        <p:nvSpPr>
          <p:cNvPr id="9" name="矩形 11"/>
          <p:cNvSpPr/>
          <p:nvPr/>
        </p:nvSpPr>
        <p:spPr>
          <a:xfrm>
            <a:off x="7092280" y="4853066"/>
            <a:ext cx="2051720" cy="295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lIns="79205" tIns="39603" rIns="79205" bIns="39603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(Rogers &amp; </a:t>
            </a:r>
            <a:r>
              <a:rPr lang="en-US" altLang="zh-CN" sz="1400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Yau</a:t>
            </a:r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1989)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899592" y="118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Improvements to IN parameterization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450215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11" y="399443"/>
            <a:ext cx="7189276" cy="3252427"/>
          </a:xfrm>
          <a:prstGeom prst="rect">
            <a:avLst/>
          </a:prstGeom>
        </p:spPr>
      </p:pic>
      <p:sp>
        <p:nvSpPr>
          <p:cNvPr id="3" name="矩形 11"/>
          <p:cNvSpPr/>
          <p:nvPr/>
        </p:nvSpPr>
        <p:spPr>
          <a:xfrm>
            <a:off x="4644008" y="3696355"/>
            <a:ext cx="4416079" cy="295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lIns="79205" tIns="39603" rIns="79205" bIns="39603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(Marat </a:t>
            </a:r>
            <a:r>
              <a:rPr lang="en-US" altLang="zh-CN" sz="1400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Khairoutdinov</a:t>
            </a:r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&amp; </a:t>
            </a:r>
            <a:r>
              <a:rPr lang="en-US" altLang="zh-CN" sz="1400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Yefim</a:t>
            </a:r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Kogan</a:t>
            </a:r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2000, MWR)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811" y="4052148"/>
            <a:ext cx="718927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Mostly simplified version just considers moments of whole cloud droplet spectrum. Reliability is examined in a double-log coordinate. Actually it is too disperse to build up a linear relationship.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7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12"/>
            <a:ext cx="1870811" cy="475899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1"/>
          <p:cNvSpPr/>
          <p:nvPr/>
        </p:nvSpPr>
        <p:spPr>
          <a:xfrm>
            <a:off x="899592" y="1183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Current accretion &amp; acceleration parameterization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07824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6735728" y="2727035"/>
            <a:ext cx="2014194" cy="19861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V="1">
            <a:off x="6758034" y="1424171"/>
            <a:ext cx="0" cy="1323412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999958" y="1657656"/>
            <a:ext cx="217040" cy="1075271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15851" y="1922800"/>
            <a:ext cx="214633" cy="80795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39362" y="2144838"/>
            <a:ext cx="198476" cy="58809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54262" y="2464240"/>
            <a:ext cx="164735" cy="26335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47164" y="2305226"/>
            <a:ext cx="215491" cy="427702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11"/>
          <p:cNvSpPr txBox="1"/>
          <p:nvPr/>
        </p:nvSpPr>
        <p:spPr>
          <a:xfrm>
            <a:off x="8731332" y="241527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6373658" y="23669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755575" y="1207368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N(D)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2" name="组合 49"/>
          <p:cNvGrpSpPr/>
          <p:nvPr/>
        </p:nvGrpSpPr>
        <p:grpSpPr>
          <a:xfrm>
            <a:off x="3616027" y="872929"/>
            <a:ext cx="1677511" cy="1374578"/>
            <a:chOff x="7737176" y="3044092"/>
            <a:chExt cx="1677511" cy="1374578"/>
          </a:xfrm>
        </p:grpSpPr>
        <p:grpSp>
          <p:nvGrpSpPr>
            <p:cNvPr id="13" name="组合 50"/>
            <p:cNvGrpSpPr/>
            <p:nvPr/>
          </p:nvGrpSpPr>
          <p:grpSpPr>
            <a:xfrm>
              <a:off x="7737176" y="3044092"/>
              <a:ext cx="1677511" cy="1374578"/>
              <a:chOff x="7647017" y="2699415"/>
              <a:chExt cx="2617944" cy="2145185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7" name="未知"/>
              <p:cNvSpPr>
                <a:spLocks/>
              </p:cNvSpPr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14" name="TextBox 16"/>
            <p:cNvSpPr txBox="1"/>
            <p:nvPr/>
          </p:nvSpPr>
          <p:spPr>
            <a:xfrm>
              <a:off x="7992326" y="3326521"/>
              <a:ext cx="11624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i="1" kern="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Current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i="1" kern="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Moments</a:t>
              </a:r>
              <a:endParaRPr kumimoji="0" lang="zh-CN" alt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pic>
        <p:nvPicPr>
          <p:cNvPr id="18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304979"/>
            <a:ext cx="2036763" cy="374650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>
            <a:off x="5229019" y="1292948"/>
            <a:ext cx="1144639" cy="444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H="1">
            <a:off x="2512233" y="1292948"/>
            <a:ext cx="1082675" cy="444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endCxn id="22" idx="0"/>
          </p:cNvCxnSpPr>
          <p:nvPr/>
        </p:nvCxnSpPr>
        <p:spPr>
          <a:xfrm>
            <a:off x="1197893" y="1679629"/>
            <a:ext cx="1671" cy="992687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6"/>
          <p:cNvSpPr txBox="1"/>
          <p:nvPr/>
        </p:nvSpPr>
        <p:spPr>
          <a:xfrm>
            <a:off x="299464" y="267231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Parameter group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stCxn id="22" idx="2"/>
            <a:endCxn id="24" idx="0"/>
          </p:cNvCxnSpPr>
          <p:nvPr/>
        </p:nvCxnSpPr>
        <p:spPr>
          <a:xfrm flipH="1">
            <a:off x="1197801" y="3041648"/>
            <a:ext cx="1763" cy="1158338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9"/>
          <p:cNvSpPr txBox="1"/>
          <p:nvPr/>
        </p:nvSpPr>
        <p:spPr>
          <a:xfrm>
            <a:off x="215423" y="4199986"/>
            <a:ext cx="196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Moment variance tendency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747760" y="5097025"/>
            <a:ext cx="2014194" cy="6704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68308" y="3889863"/>
            <a:ext cx="0" cy="1227800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29046" y="4368791"/>
            <a:ext cx="208839" cy="734126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238770" y="4281917"/>
            <a:ext cx="212624" cy="81883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451394" y="4651417"/>
            <a:ext cx="207097" cy="4515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866294" y="4947675"/>
            <a:ext cx="163193" cy="149909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659197" y="4794507"/>
            <a:ext cx="213474" cy="30841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TextBox 39"/>
          <p:cNvSpPr txBox="1"/>
          <p:nvPr/>
        </p:nvSpPr>
        <p:spPr>
          <a:xfrm>
            <a:off x="8743364" y="4785268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33" name="TextBox 40"/>
          <p:cNvSpPr txBox="1"/>
          <p:nvPr/>
        </p:nvSpPr>
        <p:spPr>
          <a:xfrm>
            <a:off x="6385690" y="473697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716348" y="3639415"/>
            <a:ext cx="663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N(D)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>
            <a:stCxn id="6" idx="2"/>
            <a:endCxn id="36" idx="0"/>
          </p:cNvCxnSpPr>
          <p:nvPr/>
        </p:nvCxnSpPr>
        <p:spPr>
          <a:xfrm>
            <a:off x="7538600" y="2732928"/>
            <a:ext cx="2747" cy="394557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9"/>
          <p:cNvSpPr txBox="1"/>
          <p:nvPr/>
        </p:nvSpPr>
        <p:spPr>
          <a:xfrm>
            <a:off x="6310466" y="3127485"/>
            <a:ext cx="246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Moment variance tendency for each bins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7549850" y="3854251"/>
            <a:ext cx="499" cy="329290"/>
          </a:xfrm>
          <a:prstGeom prst="straightConnector1">
            <a:avLst/>
          </a:prstGeom>
          <a:ln w="38100">
            <a:solidFill>
              <a:srgbClr val="005FF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49"/>
          <p:cNvGrpSpPr/>
          <p:nvPr/>
        </p:nvGrpSpPr>
        <p:grpSpPr>
          <a:xfrm>
            <a:off x="3613384" y="3861468"/>
            <a:ext cx="1677511" cy="1374578"/>
            <a:chOff x="7737176" y="3044092"/>
            <a:chExt cx="1677511" cy="1374578"/>
          </a:xfrm>
        </p:grpSpPr>
        <p:grpSp>
          <p:nvGrpSpPr>
            <p:cNvPr id="39" name="组合 50"/>
            <p:cNvGrpSpPr/>
            <p:nvPr/>
          </p:nvGrpSpPr>
          <p:grpSpPr>
            <a:xfrm>
              <a:off x="7737176" y="3044092"/>
              <a:ext cx="1677511" cy="1374578"/>
              <a:chOff x="7647017" y="2699415"/>
              <a:chExt cx="2617944" cy="2145185"/>
            </a:xfrm>
          </p:grpSpPr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 flipV="1">
                <a:off x="7647017" y="4399449"/>
                <a:ext cx="2617944" cy="44515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8011516" y="2699415"/>
                <a:ext cx="1931237" cy="1931674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000" b="1" kern="0" dirty="0">
                  <a:solidFill>
                    <a:sysClr val="window" lastClr="FFFFF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3" name="未知"/>
              <p:cNvSpPr>
                <a:spLocks/>
              </p:cNvSpPr>
              <p:nvPr/>
            </p:nvSpPr>
            <p:spPr bwMode="auto">
              <a:xfrm>
                <a:off x="8233034" y="2743729"/>
                <a:ext cx="1490214" cy="727147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</a:endParaRPr>
              </a:p>
            </p:txBody>
          </p:sp>
        </p:grpSp>
        <p:sp>
          <p:nvSpPr>
            <p:cNvPr id="40" name="TextBox 59"/>
            <p:cNvSpPr txBox="1"/>
            <p:nvPr/>
          </p:nvSpPr>
          <p:spPr>
            <a:xfrm>
              <a:off x="7992326" y="3326521"/>
              <a:ext cx="12089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i="1" kern="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Predicted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i="1" kern="0" dirty="0" smtClean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</a:rPr>
                <a:t>Moments</a:t>
              </a:r>
              <a:endParaRPr kumimoji="0" lang="zh-CN" altLang="en-US" sz="200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</a:endParaRPr>
            </a:p>
          </p:txBody>
        </p:sp>
      </p:grpSp>
      <p:sp>
        <p:nvSpPr>
          <p:cNvPr id="44" name="Right Arrow 43"/>
          <p:cNvSpPr/>
          <p:nvPr/>
        </p:nvSpPr>
        <p:spPr>
          <a:xfrm>
            <a:off x="2512234" y="4281917"/>
            <a:ext cx="1079472" cy="444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5235038" y="4301111"/>
            <a:ext cx="1138619" cy="4440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TextBox 26"/>
          <p:cNvSpPr txBox="1"/>
          <p:nvPr/>
        </p:nvSpPr>
        <p:spPr>
          <a:xfrm>
            <a:off x="75785" y="650537"/>
            <a:ext cx="334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Assume particle spectra follows a size distribution function (SDF)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6515601" y="373179"/>
            <a:ext cx="2557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Spectra are always recognized (assumption free)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矩形 13"/>
          <p:cNvSpPr/>
          <p:nvPr/>
        </p:nvSpPr>
        <p:spPr>
          <a:xfrm>
            <a:off x="2038099" y="2636364"/>
            <a:ext cx="3466748" cy="633977"/>
          </a:xfrm>
          <a:prstGeom prst="rect">
            <a:avLst/>
          </a:prstGeom>
          <a:ln>
            <a:solidFill>
              <a:schemeClr val="tx2"/>
            </a:solidFill>
            <a:prstDash val="dash"/>
          </a:ln>
        </p:spPr>
        <p:txBody>
          <a:bodyPr wrap="square" lIns="79205" tIns="39603" rIns="79205" bIns="39603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Solve the parameters in SDF to calculate source/sink terms</a:t>
            </a:r>
            <a:endParaRPr lang="zh-CN" altLang="en-US" b="1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1"/>
          <p:cNvSpPr/>
          <p:nvPr/>
        </p:nvSpPr>
        <p:spPr>
          <a:xfrm>
            <a:off x="899592" y="11834"/>
            <a:ext cx="46085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Bin version parameterization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328918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9" grpId="0" animBg="1"/>
      <p:bldP spid="20" grpId="0" animBg="1"/>
      <p:bldP spid="22" grpId="0"/>
      <p:bldP spid="2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6" grpId="0"/>
      <p:bldP spid="44" grpId="0" animBg="1"/>
      <p:bldP spid="45" grpId="0" animBg="1"/>
      <p:bldP spid="46" grpId="0"/>
      <p:bldP spid="47" grpId="0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19672" y="1544474"/>
            <a:ext cx="216758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Questions?</a:t>
            </a:r>
            <a:endParaRPr lang="zh-CN" altLang="en-US" sz="28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664" y="3795886"/>
            <a:ext cx="766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03573350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7 4.07407E-6 L 2.77778E-7 -0.07223 " pathEditMode="relative" rAng="0" ptsTypes="AA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9" grpId="0"/>
      <p:bldP spid="29" grpId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880949" y="1532950"/>
            <a:ext cx="1672409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Part 1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3"/>
          <p:cNvSpPr txBox="1">
            <a:spLocks/>
          </p:cNvSpPr>
          <p:nvPr/>
        </p:nvSpPr>
        <p:spPr>
          <a:xfrm>
            <a:off x="906857" y="2235029"/>
            <a:ext cx="3139809" cy="59406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0" dirty="0" smtClean="0">
                <a:solidFill>
                  <a:schemeClr val="bg1"/>
                </a:solidFill>
                <a:ea typeface="微软雅黑" pitchFamily="34" charset="-122"/>
              </a:rPr>
              <a:t>Background</a:t>
            </a:r>
            <a:endParaRPr lang="zh-CN" altLang="en-US" sz="3600" b="0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5134" y="2172360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2471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0284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Importance of cloud-precipitation system in Hydrologic Cycle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" y="339502"/>
            <a:ext cx="6221744" cy="46711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365660" y="590704"/>
            <a:ext cx="2778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Cloud-precipitation system is main pathway transporting water from ocean back to continent.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1520456" y="1212112"/>
            <a:ext cx="4104167" cy="1711841"/>
          </a:xfrm>
          <a:custGeom>
            <a:avLst/>
            <a:gdLst>
              <a:gd name="connsiteX0" fmla="*/ 0 w 4104167"/>
              <a:gd name="connsiteY0" fmla="*/ 669851 h 1711841"/>
              <a:gd name="connsiteX1" fmla="*/ 42530 w 4104167"/>
              <a:gd name="connsiteY1" fmla="*/ 552893 h 1711841"/>
              <a:gd name="connsiteX2" fmla="*/ 53163 w 4104167"/>
              <a:gd name="connsiteY2" fmla="*/ 520995 h 1711841"/>
              <a:gd name="connsiteX3" fmla="*/ 74428 w 4104167"/>
              <a:gd name="connsiteY3" fmla="*/ 489097 h 1711841"/>
              <a:gd name="connsiteX4" fmla="*/ 106325 w 4104167"/>
              <a:gd name="connsiteY4" fmla="*/ 425302 h 1711841"/>
              <a:gd name="connsiteX5" fmla="*/ 116958 w 4104167"/>
              <a:gd name="connsiteY5" fmla="*/ 393404 h 1711841"/>
              <a:gd name="connsiteX6" fmla="*/ 138223 w 4104167"/>
              <a:gd name="connsiteY6" fmla="*/ 361507 h 1711841"/>
              <a:gd name="connsiteX7" fmla="*/ 148856 w 4104167"/>
              <a:gd name="connsiteY7" fmla="*/ 329609 h 1711841"/>
              <a:gd name="connsiteX8" fmla="*/ 244549 w 4104167"/>
              <a:gd name="connsiteY8" fmla="*/ 212651 h 1711841"/>
              <a:gd name="connsiteX9" fmla="*/ 276446 w 4104167"/>
              <a:gd name="connsiteY9" fmla="*/ 202018 h 1711841"/>
              <a:gd name="connsiteX10" fmla="*/ 350874 w 4104167"/>
              <a:gd name="connsiteY10" fmla="*/ 159488 h 1711841"/>
              <a:gd name="connsiteX11" fmla="*/ 393404 w 4104167"/>
              <a:gd name="connsiteY11" fmla="*/ 138223 h 1711841"/>
              <a:gd name="connsiteX12" fmla="*/ 457200 w 4104167"/>
              <a:gd name="connsiteY12" fmla="*/ 127590 h 1711841"/>
              <a:gd name="connsiteX13" fmla="*/ 520995 w 4104167"/>
              <a:gd name="connsiteY13" fmla="*/ 106325 h 1711841"/>
              <a:gd name="connsiteX14" fmla="*/ 574158 w 4104167"/>
              <a:gd name="connsiteY14" fmla="*/ 95693 h 1711841"/>
              <a:gd name="connsiteX15" fmla="*/ 648586 w 4104167"/>
              <a:gd name="connsiteY15" fmla="*/ 85060 h 1711841"/>
              <a:gd name="connsiteX16" fmla="*/ 744279 w 4104167"/>
              <a:gd name="connsiteY16" fmla="*/ 63795 h 1711841"/>
              <a:gd name="connsiteX17" fmla="*/ 850604 w 4104167"/>
              <a:gd name="connsiteY17" fmla="*/ 53162 h 1711841"/>
              <a:gd name="connsiteX18" fmla="*/ 1031358 w 4104167"/>
              <a:gd name="connsiteY18" fmla="*/ 21265 h 1711841"/>
              <a:gd name="connsiteX19" fmla="*/ 1137684 w 4104167"/>
              <a:gd name="connsiteY19" fmla="*/ 0 h 1711841"/>
              <a:gd name="connsiteX20" fmla="*/ 1477925 w 4104167"/>
              <a:gd name="connsiteY20" fmla="*/ 10632 h 1711841"/>
              <a:gd name="connsiteX21" fmla="*/ 2083981 w 4104167"/>
              <a:gd name="connsiteY21" fmla="*/ 21265 h 1711841"/>
              <a:gd name="connsiteX22" fmla="*/ 2190307 w 4104167"/>
              <a:gd name="connsiteY22" fmla="*/ 42530 h 1711841"/>
              <a:gd name="connsiteX23" fmla="*/ 2264735 w 4104167"/>
              <a:gd name="connsiteY23" fmla="*/ 53162 h 1711841"/>
              <a:gd name="connsiteX24" fmla="*/ 2360428 w 4104167"/>
              <a:gd name="connsiteY24" fmla="*/ 74428 h 1711841"/>
              <a:gd name="connsiteX25" fmla="*/ 2392325 w 4104167"/>
              <a:gd name="connsiteY25" fmla="*/ 85060 h 1711841"/>
              <a:gd name="connsiteX26" fmla="*/ 2434856 w 4104167"/>
              <a:gd name="connsiteY26" fmla="*/ 106325 h 1711841"/>
              <a:gd name="connsiteX27" fmla="*/ 2562446 w 4104167"/>
              <a:gd name="connsiteY27" fmla="*/ 116958 h 1711841"/>
              <a:gd name="connsiteX28" fmla="*/ 2626242 w 4104167"/>
              <a:gd name="connsiteY28" fmla="*/ 127590 h 1711841"/>
              <a:gd name="connsiteX29" fmla="*/ 2700670 w 4104167"/>
              <a:gd name="connsiteY29" fmla="*/ 148855 h 1711841"/>
              <a:gd name="connsiteX30" fmla="*/ 2817628 w 4104167"/>
              <a:gd name="connsiteY30" fmla="*/ 180753 h 1711841"/>
              <a:gd name="connsiteX31" fmla="*/ 2955851 w 4104167"/>
              <a:gd name="connsiteY31" fmla="*/ 212651 h 1711841"/>
              <a:gd name="connsiteX32" fmla="*/ 3051544 w 4104167"/>
              <a:gd name="connsiteY32" fmla="*/ 244548 h 1711841"/>
              <a:gd name="connsiteX33" fmla="*/ 3094074 w 4104167"/>
              <a:gd name="connsiteY33" fmla="*/ 255181 h 1711841"/>
              <a:gd name="connsiteX34" fmla="*/ 3125972 w 4104167"/>
              <a:gd name="connsiteY34" fmla="*/ 265814 h 1711841"/>
              <a:gd name="connsiteX35" fmla="*/ 3179135 w 4104167"/>
              <a:gd name="connsiteY35" fmla="*/ 276446 h 1711841"/>
              <a:gd name="connsiteX36" fmla="*/ 3253563 w 4104167"/>
              <a:gd name="connsiteY36" fmla="*/ 308344 h 1711841"/>
              <a:gd name="connsiteX37" fmla="*/ 3285460 w 4104167"/>
              <a:gd name="connsiteY37" fmla="*/ 329609 h 1711841"/>
              <a:gd name="connsiteX38" fmla="*/ 3327991 w 4104167"/>
              <a:gd name="connsiteY38" fmla="*/ 340241 h 1711841"/>
              <a:gd name="connsiteX39" fmla="*/ 3359888 w 4104167"/>
              <a:gd name="connsiteY39" fmla="*/ 350874 h 1711841"/>
              <a:gd name="connsiteX40" fmla="*/ 3444949 w 4104167"/>
              <a:gd name="connsiteY40" fmla="*/ 382772 h 1711841"/>
              <a:gd name="connsiteX41" fmla="*/ 3487479 w 4104167"/>
              <a:gd name="connsiteY41" fmla="*/ 414669 h 1711841"/>
              <a:gd name="connsiteX42" fmla="*/ 3508744 w 4104167"/>
              <a:gd name="connsiteY42" fmla="*/ 435935 h 1711841"/>
              <a:gd name="connsiteX43" fmla="*/ 3540642 w 4104167"/>
              <a:gd name="connsiteY43" fmla="*/ 446567 h 1711841"/>
              <a:gd name="connsiteX44" fmla="*/ 3604437 w 4104167"/>
              <a:gd name="connsiteY44" fmla="*/ 489097 h 1711841"/>
              <a:gd name="connsiteX45" fmla="*/ 3625702 w 4104167"/>
              <a:gd name="connsiteY45" fmla="*/ 520995 h 1711841"/>
              <a:gd name="connsiteX46" fmla="*/ 3689497 w 4104167"/>
              <a:gd name="connsiteY46" fmla="*/ 563525 h 1711841"/>
              <a:gd name="connsiteX47" fmla="*/ 3721395 w 4104167"/>
              <a:gd name="connsiteY47" fmla="*/ 584790 h 1711841"/>
              <a:gd name="connsiteX48" fmla="*/ 3817088 w 4104167"/>
              <a:gd name="connsiteY48" fmla="*/ 669851 h 1711841"/>
              <a:gd name="connsiteX49" fmla="*/ 3838353 w 4104167"/>
              <a:gd name="connsiteY49" fmla="*/ 701748 h 1711841"/>
              <a:gd name="connsiteX50" fmla="*/ 3870251 w 4104167"/>
              <a:gd name="connsiteY50" fmla="*/ 723014 h 1711841"/>
              <a:gd name="connsiteX51" fmla="*/ 3880884 w 4104167"/>
              <a:gd name="connsiteY51" fmla="*/ 754911 h 1711841"/>
              <a:gd name="connsiteX52" fmla="*/ 3912781 w 4104167"/>
              <a:gd name="connsiteY52" fmla="*/ 786809 h 1711841"/>
              <a:gd name="connsiteX53" fmla="*/ 3934046 w 4104167"/>
              <a:gd name="connsiteY53" fmla="*/ 818707 h 1711841"/>
              <a:gd name="connsiteX54" fmla="*/ 3976577 w 4104167"/>
              <a:gd name="connsiteY54" fmla="*/ 893135 h 1711841"/>
              <a:gd name="connsiteX55" fmla="*/ 3997842 w 4104167"/>
              <a:gd name="connsiteY55" fmla="*/ 956930 h 1711841"/>
              <a:gd name="connsiteX56" fmla="*/ 4019107 w 4104167"/>
              <a:gd name="connsiteY56" fmla="*/ 988828 h 1711841"/>
              <a:gd name="connsiteX57" fmla="*/ 4040372 w 4104167"/>
              <a:gd name="connsiteY57" fmla="*/ 1052623 h 1711841"/>
              <a:gd name="connsiteX58" fmla="*/ 4061637 w 4104167"/>
              <a:gd name="connsiteY58" fmla="*/ 1095153 h 1711841"/>
              <a:gd name="connsiteX59" fmla="*/ 4082902 w 4104167"/>
              <a:gd name="connsiteY59" fmla="*/ 1158948 h 1711841"/>
              <a:gd name="connsiteX60" fmla="*/ 4093535 w 4104167"/>
              <a:gd name="connsiteY60" fmla="*/ 1190846 h 1711841"/>
              <a:gd name="connsiteX61" fmla="*/ 4104167 w 4104167"/>
              <a:gd name="connsiteY61" fmla="*/ 1222744 h 1711841"/>
              <a:gd name="connsiteX62" fmla="*/ 4093535 w 4104167"/>
              <a:gd name="connsiteY62" fmla="*/ 1562986 h 1711841"/>
              <a:gd name="connsiteX63" fmla="*/ 4082902 w 4104167"/>
              <a:gd name="connsiteY63" fmla="*/ 1626781 h 1711841"/>
              <a:gd name="connsiteX64" fmla="*/ 4072270 w 4104167"/>
              <a:gd name="connsiteY64" fmla="*/ 1711841 h 171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104167" h="1711841">
                <a:moveTo>
                  <a:pt x="0" y="669851"/>
                </a:moveTo>
                <a:cubicBezTo>
                  <a:pt x="29591" y="595872"/>
                  <a:pt x="15228" y="634799"/>
                  <a:pt x="42530" y="552893"/>
                </a:cubicBezTo>
                <a:cubicBezTo>
                  <a:pt x="46074" y="542260"/>
                  <a:pt x="46946" y="530321"/>
                  <a:pt x="53163" y="520995"/>
                </a:cubicBezTo>
                <a:lnTo>
                  <a:pt x="74428" y="489097"/>
                </a:lnTo>
                <a:cubicBezTo>
                  <a:pt x="101150" y="408927"/>
                  <a:pt x="65104" y="507743"/>
                  <a:pt x="106325" y="425302"/>
                </a:cubicBezTo>
                <a:cubicBezTo>
                  <a:pt x="111337" y="415277"/>
                  <a:pt x="111946" y="403429"/>
                  <a:pt x="116958" y="393404"/>
                </a:cubicBezTo>
                <a:cubicBezTo>
                  <a:pt x="122673" y="381975"/>
                  <a:pt x="132508" y="372936"/>
                  <a:pt x="138223" y="361507"/>
                </a:cubicBezTo>
                <a:cubicBezTo>
                  <a:pt x="143235" y="351482"/>
                  <a:pt x="143413" y="339406"/>
                  <a:pt x="148856" y="329609"/>
                </a:cubicBezTo>
                <a:cubicBezTo>
                  <a:pt x="160725" y="308245"/>
                  <a:pt x="217012" y="221831"/>
                  <a:pt x="244549" y="212651"/>
                </a:cubicBezTo>
                <a:lnTo>
                  <a:pt x="276446" y="202018"/>
                </a:lnTo>
                <a:cubicBezTo>
                  <a:pt x="350763" y="146283"/>
                  <a:pt x="287733" y="186549"/>
                  <a:pt x="350874" y="159488"/>
                </a:cubicBezTo>
                <a:cubicBezTo>
                  <a:pt x="365442" y="153244"/>
                  <a:pt x="378222" y="142777"/>
                  <a:pt x="393404" y="138223"/>
                </a:cubicBezTo>
                <a:cubicBezTo>
                  <a:pt x="414053" y="132028"/>
                  <a:pt x="436285" y="132819"/>
                  <a:pt x="457200" y="127590"/>
                </a:cubicBezTo>
                <a:cubicBezTo>
                  <a:pt x="478946" y="122153"/>
                  <a:pt x="499015" y="110721"/>
                  <a:pt x="520995" y="106325"/>
                </a:cubicBezTo>
                <a:cubicBezTo>
                  <a:pt x="538716" y="102781"/>
                  <a:pt x="556332" y="98664"/>
                  <a:pt x="574158" y="95693"/>
                </a:cubicBezTo>
                <a:cubicBezTo>
                  <a:pt x="598878" y="91573"/>
                  <a:pt x="623929" y="89543"/>
                  <a:pt x="648586" y="85060"/>
                </a:cubicBezTo>
                <a:cubicBezTo>
                  <a:pt x="718058" y="72429"/>
                  <a:pt x="665150" y="74346"/>
                  <a:pt x="744279" y="63795"/>
                </a:cubicBezTo>
                <a:cubicBezTo>
                  <a:pt x="779585" y="59087"/>
                  <a:pt x="815230" y="57324"/>
                  <a:pt x="850604" y="53162"/>
                </a:cubicBezTo>
                <a:cubicBezTo>
                  <a:pt x="927085" y="44164"/>
                  <a:pt x="949101" y="37716"/>
                  <a:pt x="1031358" y="21265"/>
                </a:cubicBezTo>
                <a:lnTo>
                  <a:pt x="1137684" y="0"/>
                </a:lnTo>
                <a:lnTo>
                  <a:pt x="1477925" y="10632"/>
                </a:lnTo>
                <a:lnTo>
                  <a:pt x="2083981" y="21265"/>
                </a:lnTo>
                <a:cubicBezTo>
                  <a:pt x="2134415" y="22866"/>
                  <a:pt x="2145689" y="34418"/>
                  <a:pt x="2190307" y="42530"/>
                </a:cubicBezTo>
                <a:cubicBezTo>
                  <a:pt x="2214964" y="47013"/>
                  <a:pt x="2240015" y="49042"/>
                  <a:pt x="2264735" y="53162"/>
                </a:cubicBezTo>
                <a:cubicBezTo>
                  <a:pt x="2291044" y="57547"/>
                  <a:pt x="2333667" y="66782"/>
                  <a:pt x="2360428" y="74428"/>
                </a:cubicBezTo>
                <a:cubicBezTo>
                  <a:pt x="2371204" y="77507"/>
                  <a:pt x="2382024" y="80645"/>
                  <a:pt x="2392325" y="85060"/>
                </a:cubicBezTo>
                <a:cubicBezTo>
                  <a:pt x="2406894" y="91304"/>
                  <a:pt x="2419277" y="103404"/>
                  <a:pt x="2434856" y="106325"/>
                </a:cubicBezTo>
                <a:cubicBezTo>
                  <a:pt x="2476802" y="114190"/>
                  <a:pt x="2520030" y="112245"/>
                  <a:pt x="2562446" y="116958"/>
                </a:cubicBezTo>
                <a:cubicBezTo>
                  <a:pt x="2583873" y="119339"/>
                  <a:pt x="2604977" y="124046"/>
                  <a:pt x="2626242" y="127590"/>
                </a:cubicBezTo>
                <a:cubicBezTo>
                  <a:pt x="2733428" y="163321"/>
                  <a:pt x="2567175" y="108806"/>
                  <a:pt x="2700670" y="148855"/>
                </a:cubicBezTo>
                <a:cubicBezTo>
                  <a:pt x="2808597" y="181233"/>
                  <a:pt x="2720727" y="161374"/>
                  <a:pt x="2817628" y="180753"/>
                </a:cubicBezTo>
                <a:cubicBezTo>
                  <a:pt x="2886960" y="226975"/>
                  <a:pt x="2815073" y="186255"/>
                  <a:pt x="2955851" y="212651"/>
                </a:cubicBezTo>
                <a:cubicBezTo>
                  <a:pt x="2998333" y="220616"/>
                  <a:pt x="3014354" y="235250"/>
                  <a:pt x="3051544" y="244548"/>
                </a:cubicBezTo>
                <a:cubicBezTo>
                  <a:pt x="3065721" y="248092"/>
                  <a:pt x="3080023" y="251166"/>
                  <a:pt x="3094074" y="255181"/>
                </a:cubicBezTo>
                <a:cubicBezTo>
                  <a:pt x="3104851" y="258260"/>
                  <a:pt x="3115099" y="263096"/>
                  <a:pt x="3125972" y="265814"/>
                </a:cubicBezTo>
                <a:cubicBezTo>
                  <a:pt x="3143504" y="270197"/>
                  <a:pt x="3161414" y="272902"/>
                  <a:pt x="3179135" y="276446"/>
                </a:cubicBezTo>
                <a:cubicBezTo>
                  <a:pt x="3259213" y="329832"/>
                  <a:pt x="3157441" y="267148"/>
                  <a:pt x="3253563" y="308344"/>
                </a:cubicBezTo>
                <a:cubicBezTo>
                  <a:pt x="3265308" y="313378"/>
                  <a:pt x="3273715" y="324575"/>
                  <a:pt x="3285460" y="329609"/>
                </a:cubicBezTo>
                <a:cubicBezTo>
                  <a:pt x="3298892" y="335365"/>
                  <a:pt x="3313940" y="336226"/>
                  <a:pt x="3327991" y="340241"/>
                </a:cubicBezTo>
                <a:cubicBezTo>
                  <a:pt x="3338767" y="343320"/>
                  <a:pt x="3349587" y="346459"/>
                  <a:pt x="3359888" y="350874"/>
                </a:cubicBezTo>
                <a:cubicBezTo>
                  <a:pt x="3437725" y="384234"/>
                  <a:pt x="3366539" y="363169"/>
                  <a:pt x="3444949" y="382772"/>
                </a:cubicBezTo>
                <a:cubicBezTo>
                  <a:pt x="3459126" y="393404"/>
                  <a:pt x="3473866" y="403324"/>
                  <a:pt x="3487479" y="414669"/>
                </a:cubicBezTo>
                <a:cubicBezTo>
                  <a:pt x="3495180" y="421087"/>
                  <a:pt x="3500148" y="430777"/>
                  <a:pt x="3508744" y="435935"/>
                </a:cubicBezTo>
                <a:cubicBezTo>
                  <a:pt x="3518355" y="441701"/>
                  <a:pt x="3530009" y="443023"/>
                  <a:pt x="3540642" y="446567"/>
                </a:cubicBezTo>
                <a:cubicBezTo>
                  <a:pt x="3561907" y="460744"/>
                  <a:pt x="3590260" y="467832"/>
                  <a:pt x="3604437" y="489097"/>
                </a:cubicBezTo>
                <a:cubicBezTo>
                  <a:pt x="3611525" y="499730"/>
                  <a:pt x="3616085" y="512580"/>
                  <a:pt x="3625702" y="520995"/>
                </a:cubicBezTo>
                <a:cubicBezTo>
                  <a:pt x="3644936" y="537825"/>
                  <a:pt x="3668232" y="549348"/>
                  <a:pt x="3689497" y="563525"/>
                </a:cubicBezTo>
                <a:cubicBezTo>
                  <a:pt x="3700130" y="570613"/>
                  <a:pt x="3712359" y="575754"/>
                  <a:pt x="3721395" y="584790"/>
                </a:cubicBezTo>
                <a:cubicBezTo>
                  <a:pt x="3794227" y="657622"/>
                  <a:pt x="3760168" y="631904"/>
                  <a:pt x="3817088" y="669851"/>
                </a:cubicBezTo>
                <a:cubicBezTo>
                  <a:pt x="3824176" y="680483"/>
                  <a:pt x="3829317" y="692712"/>
                  <a:pt x="3838353" y="701748"/>
                </a:cubicBezTo>
                <a:cubicBezTo>
                  <a:pt x="3847389" y="710784"/>
                  <a:pt x="3862268" y="713035"/>
                  <a:pt x="3870251" y="723014"/>
                </a:cubicBezTo>
                <a:cubicBezTo>
                  <a:pt x="3877252" y="731766"/>
                  <a:pt x="3874667" y="745586"/>
                  <a:pt x="3880884" y="754911"/>
                </a:cubicBezTo>
                <a:cubicBezTo>
                  <a:pt x="3889225" y="767422"/>
                  <a:pt x="3903155" y="775257"/>
                  <a:pt x="3912781" y="786809"/>
                </a:cubicBezTo>
                <a:cubicBezTo>
                  <a:pt x="3920962" y="796626"/>
                  <a:pt x="3926958" y="808074"/>
                  <a:pt x="3934046" y="818707"/>
                </a:cubicBezTo>
                <a:cubicBezTo>
                  <a:pt x="3963251" y="935522"/>
                  <a:pt x="3918988" y="789476"/>
                  <a:pt x="3976577" y="893135"/>
                </a:cubicBezTo>
                <a:cubicBezTo>
                  <a:pt x="3987463" y="912729"/>
                  <a:pt x="3985408" y="938279"/>
                  <a:pt x="3997842" y="956930"/>
                </a:cubicBezTo>
                <a:lnTo>
                  <a:pt x="4019107" y="988828"/>
                </a:lnTo>
                <a:cubicBezTo>
                  <a:pt x="4026195" y="1010093"/>
                  <a:pt x="4030348" y="1032574"/>
                  <a:pt x="4040372" y="1052623"/>
                </a:cubicBezTo>
                <a:cubicBezTo>
                  <a:pt x="4047460" y="1066800"/>
                  <a:pt x="4055750" y="1080437"/>
                  <a:pt x="4061637" y="1095153"/>
                </a:cubicBezTo>
                <a:cubicBezTo>
                  <a:pt x="4069962" y="1115965"/>
                  <a:pt x="4075814" y="1137683"/>
                  <a:pt x="4082902" y="1158948"/>
                </a:cubicBezTo>
                <a:lnTo>
                  <a:pt x="4093535" y="1190846"/>
                </a:lnTo>
                <a:lnTo>
                  <a:pt x="4104167" y="1222744"/>
                </a:lnTo>
                <a:cubicBezTo>
                  <a:pt x="4100623" y="1336158"/>
                  <a:pt x="4099499" y="1449673"/>
                  <a:pt x="4093535" y="1562986"/>
                </a:cubicBezTo>
                <a:cubicBezTo>
                  <a:pt x="4092402" y="1584515"/>
                  <a:pt x="4086180" y="1605473"/>
                  <a:pt x="4082902" y="1626781"/>
                </a:cubicBezTo>
                <a:cubicBezTo>
                  <a:pt x="4071769" y="1699147"/>
                  <a:pt x="4072270" y="1676936"/>
                  <a:pt x="4072270" y="171184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520456" y="1562986"/>
            <a:ext cx="202018" cy="300056"/>
          </a:xfrm>
          <a:custGeom>
            <a:avLst/>
            <a:gdLst>
              <a:gd name="connsiteX0" fmla="*/ 0 w 202018"/>
              <a:gd name="connsiteY0" fmla="*/ 0 h 300056"/>
              <a:gd name="connsiteX1" fmla="*/ 10632 w 202018"/>
              <a:gd name="connsiteY1" fmla="*/ 53163 h 300056"/>
              <a:gd name="connsiteX2" fmla="*/ 31897 w 202018"/>
              <a:gd name="connsiteY2" fmla="*/ 85061 h 300056"/>
              <a:gd name="connsiteX3" fmla="*/ 42530 w 202018"/>
              <a:gd name="connsiteY3" fmla="*/ 159488 h 300056"/>
              <a:gd name="connsiteX4" fmla="*/ 31897 w 202018"/>
              <a:gd name="connsiteY4" fmla="*/ 265814 h 300056"/>
              <a:gd name="connsiteX5" fmla="*/ 21265 w 202018"/>
              <a:gd name="connsiteY5" fmla="*/ 297712 h 300056"/>
              <a:gd name="connsiteX6" fmla="*/ 53163 w 202018"/>
              <a:gd name="connsiteY6" fmla="*/ 212651 h 300056"/>
              <a:gd name="connsiteX7" fmla="*/ 74428 w 202018"/>
              <a:gd name="connsiteY7" fmla="*/ 180754 h 300056"/>
              <a:gd name="connsiteX8" fmla="*/ 106325 w 202018"/>
              <a:gd name="connsiteY8" fmla="*/ 170121 h 300056"/>
              <a:gd name="connsiteX9" fmla="*/ 138223 w 202018"/>
              <a:gd name="connsiteY9" fmla="*/ 148856 h 300056"/>
              <a:gd name="connsiteX10" fmla="*/ 202018 w 202018"/>
              <a:gd name="connsiteY10" fmla="*/ 138223 h 30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018" h="300056">
                <a:moveTo>
                  <a:pt x="0" y="0"/>
                </a:moveTo>
                <a:cubicBezTo>
                  <a:pt x="3544" y="17721"/>
                  <a:pt x="4287" y="36242"/>
                  <a:pt x="10632" y="53163"/>
                </a:cubicBezTo>
                <a:cubicBezTo>
                  <a:pt x="15119" y="65128"/>
                  <a:pt x="28225" y="72821"/>
                  <a:pt x="31897" y="85061"/>
                </a:cubicBezTo>
                <a:cubicBezTo>
                  <a:pt x="39098" y="109065"/>
                  <a:pt x="38986" y="134679"/>
                  <a:pt x="42530" y="159488"/>
                </a:cubicBezTo>
                <a:cubicBezTo>
                  <a:pt x="38986" y="194930"/>
                  <a:pt x="37313" y="230609"/>
                  <a:pt x="31897" y="265814"/>
                </a:cubicBezTo>
                <a:cubicBezTo>
                  <a:pt x="30193" y="276891"/>
                  <a:pt x="21265" y="308920"/>
                  <a:pt x="21265" y="297712"/>
                </a:cubicBezTo>
                <a:cubicBezTo>
                  <a:pt x="21265" y="219747"/>
                  <a:pt x="22363" y="251150"/>
                  <a:pt x="53163" y="212651"/>
                </a:cubicBezTo>
                <a:cubicBezTo>
                  <a:pt x="61146" y="202673"/>
                  <a:pt x="64450" y="188737"/>
                  <a:pt x="74428" y="180754"/>
                </a:cubicBezTo>
                <a:cubicBezTo>
                  <a:pt x="83180" y="173753"/>
                  <a:pt x="96301" y="175133"/>
                  <a:pt x="106325" y="170121"/>
                </a:cubicBezTo>
                <a:cubicBezTo>
                  <a:pt x="117755" y="164406"/>
                  <a:pt x="126477" y="153890"/>
                  <a:pt x="138223" y="148856"/>
                </a:cubicBezTo>
                <a:cubicBezTo>
                  <a:pt x="167045" y="136504"/>
                  <a:pt x="176125" y="138223"/>
                  <a:pt x="202018" y="138223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5660" y="1863042"/>
            <a:ext cx="2778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Aerosol pollution impact on precipitation may redistribute water resource on ocean and continent.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35887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 animBg="1"/>
      <p:bldP spid="4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379"/>
            <a:ext cx="3526093" cy="1728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92" y="339502"/>
            <a:ext cx="5615608" cy="17230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8383"/>
            <a:ext cx="9144000" cy="2480231"/>
          </a:xfrm>
          <a:prstGeom prst="rect">
            <a:avLst/>
          </a:prstGeom>
        </p:spPr>
      </p:pic>
      <p:sp>
        <p:nvSpPr>
          <p:cNvPr id="5" name="矩形 11"/>
          <p:cNvSpPr/>
          <p:nvPr/>
        </p:nvSpPr>
        <p:spPr>
          <a:xfrm>
            <a:off x="309240" y="2067694"/>
            <a:ext cx="3202565" cy="295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lIns="79205" tIns="39603" rIns="79205" bIns="39603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T. L. Anderson et, al. 2006, Science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11"/>
          <p:cNvSpPr/>
          <p:nvPr/>
        </p:nvSpPr>
        <p:spPr>
          <a:xfrm>
            <a:off x="5941435" y="2062571"/>
            <a:ext cx="3202565" cy="295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lIns="79205" tIns="39603" rIns="79205" bIns="39603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S. Ackerman et, al. 2000, Science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1"/>
          <p:cNvSpPr/>
          <p:nvPr/>
        </p:nvSpPr>
        <p:spPr>
          <a:xfrm>
            <a:off x="5508105" y="4868615"/>
            <a:ext cx="3635896" cy="29542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txBody>
          <a:bodyPr wrap="square" lIns="79205" tIns="39603" rIns="79205" bIns="39603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J. Haywood et, al. 2000, Rev. </a:t>
            </a:r>
            <a:r>
              <a:rPr lang="en-US" altLang="zh-CN" sz="1400" dirty="0" err="1" smtClean="0">
                <a:solidFill>
                  <a:schemeClr val="accent4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Geophys</a:t>
            </a:r>
            <a:endParaRPr lang="zh-CN" altLang="en-US" sz="1400" dirty="0">
              <a:solidFill>
                <a:schemeClr val="accent4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4659982"/>
            <a:ext cx="1512168" cy="208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3967" y="4659982"/>
            <a:ext cx="1657467" cy="173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76156" y="868848"/>
            <a:ext cx="720080" cy="2283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91980" y="1456923"/>
            <a:ext cx="38884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Semi-direct forcing: Cloud evaporation caused by absorbing aerosols</a:t>
            </a:r>
            <a:endParaRPr lang="en-US" sz="1600" b="1" dirty="0"/>
          </a:p>
        </p:txBody>
      </p:sp>
      <p:sp>
        <p:nvSpPr>
          <p:cNvPr id="12" name="Oval 11"/>
          <p:cNvSpPr/>
          <p:nvPr/>
        </p:nvSpPr>
        <p:spPr>
          <a:xfrm>
            <a:off x="976790" y="830906"/>
            <a:ext cx="864096" cy="5075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" y="1704796"/>
            <a:ext cx="35596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Direct forcing: Aerosols scatter sun light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7586" y="2428862"/>
            <a:ext cx="3498507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First indirect forcing: More aerosols leads to smaller cloud droplets 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89411" y="2428862"/>
            <a:ext cx="3498507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Second indirect forcing: More aerosols leads to longer cloud life time</a:t>
            </a:r>
            <a:endParaRPr lang="en-US" sz="1600" b="1" dirty="0"/>
          </a:p>
        </p:txBody>
      </p:sp>
      <p:sp>
        <p:nvSpPr>
          <p:cNvPr id="16" name="矩形 1"/>
          <p:cNvSpPr/>
          <p:nvPr/>
        </p:nvSpPr>
        <p:spPr>
          <a:xfrm>
            <a:off x="899592" y="11834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Physical mechanism of aerosol radiation forcing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65936" y="1133779"/>
            <a:ext cx="864096" cy="50759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944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8839"/>
            <a:ext cx="3203847" cy="2294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4" y="3147814"/>
            <a:ext cx="2632360" cy="1995686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3" idx="2"/>
            <a:endCxn id="10" idx="0"/>
          </p:cNvCxnSpPr>
          <p:nvPr/>
        </p:nvCxnSpPr>
        <p:spPr>
          <a:xfrm flipH="1">
            <a:off x="1511660" y="2643756"/>
            <a:ext cx="774654" cy="1008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99592" y="3651870"/>
            <a:ext cx="1224136" cy="7956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7685" y="2643758"/>
            <a:ext cx="2606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Aerosol Particle Spectrum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89240" y="496292"/>
            <a:ext cx="3754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 Condensation Nucleus(CCNs) and Ice Nucleus (INs) are initialization of cloud droplets/ice crystals.</a:t>
            </a:r>
            <a:endParaRPr lang="en-US" dirty="0"/>
          </a:p>
        </p:txBody>
      </p:sp>
      <p:pic>
        <p:nvPicPr>
          <p:cNvPr id="17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8839"/>
            <a:ext cx="2185392" cy="479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389240" y="1997427"/>
            <a:ext cx="375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Collision-coalescence would be the most effective way to produce rainfall.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42" y="3221563"/>
            <a:ext cx="3754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Overwhelming CCN number concentration makes initiated small cloud droplets smaller. Then rainfall production would be suppressed.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12796" y="740229"/>
            <a:ext cx="1547036" cy="19035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"/>
          <p:cNvSpPr/>
          <p:nvPr/>
        </p:nvSpPr>
        <p:spPr>
          <a:xfrm>
            <a:off x="899592" y="11834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Physical mechanism of aerosol impact on cloud-precipitation system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cxnSp>
        <p:nvCxnSpPr>
          <p:cNvPr id="16" name="Straight Arrow Connector 15"/>
          <p:cNvCxnSpPr>
            <a:stCxn id="21" idx="2"/>
            <a:endCxn id="20" idx="0"/>
          </p:cNvCxnSpPr>
          <p:nvPr/>
        </p:nvCxnSpPr>
        <p:spPr>
          <a:xfrm flipH="1">
            <a:off x="703514" y="2509032"/>
            <a:ext cx="1744250" cy="17297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8085" y="4238820"/>
            <a:ext cx="470857" cy="50405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95736" y="2139701"/>
            <a:ext cx="504056" cy="369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2433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8" grpId="0"/>
      <p:bldP spid="19" grpId="0"/>
      <p:bldP spid="13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880949" y="1532950"/>
            <a:ext cx="1672409" cy="684785"/>
          </a:xfrm>
          <a:prstGeom prst="rect">
            <a:avLst/>
          </a:prstGeom>
          <a:noFill/>
        </p:spPr>
        <p:txBody>
          <a:bodyPr wrap="none" lIns="68562" tIns="34281" rIns="68562" bIns="34281" rtlCol="0">
            <a:spAutoFit/>
          </a:bodyPr>
          <a:lstStyle/>
          <a:p>
            <a:pPr algn="r"/>
            <a:r>
              <a:rPr lang="en-US" altLang="zh-CN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Part 2</a:t>
            </a:r>
            <a:endParaRPr lang="zh-CN" altLang="en-US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3"/>
          <p:cNvSpPr txBox="1">
            <a:spLocks/>
          </p:cNvSpPr>
          <p:nvPr/>
        </p:nvSpPr>
        <p:spPr>
          <a:xfrm>
            <a:off x="906857" y="2235029"/>
            <a:ext cx="3593135" cy="594065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0" dirty="0" smtClean="0">
                <a:solidFill>
                  <a:prstClr val="white"/>
                </a:solidFill>
                <a:ea typeface="微软雅黑" pitchFamily="34" charset="-122"/>
              </a:rPr>
              <a:t>Classic Theory</a:t>
            </a:r>
            <a:endParaRPr lang="zh-CN" altLang="en-US" sz="3600" b="0" dirty="0">
              <a:solidFill>
                <a:prstClr val="white"/>
              </a:solidFill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5134" y="2172360"/>
            <a:ext cx="3401492" cy="1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62" tIns="34281" rIns="68562" bIns="34281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36051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6" y="2787774"/>
            <a:ext cx="6156176" cy="2355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16" y="313419"/>
            <a:ext cx="6156176" cy="2427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4779143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Rosenfeld et, al. (2008)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475656" y="313419"/>
            <a:ext cx="99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Hazy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5054" y="350388"/>
            <a:ext cx="284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Aerosols suppress warm cloud rain and enhance cold precipitation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5656" y="2755983"/>
            <a:ext cx="99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Pristine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016" y="409653"/>
            <a:ext cx="1331641" cy="115398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1"/>
          <p:cNvSpPr/>
          <p:nvPr/>
        </p:nvSpPr>
        <p:spPr>
          <a:xfrm>
            <a:off x="899592" y="1183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Aerosol-cloud-precipitation conception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3" y="2782799"/>
            <a:ext cx="2843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Condensed water fall out before freezing. Weak cold cloud body remains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74825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9" grpId="0"/>
      <p:bldP spid="60" grpId="0"/>
      <p:bldP spid="8" grpId="0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42410"/>
            <a:ext cx="3203848" cy="36595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410"/>
            <a:ext cx="5940152" cy="48010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339502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PBC: qv -&gt; </a:t>
            </a:r>
            <a:r>
              <a:rPr lang="en-US" sz="1400" dirty="0" err="1" smtClean="0"/>
              <a:t>ql</a:t>
            </a:r>
            <a:endParaRPr lang="en-US" sz="1400" dirty="0" smtClean="0"/>
          </a:p>
          <a:p>
            <a:r>
              <a:rPr lang="en-US" sz="1400" dirty="0" smtClean="0"/>
              <a:t>NBC: Rising, no rainfall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523421" y="348850"/>
            <a:ext cx="18406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PBC: </a:t>
            </a:r>
            <a:r>
              <a:rPr lang="en-US" sz="1400" dirty="0"/>
              <a:t>qv -&gt; </a:t>
            </a:r>
            <a:r>
              <a:rPr lang="en-US" sz="1400" dirty="0" err="1" smtClean="0"/>
              <a:t>ql</a:t>
            </a:r>
            <a:r>
              <a:rPr lang="en-US" sz="1400" dirty="0" smtClean="0"/>
              <a:t>, rainfall</a:t>
            </a:r>
          </a:p>
          <a:p>
            <a:r>
              <a:rPr lang="en-US" sz="1400" dirty="0" smtClean="0"/>
              <a:t>NBC: Rising</a:t>
            </a:r>
            <a:endParaRPr lang="en-US" sz="1400" dirty="0"/>
          </a:p>
        </p:txBody>
      </p:sp>
      <p:sp>
        <p:nvSpPr>
          <p:cNvPr id="18" name="TextBox 15"/>
          <p:cNvSpPr txBox="1"/>
          <p:nvPr/>
        </p:nvSpPr>
        <p:spPr>
          <a:xfrm>
            <a:off x="-36511" y="2859782"/>
            <a:ext cx="277281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PBC: qv -&gt; </a:t>
            </a:r>
            <a:r>
              <a:rPr lang="en-US" sz="1400" dirty="0" err="1" smtClean="0"/>
              <a:t>ql</a:t>
            </a:r>
            <a:r>
              <a:rPr lang="en-US" sz="1400" dirty="0" smtClean="0"/>
              <a:t>, </a:t>
            </a:r>
            <a:r>
              <a:rPr lang="en-US" sz="1400" dirty="0" err="1" smtClean="0"/>
              <a:t>ql</a:t>
            </a:r>
            <a:r>
              <a:rPr lang="en-US" sz="1400" dirty="0" smtClean="0"/>
              <a:t> </a:t>
            </a:r>
            <a:r>
              <a:rPr lang="en-US" sz="1400" dirty="0"/>
              <a:t>-&gt; </a:t>
            </a:r>
            <a:r>
              <a:rPr lang="en-US" sz="1400" dirty="0" err="1" smtClean="0"/>
              <a:t>qs</a:t>
            </a:r>
            <a:r>
              <a:rPr lang="en-US" sz="1400" dirty="0" smtClean="0"/>
              <a:t>, rain/snow fall </a:t>
            </a:r>
          </a:p>
          <a:p>
            <a:r>
              <a:rPr lang="en-US" sz="1400" dirty="0" smtClean="0"/>
              <a:t>NBC: Rising</a:t>
            </a:r>
            <a:endParaRPr lang="en-US" sz="1400" dirty="0"/>
          </a:p>
        </p:txBody>
      </p:sp>
      <p:sp>
        <p:nvSpPr>
          <p:cNvPr id="19" name="TextBox 15"/>
          <p:cNvSpPr txBox="1"/>
          <p:nvPr/>
        </p:nvSpPr>
        <p:spPr>
          <a:xfrm>
            <a:off x="2772208" y="2857416"/>
            <a:ext cx="328082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PBC: qv -&gt; </a:t>
            </a:r>
            <a:r>
              <a:rPr lang="en-US" sz="1400" dirty="0" err="1" smtClean="0"/>
              <a:t>ql</a:t>
            </a:r>
            <a:r>
              <a:rPr lang="en-US" sz="1400" dirty="0" smtClean="0"/>
              <a:t>, </a:t>
            </a:r>
            <a:r>
              <a:rPr lang="en-US" sz="1400" dirty="0" err="1" smtClean="0"/>
              <a:t>ql</a:t>
            </a:r>
            <a:r>
              <a:rPr lang="en-US" sz="1400" dirty="0" smtClean="0"/>
              <a:t> </a:t>
            </a:r>
            <a:r>
              <a:rPr lang="en-US" sz="1400" dirty="0"/>
              <a:t>-&gt; </a:t>
            </a:r>
            <a:r>
              <a:rPr lang="en-US" sz="1400" dirty="0" err="1" smtClean="0"/>
              <a:t>qs</a:t>
            </a:r>
            <a:r>
              <a:rPr lang="en-US" sz="1400" dirty="0" smtClean="0"/>
              <a:t>(more), rain/snow fall </a:t>
            </a:r>
          </a:p>
          <a:p>
            <a:r>
              <a:rPr lang="en-US" sz="1400" dirty="0" smtClean="0"/>
              <a:t>NBC: Rising</a:t>
            </a:r>
            <a:endParaRPr lang="en-US" sz="1400" dirty="0"/>
          </a:p>
        </p:txBody>
      </p:sp>
      <p:sp>
        <p:nvSpPr>
          <p:cNvPr id="20" name="Down Arrow 19"/>
          <p:cNvSpPr/>
          <p:nvPr/>
        </p:nvSpPr>
        <p:spPr>
          <a:xfrm flipV="1">
            <a:off x="7379803" y="2854830"/>
            <a:ext cx="216533" cy="130109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5"/>
          <p:cNvSpPr txBox="1"/>
          <p:nvPr/>
        </p:nvSpPr>
        <p:spPr>
          <a:xfrm>
            <a:off x="5940152" y="4155925"/>
            <a:ext cx="32038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</a:rPr>
              <a:t>Large mount of freezing latent heat and rainfall contributes to obvious buoyancy increase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矩形 1"/>
          <p:cNvSpPr/>
          <p:nvPr/>
        </p:nvSpPr>
        <p:spPr>
          <a:xfrm>
            <a:off x="899592" y="11834"/>
            <a:ext cx="7272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ea typeface="微软雅黑" pitchFamily="34" charset="-122"/>
              </a:rPr>
              <a:t>Positive buoyancy contribution (PBC) versus negative buoyancy contribution (NBC)</a:t>
            </a:r>
            <a:endParaRPr lang="zh-CN" altLang="en-US" sz="16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611134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e8e8bbd7b399642bda61e2739fc8a114b49be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1024</Words>
  <Application>Microsoft Office PowerPoint</Application>
  <PresentationFormat>On-screen Show (16:9)</PresentationFormat>
  <Paragraphs>154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宋体 Std L</vt:lpstr>
      <vt:lpstr>Arial Unicode MS</vt:lpstr>
      <vt:lpstr>DFMincho-SU</vt:lpstr>
      <vt:lpstr>宋体</vt:lpstr>
      <vt:lpstr>微软雅黑</vt:lpstr>
      <vt:lpstr>Agency FB</vt:lpstr>
      <vt:lpstr>Arial</vt:lpstr>
      <vt:lpstr>Calibri</vt:lpstr>
      <vt:lpstr>Impact</vt:lpstr>
      <vt:lpstr>Segoe UI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yunpengshan2014_2</cp:lastModifiedBy>
  <cp:revision>156</cp:revision>
  <dcterms:created xsi:type="dcterms:W3CDTF">2015-11-26T09:01:21Z</dcterms:created>
  <dcterms:modified xsi:type="dcterms:W3CDTF">2017-05-02T21:43:28Z</dcterms:modified>
</cp:coreProperties>
</file>