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tif" ContentType="image/tiff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8"/>
  </p:notesMasterIdLst>
  <p:sldIdLst>
    <p:sldId id="256" r:id="rId2"/>
    <p:sldId id="281" r:id="rId3"/>
    <p:sldId id="257" r:id="rId4"/>
    <p:sldId id="258" r:id="rId5"/>
    <p:sldId id="277" r:id="rId6"/>
    <p:sldId id="299" r:id="rId7"/>
    <p:sldId id="260" r:id="rId8"/>
    <p:sldId id="261" r:id="rId9"/>
    <p:sldId id="264" r:id="rId10"/>
    <p:sldId id="265" r:id="rId11"/>
    <p:sldId id="266" r:id="rId12"/>
    <p:sldId id="278" r:id="rId13"/>
    <p:sldId id="267" r:id="rId14"/>
    <p:sldId id="273" r:id="rId15"/>
    <p:sldId id="269" r:id="rId16"/>
    <p:sldId id="275" r:id="rId17"/>
    <p:sldId id="270" r:id="rId18"/>
    <p:sldId id="272" r:id="rId19"/>
    <p:sldId id="263" r:id="rId20"/>
    <p:sldId id="282" r:id="rId21"/>
    <p:sldId id="290" r:id="rId22"/>
    <p:sldId id="283" r:id="rId23"/>
    <p:sldId id="289" r:id="rId24"/>
    <p:sldId id="297" r:id="rId25"/>
    <p:sldId id="285" r:id="rId26"/>
    <p:sldId id="286" r:id="rId27"/>
    <p:sldId id="301" r:id="rId28"/>
    <p:sldId id="295" r:id="rId29"/>
    <p:sldId id="292" r:id="rId30"/>
    <p:sldId id="296" r:id="rId31"/>
    <p:sldId id="300" r:id="rId32"/>
    <p:sldId id="284" r:id="rId33"/>
    <p:sldId id="288" r:id="rId34"/>
    <p:sldId id="293" r:id="rId35"/>
    <p:sldId id="276" r:id="rId36"/>
    <p:sldId id="298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12CF3730-5A5A-4E4A-AC10-F1F0C4F70D53}">
          <p14:sldIdLst>
            <p14:sldId id="256"/>
            <p14:sldId id="281"/>
            <p14:sldId id="257"/>
            <p14:sldId id="258"/>
            <p14:sldId id="277"/>
            <p14:sldId id="299"/>
            <p14:sldId id="260"/>
            <p14:sldId id="261"/>
            <p14:sldId id="264"/>
            <p14:sldId id="265"/>
            <p14:sldId id="266"/>
            <p14:sldId id="278"/>
            <p14:sldId id="267"/>
            <p14:sldId id="273"/>
            <p14:sldId id="269"/>
            <p14:sldId id="275"/>
            <p14:sldId id="270"/>
            <p14:sldId id="272"/>
            <p14:sldId id="263"/>
            <p14:sldId id="282"/>
            <p14:sldId id="290"/>
            <p14:sldId id="283"/>
            <p14:sldId id="289"/>
            <p14:sldId id="297"/>
            <p14:sldId id="285"/>
            <p14:sldId id="286"/>
            <p14:sldId id="301"/>
            <p14:sldId id="295"/>
            <p14:sldId id="292"/>
            <p14:sldId id="296"/>
            <p14:sldId id="300"/>
            <p14:sldId id="284"/>
            <p14:sldId id="288"/>
            <p14:sldId id="293"/>
            <p14:sldId id="276"/>
            <p14:sldId id="29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161" autoAdjust="0"/>
  </p:normalViewPr>
  <p:slideViewPr>
    <p:cSldViewPr snapToGrid="0">
      <p:cViewPr varScale="1">
        <p:scale>
          <a:sx n="80" d="100"/>
          <a:sy n="80" d="100"/>
        </p:scale>
        <p:origin x="58" y="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B3F3EC-9C17-4F8E-850F-BEA19EADC546}" type="datetimeFigureOut">
              <a:rPr lang="en-US" smtClean="0"/>
              <a:t>4/23/2017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A39764-1E05-4179-9F09-A57545175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7436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A39764-1E05-4179-9F09-A575451755A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29146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gather information for law enforcement and may have some utility for wildlife inventories and other remote sensing civilian applications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A39764-1E05-4179-9F09-A575451755AF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69938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3e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A39764-1E05-4179-9F09-A575451755AF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4101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A39764-1E05-4179-9F09-A575451755AF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36093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A39764-1E05-4179-9F09-A575451755AF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22136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A39764-1E05-4179-9F09-A575451755AF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63733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A39764-1E05-4179-9F09-A575451755AF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24789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A39764-1E05-4179-9F09-A575451755AF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2059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A39764-1E05-4179-9F09-A575451755AF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769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86AD9-2D5A-4538-AEBE-B79D2F6A9D92}" type="datetime1">
              <a:rPr lang="en-US" smtClean="0"/>
              <a:t>4/23/2017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240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2BB2D-0B53-426D-B137-571069588C02}" type="datetime1">
              <a:rPr lang="en-US" smtClean="0"/>
              <a:t>4/23/2017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53633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DE38F-F40C-4D9A-8C3C-02A85ACCF2C6}" type="datetime1">
              <a:rPr lang="en-US" smtClean="0"/>
              <a:t>4/23/2017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03189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D6428-2068-445B-A62E-9632BF3607FD}" type="datetime1">
              <a:rPr lang="en-US" smtClean="0"/>
              <a:t>4/23/2017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1459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769E7-969A-4600-A09D-05FFA7B69E16}" type="datetime1">
              <a:rPr lang="en-US" smtClean="0"/>
              <a:t>4/23/2017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5464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52208-3C9E-472B-B25F-A467798B05E3}" type="datetime1">
              <a:rPr lang="en-US" smtClean="0"/>
              <a:t>4/23/2017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23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7B0C2-73B8-4B51-8189-3233CF152003}" type="datetime1">
              <a:rPr lang="en-US" smtClean="0"/>
              <a:t>4/23/2017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4914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0D232-F260-4244-A4AE-D6F530855C2D}" type="datetime1">
              <a:rPr lang="en-US" smtClean="0"/>
              <a:t>4/23/2017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5945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4A4C1-8512-4FFF-8C86-F066BFE800F4}" type="datetime1">
              <a:rPr lang="en-US" smtClean="0"/>
              <a:t>4/23/2017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7669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781B-41C6-42A0-93F8-F795A42ACEBE}" type="datetime1">
              <a:rPr lang="en-US" smtClean="0"/>
              <a:t>4/23/2017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47635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A0084-D802-45FC-8F51-F3A5940F408B}" type="datetime1">
              <a:rPr lang="en-US" smtClean="0"/>
              <a:t>4/23/2017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2464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50C279-8D2E-49A2-B4B1-185DBDA7F7F6}" type="datetime1">
              <a:rPr lang="en-US" smtClean="0"/>
              <a:t>4/23/2017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6A0145-7FBF-48EF-ADA3-F6973A191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8753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t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ti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0SIhWWgzE1w" TargetMode="External"/><Relationship Id="rId5" Type="http://schemas.openxmlformats.org/officeDocument/2006/relationships/hyperlink" Target="https://www.youtube.com/watch?v=0SIhWWgzE1w" TargetMode="External"/><Relationship Id="rId4" Type="http://schemas.openxmlformats.org/officeDocument/2006/relationships/image" Target="../media/image39.jpe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gi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gi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6.jpe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jpe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863434"/>
          </a:xfrm>
        </p:spPr>
        <p:txBody>
          <a:bodyPr>
            <a:normAutofit/>
          </a:bodyPr>
          <a:lstStyle/>
          <a:p>
            <a:r>
              <a:rPr lang="en-US" dirty="0"/>
              <a:t>Unmanned Aircraft Systems Applications in Science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36077" y="5008808"/>
            <a:ext cx="9144000" cy="1655762"/>
          </a:xfrm>
        </p:spPr>
        <p:txBody>
          <a:bodyPr/>
          <a:lstStyle/>
          <a:p>
            <a:r>
              <a:rPr lang="en-US" dirty="0"/>
              <a:t>Presented by Jayne Boehmler</a:t>
            </a:r>
          </a:p>
          <a:p>
            <a:r>
              <a:rPr lang="en-US" dirty="0"/>
              <a:t>April 24, 2017</a:t>
            </a:r>
          </a:p>
        </p:txBody>
      </p:sp>
      <p:pic>
        <p:nvPicPr>
          <p:cNvPr id="2050" name="Picture 2" descr="Image result for UAV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365" y="4097216"/>
            <a:ext cx="3579611" cy="238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UAV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5894" y="4334608"/>
            <a:ext cx="3644610" cy="202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84107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Background Paper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935" y="1579440"/>
            <a:ext cx="11129865" cy="4351338"/>
          </a:xfrm>
        </p:spPr>
        <p:txBody>
          <a:bodyPr/>
          <a:lstStyle/>
          <a:p>
            <a:pPr marL="914400" lvl="2" indent="0">
              <a:buNone/>
            </a:pPr>
            <a:endParaRPr lang="en-US" sz="2800" dirty="0"/>
          </a:p>
          <a:p>
            <a:pPr marL="914400" lvl="2" indent="0" algn="ctr">
              <a:buNone/>
            </a:pPr>
            <a:r>
              <a:rPr lang="en-US" sz="3200" dirty="0"/>
              <a:t>Unmanned Aircraft Systems in Remote Sensing and Scientific Research: Classification and Considerations of Use</a:t>
            </a:r>
          </a:p>
          <a:p>
            <a:pPr marL="914400" lvl="2" indent="0" algn="ctr">
              <a:buNone/>
            </a:pPr>
            <a:r>
              <a:rPr lang="en-US" sz="2400" i="1" dirty="0"/>
              <a:t>Adam C. Watts 1*, Vincent G. Ambrosia 2 and Everett A. </a:t>
            </a:r>
            <a:r>
              <a:rPr lang="en-US" sz="2400" i="1" dirty="0" err="1"/>
              <a:t>Hinkley</a:t>
            </a:r>
            <a:r>
              <a:rPr lang="en-US" sz="2400" i="1" dirty="0"/>
              <a:t> </a:t>
            </a:r>
          </a:p>
          <a:p>
            <a:pPr marL="914400" lvl="2" indent="0" algn="ctr">
              <a:buNone/>
            </a:pPr>
            <a:r>
              <a:rPr lang="en-US" sz="2400" i="1" dirty="0"/>
              <a:t>8 June 2012 </a:t>
            </a:r>
          </a:p>
          <a:p>
            <a:pPr marL="914400" lvl="2" indent="0" algn="ctr">
              <a:buNone/>
            </a:pPr>
            <a:endParaRPr lang="en-US" sz="2400" i="1" dirty="0"/>
          </a:p>
          <a:p>
            <a:pPr marL="914400" lvl="2" indent="0" algn="ctr">
              <a:buNone/>
            </a:pPr>
            <a:endParaRPr lang="en-US" sz="2400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2</a:t>
            </a:fld>
            <a:endParaRPr lang="en-US"/>
          </a:p>
        </p:txBody>
      </p:sp>
      <p:pic>
        <p:nvPicPr>
          <p:cNvPr id="2050" name="Picture 2" descr="Image result for remote sens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3950" y="3632200"/>
            <a:ext cx="3390900" cy="272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53507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UAS?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79440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Federal Aviation Administration (FAA) definition:</a:t>
            </a:r>
          </a:p>
          <a:p>
            <a:pPr marL="0" indent="0">
              <a:buNone/>
            </a:pPr>
            <a:endParaRPr lang="en-US" sz="1100" dirty="0"/>
          </a:p>
          <a:p>
            <a:pPr marL="914400" lvl="2" indent="0">
              <a:buNone/>
            </a:pPr>
            <a:r>
              <a:rPr lang="en-US" sz="2800" i="1" dirty="0"/>
              <a:t>“An unmanned aircraft system (UAS), sometimes called a drone, is an aircraft without a human pilot onboard – instead, the UAS is controlled from an operator on the ground.”</a:t>
            </a:r>
          </a:p>
          <a:p>
            <a:pPr marL="914400" lvl="2" indent="0">
              <a:buNone/>
            </a:pPr>
            <a:endParaRPr lang="en-US" sz="2800" i="1" dirty="0"/>
          </a:p>
        </p:txBody>
      </p:sp>
      <p:pic>
        <p:nvPicPr>
          <p:cNvPr id="1027" name="Picture 3" descr="Image result for UAV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8805" y="3604845"/>
            <a:ext cx="6794390" cy="3087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63224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History of UAS</a:t>
            </a:r>
          </a:p>
        </p:txBody>
      </p:sp>
      <p:pic>
        <p:nvPicPr>
          <p:cNvPr id="3074" name="Picture 2" descr="Related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2517" y="3101422"/>
            <a:ext cx="4994570" cy="3332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664029" y="1863960"/>
            <a:ext cx="746377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/>
              <a:t>The use of unmanned flight pre-dates human-piloted flight</a:t>
            </a:r>
          </a:p>
        </p:txBody>
      </p:sp>
      <p:sp>
        <p:nvSpPr>
          <p:cNvPr id="5" name="Rectangle 4"/>
          <p:cNvSpPr/>
          <p:nvPr/>
        </p:nvSpPr>
        <p:spPr>
          <a:xfrm>
            <a:off x="838200" y="2733794"/>
            <a:ext cx="4876800" cy="37548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Unmanned hot-air balloons used in aerial bombardment of Venice in 1849 and the American Civil War (1861-1865)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Corporal William Eddy of the US Army used remotely-triggered cameras aboard kites in the 1898 Spanish-American War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The Cold War spurred interest among the scientific community in utilizing UAS for science missions</a:t>
            </a:r>
            <a:endParaRPr lang="en-US" sz="2400" dirty="0"/>
          </a:p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7082436" y="2733794"/>
            <a:ext cx="565931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/>
              <a:t>“three Ds” </a:t>
            </a:r>
            <a:r>
              <a:rPr lang="en-US" dirty="0"/>
              <a:t>dull, dirty, or dangerous missions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47979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History of UAS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8910" y="1690687"/>
            <a:ext cx="5515948" cy="4607475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  <a:p>
            <a:r>
              <a:rPr lang="en-US" dirty="0"/>
              <a:t>NASA developed unmanned aircraft for high-altitude atmospheric sampling during the “Mini-Sniffer” program of the 1970s–1980s</a:t>
            </a:r>
          </a:p>
          <a:p>
            <a:endParaRPr lang="en-US" dirty="0"/>
          </a:p>
          <a:p>
            <a:r>
              <a:rPr lang="en-US" dirty="0"/>
              <a:t>NASA’s Environmental Research Aircraft and Sensor Technology (ERAST) program in the 1990s marked the first major steps towards developing the protocols and capabilities for employment of UAS supporting scientific research. </a:t>
            </a:r>
          </a:p>
        </p:txBody>
      </p:sp>
      <p:pic>
        <p:nvPicPr>
          <p:cNvPr id="5" name="Picture 2" descr="Related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8191" y="2529677"/>
            <a:ext cx="4724682" cy="2556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74136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UAS Scientific Applications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Mapping of Natural Resources</a:t>
            </a:r>
          </a:p>
          <a:p>
            <a:pPr lvl="2"/>
            <a:r>
              <a:rPr lang="en-US" dirty="0"/>
              <a:t>Vegetation growth, decline, and species invasion</a:t>
            </a:r>
          </a:p>
          <a:p>
            <a:r>
              <a:rPr lang="en-US" dirty="0"/>
              <a:t>Power Infrastructure Inspection</a:t>
            </a:r>
          </a:p>
          <a:p>
            <a:pPr lvl="2"/>
            <a:r>
              <a:rPr lang="en-US" dirty="0"/>
              <a:t>Inspection of wind turbine blades for signs of deterioration and power line survey</a:t>
            </a:r>
          </a:p>
          <a:p>
            <a:r>
              <a:rPr lang="en-US" dirty="0"/>
              <a:t>Remote Sensing</a:t>
            </a:r>
          </a:p>
          <a:p>
            <a:r>
              <a:rPr lang="en-US" dirty="0"/>
              <a:t>Agricultural Operations</a:t>
            </a:r>
          </a:p>
          <a:p>
            <a:r>
              <a:rPr lang="en-US" dirty="0"/>
              <a:t>Fire Monitoring</a:t>
            </a:r>
          </a:p>
          <a:p>
            <a:r>
              <a:rPr lang="en-US" dirty="0"/>
              <a:t>Search and Rescue</a:t>
            </a:r>
          </a:p>
          <a:p>
            <a:r>
              <a:rPr lang="en-US" dirty="0"/>
              <a:t>Aerial Mapping and Meteorology</a:t>
            </a:r>
          </a:p>
          <a:p>
            <a:pPr lvl="2"/>
            <a:r>
              <a:rPr lang="en-US" dirty="0"/>
              <a:t>Cloud Seeding</a:t>
            </a:r>
          </a:p>
          <a:p>
            <a:pPr lvl="2"/>
            <a:r>
              <a:rPr lang="en-US" dirty="0"/>
              <a:t>Snow Pack</a:t>
            </a:r>
          </a:p>
          <a:p>
            <a:pPr lvl="2"/>
            <a:r>
              <a:rPr lang="en-US" dirty="0"/>
              <a:t>Topography</a:t>
            </a:r>
          </a:p>
          <a:p>
            <a:r>
              <a:rPr lang="en-US" dirty="0"/>
              <a:t>Sports event film coverage</a:t>
            </a:r>
          </a:p>
          <a:p>
            <a:r>
              <a:rPr lang="en-US" dirty="0"/>
              <a:t>Fisheries protection</a:t>
            </a:r>
          </a:p>
          <a:p>
            <a:r>
              <a:rPr lang="en-US" dirty="0"/>
              <a:t>Disaster Analysis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6</a:t>
            </a:fld>
            <a:endParaRPr lang="en-US"/>
          </a:p>
        </p:txBody>
      </p:sp>
      <p:pic>
        <p:nvPicPr>
          <p:cNvPr id="1026" name="Picture 2" descr="Image result for unmanned aircraft systems used in remote sens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2525" y="3136900"/>
            <a:ext cx="6896100" cy="3219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26393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Objectives of the paper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260" y="2212487"/>
            <a:ext cx="10152185" cy="4351338"/>
          </a:xfrm>
        </p:spPr>
        <p:txBody>
          <a:bodyPr>
            <a:normAutofit/>
          </a:bodyPr>
          <a:lstStyle/>
          <a:p>
            <a:pPr marL="514350" indent="-514350">
              <a:buAutoNum type="arabicParenBoth"/>
            </a:pPr>
            <a:r>
              <a:rPr lang="en-US" dirty="0"/>
              <a:t>To describe various classes and categories of UAS and considerations for their use.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(2) To describe the general types and capabilities of sensor packages available for UAS, and their relative suitability for representative scientific applications.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(3) To introduce important principles of government regulation of UAS, with specific examples from the USA and Europe.</a:t>
            </a:r>
          </a:p>
        </p:txBody>
      </p:sp>
      <p:pic>
        <p:nvPicPr>
          <p:cNvPr id="5122" name="Picture 2" descr="Image result for UAV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36888" y="365125"/>
            <a:ext cx="2910369" cy="1847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9090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Categories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28"/>
          <a:stretch/>
        </p:blipFill>
        <p:spPr>
          <a:xfrm>
            <a:off x="4954466" y="903422"/>
            <a:ext cx="6796229" cy="49444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41305" y="1382061"/>
            <a:ext cx="4713182" cy="53653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High Altitude, Long Endurance (HALE)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larger than many general-aviation manned aircraft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Altitudes 20,000 m +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30+ hours thousands of km</a:t>
            </a:r>
          </a:p>
          <a:p>
            <a:r>
              <a:rPr lang="en-US" b="1" dirty="0"/>
              <a:t>Medium Altitude, Long Endurance (MALE)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Altitudes up to 9,000 m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Flight range hundreds of km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Flight time lasting several hours</a:t>
            </a:r>
          </a:p>
          <a:p>
            <a:r>
              <a:rPr lang="en-US" b="1" dirty="0"/>
              <a:t>Low Altitude, Long Endurance (LALE)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Payload capabilities of several kg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Altitudes of a few thousand meters</a:t>
            </a:r>
          </a:p>
          <a:p>
            <a:r>
              <a:rPr lang="en-US" b="1" dirty="0"/>
              <a:t>Low Altitude, Short Endurance (LASE)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Wing span &lt;3 m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Launched by hand</a:t>
            </a:r>
          </a:p>
          <a:p>
            <a:r>
              <a:rPr lang="en-US" b="1" dirty="0"/>
              <a:t>Vertical Take-Off &amp; Landing (VTOL)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Capable of hovering</a:t>
            </a:r>
          </a:p>
          <a:p>
            <a:r>
              <a:rPr lang="en-US" b="1" dirty="0"/>
              <a:t>Micro (or miniature) Air Vehicles (MAV)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Altitudes &lt;330 m, 5-30 min flights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8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5079926" y="5732784"/>
            <a:ext cx="67453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Figure 1. Image courtesy of US Department of Homeland Security [7].</a:t>
            </a:r>
          </a:p>
        </p:txBody>
      </p:sp>
    </p:spTree>
    <p:extLst>
      <p:ext uri="{BB962C8B-B14F-4D97-AF65-F5344CB8AC3E}">
        <p14:creationId xmlns:p14="http://schemas.microsoft.com/office/powerpoint/2010/main" val="12784542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Micro (or miniature) Air Vehicles (MAV)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22"/>
          <a:stretch/>
        </p:blipFill>
        <p:spPr>
          <a:xfrm>
            <a:off x="6231409" y="1518786"/>
            <a:ext cx="5610800" cy="48354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43211" y="4816282"/>
            <a:ext cx="6096000" cy="120032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r>
              <a:rPr lang="en-US" dirty="0"/>
              <a:t>The AV Nano Hummingbird is the size of a small bird (weight of 19 g and wingspan of 16 cm) and can climb and descend vertically, fly in all horizontal directions, is equipped with a small video camera, and has a flight endurance of ~8 min</a:t>
            </a:r>
          </a:p>
        </p:txBody>
      </p:sp>
      <p:sp>
        <p:nvSpPr>
          <p:cNvPr id="7" name="Rectangle 6"/>
          <p:cNvSpPr/>
          <p:nvPr/>
        </p:nvSpPr>
        <p:spPr>
          <a:xfrm>
            <a:off x="425657" y="1775208"/>
            <a:ext cx="6096000" cy="3139321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Very small UAS or Micro-UAVs (MAVs) and Nano UAVs (NAVs)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Began in the mid-late 1990s supported by the US Department of Defense.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Designed for short mission profile surveillance platforms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Allows observation capabilities in confined spaces or hostile environments in military applications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9</a:t>
            </a:fld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6096000" y="6169580"/>
            <a:ext cx="63359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Figure 2. Courtesy </a:t>
            </a:r>
            <a:r>
              <a:rPr lang="en-US" dirty="0" err="1"/>
              <a:t>AeroVironment</a:t>
            </a:r>
            <a:r>
              <a:rPr lang="en-US" dirty="0"/>
              <a:t>, Inc. (http://www.avinc.com)</a:t>
            </a:r>
          </a:p>
        </p:txBody>
      </p:sp>
    </p:spTree>
    <p:extLst>
      <p:ext uri="{BB962C8B-B14F-4D97-AF65-F5344CB8AC3E}">
        <p14:creationId xmlns:p14="http://schemas.microsoft.com/office/powerpoint/2010/main" val="34636058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Vertical Take-Off &amp; Landing (VTOL)</a:t>
            </a:r>
            <a:endParaRPr lang="en-US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55" b="9339"/>
          <a:stretch/>
        </p:blipFill>
        <p:spPr>
          <a:xfrm>
            <a:off x="359228" y="1303965"/>
            <a:ext cx="4003871" cy="226966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03" b="9329"/>
          <a:stretch/>
        </p:blipFill>
        <p:spPr>
          <a:xfrm>
            <a:off x="467152" y="4140807"/>
            <a:ext cx="3895947" cy="1981193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5710957" y="2017148"/>
            <a:ext cx="6087541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Most VTOL UAV history dates to the early 1960s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Major developments occurred in the 1990s and the present.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Portable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Platforms for remote areas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Limited sensor payload capabilities </a:t>
            </a:r>
          </a:p>
          <a:p>
            <a:r>
              <a:rPr lang="en-US" dirty="0"/>
              <a:t>	As miniaturization of sensors occurs, the platforms 	are proving more valuable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Line-of-sight (LOS) operations are the common pilot control method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10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413190" y="3541332"/>
            <a:ext cx="54277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Figure 4. </a:t>
            </a:r>
            <a:r>
              <a:rPr lang="en-US" dirty="0" err="1"/>
              <a:t>Dragonflyer</a:t>
            </a:r>
            <a:r>
              <a:rPr lang="en-US" dirty="0"/>
              <a:t> X6 VTOL UAS Image courtesy Dragonfly Innovations, Inc.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7152" y="6075144"/>
            <a:ext cx="52438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Figure 5. </a:t>
            </a:r>
            <a:r>
              <a:rPr lang="en-US" dirty="0" err="1"/>
              <a:t>Aeryon</a:t>
            </a:r>
            <a:r>
              <a:rPr lang="en-US" dirty="0"/>
              <a:t> Scout VTOL UAS. Image courtesy </a:t>
            </a:r>
            <a:r>
              <a:rPr lang="en-US" dirty="0" err="1"/>
              <a:t>Aeryon</a:t>
            </a:r>
            <a:r>
              <a:rPr lang="en-US" dirty="0"/>
              <a:t> Labs, Inc. </a:t>
            </a:r>
          </a:p>
        </p:txBody>
      </p:sp>
    </p:spTree>
    <p:extLst>
      <p:ext uri="{BB962C8B-B14F-4D97-AF65-F5344CB8AC3E}">
        <p14:creationId xmlns:p14="http://schemas.microsoft.com/office/powerpoint/2010/main" val="5473655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Vertical Take-Off &amp; Landing (VTOL)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66"/>
          <a:stretch/>
        </p:blipFill>
        <p:spPr>
          <a:xfrm>
            <a:off x="6198031" y="1690688"/>
            <a:ext cx="5407306" cy="3095232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639486" y="2043815"/>
            <a:ext cx="5558545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An example of a mid-sized, commercially used VTOL UAS.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Employed primarily for agricultural spraying operations.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Payload capacity and endurance to support remote sensing system operations, and has flown with various experimental remote sensing systems at NASA-Ames Research Center.</a:t>
            </a:r>
          </a:p>
          <a:p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11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6361316" y="4775905"/>
            <a:ext cx="557037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Figure 6. The Yamaha RMAX VTOL aircraft, shown with a pesticide/herbicide application sprayer payload used in precision agriculture. Image courtesy of Yamaha Motor Australia. </a:t>
            </a:r>
          </a:p>
        </p:txBody>
      </p:sp>
    </p:spTree>
    <p:extLst>
      <p:ext uri="{BB962C8B-B14F-4D97-AF65-F5344CB8AC3E}">
        <p14:creationId xmlns:p14="http://schemas.microsoft.com/office/powerpoint/2010/main" val="2011001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Vertical Take-Off &amp; Landing (VTOL)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832"/>
          <a:stretch/>
        </p:blipFill>
        <p:spPr>
          <a:xfrm>
            <a:off x="548951" y="2575248"/>
            <a:ext cx="6971522" cy="214127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781731" y="2684864"/>
            <a:ext cx="407747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More Than 770,000 UAVs Now Registered In US, FAA Says.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Need for air traffic controlling system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12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713014" y="4562669"/>
            <a:ext cx="66433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Figure 3. Unmanned VTOL commercial platform systems developed (horizontal axis) by year between 1960-2012. Data for 2012 are estimates at the time of writing. </a:t>
            </a:r>
          </a:p>
        </p:txBody>
      </p:sp>
    </p:spTree>
    <p:extLst>
      <p:ext uri="{BB962C8B-B14F-4D97-AF65-F5344CB8AC3E}">
        <p14:creationId xmlns:p14="http://schemas.microsoft.com/office/powerpoint/2010/main" val="35930585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Low Altitude, Short Endurance (LASE) and</a:t>
            </a:r>
            <a:br>
              <a:rPr lang="en-US" b="1" dirty="0"/>
            </a:br>
            <a:r>
              <a:rPr lang="en-US" b="1" dirty="0"/>
              <a:t>Low Altitude, Long Endurance (LALE)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86"/>
          <a:stretch/>
        </p:blipFill>
        <p:spPr>
          <a:xfrm>
            <a:off x="415497" y="1792057"/>
            <a:ext cx="5521595" cy="363029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996404" y="2294002"/>
            <a:ext cx="4788159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Occur in an array of sizes and configurations, from back-packable, hand-launched platforms to catapult-launch platforms.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Operational capabilities of 45 min–2 h, and a reduced payload capacity.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13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624371" y="5308947"/>
            <a:ext cx="531272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Figure 7. LASE and LALE UAS on display at 2005 Naval Unmanned Aerial Vehicle Air Demo. Pictures are (front to back, left to right) RQ-11A Raven, Evolution, Dragon Eye, NASA FLIC, Arcturus T-15, Skylark, Tern, RQ-2B Pioneer, and Neptune. Image courtesy US Department of Defense. </a:t>
            </a:r>
          </a:p>
        </p:txBody>
      </p:sp>
    </p:spTree>
    <p:extLst>
      <p:ext uri="{BB962C8B-B14F-4D97-AF65-F5344CB8AC3E}">
        <p14:creationId xmlns:p14="http://schemas.microsoft.com/office/powerpoint/2010/main" val="20312885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Medium Altitude, Long Endurance (MALE)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843"/>
          <a:stretch/>
        </p:blipFill>
        <p:spPr>
          <a:xfrm>
            <a:off x="526311" y="2488318"/>
            <a:ext cx="5297966" cy="2239614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5824277" y="1947919"/>
            <a:ext cx="6096000" cy="452431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The SIERRA has supported several airborne science data collection campaigns, including the following missions: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1. CASIE (2009): The Characterization of Arctic Sea Ice Experiment operated from Svalbard, Norway, above the Arctic Circle.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lvl="1"/>
            <a:r>
              <a:rPr lang="en-US" dirty="0"/>
              <a:t>2. RAM-GGM (2011): The Right-of Way Automated Monitoring-Greenhouse Gas Mission pilot study occurred in Railroad Valley, NV, USA.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3. Long-Term Earthquake Hazards and groundwater measurement UAS (SIERRA) campaign (2011–2013).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4. High Resolution Assessment of Carbon Dynamics in Seagrass and Coral Reef Biomes (2011–2013).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14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718458" y="4631525"/>
            <a:ext cx="47306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Figure 9. The NASA SIERRA, shown flying near Svalbard, Norway, 2009. Image courtesy NASA.</a:t>
            </a:r>
          </a:p>
        </p:txBody>
      </p:sp>
    </p:spTree>
    <p:extLst>
      <p:ext uri="{BB962C8B-B14F-4D97-AF65-F5344CB8AC3E}">
        <p14:creationId xmlns:p14="http://schemas.microsoft.com/office/powerpoint/2010/main" val="2582797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Medium Altitude, Long Endurance (MALE)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073"/>
          <a:stretch/>
        </p:blipFill>
        <p:spPr>
          <a:xfrm>
            <a:off x="465121" y="2593911"/>
            <a:ext cx="5673654" cy="2551922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354147" y="1851383"/>
            <a:ext cx="5290457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20 m wingspan can loft payloads of nearly 200 kg internally, as well as external loads of 900 kg.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Capable of reaching altitudes above 12,000 m, but with limited endurance at that altitude.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Performance characteristics are optimized at 5,500 m to 9,000 m feet altitude, where the aircraft is capable of ~24-hour mission endurance.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Remote sensing data collection during its first campaign flights from 2007–2009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15</a:t>
            </a:fld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110343" y="5029199"/>
            <a:ext cx="48138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Figure 8. NASA </a:t>
            </a:r>
            <a:r>
              <a:rPr lang="en-US" dirty="0" err="1"/>
              <a:t>Ikhana</a:t>
            </a:r>
            <a:r>
              <a:rPr lang="en-US" dirty="0"/>
              <a:t>. Image courtesy NASA.</a:t>
            </a:r>
          </a:p>
        </p:txBody>
      </p:sp>
    </p:spTree>
    <p:extLst>
      <p:ext uri="{BB962C8B-B14F-4D97-AF65-F5344CB8AC3E}">
        <p14:creationId xmlns:p14="http://schemas.microsoft.com/office/powerpoint/2010/main" val="41270549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Medium Altitude, Long Endurance (MALE)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1138" y="3276029"/>
            <a:ext cx="7445385" cy="265199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838199" y="1690688"/>
            <a:ext cx="10638453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Western States UAS Fire Imaging Missions, the aircraft flew over 20 missions in the western United States over 60 fires.</a:t>
            </a:r>
          </a:p>
          <a:p>
            <a:endParaRPr lang="en-US" dirty="0"/>
          </a:p>
          <a:p>
            <a:r>
              <a:rPr lang="en-US" dirty="0"/>
              <a:t>Over a period of three fire seasons, showcased the utility of UAS to support both scientific data collection and disaster monitoring capabilities.</a:t>
            </a:r>
          </a:p>
          <a:p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16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2463282" y="5928019"/>
            <a:ext cx="70166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Table 1 lists wildfire imaging support missions flown by </a:t>
            </a:r>
            <a:r>
              <a:rPr lang="en-US" dirty="0" err="1"/>
              <a:t>Ikhana</a:t>
            </a:r>
            <a:r>
              <a:rPr lang="en-US" dirty="0"/>
              <a:t> during the 2006–2009 fire seasons.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42845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High Altitude, Long Endurance (HALE)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08"/>
          <a:stretch/>
        </p:blipFill>
        <p:spPr>
          <a:xfrm>
            <a:off x="6230977" y="1590346"/>
            <a:ext cx="5658524" cy="4256541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965313" y="1919387"/>
            <a:ext cx="4698369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More recent introduction into the UAS world.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Outside of the US Department of Defense, the major civilian components that have employed HALE UAS to support science have been NASA and NOAA.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Collect information at regional and global scales to support satellite observations at spatial and temporal scales.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Expensive</a:t>
            </a:r>
          </a:p>
          <a:p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17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6496406" y="5710019"/>
            <a:ext cx="53930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Figure 10. The Pathfinder HALE UAS. Image Courtesy NASA</a:t>
            </a:r>
          </a:p>
        </p:txBody>
      </p:sp>
    </p:spTree>
    <p:extLst>
      <p:ext uri="{BB962C8B-B14F-4D97-AF65-F5344CB8AC3E}">
        <p14:creationId xmlns:p14="http://schemas.microsoft.com/office/powerpoint/2010/main" val="13314661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High Altitude, Long Endurance (HALE)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31"/>
          <a:stretch/>
        </p:blipFill>
        <p:spPr>
          <a:xfrm>
            <a:off x="6366938" y="1401437"/>
            <a:ext cx="5678978" cy="4247317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852100" y="1690688"/>
            <a:ext cx="5106955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Global Hawk has an operating altitude of 19,800 m and a flight endurance of over 30 h. 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Cruises at 550 km/h and carries a payload of 750 kg for a range of over 17,000 km. 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platform has compartments that can house over 10 different instruments, supporting multiple science instrumentation measurement capabilities.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Future: Hurricane and Severe Storm Sentinel (HS3) will be a five-year mission specifically targeted to investigate the processes that underlie hurricane formation and intensity.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18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6651171" y="5614838"/>
            <a:ext cx="50214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Figure 11. The NASA/NOAA Global HAWK HALE UAS. Image courtesy NASA.</a:t>
            </a:r>
          </a:p>
        </p:txBody>
      </p:sp>
    </p:spTree>
    <p:extLst>
      <p:ext uri="{BB962C8B-B14F-4D97-AF65-F5344CB8AC3E}">
        <p14:creationId xmlns:p14="http://schemas.microsoft.com/office/powerpoint/2010/main" val="41250512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Regulations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1966" y="221639"/>
            <a:ext cx="4850734" cy="6499836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19</a:t>
            </a:fld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838200" y="2425183"/>
            <a:ext cx="421005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rgbClr val="333333"/>
                </a:solidFill>
                <a:latin typeface="FreeSans"/>
              </a:rPr>
              <a:t>June 21, 2016 </a:t>
            </a:r>
          </a:p>
          <a:p>
            <a:r>
              <a:rPr lang="en-US" sz="2800" dirty="0">
                <a:solidFill>
                  <a:srgbClr val="2353BA"/>
                </a:solidFill>
                <a:latin typeface="FreeSans"/>
              </a:rPr>
              <a:t>Part 107 of the Federal Aviation Regulations</a:t>
            </a:r>
            <a:r>
              <a:rPr lang="en-US" sz="2800" dirty="0">
                <a:solidFill>
                  <a:srgbClr val="333333"/>
                </a:solidFill>
                <a:latin typeface="FreeSans"/>
              </a:rPr>
              <a:t> 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2781582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Main Paper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185" y="1856791"/>
            <a:ext cx="11168742" cy="4320171"/>
          </a:xfrm>
        </p:spPr>
        <p:txBody>
          <a:bodyPr/>
          <a:lstStyle/>
          <a:p>
            <a:pPr marL="914400" lvl="2" indent="0" algn="ctr">
              <a:buNone/>
            </a:pPr>
            <a:r>
              <a:rPr lang="en-US" sz="3200" dirty="0"/>
              <a:t>Using the </a:t>
            </a:r>
            <a:r>
              <a:rPr lang="en-US" sz="3200" dirty="0" err="1"/>
              <a:t>MicroASAR</a:t>
            </a:r>
            <a:r>
              <a:rPr lang="en-US" sz="3200" dirty="0"/>
              <a:t> on the NASA SIERRA UAS in the Characterization of Arctic Sea Ice Experiment</a:t>
            </a:r>
          </a:p>
          <a:p>
            <a:pPr marL="914400" lvl="2" indent="0" algn="ctr">
              <a:buNone/>
            </a:pPr>
            <a:r>
              <a:rPr lang="en-US" sz="2400" dirty="0"/>
              <a:t>Evan </a:t>
            </a:r>
            <a:r>
              <a:rPr lang="en-US" sz="2400" dirty="0" err="1"/>
              <a:t>Zaugg</a:t>
            </a:r>
            <a:r>
              <a:rPr lang="en-US" sz="2400" dirty="0"/>
              <a:t>, David Long, Matthew Edwards, Matthew </a:t>
            </a:r>
            <a:r>
              <a:rPr lang="en-US" sz="2400" dirty="0" err="1"/>
              <a:t>Fladeland</a:t>
            </a:r>
            <a:r>
              <a:rPr lang="en-US" sz="2400" dirty="0"/>
              <a:t>, Richard </a:t>
            </a:r>
            <a:r>
              <a:rPr lang="en-US" sz="2400" dirty="0" err="1"/>
              <a:t>Kolyer</a:t>
            </a:r>
            <a:r>
              <a:rPr lang="en-US" sz="2400" dirty="0"/>
              <a:t>, Ian Crocker, James </a:t>
            </a:r>
            <a:r>
              <a:rPr lang="en-US" sz="2400" dirty="0" err="1"/>
              <a:t>Maslanik</a:t>
            </a:r>
            <a:r>
              <a:rPr lang="en-US" sz="2400" dirty="0"/>
              <a:t>, Ute Herzfeld, and Bruce </a:t>
            </a:r>
            <a:r>
              <a:rPr lang="en-US" sz="2400" dirty="0" err="1"/>
              <a:t>Wallin</a:t>
            </a:r>
            <a:endParaRPr lang="en-US" sz="2400" dirty="0"/>
          </a:p>
          <a:p>
            <a:pPr marL="914400" lvl="2" indent="0" algn="ctr">
              <a:buNone/>
            </a:pPr>
            <a:r>
              <a:rPr lang="en-US" sz="2400" i="1" dirty="0"/>
              <a:t>May 2010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20</a:t>
            </a:fld>
            <a:endParaRPr lang="en-US"/>
          </a:p>
        </p:txBody>
      </p:sp>
      <p:pic>
        <p:nvPicPr>
          <p:cNvPr id="3074" name="Picture 2" descr="Image result for remote sens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3975" y="3720726"/>
            <a:ext cx="3990975" cy="2713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3460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CASIE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55245"/>
            <a:ext cx="9972675" cy="4395788"/>
          </a:xfrm>
        </p:spPr>
        <p:txBody>
          <a:bodyPr/>
          <a:lstStyle/>
          <a:p>
            <a:r>
              <a:rPr lang="en-US" dirty="0"/>
              <a:t>CASIE-09 (</a:t>
            </a:r>
            <a:r>
              <a:rPr lang="en-US" b="1" dirty="0"/>
              <a:t>C</a:t>
            </a:r>
            <a:r>
              <a:rPr lang="en-US" dirty="0"/>
              <a:t>haracterization of </a:t>
            </a:r>
            <a:r>
              <a:rPr lang="en-US" b="1" dirty="0"/>
              <a:t>A</a:t>
            </a:r>
            <a:r>
              <a:rPr lang="en-US" dirty="0"/>
              <a:t>rctic </a:t>
            </a:r>
            <a:r>
              <a:rPr lang="en-US" b="1" dirty="0"/>
              <a:t>S</a:t>
            </a:r>
            <a:r>
              <a:rPr lang="en-US" dirty="0"/>
              <a:t>ea </a:t>
            </a:r>
            <a:r>
              <a:rPr lang="en-US" b="1" dirty="0"/>
              <a:t>I</a:t>
            </a:r>
            <a:r>
              <a:rPr lang="en-US" dirty="0"/>
              <a:t>ce </a:t>
            </a:r>
            <a:r>
              <a:rPr lang="en-US" b="1" dirty="0"/>
              <a:t>E</a:t>
            </a:r>
            <a:r>
              <a:rPr lang="en-US" dirty="0"/>
              <a:t>xperiment 2009)</a:t>
            </a:r>
          </a:p>
          <a:p>
            <a:r>
              <a:rPr lang="en-US" dirty="0"/>
              <a:t>NASA Mission to study sea ice roughness and break-up in the Arctic and high northern latitudes.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21</a:t>
            </a:fld>
            <a:endParaRPr lang="en-US"/>
          </a:p>
        </p:txBody>
      </p:sp>
      <p:pic>
        <p:nvPicPr>
          <p:cNvPr id="4100" name="Picture 4" descr="SIERRA Flight Range depicted on Google Earth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67" r="5000" b="12281"/>
          <a:stretch/>
        </p:blipFill>
        <p:spPr bwMode="auto">
          <a:xfrm>
            <a:off x="941803" y="3025951"/>
            <a:ext cx="3962401" cy="3366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s://blogs.nasa.gov/wp-content/uploads/sites/101/2013/03/1006294main_be-aware-polarbear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476" t="4310" r="32379"/>
          <a:stretch/>
        </p:blipFill>
        <p:spPr bwMode="auto">
          <a:xfrm>
            <a:off x="9220200" y="3605479"/>
            <a:ext cx="1590675" cy="220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ttps://blogs.nasa.gov/wp-content/uploads/sites/101/2013/03/1006235main_ny_alesund_sign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7561" y="3882681"/>
            <a:ext cx="3906030" cy="1717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525711" y="5627873"/>
            <a:ext cx="39060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Photos courtesy of CASIE Blog</a:t>
            </a:r>
          </a:p>
        </p:txBody>
      </p:sp>
    </p:spTree>
    <p:extLst>
      <p:ext uri="{BB962C8B-B14F-4D97-AF65-F5344CB8AC3E}">
        <p14:creationId xmlns:p14="http://schemas.microsoft.com/office/powerpoint/2010/main" val="23861054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CASIE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2475" y="2005012"/>
            <a:ext cx="10515600" cy="4351338"/>
          </a:xfrm>
        </p:spPr>
        <p:txBody>
          <a:bodyPr>
            <a:normAutofit fontScale="85000" lnSpcReduction="20000"/>
          </a:bodyPr>
          <a:lstStyle/>
          <a:p>
            <a:pPr marL="514350" indent="-514350" fontAlgn="base">
              <a:buFont typeface="+mj-lt"/>
              <a:buAutoNum type="arabicPeriod"/>
            </a:pPr>
            <a:r>
              <a:rPr lang="en-US" dirty="0"/>
              <a:t>Determine the degree to which ice-roughness monitoring via remote sensing can detect basic changes in ice conditions such as ice thickness and ice age.</a:t>
            </a:r>
          </a:p>
          <a:p>
            <a:pPr marL="514350" indent="-514350" fontAlgn="base">
              <a:buFont typeface="+mj-lt"/>
              <a:buAutoNum type="arabicPeriod"/>
            </a:pPr>
            <a:endParaRPr lang="en-US" dirty="0"/>
          </a:p>
          <a:p>
            <a:pPr marL="514350" indent="-514350" fontAlgn="base">
              <a:buFont typeface="+mj-lt"/>
              <a:buAutoNum type="arabicPeriod"/>
            </a:pPr>
            <a:r>
              <a:rPr lang="en-US" dirty="0"/>
              <a:t>Investigate relationships between ice roughness and factors affecting the loss or maintenance of the perennial ice cover.</a:t>
            </a:r>
          </a:p>
          <a:p>
            <a:pPr marL="514350" indent="-514350" fontAlgn="base">
              <a:buFont typeface="+mj-lt"/>
              <a:buAutoNum type="arabicPeriod"/>
            </a:pPr>
            <a:endParaRPr lang="en-US" dirty="0"/>
          </a:p>
          <a:p>
            <a:pPr marL="514350" indent="-514350" fontAlgn="base">
              <a:buFont typeface="+mj-lt"/>
              <a:buAutoNum type="arabicPeriod"/>
            </a:pPr>
            <a:r>
              <a:rPr lang="en-US" dirty="0"/>
              <a:t>Determine how roughness varies as a function of different kinematic conditions and ice properties.</a:t>
            </a:r>
          </a:p>
          <a:p>
            <a:pPr fontAlgn="base"/>
            <a:endParaRPr lang="en-US" dirty="0"/>
          </a:p>
          <a:p>
            <a:pPr marL="0" indent="0" fontAlgn="base">
              <a:buNone/>
            </a:pPr>
            <a:r>
              <a:rPr lang="en-US" b="1" i="1" dirty="0"/>
              <a:t>The mission offers a technological and operational testbed to demonstrate the value of autonomous vehicles for long-range, long-duration remote sensing science.</a:t>
            </a:r>
            <a:endParaRPr lang="en-US" b="1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22</a:t>
            </a:fld>
            <a:endParaRPr lang="en-US"/>
          </a:p>
        </p:txBody>
      </p:sp>
      <p:pic>
        <p:nvPicPr>
          <p:cNvPr id="5" name="Picture 2" descr="https://espo.nasa.gov/home/sites/default/files/images/CASIE_logo_full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2200" y="27782"/>
            <a:ext cx="2103626" cy="183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553638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SIERRA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S</a:t>
            </a:r>
            <a:r>
              <a:rPr lang="en-US" dirty="0"/>
              <a:t>ensor </a:t>
            </a:r>
            <a:r>
              <a:rPr lang="en-US" b="1" dirty="0"/>
              <a:t>I</a:t>
            </a:r>
            <a:r>
              <a:rPr lang="en-US" dirty="0"/>
              <a:t>ntegrated </a:t>
            </a:r>
            <a:r>
              <a:rPr lang="en-US" b="1" dirty="0"/>
              <a:t>E</a:t>
            </a:r>
            <a:r>
              <a:rPr lang="en-US" dirty="0"/>
              <a:t>nvironmental </a:t>
            </a:r>
            <a:r>
              <a:rPr lang="en-US" b="1" dirty="0"/>
              <a:t>R</a:t>
            </a:r>
            <a:r>
              <a:rPr lang="en-US" dirty="0"/>
              <a:t>emote </a:t>
            </a:r>
            <a:r>
              <a:rPr lang="en-US" b="1" dirty="0"/>
              <a:t>R</a:t>
            </a:r>
            <a:r>
              <a:rPr lang="en-US" dirty="0"/>
              <a:t>esearch </a:t>
            </a:r>
            <a:r>
              <a:rPr lang="en-US" b="1" dirty="0"/>
              <a:t>A</a:t>
            </a:r>
            <a:r>
              <a:rPr lang="en-US" dirty="0"/>
              <a:t>ircraft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23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26326" t="27755" r="27755" b="39184"/>
          <a:stretch/>
        </p:blipFill>
        <p:spPr>
          <a:xfrm>
            <a:off x="575284" y="2710171"/>
            <a:ext cx="6935081" cy="280870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6786" t="42721" r="50638" b="20953"/>
          <a:stretch/>
        </p:blipFill>
        <p:spPr>
          <a:xfrm>
            <a:off x="7510365" y="2369286"/>
            <a:ext cx="3964733" cy="358842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090124" y="5524756"/>
            <a:ext cx="54661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NASA SIERRA UAS and the CASIE team in </a:t>
            </a:r>
            <a:r>
              <a:rPr lang="en-US" dirty="0" err="1"/>
              <a:t>Ny-Alesund</a:t>
            </a:r>
            <a:r>
              <a:rPr lang="en-US" dirty="0"/>
              <a:t>, Svalbard, Norway.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008580" y="5957706"/>
            <a:ext cx="30386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NASA SIERRA UAS 3-View and Specifications</a:t>
            </a:r>
          </a:p>
        </p:txBody>
      </p:sp>
    </p:spTree>
    <p:extLst>
      <p:ext uri="{BB962C8B-B14F-4D97-AF65-F5344CB8AC3E}">
        <p14:creationId xmlns:p14="http://schemas.microsoft.com/office/powerpoint/2010/main" val="251832524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689" y="4241086"/>
            <a:ext cx="2855072" cy="160597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Sea 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3700" y="1561140"/>
            <a:ext cx="4200526" cy="4919535"/>
          </a:xfrm>
        </p:spPr>
        <p:txBody>
          <a:bodyPr/>
          <a:lstStyle/>
          <a:p>
            <a:r>
              <a:rPr lang="en-US" dirty="0"/>
              <a:t>Drives ocean currents around the world</a:t>
            </a:r>
          </a:p>
          <a:p>
            <a:endParaRPr lang="en-US" dirty="0"/>
          </a:p>
          <a:p>
            <a:r>
              <a:rPr lang="en-US" dirty="0"/>
              <a:t>Winds and currents move ice sheets and cause them to raft. </a:t>
            </a:r>
          </a:p>
          <a:p>
            <a:endParaRPr lang="en-US" dirty="0"/>
          </a:p>
          <a:p>
            <a:r>
              <a:rPr lang="en-US" dirty="0"/>
              <a:t>The melting of sea ice drives ecosystems and affects global climate.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24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4774" y="491658"/>
            <a:ext cx="4055279" cy="228109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4774" y="2760170"/>
            <a:ext cx="2516245" cy="15175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474" y="4277685"/>
            <a:ext cx="2520546" cy="1417807"/>
          </a:xfrm>
          <a:prstGeom prst="rect">
            <a:avLst/>
          </a:prstGeom>
        </p:spPr>
      </p:pic>
      <p:cxnSp>
        <p:nvCxnSpPr>
          <p:cNvPr id="9" name="Straight Arrow Connector 8"/>
          <p:cNvCxnSpPr>
            <a:cxnSpLocks/>
          </p:cNvCxnSpPr>
          <p:nvPr/>
        </p:nvCxnSpPr>
        <p:spPr>
          <a:xfrm>
            <a:off x="5940747" y="3907970"/>
            <a:ext cx="0" cy="668659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57669" y="2702079"/>
            <a:ext cx="3102476" cy="1745143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1019" y="4956508"/>
            <a:ext cx="2709630" cy="1524167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91787" y="514946"/>
            <a:ext cx="3288450" cy="1849753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4880118" y="5718591"/>
            <a:ext cx="237755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/>
              <a:t>https://youtu.be3/u12QJVmr3YU</a:t>
            </a:r>
          </a:p>
        </p:txBody>
      </p:sp>
    </p:spTree>
    <p:extLst>
      <p:ext uri="{BB962C8B-B14F-4D97-AF65-F5344CB8AC3E}">
        <p14:creationId xmlns:p14="http://schemas.microsoft.com/office/powerpoint/2010/main" val="32082743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Arctic Sea Ice Animation 2000-2016</a:t>
            </a:r>
          </a:p>
        </p:txBody>
      </p:sp>
      <p:pic>
        <p:nvPicPr>
          <p:cNvPr id="5" name="weeklySeaIceAge_withSqKmGraph_4k_ND2000_p30_2160p30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00175" y="1411649"/>
            <a:ext cx="9344025" cy="5255895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25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3552825" y="6582975"/>
            <a:ext cx="6096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200" dirty="0"/>
              <a:t>NASA's Scientific Visualization Studio (https://svs.gsfc.nasa.gov/4510)</a:t>
            </a:r>
          </a:p>
        </p:txBody>
      </p:sp>
    </p:spTree>
    <p:extLst>
      <p:ext uri="{BB962C8B-B14F-4D97-AF65-F5344CB8AC3E}">
        <p14:creationId xmlns:p14="http://schemas.microsoft.com/office/powerpoint/2010/main" val="1423419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06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September 1984 vs 2016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26</a:t>
            </a:fld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2482" y="2481940"/>
            <a:ext cx="5852160" cy="329184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40" y="2481940"/>
            <a:ext cx="5852160" cy="329184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668556" y="5880399"/>
            <a:ext cx="79683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NASA's Scientific Visualization Studio (https://svs.gsfc.nasa.gov/4510)</a:t>
            </a:r>
          </a:p>
        </p:txBody>
      </p:sp>
    </p:spTree>
    <p:extLst>
      <p:ext uri="{BB962C8B-B14F-4D97-AF65-F5344CB8AC3E}">
        <p14:creationId xmlns:p14="http://schemas.microsoft.com/office/powerpoint/2010/main" val="390015135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ASAR?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3879715" cy="4351338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A</a:t>
            </a:r>
            <a:r>
              <a:rPr lang="en-US" dirty="0"/>
              <a:t>irborne</a:t>
            </a:r>
            <a:r>
              <a:rPr lang="en-US" b="1" dirty="0"/>
              <a:t> S</a:t>
            </a:r>
            <a:r>
              <a:rPr lang="en-US" dirty="0"/>
              <a:t>ynthetic </a:t>
            </a:r>
            <a:r>
              <a:rPr lang="en-US" b="1" dirty="0"/>
              <a:t>A</a:t>
            </a:r>
            <a:r>
              <a:rPr lang="en-US" dirty="0"/>
              <a:t>perture </a:t>
            </a:r>
            <a:r>
              <a:rPr lang="en-US" b="1" dirty="0"/>
              <a:t>R</a:t>
            </a:r>
            <a:r>
              <a:rPr lang="en-US" dirty="0"/>
              <a:t>adar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27</a:t>
            </a:fld>
            <a:endParaRPr lang="en-US"/>
          </a:p>
        </p:txBody>
      </p:sp>
      <p:pic>
        <p:nvPicPr>
          <p:cNvPr id="6" name="0SIhWWgzE1w">
            <a:hlinkClick r:id="" action="ppaction://media"/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286375" y="1362074"/>
            <a:ext cx="6419850" cy="481488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23642" y="3816628"/>
            <a:ext cx="506273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hlinkClick r:id="rId5"/>
              </a:rPr>
              <a:t>https://www.youtube.com/watch?v=0SIhWWgzE1w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923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does SAR work?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Can see through the dark and through clouds. </a:t>
            </a:r>
          </a:p>
          <a:p>
            <a:pPr marL="0" indent="0">
              <a:buNone/>
            </a:pPr>
            <a:r>
              <a:rPr lang="en-US" dirty="0"/>
              <a:t>To make images using echo location, two things are needed:</a:t>
            </a:r>
          </a:p>
          <a:p>
            <a:pPr marL="0" indent="0">
              <a:buNone/>
            </a:pPr>
            <a:r>
              <a:rPr lang="en-US" dirty="0"/>
              <a:t>	1. Where each echo came from on the ground.</a:t>
            </a:r>
          </a:p>
          <a:p>
            <a:pPr marL="0" indent="0">
              <a:buNone/>
            </a:pPr>
            <a:r>
              <a:rPr lang="en-US" dirty="0"/>
              <a:t>	2. How bright each echo should be in the image.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28</a:t>
            </a:fld>
            <a:endParaRPr lang="en-US"/>
          </a:p>
        </p:txBody>
      </p:sp>
      <p:pic>
        <p:nvPicPr>
          <p:cNvPr id="6146" name="Picture 2" descr="Image result for image of radar ech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00" y="4086023"/>
            <a:ext cx="2830673" cy="2557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Image result for image of radar ech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6200775" y="4086023"/>
            <a:ext cx="2830673" cy="2557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60941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1.  Where each echo came from on the 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	A. Frequency modulated continuous-wave (FMCW) and time give 	us the distance. </a:t>
            </a:r>
          </a:p>
          <a:p>
            <a:pPr marL="0" indent="0">
              <a:buNone/>
            </a:pPr>
            <a:r>
              <a:rPr lang="en-US" dirty="0"/>
              <a:t>	B. Doppler Effect tells us where along the distance.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29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458" y="3419949"/>
            <a:ext cx="5220269" cy="2936401"/>
          </a:xfrm>
          <a:prstGeom prst="rect">
            <a:avLst/>
          </a:prstGeom>
        </p:spPr>
      </p:pic>
      <p:pic>
        <p:nvPicPr>
          <p:cNvPr id="7170" name="Picture 2" descr="Image result for what's the doppler effec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8736" y="3673475"/>
            <a:ext cx="5238750" cy="2638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113363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2. Determining brightness of each echo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30</a:t>
            </a:fld>
            <a:endParaRPr lang="en-US"/>
          </a:p>
        </p:txBody>
      </p:sp>
      <p:pic>
        <p:nvPicPr>
          <p:cNvPr id="5" name="Picture 2" descr="Image result for electromagnetic spectru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043" y="1690688"/>
            <a:ext cx="8253413" cy="1723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1645492" y="1700016"/>
            <a:ext cx="1607303" cy="1723240"/>
          </a:xfrm>
          <a:prstGeom prst="rect">
            <a:avLst/>
          </a:prstGeom>
          <a:solidFill>
            <a:schemeClr val="accent1">
              <a:lumMod val="60000"/>
              <a:lumOff val="40000"/>
              <a:alpha val="39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giphy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532" t="4987" r="1763" b="28347"/>
          <a:stretch/>
        </p:blipFill>
        <p:spPr>
          <a:xfrm>
            <a:off x="4872989" y="4065791"/>
            <a:ext cx="3474720" cy="1828800"/>
          </a:xfrm>
          <a:prstGeom prst="rect">
            <a:avLst/>
          </a:prstGeom>
        </p:spPr>
      </p:pic>
      <p:pic>
        <p:nvPicPr>
          <p:cNvPr id="10" name="Picture 9" descr="fig4-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4024" y="3703773"/>
            <a:ext cx="3148765" cy="2552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9251004" y="2893960"/>
            <a:ext cx="2604587" cy="430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0" tIns="0" rIns="0" bIns="0" rtlCol="0">
            <a:spAutoFit/>
          </a:bodyPr>
          <a:lstStyle/>
          <a:p>
            <a:r>
              <a:rPr lang="en-US" sz="2800" dirty="0"/>
              <a:t>I= </a:t>
            </a:r>
            <a:r>
              <a:rPr lang="en-US" sz="2800" dirty="0" err="1"/>
              <a:t>I</a:t>
            </a:r>
            <a:r>
              <a:rPr lang="en-US" sz="2800" baseline="-25000" dirty="0" err="1"/>
              <a:t>o</a:t>
            </a:r>
            <a:r>
              <a:rPr lang="en-US" sz="2800" dirty="0" err="1"/>
              <a:t>exp</a:t>
            </a:r>
            <a:r>
              <a:rPr lang="en-US" sz="2800" dirty="0"/>
              <a:t>(-4</a:t>
            </a:r>
            <a:r>
              <a:rPr lang="el-GR" sz="2800" dirty="0"/>
              <a:t>π</a:t>
            </a:r>
            <a:r>
              <a:rPr lang="en-US" sz="2800" dirty="0" err="1"/>
              <a:t>n</a:t>
            </a:r>
            <a:r>
              <a:rPr lang="en-US" sz="2800" baseline="-25000" dirty="0" err="1"/>
              <a:t>i</a:t>
            </a:r>
            <a:r>
              <a:rPr lang="en-US" sz="2800" dirty="0" err="1"/>
              <a:t>z</a:t>
            </a:r>
            <a:r>
              <a:rPr lang="en-US" sz="2800" dirty="0"/>
              <a:t>/λ)</a:t>
            </a:r>
          </a:p>
        </p:txBody>
      </p:sp>
      <p:grpSp>
        <p:nvGrpSpPr>
          <p:cNvPr id="13" name="Group 12"/>
          <p:cNvGrpSpPr/>
          <p:nvPr/>
        </p:nvGrpSpPr>
        <p:grpSpPr>
          <a:xfrm>
            <a:off x="352627" y="3519093"/>
            <a:ext cx="4267200" cy="3112696"/>
            <a:chOff x="352627" y="3519093"/>
            <a:chExt cx="4267200" cy="3112696"/>
          </a:xfrm>
        </p:grpSpPr>
        <p:pic>
          <p:nvPicPr>
            <p:cNvPr id="7" name="Picture 2" descr="Image result for index of refraction calculation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769" t="4334" r="2336" b="6288"/>
            <a:stretch/>
          </p:blipFill>
          <p:spPr bwMode="auto">
            <a:xfrm>
              <a:off x="352627" y="3519093"/>
              <a:ext cx="4267200" cy="3112696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Box 11"/>
            <p:cNvSpPr txBox="1"/>
            <p:nvPr/>
          </p:nvSpPr>
          <p:spPr>
            <a:xfrm>
              <a:off x="1560968" y="5709925"/>
              <a:ext cx="25507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710621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14634">
                <p:cTn id="12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Index of Refraction in Microwave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31</a:t>
            </a:fld>
            <a:endParaRPr lang="en-US"/>
          </a:p>
        </p:txBody>
      </p:sp>
      <p:sp>
        <p:nvSpPr>
          <p:cNvPr id="5" name="Content Placeholder 4"/>
          <p:cNvSpPr txBox="1">
            <a:spLocks noGrp="1"/>
          </p:cNvSpPr>
          <p:nvPr>
            <p:ph idx="1"/>
          </p:nvPr>
        </p:nvSpPr>
        <p:spPr>
          <a:xfrm>
            <a:off x="6601635" y="1690688"/>
            <a:ext cx="5033254" cy="3098284"/>
          </a:xfrm>
          <a:prstGeom prst="rect">
            <a:avLst/>
          </a:prstGeom>
          <a:solidFill>
            <a:schemeClr val="bg1">
              <a:alpha val="32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Water</a:t>
            </a:r>
            <a:r>
              <a:rPr lang="en-US" dirty="0"/>
              <a:t> </a:t>
            </a:r>
          </a:p>
          <a:p>
            <a:pPr marL="457200" lvl="1" indent="0">
              <a:buNone/>
            </a:pPr>
            <a:r>
              <a:rPr lang="en-US" dirty="0"/>
              <a:t>Real ~ 8 (Reflection)</a:t>
            </a:r>
          </a:p>
          <a:p>
            <a:pPr marL="457200" lvl="1" indent="0">
              <a:buNone/>
            </a:pPr>
            <a:r>
              <a:rPr lang="en-US" dirty="0"/>
              <a:t>Imaginary ~ 1 (absorption)</a:t>
            </a:r>
          </a:p>
          <a:p>
            <a:pPr marL="0" indent="0">
              <a:buNone/>
            </a:pPr>
            <a:r>
              <a:rPr lang="en-US" b="1" dirty="0"/>
              <a:t>Ice</a:t>
            </a:r>
            <a:r>
              <a:rPr lang="en-US" dirty="0"/>
              <a:t> </a:t>
            </a:r>
          </a:p>
          <a:p>
            <a:pPr marL="457200" lvl="1" indent="0">
              <a:buNone/>
            </a:pPr>
            <a:r>
              <a:rPr lang="en-US" dirty="0"/>
              <a:t>Real ~ 2 (Reflection)</a:t>
            </a:r>
          </a:p>
          <a:p>
            <a:pPr marL="457200" lvl="1" indent="0">
              <a:buNone/>
            </a:pPr>
            <a:r>
              <a:rPr lang="en-US" dirty="0"/>
              <a:t>Imaginary ~ 0.4 x10-4 (absorption)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554494" y="5336704"/>
            <a:ext cx="5476672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/>
              <a:t>Similarly, a conventional microwave oven operates at wavelength of ~12 cm. </a:t>
            </a:r>
          </a:p>
        </p:txBody>
      </p:sp>
      <p:grpSp>
        <p:nvGrpSpPr>
          <p:cNvPr id="13" name="Group 12"/>
          <p:cNvGrpSpPr/>
          <p:nvPr/>
        </p:nvGrpSpPr>
        <p:grpSpPr>
          <a:xfrm>
            <a:off x="202659" y="1521050"/>
            <a:ext cx="6331492" cy="5070250"/>
            <a:chOff x="838200" y="1618287"/>
            <a:chExt cx="5737698" cy="4544787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 rotWithShape="1">
            <a:blip r:embed="rId2"/>
            <a:srcRect l="49814" t="38440" r="28271" b="19716"/>
            <a:stretch/>
          </p:blipFill>
          <p:spPr>
            <a:xfrm>
              <a:off x="838200" y="1618287"/>
              <a:ext cx="4231532" cy="4544787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1147864" y="3784060"/>
              <a:ext cx="3521413" cy="194553"/>
            </a:xfrm>
            <a:prstGeom prst="rect">
              <a:avLst/>
            </a:prstGeom>
            <a:solidFill>
              <a:srgbClr val="FFFF00">
                <a:alpha val="39000"/>
              </a:srgbClr>
            </a:solidFill>
            <a:ln>
              <a:solidFill>
                <a:srgbClr val="FFFF00"/>
              </a:solidFill>
            </a:ln>
          </p:spPr>
          <p:txBody>
            <a:bodyPr wrap="square" rtlCol="0">
              <a:spAutoFit/>
            </a:bodyPr>
            <a:lstStyle/>
            <a:p>
              <a:endParaRPr lang="en-US" dirty="0"/>
            </a:p>
          </p:txBody>
        </p:sp>
        <p:cxnSp>
          <p:nvCxnSpPr>
            <p:cNvPr id="11" name="Straight Arrow Connector 10"/>
            <p:cNvCxnSpPr>
              <a:stCxn id="9" idx="3"/>
            </p:cNvCxnSpPr>
            <p:nvPr/>
          </p:nvCxnSpPr>
          <p:spPr>
            <a:xfrm flipV="1">
              <a:off x="4669277" y="3871609"/>
              <a:ext cx="564204" cy="9728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TextBox 11"/>
            <p:cNvSpPr txBox="1"/>
            <p:nvPr/>
          </p:nvSpPr>
          <p:spPr>
            <a:xfrm>
              <a:off x="5233481" y="3671554"/>
              <a:ext cx="134241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b="1" dirty="0"/>
                <a:t>~ 55 mm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540943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SAR Imaging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5957" t="35882" r="27244" b="31095"/>
          <a:stretch/>
        </p:blipFill>
        <p:spPr>
          <a:xfrm>
            <a:off x="651586" y="1856792"/>
            <a:ext cx="10300998" cy="4088545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32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964162" y="5827678"/>
            <a:ext cx="96758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 series of images collected during the CASIE mission showing agreement between the </a:t>
            </a:r>
            <a:r>
              <a:rPr lang="en-US" dirty="0" err="1"/>
              <a:t>MicroASAR</a:t>
            </a:r>
            <a:r>
              <a:rPr lang="en-US" dirty="0"/>
              <a:t> sensor (top) and the on board video camera (bottom).</a:t>
            </a:r>
          </a:p>
        </p:txBody>
      </p:sp>
    </p:spTree>
    <p:extLst>
      <p:ext uri="{BB962C8B-B14F-4D97-AF65-F5344CB8AC3E}">
        <p14:creationId xmlns:p14="http://schemas.microsoft.com/office/powerpoint/2010/main" val="388055770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SAR Imaging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6319" t="9509" r="27002" b="15869"/>
          <a:stretch/>
        </p:blipFill>
        <p:spPr>
          <a:xfrm>
            <a:off x="656253" y="1427472"/>
            <a:ext cx="5781869" cy="5199200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33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6620068" y="1444160"/>
            <a:ext cx="557193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Both"/>
            </a:pPr>
            <a:r>
              <a:rPr lang="en-US" dirty="0"/>
              <a:t>Greyscale backscatter intensity. </a:t>
            </a:r>
          </a:p>
          <a:p>
            <a:pPr marL="342900" indent="-342900">
              <a:buAutoNum type="alphaLcParenBoth"/>
            </a:pPr>
            <a:endParaRPr lang="en-US" dirty="0"/>
          </a:p>
          <a:p>
            <a:pPr marL="342900" indent="-342900">
              <a:buAutoNum type="alphaLcParenBoth"/>
            </a:pPr>
            <a:r>
              <a:rPr lang="en-US" dirty="0"/>
              <a:t>Color-enhancement of (a) to visually improve</a:t>
            </a:r>
          </a:p>
          <a:p>
            <a:r>
              <a:rPr lang="en-US" dirty="0"/>
              <a:t>differentiation of surface reflectance properties. </a:t>
            </a:r>
          </a:p>
          <a:p>
            <a:pPr marL="342900" indent="-342900">
              <a:buAutoNum type="alphaLcParenBoth"/>
            </a:pPr>
            <a:endParaRPr lang="en-US" dirty="0"/>
          </a:p>
          <a:p>
            <a:r>
              <a:rPr lang="en-US" dirty="0"/>
              <a:t>(c)-(f) are </a:t>
            </a:r>
            <a:r>
              <a:rPr lang="en-US" dirty="0" err="1"/>
              <a:t>vario</a:t>
            </a:r>
            <a:r>
              <a:rPr lang="en-US" dirty="0"/>
              <a:t>-parameters derived by application of geostatistical classification algorithms. </a:t>
            </a:r>
          </a:p>
          <a:p>
            <a:endParaRPr lang="en-US" dirty="0"/>
          </a:p>
          <a:p>
            <a:r>
              <a:rPr lang="en-US" dirty="0"/>
              <a:t>(c) pond parameter (overall roughness),</a:t>
            </a:r>
          </a:p>
          <a:p>
            <a:endParaRPr lang="en-US" dirty="0"/>
          </a:p>
          <a:p>
            <a:r>
              <a:rPr lang="en-US" dirty="0"/>
              <a:t>(d) </a:t>
            </a:r>
            <a:r>
              <a:rPr lang="en-US" dirty="0" err="1"/>
              <a:t>mindist</a:t>
            </a:r>
            <a:r>
              <a:rPr lang="en-US" dirty="0"/>
              <a:t> parameter (average size/ spacing of significant spatial features). </a:t>
            </a:r>
          </a:p>
          <a:p>
            <a:endParaRPr lang="en-US" dirty="0"/>
          </a:p>
          <a:p>
            <a:r>
              <a:rPr lang="en-US" dirty="0"/>
              <a:t>(e) parameter p1 absolute significance of spatial features (as found by </a:t>
            </a:r>
            <a:r>
              <a:rPr lang="en-US" dirty="0" err="1"/>
              <a:t>mindist</a:t>
            </a:r>
            <a:r>
              <a:rPr lang="en-US" dirty="0"/>
              <a:t>). </a:t>
            </a:r>
          </a:p>
          <a:p>
            <a:endParaRPr lang="en-US" dirty="0"/>
          </a:p>
          <a:p>
            <a:r>
              <a:rPr lang="en-US" dirty="0"/>
              <a:t>(f) parameter p2 (relative significance of spatial features, as found by </a:t>
            </a:r>
            <a:r>
              <a:rPr lang="en-US" dirty="0" err="1"/>
              <a:t>mindist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24400620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Concluding Remarks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53072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sz="4200" b="1" dirty="0"/>
              <a:t>Successes:</a:t>
            </a:r>
          </a:p>
          <a:p>
            <a:pPr marL="457200" lvl="1" indent="0">
              <a:buNone/>
            </a:pPr>
            <a:r>
              <a:rPr lang="en-US" sz="3800" dirty="0"/>
              <a:t>Fine spatial resolution</a:t>
            </a:r>
          </a:p>
          <a:p>
            <a:pPr marL="457200" lvl="1" indent="0">
              <a:buNone/>
            </a:pPr>
            <a:r>
              <a:rPr lang="en-US" sz="3800" dirty="0"/>
              <a:t>Difficult to access locations in high arctic</a:t>
            </a:r>
          </a:p>
          <a:p>
            <a:pPr marL="457200" lvl="1" indent="0">
              <a:buNone/>
            </a:pPr>
            <a:r>
              <a:rPr lang="en-US" sz="3800" dirty="0"/>
              <a:t>UAS is preferred platform over satellites, piloted aircrafts, and ground measurements.</a:t>
            </a:r>
          </a:p>
          <a:p>
            <a:pPr marL="0" indent="0">
              <a:buNone/>
            </a:pPr>
            <a:endParaRPr lang="en-US" sz="4200" dirty="0"/>
          </a:p>
          <a:p>
            <a:pPr marL="0" indent="0">
              <a:buNone/>
            </a:pPr>
            <a:r>
              <a:rPr lang="en-US" sz="4200" b="1" dirty="0"/>
              <a:t>Challenges:</a:t>
            </a:r>
          </a:p>
          <a:p>
            <a:pPr marL="457200" lvl="1" indent="0">
              <a:buNone/>
            </a:pPr>
            <a:r>
              <a:rPr lang="en-US" sz="3800" dirty="0"/>
              <a:t>Changes in ice topography and roughness affect dynamic and thermodynamic properties. </a:t>
            </a:r>
          </a:p>
          <a:p>
            <a:pPr marL="457200" lvl="1" indent="0">
              <a:buNone/>
            </a:pPr>
            <a:r>
              <a:rPr lang="en-US" sz="3800" dirty="0"/>
              <a:t>Quantifying the degree to which these changes affect ice growth feedback loops. </a:t>
            </a:r>
          </a:p>
          <a:p>
            <a:pPr marL="457200" lvl="1" indent="0">
              <a:buNone/>
            </a:pPr>
            <a:r>
              <a:rPr lang="en-US" sz="3800" dirty="0"/>
              <a:t>Identification of sea ice types</a:t>
            </a:r>
          </a:p>
          <a:p>
            <a:pPr marL="457200" lvl="1" indent="0">
              <a:buNone/>
            </a:pPr>
            <a:r>
              <a:rPr lang="en-US" sz="3800" dirty="0"/>
              <a:t>Accounting for open water vs thin ice coverage</a:t>
            </a:r>
          </a:p>
          <a:p>
            <a:pPr marL="457200" lvl="1" indent="0">
              <a:buNone/>
            </a:pPr>
            <a:r>
              <a:rPr lang="en-US" sz="3800" dirty="0"/>
              <a:t>Ground observation validation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789586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55037"/>
            <a:ext cx="10515600" cy="4351338"/>
          </a:xfrm>
        </p:spPr>
        <p:txBody>
          <a:bodyPr>
            <a:normAutofit fontScale="92500" lnSpcReduction="20000"/>
          </a:bodyPr>
          <a:lstStyle/>
          <a:p>
            <a:r>
              <a:rPr lang="it-IT" dirty="0"/>
              <a:t>Chirica, Dan. "CASIE." </a:t>
            </a:r>
            <a:r>
              <a:rPr lang="it-IT" i="1" dirty="0"/>
              <a:t>NASA</a:t>
            </a:r>
            <a:r>
              <a:rPr lang="it-IT" dirty="0"/>
              <a:t>. NASA, 5 Dec. 2013. Web. &lt;https://espo.nasa.gov/home/casie&gt;.</a:t>
            </a:r>
            <a:endParaRPr lang="en-US" dirty="0"/>
          </a:p>
          <a:p>
            <a:r>
              <a:rPr lang="en-US" dirty="0"/>
              <a:t>Starr, Cindy. "Weekly Animation of Arctic Sea Ice Age with Graph of Ice Age By Area: 1984 - 2016." </a:t>
            </a:r>
            <a:r>
              <a:rPr lang="en-US" i="1" dirty="0"/>
              <a:t>NASA</a:t>
            </a:r>
            <a:r>
              <a:rPr lang="en-US" dirty="0"/>
              <a:t>. NASA, 28 Oct. 2016. Web. 23 Apr. 2017. &lt;https://svs.gsfc.nasa.gov/4510&gt;.</a:t>
            </a:r>
          </a:p>
          <a:p>
            <a:r>
              <a:rPr lang="en-US" dirty="0"/>
              <a:t>Watts, A.C.; Ambrosia, V.G.; </a:t>
            </a:r>
            <a:r>
              <a:rPr lang="en-US" dirty="0" err="1"/>
              <a:t>Hinkley</a:t>
            </a:r>
            <a:r>
              <a:rPr lang="en-US" dirty="0"/>
              <a:t>, E.A. Unmanned Aircraft Systems in Remote Sensing and Scientific Research: Classification and Considerations of Use. </a:t>
            </a:r>
            <a:r>
              <a:rPr lang="en-US" i="1" dirty="0"/>
              <a:t>Remote Sens.</a:t>
            </a:r>
            <a:r>
              <a:rPr lang="en-US" dirty="0"/>
              <a:t> 2012, </a:t>
            </a:r>
            <a:r>
              <a:rPr lang="en-US" i="1" dirty="0"/>
              <a:t>4</a:t>
            </a:r>
            <a:r>
              <a:rPr lang="en-US" dirty="0"/>
              <a:t>, 1671-1692.</a:t>
            </a:r>
          </a:p>
          <a:p>
            <a:r>
              <a:rPr lang="en-US" dirty="0" err="1"/>
              <a:t>Zaugg</a:t>
            </a:r>
            <a:r>
              <a:rPr lang="en-US" dirty="0"/>
              <a:t>, Evan, David Long, Matthew Edwards, Matthew </a:t>
            </a:r>
            <a:r>
              <a:rPr lang="en-US" dirty="0" err="1"/>
              <a:t>Fladeland</a:t>
            </a:r>
            <a:r>
              <a:rPr lang="en-US" dirty="0"/>
              <a:t>, Richard </a:t>
            </a:r>
            <a:r>
              <a:rPr lang="en-US" dirty="0" err="1"/>
              <a:t>Kolyer</a:t>
            </a:r>
            <a:r>
              <a:rPr lang="en-US" dirty="0"/>
              <a:t>, Ian Crocker, James </a:t>
            </a:r>
            <a:r>
              <a:rPr lang="en-US" dirty="0" err="1"/>
              <a:t>Maslanik</a:t>
            </a:r>
            <a:r>
              <a:rPr lang="en-US" dirty="0"/>
              <a:t>, Ute Herzfeld, and Bruce </a:t>
            </a:r>
            <a:r>
              <a:rPr lang="en-US" dirty="0" err="1"/>
              <a:t>Wallin</a:t>
            </a:r>
            <a:r>
              <a:rPr lang="en-US" dirty="0"/>
              <a:t>. "Using the </a:t>
            </a:r>
            <a:r>
              <a:rPr lang="en-US" dirty="0" err="1"/>
              <a:t>MicroASAR</a:t>
            </a:r>
            <a:r>
              <a:rPr lang="en-US" dirty="0"/>
              <a:t> on the NASA SIERRA UAS in the Characterization of Arctic Sea Ice Experiment." </a:t>
            </a:r>
            <a:r>
              <a:rPr lang="en-US" i="1" dirty="0"/>
              <a:t>IEE Explore</a:t>
            </a:r>
            <a:r>
              <a:rPr lang="en-US" dirty="0"/>
              <a:t>. 2010 IEEE Radar Conference, May 2010. Web.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85983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766219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5400" b="1" dirty="0"/>
              <a:t>Questions/Discussion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0145-7FBF-48EF-ADA3-F6973A191FF6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0979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3186</TotalTime>
  <Words>2019</Words>
  <Application>Microsoft Office PowerPoint</Application>
  <PresentationFormat>Widescreen</PresentationFormat>
  <Paragraphs>292</Paragraphs>
  <Slides>36</Slides>
  <Notes>9</Notes>
  <HiddenSlides>2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1" baseType="lpstr">
      <vt:lpstr>Arial</vt:lpstr>
      <vt:lpstr>Calibri</vt:lpstr>
      <vt:lpstr>Calibri Light</vt:lpstr>
      <vt:lpstr>FreeSans</vt:lpstr>
      <vt:lpstr>Office Theme</vt:lpstr>
      <vt:lpstr>Unmanned Aircraft Systems Applications in Science</vt:lpstr>
      <vt:lpstr>Background Paper</vt:lpstr>
      <vt:lpstr>What is UAS?</vt:lpstr>
      <vt:lpstr>History of UAS</vt:lpstr>
      <vt:lpstr>History of UAS</vt:lpstr>
      <vt:lpstr>UAS Scientific Applications</vt:lpstr>
      <vt:lpstr>Objectives of the paper</vt:lpstr>
      <vt:lpstr>Categories</vt:lpstr>
      <vt:lpstr>Micro (or miniature) Air Vehicles (MAV)</vt:lpstr>
      <vt:lpstr>Vertical Take-Off &amp; Landing (VTOL)</vt:lpstr>
      <vt:lpstr>Vertical Take-Off &amp; Landing (VTOL)</vt:lpstr>
      <vt:lpstr>Vertical Take-Off &amp; Landing (VTOL)</vt:lpstr>
      <vt:lpstr>Low Altitude, Short Endurance (LASE) and Low Altitude, Long Endurance (LALE)</vt:lpstr>
      <vt:lpstr>Medium Altitude, Long Endurance (MALE)</vt:lpstr>
      <vt:lpstr>Medium Altitude, Long Endurance (MALE)</vt:lpstr>
      <vt:lpstr>Medium Altitude, Long Endurance (MALE)</vt:lpstr>
      <vt:lpstr>High Altitude, Long Endurance (HALE)</vt:lpstr>
      <vt:lpstr>High Altitude, Long Endurance (HALE)</vt:lpstr>
      <vt:lpstr>Regulations</vt:lpstr>
      <vt:lpstr>Main Paper</vt:lpstr>
      <vt:lpstr>CASIE </vt:lpstr>
      <vt:lpstr>CASIE Objectives</vt:lpstr>
      <vt:lpstr>SIERRA </vt:lpstr>
      <vt:lpstr>Sea Ice</vt:lpstr>
      <vt:lpstr>Arctic Sea Ice Animation 2000-2016</vt:lpstr>
      <vt:lpstr>September 1984 vs 2016</vt:lpstr>
      <vt:lpstr>What is ASAR?</vt:lpstr>
      <vt:lpstr>How does SAR work?</vt:lpstr>
      <vt:lpstr>1.  Where each echo came from on the ground</vt:lpstr>
      <vt:lpstr>2. Determining brightness of each echo </vt:lpstr>
      <vt:lpstr>Index of Refraction in Microwave</vt:lpstr>
      <vt:lpstr>SAR Imaging</vt:lpstr>
      <vt:lpstr>SAR Imaging</vt:lpstr>
      <vt:lpstr>Concluding Remarks</vt:lpstr>
      <vt:lpstr>References</vt:lpstr>
      <vt:lpstr>Questions/Discussion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Unmanned Aircraft Systems in Remote Sensing and Scientific Research: Classification and Considerations of Use</dc:title>
  <dc:creator>Jayne Boehmler</dc:creator>
  <cp:lastModifiedBy>Jayne Boehmler</cp:lastModifiedBy>
  <cp:revision>75</cp:revision>
  <dcterms:created xsi:type="dcterms:W3CDTF">2017-04-10T05:12:56Z</dcterms:created>
  <dcterms:modified xsi:type="dcterms:W3CDTF">2017-04-25T13:25:20Z</dcterms:modified>
</cp:coreProperties>
</file>