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Other areas lake-effect occurs: Great Salt Lake, Chesapeake and Delaware Bays, Black Sea, Caspian Sea. 2004 Tahoe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Dot for syracuse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From Cs and Pb was found the sedimentation rates and ages</a:t>
            </a:r>
          </a:p>
          <a:p>
            <a:pPr lvl="0">
              <a:spcBef>
                <a:spcPts val="0"/>
              </a:spcBef>
              <a:buNone/>
            </a:pPr>
            <a:r>
              <a:rPr lang="en"/>
              <a:t>a Kiel III carbonate prep- (CaCO ) 3 aration device directly coupled to a Finnigan MAT 252 stable isotope ratio mass spectrometer. Results are reported in delta notation relative to Vienna-Pee Dee Belemnite (VPDB), which is the international standard for reporting oxygen isotopes.</a:t>
            </a:r>
          </a:p>
          <a:p>
            <a:pPr lvl="0">
              <a:spcBef>
                <a:spcPts val="0"/>
              </a:spcBef>
              <a:buNone/>
            </a:pPr>
            <a:r>
              <a:rPr lang="en"/>
              <a:t>O isotopes vary with temperature or moisture source. Previous studies</a:t>
            </a:r>
          </a:p>
          <a:p>
            <a:pPr lvl="0">
              <a:spcBef>
                <a:spcPts val="0"/>
              </a:spcBef>
              <a:buNone/>
            </a:pPr>
            <a:r>
              <a:t/>
            </a:r>
            <a:endParaRPr/>
          </a:p>
          <a:p>
            <a:pPr lvl="0">
              <a:spcBef>
                <a:spcPts val="0"/>
              </a:spcBef>
              <a:buNone/>
            </a:pPr>
            <a:r>
              <a:rPr lang="en"/>
              <a:t>Moisture source variability whu it occurs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Because we do not see an increase in non lake effect areas, increases are not based on processes affecting regional snowfall (normal weather patterns). Increase can be attributed to the lake effect. To avoid errors due to changes in sampling procedure and location over time they looked in archives from the NWS, NE Climate Center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Due to steeper snow slope, not only are snowfall and total precip increasing, but the snow-liquid contribution ratio is increasing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 values .0000; .0001 and . 0014. </a:t>
            </a:r>
          </a:p>
          <a:p>
            <a:pPr lvl="0">
              <a:spcBef>
                <a:spcPts val="0"/>
              </a:spcBef>
              <a:buNone/>
            </a:pPr>
            <a:r>
              <a:rPr lang="en"/>
              <a:t>CCN availability or type could be the cause for the increase in snowfall in lake effect areas. However, uncertainty if CCN enhance or suppress snowfall, or how they act differently in lake-effect areas ---&gt; meteorological or lake thermal condition difference between lake and non lake effect areas.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But mean winter temperatures cannot be used as it affects all areas, not just lake effect areas.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Upward trend in other seasons helps heat the water; water heat is lagged and provides for lake effect.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Recent years (during western drought) Great Lakes were colder than normal. Did it affect lake effect.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200"/>
              <a:t>Norton and Bolsenga used data from 1230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200"/>
              <a:t>Norton and Bolsenga used data from 1230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200"/>
              <a:t>Norton and Bolsenga used data from 1230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200"/>
              <a:t>Norton and Bolsenga used data from 1230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200"/>
              <a:t>Norton and Bolsenga used data from 1230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5.png"/><Relationship Id="rId4" Type="http://schemas.openxmlformats.org/officeDocument/2006/relationships/image" Target="../media/image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311700" y="744575"/>
            <a:ext cx="8520600" cy="2659500"/>
          </a:xfrm>
          <a:prstGeom prst="rect">
            <a:avLst/>
          </a:prstGeom>
        </p:spPr>
        <p:txBody>
          <a:bodyPr anchorCtr="0" anchor="b" bIns="91425" lIns="91425" rIns="91425" tIns="91425">
            <a:noAutofit/>
          </a:bodyPr>
          <a:lstStyle/>
          <a:p>
            <a:pPr lvl="0">
              <a:spcBef>
                <a:spcPts val="0"/>
              </a:spcBef>
              <a:buNone/>
            </a:pPr>
            <a:r>
              <a:rPr lang="en" sz="3600"/>
              <a:t>Increasing Great Lake–Effect Snowfall during the Twentieth Century: A Regional Response to Global Warming?</a:t>
            </a:r>
          </a:p>
          <a:p>
            <a:pPr lvl="0" rtl="0">
              <a:spcBef>
                <a:spcPts val="0"/>
              </a:spcBef>
              <a:spcAft>
                <a:spcPts val="1600"/>
              </a:spcAft>
              <a:buNone/>
            </a:pPr>
            <a:r>
              <a:rPr lang="en" sz="1800">
                <a:solidFill>
                  <a:srgbClr val="CCCCCC"/>
                </a:solidFill>
              </a:rPr>
              <a:t>Burnett et al. (2003)</a:t>
            </a:r>
          </a:p>
        </p:txBody>
      </p:sp>
      <p:sp>
        <p:nvSpPr>
          <p:cNvPr id="55" name="Shape 55"/>
          <p:cNvSpPr txBox="1"/>
          <p:nvPr>
            <p:ph idx="1" type="subTitle"/>
          </p:nvPr>
        </p:nvSpPr>
        <p:spPr>
          <a:xfrm>
            <a:off x="311700" y="3672325"/>
            <a:ext cx="8520600" cy="923100"/>
          </a:xfrm>
          <a:prstGeom prst="rect">
            <a:avLst/>
          </a:prstGeom>
        </p:spPr>
        <p:txBody>
          <a:bodyPr anchorCtr="0" anchor="t" bIns="91425" lIns="91425" rIns="91425" tIns="91425">
            <a:noAutofit/>
          </a:bodyPr>
          <a:lstStyle/>
          <a:p>
            <a:pPr lvl="0">
              <a:spcBef>
                <a:spcPts val="0"/>
              </a:spcBef>
              <a:buNone/>
            </a:pPr>
            <a:r>
              <a:rPr lang="en" sz="1800"/>
              <a:t>Lucas Bancroft</a:t>
            </a:r>
          </a:p>
          <a:p>
            <a:pPr lvl="0">
              <a:spcBef>
                <a:spcPts val="0"/>
              </a:spcBef>
              <a:buNone/>
            </a:pPr>
            <a:r>
              <a:rPr lang="en" sz="1800"/>
              <a:t>ATMS 790</a:t>
            </a:r>
          </a:p>
          <a:p>
            <a:pPr lvl="0">
              <a:spcBef>
                <a:spcPts val="0"/>
              </a:spcBef>
              <a:buNone/>
            </a:pPr>
            <a:r>
              <a:rPr lang="en" sz="1800"/>
              <a:t>3 April 2017</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p:nvPr/>
        </p:nvSpPr>
        <p:spPr>
          <a:xfrm>
            <a:off x="6197175" y="4425"/>
            <a:ext cx="2384100" cy="5143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4" name="Shape 13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Lake-Effect Snow</a:t>
            </a:r>
          </a:p>
        </p:txBody>
      </p:sp>
      <p:sp>
        <p:nvSpPr>
          <p:cNvPr id="135" name="Shape 1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Lake_effect_deltat_chart.svg.png" id="136" name="Shape 136"/>
          <p:cNvPicPr preferRelativeResize="0"/>
          <p:nvPr/>
        </p:nvPicPr>
        <p:blipFill rotWithShape="1">
          <a:blip r:embed="rId3">
            <a:alphaModFix/>
          </a:blip>
          <a:srcRect b="0" l="0" r="0" t="0"/>
          <a:stretch/>
        </p:blipFill>
        <p:spPr>
          <a:xfrm>
            <a:off x="6197124" y="0"/>
            <a:ext cx="2384100" cy="5143498"/>
          </a:xfrm>
          <a:prstGeom prst="rect">
            <a:avLst/>
          </a:prstGeom>
          <a:noFill/>
          <a:ln>
            <a:noFill/>
          </a:ln>
        </p:spPr>
      </p:pic>
      <p:pic>
        <p:nvPicPr>
          <p:cNvPr descr="800px-Lake-derived-snow.svg.png" id="137" name="Shape 137"/>
          <p:cNvPicPr preferRelativeResize="0"/>
          <p:nvPr/>
        </p:nvPicPr>
        <p:blipFill>
          <a:blip r:embed="rId4">
            <a:alphaModFix/>
          </a:blip>
          <a:stretch>
            <a:fillRect/>
          </a:stretch>
        </p:blipFill>
        <p:spPr>
          <a:xfrm>
            <a:off x="311700" y="1094200"/>
            <a:ext cx="5710456" cy="3569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sp>
        <p:nvSpPr>
          <p:cNvPr id="142" name="Shape 142"/>
          <p:cNvSpPr txBox="1"/>
          <p:nvPr>
            <p:ph type="title"/>
          </p:nvPr>
        </p:nvSpPr>
        <p:spPr>
          <a:xfrm>
            <a:off x="311700" y="140225"/>
            <a:ext cx="8520600" cy="572700"/>
          </a:xfrm>
          <a:prstGeom prst="rect">
            <a:avLst/>
          </a:prstGeom>
        </p:spPr>
        <p:txBody>
          <a:bodyPr anchorCtr="0" anchor="t" bIns="91425" lIns="91425" rIns="91425" tIns="91425">
            <a:noAutofit/>
          </a:bodyPr>
          <a:lstStyle/>
          <a:p>
            <a:pPr lvl="0">
              <a:spcBef>
                <a:spcPts val="0"/>
              </a:spcBef>
              <a:buNone/>
            </a:pPr>
            <a:r>
              <a:rPr lang="en"/>
              <a:t>Lake-Effect Snow</a:t>
            </a:r>
          </a:p>
        </p:txBody>
      </p:sp>
      <p:sp>
        <p:nvSpPr>
          <p:cNvPr id="143" name="Shape 1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grpSp>
        <p:nvGrpSpPr>
          <p:cNvPr id="144" name="Shape 144"/>
          <p:cNvGrpSpPr/>
          <p:nvPr/>
        </p:nvGrpSpPr>
        <p:grpSpPr>
          <a:xfrm>
            <a:off x="1178228" y="712943"/>
            <a:ext cx="6168666" cy="4434689"/>
            <a:chOff x="4676475" y="445025"/>
            <a:chExt cx="4220777" cy="2796852"/>
          </a:xfrm>
        </p:grpSpPr>
        <p:pic>
          <p:nvPicPr>
            <p:cNvPr descr="snow_belts.jpg" id="145" name="Shape 145"/>
            <p:cNvPicPr preferRelativeResize="0"/>
            <p:nvPr/>
          </p:nvPicPr>
          <p:blipFill>
            <a:blip r:embed="rId3">
              <a:alphaModFix/>
            </a:blip>
            <a:stretch>
              <a:fillRect/>
            </a:stretch>
          </p:blipFill>
          <p:spPr>
            <a:xfrm>
              <a:off x="4676475" y="445025"/>
              <a:ext cx="4188300" cy="2658574"/>
            </a:xfrm>
            <a:prstGeom prst="rect">
              <a:avLst/>
            </a:prstGeom>
            <a:noFill/>
            <a:ln>
              <a:noFill/>
            </a:ln>
          </p:spPr>
        </p:pic>
        <p:sp>
          <p:nvSpPr>
            <p:cNvPr id="146" name="Shape 146"/>
            <p:cNvSpPr txBox="1"/>
            <p:nvPr/>
          </p:nvSpPr>
          <p:spPr>
            <a:xfrm>
              <a:off x="5674353" y="3038477"/>
              <a:ext cx="3222900" cy="203400"/>
            </a:xfrm>
            <a:prstGeom prst="rect">
              <a:avLst/>
            </a:prstGeom>
            <a:noFill/>
            <a:ln>
              <a:noFill/>
            </a:ln>
          </p:spPr>
          <p:txBody>
            <a:bodyPr anchorCtr="0" anchor="t" bIns="91425" lIns="91425" rIns="91425" tIns="91425">
              <a:noAutofit/>
            </a:bodyPr>
            <a:lstStyle/>
            <a:p>
              <a:pPr lvl="0" rtl="0">
                <a:spcBef>
                  <a:spcPts val="0"/>
                </a:spcBef>
                <a:spcAft>
                  <a:spcPts val="1600"/>
                </a:spcAft>
                <a:buNone/>
              </a:pPr>
              <a:r>
                <a:rPr lang="en" sz="800">
                  <a:solidFill>
                    <a:srgbClr val="666666"/>
                  </a:solidFill>
                </a:rPr>
                <a:t>University of Michigan School of Natural Resources &amp; Environment</a:t>
              </a:r>
            </a:p>
          </p:txBody>
        </p:sp>
      </p:grpSp>
      <p:sp>
        <p:nvSpPr>
          <p:cNvPr id="147" name="Shape 147"/>
          <p:cNvSpPr/>
          <p:nvPr/>
        </p:nvSpPr>
        <p:spPr>
          <a:xfrm>
            <a:off x="6150325" y="2919850"/>
            <a:ext cx="130200" cy="130200"/>
          </a:xfrm>
          <a:prstGeom prst="star5">
            <a:avLst>
              <a:gd fmla="val 29158" name="adj"/>
              <a:gd fmla="val 105146" name="hf"/>
              <a:gd fmla="val 110557" name="vf"/>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Oxygen Isotope Ratio 𝞭</a:t>
            </a:r>
            <a:r>
              <a:rPr baseline="30000" lang="en"/>
              <a:t>18</a:t>
            </a:r>
            <a:r>
              <a:rPr lang="en"/>
              <a:t>O</a:t>
            </a:r>
          </a:p>
        </p:txBody>
      </p:sp>
      <p:sp>
        <p:nvSpPr>
          <p:cNvPr id="153" name="Shape 15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00000"/>
              </a:lnSpc>
              <a:spcBef>
                <a:spcPts val="0"/>
              </a:spcBef>
              <a:spcAft>
                <a:spcPts val="0"/>
              </a:spcAft>
            </a:pPr>
            <a:r>
              <a:rPr lang="en"/>
              <a:t>Analy</a:t>
            </a:r>
            <a:r>
              <a:rPr lang="en">
                <a:solidFill>
                  <a:srgbClr val="999999"/>
                </a:solidFill>
              </a:rPr>
              <a:t>sis of </a:t>
            </a:r>
            <a:r>
              <a:rPr lang="en">
                <a:solidFill>
                  <a:srgbClr val="999999"/>
                </a:solidFill>
              </a:rPr>
              <a:t>𝞭</a:t>
            </a:r>
            <a:r>
              <a:rPr baseline="30000" lang="en">
                <a:solidFill>
                  <a:srgbClr val="999999"/>
                </a:solidFill>
              </a:rPr>
              <a:t>18</a:t>
            </a:r>
            <a:r>
              <a:rPr lang="en">
                <a:solidFill>
                  <a:srgbClr val="999999"/>
                </a:solidFill>
              </a:rPr>
              <a:t>O</a:t>
            </a:r>
            <a:r>
              <a:rPr lang="en">
                <a:solidFill>
                  <a:srgbClr val="999999"/>
                </a:solidFill>
              </a:rPr>
              <a:t> in ice cores used to track precipitation temperature</a:t>
            </a:r>
            <a:br>
              <a:rPr lang="en">
                <a:solidFill>
                  <a:srgbClr val="999999"/>
                </a:solidFill>
              </a:rPr>
            </a:br>
          </a:p>
          <a:p>
            <a:pPr indent="-228600" lvl="0" marL="457200" rtl="0">
              <a:lnSpc>
                <a:spcPct val="100000"/>
              </a:lnSpc>
              <a:spcBef>
                <a:spcPts val="0"/>
              </a:spcBef>
              <a:spcAft>
                <a:spcPts val="0"/>
              </a:spcAft>
              <a:buClr>
                <a:srgbClr val="999999"/>
              </a:buClr>
            </a:pPr>
            <a:r>
              <a:rPr lang="en">
                <a:solidFill>
                  <a:srgbClr val="999999"/>
                </a:solidFill>
              </a:rPr>
              <a:t>R</a:t>
            </a:r>
            <a:r>
              <a:rPr lang="en">
                <a:solidFill>
                  <a:srgbClr val="999999"/>
                </a:solidFill>
              </a:rPr>
              <a:t>ainwater is </a:t>
            </a:r>
            <a:r>
              <a:rPr baseline="30000" lang="en">
                <a:solidFill>
                  <a:srgbClr val="999999"/>
                </a:solidFill>
              </a:rPr>
              <a:t>16</a:t>
            </a:r>
            <a:r>
              <a:rPr lang="en">
                <a:solidFill>
                  <a:srgbClr val="999999"/>
                </a:solidFill>
              </a:rPr>
              <a:t>O enriched</a:t>
            </a:r>
            <a:br>
              <a:rPr lang="en">
                <a:solidFill>
                  <a:srgbClr val="999999"/>
                </a:solidFill>
              </a:rPr>
            </a:br>
          </a:p>
          <a:p>
            <a:pPr indent="-228600" lvl="1" marL="914400" rtl="0">
              <a:lnSpc>
                <a:spcPct val="100000"/>
              </a:lnSpc>
              <a:spcBef>
                <a:spcPts val="0"/>
              </a:spcBef>
              <a:spcAft>
                <a:spcPts val="0"/>
              </a:spcAft>
              <a:buClr>
                <a:srgbClr val="999999"/>
              </a:buClr>
            </a:pPr>
            <a:r>
              <a:rPr lang="en">
                <a:solidFill>
                  <a:srgbClr val="999999"/>
                </a:solidFill>
              </a:rPr>
              <a:t>Preferential evaporation due to light </a:t>
            </a:r>
            <a:r>
              <a:rPr baseline="30000" lang="en">
                <a:solidFill>
                  <a:srgbClr val="999999"/>
                </a:solidFill>
              </a:rPr>
              <a:t>16</a:t>
            </a:r>
            <a:r>
              <a:rPr lang="en">
                <a:solidFill>
                  <a:srgbClr val="999999"/>
                </a:solidFill>
              </a:rPr>
              <a:t>O in seawater</a:t>
            </a:r>
            <a:br>
              <a:rPr lang="en">
                <a:solidFill>
                  <a:srgbClr val="999999"/>
                </a:solidFill>
              </a:rPr>
            </a:br>
          </a:p>
          <a:p>
            <a:pPr indent="-228600" lvl="1" marL="914400" rtl="0">
              <a:lnSpc>
                <a:spcPct val="100000"/>
              </a:lnSpc>
              <a:spcBef>
                <a:spcPts val="0"/>
              </a:spcBef>
              <a:spcAft>
                <a:spcPts val="0"/>
              </a:spcAft>
              <a:buClr>
                <a:srgbClr val="999999"/>
              </a:buClr>
            </a:pPr>
            <a:r>
              <a:rPr lang="en">
                <a:solidFill>
                  <a:srgbClr val="999999"/>
                </a:solidFill>
              </a:rPr>
              <a:t>Ocean surfaces in the tropics and subtropics have higher 𝞭</a:t>
            </a:r>
            <a:r>
              <a:rPr baseline="30000" lang="en">
                <a:solidFill>
                  <a:srgbClr val="999999"/>
                </a:solidFill>
              </a:rPr>
              <a:t>18</a:t>
            </a:r>
            <a:r>
              <a:rPr lang="en">
                <a:solidFill>
                  <a:srgbClr val="999999"/>
                </a:solidFill>
              </a:rPr>
              <a:t>O due to more evaporation while surfaces in the mid-latitudes have lesser 𝞭</a:t>
            </a:r>
            <a:r>
              <a:rPr baseline="30000" lang="en">
                <a:solidFill>
                  <a:srgbClr val="999999"/>
                </a:solidFill>
              </a:rPr>
              <a:t>18</a:t>
            </a:r>
            <a:r>
              <a:rPr lang="en">
                <a:solidFill>
                  <a:srgbClr val="999999"/>
                </a:solidFill>
              </a:rPr>
              <a:t>O due to more precipitation</a:t>
            </a:r>
            <a:br>
              <a:rPr lang="en">
                <a:solidFill>
                  <a:srgbClr val="999999"/>
                </a:solidFill>
              </a:rPr>
            </a:br>
          </a:p>
          <a:p>
            <a:pPr indent="-228600" lvl="0" marL="457200" rtl="0">
              <a:lnSpc>
                <a:spcPct val="100000"/>
              </a:lnSpc>
              <a:spcBef>
                <a:spcPts val="0"/>
              </a:spcBef>
              <a:spcAft>
                <a:spcPts val="0"/>
              </a:spcAft>
              <a:buClr>
                <a:srgbClr val="999999"/>
              </a:buClr>
            </a:pPr>
            <a:r>
              <a:rPr lang="en">
                <a:solidFill>
                  <a:srgbClr val="999999"/>
                </a:solidFill>
              </a:rPr>
              <a:t>Water molecules containing </a:t>
            </a:r>
            <a:r>
              <a:rPr baseline="30000" lang="en">
                <a:solidFill>
                  <a:srgbClr val="999999"/>
                </a:solidFill>
              </a:rPr>
              <a:t>18</a:t>
            </a:r>
            <a:r>
              <a:rPr lang="en">
                <a:solidFill>
                  <a:srgbClr val="999999"/>
                </a:solidFill>
              </a:rPr>
              <a:t>O precipitate before those containing </a:t>
            </a:r>
            <a:r>
              <a:rPr baseline="30000" lang="en">
                <a:solidFill>
                  <a:srgbClr val="999999"/>
                </a:solidFill>
              </a:rPr>
              <a:t>16</a:t>
            </a:r>
            <a:r>
              <a:rPr lang="en">
                <a:solidFill>
                  <a:srgbClr val="999999"/>
                </a:solidFill>
              </a:rPr>
              <a:t>O atoms</a:t>
            </a:r>
          </a:p>
        </p:txBody>
      </p:sp>
      <p:sp>
        <p:nvSpPr>
          <p:cNvPr id="154" name="Shape 1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pic>
        <p:nvPicPr>
          <p:cNvPr descr="Lake Effect Sites.PNG" id="159" name="Shape 159"/>
          <p:cNvPicPr preferRelativeResize="0"/>
          <p:nvPr/>
        </p:nvPicPr>
        <p:blipFill>
          <a:blip r:embed="rId3">
            <a:alphaModFix/>
          </a:blip>
          <a:stretch>
            <a:fillRect/>
          </a:stretch>
        </p:blipFill>
        <p:spPr>
          <a:xfrm>
            <a:off x="2959800" y="0"/>
            <a:ext cx="6229736" cy="5143499"/>
          </a:xfrm>
          <a:prstGeom prst="rect">
            <a:avLst/>
          </a:prstGeom>
          <a:noFill/>
          <a:ln>
            <a:noFill/>
          </a:ln>
        </p:spPr>
      </p:pic>
      <p:sp>
        <p:nvSpPr>
          <p:cNvPr id="160" name="Shape 160"/>
          <p:cNvSpPr txBox="1"/>
          <p:nvPr>
            <p:ph type="title"/>
          </p:nvPr>
        </p:nvSpPr>
        <p:spPr>
          <a:xfrm>
            <a:off x="311700" y="445025"/>
            <a:ext cx="2800500" cy="572700"/>
          </a:xfrm>
          <a:prstGeom prst="rect">
            <a:avLst/>
          </a:prstGeom>
        </p:spPr>
        <p:txBody>
          <a:bodyPr anchorCtr="0" anchor="t" bIns="91425" lIns="91425" rIns="91425" tIns="91425">
            <a:noAutofit/>
          </a:bodyPr>
          <a:lstStyle/>
          <a:p>
            <a:pPr lvl="0">
              <a:spcBef>
                <a:spcPts val="0"/>
              </a:spcBef>
              <a:buNone/>
            </a:pPr>
            <a:r>
              <a:rPr lang="en"/>
              <a:t>Data: Snowfall, Precipitation, and Mean Air Temperature</a:t>
            </a:r>
          </a:p>
        </p:txBody>
      </p:sp>
      <p:sp>
        <p:nvSpPr>
          <p:cNvPr id="161" name="Shape 161"/>
          <p:cNvSpPr txBox="1"/>
          <p:nvPr>
            <p:ph idx="1" type="body"/>
          </p:nvPr>
        </p:nvSpPr>
        <p:spPr>
          <a:xfrm>
            <a:off x="311700" y="2578900"/>
            <a:ext cx="2530200" cy="3056700"/>
          </a:xfrm>
          <a:prstGeom prst="rect">
            <a:avLst/>
          </a:prstGeom>
        </p:spPr>
        <p:txBody>
          <a:bodyPr anchorCtr="0" anchor="t" bIns="91425" lIns="91425" rIns="91425" tIns="91425">
            <a:noAutofit/>
          </a:bodyPr>
          <a:lstStyle/>
          <a:p>
            <a:pPr lvl="0">
              <a:spcBef>
                <a:spcPts val="0"/>
              </a:spcBef>
              <a:buNone/>
            </a:pPr>
            <a:r>
              <a:rPr lang="en"/>
              <a:t>Each station’s history was checked for changes in method or location.</a:t>
            </a:r>
          </a:p>
        </p:txBody>
      </p:sp>
      <p:sp>
        <p:nvSpPr>
          <p:cNvPr id="162" name="Shape 16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Data</a:t>
            </a:r>
            <a:r>
              <a:rPr lang="en"/>
              <a:t>: Oxygen Isotopes  </a:t>
            </a:r>
          </a:p>
        </p:txBody>
      </p:sp>
      <p:sp>
        <p:nvSpPr>
          <p:cNvPr id="168" name="Shape 168"/>
          <p:cNvSpPr txBox="1"/>
          <p:nvPr>
            <p:ph idx="1" type="body"/>
          </p:nvPr>
        </p:nvSpPr>
        <p:spPr>
          <a:xfrm>
            <a:off x="311700" y="1152475"/>
            <a:ext cx="8520600" cy="39909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Box cores were collected from Cayuga, Owasco, and Otisco Lakes</a:t>
            </a:r>
          </a:p>
          <a:p>
            <a:pPr indent="-228600" lvl="0" marL="457200" rtl="0">
              <a:lnSpc>
                <a:spcPct val="150000"/>
              </a:lnSpc>
              <a:spcBef>
                <a:spcPts val="0"/>
              </a:spcBef>
            </a:pPr>
            <a:r>
              <a:rPr lang="en"/>
              <a:t>Age of core sediments was found using radiogenic dating of </a:t>
            </a:r>
            <a:r>
              <a:rPr baseline="30000" lang="en"/>
              <a:t>137</a:t>
            </a:r>
            <a:r>
              <a:rPr lang="en"/>
              <a:t>Cs and </a:t>
            </a:r>
            <a:r>
              <a:rPr baseline="30000" lang="en"/>
              <a:t>210</a:t>
            </a:r>
            <a:r>
              <a:rPr lang="en"/>
              <a:t>Pb</a:t>
            </a:r>
          </a:p>
          <a:p>
            <a:pPr indent="-330200" lvl="1" marL="914400" rtl="0">
              <a:lnSpc>
                <a:spcPct val="150000"/>
              </a:lnSpc>
              <a:spcBef>
                <a:spcPts val="0"/>
              </a:spcBef>
              <a:buSzPct val="100000"/>
            </a:pPr>
            <a:r>
              <a:rPr lang="en" sz="1600"/>
              <a:t>Cs is a fallout product only occurring since ~1950.</a:t>
            </a:r>
          </a:p>
          <a:p>
            <a:pPr indent="-330200" lvl="1" marL="914400" rtl="0">
              <a:lnSpc>
                <a:spcPct val="150000"/>
              </a:lnSpc>
              <a:spcBef>
                <a:spcPts val="0"/>
              </a:spcBef>
              <a:buSzPct val="100000"/>
            </a:pPr>
            <a:r>
              <a:rPr lang="en" sz="1600"/>
              <a:t>Pb has a half life of 22.26 years so it is useful in dating sediments of age less than 150 years.</a:t>
            </a:r>
          </a:p>
          <a:p>
            <a:pPr indent="-228600" lvl="0" marL="457200" rtl="0">
              <a:lnSpc>
                <a:spcPct val="150000"/>
              </a:lnSpc>
              <a:spcBef>
                <a:spcPts val="0"/>
              </a:spcBef>
            </a:pPr>
            <a:r>
              <a:rPr lang="en"/>
              <a:t>Calcite fraction was analyzed for oxygen isotope ratios</a:t>
            </a:r>
          </a:p>
          <a:p>
            <a:pPr indent="-228600" lvl="0" marL="457200" rtl="0">
              <a:lnSpc>
                <a:spcPct val="150000"/>
              </a:lnSpc>
              <a:spcBef>
                <a:spcPts val="0"/>
              </a:spcBef>
            </a:pPr>
            <a:r>
              <a:rPr lang="en"/>
              <a:t>Previous studies of NY lake water have isotope values fluctuating mainly with the moisture source and not temperature.</a:t>
            </a:r>
          </a:p>
        </p:txBody>
      </p:sp>
      <p:sp>
        <p:nvSpPr>
          <p:cNvPr id="169" name="Shape 16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pic>
        <p:nvPicPr>
          <p:cNvPr descr="stdized snowfall.PNG" id="174" name="Shape 174"/>
          <p:cNvPicPr preferRelativeResize="0"/>
          <p:nvPr/>
        </p:nvPicPr>
        <p:blipFill>
          <a:blip r:embed="rId3">
            <a:alphaModFix/>
          </a:blip>
          <a:stretch>
            <a:fillRect/>
          </a:stretch>
        </p:blipFill>
        <p:spPr>
          <a:xfrm>
            <a:off x="5045385" y="0"/>
            <a:ext cx="4082428" cy="5143499"/>
          </a:xfrm>
          <a:prstGeom prst="rect">
            <a:avLst/>
          </a:prstGeom>
          <a:noFill/>
          <a:ln>
            <a:noFill/>
          </a:ln>
        </p:spPr>
      </p:pic>
      <p:sp>
        <p:nvSpPr>
          <p:cNvPr id="175" name="Shape 17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Snowfall</a:t>
            </a:r>
          </a:p>
        </p:txBody>
      </p:sp>
      <p:sp>
        <p:nvSpPr>
          <p:cNvPr id="176" name="Shape 17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pic>
        <p:nvPicPr>
          <p:cNvPr descr="regression coeff.PNG" id="177" name="Shape 177"/>
          <p:cNvPicPr preferRelativeResize="0"/>
          <p:nvPr/>
        </p:nvPicPr>
        <p:blipFill>
          <a:blip r:embed="rId4">
            <a:alphaModFix/>
          </a:blip>
          <a:stretch>
            <a:fillRect/>
          </a:stretch>
        </p:blipFill>
        <p:spPr>
          <a:xfrm>
            <a:off x="101725" y="1017724"/>
            <a:ext cx="4848836" cy="4125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Total Precipitation</a:t>
            </a:r>
          </a:p>
        </p:txBody>
      </p:sp>
      <p:sp>
        <p:nvSpPr>
          <p:cNvPr id="183" name="Shape 183"/>
          <p:cNvSpPr txBox="1"/>
          <p:nvPr>
            <p:ph idx="1" type="body"/>
          </p:nvPr>
        </p:nvSpPr>
        <p:spPr>
          <a:xfrm>
            <a:off x="311700" y="1152475"/>
            <a:ext cx="4262400" cy="3416400"/>
          </a:xfrm>
          <a:prstGeom prst="rect">
            <a:avLst/>
          </a:prstGeom>
        </p:spPr>
        <p:txBody>
          <a:bodyPr anchorCtr="0" anchor="t" bIns="91425" lIns="91425" rIns="91425" tIns="91425">
            <a:noAutofit/>
          </a:bodyPr>
          <a:lstStyle/>
          <a:p>
            <a:pPr lvl="0">
              <a:spcBef>
                <a:spcPts val="0"/>
              </a:spcBef>
              <a:buNone/>
            </a:pPr>
            <a:r>
              <a:rPr lang="en"/>
              <a:t>Increased snow-liquid contribution ratio in lake-effect sites.</a:t>
            </a:r>
          </a:p>
        </p:txBody>
      </p:sp>
      <p:pic>
        <p:nvPicPr>
          <p:cNvPr descr="stdized snow and precip.PNG" id="184" name="Shape 184"/>
          <p:cNvPicPr preferRelativeResize="0"/>
          <p:nvPr/>
        </p:nvPicPr>
        <p:blipFill>
          <a:blip r:embed="rId3">
            <a:alphaModFix/>
          </a:blip>
          <a:stretch>
            <a:fillRect/>
          </a:stretch>
        </p:blipFill>
        <p:spPr>
          <a:xfrm>
            <a:off x="4720835" y="0"/>
            <a:ext cx="4426728" cy="5143500"/>
          </a:xfrm>
          <a:prstGeom prst="rect">
            <a:avLst/>
          </a:prstGeom>
          <a:noFill/>
          <a:ln>
            <a:noFill/>
          </a:ln>
        </p:spPr>
      </p:pic>
      <p:sp>
        <p:nvSpPr>
          <p:cNvPr id="185" name="Shape 18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311700" y="64025"/>
            <a:ext cx="8520600" cy="572700"/>
          </a:xfrm>
          <a:prstGeom prst="rect">
            <a:avLst/>
          </a:prstGeom>
        </p:spPr>
        <p:txBody>
          <a:bodyPr anchorCtr="0" anchor="t" bIns="91425" lIns="91425" rIns="91425" tIns="91425">
            <a:noAutofit/>
          </a:bodyPr>
          <a:lstStyle/>
          <a:p>
            <a:pPr lvl="0">
              <a:spcBef>
                <a:spcPts val="0"/>
              </a:spcBef>
              <a:buNone/>
            </a:pPr>
            <a:r>
              <a:rPr lang="en"/>
              <a:t>Results: Oxygen Isotope Ratio (from sediments)</a:t>
            </a:r>
          </a:p>
        </p:txBody>
      </p:sp>
      <p:sp>
        <p:nvSpPr>
          <p:cNvPr id="191" name="Shape 19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O isotopes.PNG" id="192" name="Shape 192"/>
          <p:cNvPicPr preferRelativeResize="0"/>
          <p:nvPr/>
        </p:nvPicPr>
        <p:blipFill rotWithShape="1">
          <a:blip r:embed="rId3">
            <a:alphaModFix/>
          </a:blip>
          <a:srcRect b="0" l="89" r="99" t="0"/>
          <a:stretch/>
        </p:blipFill>
        <p:spPr>
          <a:xfrm>
            <a:off x="1078850" y="636725"/>
            <a:ext cx="6986311" cy="4523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pic>
        <p:nvPicPr>
          <p:cNvPr descr="stdized snow and temp.PNG" id="197" name="Shape 197"/>
          <p:cNvPicPr preferRelativeResize="0"/>
          <p:nvPr/>
        </p:nvPicPr>
        <p:blipFill>
          <a:blip r:embed="rId3">
            <a:alphaModFix/>
          </a:blip>
          <a:stretch>
            <a:fillRect/>
          </a:stretch>
        </p:blipFill>
        <p:spPr>
          <a:xfrm>
            <a:off x="4743812" y="0"/>
            <a:ext cx="4380776" cy="5143500"/>
          </a:xfrm>
          <a:prstGeom prst="rect">
            <a:avLst/>
          </a:prstGeom>
          <a:noFill/>
          <a:ln>
            <a:noFill/>
          </a:ln>
        </p:spPr>
      </p:pic>
      <p:sp>
        <p:nvSpPr>
          <p:cNvPr id="198" name="Shape 19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Air Temperature</a:t>
            </a:r>
          </a:p>
        </p:txBody>
      </p:sp>
      <p:sp>
        <p:nvSpPr>
          <p:cNvPr id="199" name="Shape 199"/>
          <p:cNvSpPr txBox="1"/>
          <p:nvPr>
            <p:ph idx="1" type="body"/>
          </p:nvPr>
        </p:nvSpPr>
        <p:spPr>
          <a:xfrm>
            <a:off x="311700" y="1152475"/>
            <a:ext cx="4380900" cy="3416400"/>
          </a:xfrm>
          <a:prstGeom prst="rect">
            <a:avLst/>
          </a:prstGeom>
        </p:spPr>
        <p:txBody>
          <a:bodyPr anchorCtr="0" anchor="t" bIns="91425" lIns="91425" rIns="91425" tIns="91425">
            <a:noAutofit/>
          </a:bodyPr>
          <a:lstStyle/>
          <a:p>
            <a:pPr indent="-228600" lvl="0" marL="457200" rtl="0">
              <a:spcBef>
                <a:spcPts val="0"/>
              </a:spcBef>
            </a:pPr>
            <a:r>
              <a:rPr lang="en"/>
              <a:t>Norton and Bolsenga (1993) hypothesized that colder air temperatures could cause increased snowfall.</a:t>
            </a:r>
          </a:p>
          <a:p>
            <a:pPr lvl="0">
              <a:spcBef>
                <a:spcPts val="0"/>
              </a:spcBef>
              <a:buNone/>
            </a:pPr>
            <a:r>
              <a:t/>
            </a:r>
            <a:endParaRPr/>
          </a:p>
          <a:p>
            <a:pPr indent="-228600" lvl="0" marL="457200">
              <a:spcBef>
                <a:spcPts val="0"/>
              </a:spcBef>
            </a:pPr>
            <a:r>
              <a:rPr lang="en"/>
              <a:t>Warmer lake surface temperatures</a:t>
            </a:r>
          </a:p>
        </p:txBody>
      </p:sp>
      <p:sp>
        <p:nvSpPr>
          <p:cNvPr id="200" name="Shape 20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title"/>
          </p:nvPr>
        </p:nvSpPr>
        <p:spPr>
          <a:xfrm>
            <a:off x="311700" y="256450"/>
            <a:ext cx="5172000" cy="572700"/>
          </a:xfrm>
          <a:prstGeom prst="rect">
            <a:avLst/>
          </a:prstGeom>
        </p:spPr>
        <p:txBody>
          <a:bodyPr anchorCtr="0" anchor="t" bIns="91425" lIns="91425" rIns="91425" tIns="91425">
            <a:noAutofit/>
          </a:bodyPr>
          <a:lstStyle/>
          <a:p>
            <a:pPr lvl="0">
              <a:spcBef>
                <a:spcPts val="0"/>
              </a:spcBef>
              <a:buNone/>
            </a:pPr>
            <a:r>
              <a:rPr lang="en"/>
              <a:t>Results: Surface Temperature</a:t>
            </a:r>
          </a:p>
        </p:txBody>
      </p:sp>
      <p:sp>
        <p:nvSpPr>
          <p:cNvPr id="206" name="Shape 206"/>
          <p:cNvSpPr txBox="1"/>
          <p:nvPr>
            <p:ph idx="1" type="body"/>
          </p:nvPr>
        </p:nvSpPr>
        <p:spPr>
          <a:xfrm>
            <a:off x="83100" y="1152475"/>
            <a:ext cx="3169200" cy="3416400"/>
          </a:xfrm>
          <a:prstGeom prst="rect">
            <a:avLst/>
          </a:prstGeom>
        </p:spPr>
        <p:txBody>
          <a:bodyPr anchorCtr="0" anchor="t" bIns="91425" lIns="91425" rIns="91425" tIns="91425">
            <a:noAutofit/>
          </a:bodyPr>
          <a:lstStyle/>
          <a:p>
            <a:pPr indent="-330200" lvl="0" marL="457200" rtl="0">
              <a:spcBef>
                <a:spcPts val="0"/>
              </a:spcBef>
              <a:buSzPct val="100000"/>
            </a:pPr>
            <a:r>
              <a:rPr lang="en" sz="1600"/>
              <a:t>NOAA CoastWatch Program has lake (non-ice) surface temperature data since 1995.</a:t>
            </a:r>
          </a:p>
          <a:p>
            <a:pPr indent="-330200" lvl="0" marL="457200" rtl="0">
              <a:spcBef>
                <a:spcPts val="0"/>
              </a:spcBef>
              <a:buSzPct val="100000"/>
            </a:pPr>
            <a:r>
              <a:rPr lang="en" sz="1600"/>
              <a:t>Ice season has started later and ended earlier since the 1850s.</a:t>
            </a:r>
          </a:p>
          <a:p>
            <a:pPr indent="-330200" lvl="0" marL="457200" rtl="0">
              <a:spcBef>
                <a:spcPts val="0"/>
              </a:spcBef>
              <a:buSzPct val="100000"/>
            </a:pPr>
            <a:r>
              <a:rPr lang="en" sz="1600"/>
              <a:t>Winter air temperatures do not have an upward trend (all other seasons do).</a:t>
            </a:r>
          </a:p>
        </p:txBody>
      </p:sp>
      <p:sp>
        <p:nvSpPr>
          <p:cNvPr id="207" name="Shape 20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lake surface.PNG" id="208" name="Shape 208"/>
          <p:cNvPicPr preferRelativeResize="0"/>
          <p:nvPr/>
        </p:nvPicPr>
        <p:blipFill>
          <a:blip r:embed="rId3">
            <a:alphaModFix/>
          </a:blip>
          <a:stretch>
            <a:fillRect/>
          </a:stretch>
        </p:blipFill>
        <p:spPr>
          <a:xfrm>
            <a:off x="3332275" y="914400"/>
            <a:ext cx="5828999" cy="3761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Outline</a:t>
            </a:r>
          </a:p>
        </p:txBody>
      </p:sp>
      <p:sp>
        <p:nvSpPr>
          <p:cNvPr id="61" name="Shape 6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t>Introduction</a:t>
            </a:r>
          </a:p>
          <a:p>
            <a:pPr lvl="0">
              <a:spcBef>
                <a:spcPts val="0"/>
              </a:spcBef>
              <a:buNone/>
            </a:pPr>
            <a:r>
              <a:rPr lang="en"/>
              <a:t>Purpose</a:t>
            </a:r>
          </a:p>
          <a:p>
            <a:pPr lvl="0">
              <a:spcBef>
                <a:spcPts val="0"/>
              </a:spcBef>
              <a:buNone/>
            </a:pPr>
            <a:r>
              <a:rPr lang="en"/>
              <a:t>Key Topics</a:t>
            </a:r>
          </a:p>
          <a:p>
            <a:pPr lvl="0">
              <a:spcBef>
                <a:spcPts val="0"/>
              </a:spcBef>
              <a:buNone/>
            </a:pPr>
            <a:r>
              <a:rPr lang="en"/>
              <a:t>	Lake-Effect Snow</a:t>
            </a:r>
          </a:p>
          <a:p>
            <a:pPr lvl="0">
              <a:spcBef>
                <a:spcPts val="0"/>
              </a:spcBef>
              <a:buNone/>
            </a:pPr>
            <a:r>
              <a:rPr lang="en"/>
              <a:t>	Oxygen Isotopes in Relation to Lake-effect snow</a:t>
            </a:r>
          </a:p>
          <a:p>
            <a:pPr lvl="0">
              <a:spcBef>
                <a:spcPts val="0"/>
              </a:spcBef>
              <a:buNone/>
            </a:pPr>
            <a:r>
              <a:rPr lang="en"/>
              <a:t>Data and Results</a:t>
            </a:r>
          </a:p>
          <a:p>
            <a:pPr lvl="0">
              <a:spcBef>
                <a:spcPts val="0"/>
              </a:spcBef>
              <a:buNone/>
            </a:pPr>
            <a:r>
              <a:rPr lang="en"/>
              <a:t>Future Research</a:t>
            </a:r>
          </a:p>
          <a:p>
            <a:pPr lvl="0">
              <a:spcBef>
                <a:spcPts val="0"/>
              </a:spcBef>
              <a:buNone/>
            </a:pPr>
            <a:r>
              <a:t/>
            </a:r>
            <a:endParaRPr/>
          </a:p>
          <a:p>
            <a:pPr lvl="0">
              <a:spcBef>
                <a:spcPts val="0"/>
              </a:spcBef>
              <a:buNone/>
            </a:pPr>
            <a:r>
              <a:t/>
            </a:r>
            <a:endParaRPr/>
          </a:p>
          <a:p>
            <a:pPr lvl="0">
              <a:spcBef>
                <a:spcPts val="0"/>
              </a:spcBef>
              <a:buNone/>
            </a:pPr>
            <a:r>
              <a:t/>
            </a:r>
            <a:endParaRPr/>
          </a:p>
        </p:txBody>
      </p:sp>
      <p:sp>
        <p:nvSpPr>
          <p:cNvPr id="62" name="Shape 6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grpSp>
        <p:nvGrpSpPr>
          <p:cNvPr id="63" name="Shape 63"/>
          <p:cNvGrpSpPr/>
          <p:nvPr/>
        </p:nvGrpSpPr>
        <p:grpSpPr>
          <a:xfrm>
            <a:off x="4260300" y="216425"/>
            <a:ext cx="3962250" cy="3427650"/>
            <a:chOff x="5486400" y="1190625"/>
            <a:chExt cx="3962250" cy="3427650"/>
          </a:xfrm>
        </p:grpSpPr>
        <p:pic>
          <p:nvPicPr>
            <p:cNvPr descr="lake_superior_lake_eff_anim-400.gif" id="64" name="Shape 64"/>
            <p:cNvPicPr preferRelativeResize="0"/>
            <p:nvPr/>
          </p:nvPicPr>
          <p:blipFill>
            <a:blip r:embed="rId3">
              <a:alphaModFix/>
            </a:blip>
            <a:stretch>
              <a:fillRect/>
            </a:stretch>
          </p:blipFill>
          <p:spPr>
            <a:xfrm>
              <a:off x="5486400" y="1190625"/>
              <a:ext cx="3810000" cy="2762250"/>
            </a:xfrm>
            <a:prstGeom prst="rect">
              <a:avLst/>
            </a:prstGeom>
            <a:noFill/>
            <a:ln>
              <a:noFill/>
            </a:ln>
          </p:spPr>
        </p:pic>
        <p:sp>
          <p:nvSpPr>
            <p:cNvPr id="65" name="Shape 65"/>
            <p:cNvSpPr txBox="1"/>
            <p:nvPr/>
          </p:nvSpPr>
          <p:spPr>
            <a:xfrm>
              <a:off x="6207750" y="3876675"/>
              <a:ext cx="3240900" cy="741600"/>
            </a:xfrm>
            <a:prstGeom prst="rect">
              <a:avLst/>
            </a:prstGeom>
            <a:noFill/>
            <a:ln>
              <a:noFill/>
            </a:ln>
          </p:spPr>
          <p:txBody>
            <a:bodyPr anchorCtr="0" anchor="t" bIns="91425" lIns="91425" rIns="91425" tIns="91425">
              <a:noAutofit/>
            </a:bodyPr>
            <a:lstStyle/>
            <a:p>
              <a:pPr lvl="0" rtl="0">
                <a:spcBef>
                  <a:spcPts val="0"/>
                </a:spcBef>
                <a:spcAft>
                  <a:spcPts val="1600"/>
                </a:spcAft>
                <a:buNone/>
              </a:pPr>
              <a:r>
                <a:rPr lang="en" sz="800">
                  <a:solidFill>
                    <a:srgbClr val="666666"/>
                  </a:solidFill>
                </a:rPr>
                <a:t>University of Michigan School of Natural Resources &amp; Environment</a:t>
              </a: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Future Research</a:t>
            </a:r>
          </a:p>
        </p:txBody>
      </p:sp>
      <p:sp>
        <p:nvSpPr>
          <p:cNvPr id="214" name="Shape 21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How does lake-effect snow vary through all winter months?</a:t>
            </a:r>
          </a:p>
          <a:p>
            <a:pPr indent="-228600" lvl="1" marL="914400" rtl="0">
              <a:spcBef>
                <a:spcPts val="0"/>
              </a:spcBef>
            </a:pPr>
            <a:r>
              <a:rPr lang="en"/>
              <a:t>The month of greatest snowfall in Syracuse has shifted from February to January.</a:t>
            </a:r>
          </a:p>
          <a:p>
            <a:pPr lvl="0" rtl="0">
              <a:spcBef>
                <a:spcPts val="0"/>
              </a:spcBef>
              <a:buNone/>
            </a:pPr>
            <a:r>
              <a:t/>
            </a:r>
            <a:endParaRPr/>
          </a:p>
          <a:p>
            <a:pPr indent="-228600" lvl="0" marL="457200" rtl="0">
              <a:spcBef>
                <a:spcPts val="0"/>
              </a:spcBef>
            </a:pPr>
            <a:r>
              <a:rPr lang="en"/>
              <a:t>Focus on whole-lake heat content and ice cover.</a:t>
            </a:r>
          </a:p>
          <a:p>
            <a:pPr lvl="0" rtl="0">
              <a:spcBef>
                <a:spcPts val="0"/>
              </a:spcBef>
              <a:buNone/>
            </a:pPr>
            <a:r>
              <a:t/>
            </a:r>
            <a:endParaRPr/>
          </a:p>
          <a:p>
            <a:pPr indent="-228600" lvl="0" marL="457200" rtl="0">
              <a:spcBef>
                <a:spcPts val="0"/>
              </a:spcBef>
            </a:pPr>
            <a:r>
              <a:rPr lang="en"/>
              <a:t>How CCN from Great Lakes differ from those from surrounding areas.</a:t>
            </a:r>
          </a:p>
          <a:p>
            <a:pPr indent="-228600" lvl="1" marL="914400" rtl="0">
              <a:spcBef>
                <a:spcPts val="0"/>
              </a:spcBef>
            </a:pPr>
            <a:r>
              <a:rPr lang="en"/>
              <a:t>Do cloud microphysics play a role?</a:t>
            </a:r>
          </a:p>
          <a:p>
            <a:pPr lvl="0">
              <a:spcBef>
                <a:spcPts val="0"/>
              </a:spcBef>
              <a:buNone/>
            </a:pPr>
            <a:r>
              <a:t/>
            </a:r>
            <a:endParaRPr/>
          </a:p>
        </p:txBody>
      </p:sp>
      <p:sp>
        <p:nvSpPr>
          <p:cNvPr id="215" name="Shape 2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Sources</a:t>
            </a:r>
          </a:p>
        </p:txBody>
      </p:sp>
      <p:sp>
        <p:nvSpPr>
          <p:cNvPr id="221" name="Shape 22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0" lvl="0" marL="0" rtl="0">
              <a:lnSpc>
                <a:spcPct val="100000"/>
              </a:lnSpc>
              <a:spcBef>
                <a:spcPts val="0"/>
              </a:spcBef>
              <a:buNone/>
            </a:pPr>
            <a:r>
              <a:rPr lang="en" sz="1000">
                <a:solidFill>
                  <a:srgbClr val="F3F3F3"/>
                </a:solidFill>
              </a:rPr>
              <a:t>Burnett, A. W., Kirby, M. E., Mullins, H. T., &amp; Patterson, W. P. (2003). Increasing Great Lake–effect snowfall during the twentieth century: A regional</a:t>
            </a:r>
          </a:p>
          <a:p>
            <a:pPr indent="457200" lvl="0" marL="0" rtl="0">
              <a:lnSpc>
                <a:spcPct val="100000"/>
              </a:lnSpc>
              <a:spcBef>
                <a:spcPts val="0"/>
              </a:spcBef>
              <a:buNone/>
            </a:pPr>
            <a:r>
              <a:rPr lang="en" sz="1000">
                <a:solidFill>
                  <a:srgbClr val="F3F3F3"/>
                </a:solidFill>
              </a:rPr>
              <a:t> response to global warming?. </a:t>
            </a:r>
            <a:r>
              <a:rPr i="1" lang="en" sz="1000">
                <a:solidFill>
                  <a:srgbClr val="F3F3F3"/>
                </a:solidFill>
              </a:rPr>
              <a:t>Journal of Climate</a:t>
            </a:r>
            <a:r>
              <a:rPr lang="en" sz="1000">
                <a:solidFill>
                  <a:srgbClr val="F3F3F3"/>
                </a:solidFill>
              </a:rPr>
              <a:t>, </a:t>
            </a:r>
            <a:r>
              <a:rPr i="1" lang="en" sz="1000">
                <a:solidFill>
                  <a:srgbClr val="F3F3F3"/>
                </a:solidFill>
              </a:rPr>
              <a:t>16</a:t>
            </a:r>
            <a:r>
              <a:rPr lang="en" sz="1000">
                <a:solidFill>
                  <a:srgbClr val="F3F3F3"/>
                </a:solidFill>
              </a:rPr>
              <a:t>(21), 3535-3542.</a:t>
            </a:r>
          </a:p>
          <a:p>
            <a:pPr indent="0" lvl="0" marL="0" rtl="0">
              <a:lnSpc>
                <a:spcPct val="100000"/>
              </a:lnSpc>
              <a:spcBef>
                <a:spcPts val="0"/>
              </a:spcBef>
              <a:buNone/>
            </a:pPr>
            <a:r>
              <a:rPr lang="en" sz="1000">
                <a:solidFill>
                  <a:srgbClr val="F3F3F3"/>
                </a:solidFill>
              </a:rPr>
              <a:t>"Lake-effect Snow in the Great Lakes Region." </a:t>
            </a:r>
            <a:r>
              <a:rPr i="1" lang="en" sz="1000">
                <a:solidFill>
                  <a:srgbClr val="F3F3F3"/>
                </a:solidFill>
              </a:rPr>
              <a:t>Lake-effect Snow in the Great Lakes Region | GLISA</a:t>
            </a:r>
            <a:r>
              <a:rPr lang="en" sz="1000">
                <a:solidFill>
                  <a:srgbClr val="F3F3F3"/>
                </a:solidFill>
              </a:rPr>
              <a:t>. University of Michigan School of </a:t>
            </a:r>
          </a:p>
          <a:p>
            <a:pPr indent="457200" lvl="0" marL="0" rtl="0">
              <a:lnSpc>
                <a:spcPct val="100000"/>
              </a:lnSpc>
              <a:spcBef>
                <a:spcPts val="0"/>
              </a:spcBef>
              <a:buNone/>
            </a:pPr>
            <a:r>
              <a:rPr lang="en" sz="1000">
                <a:solidFill>
                  <a:srgbClr val="F3F3F3"/>
                </a:solidFill>
              </a:rPr>
              <a:t>Natural Resources &amp; Environment, n.d. Web.</a:t>
            </a:r>
          </a:p>
          <a:p>
            <a:pPr indent="0" lvl="0" marL="0" rtl="0">
              <a:lnSpc>
                <a:spcPct val="100000"/>
              </a:lnSpc>
              <a:spcBef>
                <a:spcPts val="0"/>
              </a:spcBef>
              <a:buNone/>
            </a:pPr>
            <a:r>
              <a:rPr lang="en" sz="1000">
                <a:solidFill>
                  <a:srgbClr val="F3F3F3"/>
                </a:solidFill>
              </a:rPr>
              <a:t>Norton, D. C., and S. J. Bolsenga, 1993: Spatiotemporal trends in lake effect and continental snowfall in the Laurentian Great Lakes, 1951–1980. </a:t>
            </a:r>
            <a:r>
              <a:rPr i="1" lang="en" sz="1000">
                <a:solidFill>
                  <a:srgbClr val="F3F3F3"/>
                </a:solidFill>
              </a:rPr>
              <a:t>J. </a:t>
            </a:r>
          </a:p>
          <a:p>
            <a:pPr indent="457200" lvl="0" marL="0" rtl="0">
              <a:lnSpc>
                <a:spcPct val="100000"/>
              </a:lnSpc>
              <a:spcBef>
                <a:spcPts val="0"/>
              </a:spcBef>
              <a:buNone/>
            </a:pPr>
            <a:r>
              <a:rPr i="1" lang="en" sz="1000">
                <a:solidFill>
                  <a:srgbClr val="F3F3F3"/>
                </a:solidFill>
              </a:rPr>
              <a:t>Climate</a:t>
            </a:r>
            <a:r>
              <a:rPr lang="en" sz="1000">
                <a:solidFill>
                  <a:srgbClr val="F3F3F3"/>
                </a:solidFill>
              </a:rPr>
              <a:t>, </a:t>
            </a:r>
            <a:r>
              <a:rPr b="1" lang="en" sz="1000">
                <a:solidFill>
                  <a:srgbClr val="F3F3F3"/>
                </a:solidFill>
              </a:rPr>
              <a:t>6, </a:t>
            </a:r>
            <a:r>
              <a:rPr lang="en" sz="1000">
                <a:solidFill>
                  <a:srgbClr val="F3F3F3"/>
                </a:solidFill>
              </a:rPr>
              <a:t>1943–1956.</a:t>
            </a:r>
          </a:p>
          <a:p>
            <a:pPr indent="0" lvl="0" marL="0">
              <a:lnSpc>
                <a:spcPct val="100000"/>
              </a:lnSpc>
              <a:spcBef>
                <a:spcPts val="0"/>
              </a:spcBef>
              <a:buNone/>
            </a:pPr>
            <a:r>
              <a:t/>
            </a:r>
            <a:endParaRPr sz="1050">
              <a:solidFill>
                <a:srgbClr val="F3F3F3"/>
              </a:solidFill>
            </a:endParaRPr>
          </a:p>
        </p:txBody>
      </p:sp>
      <p:sp>
        <p:nvSpPr>
          <p:cNvPr id="222" name="Shape 2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 name="Shape 69"/>
        <p:cNvGrpSpPr/>
        <p:nvPr/>
      </p:nvGrpSpPr>
      <p:grpSpPr>
        <a:xfrm>
          <a:off x="0" y="0"/>
          <a:ext cx="0" cy="0"/>
          <a:chOff x="0" y="0"/>
          <a:chExt cx="0" cy="0"/>
        </a:xfrm>
      </p:grpSpPr>
      <p:sp>
        <p:nvSpPr>
          <p:cNvPr id="70" name="Shape 7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Introduction</a:t>
            </a:r>
          </a:p>
        </p:txBody>
      </p:sp>
      <p:sp>
        <p:nvSpPr>
          <p:cNvPr id="71" name="Shape 71"/>
          <p:cNvSpPr txBox="1"/>
          <p:nvPr>
            <p:ph idx="1" type="body"/>
          </p:nvPr>
        </p:nvSpPr>
        <p:spPr>
          <a:xfrm>
            <a:off x="6900" y="1076275"/>
            <a:ext cx="4081200" cy="3708600"/>
          </a:xfrm>
          <a:prstGeom prst="rect">
            <a:avLst/>
          </a:prstGeom>
        </p:spPr>
        <p:txBody>
          <a:bodyPr anchorCtr="0" anchor="t" bIns="91425" lIns="91425" rIns="91425" tIns="91425">
            <a:noAutofit/>
          </a:bodyPr>
          <a:lstStyle/>
          <a:p>
            <a:pPr indent="-330200" lvl="0" marL="457200" rtl="0">
              <a:spcBef>
                <a:spcPts val="0"/>
              </a:spcBef>
              <a:buSzPct val="100000"/>
            </a:pPr>
            <a:r>
              <a:rPr lang="en" sz="1600"/>
              <a:t>Norton and Bolsenga (1993) found significant increases in lake-effect snowfall between 1951 and 1980</a:t>
            </a:r>
            <a:br>
              <a:rPr lang="en" sz="1600"/>
            </a:br>
          </a:p>
          <a:p>
            <a:pPr indent="-330200" lvl="0" marL="457200" rtl="0">
              <a:spcBef>
                <a:spcPts val="0"/>
              </a:spcBef>
              <a:buSzPct val="100000"/>
            </a:pPr>
            <a:r>
              <a:rPr lang="en" sz="1600"/>
              <a:t>Leathers and Ellis (1996) weather patterns associated with lake-effect snowfall became more frequent between 1951 and 1982</a:t>
            </a:r>
            <a:br>
              <a:rPr lang="en" sz="1600"/>
            </a:br>
          </a:p>
          <a:p>
            <a:pPr indent="-330200" lvl="0" marL="457200" rtl="0">
              <a:spcBef>
                <a:spcPts val="0"/>
              </a:spcBef>
              <a:buSzPct val="100000"/>
            </a:pPr>
            <a:r>
              <a:rPr lang="en" sz="1600"/>
              <a:t>Snowfall in Syracuse, NY has increased by 1.9 cm yr</a:t>
            </a:r>
            <a:r>
              <a:rPr baseline="30000" lang="en" sz="1600"/>
              <a:t>-1</a:t>
            </a:r>
            <a:r>
              <a:rPr lang="en" sz="1600"/>
              <a:t> since the early 1900s</a:t>
            </a:r>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
        <p:nvSpPr>
          <p:cNvPr id="73" name="Shape 73"/>
          <p:cNvSpPr txBox="1"/>
          <p:nvPr/>
        </p:nvSpPr>
        <p:spPr>
          <a:xfrm>
            <a:off x="7300575" y="4861075"/>
            <a:ext cx="1247400" cy="393600"/>
          </a:xfrm>
          <a:prstGeom prst="rect">
            <a:avLst/>
          </a:prstGeom>
          <a:noFill/>
          <a:ln>
            <a:noFill/>
          </a:ln>
        </p:spPr>
        <p:txBody>
          <a:bodyPr anchorCtr="0" anchor="t" bIns="91425" lIns="91425" rIns="91425" tIns="91425">
            <a:noAutofit/>
          </a:bodyPr>
          <a:lstStyle/>
          <a:p>
            <a:pPr lvl="0">
              <a:spcBef>
                <a:spcPts val="0"/>
              </a:spcBef>
              <a:buNone/>
            </a:pPr>
            <a:r>
              <a:rPr lang="en" sz="1200">
                <a:solidFill>
                  <a:srgbClr val="666666"/>
                </a:solidFill>
              </a:rPr>
              <a:t>(Norton 1993)</a:t>
            </a:r>
          </a:p>
        </p:txBody>
      </p:sp>
      <p:pic>
        <p:nvPicPr>
          <p:cNvPr descr="50to60.PNG" id="74" name="Shape 74"/>
          <p:cNvPicPr preferRelativeResize="0"/>
          <p:nvPr/>
        </p:nvPicPr>
        <p:blipFill>
          <a:blip r:embed="rId3">
            <a:alphaModFix/>
          </a:blip>
          <a:stretch>
            <a:fillRect/>
          </a:stretch>
        </p:blipFill>
        <p:spPr>
          <a:xfrm>
            <a:off x="3891325" y="725200"/>
            <a:ext cx="5129825" cy="402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Introduction</a:t>
            </a:r>
          </a:p>
        </p:txBody>
      </p:sp>
      <p:sp>
        <p:nvSpPr>
          <p:cNvPr id="80" name="Shape 80"/>
          <p:cNvSpPr txBox="1"/>
          <p:nvPr>
            <p:ph idx="1" type="body"/>
          </p:nvPr>
        </p:nvSpPr>
        <p:spPr>
          <a:xfrm>
            <a:off x="6900" y="1076275"/>
            <a:ext cx="4081200" cy="3708600"/>
          </a:xfrm>
          <a:prstGeom prst="rect">
            <a:avLst/>
          </a:prstGeom>
        </p:spPr>
        <p:txBody>
          <a:bodyPr anchorCtr="0" anchor="t" bIns="91425" lIns="91425" rIns="91425" tIns="91425">
            <a:noAutofit/>
          </a:bodyPr>
          <a:lstStyle/>
          <a:p>
            <a:pPr indent="-330200" lvl="0" marL="457200" rtl="0">
              <a:spcBef>
                <a:spcPts val="0"/>
              </a:spcBef>
              <a:buSzPct val="100000"/>
            </a:pPr>
            <a:r>
              <a:rPr lang="en" sz="1600"/>
              <a:t>Norton and Bolsenga (1993) found significant increases in lake-effect snowfall between 1951 and 1980</a:t>
            </a:r>
            <a:br>
              <a:rPr lang="en" sz="1600"/>
            </a:br>
          </a:p>
          <a:p>
            <a:pPr indent="-330200" lvl="0" marL="457200" rtl="0">
              <a:spcBef>
                <a:spcPts val="0"/>
              </a:spcBef>
              <a:buSzPct val="100000"/>
            </a:pPr>
            <a:r>
              <a:rPr lang="en" sz="1600"/>
              <a:t>Leathers and Ellis (1996) weather patterns associated with lake-effect snowfall became more frequent between 1951 and 1982</a:t>
            </a:r>
            <a:br>
              <a:rPr lang="en" sz="1600"/>
            </a:br>
          </a:p>
          <a:p>
            <a:pPr indent="-330200" lvl="0" marL="457200" rtl="0">
              <a:spcBef>
                <a:spcPts val="0"/>
              </a:spcBef>
              <a:buSzPct val="100000"/>
            </a:pPr>
            <a:r>
              <a:rPr lang="en" sz="1600"/>
              <a:t>Snowfall in Syracuse, NY has increased by 1.9 cm yr</a:t>
            </a:r>
            <a:r>
              <a:rPr baseline="30000" lang="en" sz="1600"/>
              <a:t>-1</a:t>
            </a:r>
            <a:r>
              <a:rPr lang="en" sz="1600"/>
              <a:t> since the early 1900s</a:t>
            </a:r>
          </a:p>
        </p:txBody>
      </p:sp>
      <p:sp>
        <p:nvSpPr>
          <p:cNvPr id="81" name="Shape 8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2"/>
                </a:solidFill>
              </a:rPr>
              <a:t>‹#›</a:t>
            </a:fld>
          </a:p>
        </p:txBody>
      </p:sp>
      <p:sp>
        <p:nvSpPr>
          <p:cNvPr id="82" name="Shape 82"/>
          <p:cNvSpPr txBox="1"/>
          <p:nvPr/>
        </p:nvSpPr>
        <p:spPr>
          <a:xfrm>
            <a:off x="7300575" y="4861075"/>
            <a:ext cx="1247400" cy="393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666666"/>
                </a:solidFill>
              </a:rPr>
              <a:t>(Norton 1993)</a:t>
            </a:r>
          </a:p>
        </p:txBody>
      </p:sp>
      <p:pic>
        <p:nvPicPr>
          <p:cNvPr descr="60to70.PNG" id="83" name="Shape 83"/>
          <p:cNvPicPr preferRelativeResize="0"/>
          <p:nvPr/>
        </p:nvPicPr>
        <p:blipFill rotWithShape="1">
          <a:blip r:embed="rId3">
            <a:alphaModFix/>
          </a:blip>
          <a:srcRect b="0" l="119" r="119" t="0"/>
          <a:stretch/>
        </p:blipFill>
        <p:spPr>
          <a:xfrm>
            <a:off x="3891325" y="725200"/>
            <a:ext cx="5129826" cy="402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sp>
        <p:nvSpPr>
          <p:cNvPr id="88" name="Shape 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Introduction</a:t>
            </a:r>
          </a:p>
        </p:txBody>
      </p:sp>
      <p:sp>
        <p:nvSpPr>
          <p:cNvPr id="89" name="Shape 89"/>
          <p:cNvSpPr txBox="1"/>
          <p:nvPr>
            <p:ph idx="1" type="body"/>
          </p:nvPr>
        </p:nvSpPr>
        <p:spPr>
          <a:xfrm>
            <a:off x="6900" y="1076275"/>
            <a:ext cx="4081200" cy="3708600"/>
          </a:xfrm>
          <a:prstGeom prst="rect">
            <a:avLst/>
          </a:prstGeom>
        </p:spPr>
        <p:txBody>
          <a:bodyPr anchorCtr="0" anchor="t" bIns="91425" lIns="91425" rIns="91425" tIns="91425">
            <a:noAutofit/>
          </a:bodyPr>
          <a:lstStyle/>
          <a:p>
            <a:pPr indent="-330200" lvl="0" marL="457200" rtl="0">
              <a:spcBef>
                <a:spcPts val="0"/>
              </a:spcBef>
              <a:buSzPct val="100000"/>
            </a:pPr>
            <a:r>
              <a:rPr lang="en" sz="1600"/>
              <a:t>Norton and Bolsenga (1993) found significant increases in lake-effect snowfall between 1951 and 1980</a:t>
            </a:r>
            <a:br>
              <a:rPr lang="en" sz="1600"/>
            </a:br>
          </a:p>
          <a:p>
            <a:pPr indent="-330200" lvl="0" marL="457200" rtl="0">
              <a:spcBef>
                <a:spcPts val="0"/>
              </a:spcBef>
              <a:buSzPct val="100000"/>
            </a:pPr>
            <a:r>
              <a:rPr lang="en" sz="1600"/>
              <a:t>Leathers and Ellis (1996) weather patterns associated with lake-effect snowfall became more frequent between 1951 and 1982</a:t>
            </a:r>
            <a:br>
              <a:rPr lang="en" sz="1600"/>
            </a:br>
          </a:p>
          <a:p>
            <a:pPr indent="-330200" lvl="0" marL="457200" rtl="0">
              <a:spcBef>
                <a:spcPts val="0"/>
              </a:spcBef>
              <a:buSzPct val="100000"/>
            </a:pPr>
            <a:r>
              <a:rPr lang="en" sz="1600"/>
              <a:t>Snowfall in Syracuse, NY has increased by 1.9 cm yr</a:t>
            </a:r>
            <a:r>
              <a:rPr baseline="30000" lang="en" sz="1600"/>
              <a:t>-1</a:t>
            </a:r>
            <a:r>
              <a:rPr lang="en" sz="1600"/>
              <a:t> since the early 1900s</a:t>
            </a:r>
          </a:p>
        </p:txBody>
      </p:sp>
      <p:sp>
        <p:nvSpPr>
          <p:cNvPr id="90" name="Shape 9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2"/>
                </a:solidFill>
              </a:rPr>
              <a:t>‹#›</a:t>
            </a:fld>
          </a:p>
        </p:txBody>
      </p:sp>
      <p:sp>
        <p:nvSpPr>
          <p:cNvPr id="91" name="Shape 91"/>
          <p:cNvSpPr txBox="1"/>
          <p:nvPr/>
        </p:nvSpPr>
        <p:spPr>
          <a:xfrm>
            <a:off x="7300575" y="4861075"/>
            <a:ext cx="1247400" cy="393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666666"/>
                </a:solidFill>
              </a:rPr>
              <a:t>(Norton 1993)</a:t>
            </a:r>
          </a:p>
        </p:txBody>
      </p:sp>
      <p:pic>
        <p:nvPicPr>
          <p:cNvPr descr="70to80.PNG" id="92" name="Shape 92"/>
          <p:cNvPicPr preferRelativeResize="0"/>
          <p:nvPr/>
        </p:nvPicPr>
        <p:blipFill rotWithShape="1">
          <a:blip r:embed="rId3">
            <a:alphaModFix/>
          </a:blip>
          <a:srcRect b="0" l="495" r="495" t="0"/>
          <a:stretch/>
        </p:blipFill>
        <p:spPr>
          <a:xfrm>
            <a:off x="3891325" y="725200"/>
            <a:ext cx="5129827" cy="4022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Introduction</a:t>
            </a:r>
          </a:p>
        </p:txBody>
      </p:sp>
      <p:sp>
        <p:nvSpPr>
          <p:cNvPr id="98" name="Shape 98"/>
          <p:cNvSpPr txBox="1"/>
          <p:nvPr>
            <p:ph idx="1" type="body"/>
          </p:nvPr>
        </p:nvSpPr>
        <p:spPr>
          <a:xfrm>
            <a:off x="6900" y="1076275"/>
            <a:ext cx="4081200" cy="3708600"/>
          </a:xfrm>
          <a:prstGeom prst="rect">
            <a:avLst/>
          </a:prstGeom>
        </p:spPr>
        <p:txBody>
          <a:bodyPr anchorCtr="0" anchor="t" bIns="91425" lIns="91425" rIns="91425" tIns="91425">
            <a:noAutofit/>
          </a:bodyPr>
          <a:lstStyle/>
          <a:p>
            <a:pPr indent="-330200" lvl="0" marL="457200" rtl="0">
              <a:spcBef>
                <a:spcPts val="0"/>
              </a:spcBef>
              <a:buSzPct val="100000"/>
            </a:pPr>
            <a:r>
              <a:rPr lang="en" sz="1600"/>
              <a:t>Norton and Bolsenga (1993) found significant increases in lake-effect snowfall between 1951 and 1980</a:t>
            </a:r>
            <a:br>
              <a:rPr lang="en" sz="1600"/>
            </a:br>
          </a:p>
          <a:p>
            <a:pPr indent="-330200" lvl="0" marL="457200" rtl="0">
              <a:spcBef>
                <a:spcPts val="0"/>
              </a:spcBef>
              <a:buSzPct val="100000"/>
            </a:pPr>
            <a:r>
              <a:rPr lang="en" sz="1600"/>
              <a:t>Leathers and Ellis (1996) weather patterns associated with lake-effect snowfall became more frequent between 1951 and 1982</a:t>
            </a:r>
            <a:br>
              <a:rPr lang="en" sz="1600"/>
            </a:br>
          </a:p>
          <a:p>
            <a:pPr indent="-330200" lvl="0" marL="457200" rtl="0">
              <a:spcBef>
                <a:spcPts val="0"/>
              </a:spcBef>
              <a:buSzPct val="100000"/>
            </a:pPr>
            <a:r>
              <a:rPr lang="en" sz="1600"/>
              <a:t>Snowfall in Syracuse, NY has increased by 1.9 cm yr</a:t>
            </a:r>
            <a:r>
              <a:rPr baseline="30000" lang="en" sz="1600"/>
              <a:t>-1</a:t>
            </a:r>
            <a:r>
              <a:rPr lang="en" sz="1600"/>
              <a:t> since the early 1900s</a:t>
            </a:r>
          </a:p>
        </p:txBody>
      </p:sp>
      <p:sp>
        <p:nvSpPr>
          <p:cNvPr id="99" name="Shape 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2"/>
                </a:solidFill>
              </a:rPr>
              <a:t>‹#›</a:t>
            </a:fld>
          </a:p>
        </p:txBody>
      </p:sp>
      <p:sp>
        <p:nvSpPr>
          <p:cNvPr id="100" name="Shape 100"/>
          <p:cNvSpPr txBox="1"/>
          <p:nvPr/>
        </p:nvSpPr>
        <p:spPr>
          <a:xfrm>
            <a:off x="7300575" y="4861075"/>
            <a:ext cx="1247400" cy="393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666666"/>
                </a:solidFill>
              </a:rPr>
              <a:t>(Norton 1993)</a:t>
            </a:r>
          </a:p>
        </p:txBody>
      </p:sp>
      <p:pic>
        <p:nvPicPr>
          <p:cNvPr descr="le.PNG" id="101" name="Shape 101"/>
          <p:cNvPicPr preferRelativeResize="0"/>
          <p:nvPr/>
        </p:nvPicPr>
        <p:blipFill>
          <a:blip r:embed="rId3">
            <a:alphaModFix/>
          </a:blip>
          <a:stretch>
            <a:fillRect/>
          </a:stretch>
        </p:blipFill>
        <p:spPr>
          <a:xfrm>
            <a:off x="3868775" y="0"/>
            <a:ext cx="4831600" cy="49202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Introduction</a:t>
            </a:r>
          </a:p>
        </p:txBody>
      </p:sp>
      <p:sp>
        <p:nvSpPr>
          <p:cNvPr id="107" name="Shape 107"/>
          <p:cNvSpPr txBox="1"/>
          <p:nvPr>
            <p:ph idx="1" type="body"/>
          </p:nvPr>
        </p:nvSpPr>
        <p:spPr>
          <a:xfrm>
            <a:off x="6900" y="1076275"/>
            <a:ext cx="4081200" cy="3708600"/>
          </a:xfrm>
          <a:prstGeom prst="rect">
            <a:avLst/>
          </a:prstGeom>
        </p:spPr>
        <p:txBody>
          <a:bodyPr anchorCtr="0" anchor="t" bIns="91425" lIns="91425" rIns="91425" tIns="91425">
            <a:noAutofit/>
          </a:bodyPr>
          <a:lstStyle/>
          <a:p>
            <a:pPr indent="-330200" lvl="0" marL="457200" rtl="0">
              <a:spcBef>
                <a:spcPts val="0"/>
              </a:spcBef>
              <a:buSzPct val="100000"/>
            </a:pPr>
            <a:r>
              <a:rPr lang="en" sz="1600"/>
              <a:t>Norton and Bolsenga (1993) found significant increases in lake-effect snowfall between 1951 and 1980</a:t>
            </a:r>
            <a:br>
              <a:rPr lang="en" sz="1600"/>
            </a:br>
          </a:p>
          <a:p>
            <a:pPr indent="-330200" lvl="0" marL="457200" rtl="0">
              <a:spcBef>
                <a:spcPts val="0"/>
              </a:spcBef>
              <a:buSzPct val="100000"/>
            </a:pPr>
            <a:r>
              <a:rPr lang="en" sz="1600"/>
              <a:t>Leathers and Ellis (1996) weather patterns associated with lake-effect snowfall became more frequent between 1951 and 1982</a:t>
            </a:r>
            <a:br>
              <a:rPr lang="en" sz="1600"/>
            </a:br>
          </a:p>
          <a:p>
            <a:pPr indent="-330200" lvl="0" marL="457200" rtl="0">
              <a:spcBef>
                <a:spcPts val="0"/>
              </a:spcBef>
              <a:buSzPct val="100000"/>
            </a:pPr>
            <a:r>
              <a:rPr lang="en" sz="1600"/>
              <a:t>Snowfall in Syracuse, NY has increased by 1.9 cm yr</a:t>
            </a:r>
            <a:r>
              <a:rPr baseline="30000" lang="en" sz="1600"/>
              <a:t>-1</a:t>
            </a:r>
            <a:r>
              <a:rPr lang="en" sz="1600"/>
              <a:t> since the early 1900s</a:t>
            </a:r>
          </a:p>
        </p:txBody>
      </p:sp>
      <p:sp>
        <p:nvSpPr>
          <p:cNvPr id="108" name="Shape 10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2"/>
                </a:solidFill>
              </a:rPr>
              <a:t>‹#›</a:t>
            </a:fld>
          </a:p>
        </p:txBody>
      </p:sp>
      <p:sp>
        <p:nvSpPr>
          <p:cNvPr id="109" name="Shape 109"/>
          <p:cNvSpPr txBox="1"/>
          <p:nvPr/>
        </p:nvSpPr>
        <p:spPr>
          <a:xfrm>
            <a:off x="7300575" y="4861075"/>
            <a:ext cx="1247400" cy="393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666666"/>
                </a:solidFill>
              </a:rPr>
              <a:t>(Norton 1993)</a:t>
            </a:r>
          </a:p>
        </p:txBody>
      </p:sp>
      <p:pic>
        <p:nvPicPr>
          <p:cNvPr descr="c.PNG" id="110" name="Shape 110"/>
          <p:cNvPicPr preferRelativeResize="0"/>
          <p:nvPr/>
        </p:nvPicPr>
        <p:blipFill rotWithShape="1">
          <a:blip r:embed="rId3">
            <a:alphaModFix/>
          </a:blip>
          <a:srcRect b="0" l="0" r="0" t="0"/>
          <a:stretch/>
        </p:blipFill>
        <p:spPr>
          <a:xfrm>
            <a:off x="3868775" y="0"/>
            <a:ext cx="4831600" cy="49202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521225"/>
            <a:ext cx="8520600" cy="572700"/>
          </a:xfrm>
          <a:prstGeom prst="rect">
            <a:avLst/>
          </a:prstGeom>
        </p:spPr>
        <p:txBody>
          <a:bodyPr anchorCtr="0" anchor="t" bIns="91425" lIns="91425" rIns="91425" tIns="91425">
            <a:noAutofit/>
          </a:bodyPr>
          <a:lstStyle/>
          <a:p>
            <a:pPr lvl="0">
              <a:spcBef>
                <a:spcPts val="0"/>
              </a:spcBef>
              <a:buNone/>
            </a:pPr>
            <a:r>
              <a:rPr lang="en"/>
              <a:t>Purpose</a:t>
            </a:r>
          </a:p>
        </p:txBody>
      </p:sp>
      <p:sp>
        <p:nvSpPr>
          <p:cNvPr id="116" name="Shape 11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Determine whether other lake-effect sites exhibit increases like those in Syracuse</a:t>
            </a:r>
          </a:p>
          <a:p>
            <a:pPr indent="-228600" lvl="0" marL="457200" rtl="0">
              <a:lnSpc>
                <a:spcPct val="150000"/>
              </a:lnSpc>
              <a:spcBef>
                <a:spcPts val="0"/>
              </a:spcBef>
            </a:pPr>
            <a:r>
              <a:rPr lang="en"/>
              <a:t>Determine to what extent lake-effect snowfall is regional in nature</a:t>
            </a:r>
          </a:p>
          <a:p>
            <a:pPr lvl="0" rtl="0">
              <a:lnSpc>
                <a:spcPct val="150000"/>
              </a:lnSpc>
              <a:spcBef>
                <a:spcPts val="0"/>
              </a:spcBef>
              <a:buNone/>
            </a:pPr>
            <a:r>
              <a:t/>
            </a:r>
            <a:endParaRPr/>
          </a:p>
          <a:p>
            <a:pPr indent="-228600" lvl="0" marL="457200" rtl="0">
              <a:lnSpc>
                <a:spcPct val="150000"/>
              </a:lnSpc>
              <a:spcBef>
                <a:spcPts val="0"/>
              </a:spcBef>
            </a:pPr>
            <a:r>
              <a:rPr lang="en"/>
              <a:t>Transportation</a:t>
            </a:r>
          </a:p>
          <a:p>
            <a:pPr indent="-228600" lvl="0" marL="457200" rtl="0">
              <a:lnSpc>
                <a:spcPct val="150000"/>
              </a:lnSpc>
              <a:spcBef>
                <a:spcPts val="0"/>
              </a:spcBef>
            </a:pPr>
            <a:r>
              <a:rPr lang="en"/>
              <a:t>Hazard to life and property</a:t>
            </a:r>
          </a:p>
          <a:p>
            <a:pPr indent="-228600" lvl="0" marL="457200" rtl="0">
              <a:lnSpc>
                <a:spcPct val="150000"/>
              </a:lnSpc>
              <a:spcBef>
                <a:spcPts val="0"/>
              </a:spcBef>
            </a:pPr>
            <a:r>
              <a:rPr lang="en"/>
              <a:t>Agriculture</a:t>
            </a:r>
          </a:p>
          <a:p>
            <a:pPr indent="-228600" lvl="0" marL="457200" rtl="0">
              <a:lnSpc>
                <a:spcPct val="150000"/>
              </a:lnSpc>
              <a:spcBef>
                <a:spcPts val="0"/>
              </a:spcBef>
            </a:pPr>
            <a:r>
              <a:rPr lang="en"/>
              <a:t>Recreation</a:t>
            </a:r>
          </a:p>
        </p:txBody>
      </p:sp>
      <p:sp>
        <p:nvSpPr>
          <p:cNvPr id="117" name="Shape 1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sp>
        <p:nvSpPr>
          <p:cNvPr id="118" name="Shape 118"/>
          <p:cNvSpPr txBox="1"/>
          <p:nvPr>
            <p:ph type="title"/>
          </p:nvPr>
        </p:nvSpPr>
        <p:spPr>
          <a:xfrm>
            <a:off x="311700" y="2554900"/>
            <a:ext cx="8520600" cy="572700"/>
          </a:xfrm>
          <a:prstGeom prst="rect">
            <a:avLst/>
          </a:prstGeom>
        </p:spPr>
        <p:txBody>
          <a:bodyPr anchorCtr="0" anchor="t" bIns="91425" lIns="91425" rIns="91425" tIns="91425">
            <a:noAutofit/>
          </a:bodyPr>
          <a:lstStyle/>
          <a:p>
            <a:pPr lvl="0" rtl="0">
              <a:spcBef>
                <a:spcPts val="0"/>
              </a:spcBef>
              <a:buNone/>
            </a:pPr>
            <a:r>
              <a:rPr lang="en"/>
              <a:t>Real </a:t>
            </a:r>
            <a:r>
              <a:rPr lang="en"/>
              <a:t>Purpose</a:t>
            </a:r>
          </a:p>
        </p:txBody>
      </p:sp>
      <p:pic>
        <p:nvPicPr>
          <p:cNvPr descr="7yGU6HTWMSfPq.gif" id="119" name="Shape 119"/>
          <p:cNvPicPr preferRelativeResize="0"/>
          <p:nvPr/>
        </p:nvPicPr>
        <p:blipFill rotWithShape="1">
          <a:blip r:embed="rId3">
            <a:alphaModFix/>
          </a:blip>
          <a:srcRect b="3735" l="0" r="1661" t="0"/>
          <a:stretch/>
        </p:blipFill>
        <p:spPr>
          <a:xfrm>
            <a:off x="3810000" y="2505075"/>
            <a:ext cx="4495798" cy="247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Key Topics</a:t>
            </a:r>
          </a:p>
        </p:txBody>
      </p:sp>
      <p:sp>
        <p:nvSpPr>
          <p:cNvPr id="125" name="Shape 125"/>
          <p:cNvSpPr txBox="1"/>
          <p:nvPr>
            <p:ph idx="1" type="body"/>
          </p:nvPr>
        </p:nvSpPr>
        <p:spPr>
          <a:xfrm>
            <a:off x="311700" y="1152475"/>
            <a:ext cx="3280800" cy="3416400"/>
          </a:xfrm>
          <a:prstGeom prst="rect">
            <a:avLst/>
          </a:prstGeom>
        </p:spPr>
        <p:txBody>
          <a:bodyPr anchorCtr="0" anchor="t" bIns="91425" lIns="91425" rIns="91425" tIns="91425">
            <a:noAutofit/>
          </a:bodyPr>
          <a:lstStyle/>
          <a:p>
            <a:pPr indent="-228600" lvl="0" marL="457200" rtl="0">
              <a:spcBef>
                <a:spcPts val="0"/>
              </a:spcBef>
            </a:pPr>
            <a:r>
              <a:rPr lang="en"/>
              <a:t>Lake-Effect Snow</a:t>
            </a:r>
            <a:br>
              <a:rPr lang="en"/>
            </a:br>
          </a:p>
          <a:p>
            <a:pPr indent="-228600" lvl="0" marL="457200" rtl="0">
              <a:spcBef>
                <a:spcPts val="0"/>
              </a:spcBef>
            </a:pPr>
            <a:r>
              <a:rPr lang="en"/>
              <a:t>Measuring oxygen isotopes in finger lakes in New York</a:t>
            </a:r>
          </a:p>
          <a:p>
            <a:pPr indent="-228600" lvl="1" marL="914400" rtl="0">
              <a:spcBef>
                <a:spcPts val="0"/>
              </a:spcBef>
            </a:pPr>
            <a:r>
              <a:rPr lang="en"/>
              <a:t>Cayuga, Owasco, Otisco Lakes</a:t>
            </a:r>
          </a:p>
          <a:p>
            <a:pPr indent="-228600" lvl="1" marL="914400" rtl="0">
              <a:spcBef>
                <a:spcPts val="0"/>
              </a:spcBef>
            </a:pPr>
            <a:r>
              <a:rPr lang="en"/>
              <a:t>Water derived from evaporation from Great Lakes is characterized by low oxygen isotope ratios.</a:t>
            </a:r>
          </a:p>
        </p:txBody>
      </p:sp>
      <p:sp>
        <p:nvSpPr>
          <p:cNvPr id="126" name="Shape 12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2"/>
                </a:solidFill>
              </a:rPr>
              <a:t>‹#›</a:t>
            </a:fld>
          </a:p>
        </p:txBody>
      </p:sp>
      <p:pic>
        <p:nvPicPr>
          <p:cNvPr descr="Lake-effect-snow-storm-over-buffalo.jpg" id="127" name="Shape 127"/>
          <p:cNvPicPr preferRelativeResize="0"/>
          <p:nvPr/>
        </p:nvPicPr>
        <p:blipFill>
          <a:blip r:embed="rId3">
            <a:alphaModFix/>
          </a:blip>
          <a:stretch>
            <a:fillRect/>
          </a:stretch>
        </p:blipFill>
        <p:spPr>
          <a:xfrm>
            <a:off x="3639550" y="427275"/>
            <a:ext cx="5504450" cy="4128337"/>
          </a:xfrm>
          <a:prstGeom prst="rect">
            <a:avLst/>
          </a:prstGeom>
          <a:noFill/>
          <a:ln>
            <a:noFill/>
          </a:ln>
        </p:spPr>
      </p:pic>
      <p:sp>
        <p:nvSpPr>
          <p:cNvPr id="128" name="Shape 128"/>
          <p:cNvSpPr txBox="1"/>
          <p:nvPr/>
        </p:nvSpPr>
        <p:spPr>
          <a:xfrm>
            <a:off x="5023125" y="4546125"/>
            <a:ext cx="3222900" cy="741600"/>
          </a:xfrm>
          <a:prstGeom prst="rect">
            <a:avLst/>
          </a:prstGeom>
          <a:noFill/>
          <a:ln>
            <a:noFill/>
          </a:ln>
        </p:spPr>
        <p:txBody>
          <a:bodyPr anchorCtr="0" anchor="t" bIns="91425" lIns="91425" rIns="91425" tIns="91425">
            <a:noAutofit/>
          </a:bodyPr>
          <a:lstStyle/>
          <a:p>
            <a:pPr lvl="0" rtl="0">
              <a:spcBef>
                <a:spcPts val="0"/>
              </a:spcBef>
              <a:spcAft>
                <a:spcPts val="1600"/>
              </a:spcAft>
              <a:buNone/>
            </a:pPr>
            <a:r>
              <a:rPr lang="en" sz="800">
                <a:solidFill>
                  <a:srgbClr val="666666"/>
                </a:solidFill>
              </a:rPr>
              <a:t>University of Michigan School of Natural Resources &amp; Environment</a:t>
            </a:r>
          </a:p>
        </p:txBody>
      </p:sp>
    </p:spTree>
  </p:cSld>
  <p:clrMapOvr>
    <a:masterClrMapping/>
  </p:clrMapOvr>
</p:sld>
</file>

<file path=ppt/theme/theme1.xml><?xml version="1.0" encoding="utf-8"?>
<a:theme xmlns:a="http://schemas.openxmlformats.org/drawingml/2006/main" xmlns:r="http://schemas.openxmlformats.org/officeDocument/2006/relationships"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