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y="6858000" cx="12192000"/>
  <p:notesSz cx="6858000" cy="9144000"/>
  <p:embeddedFontLst>
    <p:embeddedFont>
      <p:font typeface="Economica"/>
      <p:regular r:id="rId39"/>
      <p:bold r:id="rId40"/>
      <p:italic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font" Target="fonts/Economica-bold.fntdata"/><Relationship Id="rId20" Type="http://schemas.openxmlformats.org/officeDocument/2006/relationships/slide" Target="slides/slide16.xml"/><Relationship Id="rId42" Type="http://schemas.openxmlformats.org/officeDocument/2006/relationships/font" Target="fonts/Economica-boldItalic.fntdata"/><Relationship Id="rId41" Type="http://schemas.openxmlformats.org/officeDocument/2006/relationships/font" Target="fonts/Economica-italic.fntdata"/><Relationship Id="rId22" Type="http://schemas.openxmlformats.org/officeDocument/2006/relationships/slide" Target="slides/slide18.xml"/><Relationship Id="rId44" Type="http://schemas.openxmlformats.org/officeDocument/2006/relationships/font" Target="fonts/OpenSans-bold.fntdata"/><Relationship Id="rId21" Type="http://schemas.openxmlformats.org/officeDocument/2006/relationships/slide" Target="slides/slide17.xml"/><Relationship Id="rId43" Type="http://schemas.openxmlformats.org/officeDocument/2006/relationships/font" Target="fonts/OpenSans-regular.fntdata"/><Relationship Id="rId24" Type="http://schemas.openxmlformats.org/officeDocument/2006/relationships/slide" Target="slides/slide20.xml"/><Relationship Id="rId46" Type="http://schemas.openxmlformats.org/officeDocument/2006/relationships/font" Target="fonts/OpenSans-boldItalic.fntdata"/><Relationship Id="rId23" Type="http://schemas.openxmlformats.org/officeDocument/2006/relationships/slide" Target="slides/slide19.xml"/><Relationship Id="rId45"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Economica-regular.fntdata"/><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8788"/>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8788"/>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399" cy="360045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8786"/>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70" name="Shape 7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158" name="Shape 158"/>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168" name="Shape 168"/>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5" name="Shape 175"/>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 plan implemented extreme measures to curb emissions, including controlling current pollutant sources, optimizing industrial structures, accelerating technology transformation, and increasing clean energy supply. </a:t>
            </a:r>
          </a:p>
        </p:txBody>
      </p:sp>
      <p:sp>
        <p:nvSpPr>
          <p:cNvPr id="176" name="Shape 176"/>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184" name="Shape 184"/>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193" name="Shape 193"/>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204" name="Shape 204"/>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216" name="Shape 216"/>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26" name="Shape 226"/>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227" name="Shape 227"/>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237" name="Shape 237"/>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245" name="Shape 245"/>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76" name="Shape 7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52" name="Shape 252"/>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253" name="Shape 253"/>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60" name="Shape 26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7" name="Shape 267"/>
        <p:cNvGrpSpPr/>
        <p:nvPr/>
      </p:nvGrpSpPr>
      <p:grpSpPr>
        <a:xfrm>
          <a:off x="0" y="0"/>
          <a:ext cx="0" cy="0"/>
          <a:chOff x="0" y="0"/>
          <a:chExt cx="0" cy="0"/>
        </a:xfrm>
      </p:grpSpPr>
      <p:sp>
        <p:nvSpPr>
          <p:cNvPr id="268" name="Shape 268"/>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69" name="Shape 26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79" name="Shape 27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6" name="Shape 286"/>
        <p:cNvGrpSpPr/>
        <p:nvPr/>
      </p:nvGrpSpPr>
      <p:grpSpPr>
        <a:xfrm>
          <a:off x="0" y="0"/>
          <a:ext cx="0" cy="0"/>
          <a:chOff x="0" y="0"/>
          <a:chExt cx="0" cy="0"/>
        </a:xfrm>
      </p:grpSpPr>
      <p:sp>
        <p:nvSpPr>
          <p:cNvPr id="287" name="Shape 287"/>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88" name="Shape 28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97" name="Shape 29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06" name="Shape 306"/>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307" name="Shape 307"/>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4" name="Shape 314"/>
        <p:cNvGrpSpPr/>
        <p:nvPr/>
      </p:nvGrpSpPr>
      <p:grpSpPr>
        <a:xfrm>
          <a:off x="0" y="0"/>
          <a:ext cx="0" cy="0"/>
          <a:chOff x="0" y="0"/>
          <a:chExt cx="0" cy="0"/>
        </a:xfrm>
      </p:grpSpPr>
      <p:sp>
        <p:nvSpPr>
          <p:cNvPr id="315" name="Shape 31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16" name="Shape 316"/>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317" name="Shape 317"/>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4" name="Shape 324"/>
        <p:cNvGrpSpPr/>
        <p:nvPr/>
      </p:nvGrpSpPr>
      <p:grpSpPr>
        <a:xfrm>
          <a:off x="0" y="0"/>
          <a:ext cx="0" cy="0"/>
          <a:chOff x="0" y="0"/>
          <a:chExt cx="0" cy="0"/>
        </a:xfrm>
      </p:grpSpPr>
      <p:sp>
        <p:nvSpPr>
          <p:cNvPr id="325" name="Shape 32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26" name="Shape 32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1" name="Shape 331"/>
        <p:cNvGrpSpPr/>
        <p:nvPr/>
      </p:nvGrpSpPr>
      <p:grpSpPr>
        <a:xfrm>
          <a:off x="0" y="0"/>
          <a:ext cx="0" cy="0"/>
          <a:chOff x="0" y="0"/>
          <a:chExt cx="0" cy="0"/>
        </a:xfrm>
      </p:grpSpPr>
      <p:sp>
        <p:nvSpPr>
          <p:cNvPr id="332" name="Shape 33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33" name="Shape 333"/>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334" name="Shape 334"/>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83" name="Shape 8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9" name="Shape 339"/>
        <p:cNvGrpSpPr/>
        <p:nvPr/>
      </p:nvGrpSpPr>
      <p:grpSpPr>
        <a:xfrm>
          <a:off x="0" y="0"/>
          <a:ext cx="0" cy="0"/>
          <a:chOff x="0" y="0"/>
          <a:chExt cx="0" cy="0"/>
        </a:xfrm>
      </p:grpSpPr>
      <p:sp>
        <p:nvSpPr>
          <p:cNvPr id="340" name="Shape 34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41" name="Shape 341"/>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342" name="Shape 342"/>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7" name="Shape 347"/>
        <p:cNvGrpSpPr/>
        <p:nvPr/>
      </p:nvGrpSpPr>
      <p:grpSpPr>
        <a:xfrm>
          <a:off x="0" y="0"/>
          <a:ext cx="0" cy="0"/>
          <a:chOff x="0" y="0"/>
          <a:chExt cx="0" cy="0"/>
        </a:xfrm>
      </p:grpSpPr>
      <p:sp>
        <p:nvSpPr>
          <p:cNvPr id="348" name="Shape 34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49" name="Shape 349"/>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350" name="Shape 350"/>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5" name="Shape 355"/>
        <p:cNvGrpSpPr/>
        <p:nvPr/>
      </p:nvGrpSpPr>
      <p:grpSpPr>
        <a:xfrm>
          <a:off x="0" y="0"/>
          <a:ext cx="0" cy="0"/>
          <a:chOff x="0" y="0"/>
          <a:chExt cx="0" cy="0"/>
        </a:xfrm>
      </p:grpSpPr>
      <p:sp>
        <p:nvSpPr>
          <p:cNvPr id="356" name="Shape 35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57" name="Shape 35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3" name="Shape 363"/>
        <p:cNvGrpSpPr/>
        <p:nvPr/>
      </p:nvGrpSpPr>
      <p:grpSpPr>
        <a:xfrm>
          <a:off x="0" y="0"/>
          <a:ext cx="0" cy="0"/>
          <a:chOff x="0" y="0"/>
          <a:chExt cx="0" cy="0"/>
        </a:xfrm>
      </p:grpSpPr>
      <p:sp>
        <p:nvSpPr>
          <p:cNvPr id="364" name="Shape 36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65" name="Shape 365"/>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366" name="Shape 366"/>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2" name="Shape 372"/>
        <p:cNvGrpSpPr/>
        <p:nvPr/>
      </p:nvGrpSpPr>
      <p:grpSpPr>
        <a:xfrm>
          <a:off x="0" y="0"/>
          <a:ext cx="0" cy="0"/>
          <a:chOff x="0" y="0"/>
          <a:chExt cx="0" cy="0"/>
        </a:xfrm>
      </p:grpSpPr>
      <p:sp>
        <p:nvSpPr>
          <p:cNvPr id="373" name="Shape 37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74" name="Shape 374"/>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375" name="Shape 375"/>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90" name="Shape 9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01" name="Shape 10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112" name="Shape 112"/>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129" name="Shape 129"/>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137" name="Shape 137"/>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147" name="Shape 147"/>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3" name="Shape 13"/>
        <p:cNvGrpSpPr/>
        <p:nvPr/>
      </p:nvGrpSpPr>
      <p:grpSpPr>
        <a:xfrm>
          <a:off x="0" y="0"/>
          <a:ext cx="0" cy="0"/>
          <a:chOff x="0" y="0"/>
          <a:chExt cx="0" cy="0"/>
        </a:xfrm>
      </p:grpSpPr>
      <p:sp>
        <p:nvSpPr>
          <p:cNvPr id="14" name="Shape 14"/>
          <p:cNvSpPr/>
          <p:nvPr/>
        </p:nvSpPr>
        <p:spPr>
          <a:xfrm>
            <a:off x="3658683" y="1008933"/>
            <a:ext cx="1442130" cy="1499895"/>
          </a:xfrm>
          <a:custGeom>
            <a:pathLst>
              <a:path extrusionOk="0" h="44998" w="43265">
                <a:moveTo>
                  <a:pt x="0" y="44998"/>
                </a:moveTo>
                <a:lnTo>
                  <a:pt x="0" y="0"/>
                </a:lnTo>
                <a:lnTo>
                  <a:pt x="43265" y="0"/>
                </a:lnTo>
              </a:path>
            </a:pathLst>
          </a:custGeom>
          <a:noFill/>
          <a:ln cap="flat" cmpd="sng" w="28575">
            <a:solidFill>
              <a:schemeClr val="lt2"/>
            </a:solidFill>
            <a:prstDash val="solid"/>
            <a:miter/>
            <a:headEnd len="med" w="med" type="none"/>
            <a:tailEnd len="med" w="med" type="none"/>
          </a:ln>
        </p:spPr>
      </p:sp>
      <p:sp>
        <p:nvSpPr>
          <p:cNvPr id="15" name="Shape 15"/>
          <p:cNvSpPr/>
          <p:nvPr/>
        </p:nvSpPr>
        <p:spPr>
          <a:xfrm rot="10800000">
            <a:off x="7091169" y="4355670"/>
            <a:ext cx="1442130" cy="1499895"/>
          </a:xfrm>
          <a:custGeom>
            <a:pathLst>
              <a:path extrusionOk="0" h="44998" w="43265">
                <a:moveTo>
                  <a:pt x="0" y="44998"/>
                </a:moveTo>
                <a:lnTo>
                  <a:pt x="0" y="0"/>
                </a:lnTo>
                <a:lnTo>
                  <a:pt x="43265" y="0"/>
                </a:lnTo>
              </a:path>
            </a:pathLst>
          </a:custGeom>
          <a:noFill/>
          <a:ln cap="flat" cmpd="sng" w="28575">
            <a:solidFill>
              <a:schemeClr val="lt2"/>
            </a:solidFill>
            <a:prstDash val="solid"/>
            <a:miter/>
            <a:headEnd len="med" w="med" type="none"/>
            <a:tailEnd len="med" w="med" type="none"/>
          </a:ln>
        </p:spPr>
      </p:sp>
      <p:sp>
        <p:nvSpPr>
          <p:cNvPr id="16" name="Shape 16"/>
          <p:cNvSpPr txBox="1"/>
          <p:nvPr>
            <p:ph type="ctrTitle"/>
          </p:nvPr>
        </p:nvSpPr>
        <p:spPr>
          <a:xfrm>
            <a:off x="4059600" y="1925673"/>
            <a:ext cx="4072800" cy="2049600"/>
          </a:xfrm>
          <a:prstGeom prst="rect">
            <a:avLst/>
          </a:prstGeom>
        </p:spPr>
        <p:txBody>
          <a:bodyPr anchorCtr="0" anchor="b" bIns="121900" lIns="121900" rIns="121900" tIns="12190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17" name="Shape 17"/>
          <p:cNvSpPr txBox="1"/>
          <p:nvPr>
            <p:ph idx="1" type="subTitle"/>
          </p:nvPr>
        </p:nvSpPr>
        <p:spPr>
          <a:xfrm>
            <a:off x="4059600" y="4155440"/>
            <a:ext cx="4072800" cy="935100"/>
          </a:xfrm>
          <a:prstGeom prst="rect">
            <a:avLst/>
          </a:prstGeom>
        </p:spPr>
        <p:txBody>
          <a:bodyPr anchorCtr="0" anchor="t" bIns="121900" lIns="121900" rIns="121900" tIns="121900"/>
          <a:lstStyle>
            <a:lvl1pPr lvl="0" algn="ctr">
              <a:lnSpc>
                <a:spcPct val="100000"/>
              </a:lnSpc>
              <a:spcBef>
                <a:spcPts val="0"/>
              </a:spcBef>
              <a:spcAft>
                <a:spcPts val="0"/>
              </a:spcAft>
              <a:buSzPct val="100000"/>
              <a:buFont typeface="Economica"/>
              <a:buNone/>
              <a:defRPr sz="2800">
                <a:latin typeface="Economica"/>
                <a:ea typeface="Economica"/>
                <a:cs typeface="Economica"/>
                <a:sym typeface="Economica"/>
              </a:defRPr>
            </a:lvl1pPr>
            <a:lvl2pPr lvl="1" algn="ctr">
              <a:lnSpc>
                <a:spcPct val="100000"/>
              </a:lnSpc>
              <a:spcBef>
                <a:spcPts val="0"/>
              </a:spcBef>
              <a:spcAft>
                <a:spcPts val="0"/>
              </a:spcAft>
              <a:buSzPct val="100000"/>
              <a:buFont typeface="Economica"/>
              <a:buNone/>
              <a:defRPr sz="28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8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8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8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8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8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8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800">
                <a:latin typeface="Economica"/>
                <a:ea typeface="Economica"/>
                <a:cs typeface="Economica"/>
                <a:sym typeface="Economica"/>
              </a:defRPr>
            </a:lvl9pPr>
          </a:lstStyle>
          <a:p/>
        </p:txBody>
      </p:sp>
      <p:sp>
        <p:nvSpPr>
          <p:cNvPr id="18" name="Shape 18"/>
          <p:cNvSpPr txBox="1"/>
          <p:nvPr>
            <p:ph idx="12" type="sldNum"/>
          </p:nvPr>
        </p:nvSpPr>
        <p:spPr>
          <a:xfrm>
            <a:off x="11296610" y="6217622"/>
            <a:ext cx="731700" cy="524700"/>
          </a:xfrm>
          <a:prstGeom prst="rect">
            <a:avLst/>
          </a:prstGeom>
        </p:spPr>
        <p:txBody>
          <a:bodyPr anchorCtr="0" anchor="ctr" bIns="121900" lIns="121900" rIns="121900" tIns="121900">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5" name="Shape 55"/>
        <p:cNvGrpSpPr/>
        <p:nvPr/>
      </p:nvGrpSpPr>
      <p:grpSpPr>
        <a:xfrm>
          <a:off x="0" y="0"/>
          <a:ext cx="0" cy="0"/>
          <a:chOff x="0" y="0"/>
          <a:chExt cx="0" cy="0"/>
        </a:xfrm>
      </p:grpSpPr>
      <p:sp>
        <p:nvSpPr>
          <p:cNvPr id="56" name="Shape 56"/>
          <p:cNvSpPr/>
          <p:nvPr/>
        </p:nvSpPr>
        <p:spPr>
          <a:xfrm>
            <a:off x="0" y="6727600"/>
            <a:ext cx="12192000" cy="130500"/>
          </a:xfrm>
          <a:prstGeom prst="rect">
            <a:avLst/>
          </a:prstGeom>
          <a:solidFill>
            <a:schemeClr val="lt2"/>
          </a:solidFill>
          <a:ln>
            <a:noFill/>
          </a:ln>
        </p:spPr>
        <p:txBody>
          <a:bodyPr anchorCtr="0" anchor="ctr" bIns="121900" lIns="121900" rIns="121900" tIns="121900">
            <a:noAutofit/>
          </a:bodyPr>
          <a:lstStyle/>
          <a:p>
            <a:pPr lvl="0">
              <a:spcBef>
                <a:spcPts val="0"/>
              </a:spcBef>
              <a:buNone/>
            </a:pPr>
            <a:r>
              <a:t/>
            </a:r>
            <a:endParaRPr/>
          </a:p>
        </p:txBody>
      </p:sp>
      <p:sp>
        <p:nvSpPr>
          <p:cNvPr id="57" name="Shape 57"/>
          <p:cNvSpPr txBox="1"/>
          <p:nvPr>
            <p:ph type="title"/>
          </p:nvPr>
        </p:nvSpPr>
        <p:spPr>
          <a:xfrm>
            <a:off x="415600" y="1276166"/>
            <a:ext cx="11360700" cy="2838300"/>
          </a:xfrm>
          <a:prstGeom prst="rect">
            <a:avLst/>
          </a:prstGeom>
        </p:spPr>
        <p:txBody>
          <a:bodyPr anchorCtr="0" anchor="ctr" bIns="121900" lIns="121900" rIns="121900" tIns="121900"/>
          <a:lstStyle>
            <a:lvl1pPr lvl="0" algn="ctr">
              <a:spcBef>
                <a:spcPts val="0"/>
              </a:spcBef>
              <a:buClr>
                <a:schemeClr val="lt2"/>
              </a:buClr>
              <a:buSzPct val="100000"/>
              <a:defRPr sz="21300">
                <a:solidFill>
                  <a:schemeClr val="lt2"/>
                </a:solidFill>
              </a:defRPr>
            </a:lvl1pPr>
            <a:lvl2pPr lvl="1" algn="ctr">
              <a:spcBef>
                <a:spcPts val="0"/>
              </a:spcBef>
              <a:buClr>
                <a:schemeClr val="lt2"/>
              </a:buClr>
              <a:buSzPct val="100000"/>
              <a:defRPr sz="21300">
                <a:solidFill>
                  <a:schemeClr val="lt2"/>
                </a:solidFill>
              </a:defRPr>
            </a:lvl2pPr>
            <a:lvl3pPr lvl="2" algn="ctr">
              <a:spcBef>
                <a:spcPts val="0"/>
              </a:spcBef>
              <a:buClr>
                <a:schemeClr val="lt2"/>
              </a:buClr>
              <a:buSzPct val="100000"/>
              <a:defRPr sz="21300">
                <a:solidFill>
                  <a:schemeClr val="lt2"/>
                </a:solidFill>
              </a:defRPr>
            </a:lvl3pPr>
            <a:lvl4pPr lvl="3" algn="ctr">
              <a:spcBef>
                <a:spcPts val="0"/>
              </a:spcBef>
              <a:buClr>
                <a:schemeClr val="lt2"/>
              </a:buClr>
              <a:buSzPct val="100000"/>
              <a:defRPr sz="21300">
                <a:solidFill>
                  <a:schemeClr val="lt2"/>
                </a:solidFill>
              </a:defRPr>
            </a:lvl4pPr>
            <a:lvl5pPr lvl="4" algn="ctr">
              <a:spcBef>
                <a:spcPts val="0"/>
              </a:spcBef>
              <a:buClr>
                <a:schemeClr val="lt2"/>
              </a:buClr>
              <a:buSzPct val="100000"/>
              <a:defRPr sz="21300">
                <a:solidFill>
                  <a:schemeClr val="lt2"/>
                </a:solidFill>
              </a:defRPr>
            </a:lvl5pPr>
            <a:lvl6pPr lvl="5" algn="ctr">
              <a:spcBef>
                <a:spcPts val="0"/>
              </a:spcBef>
              <a:buClr>
                <a:schemeClr val="lt2"/>
              </a:buClr>
              <a:buSzPct val="100000"/>
              <a:defRPr sz="21300">
                <a:solidFill>
                  <a:schemeClr val="lt2"/>
                </a:solidFill>
              </a:defRPr>
            </a:lvl6pPr>
            <a:lvl7pPr lvl="6" algn="ctr">
              <a:spcBef>
                <a:spcPts val="0"/>
              </a:spcBef>
              <a:buClr>
                <a:schemeClr val="lt2"/>
              </a:buClr>
              <a:buSzPct val="100000"/>
              <a:defRPr sz="21300">
                <a:solidFill>
                  <a:schemeClr val="lt2"/>
                </a:solidFill>
              </a:defRPr>
            </a:lvl7pPr>
            <a:lvl8pPr lvl="7" algn="ctr">
              <a:spcBef>
                <a:spcPts val="0"/>
              </a:spcBef>
              <a:buClr>
                <a:schemeClr val="lt2"/>
              </a:buClr>
              <a:buSzPct val="100000"/>
              <a:defRPr sz="21300">
                <a:solidFill>
                  <a:schemeClr val="lt2"/>
                </a:solidFill>
              </a:defRPr>
            </a:lvl8pPr>
            <a:lvl9pPr lvl="8" algn="ctr">
              <a:spcBef>
                <a:spcPts val="0"/>
              </a:spcBef>
              <a:buClr>
                <a:schemeClr val="lt2"/>
              </a:buClr>
              <a:buSzPct val="100000"/>
              <a:defRPr sz="21300">
                <a:solidFill>
                  <a:schemeClr val="lt2"/>
                </a:solidFill>
              </a:defRPr>
            </a:lvl9pPr>
          </a:lstStyle>
          <a:p/>
        </p:txBody>
      </p:sp>
      <p:sp>
        <p:nvSpPr>
          <p:cNvPr id="58" name="Shape 58"/>
          <p:cNvSpPr txBox="1"/>
          <p:nvPr>
            <p:ph idx="1" type="body"/>
          </p:nvPr>
        </p:nvSpPr>
        <p:spPr>
          <a:xfrm>
            <a:off x="415600" y="4216000"/>
            <a:ext cx="11360700" cy="1428900"/>
          </a:xfrm>
          <a:prstGeom prst="rect">
            <a:avLst/>
          </a:prstGeom>
        </p:spPr>
        <p:txBody>
          <a:bodyPr anchorCtr="0" anchor="t" bIns="121900" lIns="121900" rIns="121900" tIns="12190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9" name="Shape 59"/>
          <p:cNvSpPr txBox="1"/>
          <p:nvPr>
            <p:ph idx="12" type="sldNum"/>
          </p:nvPr>
        </p:nvSpPr>
        <p:spPr>
          <a:xfrm>
            <a:off x="11296610" y="6217622"/>
            <a:ext cx="731700" cy="524700"/>
          </a:xfrm>
          <a:prstGeom prst="rect">
            <a:avLst/>
          </a:prstGeom>
        </p:spPr>
        <p:txBody>
          <a:bodyPr anchorCtr="0" anchor="ctr" bIns="121900" lIns="121900" rIns="121900" tIns="121900">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0" name="Shape 60"/>
        <p:cNvGrpSpPr/>
        <p:nvPr/>
      </p:nvGrpSpPr>
      <p:grpSpPr>
        <a:xfrm>
          <a:off x="0" y="0"/>
          <a:ext cx="0" cy="0"/>
          <a:chOff x="0" y="0"/>
          <a:chExt cx="0" cy="0"/>
        </a:xfrm>
      </p:grpSpPr>
      <p:sp>
        <p:nvSpPr>
          <p:cNvPr id="61" name="Shape 61"/>
          <p:cNvSpPr txBox="1"/>
          <p:nvPr>
            <p:ph idx="12" type="sldNum"/>
          </p:nvPr>
        </p:nvSpPr>
        <p:spPr>
          <a:xfrm>
            <a:off x="11296610" y="6217622"/>
            <a:ext cx="731700" cy="524700"/>
          </a:xfrm>
          <a:prstGeom prst="rect">
            <a:avLst/>
          </a:prstGeom>
        </p:spPr>
        <p:txBody>
          <a:bodyPr anchorCtr="0" anchor="ctr" bIns="121900" lIns="121900" rIns="121900" tIns="121900">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62" name="Shape 62"/>
        <p:cNvGrpSpPr/>
        <p:nvPr/>
      </p:nvGrpSpPr>
      <p:grpSpPr>
        <a:xfrm>
          <a:off x="0" y="0"/>
          <a:ext cx="0" cy="0"/>
          <a:chOff x="0" y="0"/>
          <a:chExt cx="0" cy="0"/>
        </a:xfrm>
      </p:grpSpPr>
      <p:sp>
        <p:nvSpPr>
          <p:cNvPr id="63" name="Shape 63"/>
          <p:cNvSpPr txBox="1"/>
          <p:nvPr>
            <p:ph type="title"/>
          </p:nvPr>
        </p:nvSpPr>
        <p:spPr>
          <a:xfrm>
            <a:off x="838200" y="365125"/>
            <a:ext cx="10515600" cy="1325700"/>
          </a:xfrm>
          <a:prstGeom prst="rect">
            <a:avLst/>
          </a:prstGeom>
          <a:noFill/>
          <a:ln>
            <a:noFill/>
          </a:ln>
        </p:spPr>
        <p:txBody>
          <a:bodyPr anchorCtr="0" anchor="ctr" bIns="121900" lIns="121900" rIns="121900" tIns="121900"/>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64" name="Shape 64"/>
          <p:cNvSpPr txBox="1"/>
          <p:nvPr>
            <p:ph idx="1" type="body"/>
          </p:nvPr>
        </p:nvSpPr>
        <p:spPr>
          <a:xfrm>
            <a:off x="838200" y="1825625"/>
            <a:ext cx="10515600" cy="4351200"/>
          </a:xfrm>
          <a:prstGeom prst="rect">
            <a:avLst/>
          </a:prstGeom>
          <a:noFill/>
          <a:ln>
            <a:noFill/>
          </a:ln>
        </p:spPr>
        <p:txBody>
          <a:bodyPr anchorCtr="0" anchor="t" bIns="121900" lIns="121900" rIns="121900" tIns="121900"/>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838200" y="6356350"/>
            <a:ext cx="2743200" cy="3651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4038600" y="6356350"/>
            <a:ext cx="4114800" cy="3651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8610600" y="6356350"/>
            <a:ext cx="27432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9" name="Shape 19"/>
        <p:cNvGrpSpPr/>
        <p:nvPr/>
      </p:nvGrpSpPr>
      <p:grpSpPr>
        <a:xfrm>
          <a:off x="0" y="0"/>
          <a:ext cx="0" cy="0"/>
          <a:chOff x="0" y="0"/>
          <a:chExt cx="0" cy="0"/>
        </a:xfrm>
      </p:grpSpPr>
      <p:sp>
        <p:nvSpPr>
          <p:cNvPr id="20" name="Shape 20"/>
          <p:cNvSpPr/>
          <p:nvPr/>
        </p:nvSpPr>
        <p:spPr>
          <a:xfrm flipH="1">
            <a:off x="10127952" y="613633"/>
            <a:ext cx="1442130" cy="1499895"/>
          </a:xfrm>
          <a:custGeom>
            <a:pathLst>
              <a:path extrusionOk="0" h="44998" w="43265">
                <a:moveTo>
                  <a:pt x="0" y="44998"/>
                </a:moveTo>
                <a:lnTo>
                  <a:pt x="0" y="0"/>
                </a:lnTo>
                <a:lnTo>
                  <a:pt x="43265" y="0"/>
                </a:lnTo>
              </a:path>
            </a:pathLst>
          </a:custGeom>
          <a:noFill/>
          <a:ln cap="flat" cmpd="sng" w="28575">
            <a:solidFill>
              <a:schemeClr val="lt2"/>
            </a:solidFill>
            <a:prstDash val="solid"/>
            <a:miter/>
            <a:headEnd len="med" w="med" type="none"/>
            <a:tailEnd len="med" w="med" type="none"/>
          </a:ln>
        </p:spPr>
      </p:sp>
      <p:sp>
        <p:nvSpPr>
          <p:cNvPr id="21" name="Shape 21"/>
          <p:cNvSpPr/>
          <p:nvPr/>
        </p:nvSpPr>
        <p:spPr>
          <a:xfrm flipH="1" rot="10800000">
            <a:off x="621900" y="4744470"/>
            <a:ext cx="1442130" cy="1499895"/>
          </a:xfrm>
          <a:custGeom>
            <a:pathLst>
              <a:path extrusionOk="0" h="44998" w="43265">
                <a:moveTo>
                  <a:pt x="0" y="44998"/>
                </a:moveTo>
                <a:lnTo>
                  <a:pt x="0" y="0"/>
                </a:lnTo>
                <a:lnTo>
                  <a:pt x="43265" y="0"/>
                </a:lnTo>
              </a:path>
            </a:pathLst>
          </a:custGeom>
          <a:noFill/>
          <a:ln cap="flat" cmpd="sng" w="28575">
            <a:solidFill>
              <a:schemeClr val="lt2"/>
            </a:solidFill>
            <a:prstDash val="solid"/>
            <a:miter/>
            <a:headEnd len="med" w="med" type="none"/>
            <a:tailEnd len="med" w="med" type="none"/>
          </a:ln>
        </p:spPr>
      </p:sp>
      <p:sp>
        <p:nvSpPr>
          <p:cNvPr id="22" name="Shape 22"/>
          <p:cNvSpPr txBox="1"/>
          <p:nvPr>
            <p:ph type="title"/>
          </p:nvPr>
        </p:nvSpPr>
        <p:spPr>
          <a:xfrm>
            <a:off x="1031600" y="2408600"/>
            <a:ext cx="10128900" cy="2040900"/>
          </a:xfrm>
          <a:prstGeom prst="rect">
            <a:avLst/>
          </a:prstGeom>
        </p:spPr>
        <p:txBody>
          <a:bodyPr anchorCtr="0" anchor="ctr" bIns="121900" lIns="121900" rIns="121900" tIns="12190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23" name="Shape 23"/>
          <p:cNvSpPr txBox="1"/>
          <p:nvPr>
            <p:ph idx="12" type="sldNum"/>
          </p:nvPr>
        </p:nvSpPr>
        <p:spPr>
          <a:xfrm>
            <a:off x="11296610" y="6217622"/>
            <a:ext cx="731700" cy="524700"/>
          </a:xfrm>
          <a:prstGeom prst="rect">
            <a:avLst/>
          </a:prstGeom>
        </p:spPr>
        <p:txBody>
          <a:bodyPr anchorCtr="0" anchor="ctr" bIns="121900" lIns="121900" rIns="121900" tIns="121900">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4" name="Shape 24"/>
        <p:cNvGrpSpPr/>
        <p:nvPr/>
      </p:nvGrpSpPr>
      <p:grpSpPr>
        <a:xfrm>
          <a:off x="0" y="0"/>
          <a:ext cx="0" cy="0"/>
          <a:chOff x="0" y="0"/>
          <a:chExt cx="0" cy="0"/>
        </a:xfrm>
      </p:grpSpPr>
      <p:sp>
        <p:nvSpPr>
          <p:cNvPr id="25" name="Shape 25"/>
          <p:cNvSpPr/>
          <p:nvPr/>
        </p:nvSpPr>
        <p:spPr>
          <a:xfrm>
            <a:off x="0" y="6727600"/>
            <a:ext cx="12192000" cy="130500"/>
          </a:xfrm>
          <a:prstGeom prst="rect">
            <a:avLst/>
          </a:prstGeom>
          <a:solidFill>
            <a:schemeClr val="lt2"/>
          </a:solidFill>
          <a:ln>
            <a:noFill/>
          </a:ln>
        </p:spPr>
        <p:txBody>
          <a:bodyPr anchorCtr="0" anchor="ctr" bIns="121900" lIns="121900" rIns="121900" tIns="121900">
            <a:noAutofit/>
          </a:bodyPr>
          <a:lstStyle/>
          <a:p>
            <a:pPr lvl="0">
              <a:spcBef>
                <a:spcPts val="0"/>
              </a:spcBef>
              <a:buNone/>
            </a:pPr>
            <a:r>
              <a:t/>
            </a:r>
            <a:endParaRPr/>
          </a:p>
        </p:txBody>
      </p:sp>
      <p:sp>
        <p:nvSpPr>
          <p:cNvPr id="26" name="Shape 26"/>
          <p:cNvSpPr txBox="1"/>
          <p:nvPr>
            <p:ph type="title"/>
          </p:nvPr>
        </p:nvSpPr>
        <p:spPr>
          <a:xfrm>
            <a:off x="415600" y="421233"/>
            <a:ext cx="11360700" cy="1108500"/>
          </a:xfrm>
          <a:prstGeom prst="rect">
            <a:avLst/>
          </a:prstGeom>
        </p:spPr>
        <p:txBody>
          <a:bodyPr anchorCtr="0" anchor="b" bIns="121900" lIns="121900" rIns="121900" tIns="12190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 type="body"/>
          </p:nvPr>
        </p:nvSpPr>
        <p:spPr>
          <a:xfrm>
            <a:off x="415600" y="1633633"/>
            <a:ext cx="11360700" cy="4472100"/>
          </a:xfrm>
          <a:prstGeom prst="rect">
            <a:avLst/>
          </a:prstGeom>
        </p:spPr>
        <p:txBody>
          <a:bodyPr anchorCtr="0" anchor="t" bIns="121900" lIns="121900" rIns="121900" tIns="12190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2" type="sldNum"/>
          </p:nvPr>
        </p:nvSpPr>
        <p:spPr>
          <a:xfrm>
            <a:off x="11296610" y="6217622"/>
            <a:ext cx="731700" cy="524700"/>
          </a:xfrm>
          <a:prstGeom prst="rect">
            <a:avLst/>
          </a:prstGeom>
        </p:spPr>
        <p:txBody>
          <a:bodyPr anchorCtr="0" anchor="ctr" bIns="121900" lIns="121900" rIns="121900" tIns="121900">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9" name="Shape 29"/>
        <p:cNvGrpSpPr/>
        <p:nvPr/>
      </p:nvGrpSpPr>
      <p:grpSpPr>
        <a:xfrm>
          <a:off x="0" y="0"/>
          <a:ext cx="0" cy="0"/>
          <a:chOff x="0" y="0"/>
          <a:chExt cx="0" cy="0"/>
        </a:xfrm>
      </p:grpSpPr>
      <p:sp>
        <p:nvSpPr>
          <p:cNvPr id="30" name="Shape 30"/>
          <p:cNvSpPr txBox="1"/>
          <p:nvPr>
            <p:ph type="title"/>
          </p:nvPr>
        </p:nvSpPr>
        <p:spPr>
          <a:xfrm>
            <a:off x="415600" y="421233"/>
            <a:ext cx="11360700" cy="1108500"/>
          </a:xfrm>
          <a:prstGeom prst="rect">
            <a:avLst/>
          </a:prstGeom>
        </p:spPr>
        <p:txBody>
          <a:bodyPr anchorCtr="0" anchor="b" bIns="121900" lIns="121900" rIns="121900" tIns="12190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 type="body"/>
          </p:nvPr>
        </p:nvSpPr>
        <p:spPr>
          <a:xfrm>
            <a:off x="415600" y="1633633"/>
            <a:ext cx="5333100" cy="4472100"/>
          </a:xfrm>
          <a:prstGeom prst="rect">
            <a:avLst/>
          </a:prstGeom>
        </p:spPr>
        <p:txBody>
          <a:bodyPr anchorCtr="0" anchor="t" bIns="121900" lIns="121900" rIns="121900" tIns="121900"/>
          <a:lstStyle>
            <a:lvl1pPr lvl="0">
              <a:spcBef>
                <a:spcPts val="0"/>
              </a:spcBef>
              <a:buSzPct val="100000"/>
              <a:defRPr sz="19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p:txBody>
      </p:sp>
      <p:sp>
        <p:nvSpPr>
          <p:cNvPr id="32" name="Shape 32"/>
          <p:cNvSpPr txBox="1"/>
          <p:nvPr>
            <p:ph idx="2" type="body"/>
          </p:nvPr>
        </p:nvSpPr>
        <p:spPr>
          <a:xfrm>
            <a:off x="6443200" y="1633633"/>
            <a:ext cx="5333100" cy="4472100"/>
          </a:xfrm>
          <a:prstGeom prst="rect">
            <a:avLst/>
          </a:prstGeom>
        </p:spPr>
        <p:txBody>
          <a:bodyPr anchorCtr="0" anchor="t" bIns="121900" lIns="121900" rIns="121900" tIns="121900"/>
          <a:lstStyle>
            <a:lvl1pPr lvl="0">
              <a:spcBef>
                <a:spcPts val="0"/>
              </a:spcBef>
              <a:buSzPct val="100000"/>
              <a:defRPr sz="19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p:txBody>
      </p:sp>
      <p:sp>
        <p:nvSpPr>
          <p:cNvPr id="33" name="Shape 33"/>
          <p:cNvSpPr txBox="1"/>
          <p:nvPr>
            <p:ph idx="12" type="sldNum"/>
          </p:nvPr>
        </p:nvSpPr>
        <p:spPr>
          <a:xfrm>
            <a:off x="11296610" y="6217622"/>
            <a:ext cx="731700" cy="524700"/>
          </a:xfrm>
          <a:prstGeom prst="rect">
            <a:avLst/>
          </a:prstGeom>
        </p:spPr>
        <p:txBody>
          <a:bodyPr anchorCtr="0" anchor="ctr" bIns="121900" lIns="121900" rIns="121900" tIns="121900">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4" name="Shape 34"/>
        <p:cNvGrpSpPr/>
        <p:nvPr/>
      </p:nvGrpSpPr>
      <p:grpSpPr>
        <a:xfrm>
          <a:off x="0" y="0"/>
          <a:ext cx="0" cy="0"/>
          <a:chOff x="0" y="0"/>
          <a:chExt cx="0" cy="0"/>
        </a:xfrm>
      </p:grpSpPr>
      <p:sp>
        <p:nvSpPr>
          <p:cNvPr id="35" name="Shape 35"/>
          <p:cNvSpPr txBox="1"/>
          <p:nvPr>
            <p:ph type="title"/>
          </p:nvPr>
        </p:nvSpPr>
        <p:spPr>
          <a:xfrm>
            <a:off x="415600" y="421233"/>
            <a:ext cx="11360700" cy="1108500"/>
          </a:xfrm>
          <a:prstGeom prst="rect">
            <a:avLst/>
          </a:prstGeom>
        </p:spPr>
        <p:txBody>
          <a:bodyPr anchorCtr="0" anchor="b" bIns="121900" lIns="121900" rIns="121900" tIns="12190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6" name="Shape 36"/>
          <p:cNvSpPr txBox="1"/>
          <p:nvPr>
            <p:ph idx="12" type="sldNum"/>
          </p:nvPr>
        </p:nvSpPr>
        <p:spPr>
          <a:xfrm>
            <a:off x="11296610" y="6217622"/>
            <a:ext cx="731700" cy="524700"/>
          </a:xfrm>
          <a:prstGeom prst="rect">
            <a:avLst/>
          </a:prstGeom>
        </p:spPr>
        <p:txBody>
          <a:bodyPr anchorCtr="0" anchor="ctr" bIns="121900" lIns="121900" rIns="121900" tIns="121900">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7" name="Shape 37"/>
        <p:cNvGrpSpPr/>
        <p:nvPr/>
      </p:nvGrpSpPr>
      <p:grpSpPr>
        <a:xfrm>
          <a:off x="0" y="0"/>
          <a:ext cx="0" cy="0"/>
          <a:chOff x="0" y="0"/>
          <a:chExt cx="0" cy="0"/>
        </a:xfrm>
      </p:grpSpPr>
      <p:sp>
        <p:nvSpPr>
          <p:cNvPr id="38" name="Shape 38"/>
          <p:cNvSpPr txBox="1"/>
          <p:nvPr>
            <p:ph type="title"/>
          </p:nvPr>
        </p:nvSpPr>
        <p:spPr>
          <a:xfrm>
            <a:off x="415600" y="740800"/>
            <a:ext cx="3744000" cy="1007700"/>
          </a:xfrm>
          <a:prstGeom prst="rect">
            <a:avLst/>
          </a:prstGeom>
        </p:spPr>
        <p:txBody>
          <a:bodyPr anchorCtr="0" anchor="b" bIns="121900" lIns="121900" rIns="121900" tIns="12190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p:txBody>
      </p:sp>
      <p:sp>
        <p:nvSpPr>
          <p:cNvPr id="39" name="Shape 39"/>
          <p:cNvSpPr txBox="1"/>
          <p:nvPr>
            <p:ph idx="1" type="body"/>
          </p:nvPr>
        </p:nvSpPr>
        <p:spPr>
          <a:xfrm>
            <a:off x="415600" y="1865866"/>
            <a:ext cx="3744000" cy="3713100"/>
          </a:xfrm>
          <a:prstGeom prst="rect">
            <a:avLst/>
          </a:prstGeom>
        </p:spPr>
        <p:txBody>
          <a:bodyPr anchorCtr="0" anchor="t" bIns="121900" lIns="121900" rIns="121900" tIns="12190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p:txBody>
      </p:sp>
      <p:sp>
        <p:nvSpPr>
          <p:cNvPr id="40" name="Shape 40"/>
          <p:cNvSpPr txBox="1"/>
          <p:nvPr>
            <p:ph idx="12" type="sldNum"/>
          </p:nvPr>
        </p:nvSpPr>
        <p:spPr>
          <a:xfrm>
            <a:off x="11296610" y="6217622"/>
            <a:ext cx="731700" cy="524700"/>
          </a:xfrm>
          <a:prstGeom prst="rect">
            <a:avLst/>
          </a:prstGeom>
        </p:spPr>
        <p:txBody>
          <a:bodyPr anchorCtr="0" anchor="ctr" bIns="121900" lIns="121900" rIns="121900" tIns="121900">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41" name="Shape 41"/>
        <p:cNvGrpSpPr/>
        <p:nvPr/>
      </p:nvGrpSpPr>
      <p:grpSpPr>
        <a:xfrm>
          <a:off x="0" y="0"/>
          <a:ext cx="0" cy="0"/>
          <a:chOff x="0" y="0"/>
          <a:chExt cx="0" cy="0"/>
        </a:xfrm>
      </p:grpSpPr>
      <p:sp>
        <p:nvSpPr>
          <p:cNvPr id="42" name="Shape 42"/>
          <p:cNvSpPr/>
          <p:nvPr/>
        </p:nvSpPr>
        <p:spPr>
          <a:xfrm>
            <a:off x="0" y="6727600"/>
            <a:ext cx="12192000" cy="130500"/>
          </a:xfrm>
          <a:prstGeom prst="rect">
            <a:avLst/>
          </a:prstGeom>
          <a:solidFill>
            <a:schemeClr val="lt2"/>
          </a:solidFill>
          <a:ln>
            <a:noFill/>
          </a:ln>
        </p:spPr>
        <p:txBody>
          <a:bodyPr anchorCtr="0" anchor="ctr" bIns="121900" lIns="121900" rIns="121900" tIns="121900">
            <a:noAutofit/>
          </a:bodyPr>
          <a:lstStyle/>
          <a:p>
            <a:pPr lvl="0">
              <a:spcBef>
                <a:spcPts val="0"/>
              </a:spcBef>
              <a:buNone/>
            </a:pPr>
            <a:r>
              <a:t/>
            </a:r>
            <a:endParaRPr/>
          </a:p>
        </p:txBody>
      </p:sp>
      <p:sp>
        <p:nvSpPr>
          <p:cNvPr id="43" name="Shape 43"/>
          <p:cNvSpPr txBox="1"/>
          <p:nvPr>
            <p:ph type="title"/>
          </p:nvPr>
        </p:nvSpPr>
        <p:spPr>
          <a:xfrm>
            <a:off x="653666" y="600200"/>
            <a:ext cx="7838400" cy="5454300"/>
          </a:xfrm>
          <a:prstGeom prst="rect">
            <a:avLst/>
          </a:prstGeom>
        </p:spPr>
        <p:txBody>
          <a:bodyPr anchorCtr="0" anchor="ctr" bIns="121900" lIns="121900" rIns="121900" tIns="12190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p:txBody>
      </p:sp>
      <p:sp>
        <p:nvSpPr>
          <p:cNvPr id="44" name="Shape 44"/>
          <p:cNvSpPr txBox="1"/>
          <p:nvPr>
            <p:ph idx="12" type="sldNum"/>
          </p:nvPr>
        </p:nvSpPr>
        <p:spPr>
          <a:xfrm>
            <a:off x="11296610" y="6217622"/>
            <a:ext cx="731700" cy="524700"/>
          </a:xfrm>
          <a:prstGeom prst="rect">
            <a:avLst/>
          </a:prstGeom>
        </p:spPr>
        <p:txBody>
          <a:bodyPr anchorCtr="0" anchor="ctr" bIns="121900" lIns="121900" rIns="121900" tIns="121900">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a:off x="6096000" y="-33"/>
            <a:ext cx="6096000" cy="6858000"/>
          </a:xfrm>
          <a:prstGeom prst="rect">
            <a:avLst/>
          </a:prstGeom>
          <a:solidFill>
            <a:schemeClr val="lt2"/>
          </a:solidFill>
          <a:ln>
            <a:noFill/>
          </a:ln>
        </p:spPr>
        <p:txBody>
          <a:bodyPr anchorCtr="0" anchor="ctr" bIns="121900" lIns="121900" rIns="121900" tIns="121900">
            <a:noAutofit/>
          </a:bodyPr>
          <a:lstStyle/>
          <a:p>
            <a:pPr lvl="0">
              <a:spcBef>
                <a:spcPts val="0"/>
              </a:spcBef>
              <a:buNone/>
            </a:pPr>
            <a:r>
              <a:t/>
            </a:r>
            <a:endParaRPr/>
          </a:p>
        </p:txBody>
      </p:sp>
      <p:cxnSp>
        <p:nvCxnSpPr>
          <p:cNvPr id="47" name="Shape 47"/>
          <p:cNvCxnSpPr/>
          <p:nvPr/>
        </p:nvCxnSpPr>
        <p:spPr>
          <a:xfrm>
            <a:off x="6706233" y="5994000"/>
            <a:ext cx="624300" cy="0"/>
          </a:xfrm>
          <a:prstGeom prst="straightConnector1">
            <a:avLst/>
          </a:prstGeom>
          <a:noFill/>
          <a:ln cap="flat" cmpd="sng" w="19050">
            <a:solidFill>
              <a:schemeClr val="lt1"/>
            </a:solidFill>
            <a:prstDash val="solid"/>
            <a:round/>
            <a:headEnd len="med" w="med" type="none"/>
            <a:tailEnd len="med" w="med" type="none"/>
          </a:ln>
        </p:spPr>
      </p:cxnSp>
      <p:sp>
        <p:nvSpPr>
          <p:cNvPr id="48" name="Shape 48"/>
          <p:cNvSpPr txBox="1"/>
          <p:nvPr>
            <p:ph type="title"/>
          </p:nvPr>
        </p:nvSpPr>
        <p:spPr>
          <a:xfrm>
            <a:off x="354000" y="1239033"/>
            <a:ext cx="5393700" cy="2381700"/>
          </a:xfrm>
          <a:prstGeom prst="rect">
            <a:avLst/>
          </a:prstGeom>
        </p:spPr>
        <p:txBody>
          <a:bodyPr anchorCtr="0" anchor="b" bIns="121900" lIns="121900" rIns="121900" tIns="121900"/>
          <a:lstStyle>
            <a:lvl1pPr lvl="0" algn="ctr">
              <a:spcBef>
                <a:spcPts val="0"/>
              </a:spcBef>
              <a:buClr>
                <a:schemeClr val="lt2"/>
              </a:buClr>
              <a:defRPr>
                <a:solidFill>
                  <a:schemeClr val="lt2"/>
                </a:solidFill>
              </a:defRPr>
            </a:lvl1pPr>
            <a:lvl2pPr lvl="1" algn="ctr">
              <a:spcBef>
                <a:spcPts val="0"/>
              </a:spcBef>
              <a:buClr>
                <a:schemeClr val="lt2"/>
              </a:buClr>
              <a:defRPr>
                <a:solidFill>
                  <a:schemeClr val="lt2"/>
                </a:solidFill>
              </a:defRPr>
            </a:lvl2pPr>
            <a:lvl3pPr lvl="2" algn="ctr">
              <a:spcBef>
                <a:spcPts val="0"/>
              </a:spcBef>
              <a:buClr>
                <a:schemeClr val="lt2"/>
              </a:buClr>
              <a:defRPr>
                <a:solidFill>
                  <a:schemeClr val="lt2"/>
                </a:solidFill>
              </a:defRPr>
            </a:lvl3pPr>
            <a:lvl4pPr lvl="3" algn="ctr">
              <a:spcBef>
                <a:spcPts val="0"/>
              </a:spcBef>
              <a:buClr>
                <a:schemeClr val="lt2"/>
              </a:buClr>
              <a:defRPr>
                <a:solidFill>
                  <a:schemeClr val="lt2"/>
                </a:solidFill>
              </a:defRPr>
            </a:lvl4pPr>
            <a:lvl5pPr lvl="4" algn="ctr">
              <a:spcBef>
                <a:spcPts val="0"/>
              </a:spcBef>
              <a:buClr>
                <a:schemeClr val="lt2"/>
              </a:buClr>
              <a:defRPr>
                <a:solidFill>
                  <a:schemeClr val="lt2"/>
                </a:solidFill>
              </a:defRPr>
            </a:lvl5pPr>
            <a:lvl6pPr lvl="5" algn="ctr">
              <a:spcBef>
                <a:spcPts val="0"/>
              </a:spcBef>
              <a:buClr>
                <a:schemeClr val="lt2"/>
              </a:buClr>
              <a:defRPr>
                <a:solidFill>
                  <a:schemeClr val="lt2"/>
                </a:solidFill>
              </a:defRPr>
            </a:lvl6pPr>
            <a:lvl7pPr lvl="6" algn="ctr">
              <a:spcBef>
                <a:spcPts val="0"/>
              </a:spcBef>
              <a:buClr>
                <a:schemeClr val="lt2"/>
              </a:buClr>
              <a:defRPr>
                <a:solidFill>
                  <a:schemeClr val="lt2"/>
                </a:solidFill>
              </a:defRPr>
            </a:lvl7pPr>
            <a:lvl8pPr lvl="7" algn="ctr">
              <a:spcBef>
                <a:spcPts val="0"/>
              </a:spcBef>
              <a:buClr>
                <a:schemeClr val="lt2"/>
              </a:buClr>
              <a:defRPr>
                <a:solidFill>
                  <a:schemeClr val="lt2"/>
                </a:solidFill>
              </a:defRPr>
            </a:lvl8pPr>
            <a:lvl9pPr lvl="8" algn="ctr">
              <a:spcBef>
                <a:spcPts val="0"/>
              </a:spcBef>
              <a:buClr>
                <a:schemeClr val="lt2"/>
              </a:buClr>
              <a:defRPr>
                <a:solidFill>
                  <a:schemeClr val="lt2"/>
                </a:solidFill>
              </a:defRPr>
            </a:lvl9pPr>
          </a:lstStyle>
          <a:p/>
        </p:txBody>
      </p:sp>
      <p:sp>
        <p:nvSpPr>
          <p:cNvPr id="49" name="Shape 49"/>
          <p:cNvSpPr txBox="1"/>
          <p:nvPr>
            <p:ph idx="1" type="subTitle"/>
          </p:nvPr>
        </p:nvSpPr>
        <p:spPr>
          <a:xfrm>
            <a:off x="354000" y="3692000"/>
            <a:ext cx="5393700" cy="2098800"/>
          </a:xfrm>
          <a:prstGeom prst="rect">
            <a:avLst/>
          </a:prstGeom>
        </p:spPr>
        <p:txBody>
          <a:bodyPr anchorCtr="0" anchor="t" bIns="121900" lIns="121900" rIns="121900" tIns="121900"/>
          <a:lstStyle>
            <a:lvl1pPr lvl="0" algn="ctr">
              <a:lnSpc>
                <a:spcPct val="100000"/>
              </a:lnSpc>
              <a:spcBef>
                <a:spcPts val="0"/>
              </a:spcBef>
              <a:spcAft>
                <a:spcPts val="0"/>
              </a:spcAft>
              <a:buSzPct val="100000"/>
              <a:buFont typeface="Economica"/>
              <a:buNone/>
              <a:defRPr sz="3200">
                <a:latin typeface="Economica"/>
                <a:ea typeface="Economica"/>
                <a:cs typeface="Economica"/>
                <a:sym typeface="Economica"/>
              </a:defRPr>
            </a:lvl1pPr>
            <a:lvl2pPr lvl="1" algn="ctr">
              <a:lnSpc>
                <a:spcPct val="100000"/>
              </a:lnSpc>
              <a:spcBef>
                <a:spcPts val="0"/>
              </a:spcBef>
              <a:spcAft>
                <a:spcPts val="0"/>
              </a:spcAft>
              <a:buSzPct val="100000"/>
              <a:buFont typeface="Economica"/>
              <a:buNone/>
              <a:defRPr sz="32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32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32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32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32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32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32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3200">
                <a:latin typeface="Economica"/>
                <a:ea typeface="Economica"/>
                <a:cs typeface="Economica"/>
                <a:sym typeface="Economica"/>
              </a:defRPr>
            </a:lvl9pPr>
          </a:lstStyle>
          <a:p/>
        </p:txBody>
      </p:sp>
      <p:sp>
        <p:nvSpPr>
          <p:cNvPr id="50" name="Shape 50"/>
          <p:cNvSpPr txBox="1"/>
          <p:nvPr>
            <p:ph idx="2" type="body"/>
          </p:nvPr>
        </p:nvSpPr>
        <p:spPr>
          <a:xfrm>
            <a:off x="6586000" y="965600"/>
            <a:ext cx="5115900" cy="4926900"/>
          </a:xfrm>
          <a:prstGeom prst="rect">
            <a:avLst/>
          </a:prstGeom>
        </p:spPr>
        <p:txBody>
          <a:bodyPr anchorCtr="0" anchor="ctr" bIns="121900" lIns="121900" rIns="121900" tIns="12190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11296610" y="6217622"/>
            <a:ext cx="731700" cy="524700"/>
          </a:xfrm>
          <a:prstGeom prst="rect">
            <a:avLst/>
          </a:prstGeom>
        </p:spPr>
        <p:txBody>
          <a:bodyPr anchorCtr="0" anchor="ctr" bIns="121900" lIns="121900" rIns="121900" tIns="121900">
            <a:noAutofit/>
          </a:bodyPr>
          <a:lstStyle/>
          <a:p>
            <a:pPr lvl="0">
              <a:spcBef>
                <a:spcPts val="0"/>
              </a:spcBef>
              <a:buNone/>
            </a:pPr>
            <a:fld id="{00000000-1234-1234-1234-123412341234}" type="slidenum">
              <a:rPr lang="en-US">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ph idx="1" type="body"/>
          </p:nvPr>
        </p:nvSpPr>
        <p:spPr>
          <a:xfrm>
            <a:off x="426000" y="5625233"/>
            <a:ext cx="7998300" cy="798300"/>
          </a:xfrm>
          <a:prstGeom prst="rect">
            <a:avLst/>
          </a:prstGeom>
        </p:spPr>
        <p:txBody>
          <a:bodyPr anchorCtr="0" anchor="ctr" bIns="121900" lIns="121900" rIns="121900" tIns="121900"/>
          <a:lstStyle>
            <a:lvl1pPr lvl="0">
              <a:lnSpc>
                <a:spcPct val="100000"/>
              </a:lnSpc>
              <a:spcBef>
                <a:spcPts val="0"/>
              </a:spcBef>
              <a:spcAft>
                <a:spcPts val="0"/>
              </a:spcAft>
              <a:buSzPct val="100000"/>
              <a:buFont typeface="Economica"/>
              <a:buNone/>
              <a:defRPr sz="3200">
                <a:latin typeface="Economica"/>
                <a:ea typeface="Economica"/>
                <a:cs typeface="Economica"/>
                <a:sym typeface="Economica"/>
              </a:defRPr>
            </a:lvl1pPr>
          </a:lstStyle>
          <a:p/>
        </p:txBody>
      </p:sp>
      <p:sp>
        <p:nvSpPr>
          <p:cNvPr id="54" name="Shape 54"/>
          <p:cNvSpPr txBox="1"/>
          <p:nvPr>
            <p:ph idx="12" type="sldNum"/>
          </p:nvPr>
        </p:nvSpPr>
        <p:spPr>
          <a:xfrm>
            <a:off x="11296610" y="6217622"/>
            <a:ext cx="731700" cy="524700"/>
          </a:xfrm>
          <a:prstGeom prst="rect">
            <a:avLst/>
          </a:prstGeom>
        </p:spPr>
        <p:txBody>
          <a:bodyPr anchorCtr="0" anchor="ctr" bIns="121900" lIns="121900" rIns="121900" tIns="121900">
            <a:noAutofit/>
          </a:bodyPr>
          <a:lstStyle/>
          <a:p>
            <a:pPr lvl="0">
              <a:spcBef>
                <a:spcPts val="0"/>
              </a:spcBef>
              <a:buNone/>
            </a:pPr>
            <a:fld id="{00000000-1234-1234-1234-123412341234}" type="slidenum">
              <a:rPr lang="en-US"/>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15600" y="421233"/>
            <a:ext cx="11360700" cy="1108500"/>
          </a:xfrm>
          <a:prstGeom prst="rect">
            <a:avLst/>
          </a:prstGeom>
          <a:noFill/>
          <a:ln>
            <a:noFill/>
          </a:ln>
        </p:spPr>
        <p:txBody>
          <a:bodyPr anchorCtr="0" anchor="b" bIns="121900" lIns="121900" rIns="121900" tIns="121900"/>
          <a:lstStyle>
            <a:lvl1pPr lvl="0">
              <a:spcBef>
                <a:spcPts val="0"/>
              </a:spcBef>
              <a:buClr>
                <a:schemeClr val="dk1"/>
              </a:buClr>
              <a:buSzPct val="100000"/>
              <a:buFont typeface="Economica"/>
              <a:buNone/>
              <a:defRPr sz="5600">
                <a:solidFill>
                  <a:schemeClr val="dk1"/>
                </a:solidFill>
                <a:latin typeface="Economica"/>
                <a:ea typeface="Economica"/>
                <a:cs typeface="Economica"/>
                <a:sym typeface="Economica"/>
              </a:defRPr>
            </a:lvl1pPr>
            <a:lvl2pPr lvl="1">
              <a:spcBef>
                <a:spcPts val="0"/>
              </a:spcBef>
              <a:buClr>
                <a:schemeClr val="dk1"/>
              </a:buClr>
              <a:buSzPct val="100000"/>
              <a:buFont typeface="Economica"/>
              <a:buNone/>
              <a:defRPr sz="5600">
                <a:solidFill>
                  <a:schemeClr val="dk1"/>
                </a:solidFill>
                <a:latin typeface="Economica"/>
                <a:ea typeface="Economica"/>
                <a:cs typeface="Economica"/>
                <a:sym typeface="Economica"/>
              </a:defRPr>
            </a:lvl2pPr>
            <a:lvl3pPr lvl="2">
              <a:spcBef>
                <a:spcPts val="0"/>
              </a:spcBef>
              <a:buClr>
                <a:schemeClr val="dk1"/>
              </a:buClr>
              <a:buSzPct val="100000"/>
              <a:buFont typeface="Economica"/>
              <a:buNone/>
              <a:defRPr sz="5600">
                <a:solidFill>
                  <a:schemeClr val="dk1"/>
                </a:solidFill>
                <a:latin typeface="Economica"/>
                <a:ea typeface="Economica"/>
                <a:cs typeface="Economica"/>
                <a:sym typeface="Economica"/>
              </a:defRPr>
            </a:lvl3pPr>
            <a:lvl4pPr lvl="3">
              <a:spcBef>
                <a:spcPts val="0"/>
              </a:spcBef>
              <a:buClr>
                <a:schemeClr val="dk1"/>
              </a:buClr>
              <a:buSzPct val="100000"/>
              <a:buFont typeface="Economica"/>
              <a:buNone/>
              <a:defRPr sz="5600">
                <a:solidFill>
                  <a:schemeClr val="dk1"/>
                </a:solidFill>
                <a:latin typeface="Economica"/>
                <a:ea typeface="Economica"/>
                <a:cs typeface="Economica"/>
                <a:sym typeface="Economica"/>
              </a:defRPr>
            </a:lvl4pPr>
            <a:lvl5pPr lvl="4">
              <a:spcBef>
                <a:spcPts val="0"/>
              </a:spcBef>
              <a:buClr>
                <a:schemeClr val="dk1"/>
              </a:buClr>
              <a:buSzPct val="100000"/>
              <a:buFont typeface="Economica"/>
              <a:buNone/>
              <a:defRPr sz="5600">
                <a:solidFill>
                  <a:schemeClr val="dk1"/>
                </a:solidFill>
                <a:latin typeface="Economica"/>
                <a:ea typeface="Economica"/>
                <a:cs typeface="Economica"/>
                <a:sym typeface="Economica"/>
              </a:defRPr>
            </a:lvl5pPr>
            <a:lvl6pPr lvl="5">
              <a:spcBef>
                <a:spcPts val="0"/>
              </a:spcBef>
              <a:buClr>
                <a:schemeClr val="dk1"/>
              </a:buClr>
              <a:buSzPct val="100000"/>
              <a:buFont typeface="Economica"/>
              <a:buNone/>
              <a:defRPr sz="5600">
                <a:solidFill>
                  <a:schemeClr val="dk1"/>
                </a:solidFill>
                <a:latin typeface="Economica"/>
                <a:ea typeface="Economica"/>
                <a:cs typeface="Economica"/>
                <a:sym typeface="Economica"/>
              </a:defRPr>
            </a:lvl6pPr>
            <a:lvl7pPr lvl="6">
              <a:spcBef>
                <a:spcPts val="0"/>
              </a:spcBef>
              <a:buClr>
                <a:schemeClr val="dk1"/>
              </a:buClr>
              <a:buSzPct val="100000"/>
              <a:buFont typeface="Economica"/>
              <a:buNone/>
              <a:defRPr sz="5600">
                <a:solidFill>
                  <a:schemeClr val="dk1"/>
                </a:solidFill>
                <a:latin typeface="Economica"/>
                <a:ea typeface="Economica"/>
                <a:cs typeface="Economica"/>
                <a:sym typeface="Economica"/>
              </a:defRPr>
            </a:lvl7pPr>
            <a:lvl8pPr lvl="7">
              <a:spcBef>
                <a:spcPts val="0"/>
              </a:spcBef>
              <a:buClr>
                <a:schemeClr val="dk1"/>
              </a:buClr>
              <a:buSzPct val="100000"/>
              <a:buFont typeface="Economica"/>
              <a:buNone/>
              <a:defRPr sz="5600">
                <a:solidFill>
                  <a:schemeClr val="dk1"/>
                </a:solidFill>
                <a:latin typeface="Economica"/>
                <a:ea typeface="Economica"/>
                <a:cs typeface="Economica"/>
                <a:sym typeface="Economica"/>
              </a:defRPr>
            </a:lvl8pPr>
            <a:lvl9pPr lvl="8">
              <a:spcBef>
                <a:spcPts val="0"/>
              </a:spcBef>
              <a:buClr>
                <a:schemeClr val="dk1"/>
              </a:buClr>
              <a:buSzPct val="100000"/>
              <a:buFont typeface="Economica"/>
              <a:buNone/>
              <a:defRPr sz="5600">
                <a:solidFill>
                  <a:schemeClr val="dk1"/>
                </a:solidFill>
                <a:latin typeface="Economica"/>
                <a:ea typeface="Economica"/>
                <a:cs typeface="Economica"/>
                <a:sym typeface="Economica"/>
              </a:defRPr>
            </a:lvl9pPr>
          </a:lstStyle>
          <a:p/>
        </p:txBody>
      </p:sp>
      <p:sp>
        <p:nvSpPr>
          <p:cNvPr id="11" name="Shape 11"/>
          <p:cNvSpPr txBox="1"/>
          <p:nvPr>
            <p:ph idx="1" type="body"/>
          </p:nvPr>
        </p:nvSpPr>
        <p:spPr>
          <a:xfrm>
            <a:off x="415600" y="1633633"/>
            <a:ext cx="11360700" cy="4472100"/>
          </a:xfrm>
          <a:prstGeom prst="rect">
            <a:avLst/>
          </a:prstGeom>
          <a:noFill/>
          <a:ln>
            <a:noFill/>
          </a:ln>
        </p:spPr>
        <p:txBody>
          <a:bodyPr anchorCtr="0" anchor="t" bIns="121900" lIns="121900" rIns="121900" tIns="121900"/>
          <a:lstStyle>
            <a:lvl1pPr lvl="0">
              <a:lnSpc>
                <a:spcPct val="115000"/>
              </a:lnSpc>
              <a:spcBef>
                <a:spcPts val="0"/>
              </a:spcBef>
              <a:spcAft>
                <a:spcPts val="2100"/>
              </a:spcAft>
              <a:buClr>
                <a:schemeClr val="dk1"/>
              </a:buClr>
              <a:buSzPct val="100000"/>
              <a:buFont typeface="Open Sans"/>
              <a:defRPr sz="2400">
                <a:solidFill>
                  <a:schemeClr val="dk1"/>
                </a:solidFill>
                <a:latin typeface="Open Sans"/>
                <a:ea typeface="Open Sans"/>
                <a:cs typeface="Open Sans"/>
                <a:sym typeface="Open Sans"/>
              </a:defRPr>
            </a:lvl1pPr>
            <a:lvl2pPr lvl="1">
              <a:lnSpc>
                <a:spcPct val="115000"/>
              </a:lnSpc>
              <a:spcBef>
                <a:spcPts val="0"/>
              </a:spcBef>
              <a:spcAft>
                <a:spcPts val="2100"/>
              </a:spcAft>
              <a:buClr>
                <a:schemeClr val="dk1"/>
              </a:buClr>
              <a:buSzPct val="100000"/>
              <a:buFont typeface="Open Sans"/>
              <a:defRPr sz="1900">
                <a:solidFill>
                  <a:schemeClr val="dk1"/>
                </a:solidFill>
                <a:latin typeface="Open Sans"/>
                <a:ea typeface="Open Sans"/>
                <a:cs typeface="Open Sans"/>
                <a:sym typeface="Open Sans"/>
              </a:defRPr>
            </a:lvl2pPr>
            <a:lvl3pPr lvl="2">
              <a:lnSpc>
                <a:spcPct val="115000"/>
              </a:lnSpc>
              <a:spcBef>
                <a:spcPts val="0"/>
              </a:spcBef>
              <a:spcAft>
                <a:spcPts val="2100"/>
              </a:spcAft>
              <a:buClr>
                <a:schemeClr val="dk1"/>
              </a:buClr>
              <a:buSzPct val="100000"/>
              <a:buFont typeface="Open Sans"/>
              <a:defRPr sz="1900">
                <a:solidFill>
                  <a:schemeClr val="dk1"/>
                </a:solidFill>
                <a:latin typeface="Open Sans"/>
                <a:ea typeface="Open Sans"/>
                <a:cs typeface="Open Sans"/>
                <a:sym typeface="Open Sans"/>
              </a:defRPr>
            </a:lvl3pPr>
            <a:lvl4pPr lvl="3">
              <a:lnSpc>
                <a:spcPct val="115000"/>
              </a:lnSpc>
              <a:spcBef>
                <a:spcPts val="0"/>
              </a:spcBef>
              <a:spcAft>
                <a:spcPts val="2100"/>
              </a:spcAft>
              <a:buClr>
                <a:schemeClr val="dk1"/>
              </a:buClr>
              <a:buSzPct val="100000"/>
              <a:buFont typeface="Open Sans"/>
              <a:defRPr sz="1900">
                <a:solidFill>
                  <a:schemeClr val="dk1"/>
                </a:solidFill>
                <a:latin typeface="Open Sans"/>
                <a:ea typeface="Open Sans"/>
                <a:cs typeface="Open Sans"/>
                <a:sym typeface="Open Sans"/>
              </a:defRPr>
            </a:lvl4pPr>
            <a:lvl5pPr lvl="4">
              <a:lnSpc>
                <a:spcPct val="115000"/>
              </a:lnSpc>
              <a:spcBef>
                <a:spcPts val="0"/>
              </a:spcBef>
              <a:spcAft>
                <a:spcPts val="2100"/>
              </a:spcAft>
              <a:buClr>
                <a:schemeClr val="dk1"/>
              </a:buClr>
              <a:buSzPct val="100000"/>
              <a:buFont typeface="Open Sans"/>
              <a:defRPr sz="1900">
                <a:solidFill>
                  <a:schemeClr val="dk1"/>
                </a:solidFill>
                <a:latin typeface="Open Sans"/>
                <a:ea typeface="Open Sans"/>
                <a:cs typeface="Open Sans"/>
                <a:sym typeface="Open Sans"/>
              </a:defRPr>
            </a:lvl5pPr>
            <a:lvl6pPr lvl="5">
              <a:lnSpc>
                <a:spcPct val="115000"/>
              </a:lnSpc>
              <a:spcBef>
                <a:spcPts val="0"/>
              </a:spcBef>
              <a:spcAft>
                <a:spcPts val="2100"/>
              </a:spcAft>
              <a:buClr>
                <a:schemeClr val="dk1"/>
              </a:buClr>
              <a:buSzPct val="100000"/>
              <a:buFont typeface="Open Sans"/>
              <a:defRPr sz="1900">
                <a:solidFill>
                  <a:schemeClr val="dk1"/>
                </a:solidFill>
                <a:latin typeface="Open Sans"/>
                <a:ea typeface="Open Sans"/>
                <a:cs typeface="Open Sans"/>
                <a:sym typeface="Open Sans"/>
              </a:defRPr>
            </a:lvl6pPr>
            <a:lvl7pPr lvl="6">
              <a:lnSpc>
                <a:spcPct val="115000"/>
              </a:lnSpc>
              <a:spcBef>
                <a:spcPts val="0"/>
              </a:spcBef>
              <a:spcAft>
                <a:spcPts val="2100"/>
              </a:spcAft>
              <a:buClr>
                <a:schemeClr val="dk1"/>
              </a:buClr>
              <a:buSzPct val="100000"/>
              <a:buFont typeface="Open Sans"/>
              <a:defRPr sz="1900">
                <a:solidFill>
                  <a:schemeClr val="dk1"/>
                </a:solidFill>
                <a:latin typeface="Open Sans"/>
                <a:ea typeface="Open Sans"/>
                <a:cs typeface="Open Sans"/>
                <a:sym typeface="Open Sans"/>
              </a:defRPr>
            </a:lvl7pPr>
            <a:lvl8pPr lvl="7">
              <a:lnSpc>
                <a:spcPct val="115000"/>
              </a:lnSpc>
              <a:spcBef>
                <a:spcPts val="0"/>
              </a:spcBef>
              <a:spcAft>
                <a:spcPts val="2100"/>
              </a:spcAft>
              <a:buClr>
                <a:schemeClr val="dk1"/>
              </a:buClr>
              <a:buSzPct val="100000"/>
              <a:buFont typeface="Open Sans"/>
              <a:defRPr sz="1900">
                <a:solidFill>
                  <a:schemeClr val="dk1"/>
                </a:solidFill>
                <a:latin typeface="Open Sans"/>
                <a:ea typeface="Open Sans"/>
                <a:cs typeface="Open Sans"/>
                <a:sym typeface="Open Sans"/>
              </a:defRPr>
            </a:lvl8pPr>
            <a:lvl9pPr lvl="8">
              <a:lnSpc>
                <a:spcPct val="115000"/>
              </a:lnSpc>
              <a:spcBef>
                <a:spcPts val="0"/>
              </a:spcBef>
              <a:spcAft>
                <a:spcPts val="2100"/>
              </a:spcAft>
              <a:buClr>
                <a:schemeClr val="dk1"/>
              </a:buClr>
              <a:buSzPct val="100000"/>
              <a:buFont typeface="Open Sans"/>
              <a:defRPr sz="1900">
                <a:solidFill>
                  <a:schemeClr val="dk1"/>
                </a:solidFill>
                <a:latin typeface="Open Sans"/>
                <a:ea typeface="Open Sans"/>
                <a:cs typeface="Open Sans"/>
                <a:sym typeface="Open Sans"/>
              </a:defRPr>
            </a:lvl9pPr>
          </a:lstStyle>
          <a:p/>
        </p:txBody>
      </p:sp>
      <p:sp>
        <p:nvSpPr>
          <p:cNvPr id="12" name="Shape 12"/>
          <p:cNvSpPr txBox="1"/>
          <p:nvPr>
            <p:ph idx="12" type="sldNum"/>
          </p:nvPr>
        </p:nvSpPr>
        <p:spPr>
          <a:xfrm>
            <a:off x="11296610" y="6217622"/>
            <a:ext cx="731700" cy="524700"/>
          </a:xfrm>
          <a:prstGeom prst="rect">
            <a:avLst/>
          </a:prstGeom>
          <a:noFill/>
          <a:ln>
            <a:noFill/>
          </a:ln>
        </p:spPr>
        <p:txBody>
          <a:bodyPr anchorCtr="0" anchor="ctr" bIns="121900" lIns="121900" rIns="121900" tIns="121900">
            <a:noAutofit/>
          </a:bodyPr>
          <a:lstStyle/>
          <a:p>
            <a:pPr lvl="0" algn="r">
              <a:spcBef>
                <a:spcPts val="0"/>
              </a:spcBef>
              <a:buNone/>
            </a:pPr>
            <a:fld id="{00000000-1234-1234-1234-123412341234}" type="slidenum">
              <a:rPr lang="en-US" sz="1300">
                <a:solidFill>
                  <a:schemeClr val="dk1"/>
                </a:solidFill>
                <a:latin typeface="Economica"/>
                <a:ea typeface="Economica"/>
                <a:cs typeface="Economica"/>
                <a:sym typeface="Economic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hyperlink" Target="http://www.stateair.net/web/historical/1/1.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ctrTitle"/>
          </p:nvPr>
        </p:nvSpPr>
        <p:spPr>
          <a:xfrm>
            <a:off x="4059600" y="1925673"/>
            <a:ext cx="4072800" cy="20496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chemeClr val="dk1"/>
              </a:buClr>
              <a:buSzPct val="25000"/>
              <a:buFont typeface="Calibri"/>
              <a:buNone/>
            </a:pPr>
            <a:r>
              <a:rPr b="0" i="0" lang="en-US" sz="6000" u="none" cap="none" strike="noStrike">
                <a:solidFill>
                  <a:schemeClr val="dk1"/>
                </a:solidFill>
                <a:latin typeface="Calibri"/>
                <a:ea typeface="Calibri"/>
                <a:cs typeface="Calibri"/>
                <a:sym typeface="Calibri"/>
              </a:rPr>
              <a:t>Warming boots air pollution</a:t>
            </a:r>
          </a:p>
        </p:txBody>
      </p:sp>
      <p:sp>
        <p:nvSpPr>
          <p:cNvPr id="73" name="Shape 73"/>
          <p:cNvSpPr txBox="1"/>
          <p:nvPr>
            <p:ph idx="1" type="subTitle"/>
          </p:nvPr>
        </p:nvSpPr>
        <p:spPr>
          <a:xfrm>
            <a:off x="1720948" y="4474235"/>
            <a:ext cx="9144000" cy="1655761"/>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chemeClr val="dk1"/>
              </a:buClr>
              <a:buSzPct val="25000"/>
              <a:buFont typeface="Arial"/>
              <a:buNone/>
            </a:pPr>
            <a:r>
              <a:rPr b="0" i="0" lang="en-US" sz="2400" u="none" cap="none" strike="noStrike">
                <a:solidFill>
                  <a:schemeClr val="dk1"/>
                </a:solidFill>
                <a:latin typeface="Calibri"/>
                <a:ea typeface="Calibri"/>
                <a:cs typeface="Calibri"/>
                <a:sym typeface="Calibri"/>
              </a:rPr>
              <a:t>Yang Han</a:t>
            </a:r>
          </a:p>
          <a:p>
            <a:pPr indent="0" lvl="0" marL="0" marR="0" rtl="0" algn="ctr">
              <a:lnSpc>
                <a:spcPct val="90000"/>
              </a:lnSpc>
              <a:spcBef>
                <a:spcPts val="1000"/>
              </a:spcBef>
              <a:buClr>
                <a:schemeClr val="dk1"/>
              </a:buClr>
              <a:buSzPct val="25000"/>
              <a:buFont typeface="Arial"/>
              <a:buNone/>
            </a:pPr>
            <a:r>
              <a:rPr lang="en-US" sz="2400">
                <a:latin typeface="Times New Roman"/>
                <a:ea typeface="Times New Roman"/>
                <a:cs typeface="Times New Roman"/>
                <a:sym typeface="Times New Roman"/>
              </a:rPr>
              <a:t>05</a:t>
            </a:r>
            <a:r>
              <a:rPr i="0" lang="en-US" sz="2400" u="none" cap="none" strike="noStrike">
                <a:solidFill>
                  <a:schemeClr val="dk1"/>
                </a:solidFill>
                <a:latin typeface="Times New Roman"/>
                <a:ea typeface="Times New Roman"/>
                <a:cs typeface="Times New Roman"/>
                <a:sym typeface="Times New Roman"/>
              </a:rPr>
              <a:t>/</a:t>
            </a:r>
            <a:r>
              <a:rPr lang="en-US" sz="2400">
                <a:latin typeface="Times New Roman"/>
                <a:ea typeface="Times New Roman"/>
                <a:cs typeface="Times New Roman"/>
                <a:sym typeface="Times New Roman"/>
              </a:rPr>
              <a:t>15</a:t>
            </a:r>
            <a:r>
              <a:rPr i="0" lang="en-US" sz="2400" u="none" cap="none" strike="noStrike">
                <a:solidFill>
                  <a:schemeClr val="dk1"/>
                </a:solidFill>
                <a:latin typeface="Times New Roman"/>
                <a:ea typeface="Times New Roman"/>
                <a:cs typeface="Times New Roman"/>
                <a:sym typeface="Times New Roman"/>
              </a:rPr>
              <a:t>/2017</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type="title"/>
          </p:nvPr>
        </p:nvSpPr>
        <p:spPr>
          <a:xfrm>
            <a:off x="838200" y="365125"/>
            <a:ext cx="10515600" cy="1325700"/>
          </a:xfrm>
          <a:prstGeom prst="rect">
            <a:avLst/>
          </a:prstGeom>
        </p:spPr>
        <p:txBody>
          <a:bodyPr anchorCtr="0" anchor="ctr" bIns="121900" lIns="121900" rIns="121900" tIns="121900">
            <a:noAutofit/>
          </a:bodyPr>
          <a:lstStyle/>
          <a:p>
            <a:pPr lvl="0">
              <a:spcBef>
                <a:spcPts val="0"/>
              </a:spcBef>
              <a:buNone/>
            </a:pPr>
            <a:r>
              <a:t/>
            </a:r>
            <a:endParaRPr/>
          </a:p>
        </p:txBody>
      </p:sp>
      <p:sp>
        <p:nvSpPr>
          <p:cNvPr id="161" name="Shape 161"/>
          <p:cNvSpPr txBox="1"/>
          <p:nvPr>
            <p:ph idx="1" type="body"/>
          </p:nvPr>
        </p:nvSpPr>
        <p:spPr>
          <a:xfrm>
            <a:off x="183850" y="1825625"/>
            <a:ext cx="4394100" cy="4351200"/>
          </a:xfrm>
          <a:prstGeom prst="rect">
            <a:avLst/>
          </a:prstGeom>
        </p:spPr>
        <p:txBody>
          <a:bodyPr anchorCtr="0" anchor="t" bIns="121900" lIns="121900" rIns="121900" tIns="121900">
            <a:noAutofit/>
          </a:bodyPr>
          <a:lstStyle/>
          <a:p>
            <a:pPr indent="-342900" lvl="0" marL="457200" rtl="0">
              <a:lnSpc>
                <a:spcPct val="115000"/>
              </a:lnSpc>
              <a:spcBef>
                <a:spcPts val="0"/>
              </a:spcBef>
              <a:spcAft>
                <a:spcPts val="0"/>
              </a:spcAft>
              <a:buSzPct val="100000"/>
              <a:buFont typeface="Arial"/>
            </a:pPr>
            <a:r>
              <a:rPr lang="en-US" sz="1800">
                <a:latin typeface="Arial"/>
                <a:ea typeface="Arial"/>
                <a:cs typeface="Arial"/>
                <a:sym typeface="Arial"/>
              </a:rPr>
              <a:t>Coal combustion reveals a pronounced wintertime maximum</a:t>
            </a:r>
          </a:p>
          <a:p>
            <a:pPr indent="-342900" lvl="0" marL="457200" rtl="0">
              <a:lnSpc>
                <a:spcPct val="115000"/>
              </a:lnSpc>
              <a:spcBef>
                <a:spcPts val="0"/>
              </a:spcBef>
              <a:spcAft>
                <a:spcPts val="0"/>
              </a:spcAft>
              <a:buSzPct val="100000"/>
            </a:pPr>
            <a:r>
              <a:rPr lang="en-US" sz="1800">
                <a:latin typeface="Arial"/>
                <a:ea typeface="Arial"/>
                <a:cs typeface="Arial"/>
                <a:sym typeface="Arial"/>
              </a:rPr>
              <a:t>Biomass burning contributions relatively higher concentrations in spring and autumn and lower concentrations in summer and winter</a:t>
            </a:r>
          </a:p>
          <a:p>
            <a:pPr indent="-342900" lvl="0" marL="457200" rtl="0">
              <a:lnSpc>
                <a:spcPct val="115000"/>
              </a:lnSpc>
              <a:spcBef>
                <a:spcPts val="0"/>
              </a:spcBef>
              <a:spcAft>
                <a:spcPts val="0"/>
              </a:spcAft>
              <a:buSzPct val="100000"/>
            </a:pPr>
            <a:r>
              <a:rPr lang="en-US" sz="1800">
                <a:latin typeface="Arial"/>
                <a:ea typeface="Arial"/>
                <a:cs typeface="Arial"/>
                <a:sym typeface="Arial"/>
              </a:rPr>
              <a:t>traffic and waste-burning emissions, the resulting time series do not reveal evident seasonality</a:t>
            </a:r>
          </a:p>
          <a:p>
            <a:pPr indent="-342900" lvl="0" marL="457200" rtl="0">
              <a:lnSpc>
                <a:spcPct val="115000"/>
              </a:lnSpc>
              <a:spcBef>
                <a:spcPts val="0"/>
              </a:spcBef>
              <a:spcAft>
                <a:spcPts val="0"/>
              </a:spcAft>
              <a:buSzPct val="100000"/>
            </a:pPr>
            <a:r>
              <a:rPr lang="en-US" sz="1800">
                <a:latin typeface="Arial"/>
                <a:ea typeface="Arial"/>
                <a:cs typeface="Arial"/>
                <a:sym typeface="Arial"/>
              </a:rPr>
              <a:t>Industrial pollution has higher contributions in summer and autumn</a:t>
            </a:r>
          </a:p>
          <a:p>
            <a:pPr indent="-342900" lvl="0" marL="457200" rtl="0">
              <a:lnSpc>
                <a:spcPct val="115000"/>
              </a:lnSpc>
              <a:spcBef>
                <a:spcPts val="0"/>
              </a:spcBef>
              <a:spcAft>
                <a:spcPts val="0"/>
              </a:spcAft>
              <a:buSzPct val="100000"/>
            </a:pPr>
            <a:r>
              <a:rPr lang="en-US" sz="1800">
                <a:latin typeface="Arial"/>
                <a:ea typeface="Arial"/>
                <a:cs typeface="Arial"/>
                <a:sym typeface="Arial"/>
              </a:rPr>
              <a:t>SIA has higher contributions in summer and spring</a:t>
            </a:r>
          </a:p>
          <a:p>
            <a:pPr indent="0" lvl="0" marL="0" rtl="0">
              <a:lnSpc>
                <a:spcPct val="115000"/>
              </a:lnSpc>
              <a:spcBef>
                <a:spcPts val="0"/>
              </a:spcBef>
              <a:spcAft>
                <a:spcPts val="0"/>
              </a:spcAft>
              <a:buNone/>
            </a:pPr>
            <a:r>
              <a:t/>
            </a:r>
            <a:endParaRPr b="1" sz="1800">
              <a:latin typeface="Arial"/>
              <a:ea typeface="Arial"/>
              <a:cs typeface="Arial"/>
              <a:sym typeface="Arial"/>
            </a:endParaRPr>
          </a:p>
          <a:p>
            <a:pPr lvl="0">
              <a:spcBef>
                <a:spcPts val="0"/>
              </a:spcBef>
              <a:buNone/>
            </a:pPr>
            <a:r>
              <a:t/>
            </a:r>
            <a:endParaRPr/>
          </a:p>
        </p:txBody>
      </p:sp>
      <p:sp>
        <p:nvSpPr>
          <p:cNvPr id="162" name="Shape 162"/>
          <p:cNvSpPr txBox="1"/>
          <p:nvPr>
            <p:ph idx="12" type="sldNum"/>
          </p:nvPr>
        </p:nvSpPr>
        <p:spPr>
          <a:xfrm>
            <a:off x="8610600" y="6356350"/>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pic>
        <p:nvPicPr>
          <p:cNvPr id="163" name="Shape 163"/>
          <p:cNvPicPr preferRelativeResize="0"/>
          <p:nvPr/>
        </p:nvPicPr>
        <p:blipFill>
          <a:blip r:embed="rId3">
            <a:alphaModFix/>
          </a:blip>
          <a:stretch>
            <a:fillRect/>
          </a:stretch>
        </p:blipFill>
        <p:spPr>
          <a:xfrm>
            <a:off x="4502018" y="0"/>
            <a:ext cx="5276580" cy="6858000"/>
          </a:xfrm>
          <a:prstGeom prst="rect">
            <a:avLst/>
          </a:prstGeom>
          <a:noFill/>
          <a:ln>
            <a:noFill/>
          </a:ln>
        </p:spPr>
      </p:pic>
      <p:sp>
        <p:nvSpPr>
          <p:cNvPr id="164" name="Shape 164"/>
          <p:cNvSpPr txBox="1"/>
          <p:nvPr/>
        </p:nvSpPr>
        <p:spPr>
          <a:xfrm>
            <a:off x="9778600" y="5791600"/>
            <a:ext cx="9781500" cy="1141200"/>
          </a:xfrm>
          <a:prstGeom prst="rect">
            <a:avLst/>
          </a:prstGeom>
          <a:noFill/>
          <a:ln>
            <a:noFill/>
          </a:ln>
        </p:spPr>
        <p:txBody>
          <a:bodyPr anchorCtr="0" anchor="t" bIns="91425" lIns="91425" rIns="91425" tIns="91425">
            <a:noAutofit/>
          </a:bodyPr>
          <a:lstStyle/>
          <a:p>
            <a:pPr lvl="0">
              <a:spcBef>
                <a:spcPts val="0"/>
              </a:spcBef>
              <a:buNone/>
            </a:pPr>
            <a:r>
              <a:rPr lang="en-US"/>
              <a:t>(Zhang et al. 2013)</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ph type="title"/>
          </p:nvPr>
        </p:nvSpPr>
        <p:spPr>
          <a:xfrm>
            <a:off x="0" y="0"/>
            <a:ext cx="10515600" cy="1325700"/>
          </a:xfrm>
          <a:prstGeom prst="rect">
            <a:avLst/>
          </a:prstGeom>
        </p:spPr>
        <p:txBody>
          <a:bodyPr anchorCtr="0" anchor="ctr" bIns="121900" lIns="121900" rIns="121900" tIns="121900">
            <a:noAutofit/>
          </a:bodyPr>
          <a:lstStyle/>
          <a:p>
            <a:pPr lvl="0">
              <a:spcBef>
                <a:spcPts val="0"/>
              </a:spcBef>
              <a:buClr>
                <a:schemeClr val="dk1"/>
              </a:buClr>
              <a:buSzPct val="25000"/>
              <a:buFont typeface="Calibri"/>
              <a:buNone/>
            </a:pPr>
            <a:r>
              <a:rPr lang="en-US"/>
              <a:t>The problem</a:t>
            </a:r>
          </a:p>
        </p:txBody>
      </p:sp>
      <p:sp>
        <p:nvSpPr>
          <p:cNvPr id="171" name="Shape 171"/>
          <p:cNvSpPr txBox="1"/>
          <p:nvPr>
            <p:ph idx="1" type="body"/>
          </p:nvPr>
        </p:nvSpPr>
        <p:spPr>
          <a:xfrm>
            <a:off x="838200" y="1825625"/>
            <a:ext cx="10515600" cy="4351200"/>
          </a:xfrm>
          <a:prstGeom prst="rect">
            <a:avLst/>
          </a:prstGeom>
        </p:spPr>
        <p:txBody>
          <a:bodyPr anchorCtr="0" anchor="t" bIns="121900" lIns="121900" rIns="121900" tIns="121900">
            <a:noAutofit/>
          </a:bodyPr>
          <a:lstStyle/>
          <a:p>
            <a:pPr lvl="0">
              <a:spcBef>
                <a:spcPts val="0"/>
              </a:spcBef>
              <a:buNone/>
            </a:pPr>
            <a:r>
              <a:rPr lang="en-US" sz="2400">
                <a:solidFill>
                  <a:srgbClr val="131413"/>
                </a:solidFill>
                <a:latin typeface="Arial"/>
                <a:ea typeface="Arial"/>
                <a:cs typeface="Arial"/>
                <a:sym typeface="Arial"/>
              </a:rPr>
              <a:t>The magnitude of particle concentrations is not the sole factor that determines haze days</a:t>
            </a:r>
          </a:p>
          <a:p>
            <a:pPr lvl="0">
              <a:spcBef>
                <a:spcPts val="0"/>
              </a:spcBef>
              <a:buClr>
                <a:schemeClr val="dk1"/>
              </a:buClr>
              <a:buSzPct val="45833"/>
              <a:buFont typeface="Arial"/>
              <a:buNone/>
            </a:pPr>
            <a:r>
              <a:t/>
            </a:r>
            <a:endParaRPr sz="2400">
              <a:solidFill>
                <a:srgbClr val="131413"/>
              </a:solidFill>
              <a:latin typeface="Arial"/>
              <a:ea typeface="Arial"/>
              <a:cs typeface="Arial"/>
              <a:sym typeface="Arial"/>
            </a:endParaRPr>
          </a:p>
          <a:p>
            <a:pPr lvl="0">
              <a:spcBef>
                <a:spcPts val="0"/>
              </a:spcBef>
              <a:buClr>
                <a:schemeClr val="dk1"/>
              </a:buClr>
              <a:buSzPct val="45833"/>
              <a:buFont typeface="Arial"/>
              <a:buNone/>
            </a:pPr>
            <a:r>
              <a:rPr lang="en-US" sz="2400">
                <a:solidFill>
                  <a:srgbClr val="131413"/>
                </a:solidFill>
                <a:latin typeface="Arial"/>
                <a:ea typeface="Arial"/>
                <a:cs typeface="Arial"/>
                <a:sym typeface="Arial"/>
              </a:rPr>
              <a:t>The increasing haze days in China is inevitably accompanied by the meteorological conditions that are unfavorable to pollutant dispersion. </a:t>
            </a:r>
          </a:p>
          <a:p>
            <a:pPr lvl="0">
              <a:spcBef>
                <a:spcPts val="0"/>
              </a:spcBef>
              <a:buNone/>
            </a:pPr>
            <a:r>
              <a:t/>
            </a:r>
            <a:endParaRPr sz="2400">
              <a:solidFill>
                <a:srgbClr val="131413"/>
              </a:solidFill>
              <a:latin typeface="Arial"/>
              <a:ea typeface="Arial"/>
              <a:cs typeface="Arial"/>
              <a:sym typeface="Arial"/>
            </a:endParaRPr>
          </a:p>
        </p:txBody>
      </p:sp>
      <p:sp>
        <p:nvSpPr>
          <p:cNvPr id="172" name="Shape 172"/>
          <p:cNvSpPr txBox="1"/>
          <p:nvPr>
            <p:ph idx="12" type="sldNum"/>
          </p:nvPr>
        </p:nvSpPr>
        <p:spPr>
          <a:xfrm>
            <a:off x="8610600" y="6356350"/>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type="title"/>
          </p:nvPr>
        </p:nvSpPr>
        <p:spPr>
          <a:xfrm>
            <a:off x="0" y="0"/>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The problem</a:t>
            </a:r>
          </a:p>
        </p:txBody>
      </p:sp>
      <p:sp>
        <p:nvSpPr>
          <p:cNvPr id="179" name="Shape 179"/>
          <p:cNvSpPr txBox="1"/>
          <p:nvPr>
            <p:ph idx="1" type="body"/>
          </p:nvPr>
        </p:nvSpPr>
        <p:spPr>
          <a:xfrm>
            <a:off x="463731" y="1233441"/>
            <a:ext cx="10515599" cy="4351338"/>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None/>
            </a:pPr>
            <a:r>
              <a:t/>
            </a:r>
            <a:endParaRPr b="0" i="0" sz="2380" u="none" cap="none" strike="noStrike">
              <a:solidFill>
                <a:schemeClr val="dk1"/>
              </a:solidFill>
              <a:latin typeface="Calibri"/>
              <a:ea typeface="Calibri"/>
              <a:cs typeface="Calibri"/>
              <a:sym typeface="Calibri"/>
            </a:endParaRPr>
          </a:p>
          <a:p>
            <a:pPr indent="-228600" lvl="0" marL="228600" marR="0" rtl="0" algn="l">
              <a:lnSpc>
                <a:spcPct val="80000"/>
              </a:lnSpc>
              <a:spcBef>
                <a:spcPts val="1000"/>
              </a:spcBef>
              <a:spcAft>
                <a:spcPts val="0"/>
              </a:spcAft>
              <a:buClr>
                <a:schemeClr val="dk1"/>
              </a:buClr>
              <a:buSzPct val="99166"/>
              <a:buFont typeface="Arial"/>
              <a:buChar char="•"/>
            </a:pPr>
            <a:r>
              <a:rPr b="0" i="0" lang="en-US" sz="2380" u="none" cap="none" strike="noStrike">
                <a:solidFill>
                  <a:schemeClr val="dk1"/>
                </a:solidFill>
                <a:latin typeface="Calibri"/>
                <a:ea typeface="Calibri"/>
                <a:cs typeface="Calibri"/>
                <a:sym typeface="Calibri"/>
              </a:rPr>
              <a:t>The intensity, duration, and spatial coverage of severe haze events have increased. In Beijing, for example, severe haze was present for 12, 18, and 25 days of the 2014–2015, 2015–2016 and 2016–2017 winter seasons, respectively.</a:t>
            </a:r>
          </a:p>
          <a:p>
            <a:pPr indent="-228600" lvl="0" marL="228600" marR="0" rtl="0" algn="l">
              <a:lnSpc>
                <a:spcPct val="80000"/>
              </a:lnSpc>
              <a:spcBef>
                <a:spcPts val="1000"/>
              </a:spcBef>
              <a:spcAft>
                <a:spcPts val="0"/>
              </a:spcAft>
              <a:buClr>
                <a:schemeClr val="dk1"/>
              </a:buClr>
              <a:buSzPct val="99166"/>
              <a:buFont typeface="Arial"/>
              <a:buChar char="•"/>
            </a:pPr>
            <a:r>
              <a:rPr b="0" i="0" lang="en-US" sz="2380" u="none" cap="none" strike="noStrike">
                <a:solidFill>
                  <a:schemeClr val="dk1"/>
                </a:solidFill>
                <a:latin typeface="Calibri"/>
                <a:ea typeface="Calibri"/>
                <a:cs typeface="Calibri"/>
                <a:sym typeface="Calibri"/>
              </a:rPr>
              <a:t>Although the mean winter-time concentration of atmospheric pollutants over all of China has decreased by 20% in 2015 compared to 2014 levels, it is believed that 40% of this reduction may be attributed to meteorological conditions.</a:t>
            </a:r>
          </a:p>
          <a:p>
            <a:pPr indent="-228600" lvl="0" marL="228600" marR="0" rtl="0" algn="l">
              <a:lnSpc>
                <a:spcPct val="80000"/>
              </a:lnSpc>
              <a:spcBef>
                <a:spcPts val="1000"/>
              </a:spcBef>
              <a:spcAft>
                <a:spcPts val="0"/>
              </a:spcAft>
              <a:buClr>
                <a:schemeClr val="dk1"/>
              </a:buClr>
              <a:buSzPct val="99166"/>
              <a:buFont typeface="Arial"/>
              <a:buChar char="•"/>
            </a:pPr>
            <a:r>
              <a:rPr b="0" i="0" lang="en-US" sz="2380" u="none" cap="none" strike="noStrike">
                <a:solidFill>
                  <a:schemeClr val="dk1"/>
                </a:solidFill>
                <a:latin typeface="Calibri"/>
                <a:ea typeface="Calibri"/>
                <a:cs typeface="Calibri"/>
                <a:sym typeface="Calibri"/>
              </a:rPr>
              <a:t>An increase in anthropogenic pollutants can undoubtedly be connected to enhanced haze events observed across China, particularly in large cities such as Beijing. However, severe haze events are also driven by specific meteorological conditions that encourage stagnant air.</a:t>
            </a:r>
          </a:p>
          <a:p>
            <a:pPr indent="0" lvl="0" marL="0" marR="0" rtl="0" algn="l">
              <a:lnSpc>
                <a:spcPct val="80000"/>
              </a:lnSpc>
              <a:spcBef>
                <a:spcPts val="1000"/>
              </a:spcBef>
              <a:spcAft>
                <a:spcPts val="0"/>
              </a:spcAft>
              <a:buNone/>
            </a:pPr>
            <a:r>
              <a:t/>
            </a:r>
            <a:endParaRPr sz="2380"/>
          </a:p>
          <a:p>
            <a:pPr indent="-228600" lvl="0" marL="228600" marR="0" rtl="0" algn="l">
              <a:lnSpc>
                <a:spcPct val="80000"/>
              </a:lnSpc>
              <a:spcBef>
                <a:spcPts val="1000"/>
              </a:spcBef>
              <a:buClr>
                <a:schemeClr val="dk1"/>
              </a:buClr>
              <a:buSzPct val="99166"/>
              <a:buFont typeface="Arial"/>
              <a:buNone/>
            </a:pPr>
            <a:r>
              <a:t/>
            </a:r>
            <a:endParaRPr b="0" i="0" sz="2380" u="none" cap="none" strike="noStrike">
              <a:solidFill>
                <a:schemeClr val="dk1"/>
              </a:solidFill>
              <a:latin typeface="Calibri"/>
              <a:ea typeface="Calibri"/>
              <a:cs typeface="Calibri"/>
              <a:sym typeface="Calibri"/>
            </a:endParaRPr>
          </a:p>
        </p:txBody>
      </p:sp>
      <p:sp>
        <p:nvSpPr>
          <p:cNvPr id="180" name="Shape 180"/>
          <p:cNvSpPr txBox="1"/>
          <p:nvPr>
            <p:ph idx="12" type="sldNum"/>
          </p:nvPr>
        </p:nvSpPr>
        <p:spPr>
          <a:xfrm>
            <a:off x="8610600" y="6356350"/>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sp>
        <p:nvSpPr>
          <p:cNvPr id="186" name="Shape 186"/>
          <p:cNvSpPr txBox="1"/>
          <p:nvPr>
            <p:ph type="title"/>
          </p:nvPr>
        </p:nvSpPr>
        <p:spPr>
          <a:xfrm>
            <a:off x="0" y="0"/>
            <a:ext cx="10515600" cy="1325700"/>
          </a:xfrm>
          <a:prstGeom prst="rect">
            <a:avLst/>
          </a:prstGeom>
        </p:spPr>
        <p:txBody>
          <a:bodyPr anchorCtr="0" anchor="ctr" bIns="121900" lIns="121900" rIns="121900" tIns="121900">
            <a:noAutofit/>
          </a:bodyPr>
          <a:lstStyle/>
          <a:p>
            <a:pPr indent="-120650" lvl="0" marL="228600" rtl="0">
              <a:spcBef>
                <a:spcPts val="1000"/>
              </a:spcBef>
              <a:buClr>
                <a:schemeClr val="dk1"/>
              </a:buClr>
              <a:buSzPct val="39285"/>
              <a:buFont typeface="Arial"/>
              <a:buNone/>
            </a:pPr>
            <a:r>
              <a:rPr lang="en-US" sz="2800"/>
              <a:t>Motivation</a:t>
            </a:r>
          </a:p>
        </p:txBody>
      </p:sp>
      <p:sp>
        <p:nvSpPr>
          <p:cNvPr id="187" name="Shape 187"/>
          <p:cNvSpPr txBox="1"/>
          <p:nvPr>
            <p:ph idx="1" type="body"/>
          </p:nvPr>
        </p:nvSpPr>
        <p:spPr>
          <a:xfrm>
            <a:off x="764350" y="897175"/>
            <a:ext cx="10515600" cy="4351200"/>
          </a:xfrm>
          <a:prstGeom prst="rect">
            <a:avLst/>
          </a:prstGeom>
        </p:spPr>
        <p:txBody>
          <a:bodyPr anchorCtr="0" anchor="t" bIns="121900" lIns="121900" rIns="121900" tIns="121900">
            <a:noAutofit/>
          </a:bodyPr>
          <a:lstStyle/>
          <a:p>
            <a:pPr indent="-342900" lvl="0" marL="457200" rtl="0">
              <a:spcBef>
                <a:spcPts val="0"/>
              </a:spcBef>
              <a:buSzPct val="100000"/>
              <a:buFont typeface="Arial"/>
            </a:pPr>
            <a:r>
              <a:rPr lang="en-US" sz="1800">
                <a:latin typeface="Arial"/>
                <a:ea typeface="Arial"/>
                <a:cs typeface="Arial"/>
                <a:sym typeface="Arial"/>
              </a:rPr>
              <a:t>The East Asian winter monsoon, characterized by strong winds from the northwest and outbreaks of cold air over northern China, has dramatically changed (decreased) during the last several decade.</a:t>
            </a:r>
          </a:p>
          <a:p>
            <a:pPr indent="0" lvl="0" marL="0" rtl="0">
              <a:spcBef>
                <a:spcPts val="0"/>
              </a:spcBef>
              <a:buNone/>
            </a:pPr>
            <a:r>
              <a:t/>
            </a:r>
            <a:endParaRPr sz="1800">
              <a:latin typeface="Arial"/>
              <a:ea typeface="Arial"/>
              <a:cs typeface="Arial"/>
              <a:sym typeface="Arial"/>
            </a:endParaRPr>
          </a:p>
          <a:p>
            <a:pPr indent="-342900" lvl="0" marL="457200" rtl="0">
              <a:spcBef>
                <a:spcPts val="0"/>
              </a:spcBef>
              <a:buSzPct val="100000"/>
              <a:buFont typeface="Arial"/>
            </a:pPr>
            <a:r>
              <a:rPr lang="en-US" sz="1800">
                <a:latin typeface="Arial"/>
                <a:ea typeface="Arial"/>
                <a:cs typeface="Arial"/>
                <a:sym typeface="Arial"/>
              </a:rPr>
              <a:t>The reduced thermal contrast between middle and high latitudes, which probably caused by global warming, may lead to weak winter monsoon.</a:t>
            </a:r>
          </a:p>
          <a:p>
            <a:pPr indent="0" lvl="0" marL="0" rtl="0">
              <a:spcBef>
                <a:spcPts val="0"/>
              </a:spcBef>
              <a:buNone/>
            </a:pPr>
            <a:r>
              <a:t/>
            </a:r>
            <a:endParaRPr sz="1800">
              <a:latin typeface="Arial"/>
              <a:ea typeface="Arial"/>
              <a:cs typeface="Arial"/>
              <a:sym typeface="Arial"/>
            </a:endParaRPr>
          </a:p>
          <a:p>
            <a:pPr indent="-342900" lvl="0" marL="457200" rtl="0">
              <a:spcBef>
                <a:spcPts val="0"/>
              </a:spcBef>
              <a:buSzPct val="100000"/>
              <a:buFont typeface="Arial"/>
            </a:pPr>
            <a:r>
              <a:rPr lang="en-US" sz="1800">
                <a:latin typeface="Arial"/>
                <a:ea typeface="Arial"/>
                <a:cs typeface="Arial"/>
                <a:sym typeface="Arial"/>
              </a:rPr>
              <a:t>By reducing the amount of solar radiation and diminishing the ocean-land contrast, aerosols were found to spin‐down the Asian monsoon circulation and water cycle.</a:t>
            </a:r>
          </a:p>
          <a:p>
            <a:pPr indent="0" lvl="0" marL="0" rtl="0">
              <a:spcBef>
                <a:spcPts val="0"/>
              </a:spcBef>
              <a:buNone/>
            </a:pPr>
            <a:r>
              <a:t/>
            </a:r>
            <a:endParaRPr sz="1800">
              <a:latin typeface="Arial"/>
              <a:ea typeface="Arial"/>
              <a:cs typeface="Arial"/>
              <a:sym typeface="Arial"/>
            </a:endParaRPr>
          </a:p>
          <a:p>
            <a:pPr indent="-342900" lvl="0" marL="457200">
              <a:spcBef>
                <a:spcPts val="0"/>
              </a:spcBef>
              <a:buSzPct val="100000"/>
              <a:buFont typeface="Arial"/>
            </a:pPr>
            <a:r>
              <a:rPr lang="en-US" sz="1800">
                <a:latin typeface="Arial"/>
                <a:ea typeface="Arial"/>
                <a:cs typeface="Arial"/>
                <a:sym typeface="Arial"/>
              </a:rPr>
              <a:t>Land and sea pressure differences, regionally averaged meridional winds in the lower troposphere, zonal winds in the higher troposphere, and the strength of the East Asian trough, are various East Asian winter monsoon indices</a:t>
            </a:r>
          </a:p>
          <a:p>
            <a:pPr lvl="0">
              <a:spcBef>
                <a:spcPts val="0"/>
              </a:spcBef>
              <a:buClr>
                <a:schemeClr val="dk1"/>
              </a:buClr>
              <a:buSzPct val="61111"/>
              <a:buFont typeface="Arial"/>
              <a:buNone/>
            </a:pPr>
            <a:r>
              <a:t/>
            </a:r>
            <a:endParaRPr sz="1800">
              <a:latin typeface="Arial"/>
              <a:ea typeface="Arial"/>
              <a:cs typeface="Arial"/>
              <a:sym typeface="Arial"/>
            </a:endParaRPr>
          </a:p>
          <a:p>
            <a:pPr lvl="0">
              <a:spcBef>
                <a:spcPts val="0"/>
              </a:spcBef>
              <a:buNone/>
            </a:pPr>
            <a:r>
              <a:t/>
            </a:r>
            <a:endParaRPr sz="1800">
              <a:latin typeface="Arial"/>
              <a:ea typeface="Arial"/>
              <a:cs typeface="Arial"/>
              <a:sym typeface="Arial"/>
            </a:endParaRPr>
          </a:p>
          <a:p>
            <a:pPr lvl="0">
              <a:spcBef>
                <a:spcPts val="0"/>
              </a:spcBef>
              <a:buClr>
                <a:schemeClr val="dk1"/>
              </a:buClr>
              <a:buSzPct val="61111"/>
              <a:buFont typeface="Arial"/>
              <a:buNone/>
            </a:pPr>
            <a:r>
              <a:t/>
            </a:r>
            <a:endParaRPr sz="1800">
              <a:latin typeface="Arial"/>
              <a:ea typeface="Arial"/>
              <a:cs typeface="Arial"/>
              <a:sym typeface="Arial"/>
            </a:endParaRPr>
          </a:p>
          <a:p>
            <a:pPr lvl="0">
              <a:spcBef>
                <a:spcPts val="0"/>
              </a:spcBef>
              <a:buNone/>
            </a:pPr>
            <a:r>
              <a:t/>
            </a:r>
            <a:endParaRPr/>
          </a:p>
        </p:txBody>
      </p:sp>
      <p:sp>
        <p:nvSpPr>
          <p:cNvPr id="188" name="Shape 188"/>
          <p:cNvSpPr txBox="1"/>
          <p:nvPr>
            <p:ph idx="12" type="sldNum"/>
          </p:nvPr>
        </p:nvSpPr>
        <p:spPr>
          <a:xfrm>
            <a:off x="8610600" y="6356350"/>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189" name="Shape 189"/>
          <p:cNvSpPr txBox="1"/>
          <p:nvPr/>
        </p:nvSpPr>
        <p:spPr>
          <a:xfrm>
            <a:off x="-76200" y="6336850"/>
            <a:ext cx="6077100" cy="708900"/>
          </a:xfrm>
          <a:prstGeom prst="rect">
            <a:avLst/>
          </a:prstGeom>
          <a:noFill/>
          <a:ln>
            <a:noFill/>
          </a:ln>
        </p:spPr>
        <p:txBody>
          <a:bodyPr anchorCtr="0" anchor="t" bIns="91425" lIns="91425" rIns="91425" tIns="91425">
            <a:noAutofit/>
          </a:bodyPr>
          <a:lstStyle/>
          <a:p>
            <a:pPr lvl="0" rtl="0">
              <a:lnSpc>
                <a:spcPct val="90000"/>
              </a:lnSpc>
              <a:spcBef>
                <a:spcPts val="1000"/>
              </a:spcBef>
              <a:buNone/>
            </a:pPr>
            <a:r>
              <a:rPr lang="en-US" sz="1800">
                <a:solidFill>
                  <a:schemeClr val="dk1"/>
                </a:solidFill>
              </a:rPr>
              <a:t>The East Asian winter monsoon</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type="title"/>
          </p:nvPr>
        </p:nvSpPr>
        <p:spPr>
          <a:xfrm>
            <a:off x="838200" y="365125"/>
            <a:ext cx="10515600" cy="1325700"/>
          </a:xfrm>
          <a:prstGeom prst="rect">
            <a:avLst/>
          </a:prstGeom>
        </p:spPr>
        <p:txBody>
          <a:bodyPr anchorCtr="0" anchor="ctr" bIns="121900" lIns="121900" rIns="121900" tIns="121900">
            <a:noAutofit/>
          </a:bodyPr>
          <a:lstStyle/>
          <a:p>
            <a:pPr lvl="0">
              <a:spcBef>
                <a:spcPts val="0"/>
              </a:spcBef>
              <a:buNone/>
            </a:pPr>
            <a:r>
              <a:t/>
            </a:r>
            <a:endParaRPr/>
          </a:p>
        </p:txBody>
      </p:sp>
      <p:sp>
        <p:nvSpPr>
          <p:cNvPr id="196" name="Shape 196"/>
          <p:cNvSpPr txBox="1"/>
          <p:nvPr>
            <p:ph idx="1" type="body"/>
          </p:nvPr>
        </p:nvSpPr>
        <p:spPr>
          <a:xfrm>
            <a:off x="5113850" y="3830650"/>
            <a:ext cx="6775800" cy="2525700"/>
          </a:xfrm>
          <a:prstGeom prst="rect">
            <a:avLst/>
          </a:prstGeom>
        </p:spPr>
        <p:txBody>
          <a:bodyPr anchorCtr="0" anchor="t" bIns="121900" lIns="121900" rIns="121900" tIns="121900">
            <a:noAutofit/>
          </a:bodyPr>
          <a:lstStyle/>
          <a:p>
            <a:pPr lvl="0">
              <a:spcBef>
                <a:spcPts val="0"/>
              </a:spcBef>
              <a:buClr>
                <a:schemeClr val="dk1"/>
              </a:buClr>
              <a:buSzPct val="61111"/>
              <a:buFont typeface="Arial"/>
              <a:buNone/>
            </a:pPr>
            <a:r>
              <a:rPr lang="en-US" sz="1800">
                <a:latin typeface="Arial"/>
                <a:ea typeface="Arial"/>
                <a:cs typeface="Arial"/>
                <a:sym typeface="Arial"/>
              </a:rPr>
              <a:t>Wintertime sea level pressures (hPa) and 850hPa wind vectors (m/s) from the NCEP reanalysis: (a) mean values from 1976 to 2000, and (b) the difference (1989–2000 minus 1976–1988). Wind vectors over topography higher than 850hPa are masked out. Shaded areas are at the 5% significance level.</a:t>
            </a:r>
          </a:p>
          <a:p>
            <a:pPr lvl="0">
              <a:spcBef>
                <a:spcPts val="0"/>
              </a:spcBef>
              <a:buNone/>
            </a:pPr>
            <a:r>
              <a:t/>
            </a:r>
            <a:endParaRPr sz="1800"/>
          </a:p>
        </p:txBody>
      </p:sp>
      <p:pic>
        <p:nvPicPr>
          <p:cNvPr id="197" name="Shape 197"/>
          <p:cNvPicPr preferRelativeResize="0"/>
          <p:nvPr/>
        </p:nvPicPr>
        <p:blipFill>
          <a:blip r:embed="rId3">
            <a:alphaModFix/>
          </a:blip>
          <a:stretch>
            <a:fillRect/>
          </a:stretch>
        </p:blipFill>
        <p:spPr>
          <a:xfrm>
            <a:off x="1" y="0"/>
            <a:ext cx="4900925" cy="6858000"/>
          </a:xfrm>
          <a:prstGeom prst="rect">
            <a:avLst/>
          </a:prstGeom>
          <a:noFill/>
          <a:ln>
            <a:noFill/>
          </a:ln>
        </p:spPr>
      </p:pic>
      <p:sp>
        <p:nvSpPr>
          <p:cNvPr id="198" name="Shape 198"/>
          <p:cNvSpPr txBox="1"/>
          <p:nvPr/>
        </p:nvSpPr>
        <p:spPr>
          <a:xfrm>
            <a:off x="4983150" y="6578425"/>
            <a:ext cx="9472800" cy="1105200"/>
          </a:xfrm>
          <a:prstGeom prst="rect">
            <a:avLst/>
          </a:prstGeom>
          <a:noFill/>
          <a:ln>
            <a:noFill/>
          </a:ln>
        </p:spPr>
        <p:txBody>
          <a:bodyPr anchorCtr="0" anchor="t" bIns="91425" lIns="91425" rIns="91425" tIns="91425">
            <a:noAutofit/>
          </a:bodyPr>
          <a:lstStyle/>
          <a:p>
            <a:pPr lvl="0">
              <a:spcBef>
                <a:spcPts val="0"/>
              </a:spcBef>
              <a:buNone/>
            </a:pPr>
            <a:r>
              <a:rPr lang="en-US"/>
              <a:t>(Niu et al. 2010)</a:t>
            </a:r>
          </a:p>
        </p:txBody>
      </p:sp>
      <p:sp>
        <p:nvSpPr>
          <p:cNvPr id="199" name="Shape 199"/>
          <p:cNvSpPr txBox="1"/>
          <p:nvPr>
            <p:ph idx="12" type="sldNum"/>
          </p:nvPr>
        </p:nvSpPr>
        <p:spPr>
          <a:xfrm>
            <a:off x="8610600" y="6356350"/>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200" name="Shape 200"/>
          <p:cNvSpPr txBox="1"/>
          <p:nvPr/>
        </p:nvSpPr>
        <p:spPr>
          <a:xfrm>
            <a:off x="8551950" y="-1413800"/>
            <a:ext cx="4347000" cy="3000000"/>
          </a:xfrm>
          <a:prstGeom prst="rect">
            <a:avLst/>
          </a:prstGeom>
          <a:noFill/>
          <a:ln>
            <a:noFill/>
          </a:ln>
        </p:spPr>
        <p:txBody>
          <a:bodyPr anchorCtr="0" anchor="ctr" bIns="91425" lIns="91425" rIns="91425" tIns="91425">
            <a:noAutofit/>
          </a:bodyPr>
          <a:lstStyle/>
          <a:p>
            <a:pPr indent="-50800" lvl="0" marL="228600" rtl="0">
              <a:lnSpc>
                <a:spcPct val="90000"/>
              </a:lnSpc>
              <a:spcBef>
                <a:spcPts val="1000"/>
              </a:spcBef>
              <a:buNone/>
            </a:pPr>
            <a:r>
              <a:rPr lang="en-US" sz="1800">
                <a:solidFill>
                  <a:schemeClr val="dk1"/>
                </a:solidFill>
              </a:rPr>
              <a:t>The East Asian winter monsoon</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type="title"/>
          </p:nvPr>
        </p:nvSpPr>
        <p:spPr>
          <a:xfrm>
            <a:off x="-99475" y="-296775"/>
            <a:ext cx="10515600" cy="1325700"/>
          </a:xfrm>
          <a:prstGeom prst="rect">
            <a:avLst/>
          </a:prstGeom>
        </p:spPr>
        <p:txBody>
          <a:bodyPr anchorCtr="0" anchor="ctr" bIns="121900" lIns="121900" rIns="121900" tIns="121900">
            <a:noAutofit/>
          </a:bodyPr>
          <a:lstStyle/>
          <a:p>
            <a:pPr lvl="0" rtl="0">
              <a:lnSpc>
                <a:spcPct val="100000"/>
              </a:lnSpc>
              <a:spcBef>
                <a:spcPts val="0"/>
              </a:spcBef>
              <a:buClr>
                <a:schemeClr val="dk1"/>
              </a:buClr>
              <a:buSzPct val="61111"/>
              <a:buFont typeface="Arial"/>
              <a:buNone/>
            </a:pPr>
            <a:r>
              <a:rPr lang="en-US" sz="1800">
                <a:latin typeface="Arial"/>
                <a:ea typeface="Arial"/>
                <a:cs typeface="Arial"/>
                <a:sym typeface="Arial"/>
              </a:rPr>
              <a:t>Decreased relative humidity</a:t>
            </a:r>
          </a:p>
        </p:txBody>
      </p:sp>
      <p:pic>
        <p:nvPicPr>
          <p:cNvPr id="207" name="Shape 207"/>
          <p:cNvPicPr preferRelativeResize="0"/>
          <p:nvPr/>
        </p:nvPicPr>
        <p:blipFill>
          <a:blip r:embed="rId3">
            <a:alphaModFix/>
          </a:blip>
          <a:stretch>
            <a:fillRect/>
          </a:stretch>
        </p:blipFill>
        <p:spPr>
          <a:xfrm>
            <a:off x="0" y="533400"/>
            <a:ext cx="8829675" cy="6313074"/>
          </a:xfrm>
          <a:prstGeom prst="rect">
            <a:avLst/>
          </a:prstGeom>
          <a:noFill/>
          <a:ln>
            <a:noFill/>
          </a:ln>
        </p:spPr>
      </p:pic>
      <p:cxnSp>
        <p:nvCxnSpPr>
          <p:cNvPr id="208" name="Shape 208"/>
          <p:cNvCxnSpPr/>
          <p:nvPr/>
        </p:nvCxnSpPr>
        <p:spPr>
          <a:xfrm flipH="1" rot="10800000">
            <a:off x="1726825" y="3944150"/>
            <a:ext cx="2713500" cy="674400"/>
          </a:xfrm>
          <a:prstGeom prst="straightConnector1">
            <a:avLst/>
          </a:prstGeom>
          <a:noFill/>
          <a:ln cap="flat" cmpd="sng" w="9525">
            <a:solidFill>
              <a:srgbClr val="FF0000"/>
            </a:solidFill>
            <a:prstDash val="solid"/>
            <a:round/>
            <a:headEnd len="lg" w="lg" type="none"/>
            <a:tailEnd len="lg" w="lg" type="none"/>
          </a:ln>
        </p:spPr>
      </p:cxnSp>
      <p:cxnSp>
        <p:nvCxnSpPr>
          <p:cNvPr id="209" name="Shape 209"/>
          <p:cNvCxnSpPr/>
          <p:nvPr/>
        </p:nvCxnSpPr>
        <p:spPr>
          <a:xfrm>
            <a:off x="5125650" y="3911300"/>
            <a:ext cx="1940700" cy="740100"/>
          </a:xfrm>
          <a:prstGeom prst="straightConnector1">
            <a:avLst/>
          </a:prstGeom>
          <a:noFill/>
          <a:ln cap="flat" cmpd="sng" w="9525">
            <a:solidFill>
              <a:srgbClr val="FF0000"/>
            </a:solidFill>
            <a:prstDash val="solid"/>
            <a:round/>
            <a:headEnd len="lg" w="lg" type="none"/>
            <a:tailEnd len="lg" w="lg" type="none"/>
          </a:ln>
        </p:spPr>
      </p:cxnSp>
      <p:sp>
        <p:nvSpPr>
          <p:cNvPr id="210" name="Shape 210"/>
          <p:cNvSpPr txBox="1"/>
          <p:nvPr>
            <p:ph idx="1" type="body"/>
          </p:nvPr>
        </p:nvSpPr>
        <p:spPr>
          <a:xfrm>
            <a:off x="8058725" y="723750"/>
            <a:ext cx="3640500" cy="4351200"/>
          </a:xfrm>
          <a:prstGeom prst="rect">
            <a:avLst/>
          </a:prstGeom>
        </p:spPr>
        <p:txBody>
          <a:bodyPr anchorCtr="0" anchor="t" bIns="121900" lIns="121900" rIns="121900" tIns="121900">
            <a:noAutofit/>
          </a:bodyPr>
          <a:lstStyle/>
          <a:p>
            <a:pPr indent="-342900" lvl="0" marL="457200" rtl="0">
              <a:spcBef>
                <a:spcPts val="0"/>
              </a:spcBef>
              <a:buSzPct val="100000"/>
              <a:buFont typeface="Arial"/>
            </a:pPr>
            <a:r>
              <a:rPr lang="en-US" sz="1800">
                <a:latin typeface="Arial"/>
                <a:ea typeface="Arial"/>
                <a:cs typeface="Arial"/>
                <a:sym typeface="Arial"/>
              </a:rPr>
              <a:t>The surface temperature in China has increased since the 1960s and the specific humidity has been decreasing since then.</a:t>
            </a:r>
          </a:p>
          <a:p>
            <a:pPr indent="-342900" lvl="0" marL="457200" rtl="0">
              <a:spcBef>
                <a:spcPts val="0"/>
              </a:spcBef>
              <a:buSzPct val="100000"/>
              <a:buFont typeface="Arial"/>
            </a:pPr>
            <a:r>
              <a:rPr lang="en-US" sz="1800">
                <a:latin typeface="Arial"/>
                <a:ea typeface="Arial"/>
                <a:cs typeface="Arial"/>
                <a:sym typeface="Arial"/>
              </a:rPr>
              <a:t>Climate warming in China will make the transition from haze into fog harder.</a:t>
            </a:r>
          </a:p>
          <a:p>
            <a:pPr indent="-342900" lvl="0" marL="457200" rtl="0">
              <a:spcBef>
                <a:spcPts val="0"/>
              </a:spcBef>
              <a:buSzPct val="100000"/>
              <a:buFont typeface="Arial"/>
            </a:pPr>
            <a:r>
              <a:rPr lang="en-US" sz="1800">
                <a:latin typeface="Arial"/>
                <a:ea typeface="Arial"/>
                <a:cs typeface="Arial"/>
                <a:sym typeface="Arial"/>
              </a:rPr>
              <a:t>As a result, haze day would last longer or would be more likely to occur.</a:t>
            </a:r>
          </a:p>
          <a:p>
            <a:pPr lvl="0">
              <a:spcBef>
                <a:spcPts val="0"/>
              </a:spcBef>
              <a:buNone/>
            </a:pPr>
            <a:r>
              <a:t/>
            </a:r>
            <a:endParaRPr/>
          </a:p>
        </p:txBody>
      </p:sp>
      <p:sp>
        <p:nvSpPr>
          <p:cNvPr id="211" name="Shape 211"/>
          <p:cNvSpPr txBox="1"/>
          <p:nvPr/>
        </p:nvSpPr>
        <p:spPr>
          <a:xfrm>
            <a:off x="8897300" y="6150825"/>
            <a:ext cx="9472800" cy="1105200"/>
          </a:xfrm>
          <a:prstGeom prst="rect">
            <a:avLst/>
          </a:prstGeom>
          <a:noFill/>
          <a:ln>
            <a:noFill/>
          </a:ln>
        </p:spPr>
        <p:txBody>
          <a:bodyPr anchorCtr="0" anchor="t" bIns="91425" lIns="91425" rIns="91425" tIns="91425">
            <a:noAutofit/>
          </a:bodyPr>
          <a:lstStyle/>
          <a:p>
            <a:pPr lvl="0">
              <a:spcBef>
                <a:spcPts val="0"/>
              </a:spcBef>
              <a:buNone/>
            </a:pPr>
            <a:r>
              <a:rPr lang="en-US"/>
              <a:t>(Ding, et al. 2014)</a:t>
            </a:r>
          </a:p>
        </p:txBody>
      </p:sp>
      <p:sp>
        <p:nvSpPr>
          <p:cNvPr id="212" name="Shape 212"/>
          <p:cNvSpPr txBox="1"/>
          <p:nvPr>
            <p:ph idx="12" type="sldNum"/>
          </p:nvPr>
        </p:nvSpPr>
        <p:spPr>
          <a:xfrm>
            <a:off x="8610600" y="6356350"/>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ph type="title"/>
          </p:nvPr>
        </p:nvSpPr>
        <p:spPr>
          <a:xfrm>
            <a:off x="838200" y="365125"/>
            <a:ext cx="10515600" cy="1325700"/>
          </a:xfrm>
          <a:prstGeom prst="rect">
            <a:avLst/>
          </a:prstGeom>
        </p:spPr>
        <p:txBody>
          <a:bodyPr anchorCtr="0" anchor="ctr" bIns="121900" lIns="121900" rIns="121900" tIns="121900">
            <a:noAutofit/>
          </a:bodyPr>
          <a:lstStyle/>
          <a:p>
            <a:pPr lvl="0">
              <a:spcBef>
                <a:spcPts val="0"/>
              </a:spcBef>
              <a:buNone/>
            </a:pPr>
            <a:r>
              <a:t/>
            </a:r>
            <a:endParaRPr/>
          </a:p>
        </p:txBody>
      </p:sp>
      <p:sp>
        <p:nvSpPr>
          <p:cNvPr id="219" name="Shape 219"/>
          <p:cNvSpPr txBox="1"/>
          <p:nvPr>
            <p:ph idx="1" type="body"/>
          </p:nvPr>
        </p:nvSpPr>
        <p:spPr>
          <a:xfrm>
            <a:off x="5977975" y="1200500"/>
            <a:ext cx="5469000" cy="4939200"/>
          </a:xfrm>
          <a:prstGeom prst="rect">
            <a:avLst/>
          </a:prstGeom>
        </p:spPr>
        <p:txBody>
          <a:bodyPr anchorCtr="0" anchor="t" bIns="121900" lIns="121900" rIns="121900" tIns="121900">
            <a:noAutofit/>
          </a:bodyPr>
          <a:lstStyle/>
          <a:p>
            <a:pPr indent="-342900" lvl="0" marL="457200">
              <a:spcBef>
                <a:spcPts val="0"/>
              </a:spcBef>
              <a:buClr>
                <a:srgbClr val="131413"/>
              </a:buClr>
              <a:buSzPct val="100000"/>
              <a:buFont typeface="Arial"/>
            </a:pPr>
            <a:r>
              <a:rPr lang="en-US" sz="1800">
                <a:solidFill>
                  <a:srgbClr val="131413"/>
                </a:solidFill>
                <a:latin typeface="Arial"/>
                <a:ea typeface="Arial"/>
                <a:cs typeface="Arial"/>
                <a:sym typeface="Arial"/>
              </a:rPr>
              <a:t>The AMO shows similar decadal variations to those in the HD, particularly for the intensive increase after 1995</a:t>
            </a:r>
          </a:p>
          <a:p>
            <a:pPr indent="-342900" lvl="0" marL="457200">
              <a:spcBef>
                <a:spcPts val="0"/>
              </a:spcBef>
              <a:buClr>
                <a:srgbClr val="131413"/>
              </a:buClr>
              <a:buSzPct val="100000"/>
              <a:buFont typeface="Arial"/>
            </a:pPr>
            <a:r>
              <a:rPr lang="en-US" sz="1800">
                <a:solidFill>
                  <a:srgbClr val="131413"/>
                </a:solidFill>
                <a:latin typeface="Arial"/>
                <a:ea typeface="Arial"/>
                <a:cs typeface="Arial"/>
                <a:sym typeface="Arial"/>
              </a:rPr>
              <a:t>Negative geopotential height anomalies occur north of 60° N,whereas positive anomalies occur south of 60° N in the Northern Hemisphere</a:t>
            </a:r>
          </a:p>
          <a:p>
            <a:pPr lvl="0">
              <a:spcBef>
                <a:spcPts val="0"/>
              </a:spcBef>
              <a:buClr>
                <a:schemeClr val="dk1"/>
              </a:buClr>
              <a:buSzPct val="61111"/>
              <a:buFont typeface="Arial"/>
              <a:buNone/>
            </a:pPr>
            <a:r>
              <a:t/>
            </a:r>
            <a:endParaRPr sz="1800">
              <a:solidFill>
                <a:srgbClr val="131413"/>
              </a:solidFill>
              <a:latin typeface="Arial"/>
              <a:ea typeface="Arial"/>
              <a:cs typeface="Arial"/>
              <a:sym typeface="Arial"/>
            </a:endParaRPr>
          </a:p>
          <a:p>
            <a:pPr indent="-342900" lvl="0" marL="457200">
              <a:spcBef>
                <a:spcPts val="0"/>
              </a:spcBef>
              <a:buClr>
                <a:srgbClr val="131413"/>
              </a:buClr>
              <a:buSzPct val="100000"/>
              <a:buFont typeface="Arial"/>
            </a:pPr>
            <a:r>
              <a:rPr lang="en-US" sz="1800">
                <a:solidFill>
                  <a:srgbClr val="131413"/>
                </a:solidFill>
                <a:latin typeface="Arial"/>
                <a:ea typeface="Arial"/>
                <a:cs typeface="Arial"/>
                <a:sym typeface="Arial"/>
              </a:rPr>
              <a:t>Such a meridional structure of the geopotential height anomalies generally indicates the positive phase of the AO</a:t>
            </a:r>
          </a:p>
          <a:p>
            <a:pPr indent="-342900" lvl="0" marL="457200">
              <a:spcBef>
                <a:spcPts val="0"/>
              </a:spcBef>
              <a:buClr>
                <a:srgbClr val="131413"/>
              </a:buClr>
              <a:buSzPct val="100000"/>
              <a:buFont typeface="Arial"/>
            </a:pPr>
            <a:r>
              <a:rPr lang="en-US" sz="1800">
                <a:solidFill>
                  <a:srgbClr val="131413"/>
                </a:solidFill>
                <a:latin typeface="Arial"/>
                <a:ea typeface="Arial"/>
                <a:cs typeface="Arial"/>
                <a:sym typeface="Arial"/>
              </a:rPr>
              <a:t>Overall, positive anomalies of the AO are not conducive for dispersing air pollutants; therefore, more frequent haze events occur in China</a:t>
            </a:r>
          </a:p>
          <a:p>
            <a:pPr lvl="0">
              <a:spcBef>
                <a:spcPts val="0"/>
              </a:spcBef>
              <a:buNone/>
            </a:pPr>
            <a:r>
              <a:t/>
            </a:r>
            <a:endParaRPr sz="1800">
              <a:solidFill>
                <a:srgbClr val="131413"/>
              </a:solidFill>
              <a:latin typeface="Arial"/>
              <a:ea typeface="Arial"/>
              <a:cs typeface="Arial"/>
              <a:sym typeface="Arial"/>
            </a:endParaRPr>
          </a:p>
        </p:txBody>
      </p:sp>
      <p:pic>
        <p:nvPicPr>
          <p:cNvPr id="220" name="Shape 220"/>
          <p:cNvPicPr preferRelativeResize="0"/>
          <p:nvPr/>
        </p:nvPicPr>
        <p:blipFill>
          <a:blip r:embed="rId3">
            <a:alphaModFix/>
          </a:blip>
          <a:stretch>
            <a:fillRect/>
          </a:stretch>
        </p:blipFill>
        <p:spPr>
          <a:xfrm>
            <a:off x="27725" y="197975"/>
            <a:ext cx="5780849" cy="6566850"/>
          </a:xfrm>
          <a:prstGeom prst="rect">
            <a:avLst/>
          </a:prstGeom>
          <a:noFill/>
          <a:ln>
            <a:noFill/>
          </a:ln>
        </p:spPr>
      </p:pic>
      <p:sp>
        <p:nvSpPr>
          <p:cNvPr id="221" name="Shape 221"/>
          <p:cNvSpPr txBox="1"/>
          <p:nvPr/>
        </p:nvSpPr>
        <p:spPr>
          <a:xfrm>
            <a:off x="5977975" y="6317550"/>
            <a:ext cx="9780000" cy="1140900"/>
          </a:xfrm>
          <a:prstGeom prst="rect">
            <a:avLst/>
          </a:prstGeom>
          <a:noFill/>
          <a:ln>
            <a:noFill/>
          </a:ln>
        </p:spPr>
        <p:txBody>
          <a:bodyPr anchorCtr="0" anchor="t" bIns="91425" lIns="91425" rIns="91425" tIns="91425">
            <a:noAutofit/>
          </a:bodyPr>
          <a:lstStyle/>
          <a:p>
            <a:pPr lvl="0">
              <a:spcBef>
                <a:spcPts val="0"/>
              </a:spcBef>
              <a:buNone/>
            </a:pPr>
            <a:r>
              <a:rPr lang="en-US"/>
              <a:t>Xiao et al. (2014)</a:t>
            </a:r>
          </a:p>
        </p:txBody>
      </p:sp>
      <p:sp>
        <p:nvSpPr>
          <p:cNvPr id="222" name="Shape 222"/>
          <p:cNvSpPr txBox="1"/>
          <p:nvPr>
            <p:ph idx="12" type="sldNum"/>
          </p:nvPr>
        </p:nvSpPr>
        <p:spPr>
          <a:xfrm>
            <a:off x="8610600" y="6356350"/>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223" name="Shape 223"/>
          <p:cNvSpPr txBox="1"/>
          <p:nvPr/>
        </p:nvSpPr>
        <p:spPr>
          <a:xfrm>
            <a:off x="5808575" y="0"/>
            <a:ext cx="7020900" cy="1140900"/>
          </a:xfrm>
          <a:prstGeom prst="rect">
            <a:avLst/>
          </a:prstGeom>
          <a:noFill/>
          <a:ln>
            <a:noFill/>
          </a:ln>
        </p:spPr>
        <p:txBody>
          <a:bodyPr anchorCtr="0" anchor="t" bIns="91425" lIns="91425" rIns="91425" tIns="91425">
            <a:noAutofit/>
          </a:bodyPr>
          <a:lstStyle/>
          <a:p>
            <a:pPr lvl="0">
              <a:spcBef>
                <a:spcPts val="0"/>
              </a:spcBef>
              <a:buNone/>
            </a:pPr>
            <a:r>
              <a:rPr lang="en-US"/>
              <a:t>Atlantic </a:t>
            </a:r>
            <a:r>
              <a:rPr lang="en-US"/>
              <a:t>Oscillation</a:t>
            </a:r>
            <a:r>
              <a:rPr lang="en-US"/>
              <a:t> vs. haze events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txBox="1"/>
          <p:nvPr>
            <p:ph type="title"/>
          </p:nvPr>
        </p:nvSpPr>
        <p:spPr>
          <a:xfrm>
            <a:off x="838200" y="365125"/>
            <a:ext cx="10515600" cy="1325700"/>
          </a:xfrm>
          <a:prstGeom prst="rect">
            <a:avLst/>
          </a:prstGeom>
        </p:spPr>
        <p:txBody>
          <a:bodyPr anchorCtr="0" anchor="ctr" bIns="121900" lIns="121900" rIns="121900" tIns="121900">
            <a:noAutofit/>
          </a:bodyPr>
          <a:lstStyle/>
          <a:p>
            <a:pPr lvl="0">
              <a:spcBef>
                <a:spcPts val="0"/>
              </a:spcBef>
              <a:buNone/>
            </a:pPr>
            <a:r>
              <a:t/>
            </a:r>
            <a:endParaRPr/>
          </a:p>
        </p:txBody>
      </p:sp>
      <p:sp>
        <p:nvSpPr>
          <p:cNvPr id="230" name="Shape 230"/>
          <p:cNvSpPr txBox="1"/>
          <p:nvPr>
            <p:ph idx="1" type="body"/>
          </p:nvPr>
        </p:nvSpPr>
        <p:spPr>
          <a:xfrm>
            <a:off x="0" y="4746375"/>
            <a:ext cx="11353800" cy="1751700"/>
          </a:xfrm>
          <a:prstGeom prst="rect">
            <a:avLst/>
          </a:prstGeom>
        </p:spPr>
        <p:txBody>
          <a:bodyPr anchorCtr="0" anchor="t" bIns="121900" lIns="121900" rIns="121900" tIns="121900">
            <a:noAutofit/>
          </a:bodyPr>
          <a:lstStyle/>
          <a:p>
            <a:pPr lvl="0">
              <a:spcBef>
                <a:spcPts val="0"/>
              </a:spcBef>
              <a:buNone/>
            </a:pPr>
            <a:r>
              <a:rPr lang="en-US" sz="1800">
                <a:latin typeface="Arial"/>
                <a:ea typeface="Arial"/>
                <a:cs typeface="Arial"/>
                <a:sym typeface="Arial"/>
              </a:rPr>
              <a:t>From 1979 onwards, particularly from the late 1990s, the WHD index has increased remarkably. </a:t>
            </a:r>
          </a:p>
          <a:p>
            <a:pPr lvl="0" rtl="0">
              <a:spcBef>
                <a:spcPts val="0"/>
              </a:spcBef>
              <a:buNone/>
            </a:pPr>
            <a:r>
              <a:rPr lang="en-US" sz="1800">
                <a:latin typeface="Arial"/>
                <a:ea typeface="Arial"/>
                <a:cs typeface="Arial"/>
                <a:sym typeface="Arial"/>
              </a:rPr>
              <a:t>Meanwhile, the autumn (average of September, October, and November) ASI has decreased substantially. </a:t>
            </a:r>
          </a:p>
          <a:p>
            <a:pPr lvl="0">
              <a:spcBef>
                <a:spcPts val="0"/>
              </a:spcBef>
              <a:buNone/>
            </a:pPr>
            <a:r>
              <a:rPr lang="en-US" sz="1800">
                <a:latin typeface="Arial"/>
                <a:ea typeface="Arial"/>
                <a:cs typeface="Arial"/>
                <a:sym typeface="Arial"/>
              </a:rPr>
              <a:t>After removing the linear trend, the correlation is still strong (r = –0.67, above 99% confidence level), suggesting year-to-year variability of the WHD is closely associated with autumn ASI variability</a:t>
            </a:r>
          </a:p>
          <a:p>
            <a:pPr lvl="0">
              <a:spcBef>
                <a:spcPts val="0"/>
              </a:spcBef>
              <a:buNone/>
            </a:pPr>
            <a:r>
              <a:rPr lang="en-US" sz="1800">
                <a:latin typeface="Arial"/>
                <a:ea typeface="Arial"/>
                <a:cs typeface="Arial"/>
                <a:sym typeface="Arial"/>
              </a:rPr>
              <a:t> </a:t>
            </a:r>
          </a:p>
          <a:p>
            <a:pPr lvl="0">
              <a:spcBef>
                <a:spcPts val="0"/>
              </a:spcBef>
              <a:buClr>
                <a:schemeClr val="dk1"/>
              </a:buClr>
              <a:buSzPct val="61111"/>
              <a:buFont typeface="Arial"/>
              <a:buNone/>
            </a:pPr>
            <a:r>
              <a:rPr lang="en-US" sz="1800">
                <a:latin typeface="Arial"/>
                <a:ea typeface="Arial"/>
                <a:cs typeface="Arial"/>
                <a:sym typeface="Arial"/>
              </a:rPr>
              <a:t> </a:t>
            </a:r>
          </a:p>
          <a:p>
            <a:pPr lvl="0">
              <a:spcBef>
                <a:spcPts val="0"/>
              </a:spcBef>
              <a:buNone/>
            </a:pPr>
            <a:r>
              <a:t/>
            </a:r>
            <a:endParaRPr/>
          </a:p>
        </p:txBody>
      </p:sp>
      <p:pic>
        <p:nvPicPr>
          <p:cNvPr id="231" name="Shape 231"/>
          <p:cNvPicPr preferRelativeResize="0"/>
          <p:nvPr/>
        </p:nvPicPr>
        <p:blipFill>
          <a:blip r:embed="rId3">
            <a:alphaModFix/>
          </a:blip>
          <a:stretch>
            <a:fillRect/>
          </a:stretch>
        </p:blipFill>
        <p:spPr>
          <a:xfrm>
            <a:off x="0" y="863840"/>
            <a:ext cx="12191998" cy="4011269"/>
          </a:xfrm>
          <a:prstGeom prst="rect">
            <a:avLst/>
          </a:prstGeom>
          <a:noFill/>
          <a:ln>
            <a:noFill/>
          </a:ln>
        </p:spPr>
      </p:pic>
      <p:sp>
        <p:nvSpPr>
          <p:cNvPr id="232" name="Shape 232"/>
          <p:cNvSpPr txBox="1"/>
          <p:nvPr>
            <p:ph idx="12" type="sldNum"/>
          </p:nvPr>
        </p:nvSpPr>
        <p:spPr>
          <a:xfrm>
            <a:off x="8610600" y="6356350"/>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233" name="Shape 233"/>
          <p:cNvSpPr txBox="1"/>
          <p:nvPr/>
        </p:nvSpPr>
        <p:spPr>
          <a:xfrm>
            <a:off x="0" y="-1162075"/>
            <a:ext cx="3000000" cy="3000000"/>
          </a:xfrm>
          <a:prstGeom prst="rect">
            <a:avLst/>
          </a:prstGeom>
          <a:noFill/>
          <a:ln>
            <a:noFill/>
          </a:ln>
        </p:spPr>
        <p:txBody>
          <a:bodyPr anchorCtr="0" anchor="ctr" bIns="91425" lIns="91425" rIns="91425" tIns="91425">
            <a:noAutofit/>
          </a:bodyPr>
          <a:lstStyle/>
          <a:p>
            <a:pPr lvl="0" rtl="0">
              <a:spcBef>
                <a:spcPts val="0"/>
              </a:spcBef>
              <a:buNone/>
            </a:pPr>
            <a:r>
              <a:rPr lang="en-US" sz="1800">
                <a:solidFill>
                  <a:schemeClr val="dk1"/>
                </a:solidFill>
              </a:rPr>
              <a:t>Reduced Arctic Sea ice</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x="0" y="0"/>
          <a:ext cx="0" cy="0"/>
          <a:chOff x="0" y="0"/>
          <a:chExt cx="0" cy="0"/>
        </a:xfrm>
      </p:grpSpPr>
      <p:sp>
        <p:nvSpPr>
          <p:cNvPr id="239" name="Shape 239"/>
          <p:cNvSpPr txBox="1"/>
          <p:nvPr>
            <p:ph type="title"/>
          </p:nvPr>
        </p:nvSpPr>
        <p:spPr>
          <a:xfrm>
            <a:off x="838200" y="365125"/>
            <a:ext cx="10515600" cy="1325700"/>
          </a:xfrm>
          <a:prstGeom prst="rect">
            <a:avLst/>
          </a:prstGeom>
        </p:spPr>
        <p:txBody>
          <a:bodyPr anchorCtr="0" anchor="ctr" bIns="121900" lIns="121900" rIns="121900" tIns="121900">
            <a:noAutofit/>
          </a:bodyPr>
          <a:lstStyle/>
          <a:p>
            <a:pPr lvl="0">
              <a:spcBef>
                <a:spcPts val="0"/>
              </a:spcBef>
              <a:buNone/>
            </a:pPr>
            <a:r>
              <a:t/>
            </a:r>
            <a:endParaRPr/>
          </a:p>
        </p:txBody>
      </p:sp>
      <p:sp>
        <p:nvSpPr>
          <p:cNvPr id="240" name="Shape 240"/>
          <p:cNvSpPr txBox="1"/>
          <p:nvPr>
            <p:ph idx="1" type="body"/>
          </p:nvPr>
        </p:nvSpPr>
        <p:spPr>
          <a:xfrm>
            <a:off x="838200" y="1825625"/>
            <a:ext cx="10515600" cy="4351200"/>
          </a:xfrm>
          <a:prstGeom prst="rect">
            <a:avLst/>
          </a:prstGeom>
        </p:spPr>
        <p:txBody>
          <a:bodyPr anchorCtr="0" anchor="t" bIns="121900" lIns="121900" rIns="121900" tIns="121900">
            <a:noAutofit/>
          </a:bodyPr>
          <a:lstStyle/>
          <a:p>
            <a:pPr lvl="0" algn="ctr">
              <a:spcBef>
                <a:spcPts val="0"/>
              </a:spcBef>
              <a:buClr>
                <a:schemeClr val="dk1"/>
              </a:buClr>
              <a:buSzPct val="47826"/>
              <a:buFont typeface="Arial"/>
              <a:buNone/>
            </a:pPr>
            <a:r>
              <a:rPr lang="en-US" sz="2300">
                <a:solidFill>
                  <a:srgbClr val="231F20"/>
                </a:solidFill>
                <a:latin typeface="Arial"/>
                <a:ea typeface="Arial"/>
                <a:cs typeface="Arial"/>
                <a:sym typeface="Arial"/>
              </a:rPr>
              <a:t>Weather conditions conducive to Beijing severe</a:t>
            </a:r>
          </a:p>
          <a:p>
            <a:pPr lvl="0" rtl="0" algn="ctr">
              <a:spcBef>
                <a:spcPts val="0"/>
              </a:spcBef>
              <a:buNone/>
            </a:pPr>
            <a:r>
              <a:rPr lang="en-US" sz="2300">
                <a:solidFill>
                  <a:srgbClr val="231F20"/>
                </a:solidFill>
                <a:latin typeface="Arial"/>
                <a:ea typeface="Arial"/>
                <a:cs typeface="Arial"/>
                <a:sym typeface="Arial"/>
              </a:rPr>
              <a:t>haze more frequent under climate change</a:t>
            </a:r>
          </a:p>
          <a:p>
            <a:pPr lvl="0" algn="ctr">
              <a:spcBef>
                <a:spcPts val="0"/>
              </a:spcBef>
              <a:buClr>
                <a:schemeClr val="dk1"/>
              </a:buClr>
              <a:buSzPct val="47826"/>
              <a:buFont typeface="Arial"/>
              <a:buNone/>
            </a:pPr>
            <a:r>
              <a:t/>
            </a:r>
            <a:endParaRPr sz="2300">
              <a:solidFill>
                <a:srgbClr val="231F20"/>
              </a:solidFill>
              <a:latin typeface="Arial"/>
              <a:ea typeface="Arial"/>
              <a:cs typeface="Arial"/>
              <a:sym typeface="Arial"/>
            </a:endParaRPr>
          </a:p>
          <a:p>
            <a:pPr lvl="0" algn="ctr">
              <a:spcBef>
                <a:spcPts val="0"/>
              </a:spcBef>
              <a:buClr>
                <a:schemeClr val="dk1"/>
              </a:buClr>
              <a:buSzPct val="61111"/>
              <a:buFont typeface="Arial"/>
              <a:buNone/>
            </a:pPr>
            <a:r>
              <a:rPr lang="en-US" sz="1800">
                <a:solidFill>
                  <a:srgbClr val="231F20"/>
                </a:solidFill>
                <a:latin typeface="Arial"/>
                <a:ea typeface="Arial"/>
                <a:cs typeface="Arial"/>
                <a:sym typeface="Arial"/>
              </a:rPr>
              <a:t>Wenju Cai1,2, Ke Li3,4, Hong Liao5*, Huijun Wang6 and Lixin Wu1</a:t>
            </a:r>
          </a:p>
          <a:p>
            <a:pPr lvl="0" algn="ctr">
              <a:spcBef>
                <a:spcPts val="0"/>
              </a:spcBef>
              <a:buNone/>
            </a:pPr>
            <a:r>
              <a:rPr lang="en-US" sz="1800">
                <a:solidFill>
                  <a:srgbClr val="222222"/>
                </a:solidFill>
                <a:highlight>
                  <a:srgbClr val="FFFFFF"/>
                </a:highlight>
                <a:latin typeface="Arial"/>
                <a:ea typeface="Arial"/>
                <a:cs typeface="Arial"/>
                <a:sym typeface="Arial"/>
              </a:rPr>
              <a:t>Nature Climate Change. 2017 Apr 1</a:t>
            </a:r>
          </a:p>
        </p:txBody>
      </p:sp>
      <p:sp>
        <p:nvSpPr>
          <p:cNvPr id="241" name="Shape 241"/>
          <p:cNvSpPr txBox="1"/>
          <p:nvPr>
            <p:ph idx="12" type="sldNum"/>
          </p:nvPr>
        </p:nvSpPr>
        <p:spPr>
          <a:xfrm>
            <a:off x="8610600" y="6356350"/>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6" name="Shape 246"/>
        <p:cNvGrpSpPr/>
        <p:nvPr/>
      </p:nvGrpSpPr>
      <p:grpSpPr>
        <a:xfrm>
          <a:off x="0" y="0"/>
          <a:ext cx="0" cy="0"/>
          <a:chOff x="0" y="0"/>
          <a:chExt cx="0" cy="0"/>
        </a:xfrm>
      </p:grpSpPr>
      <p:sp>
        <p:nvSpPr>
          <p:cNvPr id="247" name="Shape 247"/>
          <p:cNvSpPr txBox="1"/>
          <p:nvPr>
            <p:ph type="title"/>
          </p:nvPr>
        </p:nvSpPr>
        <p:spPr>
          <a:xfrm>
            <a:off x="0" y="0"/>
            <a:ext cx="10515600" cy="1325700"/>
          </a:xfrm>
          <a:prstGeom prst="rect">
            <a:avLst/>
          </a:prstGeom>
        </p:spPr>
        <p:txBody>
          <a:bodyPr anchorCtr="0" anchor="ctr" bIns="121900" lIns="121900" rIns="121900" tIns="121900">
            <a:noAutofit/>
          </a:bodyPr>
          <a:lstStyle/>
          <a:p>
            <a:pPr lvl="0">
              <a:spcBef>
                <a:spcPts val="0"/>
              </a:spcBef>
              <a:buNone/>
            </a:pPr>
            <a:r>
              <a:rPr lang="en-US"/>
              <a:t>Method</a:t>
            </a:r>
          </a:p>
        </p:txBody>
      </p:sp>
      <p:sp>
        <p:nvSpPr>
          <p:cNvPr id="248" name="Shape 248"/>
          <p:cNvSpPr txBox="1"/>
          <p:nvPr>
            <p:ph idx="1" type="body"/>
          </p:nvPr>
        </p:nvSpPr>
        <p:spPr>
          <a:xfrm>
            <a:off x="0" y="1253400"/>
            <a:ext cx="12192000" cy="5604600"/>
          </a:xfrm>
          <a:prstGeom prst="rect">
            <a:avLst/>
          </a:prstGeom>
        </p:spPr>
        <p:txBody>
          <a:bodyPr anchorCtr="0" anchor="t" bIns="121900" lIns="121900" rIns="121900" tIns="121900">
            <a:noAutofit/>
          </a:bodyPr>
          <a:lstStyle/>
          <a:p>
            <a:pPr lvl="0">
              <a:spcBef>
                <a:spcPts val="0"/>
              </a:spcBef>
              <a:buNone/>
            </a:pPr>
            <a:r>
              <a:rPr b="1" lang="en-US" sz="1800">
                <a:solidFill>
                  <a:srgbClr val="231F20"/>
                </a:solidFill>
                <a:latin typeface="Arial"/>
                <a:ea typeface="Arial"/>
                <a:cs typeface="Arial"/>
                <a:sym typeface="Arial"/>
              </a:rPr>
              <a:t>Data</a:t>
            </a:r>
          </a:p>
          <a:p>
            <a:pPr lvl="0">
              <a:spcBef>
                <a:spcPts val="0"/>
              </a:spcBef>
              <a:buNone/>
            </a:pPr>
            <a:r>
              <a:rPr lang="en-US" sz="1800">
                <a:solidFill>
                  <a:srgbClr val="231F20"/>
                </a:solidFill>
                <a:latin typeface="Arial"/>
                <a:ea typeface="Arial"/>
                <a:cs typeface="Arial"/>
                <a:sym typeface="Arial"/>
              </a:rPr>
              <a:t>Daily fields, such as surface winds, mean sea level pressure, and mid-tropospheric winds from the NCEP/NCAR) global reanalysis.</a:t>
            </a:r>
          </a:p>
          <a:p>
            <a:pPr lvl="0">
              <a:spcBef>
                <a:spcPts val="0"/>
              </a:spcBef>
              <a:buNone/>
            </a:pPr>
            <a:r>
              <a:rPr lang="en-US" sz="1800">
                <a:solidFill>
                  <a:srgbClr val="231F20"/>
                </a:solidFill>
                <a:latin typeface="Arial"/>
                <a:ea typeface="Arial"/>
                <a:cs typeface="Arial"/>
                <a:sym typeface="Arial"/>
              </a:rPr>
              <a:t>A seven-year observed time series of PM</a:t>
            </a:r>
            <a:r>
              <a:rPr baseline="-25000" lang="en-US" sz="1800">
                <a:solidFill>
                  <a:srgbClr val="231F20"/>
                </a:solidFill>
                <a:latin typeface="Arial"/>
                <a:ea typeface="Arial"/>
                <a:cs typeface="Arial"/>
                <a:sym typeface="Arial"/>
              </a:rPr>
              <a:t>2.5</a:t>
            </a:r>
            <a:r>
              <a:rPr lang="en-US" sz="1800">
                <a:solidFill>
                  <a:srgbClr val="231F20"/>
                </a:solidFill>
                <a:latin typeface="Arial"/>
                <a:ea typeface="Arial"/>
                <a:cs typeface="Arial"/>
                <a:sym typeface="Arial"/>
              </a:rPr>
              <a:t> in Beijing (117◦ E, 40◦ N), commencing in 2009, was used in this study, available from the US Embassy (</a:t>
            </a:r>
            <a:r>
              <a:rPr lang="en-US" sz="1800" u="sng">
                <a:solidFill>
                  <a:schemeClr val="hlink"/>
                </a:solidFill>
                <a:latin typeface="Arial"/>
                <a:ea typeface="Arial"/>
                <a:cs typeface="Arial"/>
                <a:sym typeface="Arial"/>
                <a:hlinkClick r:id="rId3"/>
              </a:rPr>
              <a:t>http://www.stateair.net/web/historical/1/1.html</a:t>
            </a:r>
            <a:r>
              <a:rPr lang="en-US" sz="1800">
                <a:solidFill>
                  <a:srgbClr val="231F20"/>
                </a:solidFill>
                <a:latin typeface="Arial"/>
                <a:ea typeface="Arial"/>
                <a:cs typeface="Arial"/>
                <a:sym typeface="Arial"/>
              </a:rPr>
              <a:t> )</a:t>
            </a:r>
          </a:p>
          <a:p>
            <a:pPr lvl="0">
              <a:spcBef>
                <a:spcPts val="0"/>
              </a:spcBef>
              <a:buNone/>
            </a:pPr>
            <a:r>
              <a:t/>
            </a:r>
            <a:endParaRPr b="1" sz="1800">
              <a:solidFill>
                <a:srgbClr val="231F20"/>
              </a:solidFill>
              <a:latin typeface="Arial"/>
              <a:ea typeface="Arial"/>
              <a:cs typeface="Arial"/>
              <a:sym typeface="Arial"/>
            </a:endParaRPr>
          </a:p>
          <a:p>
            <a:pPr lvl="0">
              <a:spcBef>
                <a:spcPts val="0"/>
              </a:spcBef>
              <a:buNone/>
            </a:pPr>
            <a:r>
              <a:rPr b="1" lang="en-US" sz="1800">
                <a:solidFill>
                  <a:srgbClr val="231F20"/>
                </a:solidFill>
                <a:latin typeface="Arial"/>
                <a:ea typeface="Arial"/>
                <a:cs typeface="Arial"/>
                <a:sym typeface="Arial"/>
              </a:rPr>
              <a:t>Linkage between severe haze events and weather conditions</a:t>
            </a:r>
          </a:p>
          <a:p>
            <a:pPr indent="0" lvl="0" marL="177800" rtl="0">
              <a:spcBef>
                <a:spcPts val="0"/>
              </a:spcBef>
              <a:buNone/>
            </a:pPr>
            <a:r>
              <a:rPr lang="en-US" sz="1800">
                <a:solidFill>
                  <a:srgbClr val="231F20"/>
                </a:solidFill>
                <a:latin typeface="Arial"/>
                <a:ea typeface="Arial"/>
                <a:cs typeface="Arial"/>
                <a:sym typeface="Arial"/>
              </a:rPr>
              <a:t>The weather linkage was conducted by correlating the seven years of winter daily PM</a:t>
            </a:r>
            <a:r>
              <a:rPr baseline="-25000" lang="en-US" sz="1800">
                <a:solidFill>
                  <a:srgbClr val="231F20"/>
                </a:solidFill>
                <a:latin typeface="Arial"/>
                <a:ea typeface="Arial"/>
                <a:cs typeface="Arial"/>
                <a:sym typeface="Arial"/>
              </a:rPr>
              <a:t>2.5</a:t>
            </a:r>
            <a:r>
              <a:rPr lang="en-US" sz="1800">
                <a:solidFill>
                  <a:srgbClr val="231F20"/>
                </a:solidFill>
                <a:latin typeface="Arial"/>
                <a:ea typeface="Arial"/>
                <a:cs typeface="Arial"/>
                <a:sym typeface="Arial"/>
              </a:rPr>
              <a:t> with similarly arranged time series of anomalies.</a:t>
            </a:r>
          </a:p>
          <a:p>
            <a:pPr indent="0" lvl="0" marL="177800" rtl="0">
              <a:spcBef>
                <a:spcPts val="0"/>
              </a:spcBef>
              <a:buNone/>
            </a:pPr>
            <a:r>
              <a:t/>
            </a:r>
            <a:endParaRPr sz="1800">
              <a:solidFill>
                <a:srgbClr val="231F20"/>
              </a:solidFill>
              <a:latin typeface="Arial"/>
              <a:ea typeface="Arial"/>
              <a:cs typeface="Arial"/>
              <a:sym typeface="Arial"/>
            </a:endParaRPr>
          </a:p>
          <a:p>
            <a:pPr indent="-69850" lvl="0" marL="177800">
              <a:spcBef>
                <a:spcPts val="0"/>
              </a:spcBef>
              <a:buClr>
                <a:schemeClr val="dk1"/>
              </a:buClr>
              <a:buSzPct val="61111"/>
              <a:buFont typeface="Arial"/>
              <a:buNone/>
            </a:pPr>
            <a:r>
              <a:t/>
            </a:r>
            <a:endParaRPr sz="1800">
              <a:solidFill>
                <a:srgbClr val="231F20"/>
              </a:solidFill>
              <a:latin typeface="Arial"/>
              <a:ea typeface="Arial"/>
              <a:cs typeface="Arial"/>
              <a:sym typeface="Arial"/>
            </a:endParaRPr>
          </a:p>
          <a:p>
            <a:pPr lvl="0">
              <a:spcBef>
                <a:spcPts val="0"/>
              </a:spcBef>
              <a:buNone/>
            </a:pPr>
            <a:r>
              <a:t/>
            </a:r>
            <a:endParaRPr/>
          </a:p>
        </p:txBody>
      </p:sp>
      <p:sp>
        <p:nvSpPr>
          <p:cNvPr id="249" name="Shape 249"/>
          <p:cNvSpPr txBox="1"/>
          <p:nvPr>
            <p:ph idx="12" type="sldNum"/>
          </p:nvPr>
        </p:nvSpPr>
        <p:spPr>
          <a:xfrm>
            <a:off x="8610600" y="6356350"/>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0" y="0"/>
            <a:ext cx="10515599" cy="1325562"/>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Content</a:t>
            </a:r>
          </a:p>
        </p:txBody>
      </p:sp>
      <p:sp>
        <p:nvSpPr>
          <p:cNvPr id="79" name="Shape 79"/>
          <p:cNvSpPr txBox="1"/>
          <p:nvPr>
            <p:ph idx="1" type="body"/>
          </p:nvPr>
        </p:nvSpPr>
        <p:spPr>
          <a:xfrm>
            <a:off x="838200" y="1825625"/>
            <a:ext cx="10515599" cy="4351338"/>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228600" lvl="0" marL="457200" marR="0" rtl="0" algn="l">
              <a:lnSpc>
                <a:spcPct val="90000"/>
              </a:lnSpc>
              <a:spcBef>
                <a:spcPts val="1000"/>
              </a:spcBef>
            </a:pPr>
            <a:r>
              <a:rPr lang="en-US"/>
              <a:t>Background </a:t>
            </a:r>
          </a:p>
          <a:p>
            <a:pPr indent="-228600" lvl="0" marL="457200" rtl="0">
              <a:spcBef>
                <a:spcPts val="0"/>
              </a:spcBef>
            </a:pPr>
            <a:r>
              <a:rPr lang="en-US"/>
              <a:t>The problem</a:t>
            </a:r>
          </a:p>
          <a:p>
            <a:pPr indent="-228600" lvl="0" marL="457200" rtl="0">
              <a:spcBef>
                <a:spcPts val="0"/>
              </a:spcBef>
            </a:pPr>
            <a:r>
              <a:rPr lang="en-US"/>
              <a:t>Motivation</a:t>
            </a:r>
          </a:p>
          <a:p>
            <a:pPr indent="-228600" lvl="0" marL="457200" rtl="0">
              <a:spcBef>
                <a:spcPts val="0"/>
              </a:spcBef>
            </a:pPr>
            <a:r>
              <a:rPr lang="en-US"/>
              <a:t>Methods</a:t>
            </a:r>
          </a:p>
          <a:p>
            <a:pPr indent="-228600" lvl="0" marL="457200" rtl="0">
              <a:spcBef>
                <a:spcPts val="0"/>
              </a:spcBef>
            </a:pPr>
            <a:r>
              <a:rPr lang="en-US"/>
              <a:t>Results and conclusions</a:t>
            </a:r>
          </a:p>
          <a:p>
            <a:pPr indent="-228600" lvl="0" marL="457200" rtl="0">
              <a:spcBef>
                <a:spcPts val="0"/>
              </a:spcBef>
            </a:pPr>
            <a:r>
              <a:rPr lang="en-US"/>
              <a:t>Future work</a:t>
            </a:r>
          </a:p>
          <a:p>
            <a:pPr indent="-228600" lvl="0" marL="228600" marR="0" rtl="0" algn="l">
              <a:lnSpc>
                <a:spcPct val="90000"/>
              </a:lnSpc>
              <a:spcBef>
                <a:spcPts val="1000"/>
              </a:spcBef>
              <a:buClr>
                <a:schemeClr val="dk1"/>
              </a:buClr>
              <a:buSzPct val="100000"/>
              <a:buFont typeface="Arial"/>
              <a:buNone/>
            </a:pPr>
            <a:r>
              <a:t/>
            </a:r>
            <a:endParaRPr/>
          </a:p>
          <a:p>
            <a:pPr indent="0" lvl="0" marL="0" rtl="0">
              <a:spcBef>
                <a:spcPts val="0"/>
              </a:spcBef>
              <a:buClr>
                <a:schemeClr val="dk1"/>
              </a:buClr>
              <a:buSzPct val="25000"/>
              <a:buFont typeface="Calibri"/>
              <a:buNone/>
            </a:pPr>
            <a:r>
              <a:rPr lang="en-US"/>
              <a:t>  </a:t>
            </a:r>
          </a:p>
          <a:p>
            <a:pPr indent="-228600" lvl="0" marL="228600" marR="0" rtl="0" algn="l">
              <a:lnSpc>
                <a:spcPct val="90000"/>
              </a:lnSpc>
              <a:spcBef>
                <a:spcPts val="1000"/>
              </a:spcBef>
              <a:buClr>
                <a:schemeClr val="dk1"/>
              </a:buClr>
              <a:buSzPct val="100000"/>
              <a:buFont typeface="Arial"/>
              <a:buNone/>
            </a:pPr>
            <a:r>
              <a:t/>
            </a:r>
            <a:endParaRPr/>
          </a:p>
        </p:txBody>
      </p:sp>
      <p:sp>
        <p:nvSpPr>
          <p:cNvPr id="80" name="Shape 80"/>
          <p:cNvSpPr txBox="1"/>
          <p:nvPr>
            <p:ph idx="12" type="sldNum"/>
          </p:nvPr>
        </p:nvSpPr>
        <p:spPr>
          <a:xfrm>
            <a:off x="8610600" y="6356350"/>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4" name="Shape 254"/>
        <p:cNvGrpSpPr/>
        <p:nvPr/>
      </p:nvGrpSpPr>
      <p:grpSpPr>
        <a:xfrm>
          <a:off x="0" y="0"/>
          <a:ext cx="0" cy="0"/>
          <a:chOff x="0" y="0"/>
          <a:chExt cx="0" cy="0"/>
        </a:xfrm>
      </p:grpSpPr>
      <p:sp>
        <p:nvSpPr>
          <p:cNvPr id="255" name="Shape 255"/>
          <p:cNvSpPr txBox="1"/>
          <p:nvPr>
            <p:ph type="title"/>
          </p:nvPr>
        </p:nvSpPr>
        <p:spPr>
          <a:xfrm>
            <a:off x="838200" y="365125"/>
            <a:ext cx="10515600" cy="1325700"/>
          </a:xfrm>
          <a:prstGeom prst="rect">
            <a:avLst/>
          </a:prstGeom>
        </p:spPr>
        <p:txBody>
          <a:bodyPr anchorCtr="0" anchor="ctr" bIns="121900" lIns="121900" rIns="121900" tIns="121900">
            <a:noAutofit/>
          </a:bodyPr>
          <a:lstStyle/>
          <a:p>
            <a:pPr lvl="0">
              <a:spcBef>
                <a:spcPts val="0"/>
              </a:spcBef>
              <a:buNone/>
            </a:pPr>
            <a:r>
              <a:t/>
            </a:r>
            <a:endParaRPr/>
          </a:p>
        </p:txBody>
      </p:sp>
      <p:sp>
        <p:nvSpPr>
          <p:cNvPr id="256" name="Shape 256"/>
          <p:cNvSpPr txBox="1"/>
          <p:nvPr>
            <p:ph idx="1" type="body"/>
          </p:nvPr>
        </p:nvSpPr>
        <p:spPr>
          <a:xfrm>
            <a:off x="838200" y="1825625"/>
            <a:ext cx="10515600" cy="4351200"/>
          </a:xfrm>
          <a:prstGeom prst="rect">
            <a:avLst/>
          </a:prstGeom>
        </p:spPr>
        <p:txBody>
          <a:bodyPr anchorCtr="0" anchor="t" bIns="121900" lIns="121900" rIns="121900" tIns="121900">
            <a:noAutofit/>
          </a:bodyPr>
          <a:lstStyle/>
          <a:p>
            <a:pPr lvl="0" marL="177800" rtl="0">
              <a:spcBef>
                <a:spcPts val="0"/>
              </a:spcBef>
              <a:buNone/>
            </a:pPr>
            <a:r>
              <a:rPr b="1" lang="en-US" sz="1800">
                <a:solidFill>
                  <a:srgbClr val="231F20"/>
                </a:solidFill>
                <a:latin typeface="Arial"/>
                <a:ea typeface="Arial"/>
                <a:cs typeface="Arial"/>
                <a:sym typeface="Arial"/>
              </a:rPr>
              <a:t>Haze weather index (HWI)</a:t>
            </a:r>
          </a:p>
          <a:p>
            <a:pPr lvl="0" marL="177800" rtl="0">
              <a:spcBef>
                <a:spcPts val="0"/>
              </a:spcBef>
              <a:buNone/>
            </a:pPr>
            <a:r>
              <a:rPr lang="en-US" sz="1800">
                <a:solidFill>
                  <a:srgbClr val="231F20"/>
                </a:solidFill>
                <a:latin typeface="Arial"/>
                <a:ea typeface="Arial"/>
                <a:cs typeface="Arial"/>
                <a:sym typeface="Arial"/>
              </a:rPr>
              <a:t>We normalized the delta T, V850 and U500 time series by their respective standard deviation, and combined them into one index by summing the three normalized time series. The new index is then normalized by its standard deviation, and is referred to as a HWI.</a:t>
            </a:r>
          </a:p>
          <a:p>
            <a:pPr lvl="0">
              <a:spcBef>
                <a:spcPts val="0"/>
              </a:spcBef>
              <a:buNone/>
            </a:pPr>
            <a:r>
              <a:t/>
            </a:r>
            <a:endParaRPr b="1" sz="1800">
              <a:solidFill>
                <a:srgbClr val="231F20"/>
              </a:solidFill>
              <a:latin typeface="Arial"/>
              <a:ea typeface="Arial"/>
              <a:cs typeface="Arial"/>
              <a:sym typeface="Arial"/>
            </a:endParaRPr>
          </a:p>
          <a:p>
            <a:pPr lvl="0">
              <a:spcBef>
                <a:spcPts val="0"/>
              </a:spcBef>
              <a:buClr>
                <a:schemeClr val="dk1"/>
              </a:buClr>
              <a:buSzPct val="61111"/>
              <a:buFont typeface="Arial"/>
              <a:buNone/>
            </a:pPr>
            <a:r>
              <a:rPr b="1" lang="en-US" sz="1800">
                <a:solidFill>
                  <a:srgbClr val="231F20"/>
                </a:solidFill>
                <a:latin typeface="Arial"/>
                <a:ea typeface="Arial"/>
                <a:cs typeface="Arial"/>
                <a:sym typeface="Arial"/>
              </a:rPr>
              <a:t>CMIP5 experiments</a:t>
            </a:r>
          </a:p>
          <a:p>
            <a:pPr lvl="0">
              <a:spcBef>
                <a:spcPts val="0"/>
              </a:spcBef>
              <a:buClr>
                <a:schemeClr val="dk1"/>
              </a:buClr>
              <a:buSzPct val="61111"/>
              <a:buFont typeface="Arial"/>
              <a:buNone/>
            </a:pPr>
            <a:r>
              <a:rPr lang="en-US" sz="1800">
                <a:solidFill>
                  <a:srgbClr val="231F20"/>
                </a:solidFill>
                <a:latin typeface="Arial"/>
                <a:ea typeface="Arial"/>
                <a:cs typeface="Arial"/>
                <a:sym typeface="Arial"/>
              </a:rPr>
              <a:t>To examine how the conducive weather conditions will respond to greenhouse warming, we assessed 15 CMIP5 models, in which daily outputs are available covering historical and future climate.</a:t>
            </a:r>
          </a:p>
          <a:p>
            <a:pPr lvl="0">
              <a:spcBef>
                <a:spcPts val="0"/>
              </a:spcBef>
              <a:buNone/>
            </a:pPr>
            <a:r>
              <a:t/>
            </a:r>
            <a:endParaRPr/>
          </a:p>
        </p:txBody>
      </p:sp>
      <p:sp>
        <p:nvSpPr>
          <p:cNvPr id="257" name="Shape 257"/>
          <p:cNvSpPr txBox="1"/>
          <p:nvPr>
            <p:ph idx="12" type="sldNum"/>
          </p:nvPr>
        </p:nvSpPr>
        <p:spPr>
          <a:xfrm>
            <a:off x="8610600" y="6356350"/>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x="0" y="0"/>
          <a:ext cx="0" cy="0"/>
          <a:chOff x="0" y="0"/>
          <a:chExt cx="0" cy="0"/>
        </a:xfrm>
      </p:grpSpPr>
      <p:sp>
        <p:nvSpPr>
          <p:cNvPr id="262" name="Shape 262"/>
          <p:cNvSpPr txBox="1"/>
          <p:nvPr>
            <p:ph type="title"/>
          </p:nvPr>
        </p:nvSpPr>
        <p:spPr>
          <a:xfrm>
            <a:off x="0" y="0"/>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lang="en-US"/>
              <a:t>Results and conclusions</a:t>
            </a:r>
          </a:p>
        </p:txBody>
      </p:sp>
      <p:pic>
        <p:nvPicPr>
          <p:cNvPr id="263" name="Shape 263"/>
          <p:cNvPicPr preferRelativeResize="0"/>
          <p:nvPr>
            <p:ph idx="1" type="body"/>
          </p:nvPr>
        </p:nvPicPr>
        <p:blipFill rotWithShape="1">
          <a:blip r:embed="rId3">
            <a:alphaModFix/>
          </a:blip>
          <a:srcRect b="0" l="0" r="0" t="0"/>
          <a:stretch/>
        </p:blipFill>
        <p:spPr>
          <a:xfrm>
            <a:off x="111400" y="1421350"/>
            <a:ext cx="7426800" cy="4735500"/>
          </a:xfrm>
          <a:prstGeom prst="rect">
            <a:avLst/>
          </a:prstGeom>
          <a:noFill/>
          <a:ln>
            <a:noFill/>
          </a:ln>
        </p:spPr>
      </p:pic>
      <p:sp>
        <p:nvSpPr>
          <p:cNvPr id="264" name="Shape 264"/>
          <p:cNvSpPr txBox="1"/>
          <p:nvPr/>
        </p:nvSpPr>
        <p:spPr>
          <a:xfrm>
            <a:off x="7845700" y="2236275"/>
            <a:ext cx="3728400" cy="3391800"/>
          </a:xfrm>
          <a:prstGeom prst="rect">
            <a:avLst/>
          </a:prstGeom>
          <a:noFill/>
          <a:ln>
            <a:noFill/>
          </a:ln>
        </p:spPr>
        <p:txBody>
          <a:bodyPr anchorCtr="0" anchor="t" bIns="91425" lIns="91425" rIns="91425" tIns="91425">
            <a:noAutofit/>
          </a:bodyPr>
          <a:lstStyle/>
          <a:p>
            <a:pPr indent="-342900" lvl="0" marL="457200">
              <a:spcBef>
                <a:spcPts val="0"/>
              </a:spcBef>
              <a:buSzPct val="100000"/>
              <a:buChar char="●"/>
            </a:pPr>
            <a:r>
              <a:rPr lang="en-US" sz="1800"/>
              <a:t>Weakened northerly winds</a:t>
            </a:r>
          </a:p>
          <a:p>
            <a:pPr indent="-342900" lvl="0" marL="457200">
              <a:spcBef>
                <a:spcPts val="0"/>
              </a:spcBef>
              <a:buSzPct val="100000"/>
              <a:buChar char="●"/>
            </a:pPr>
            <a:r>
              <a:rPr lang="en-US" sz="1800"/>
              <a:t>Declined</a:t>
            </a:r>
            <a:r>
              <a:rPr lang="en-US" sz="1800"/>
              <a:t> east asian winter monsoon</a:t>
            </a:r>
          </a:p>
          <a:p>
            <a:pPr indent="-342900" lvl="0" marL="457200">
              <a:spcBef>
                <a:spcPts val="0"/>
              </a:spcBef>
              <a:buSzPct val="100000"/>
              <a:buChar char="●"/>
            </a:pPr>
            <a:r>
              <a:rPr lang="en-US" sz="1800"/>
              <a:t>Decreased relative humidity</a:t>
            </a:r>
          </a:p>
          <a:p>
            <a:pPr indent="-342900" lvl="0" marL="457200">
              <a:spcBef>
                <a:spcPts val="0"/>
              </a:spcBef>
              <a:buSzPct val="100000"/>
              <a:buChar char="●"/>
            </a:pPr>
            <a:r>
              <a:rPr lang="en-US" sz="1800"/>
              <a:t>Reduced Arctic Sea ice</a:t>
            </a:r>
          </a:p>
          <a:p>
            <a:pPr lvl="0">
              <a:spcBef>
                <a:spcPts val="0"/>
              </a:spcBef>
              <a:buNone/>
            </a:pPr>
            <a:r>
              <a:t/>
            </a:r>
            <a:endParaRPr sz="1800"/>
          </a:p>
          <a:p>
            <a:pPr lvl="0">
              <a:spcBef>
                <a:spcPts val="0"/>
              </a:spcBef>
              <a:buNone/>
            </a:pPr>
            <a:r>
              <a:t/>
            </a:r>
            <a:endParaRPr sz="1800"/>
          </a:p>
          <a:p>
            <a:pPr lvl="0">
              <a:spcBef>
                <a:spcPts val="0"/>
              </a:spcBef>
              <a:buNone/>
            </a:pPr>
            <a:r>
              <a:t/>
            </a:r>
            <a:endParaRPr sz="1800"/>
          </a:p>
          <a:p>
            <a:pPr lvl="0">
              <a:spcBef>
                <a:spcPts val="0"/>
              </a:spcBef>
              <a:buNone/>
            </a:pPr>
            <a:r>
              <a:t/>
            </a:r>
            <a:endParaRPr sz="1800"/>
          </a:p>
          <a:p>
            <a:pPr lvl="0">
              <a:spcBef>
                <a:spcPts val="0"/>
              </a:spcBef>
              <a:buNone/>
            </a:pPr>
            <a:r>
              <a:t/>
            </a:r>
            <a:endParaRPr sz="1800"/>
          </a:p>
          <a:p>
            <a:pPr lvl="0">
              <a:spcBef>
                <a:spcPts val="0"/>
              </a:spcBef>
              <a:buNone/>
            </a:pPr>
            <a:r>
              <a:t/>
            </a:r>
            <a:endParaRPr sz="1800"/>
          </a:p>
        </p:txBody>
      </p:sp>
      <p:sp>
        <p:nvSpPr>
          <p:cNvPr id="265" name="Shape 265"/>
          <p:cNvSpPr txBox="1"/>
          <p:nvPr>
            <p:ph idx="12" type="sldNum"/>
          </p:nvPr>
        </p:nvSpPr>
        <p:spPr>
          <a:xfrm>
            <a:off x="8610600" y="6356350"/>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266" name="Shape 266"/>
          <p:cNvSpPr txBox="1"/>
          <p:nvPr/>
        </p:nvSpPr>
        <p:spPr>
          <a:xfrm>
            <a:off x="7685375" y="6398350"/>
            <a:ext cx="9781500" cy="1141200"/>
          </a:xfrm>
          <a:prstGeom prst="rect">
            <a:avLst/>
          </a:prstGeom>
          <a:noFill/>
          <a:ln>
            <a:noFill/>
          </a:ln>
        </p:spPr>
        <p:txBody>
          <a:bodyPr anchorCtr="0" anchor="t" bIns="91425" lIns="91425" rIns="91425" tIns="91425">
            <a:noAutofit/>
          </a:bodyPr>
          <a:lstStyle/>
          <a:p>
            <a:pPr lvl="0">
              <a:spcBef>
                <a:spcPts val="0"/>
              </a:spcBef>
              <a:buNone/>
            </a:pPr>
            <a:r>
              <a:rPr lang="en-US"/>
              <a:t>(Cai et al. 2017)</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0" name="Shape 270"/>
        <p:cNvGrpSpPr/>
        <p:nvPr/>
      </p:nvGrpSpPr>
      <p:grpSpPr>
        <a:xfrm>
          <a:off x="0" y="0"/>
          <a:ext cx="0" cy="0"/>
          <a:chOff x="0" y="0"/>
          <a:chExt cx="0" cy="0"/>
        </a:xfrm>
      </p:grpSpPr>
      <p:sp>
        <p:nvSpPr>
          <p:cNvPr id="271" name="Shape 271"/>
          <p:cNvSpPr txBox="1"/>
          <p:nvPr>
            <p:ph type="title"/>
          </p:nvPr>
        </p:nvSpPr>
        <p:spPr>
          <a:xfrm>
            <a:off x="0" y="-410300"/>
            <a:ext cx="11447700" cy="1325700"/>
          </a:xfrm>
          <a:prstGeom prst="rect">
            <a:avLst/>
          </a:prstGeom>
          <a:noFill/>
          <a:ln>
            <a:noFill/>
          </a:ln>
        </p:spPr>
        <p:txBody>
          <a:bodyPr anchorCtr="0" anchor="ctr" bIns="45700" lIns="91425" rIns="91425" tIns="45700">
            <a:noAutofit/>
          </a:bodyPr>
          <a:lstStyle/>
          <a:p>
            <a:pPr lvl="0" rtl="0">
              <a:spcBef>
                <a:spcPts val="0"/>
              </a:spcBef>
              <a:buClr>
                <a:schemeClr val="dk1"/>
              </a:buClr>
              <a:buSzPct val="25000"/>
              <a:buFont typeface="Calibri"/>
              <a:buNone/>
            </a:pPr>
            <a:r>
              <a:rPr lang="en-US" sz="3600"/>
              <a:t>Link</a:t>
            </a:r>
            <a:r>
              <a:rPr lang="en-US" sz="3600"/>
              <a:t>age</a:t>
            </a:r>
            <a:r>
              <a:rPr lang="en-US" sz="3600"/>
              <a:t> between PM</a:t>
            </a:r>
            <a:r>
              <a:rPr baseline="-25000" lang="en-US" sz="3600"/>
              <a:t>2.5</a:t>
            </a:r>
            <a:r>
              <a:rPr lang="en-US" sz="3600"/>
              <a:t> and weather conditions</a:t>
            </a:r>
          </a:p>
        </p:txBody>
      </p:sp>
      <p:pic>
        <p:nvPicPr>
          <p:cNvPr id="272" name="Shape 272"/>
          <p:cNvPicPr preferRelativeResize="0"/>
          <p:nvPr>
            <p:ph idx="1" type="body"/>
          </p:nvPr>
        </p:nvPicPr>
        <p:blipFill rotWithShape="1">
          <a:blip r:embed="rId3">
            <a:alphaModFix/>
          </a:blip>
          <a:srcRect b="0" l="0" r="0" t="0"/>
          <a:stretch/>
        </p:blipFill>
        <p:spPr>
          <a:xfrm>
            <a:off x="345930" y="1071154"/>
            <a:ext cx="5474356" cy="5786845"/>
          </a:xfrm>
          <a:prstGeom prst="rect">
            <a:avLst/>
          </a:prstGeom>
          <a:noFill/>
          <a:ln>
            <a:noFill/>
          </a:ln>
        </p:spPr>
      </p:pic>
      <p:sp>
        <p:nvSpPr>
          <p:cNvPr id="273" name="Shape 273"/>
          <p:cNvSpPr txBox="1"/>
          <p:nvPr/>
        </p:nvSpPr>
        <p:spPr>
          <a:xfrm>
            <a:off x="6282400" y="1677500"/>
            <a:ext cx="9472800" cy="11052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274" name="Shape 274"/>
          <p:cNvSpPr txBox="1"/>
          <p:nvPr/>
        </p:nvSpPr>
        <p:spPr>
          <a:xfrm>
            <a:off x="6381075" y="1529475"/>
            <a:ext cx="5591700" cy="1105200"/>
          </a:xfrm>
          <a:prstGeom prst="rect">
            <a:avLst/>
          </a:prstGeom>
          <a:noFill/>
          <a:ln>
            <a:noFill/>
          </a:ln>
        </p:spPr>
        <p:txBody>
          <a:bodyPr anchorCtr="0" anchor="t" bIns="91425" lIns="91425" rIns="91425" tIns="91425">
            <a:noAutofit/>
          </a:bodyPr>
          <a:lstStyle/>
          <a:p>
            <a:pPr lvl="0">
              <a:spcBef>
                <a:spcPts val="0"/>
              </a:spcBef>
              <a:buNone/>
            </a:pPr>
            <a:r>
              <a:rPr lang="en-US"/>
              <a:t>Warm </a:t>
            </a:r>
            <a:r>
              <a:rPr lang="en-US"/>
              <a:t>anomalies</a:t>
            </a:r>
            <a:r>
              <a:rPr lang="en-US"/>
              <a:t> near-surface preventing vertical dispersion of pollutants, </a:t>
            </a:r>
            <a:r>
              <a:rPr lang="en-US"/>
              <a:t>accompanied</a:t>
            </a:r>
            <a:r>
              <a:rPr lang="en-US"/>
              <a:t> by an  anomalous cooling in the upper atmosphere.</a:t>
            </a: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rPr lang="en-US"/>
              <a:t>This leads to reduced seasonal prevailing surface cold northerlies or increased near-surface southerlies from the south of Beijing, which is conducive to warming and increased moisture, the southerlies are favourable for haze formation and maintenance.</a:t>
            </a: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rPr lang="en-US"/>
              <a:t>In </a:t>
            </a:r>
            <a:r>
              <a:rPr lang="en-US"/>
              <a:t>mid troposphere</a:t>
            </a:r>
            <a:r>
              <a:rPr lang="en-US"/>
              <a:t>, the East Asia trough </a:t>
            </a:r>
            <a:r>
              <a:rPr lang="en-US"/>
              <a:t>shallows</a:t>
            </a:r>
            <a:r>
              <a:rPr lang="en-US"/>
              <a:t> during haze days, and the associated northwesterlies extend to north of Beijing, weakening the cold and dry </a:t>
            </a:r>
            <a:r>
              <a:rPr lang="en-US"/>
              <a:t>northwesterly and reducing the wind speed.</a:t>
            </a:r>
            <a:r>
              <a:rPr lang="en-US"/>
              <a:t> </a:t>
            </a: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p:txBody>
      </p:sp>
      <p:sp>
        <p:nvSpPr>
          <p:cNvPr id="275" name="Shape 275"/>
          <p:cNvSpPr txBox="1"/>
          <p:nvPr>
            <p:ph idx="12" type="sldNum"/>
          </p:nvPr>
        </p:nvSpPr>
        <p:spPr>
          <a:xfrm>
            <a:off x="8610600" y="6356350"/>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276" name="Shape 276"/>
          <p:cNvSpPr txBox="1"/>
          <p:nvPr/>
        </p:nvSpPr>
        <p:spPr>
          <a:xfrm>
            <a:off x="5820275" y="5166500"/>
            <a:ext cx="3000000" cy="3000000"/>
          </a:xfrm>
          <a:prstGeom prst="rect">
            <a:avLst/>
          </a:prstGeom>
          <a:noFill/>
          <a:ln>
            <a:noFill/>
          </a:ln>
        </p:spPr>
        <p:txBody>
          <a:bodyPr anchorCtr="0" anchor="ctr" bIns="91425" lIns="91425" rIns="91425" tIns="91425">
            <a:noAutofit/>
          </a:bodyPr>
          <a:lstStyle/>
          <a:p>
            <a:pPr lvl="0" rtl="0">
              <a:spcBef>
                <a:spcPts val="0"/>
              </a:spcBef>
              <a:buNone/>
            </a:pPr>
            <a:r>
              <a:rPr lang="en-US">
                <a:solidFill>
                  <a:schemeClr val="dk1"/>
                </a:solidFill>
              </a:rPr>
              <a:t>(Cai et al. 2017)</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0" name="Shape 280"/>
        <p:cNvGrpSpPr/>
        <p:nvPr/>
      </p:nvGrpSpPr>
      <p:grpSpPr>
        <a:xfrm>
          <a:off x="0" y="0"/>
          <a:ext cx="0" cy="0"/>
          <a:chOff x="0" y="0"/>
          <a:chExt cx="0" cy="0"/>
        </a:xfrm>
      </p:grpSpPr>
      <p:sp>
        <p:nvSpPr>
          <p:cNvPr id="281" name="Shape 281"/>
          <p:cNvSpPr txBox="1"/>
          <p:nvPr>
            <p:ph type="title"/>
          </p:nvPr>
        </p:nvSpPr>
        <p:spPr>
          <a:xfrm>
            <a:off x="0" y="0"/>
            <a:ext cx="10515600" cy="1325700"/>
          </a:xfrm>
          <a:prstGeom prst="rect">
            <a:avLst/>
          </a:prstGeom>
          <a:noFill/>
          <a:ln>
            <a:noFill/>
          </a:ln>
        </p:spPr>
        <p:txBody>
          <a:bodyPr anchorCtr="0" anchor="ctr" bIns="45700" lIns="91425" rIns="91425" tIns="45700">
            <a:noAutofit/>
          </a:bodyPr>
          <a:lstStyle/>
          <a:p>
            <a:pPr lvl="0" rtl="0">
              <a:spcBef>
                <a:spcPts val="0"/>
              </a:spcBef>
              <a:buClr>
                <a:schemeClr val="dk1"/>
              </a:buClr>
              <a:buSzPct val="25000"/>
              <a:buFont typeface="Calibri"/>
              <a:buNone/>
            </a:pPr>
            <a:r>
              <a:rPr lang="en-US"/>
              <a:t>Haze weather index (HWI)</a:t>
            </a:r>
          </a:p>
        </p:txBody>
      </p:sp>
      <p:pic>
        <p:nvPicPr>
          <p:cNvPr id="282" name="Shape 282"/>
          <p:cNvPicPr preferRelativeResize="0"/>
          <p:nvPr>
            <p:ph idx="1" type="body"/>
          </p:nvPr>
        </p:nvPicPr>
        <p:blipFill rotWithShape="1">
          <a:blip r:embed="rId3">
            <a:alphaModFix/>
          </a:blip>
          <a:srcRect b="0" l="0" r="0" t="0"/>
          <a:stretch/>
        </p:blipFill>
        <p:spPr>
          <a:xfrm>
            <a:off x="512919" y="959374"/>
            <a:ext cx="5080200" cy="5762100"/>
          </a:xfrm>
          <a:prstGeom prst="rect">
            <a:avLst/>
          </a:prstGeom>
          <a:noFill/>
          <a:ln>
            <a:noFill/>
          </a:ln>
        </p:spPr>
      </p:pic>
      <p:sp>
        <p:nvSpPr>
          <p:cNvPr id="283" name="Shape 283"/>
          <p:cNvSpPr/>
          <p:nvPr/>
        </p:nvSpPr>
        <p:spPr>
          <a:xfrm>
            <a:off x="5782491" y="2482623"/>
            <a:ext cx="6096000" cy="2308323"/>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Haze weather index (HWI) that describes whether meteorological conditions (vertical air temperature difference between the lower and upper atmosphere, lower tropospheric wind velocity, and mid-tropospheric zonal flow) are favorable for extreme haze. </a:t>
            </a:r>
          </a:p>
          <a:p>
            <a:pPr indent="0" lvl="0" marL="0" marR="0" rtl="0" algn="l">
              <a:spcBef>
                <a:spcPts val="0"/>
              </a:spcBef>
              <a:buNone/>
            </a:pPr>
            <a:r>
              <a:t/>
            </a:r>
            <a:endParaRPr sz="1800">
              <a:solidFill>
                <a:schemeClr val="dk1"/>
              </a:solidFill>
              <a:latin typeface="Calibri"/>
              <a:ea typeface="Calibri"/>
              <a:cs typeface="Calibri"/>
              <a:sym typeface="Calibri"/>
            </a:endParaRPr>
          </a:p>
          <a:p>
            <a:pPr indent="0" lvl="0" marL="0" marR="0" rtl="0" algn="l">
              <a:spcBef>
                <a:spcPts val="0"/>
              </a:spcBef>
              <a:buSzPct val="25000"/>
              <a:buNone/>
            </a:pPr>
            <a:r>
              <a:rPr lang="en-US" sz="1800">
                <a:solidFill>
                  <a:schemeClr val="dk1"/>
                </a:solidFill>
                <a:latin typeface="Calibri"/>
                <a:ea typeface="Calibri"/>
                <a:cs typeface="Calibri"/>
                <a:sym typeface="Calibri"/>
              </a:rPr>
              <a:t>The HWI averaged over the severe haze events of January 2013 is 1.02.</a:t>
            </a:r>
          </a:p>
        </p:txBody>
      </p:sp>
      <p:sp>
        <p:nvSpPr>
          <p:cNvPr id="284" name="Shape 284"/>
          <p:cNvSpPr txBox="1"/>
          <p:nvPr>
            <p:ph idx="12" type="sldNum"/>
          </p:nvPr>
        </p:nvSpPr>
        <p:spPr>
          <a:xfrm>
            <a:off x="8610600" y="6356350"/>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285" name="Shape 285"/>
          <p:cNvSpPr txBox="1"/>
          <p:nvPr/>
        </p:nvSpPr>
        <p:spPr>
          <a:xfrm>
            <a:off x="5593125" y="5038900"/>
            <a:ext cx="3000000" cy="3000000"/>
          </a:xfrm>
          <a:prstGeom prst="rect">
            <a:avLst/>
          </a:prstGeom>
          <a:noFill/>
          <a:ln>
            <a:noFill/>
          </a:ln>
        </p:spPr>
        <p:txBody>
          <a:bodyPr anchorCtr="0" anchor="ctr" bIns="91425" lIns="91425" rIns="91425" tIns="91425">
            <a:noAutofit/>
          </a:bodyPr>
          <a:lstStyle/>
          <a:p>
            <a:pPr lvl="0" rtl="0">
              <a:spcBef>
                <a:spcPts val="0"/>
              </a:spcBef>
              <a:buNone/>
            </a:pPr>
            <a:r>
              <a:rPr lang="en-US">
                <a:solidFill>
                  <a:schemeClr val="dk1"/>
                </a:solidFill>
              </a:rPr>
              <a:t>(Cai et al. 2017)</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x="0" y="0"/>
          <a:ext cx="0" cy="0"/>
          <a:chOff x="0" y="0"/>
          <a:chExt cx="0" cy="0"/>
        </a:xfrm>
      </p:grpSpPr>
      <p:sp>
        <p:nvSpPr>
          <p:cNvPr id="290" name="Shape 290"/>
          <p:cNvSpPr txBox="1"/>
          <p:nvPr>
            <p:ph type="title"/>
          </p:nvPr>
        </p:nvSpPr>
        <p:spPr>
          <a:xfrm>
            <a:off x="0" y="0"/>
            <a:ext cx="10515600" cy="13257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lang="en-US"/>
              <a:t>How climate change affects haze events</a:t>
            </a:r>
          </a:p>
        </p:txBody>
      </p:sp>
      <p:pic>
        <p:nvPicPr>
          <p:cNvPr id="291" name="Shape 291"/>
          <p:cNvPicPr preferRelativeResize="0"/>
          <p:nvPr>
            <p:ph idx="1" type="body"/>
          </p:nvPr>
        </p:nvPicPr>
        <p:blipFill rotWithShape="1">
          <a:blip r:embed="rId3">
            <a:alphaModFix/>
          </a:blip>
          <a:srcRect b="0" l="0" r="0" t="0"/>
          <a:stretch/>
        </p:blipFill>
        <p:spPr>
          <a:xfrm>
            <a:off x="620212" y="1782082"/>
            <a:ext cx="6301197" cy="4351338"/>
          </a:xfrm>
          <a:prstGeom prst="rect">
            <a:avLst/>
          </a:prstGeom>
          <a:noFill/>
          <a:ln>
            <a:noFill/>
          </a:ln>
        </p:spPr>
      </p:pic>
      <p:sp>
        <p:nvSpPr>
          <p:cNvPr id="292" name="Shape 292"/>
          <p:cNvSpPr/>
          <p:nvPr/>
        </p:nvSpPr>
        <p:spPr>
          <a:xfrm>
            <a:off x="7097485" y="3457526"/>
            <a:ext cx="5094514" cy="203132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The frequency of the conducive weather conditions, as measured by the winter HWI, has increased since 1948. From the first half (1948-1981) to the second (1982-2015) half of the 1948/1949- 2015/2016 period, there is an increase of</a:t>
            </a:r>
            <a:r>
              <a:rPr lang="en-US"/>
              <a:t> </a:t>
            </a:r>
            <a:r>
              <a:rPr lang="en-US" sz="1800">
                <a:solidFill>
                  <a:schemeClr val="dk1"/>
                </a:solidFill>
                <a:latin typeface="Calibri"/>
                <a:ea typeface="Calibri"/>
                <a:cs typeface="Calibri"/>
                <a:sym typeface="Calibri"/>
              </a:rPr>
              <a:t>10% in the mean frequency of HWI&gt;0 occurrences, from 45.5 days to 50.2 days per season.</a:t>
            </a:r>
          </a:p>
        </p:txBody>
      </p:sp>
      <p:sp>
        <p:nvSpPr>
          <p:cNvPr id="293" name="Shape 293"/>
          <p:cNvSpPr txBox="1"/>
          <p:nvPr>
            <p:ph idx="12" type="sldNum"/>
          </p:nvPr>
        </p:nvSpPr>
        <p:spPr>
          <a:xfrm>
            <a:off x="8610600" y="6356350"/>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294" name="Shape 294"/>
          <p:cNvSpPr txBox="1"/>
          <p:nvPr/>
        </p:nvSpPr>
        <p:spPr>
          <a:xfrm>
            <a:off x="6343175" y="4835525"/>
            <a:ext cx="3000000" cy="3000000"/>
          </a:xfrm>
          <a:prstGeom prst="rect">
            <a:avLst/>
          </a:prstGeom>
          <a:noFill/>
          <a:ln>
            <a:noFill/>
          </a:ln>
        </p:spPr>
        <p:txBody>
          <a:bodyPr anchorCtr="0" anchor="ctr" bIns="91425" lIns="91425" rIns="91425" tIns="91425">
            <a:noAutofit/>
          </a:bodyPr>
          <a:lstStyle/>
          <a:p>
            <a:pPr lvl="0" rtl="0">
              <a:spcBef>
                <a:spcPts val="0"/>
              </a:spcBef>
              <a:buNone/>
            </a:pPr>
            <a:r>
              <a:rPr lang="en-US">
                <a:solidFill>
                  <a:schemeClr val="dk1"/>
                </a:solidFill>
              </a:rPr>
              <a:t>(Cai et al. 2017)</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8" name="Shape 298"/>
        <p:cNvGrpSpPr/>
        <p:nvPr/>
      </p:nvGrpSpPr>
      <p:grpSpPr>
        <a:xfrm>
          <a:off x="0" y="0"/>
          <a:ext cx="0" cy="0"/>
          <a:chOff x="0" y="0"/>
          <a:chExt cx="0" cy="0"/>
        </a:xfrm>
      </p:grpSpPr>
      <p:sp>
        <p:nvSpPr>
          <p:cNvPr id="299" name="Shape 299"/>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pic>
        <p:nvPicPr>
          <p:cNvPr id="300" name="Shape 300"/>
          <p:cNvPicPr preferRelativeResize="0"/>
          <p:nvPr>
            <p:ph idx="1" type="body"/>
          </p:nvPr>
        </p:nvPicPr>
        <p:blipFill rotWithShape="1">
          <a:blip r:embed="rId3">
            <a:alphaModFix/>
          </a:blip>
          <a:srcRect b="0" l="0" r="0" t="0"/>
          <a:stretch/>
        </p:blipFill>
        <p:spPr>
          <a:xfrm>
            <a:off x="0" y="1690701"/>
            <a:ext cx="7856700" cy="5028300"/>
          </a:xfrm>
          <a:prstGeom prst="rect">
            <a:avLst/>
          </a:prstGeom>
          <a:noFill/>
          <a:ln>
            <a:noFill/>
          </a:ln>
        </p:spPr>
      </p:pic>
      <p:sp>
        <p:nvSpPr>
          <p:cNvPr id="301" name="Shape 301"/>
          <p:cNvSpPr/>
          <p:nvPr/>
        </p:nvSpPr>
        <p:spPr>
          <a:xfrm>
            <a:off x="7987140" y="2492948"/>
            <a:ext cx="3962400" cy="31392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The frequency of all positive HWI events will increase in the future, and that this will be most notable for more extreme conditions; for example, events with a HWI higher than 1 (analogous to January 2013 conditions) will increase by 50% when comparing 1950–1999 with 2050–2099. </a:t>
            </a:r>
          </a:p>
          <a:p>
            <a:pPr indent="0" lvl="0" marL="0" marR="0" rtl="0" algn="l">
              <a:spcBef>
                <a:spcPts val="0"/>
              </a:spcBef>
              <a:buSzPct val="25000"/>
              <a:buNone/>
            </a:pPr>
            <a:r>
              <a:rPr lang="en-US" sz="1800">
                <a:solidFill>
                  <a:schemeClr val="dk1"/>
                </a:solidFill>
                <a:latin typeface="Calibri"/>
                <a:ea typeface="Calibri"/>
                <a:cs typeface="Calibri"/>
                <a:sym typeface="Calibri"/>
              </a:rPr>
              <a:t>Haze events, particularly extremes, are therefore found to occur more frequently in the future.</a:t>
            </a:r>
          </a:p>
        </p:txBody>
      </p:sp>
      <p:sp>
        <p:nvSpPr>
          <p:cNvPr id="302" name="Shape 302"/>
          <p:cNvSpPr txBox="1"/>
          <p:nvPr>
            <p:ph idx="12" type="sldNum"/>
          </p:nvPr>
        </p:nvSpPr>
        <p:spPr>
          <a:xfrm>
            <a:off x="8610600" y="6356350"/>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303" name="Shape 303"/>
          <p:cNvSpPr txBox="1"/>
          <p:nvPr/>
        </p:nvSpPr>
        <p:spPr>
          <a:xfrm>
            <a:off x="7856700" y="5038900"/>
            <a:ext cx="3000000" cy="3000000"/>
          </a:xfrm>
          <a:prstGeom prst="rect">
            <a:avLst/>
          </a:prstGeom>
          <a:noFill/>
          <a:ln>
            <a:noFill/>
          </a:ln>
        </p:spPr>
        <p:txBody>
          <a:bodyPr anchorCtr="0" anchor="ctr" bIns="91425" lIns="91425" rIns="91425" tIns="91425">
            <a:noAutofit/>
          </a:bodyPr>
          <a:lstStyle/>
          <a:p>
            <a:pPr lvl="0" rtl="0">
              <a:spcBef>
                <a:spcPts val="0"/>
              </a:spcBef>
              <a:buNone/>
            </a:pPr>
            <a:r>
              <a:rPr lang="en-US">
                <a:solidFill>
                  <a:schemeClr val="dk1"/>
                </a:solidFill>
              </a:rPr>
              <a:t>(Cai et al. 2017)</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8" name="Shape 308"/>
        <p:cNvGrpSpPr/>
        <p:nvPr/>
      </p:nvGrpSpPr>
      <p:grpSpPr>
        <a:xfrm>
          <a:off x="0" y="0"/>
          <a:ext cx="0" cy="0"/>
          <a:chOff x="0" y="0"/>
          <a:chExt cx="0" cy="0"/>
        </a:xfrm>
      </p:grpSpPr>
      <p:sp>
        <p:nvSpPr>
          <p:cNvPr id="309" name="Shape 309"/>
          <p:cNvSpPr txBox="1"/>
          <p:nvPr>
            <p:ph type="title"/>
          </p:nvPr>
        </p:nvSpPr>
        <p:spPr>
          <a:xfrm>
            <a:off x="838200" y="365125"/>
            <a:ext cx="10515600" cy="1325700"/>
          </a:xfrm>
          <a:prstGeom prst="rect">
            <a:avLst/>
          </a:prstGeom>
        </p:spPr>
        <p:txBody>
          <a:bodyPr anchorCtr="0" anchor="ctr" bIns="121900" lIns="121900" rIns="121900" tIns="121900">
            <a:noAutofit/>
          </a:bodyPr>
          <a:lstStyle/>
          <a:p>
            <a:pPr lvl="0">
              <a:spcBef>
                <a:spcPts val="0"/>
              </a:spcBef>
              <a:buNone/>
            </a:pPr>
            <a:r>
              <a:t/>
            </a:r>
            <a:endParaRPr/>
          </a:p>
        </p:txBody>
      </p:sp>
      <p:sp>
        <p:nvSpPr>
          <p:cNvPr id="310" name="Shape 310"/>
          <p:cNvSpPr txBox="1"/>
          <p:nvPr>
            <p:ph idx="1" type="body"/>
          </p:nvPr>
        </p:nvSpPr>
        <p:spPr>
          <a:xfrm>
            <a:off x="838200" y="1825625"/>
            <a:ext cx="10515600" cy="4351200"/>
          </a:xfrm>
          <a:prstGeom prst="rect">
            <a:avLst/>
          </a:prstGeom>
        </p:spPr>
        <p:txBody>
          <a:bodyPr anchorCtr="0" anchor="t" bIns="121900" lIns="121900" rIns="121900" tIns="121900">
            <a:noAutofit/>
          </a:bodyPr>
          <a:lstStyle/>
          <a:p>
            <a:pPr lvl="0">
              <a:spcBef>
                <a:spcPts val="0"/>
              </a:spcBef>
              <a:buNone/>
            </a:pPr>
            <a:r>
              <a:t/>
            </a:r>
            <a:endParaRPr/>
          </a:p>
        </p:txBody>
      </p:sp>
      <p:pic>
        <p:nvPicPr>
          <p:cNvPr id="311" name="Shape 311"/>
          <p:cNvPicPr preferRelativeResize="0"/>
          <p:nvPr/>
        </p:nvPicPr>
        <p:blipFill>
          <a:blip r:embed="rId3">
            <a:alphaModFix/>
          </a:blip>
          <a:stretch>
            <a:fillRect/>
          </a:stretch>
        </p:blipFill>
        <p:spPr>
          <a:xfrm>
            <a:off x="0" y="0"/>
            <a:ext cx="7372799" cy="6857999"/>
          </a:xfrm>
          <a:prstGeom prst="rect">
            <a:avLst/>
          </a:prstGeom>
          <a:noFill/>
          <a:ln>
            <a:noFill/>
          </a:ln>
        </p:spPr>
      </p:pic>
      <p:sp>
        <p:nvSpPr>
          <p:cNvPr id="312" name="Shape 312"/>
          <p:cNvSpPr txBox="1"/>
          <p:nvPr>
            <p:ph idx="12" type="sldNum"/>
          </p:nvPr>
        </p:nvSpPr>
        <p:spPr>
          <a:xfrm>
            <a:off x="8610600" y="6356350"/>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313" name="Shape 313"/>
          <p:cNvSpPr txBox="1"/>
          <p:nvPr/>
        </p:nvSpPr>
        <p:spPr>
          <a:xfrm>
            <a:off x="7372800" y="4780375"/>
            <a:ext cx="3000000" cy="3000000"/>
          </a:xfrm>
          <a:prstGeom prst="rect">
            <a:avLst/>
          </a:prstGeom>
          <a:noFill/>
          <a:ln>
            <a:noFill/>
          </a:ln>
        </p:spPr>
        <p:txBody>
          <a:bodyPr anchorCtr="0" anchor="ctr" bIns="91425" lIns="91425" rIns="91425" tIns="91425">
            <a:noAutofit/>
          </a:bodyPr>
          <a:lstStyle/>
          <a:p>
            <a:pPr lvl="0" rtl="0">
              <a:spcBef>
                <a:spcPts val="0"/>
              </a:spcBef>
              <a:buNone/>
            </a:pPr>
            <a:r>
              <a:rPr lang="en-US">
                <a:solidFill>
                  <a:schemeClr val="dk1"/>
                </a:solidFill>
              </a:rPr>
              <a:t>(Cai et al. 2017)</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8" name="Shape 318"/>
        <p:cNvGrpSpPr/>
        <p:nvPr/>
      </p:nvGrpSpPr>
      <p:grpSpPr>
        <a:xfrm>
          <a:off x="0" y="0"/>
          <a:ext cx="0" cy="0"/>
          <a:chOff x="0" y="0"/>
          <a:chExt cx="0" cy="0"/>
        </a:xfrm>
      </p:grpSpPr>
      <p:sp>
        <p:nvSpPr>
          <p:cNvPr id="319" name="Shape 319"/>
          <p:cNvSpPr txBox="1"/>
          <p:nvPr>
            <p:ph type="title"/>
          </p:nvPr>
        </p:nvSpPr>
        <p:spPr>
          <a:xfrm>
            <a:off x="838200" y="365125"/>
            <a:ext cx="10515600" cy="1325700"/>
          </a:xfrm>
          <a:prstGeom prst="rect">
            <a:avLst/>
          </a:prstGeom>
        </p:spPr>
        <p:txBody>
          <a:bodyPr anchorCtr="0" anchor="ctr" bIns="121900" lIns="121900" rIns="121900" tIns="121900">
            <a:noAutofit/>
          </a:bodyPr>
          <a:lstStyle/>
          <a:p>
            <a:pPr lvl="0">
              <a:spcBef>
                <a:spcPts val="0"/>
              </a:spcBef>
              <a:buNone/>
            </a:pPr>
            <a:r>
              <a:t/>
            </a:r>
            <a:endParaRPr/>
          </a:p>
        </p:txBody>
      </p:sp>
      <p:sp>
        <p:nvSpPr>
          <p:cNvPr id="320" name="Shape 320"/>
          <p:cNvSpPr txBox="1"/>
          <p:nvPr>
            <p:ph idx="1" type="body"/>
          </p:nvPr>
        </p:nvSpPr>
        <p:spPr>
          <a:xfrm>
            <a:off x="838200" y="1825625"/>
            <a:ext cx="10515600" cy="4351200"/>
          </a:xfrm>
          <a:prstGeom prst="rect">
            <a:avLst/>
          </a:prstGeom>
        </p:spPr>
        <p:txBody>
          <a:bodyPr anchorCtr="0" anchor="t" bIns="121900" lIns="121900" rIns="121900" tIns="121900">
            <a:noAutofit/>
          </a:bodyPr>
          <a:lstStyle/>
          <a:p>
            <a:pPr lvl="0">
              <a:spcBef>
                <a:spcPts val="0"/>
              </a:spcBef>
              <a:buNone/>
            </a:pPr>
            <a:r>
              <a:t/>
            </a:r>
            <a:endParaRPr/>
          </a:p>
        </p:txBody>
      </p:sp>
      <p:pic>
        <p:nvPicPr>
          <p:cNvPr id="321" name="Shape 321"/>
          <p:cNvPicPr preferRelativeResize="0"/>
          <p:nvPr/>
        </p:nvPicPr>
        <p:blipFill>
          <a:blip r:embed="rId3">
            <a:alphaModFix/>
          </a:blip>
          <a:stretch>
            <a:fillRect/>
          </a:stretch>
        </p:blipFill>
        <p:spPr>
          <a:xfrm>
            <a:off x="413759" y="0"/>
            <a:ext cx="9811339" cy="6857999"/>
          </a:xfrm>
          <a:prstGeom prst="rect">
            <a:avLst/>
          </a:prstGeom>
          <a:noFill/>
          <a:ln>
            <a:noFill/>
          </a:ln>
        </p:spPr>
      </p:pic>
      <p:sp>
        <p:nvSpPr>
          <p:cNvPr id="322" name="Shape 322"/>
          <p:cNvSpPr txBox="1"/>
          <p:nvPr>
            <p:ph idx="12" type="sldNum"/>
          </p:nvPr>
        </p:nvSpPr>
        <p:spPr>
          <a:xfrm>
            <a:off x="8610600" y="6356350"/>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323" name="Shape 323"/>
          <p:cNvSpPr txBox="1"/>
          <p:nvPr/>
        </p:nvSpPr>
        <p:spPr>
          <a:xfrm>
            <a:off x="10057175" y="4320725"/>
            <a:ext cx="3000000" cy="3000000"/>
          </a:xfrm>
          <a:prstGeom prst="rect">
            <a:avLst/>
          </a:prstGeom>
          <a:noFill/>
          <a:ln>
            <a:noFill/>
          </a:ln>
        </p:spPr>
        <p:txBody>
          <a:bodyPr anchorCtr="0" anchor="ctr" bIns="91425" lIns="91425" rIns="91425" tIns="91425">
            <a:noAutofit/>
          </a:bodyPr>
          <a:lstStyle/>
          <a:p>
            <a:pPr lvl="0" rtl="0">
              <a:spcBef>
                <a:spcPts val="0"/>
              </a:spcBef>
              <a:buNone/>
            </a:pPr>
            <a:r>
              <a:rPr lang="en-US">
                <a:solidFill>
                  <a:schemeClr val="dk1"/>
                </a:solidFill>
              </a:rPr>
              <a:t>(Cai et al. 2017)</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7" name="Shape 327"/>
        <p:cNvGrpSpPr/>
        <p:nvPr/>
      </p:nvGrpSpPr>
      <p:grpSpPr>
        <a:xfrm>
          <a:off x="0" y="0"/>
          <a:ext cx="0" cy="0"/>
          <a:chOff x="0" y="0"/>
          <a:chExt cx="0" cy="0"/>
        </a:xfrm>
      </p:grpSpPr>
      <p:sp>
        <p:nvSpPr>
          <p:cNvPr id="328" name="Shape 328"/>
          <p:cNvSpPr txBox="1"/>
          <p:nvPr>
            <p:ph type="title"/>
          </p:nvPr>
        </p:nvSpPr>
        <p:spPr>
          <a:xfrm>
            <a:off x="0" y="0"/>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Conclusions</a:t>
            </a:r>
          </a:p>
        </p:txBody>
      </p:sp>
      <p:sp>
        <p:nvSpPr>
          <p:cNvPr id="329" name="Shape 329"/>
          <p:cNvSpPr txBox="1"/>
          <p:nvPr>
            <p:ph idx="1" type="body"/>
          </p:nvPr>
        </p:nvSpPr>
        <p:spPr>
          <a:xfrm>
            <a:off x="838200" y="1825625"/>
            <a:ext cx="10515599" cy="4351338"/>
          </a:xfrm>
          <a:prstGeom prst="rect">
            <a:avLst/>
          </a:prstGeom>
          <a:noFill/>
          <a:ln>
            <a:noFill/>
          </a:ln>
        </p:spPr>
        <p:txBody>
          <a:bodyPr anchorCtr="0" anchor="t" bIns="45700" lIns="91425" rIns="91425" tIns="45700">
            <a:noAutofit/>
          </a:bodyPr>
          <a:lstStyle/>
          <a:p>
            <a:pPr indent="-120650" lvl="0" marL="228600" marR="0" rtl="0" algn="l">
              <a:lnSpc>
                <a:spcPct val="90000"/>
              </a:lnSpc>
              <a:spcBef>
                <a:spcPts val="0"/>
              </a:spcBef>
              <a:buClr>
                <a:schemeClr val="dk1"/>
              </a:buClr>
              <a:buSzPct val="45833"/>
              <a:buFont typeface="Arial"/>
              <a:buNone/>
            </a:pPr>
            <a:r>
              <a:rPr lang="en-US" sz="2400">
                <a:solidFill>
                  <a:srgbClr val="231F20"/>
                </a:solidFill>
                <a:latin typeface="Arial"/>
                <a:ea typeface="Arial"/>
                <a:cs typeface="Arial"/>
                <a:sym typeface="Arial"/>
              </a:rPr>
              <a:t>The conditions conducive to severe haze events in Beijing have increased in response to anthropogenic climate change, and will likely continue to do so throughout the twenty-first century.</a:t>
            </a:r>
          </a:p>
          <a:p>
            <a:pPr indent="-120650" lvl="0" marL="228600" marR="0" rtl="0" algn="l">
              <a:lnSpc>
                <a:spcPct val="90000"/>
              </a:lnSpc>
              <a:spcBef>
                <a:spcPts val="0"/>
              </a:spcBef>
              <a:buClr>
                <a:schemeClr val="dk1"/>
              </a:buClr>
              <a:buSzPct val="45833"/>
              <a:buFont typeface="Arial"/>
              <a:buNone/>
            </a:pPr>
            <a:r>
              <a:t/>
            </a:r>
            <a:endParaRPr sz="2400">
              <a:solidFill>
                <a:srgbClr val="231F20"/>
              </a:solidFill>
              <a:latin typeface="Arial"/>
              <a:ea typeface="Arial"/>
              <a:cs typeface="Arial"/>
              <a:sym typeface="Arial"/>
            </a:endParaRPr>
          </a:p>
          <a:p>
            <a:pPr indent="-120650" lvl="0" marL="228600" marR="0" rtl="0" algn="l">
              <a:lnSpc>
                <a:spcPct val="90000"/>
              </a:lnSpc>
              <a:spcBef>
                <a:spcPts val="0"/>
              </a:spcBef>
              <a:buClr>
                <a:schemeClr val="dk1"/>
              </a:buClr>
              <a:buSzPct val="45833"/>
              <a:buFont typeface="Arial"/>
              <a:buNone/>
            </a:pPr>
            <a:r>
              <a:rPr lang="en-US" sz="2400">
                <a:solidFill>
                  <a:srgbClr val="231F20"/>
                </a:solidFill>
                <a:latin typeface="Arial"/>
                <a:ea typeface="Arial"/>
                <a:cs typeface="Arial"/>
                <a:sym typeface="Arial"/>
              </a:rPr>
              <a:t>Climate change over the past several decades is thought to create weather conditions more favourable for triggering haze events in Beijing.</a:t>
            </a:r>
          </a:p>
          <a:p>
            <a:pPr indent="-120650" lvl="0" marL="228600" marR="0" rtl="0" algn="l">
              <a:lnSpc>
                <a:spcPct val="90000"/>
              </a:lnSpc>
              <a:spcBef>
                <a:spcPts val="0"/>
              </a:spcBef>
              <a:buClr>
                <a:schemeClr val="dk1"/>
              </a:buClr>
              <a:buSzPct val="45833"/>
              <a:buFont typeface="Arial"/>
              <a:buNone/>
            </a:pPr>
            <a:r>
              <a:t/>
            </a:r>
            <a:endParaRPr sz="2400">
              <a:solidFill>
                <a:srgbClr val="231F20"/>
              </a:solidFill>
              <a:latin typeface="Arial"/>
              <a:ea typeface="Arial"/>
              <a:cs typeface="Arial"/>
              <a:sym typeface="Arial"/>
            </a:endParaRPr>
          </a:p>
          <a:p>
            <a:pPr indent="-120650" lvl="0" marL="228600" marR="0" rtl="0" algn="l">
              <a:lnSpc>
                <a:spcPct val="90000"/>
              </a:lnSpc>
              <a:spcBef>
                <a:spcPts val="0"/>
              </a:spcBef>
              <a:buClr>
                <a:schemeClr val="dk1"/>
              </a:buClr>
              <a:buSzPct val="45833"/>
              <a:buFont typeface="Arial"/>
              <a:buNone/>
            </a:pPr>
            <a:r>
              <a:rPr lang="en-US" sz="2400">
                <a:solidFill>
                  <a:srgbClr val="231F20"/>
                </a:solidFill>
                <a:latin typeface="Arial"/>
                <a:ea typeface="Arial"/>
                <a:cs typeface="Arial"/>
                <a:sym typeface="Arial"/>
              </a:rPr>
              <a:t>Haze events, particularly extremes, are therefore found to occur more frequently in the future.</a:t>
            </a:r>
          </a:p>
          <a:p>
            <a:pPr indent="-120650" lvl="0" marL="228600" marR="0" rtl="0" algn="l">
              <a:lnSpc>
                <a:spcPct val="90000"/>
              </a:lnSpc>
              <a:spcBef>
                <a:spcPts val="0"/>
              </a:spcBef>
              <a:buClr>
                <a:schemeClr val="dk1"/>
              </a:buClr>
              <a:buSzPct val="45833"/>
              <a:buFont typeface="Arial"/>
              <a:buNone/>
            </a:pPr>
            <a:r>
              <a:t/>
            </a:r>
            <a:endParaRPr sz="2400">
              <a:solidFill>
                <a:srgbClr val="231F20"/>
              </a:solidFill>
              <a:latin typeface="Arial"/>
              <a:ea typeface="Arial"/>
              <a:cs typeface="Arial"/>
              <a:sym typeface="Arial"/>
            </a:endParaRPr>
          </a:p>
          <a:p>
            <a:pPr indent="-120650" lvl="0" marL="228600" marR="0" rtl="0" algn="l">
              <a:lnSpc>
                <a:spcPct val="90000"/>
              </a:lnSpc>
              <a:spcBef>
                <a:spcPts val="0"/>
              </a:spcBef>
              <a:buClr>
                <a:schemeClr val="dk1"/>
              </a:buClr>
              <a:buSzPct val="45833"/>
              <a:buFont typeface="Arial"/>
              <a:buNone/>
            </a:pPr>
            <a:r>
              <a:t/>
            </a:r>
            <a:endParaRPr sz="2400">
              <a:solidFill>
                <a:srgbClr val="231F20"/>
              </a:solidFill>
              <a:latin typeface="Arial"/>
              <a:ea typeface="Arial"/>
              <a:cs typeface="Arial"/>
              <a:sym typeface="Arial"/>
            </a:endParaRPr>
          </a:p>
          <a:p>
            <a:pPr indent="-228600" lvl="0" marL="228600" marR="0" rtl="0" algn="l">
              <a:lnSpc>
                <a:spcPct val="90000"/>
              </a:lnSpc>
              <a:spcBef>
                <a:spcPts val="0"/>
              </a:spcBef>
              <a:buClr>
                <a:schemeClr val="dk1"/>
              </a:buClr>
              <a:buSzPct val="100000"/>
              <a:buFont typeface="Arial"/>
              <a:buNone/>
            </a:pPr>
            <a:r>
              <a:t/>
            </a:r>
            <a:endParaRPr/>
          </a:p>
        </p:txBody>
      </p:sp>
      <p:sp>
        <p:nvSpPr>
          <p:cNvPr id="330" name="Shape 330"/>
          <p:cNvSpPr txBox="1"/>
          <p:nvPr>
            <p:ph idx="12" type="sldNum"/>
          </p:nvPr>
        </p:nvSpPr>
        <p:spPr>
          <a:xfrm>
            <a:off x="8610600" y="6356350"/>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5" name="Shape 335"/>
        <p:cNvGrpSpPr/>
        <p:nvPr/>
      </p:nvGrpSpPr>
      <p:grpSpPr>
        <a:xfrm>
          <a:off x="0" y="0"/>
          <a:ext cx="0" cy="0"/>
          <a:chOff x="0" y="0"/>
          <a:chExt cx="0" cy="0"/>
        </a:xfrm>
      </p:grpSpPr>
      <p:sp>
        <p:nvSpPr>
          <p:cNvPr id="336" name="Shape 336"/>
          <p:cNvSpPr txBox="1"/>
          <p:nvPr>
            <p:ph type="title"/>
          </p:nvPr>
        </p:nvSpPr>
        <p:spPr>
          <a:xfrm>
            <a:off x="0" y="0"/>
            <a:ext cx="10515600" cy="1325700"/>
          </a:xfrm>
          <a:prstGeom prst="rect">
            <a:avLst/>
          </a:prstGeom>
        </p:spPr>
        <p:txBody>
          <a:bodyPr anchorCtr="0" anchor="ctr" bIns="121900" lIns="121900" rIns="121900" tIns="121900">
            <a:noAutofit/>
          </a:bodyPr>
          <a:lstStyle/>
          <a:p>
            <a:pPr lvl="0">
              <a:spcBef>
                <a:spcPts val="0"/>
              </a:spcBef>
              <a:buNone/>
            </a:pPr>
            <a:r>
              <a:rPr lang="en-US"/>
              <a:t>Future work</a:t>
            </a:r>
          </a:p>
        </p:txBody>
      </p:sp>
      <p:sp>
        <p:nvSpPr>
          <p:cNvPr id="337" name="Shape 337"/>
          <p:cNvSpPr txBox="1"/>
          <p:nvPr>
            <p:ph idx="1" type="body"/>
          </p:nvPr>
        </p:nvSpPr>
        <p:spPr>
          <a:xfrm>
            <a:off x="838200" y="1825625"/>
            <a:ext cx="10515600" cy="4351200"/>
          </a:xfrm>
          <a:prstGeom prst="rect">
            <a:avLst/>
          </a:prstGeom>
        </p:spPr>
        <p:txBody>
          <a:bodyPr anchorCtr="0" anchor="t" bIns="121900" lIns="121900" rIns="121900" tIns="121900">
            <a:noAutofit/>
          </a:bodyPr>
          <a:lstStyle/>
          <a:p>
            <a:pPr indent="0" lvl="0" rtl="0">
              <a:lnSpc>
                <a:spcPct val="80000"/>
              </a:lnSpc>
              <a:spcBef>
                <a:spcPts val="0"/>
              </a:spcBef>
              <a:buSzPct val="99166"/>
            </a:pPr>
            <a:r>
              <a:rPr lang="en-US" sz="2380"/>
              <a:t>Strategies to improve air quality typically focus on the reduction of emitted pollutants such as particulate matter (PM) and the precursors of tropospheric ozone (O</a:t>
            </a:r>
            <a:r>
              <a:rPr baseline="-25000" lang="en-US" sz="2380"/>
              <a:t>3</a:t>
            </a:r>
            <a:r>
              <a:rPr lang="en-US" sz="2380"/>
              <a:t>). However, changing climate dynamics are also likely to play a role in determining future air quality, but the magnitude and direction of this role is uncertain.</a:t>
            </a:r>
          </a:p>
          <a:p>
            <a:pPr lvl="0">
              <a:spcBef>
                <a:spcPts val="0"/>
              </a:spcBef>
              <a:buNone/>
            </a:pPr>
            <a:r>
              <a:t/>
            </a:r>
            <a:endParaRPr/>
          </a:p>
        </p:txBody>
      </p:sp>
      <p:sp>
        <p:nvSpPr>
          <p:cNvPr id="338" name="Shape 338"/>
          <p:cNvSpPr txBox="1"/>
          <p:nvPr>
            <p:ph idx="12" type="sldNum"/>
          </p:nvPr>
        </p:nvSpPr>
        <p:spPr>
          <a:xfrm>
            <a:off x="8610600" y="6356350"/>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title"/>
          </p:nvPr>
        </p:nvSpPr>
        <p:spPr>
          <a:xfrm>
            <a:off x="0" y="0"/>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lang="en-US"/>
              <a:t>Background information</a:t>
            </a:r>
          </a:p>
        </p:txBody>
      </p:sp>
      <p:sp>
        <p:nvSpPr>
          <p:cNvPr id="86" name="Shape 86"/>
          <p:cNvSpPr txBox="1"/>
          <p:nvPr>
            <p:ph idx="1" type="body"/>
          </p:nvPr>
        </p:nvSpPr>
        <p:spPr>
          <a:xfrm>
            <a:off x="838200" y="1825625"/>
            <a:ext cx="10515599" cy="4351338"/>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Haze events</a:t>
            </a:r>
          </a:p>
          <a:p>
            <a:pPr indent="0" lvl="0" marL="0" marR="0" rtl="0" algn="l">
              <a:lnSpc>
                <a:spcPct val="90000"/>
              </a:lnSpc>
              <a:spcBef>
                <a:spcPts val="1000"/>
              </a:spcBef>
              <a:spcAft>
                <a:spcPts val="0"/>
              </a:spcAft>
              <a:buClr>
                <a:schemeClr val="dk1"/>
              </a:buClr>
              <a:buSzPct val="25000"/>
              <a:buFont typeface="Arial"/>
              <a:buNone/>
            </a:pPr>
            <a:r>
              <a:rPr b="0" i="0" lang="en-US" sz="2800" u="none" cap="none" strike="noStrike">
                <a:solidFill>
                  <a:schemeClr val="dk1"/>
                </a:solidFill>
                <a:latin typeface="Calibri"/>
                <a:ea typeface="Calibri"/>
                <a:cs typeface="Calibri"/>
                <a:sym typeface="Calibri"/>
              </a:rPr>
              <a:t>Time during which atmospheric concentration of fine particles (PM2.5) are high enough to reduce visibility to less than 10 km.</a:t>
            </a:r>
          </a:p>
          <a:p>
            <a:pPr indent="-228600" lvl="0" marL="228600" marR="0" rtl="0" algn="l">
              <a:lnSpc>
                <a:spcPct val="90000"/>
              </a:lnSpc>
              <a:spcBef>
                <a:spcPts val="100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Severe haze events</a:t>
            </a:r>
          </a:p>
          <a:p>
            <a:pPr indent="0" lvl="0" marL="0" marR="0" rtl="0" algn="l">
              <a:lnSpc>
                <a:spcPct val="90000"/>
              </a:lnSpc>
              <a:spcBef>
                <a:spcPts val="1000"/>
              </a:spcBef>
              <a:spcAft>
                <a:spcPts val="0"/>
              </a:spcAft>
              <a:buClr>
                <a:schemeClr val="dk1"/>
              </a:buClr>
              <a:buSzPct val="25000"/>
              <a:buFont typeface="Arial"/>
              <a:buNone/>
            </a:pPr>
            <a:r>
              <a:rPr b="0" i="0" lang="en-US" sz="2800" u="none" cap="none" strike="noStrike">
                <a:solidFill>
                  <a:schemeClr val="dk1"/>
                </a:solidFill>
                <a:latin typeface="Calibri"/>
                <a:ea typeface="Calibri"/>
                <a:cs typeface="Calibri"/>
                <a:sym typeface="Calibri"/>
              </a:rPr>
              <a:t>When concentration exceed 150 µgm</a:t>
            </a:r>
            <a:r>
              <a:rPr b="0" baseline="30000" i="0" lang="en-US" sz="2800" u="none" cap="none" strike="noStrike">
                <a:solidFill>
                  <a:schemeClr val="dk1"/>
                </a:solidFill>
                <a:latin typeface="Calibri"/>
                <a:ea typeface="Calibri"/>
                <a:cs typeface="Calibri"/>
                <a:sym typeface="Calibri"/>
              </a:rPr>
              <a:t>-3</a:t>
            </a:r>
            <a:r>
              <a:rPr b="0" i="0" lang="en-US" sz="2800" u="none" cap="none" strike="noStrike">
                <a:solidFill>
                  <a:schemeClr val="dk1"/>
                </a:solidFill>
                <a:latin typeface="Calibri"/>
                <a:ea typeface="Calibri"/>
                <a:cs typeface="Calibri"/>
                <a:sym typeface="Calibri"/>
              </a:rPr>
              <a:t>, conditions can be considered severe, surpassing the level of the World Health Organization defines as dangerous to human health.</a:t>
            </a:r>
          </a:p>
          <a:p>
            <a:pPr indent="-228600" lvl="0" marL="228600" marR="0" rtl="0" algn="l">
              <a:lnSpc>
                <a:spcPct val="90000"/>
              </a:lnSpc>
              <a:spcBef>
                <a:spcPts val="1000"/>
              </a:spcBef>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Severe haze events are epitomized by January 2013 conditions</a:t>
            </a:r>
          </a:p>
        </p:txBody>
      </p:sp>
      <p:sp>
        <p:nvSpPr>
          <p:cNvPr id="87" name="Shape 87"/>
          <p:cNvSpPr txBox="1"/>
          <p:nvPr>
            <p:ph idx="12" type="sldNum"/>
          </p:nvPr>
        </p:nvSpPr>
        <p:spPr>
          <a:xfrm>
            <a:off x="8610600" y="6356350"/>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3" name="Shape 343"/>
        <p:cNvGrpSpPr/>
        <p:nvPr/>
      </p:nvGrpSpPr>
      <p:grpSpPr>
        <a:xfrm>
          <a:off x="0" y="0"/>
          <a:ext cx="0" cy="0"/>
          <a:chOff x="0" y="0"/>
          <a:chExt cx="0" cy="0"/>
        </a:xfrm>
      </p:grpSpPr>
      <p:sp>
        <p:nvSpPr>
          <p:cNvPr id="344" name="Shape 344"/>
          <p:cNvSpPr txBox="1"/>
          <p:nvPr>
            <p:ph type="title"/>
          </p:nvPr>
        </p:nvSpPr>
        <p:spPr>
          <a:xfrm>
            <a:off x="0" y="0"/>
            <a:ext cx="10515600" cy="1325700"/>
          </a:xfrm>
          <a:prstGeom prst="rect">
            <a:avLst/>
          </a:prstGeom>
        </p:spPr>
        <p:txBody>
          <a:bodyPr anchorCtr="0" anchor="ctr" bIns="121900" lIns="121900" rIns="121900" tIns="121900">
            <a:noAutofit/>
          </a:bodyPr>
          <a:lstStyle/>
          <a:p>
            <a:pPr lvl="0">
              <a:spcBef>
                <a:spcPts val="0"/>
              </a:spcBef>
              <a:buNone/>
            </a:pPr>
            <a:r>
              <a:rPr lang="en-US"/>
              <a:t>References</a:t>
            </a:r>
          </a:p>
        </p:txBody>
      </p:sp>
      <p:sp>
        <p:nvSpPr>
          <p:cNvPr id="345" name="Shape 345"/>
          <p:cNvSpPr txBox="1"/>
          <p:nvPr>
            <p:ph idx="1" type="body"/>
          </p:nvPr>
        </p:nvSpPr>
        <p:spPr>
          <a:xfrm>
            <a:off x="176325" y="1329200"/>
            <a:ext cx="10515600" cy="4351200"/>
          </a:xfrm>
          <a:prstGeom prst="rect">
            <a:avLst/>
          </a:prstGeom>
        </p:spPr>
        <p:txBody>
          <a:bodyPr anchorCtr="0" anchor="t" bIns="121900" lIns="121900" rIns="121900" tIns="121900">
            <a:noAutofit/>
          </a:bodyPr>
          <a:lstStyle/>
          <a:p>
            <a:pPr indent="273050" lvl="0" marL="0" rtl="0">
              <a:lnSpc>
                <a:spcPct val="115000"/>
              </a:lnSpc>
              <a:spcBef>
                <a:spcPts val="0"/>
              </a:spcBef>
              <a:buClr>
                <a:schemeClr val="dk1"/>
              </a:buClr>
              <a:buSzPct val="61111"/>
              <a:buFont typeface="Arial"/>
              <a:buNone/>
            </a:pPr>
            <a:r>
              <a:rPr lang="en-US" sz="1800"/>
              <a:t>Zhang, R. (2017). "Atmospheric science: Warming boosts air pollution." Nature Clim. Change 7(4): 238-239.</a:t>
            </a:r>
          </a:p>
          <a:p>
            <a:pPr indent="342900" lvl="0" marL="0" rtl="0">
              <a:lnSpc>
                <a:spcPct val="115000"/>
              </a:lnSpc>
              <a:spcBef>
                <a:spcPts val="0"/>
              </a:spcBef>
              <a:buNone/>
            </a:pPr>
            <a:r>
              <a:rPr lang="en-US" sz="1800"/>
              <a:t>Cai, W., et al. (2017). "Weather conditions conducive to Beijing severe haze more frequent under climate change." Nature Clim. Change 7(4): 257-262.</a:t>
            </a:r>
          </a:p>
          <a:p>
            <a:pPr indent="342900" lvl="0" marL="0" rtl="0">
              <a:lnSpc>
                <a:spcPct val="115000"/>
              </a:lnSpc>
              <a:spcBef>
                <a:spcPts val="0"/>
              </a:spcBef>
              <a:buNone/>
            </a:pPr>
            <a:r>
              <a:rPr lang="en-US" sz="1800"/>
              <a:t>Sun, Jian, et al. "The haze nightmare following the economic boom in china: dilemma and tradeoffs." International journal of environmental research and public health 13.4 (2016): 402.</a:t>
            </a:r>
          </a:p>
          <a:p>
            <a:pPr indent="342900" lvl="0" marL="0" rtl="0">
              <a:lnSpc>
                <a:spcPct val="115000"/>
              </a:lnSpc>
              <a:spcBef>
                <a:spcPts val="0"/>
              </a:spcBef>
              <a:buNone/>
            </a:pPr>
            <a:r>
              <a:rPr lang="en-US" sz="1800"/>
              <a:t>Quan, Jiannong, et al. "Characteristics of heavy aerosol pollution during the 2012–2013 winter in Beijing, China." Atmospheric Environment 88 (2014): 83-89.</a:t>
            </a:r>
          </a:p>
          <a:p>
            <a:pPr indent="342900" lvl="0" marL="0" rtl="0">
              <a:lnSpc>
                <a:spcPct val="115000"/>
              </a:lnSpc>
              <a:spcBef>
                <a:spcPts val="0"/>
              </a:spcBef>
              <a:buNone/>
            </a:pPr>
            <a:r>
              <a:rPr lang="en-US" sz="1800"/>
              <a:t>Xiao, Dong, et al. "Plausible influence of Atlantic Ocean SST anomalies on winter haze in China." Theoretical and Applied Climatology 122.1-2 (2015): 249-257.</a:t>
            </a:r>
          </a:p>
          <a:p>
            <a:pPr indent="0" lvl="0" marL="0" rtl="0">
              <a:lnSpc>
                <a:spcPct val="80000"/>
              </a:lnSpc>
              <a:spcBef>
                <a:spcPts val="0"/>
              </a:spcBef>
              <a:spcAft>
                <a:spcPts val="0"/>
              </a:spcAft>
              <a:buNone/>
            </a:pPr>
            <a:r>
              <a:rPr lang="en-US" sz="1800"/>
              <a:t>    Zhang, Renjian, et al. "Chemical characterization and source apportionment of PM 2.5 in Beijing: seasonal perspective." Atmospheric Chemistry and Physics 13.14 (2013): 7053-7074.</a:t>
            </a:r>
          </a:p>
          <a:p>
            <a:pPr indent="342900" lvl="0" marL="0" rtl="0">
              <a:lnSpc>
                <a:spcPct val="115000"/>
              </a:lnSpc>
              <a:spcBef>
                <a:spcPts val="0"/>
              </a:spcBef>
              <a:buNone/>
            </a:pPr>
            <a:r>
              <a:t/>
            </a:r>
            <a:endParaRPr sz="1800"/>
          </a:p>
          <a:p>
            <a:pPr indent="342900" lvl="0" marL="0" rtl="0">
              <a:lnSpc>
                <a:spcPct val="115000"/>
              </a:lnSpc>
              <a:spcBef>
                <a:spcPts val="0"/>
              </a:spcBef>
              <a:buNone/>
            </a:pPr>
            <a:r>
              <a:t/>
            </a:r>
            <a:endParaRPr sz="1800"/>
          </a:p>
          <a:p>
            <a:pPr indent="273050" lvl="0" marL="0" rtl="0">
              <a:lnSpc>
                <a:spcPct val="115000"/>
              </a:lnSpc>
              <a:spcBef>
                <a:spcPts val="0"/>
              </a:spcBef>
              <a:buClr>
                <a:schemeClr val="dk1"/>
              </a:buClr>
              <a:buSzPct val="25000"/>
              <a:buFont typeface="Arial"/>
              <a:buNone/>
            </a:pPr>
            <a:r>
              <a:t/>
            </a:r>
            <a:endParaRPr sz="4400"/>
          </a:p>
          <a:p>
            <a:pPr indent="273050" lvl="0" marL="0" rtl="0">
              <a:lnSpc>
                <a:spcPct val="115000"/>
              </a:lnSpc>
              <a:spcBef>
                <a:spcPts val="0"/>
              </a:spcBef>
              <a:buClr>
                <a:schemeClr val="dk1"/>
              </a:buClr>
              <a:buSzPct val="25000"/>
              <a:buFont typeface="Arial"/>
              <a:buNone/>
            </a:pPr>
            <a:r>
              <a:t/>
            </a:r>
            <a:endParaRPr sz="4400"/>
          </a:p>
          <a:p>
            <a:pPr lvl="0">
              <a:spcBef>
                <a:spcPts val="0"/>
              </a:spcBef>
              <a:buNone/>
            </a:pPr>
            <a:r>
              <a:t/>
            </a:r>
            <a:endParaRPr/>
          </a:p>
        </p:txBody>
      </p:sp>
      <p:sp>
        <p:nvSpPr>
          <p:cNvPr id="346" name="Shape 346"/>
          <p:cNvSpPr txBox="1"/>
          <p:nvPr>
            <p:ph idx="12" type="sldNum"/>
          </p:nvPr>
        </p:nvSpPr>
        <p:spPr>
          <a:xfrm>
            <a:off x="8610600" y="6356350"/>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1" name="Shape 351"/>
        <p:cNvGrpSpPr/>
        <p:nvPr/>
      </p:nvGrpSpPr>
      <p:grpSpPr>
        <a:xfrm>
          <a:off x="0" y="0"/>
          <a:ext cx="0" cy="0"/>
          <a:chOff x="0" y="0"/>
          <a:chExt cx="0" cy="0"/>
        </a:xfrm>
      </p:grpSpPr>
      <p:sp>
        <p:nvSpPr>
          <p:cNvPr id="352" name="Shape 352"/>
          <p:cNvSpPr txBox="1"/>
          <p:nvPr>
            <p:ph type="title"/>
          </p:nvPr>
        </p:nvSpPr>
        <p:spPr>
          <a:xfrm>
            <a:off x="838200" y="365125"/>
            <a:ext cx="10515600" cy="1325700"/>
          </a:xfrm>
          <a:prstGeom prst="rect">
            <a:avLst/>
          </a:prstGeom>
        </p:spPr>
        <p:txBody>
          <a:bodyPr anchorCtr="0" anchor="ctr" bIns="121900" lIns="121900" rIns="121900" tIns="121900">
            <a:noAutofit/>
          </a:bodyPr>
          <a:lstStyle/>
          <a:p>
            <a:pPr lvl="0">
              <a:spcBef>
                <a:spcPts val="0"/>
              </a:spcBef>
              <a:buNone/>
            </a:pPr>
            <a:r>
              <a:t/>
            </a:r>
            <a:endParaRPr/>
          </a:p>
        </p:txBody>
      </p:sp>
      <p:sp>
        <p:nvSpPr>
          <p:cNvPr id="353" name="Shape 353"/>
          <p:cNvSpPr txBox="1"/>
          <p:nvPr>
            <p:ph idx="1" type="body"/>
          </p:nvPr>
        </p:nvSpPr>
        <p:spPr>
          <a:xfrm>
            <a:off x="838200" y="1825625"/>
            <a:ext cx="10515600" cy="4351200"/>
          </a:xfrm>
          <a:prstGeom prst="rect">
            <a:avLst/>
          </a:prstGeom>
        </p:spPr>
        <p:txBody>
          <a:bodyPr anchorCtr="0" anchor="t" bIns="121900" lIns="121900" rIns="121900" tIns="121900">
            <a:noAutofit/>
          </a:bodyPr>
          <a:lstStyle/>
          <a:p>
            <a:pPr indent="-69850" lvl="0" marL="0" rtl="0">
              <a:lnSpc>
                <a:spcPct val="115000"/>
              </a:lnSpc>
              <a:spcBef>
                <a:spcPts val="0"/>
              </a:spcBef>
              <a:spcAft>
                <a:spcPts val="0"/>
              </a:spcAft>
              <a:buClr>
                <a:schemeClr val="dk1"/>
              </a:buClr>
              <a:buSzPct val="61111"/>
              <a:buFont typeface="Arial"/>
              <a:buNone/>
            </a:pPr>
            <a:r>
              <a:rPr lang="en-US" sz="1800">
                <a:solidFill>
                  <a:srgbClr val="222222"/>
                </a:solidFill>
                <a:highlight>
                  <a:srgbClr val="FFFFFF"/>
                </a:highlight>
                <a:latin typeface="Arial"/>
                <a:ea typeface="Arial"/>
                <a:cs typeface="Arial"/>
                <a:sym typeface="Arial"/>
              </a:rPr>
              <a:t>    Hui-Jun, W. A. N. G., C. H. E. N. Huo-Po, and L. I. U. Jiping. "Arctic sea ice decline intensified haze pollution in eastern China." </a:t>
            </a:r>
            <a:r>
              <a:rPr i="1" lang="en-US" sz="1800">
                <a:solidFill>
                  <a:srgbClr val="222222"/>
                </a:solidFill>
                <a:highlight>
                  <a:srgbClr val="FFFFFF"/>
                </a:highlight>
                <a:latin typeface="Arial"/>
                <a:ea typeface="Arial"/>
                <a:cs typeface="Arial"/>
                <a:sym typeface="Arial"/>
              </a:rPr>
              <a:t>Atmospheric and Oceanic Science Letters</a:t>
            </a:r>
            <a:r>
              <a:rPr lang="en-US" sz="1800">
                <a:solidFill>
                  <a:srgbClr val="222222"/>
                </a:solidFill>
                <a:highlight>
                  <a:srgbClr val="FFFFFF"/>
                </a:highlight>
                <a:latin typeface="Arial"/>
                <a:ea typeface="Arial"/>
                <a:cs typeface="Arial"/>
                <a:sym typeface="Arial"/>
              </a:rPr>
              <a:t> 8.1 (2015): 1-9.    </a:t>
            </a:r>
          </a:p>
          <a:p>
            <a:pPr indent="-69850" lvl="0" marL="0" rtl="0">
              <a:lnSpc>
                <a:spcPct val="115000"/>
              </a:lnSpc>
              <a:spcBef>
                <a:spcPts val="0"/>
              </a:spcBef>
              <a:spcAft>
                <a:spcPts val="0"/>
              </a:spcAft>
              <a:buClr>
                <a:schemeClr val="dk1"/>
              </a:buClr>
              <a:buSzPct val="61111"/>
              <a:buFont typeface="Arial"/>
              <a:buNone/>
            </a:pPr>
            <a:r>
              <a:rPr lang="en-US" sz="1800">
                <a:solidFill>
                  <a:srgbClr val="222222"/>
                </a:solidFill>
                <a:highlight>
                  <a:srgbClr val="FFFFFF"/>
                </a:highlight>
                <a:latin typeface="Arial"/>
                <a:ea typeface="Arial"/>
                <a:cs typeface="Arial"/>
                <a:sym typeface="Arial"/>
              </a:rPr>
              <a:t>    Xiao, Dong, et al. "Plausible influence of Atlantic Ocean SST anomalies on winter haze in China." </a:t>
            </a:r>
            <a:r>
              <a:rPr i="1" lang="en-US" sz="1800">
                <a:solidFill>
                  <a:srgbClr val="222222"/>
                </a:solidFill>
                <a:highlight>
                  <a:srgbClr val="FFFFFF"/>
                </a:highlight>
                <a:latin typeface="Arial"/>
                <a:ea typeface="Arial"/>
                <a:cs typeface="Arial"/>
                <a:sym typeface="Arial"/>
              </a:rPr>
              <a:t>Theoretical and Applied Climatology</a:t>
            </a:r>
            <a:r>
              <a:rPr lang="en-US" sz="1800">
                <a:solidFill>
                  <a:srgbClr val="222222"/>
                </a:solidFill>
                <a:highlight>
                  <a:srgbClr val="FFFFFF"/>
                </a:highlight>
                <a:latin typeface="Arial"/>
                <a:ea typeface="Arial"/>
                <a:cs typeface="Arial"/>
                <a:sym typeface="Arial"/>
              </a:rPr>
              <a:t> 122.1-2 (2015): 249-257.</a:t>
            </a:r>
          </a:p>
          <a:p>
            <a:pPr indent="0" lvl="0" marL="0" rtl="0">
              <a:spcBef>
                <a:spcPts val="0"/>
              </a:spcBef>
              <a:buNone/>
            </a:pPr>
            <a:r>
              <a:rPr lang="en-US" sz="1800">
                <a:solidFill>
                  <a:srgbClr val="222222"/>
                </a:solidFill>
                <a:highlight>
                  <a:srgbClr val="FFFFFF"/>
                </a:highlight>
                <a:latin typeface="Arial"/>
                <a:ea typeface="Arial"/>
                <a:cs typeface="Arial"/>
                <a:sym typeface="Arial"/>
              </a:rPr>
              <a:t>    Ding, YiHui, and YanJu Liu. "Analysis of long-term variations of fog and haze in China in recent 50 years and their relations with atmospheric humidity." Science China Earth Sciences 57.1 (2014): 36-46.</a:t>
            </a:r>
          </a:p>
          <a:p>
            <a:pPr indent="0" lvl="0" marL="0" rtl="0">
              <a:spcBef>
                <a:spcPts val="0"/>
              </a:spcBef>
              <a:buNone/>
            </a:pPr>
            <a:r>
              <a:rPr lang="en-US" sz="1800">
                <a:solidFill>
                  <a:srgbClr val="222222"/>
                </a:solidFill>
                <a:highlight>
                  <a:srgbClr val="FFFFFF"/>
                </a:highlight>
                <a:latin typeface="Arial"/>
                <a:ea typeface="Arial"/>
                <a:cs typeface="Arial"/>
                <a:sym typeface="Arial"/>
              </a:rPr>
              <a:t>    Chen, Huopo, and Huijun Wang. "Haze days in North China and the associated atmospheric circulations based on daily visibility data from 1960 to 2012." Journal of Geophysical Research: Atmospheres 120.12 (2015): 5895-5909.</a:t>
            </a:r>
          </a:p>
          <a:p>
            <a:pPr indent="0" lvl="0" marL="0" rtl="0">
              <a:spcBef>
                <a:spcPts val="0"/>
              </a:spcBef>
              <a:buNone/>
            </a:pPr>
            <a:r>
              <a:rPr lang="en-US" sz="1800">
                <a:solidFill>
                  <a:srgbClr val="222222"/>
                </a:solidFill>
                <a:highlight>
                  <a:srgbClr val="FFFFFF"/>
                </a:highlight>
                <a:latin typeface="Arial"/>
                <a:ea typeface="Arial"/>
                <a:cs typeface="Arial"/>
                <a:sym typeface="Arial"/>
              </a:rPr>
              <a:t>    Niu, Feng, et al. "Increase of wintertime fog in China: Potential impacts of weakening of the Eastern Asian monsoon circulation and increasing aerosol loading." Journal of Geophysical Research: Atmospheres 115.D7 (2010).</a:t>
            </a:r>
          </a:p>
          <a:p>
            <a:pPr indent="0" lvl="0" marL="0">
              <a:spcBef>
                <a:spcPts val="0"/>
              </a:spcBef>
              <a:buNone/>
            </a:pPr>
            <a:r>
              <a:t/>
            </a:r>
            <a:endParaRPr sz="1800">
              <a:solidFill>
                <a:srgbClr val="222222"/>
              </a:solidFill>
              <a:highlight>
                <a:srgbClr val="FFFFFF"/>
              </a:highlight>
              <a:latin typeface="Arial"/>
              <a:ea typeface="Arial"/>
              <a:cs typeface="Arial"/>
              <a:sym typeface="Arial"/>
            </a:endParaRPr>
          </a:p>
        </p:txBody>
      </p:sp>
      <p:sp>
        <p:nvSpPr>
          <p:cNvPr id="354" name="Shape 354"/>
          <p:cNvSpPr txBox="1"/>
          <p:nvPr>
            <p:ph idx="12" type="sldNum"/>
          </p:nvPr>
        </p:nvSpPr>
        <p:spPr>
          <a:xfrm>
            <a:off x="8610600" y="6356350"/>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8" name="Shape 358"/>
        <p:cNvGrpSpPr/>
        <p:nvPr/>
      </p:nvGrpSpPr>
      <p:grpSpPr>
        <a:xfrm>
          <a:off x="0" y="0"/>
          <a:ext cx="0" cy="0"/>
          <a:chOff x="0" y="0"/>
          <a:chExt cx="0" cy="0"/>
        </a:xfrm>
      </p:grpSpPr>
      <p:sp>
        <p:nvSpPr>
          <p:cNvPr id="359" name="Shape 359"/>
          <p:cNvSpPr txBox="1"/>
          <p:nvPr>
            <p:ph type="title"/>
          </p:nvPr>
        </p:nvSpPr>
        <p:spPr>
          <a:xfrm>
            <a:off x="838200" y="365125"/>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360" name="Shape 360"/>
          <p:cNvSpPr txBox="1"/>
          <p:nvPr>
            <p:ph idx="1" type="body"/>
          </p:nvPr>
        </p:nvSpPr>
        <p:spPr>
          <a:xfrm>
            <a:off x="838200" y="1825625"/>
            <a:ext cx="10515599" cy="4351338"/>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p:txBody>
      </p:sp>
      <p:pic>
        <p:nvPicPr>
          <p:cNvPr id="361" name="Shape 361"/>
          <p:cNvPicPr preferRelativeResize="0"/>
          <p:nvPr/>
        </p:nvPicPr>
        <p:blipFill>
          <a:blip r:embed="rId3">
            <a:alphaModFix/>
          </a:blip>
          <a:stretch>
            <a:fillRect/>
          </a:stretch>
        </p:blipFill>
        <p:spPr>
          <a:xfrm>
            <a:off x="580550" y="365119"/>
            <a:ext cx="10847799" cy="6310155"/>
          </a:xfrm>
          <a:prstGeom prst="rect">
            <a:avLst/>
          </a:prstGeom>
          <a:noFill/>
          <a:ln>
            <a:noFill/>
          </a:ln>
        </p:spPr>
      </p:pic>
      <p:sp>
        <p:nvSpPr>
          <p:cNvPr id="362" name="Shape 362"/>
          <p:cNvSpPr txBox="1"/>
          <p:nvPr>
            <p:ph idx="12" type="sldNum"/>
          </p:nvPr>
        </p:nvSpPr>
        <p:spPr>
          <a:xfrm>
            <a:off x="8610600" y="6356350"/>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7" name="Shape 367"/>
        <p:cNvGrpSpPr/>
        <p:nvPr/>
      </p:nvGrpSpPr>
      <p:grpSpPr>
        <a:xfrm>
          <a:off x="0" y="0"/>
          <a:ext cx="0" cy="0"/>
          <a:chOff x="0" y="0"/>
          <a:chExt cx="0" cy="0"/>
        </a:xfrm>
      </p:grpSpPr>
      <p:sp>
        <p:nvSpPr>
          <p:cNvPr id="368" name="Shape 368"/>
          <p:cNvSpPr txBox="1"/>
          <p:nvPr>
            <p:ph type="title"/>
          </p:nvPr>
        </p:nvSpPr>
        <p:spPr>
          <a:xfrm>
            <a:off x="838200" y="365125"/>
            <a:ext cx="10515600" cy="1325700"/>
          </a:xfrm>
          <a:prstGeom prst="rect">
            <a:avLst/>
          </a:prstGeom>
        </p:spPr>
        <p:txBody>
          <a:bodyPr anchorCtr="0" anchor="ctr" bIns="121900" lIns="121900" rIns="121900" tIns="121900">
            <a:noAutofit/>
          </a:bodyPr>
          <a:lstStyle/>
          <a:p>
            <a:pPr lvl="0">
              <a:spcBef>
                <a:spcPts val="0"/>
              </a:spcBef>
              <a:buNone/>
            </a:pPr>
            <a:r>
              <a:t/>
            </a:r>
            <a:endParaRPr/>
          </a:p>
        </p:txBody>
      </p:sp>
      <p:sp>
        <p:nvSpPr>
          <p:cNvPr id="369" name="Shape 369"/>
          <p:cNvSpPr txBox="1"/>
          <p:nvPr>
            <p:ph idx="1" type="body"/>
          </p:nvPr>
        </p:nvSpPr>
        <p:spPr>
          <a:xfrm>
            <a:off x="838200" y="1825625"/>
            <a:ext cx="10515600" cy="4351200"/>
          </a:xfrm>
          <a:prstGeom prst="rect">
            <a:avLst/>
          </a:prstGeom>
        </p:spPr>
        <p:txBody>
          <a:bodyPr anchorCtr="0" anchor="t" bIns="121900" lIns="121900" rIns="121900" tIns="121900">
            <a:noAutofit/>
          </a:bodyPr>
          <a:lstStyle/>
          <a:p>
            <a:pPr lvl="0">
              <a:spcBef>
                <a:spcPts val="0"/>
              </a:spcBef>
              <a:buNone/>
            </a:pPr>
            <a:r>
              <a:t/>
            </a:r>
            <a:endParaRPr/>
          </a:p>
        </p:txBody>
      </p:sp>
      <p:pic>
        <p:nvPicPr>
          <p:cNvPr id="370" name="Shape 370"/>
          <p:cNvPicPr preferRelativeResize="0"/>
          <p:nvPr/>
        </p:nvPicPr>
        <p:blipFill>
          <a:blip r:embed="rId3">
            <a:alphaModFix/>
          </a:blip>
          <a:stretch>
            <a:fillRect/>
          </a:stretch>
        </p:blipFill>
        <p:spPr>
          <a:xfrm>
            <a:off x="203074" y="76200"/>
            <a:ext cx="11518873" cy="6702649"/>
          </a:xfrm>
          <a:prstGeom prst="rect">
            <a:avLst/>
          </a:prstGeom>
          <a:noFill/>
          <a:ln>
            <a:noFill/>
          </a:ln>
        </p:spPr>
      </p:pic>
      <p:sp>
        <p:nvSpPr>
          <p:cNvPr id="371" name="Shape 371"/>
          <p:cNvSpPr txBox="1"/>
          <p:nvPr>
            <p:ph idx="12" type="sldNum"/>
          </p:nvPr>
        </p:nvSpPr>
        <p:spPr>
          <a:xfrm>
            <a:off x="8610600" y="6356350"/>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6" name="Shape 376"/>
        <p:cNvGrpSpPr/>
        <p:nvPr/>
      </p:nvGrpSpPr>
      <p:grpSpPr>
        <a:xfrm>
          <a:off x="0" y="0"/>
          <a:ext cx="0" cy="0"/>
          <a:chOff x="0" y="0"/>
          <a:chExt cx="0" cy="0"/>
        </a:xfrm>
      </p:grpSpPr>
      <p:sp>
        <p:nvSpPr>
          <p:cNvPr id="377" name="Shape 377"/>
          <p:cNvSpPr txBox="1"/>
          <p:nvPr>
            <p:ph type="title"/>
          </p:nvPr>
        </p:nvSpPr>
        <p:spPr>
          <a:xfrm>
            <a:off x="838200" y="365125"/>
            <a:ext cx="10515600" cy="1325700"/>
          </a:xfrm>
          <a:prstGeom prst="rect">
            <a:avLst/>
          </a:prstGeom>
        </p:spPr>
        <p:txBody>
          <a:bodyPr anchorCtr="0" anchor="ctr" bIns="121900" lIns="121900" rIns="121900" tIns="121900">
            <a:noAutofit/>
          </a:bodyPr>
          <a:lstStyle/>
          <a:p>
            <a:pPr lvl="0">
              <a:spcBef>
                <a:spcPts val="0"/>
              </a:spcBef>
              <a:buNone/>
            </a:pPr>
            <a:r>
              <a:t/>
            </a:r>
            <a:endParaRPr/>
          </a:p>
        </p:txBody>
      </p:sp>
      <p:sp>
        <p:nvSpPr>
          <p:cNvPr id="378" name="Shape 378"/>
          <p:cNvSpPr txBox="1"/>
          <p:nvPr>
            <p:ph idx="1" type="body"/>
          </p:nvPr>
        </p:nvSpPr>
        <p:spPr>
          <a:xfrm>
            <a:off x="838200" y="1825625"/>
            <a:ext cx="10515600" cy="4351200"/>
          </a:xfrm>
          <a:prstGeom prst="rect">
            <a:avLst/>
          </a:prstGeom>
        </p:spPr>
        <p:txBody>
          <a:bodyPr anchorCtr="0" anchor="t" bIns="121900" lIns="121900" rIns="121900" tIns="121900">
            <a:noAutofit/>
          </a:bodyPr>
          <a:lstStyle/>
          <a:p>
            <a:pPr lvl="0">
              <a:spcBef>
                <a:spcPts val="0"/>
              </a:spcBef>
              <a:buNone/>
            </a:pPr>
            <a:r>
              <a:t/>
            </a:r>
            <a:endParaRPr/>
          </a:p>
        </p:txBody>
      </p:sp>
      <p:sp>
        <p:nvSpPr>
          <p:cNvPr id="379" name="Shape 379"/>
          <p:cNvSpPr txBox="1"/>
          <p:nvPr>
            <p:ph idx="12" type="sldNum"/>
          </p:nvPr>
        </p:nvSpPr>
        <p:spPr>
          <a:xfrm>
            <a:off x="8610600" y="6356350"/>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pic>
        <p:nvPicPr>
          <p:cNvPr id="380" name="Shape 380"/>
          <p:cNvPicPr preferRelativeResize="0"/>
          <p:nvPr/>
        </p:nvPicPr>
        <p:blipFill>
          <a:blip r:embed="rId3">
            <a:alphaModFix/>
          </a:blip>
          <a:stretch>
            <a:fillRect/>
          </a:stretch>
        </p:blipFill>
        <p:spPr>
          <a:xfrm>
            <a:off x="1969324" y="0"/>
            <a:ext cx="8253343" cy="6857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0" y="0"/>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General characteristics of the haze events</a:t>
            </a:r>
          </a:p>
        </p:txBody>
      </p:sp>
      <p:pic>
        <p:nvPicPr>
          <p:cNvPr id="93" name="Shape 93"/>
          <p:cNvPicPr preferRelativeResize="0"/>
          <p:nvPr>
            <p:ph idx="1" type="body"/>
          </p:nvPr>
        </p:nvPicPr>
        <p:blipFill rotWithShape="1">
          <a:blip r:embed="rId3">
            <a:alphaModFix/>
          </a:blip>
          <a:srcRect b="0" l="0" r="0" t="0"/>
          <a:stretch/>
        </p:blipFill>
        <p:spPr>
          <a:xfrm>
            <a:off x="607952" y="1690688"/>
            <a:ext cx="6290885" cy="4351338"/>
          </a:xfrm>
          <a:prstGeom prst="rect">
            <a:avLst/>
          </a:prstGeom>
          <a:noFill/>
          <a:ln>
            <a:noFill/>
          </a:ln>
        </p:spPr>
      </p:pic>
      <p:pic>
        <p:nvPicPr>
          <p:cNvPr id="94" name="Shape 94"/>
          <p:cNvPicPr preferRelativeResize="0"/>
          <p:nvPr/>
        </p:nvPicPr>
        <p:blipFill rotWithShape="1">
          <a:blip r:embed="rId4">
            <a:alphaModFix/>
          </a:blip>
          <a:srcRect b="0" l="0" r="0" t="0"/>
          <a:stretch/>
        </p:blipFill>
        <p:spPr>
          <a:xfrm>
            <a:off x="7915702" y="1089088"/>
            <a:ext cx="4276200" cy="3130200"/>
          </a:xfrm>
          <a:prstGeom prst="rect">
            <a:avLst/>
          </a:prstGeom>
          <a:noFill/>
          <a:ln>
            <a:noFill/>
          </a:ln>
        </p:spPr>
      </p:pic>
      <p:sp>
        <p:nvSpPr>
          <p:cNvPr id="95" name="Shape 95"/>
          <p:cNvSpPr txBox="1"/>
          <p:nvPr/>
        </p:nvSpPr>
        <p:spPr>
          <a:xfrm>
            <a:off x="7581625" y="4539100"/>
            <a:ext cx="9472800" cy="1105200"/>
          </a:xfrm>
          <a:prstGeom prst="rect">
            <a:avLst/>
          </a:prstGeom>
          <a:noFill/>
          <a:ln>
            <a:noFill/>
          </a:ln>
        </p:spPr>
        <p:txBody>
          <a:bodyPr anchorCtr="0" anchor="t" bIns="91425" lIns="91425" rIns="91425" tIns="91425">
            <a:noAutofit/>
          </a:bodyPr>
          <a:lstStyle/>
          <a:p>
            <a:pPr lvl="0">
              <a:spcBef>
                <a:spcPts val="0"/>
              </a:spcBef>
              <a:buNone/>
            </a:pPr>
            <a:r>
              <a:rPr lang="en-US"/>
              <a:t>Haze days: Vis &lt; 10km in China</a:t>
            </a:r>
          </a:p>
          <a:p>
            <a:pPr lvl="0">
              <a:spcBef>
                <a:spcPts val="0"/>
              </a:spcBef>
              <a:buNone/>
            </a:pPr>
            <a:r>
              <a:rPr lang="en-US"/>
              <a:t>wind speed &lt; 1 m/s (average &lt; 5 m/s)</a:t>
            </a:r>
          </a:p>
          <a:p>
            <a:pPr lvl="0">
              <a:spcBef>
                <a:spcPts val="0"/>
              </a:spcBef>
              <a:buNone/>
            </a:pPr>
            <a:r>
              <a:rPr lang="en-US"/>
              <a:t>RH is increasing</a:t>
            </a:r>
          </a:p>
          <a:p>
            <a:pPr lvl="0">
              <a:spcBef>
                <a:spcPts val="0"/>
              </a:spcBef>
              <a:buNone/>
            </a:pPr>
            <a:r>
              <a:rPr lang="en-US"/>
              <a:t>PBL is low</a:t>
            </a:r>
          </a:p>
        </p:txBody>
      </p:sp>
      <p:sp>
        <p:nvSpPr>
          <p:cNvPr id="96" name="Shape 96"/>
          <p:cNvSpPr txBox="1"/>
          <p:nvPr>
            <p:ph idx="12" type="sldNum"/>
          </p:nvPr>
        </p:nvSpPr>
        <p:spPr>
          <a:xfrm>
            <a:off x="8610600" y="6356350"/>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97" name="Shape 97"/>
          <p:cNvSpPr txBox="1"/>
          <p:nvPr/>
        </p:nvSpPr>
        <p:spPr>
          <a:xfrm>
            <a:off x="0" y="6457075"/>
            <a:ext cx="6077100" cy="708900"/>
          </a:xfrm>
          <a:prstGeom prst="rect">
            <a:avLst/>
          </a:prstGeom>
          <a:noFill/>
          <a:ln>
            <a:noFill/>
          </a:ln>
        </p:spPr>
        <p:txBody>
          <a:bodyPr anchorCtr="0" anchor="t" bIns="91425" lIns="91425" rIns="91425" tIns="91425">
            <a:noAutofit/>
          </a:bodyPr>
          <a:lstStyle/>
          <a:p>
            <a:pPr lvl="0">
              <a:spcBef>
                <a:spcPts val="0"/>
              </a:spcBef>
              <a:buNone/>
            </a:pPr>
            <a:r>
              <a:rPr lang="en-US"/>
              <a:t>Background</a:t>
            </a:r>
          </a:p>
        </p:txBody>
      </p:sp>
      <p:sp>
        <p:nvSpPr>
          <p:cNvPr id="98" name="Shape 98"/>
          <p:cNvSpPr txBox="1"/>
          <p:nvPr/>
        </p:nvSpPr>
        <p:spPr>
          <a:xfrm>
            <a:off x="7203375" y="6052150"/>
            <a:ext cx="9472800" cy="1105200"/>
          </a:xfrm>
          <a:prstGeom prst="rect">
            <a:avLst/>
          </a:prstGeom>
          <a:noFill/>
          <a:ln>
            <a:noFill/>
          </a:ln>
        </p:spPr>
        <p:txBody>
          <a:bodyPr anchorCtr="0" anchor="t" bIns="91425" lIns="91425" rIns="91425" tIns="91425">
            <a:noAutofit/>
          </a:bodyPr>
          <a:lstStyle/>
          <a:p>
            <a:pPr indent="273050" lvl="0" rtl="0">
              <a:lnSpc>
                <a:spcPct val="115000"/>
              </a:lnSpc>
              <a:spcBef>
                <a:spcPts val="0"/>
              </a:spcBef>
              <a:spcAft>
                <a:spcPts val="2100"/>
              </a:spcAft>
              <a:buClr>
                <a:schemeClr val="dk1"/>
              </a:buClr>
              <a:buSzPct val="61111"/>
              <a:buFont typeface="Arial"/>
              <a:buNone/>
            </a:pPr>
            <a:r>
              <a:rPr lang="en-US" sz="1800">
                <a:solidFill>
                  <a:schemeClr val="dk1"/>
                </a:solidFill>
                <a:latin typeface="Calibri"/>
                <a:ea typeface="Calibri"/>
                <a:cs typeface="Calibri"/>
                <a:sym typeface="Calibri"/>
              </a:rPr>
              <a:t>(Quan et al. 2014)</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0" y="0"/>
            <a:ext cx="10515599"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Variations of particles and precursors</a:t>
            </a:r>
          </a:p>
        </p:txBody>
      </p:sp>
      <p:pic>
        <p:nvPicPr>
          <p:cNvPr id="104" name="Shape 104"/>
          <p:cNvPicPr preferRelativeResize="0"/>
          <p:nvPr>
            <p:ph idx="1" type="body"/>
          </p:nvPr>
        </p:nvPicPr>
        <p:blipFill rotWithShape="1">
          <a:blip r:embed="rId3">
            <a:alphaModFix/>
          </a:blip>
          <a:srcRect b="0" l="0" r="0" t="0"/>
          <a:stretch/>
        </p:blipFill>
        <p:spPr>
          <a:xfrm>
            <a:off x="777239" y="1245325"/>
            <a:ext cx="6800788" cy="5192893"/>
          </a:xfrm>
          <a:prstGeom prst="rect">
            <a:avLst/>
          </a:prstGeom>
          <a:noFill/>
          <a:ln>
            <a:noFill/>
          </a:ln>
        </p:spPr>
      </p:pic>
      <p:sp>
        <p:nvSpPr>
          <p:cNvPr id="105" name="Shape 105"/>
          <p:cNvSpPr txBox="1"/>
          <p:nvPr/>
        </p:nvSpPr>
        <p:spPr>
          <a:xfrm>
            <a:off x="8387475" y="1957050"/>
            <a:ext cx="9472800" cy="1105200"/>
          </a:xfrm>
          <a:prstGeom prst="rect">
            <a:avLst/>
          </a:prstGeom>
          <a:noFill/>
          <a:ln>
            <a:noFill/>
          </a:ln>
        </p:spPr>
        <p:txBody>
          <a:bodyPr anchorCtr="0" anchor="t" bIns="91425" lIns="91425" rIns="91425" tIns="91425">
            <a:noAutofit/>
          </a:bodyPr>
          <a:lstStyle/>
          <a:p>
            <a:pPr lvl="0">
              <a:spcBef>
                <a:spcPts val="0"/>
              </a:spcBef>
              <a:buNone/>
            </a:pPr>
            <a:r>
              <a:rPr lang="en-US" sz="1800"/>
              <a:t>Aerosol </a:t>
            </a:r>
            <a:r>
              <a:rPr lang="en-US" sz="1800"/>
              <a:t>precursor</a:t>
            </a:r>
          </a:p>
          <a:p>
            <a:pPr lvl="0">
              <a:spcBef>
                <a:spcPts val="0"/>
              </a:spcBef>
              <a:buNone/>
            </a:pPr>
            <a:r>
              <a:t/>
            </a:r>
            <a:endParaRPr sz="1800"/>
          </a:p>
          <a:p>
            <a:pPr lvl="0">
              <a:spcBef>
                <a:spcPts val="0"/>
              </a:spcBef>
              <a:buNone/>
            </a:pPr>
            <a:r>
              <a:t/>
            </a:r>
            <a:endParaRPr sz="1800"/>
          </a:p>
          <a:p>
            <a:pPr lvl="0">
              <a:spcBef>
                <a:spcPts val="0"/>
              </a:spcBef>
              <a:buNone/>
            </a:pPr>
            <a:r>
              <a:t/>
            </a:r>
            <a:endParaRPr sz="1800"/>
          </a:p>
          <a:p>
            <a:pPr lvl="0">
              <a:spcBef>
                <a:spcPts val="0"/>
              </a:spcBef>
              <a:buNone/>
            </a:pPr>
            <a:r>
              <a:t/>
            </a:r>
            <a:endParaRPr sz="1800"/>
          </a:p>
          <a:p>
            <a:pPr lvl="0">
              <a:spcBef>
                <a:spcPts val="0"/>
              </a:spcBef>
              <a:buNone/>
            </a:pPr>
            <a:r>
              <a:rPr lang="en-US" sz="1800"/>
              <a:t>Aerosol compounds</a:t>
            </a:r>
          </a:p>
        </p:txBody>
      </p:sp>
      <p:sp>
        <p:nvSpPr>
          <p:cNvPr id="106" name="Shape 106"/>
          <p:cNvSpPr txBox="1"/>
          <p:nvPr>
            <p:ph idx="12" type="sldNum"/>
          </p:nvPr>
        </p:nvSpPr>
        <p:spPr>
          <a:xfrm>
            <a:off x="8610600" y="6356350"/>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107" name="Shape 107"/>
          <p:cNvSpPr txBox="1"/>
          <p:nvPr/>
        </p:nvSpPr>
        <p:spPr>
          <a:xfrm>
            <a:off x="0" y="6457075"/>
            <a:ext cx="6077100" cy="708900"/>
          </a:xfrm>
          <a:prstGeom prst="rect">
            <a:avLst/>
          </a:prstGeom>
          <a:noFill/>
          <a:ln>
            <a:noFill/>
          </a:ln>
        </p:spPr>
        <p:txBody>
          <a:bodyPr anchorCtr="0" anchor="t" bIns="91425" lIns="91425" rIns="91425" tIns="91425">
            <a:noAutofit/>
          </a:bodyPr>
          <a:lstStyle/>
          <a:p>
            <a:pPr lvl="0" rtl="0">
              <a:spcBef>
                <a:spcPts val="0"/>
              </a:spcBef>
              <a:buNone/>
            </a:pPr>
            <a:r>
              <a:rPr lang="en-US"/>
              <a:t>Background</a:t>
            </a:r>
          </a:p>
        </p:txBody>
      </p:sp>
      <p:sp>
        <p:nvSpPr>
          <p:cNvPr id="108" name="Shape 108"/>
          <p:cNvSpPr txBox="1"/>
          <p:nvPr/>
        </p:nvSpPr>
        <p:spPr>
          <a:xfrm>
            <a:off x="7680300" y="5038900"/>
            <a:ext cx="3000000" cy="3000000"/>
          </a:xfrm>
          <a:prstGeom prst="rect">
            <a:avLst/>
          </a:prstGeom>
          <a:noFill/>
          <a:ln>
            <a:noFill/>
          </a:ln>
        </p:spPr>
        <p:txBody>
          <a:bodyPr anchorCtr="0" anchor="ctr" bIns="91425" lIns="91425" rIns="91425" tIns="91425">
            <a:noAutofit/>
          </a:bodyPr>
          <a:lstStyle/>
          <a:p>
            <a:pPr indent="342900" lvl="0" rtl="0">
              <a:lnSpc>
                <a:spcPct val="115000"/>
              </a:lnSpc>
              <a:spcBef>
                <a:spcPts val="0"/>
              </a:spcBef>
              <a:spcAft>
                <a:spcPts val="2100"/>
              </a:spcAft>
              <a:buNone/>
            </a:pPr>
            <a:r>
              <a:rPr lang="en-US" sz="1800">
                <a:solidFill>
                  <a:schemeClr val="dk1"/>
                </a:solidFill>
                <a:latin typeface="Calibri"/>
                <a:ea typeface="Calibri"/>
                <a:cs typeface="Calibri"/>
                <a:sym typeface="Calibri"/>
              </a:rPr>
              <a:t>(</a:t>
            </a:r>
            <a:r>
              <a:rPr lang="en-US" sz="1800">
                <a:solidFill>
                  <a:schemeClr val="dk1"/>
                </a:solidFill>
                <a:latin typeface="Calibri"/>
                <a:ea typeface="Calibri"/>
                <a:cs typeface="Calibri"/>
                <a:sym typeface="Calibri"/>
              </a:rPr>
              <a:t>Quan et al. 2014)</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idx="12" type="sldNum"/>
          </p:nvPr>
        </p:nvSpPr>
        <p:spPr>
          <a:xfrm>
            <a:off x="8610600" y="6356350"/>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pic>
        <p:nvPicPr>
          <p:cNvPr id="115" name="Shape 115"/>
          <p:cNvPicPr preferRelativeResize="0"/>
          <p:nvPr/>
        </p:nvPicPr>
        <p:blipFill>
          <a:blip r:embed="rId3">
            <a:alphaModFix/>
          </a:blip>
          <a:stretch>
            <a:fillRect/>
          </a:stretch>
        </p:blipFill>
        <p:spPr>
          <a:xfrm>
            <a:off x="1609725" y="1212950"/>
            <a:ext cx="8972550" cy="1390650"/>
          </a:xfrm>
          <a:prstGeom prst="rect">
            <a:avLst/>
          </a:prstGeom>
          <a:noFill/>
          <a:ln>
            <a:noFill/>
          </a:ln>
        </p:spPr>
      </p:pic>
      <p:pic>
        <p:nvPicPr>
          <p:cNvPr id="116" name="Shape 116"/>
          <p:cNvPicPr preferRelativeResize="0"/>
          <p:nvPr/>
        </p:nvPicPr>
        <p:blipFill>
          <a:blip r:embed="rId4">
            <a:alphaModFix/>
          </a:blip>
          <a:stretch>
            <a:fillRect/>
          </a:stretch>
        </p:blipFill>
        <p:spPr>
          <a:xfrm>
            <a:off x="1609725" y="2996937"/>
            <a:ext cx="8972550" cy="1400175"/>
          </a:xfrm>
          <a:prstGeom prst="rect">
            <a:avLst/>
          </a:prstGeom>
          <a:noFill/>
          <a:ln>
            <a:noFill/>
          </a:ln>
        </p:spPr>
      </p:pic>
      <p:sp>
        <p:nvSpPr>
          <p:cNvPr id="117" name="Shape 117"/>
          <p:cNvSpPr txBox="1"/>
          <p:nvPr/>
        </p:nvSpPr>
        <p:spPr>
          <a:xfrm>
            <a:off x="1948925" y="900925"/>
            <a:ext cx="9781500" cy="1141200"/>
          </a:xfrm>
          <a:prstGeom prst="rect">
            <a:avLst/>
          </a:prstGeom>
          <a:noFill/>
          <a:ln>
            <a:noFill/>
          </a:ln>
        </p:spPr>
        <p:txBody>
          <a:bodyPr anchorCtr="0" anchor="t" bIns="91425" lIns="91425" rIns="91425" tIns="91425">
            <a:noAutofit/>
          </a:bodyPr>
          <a:lstStyle/>
          <a:p>
            <a:pPr lvl="0">
              <a:spcBef>
                <a:spcPts val="0"/>
              </a:spcBef>
              <a:buNone/>
            </a:pPr>
            <a:r>
              <a:rPr lang="en-US"/>
              <a:t>Xi’an city</a:t>
            </a:r>
          </a:p>
        </p:txBody>
      </p:sp>
      <p:sp>
        <p:nvSpPr>
          <p:cNvPr id="118" name="Shape 118"/>
          <p:cNvSpPr txBox="1"/>
          <p:nvPr/>
        </p:nvSpPr>
        <p:spPr>
          <a:xfrm>
            <a:off x="1770375" y="2603600"/>
            <a:ext cx="9781500" cy="1141200"/>
          </a:xfrm>
          <a:prstGeom prst="rect">
            <a:avLst/>
          </a:prstGeom>
          <a:noFill/>
          <a:ln>
            <a:noFill/>
          </a:ln>
        </p:spPr>
        <p:txBody>
          <a:bodyPr anchorCtr="0" anchor="t" bIns="91425" lIns="91425" rIns="91425" tIns="91425">
            <a:noAutofit/>
          </a:bodyPr>
          <a:lstStyle/>
          <a:p>
            <a:pPr lvl="0" rtl="0">
              <a:spcBef>
                <a:spcPts val="0"/>
              </a:spcBef>
              <a:buNone/>
            </a:pPr>
            <a:r>
              <a:rPr lang="en-US"/>
              <a:t>Beijing</a:t>
            </a:r>
            <a:r>
              <a:rPr lang="en-US"/>
              <a:t> city</a:t>
            </a:r>
          </a:p>
        </p:txBody>
      </p:sp>
      <p:sp>
        <p:nvSpPr>
          <p:cNvPr id="119" name="Shape 119"/>
          <p:cNvSpPr txBox="1"/>
          <p:nvPr>
            <p:ph idx="1" type="body"/>
          </p:nvPr>
        </p:nvSpPr>
        <p:spPr>
          <a:xfrm>
            <a:off x="1214825" y="4397125"/>
            <a:ext cx="2388900" cy="4351200"/>
          </a:xfrm>
          <a:prstGeom prst="rect">
            <a:avLst/>
          </a:prstGeom>
        </p:spPr>
        <p:txBody>
          <a:bodyPr anchorCtr="0" anchor="t" bIns="121900" lIns="121900" rIns="121900" tIns="121900">
            <a:noAutofit/>
          </a:bodyPr>
          <a:lstStyle/>
          <a:p>
            <a:pPr indent="0" lvl="0" marL="0" rtl="0">
              <a:lnSpc>
                <a:spcPct val="115000"/>
              </a:lnSpc>
              <a:spcBef>
                <a:spcPts val="0"/>
              </a:spcBef>
              <a:spcAft>
                <a:spcPts val="0"/>
              </a:spcAft>
              <a:buNone/>
            </a:pPr>
            <a:r>
              <a:rPr lang="en-US" sz="1400">
                <a:latin typeface="Arial"/>
                <a:ea typeface="Arial"/>
                <a:cs typeface="Arial"/>
                <a:sym typeface="Arial"/>
              </a:rPr>
              <a:t>SO</a:t>
            </a:r>
            <a:r>
              <a:rPr baseline="-25000" lang="en-US" sz="2300">
                <a:latin typeface="Arial"/>
                <a:ea typeface="Arial"/>
                <a:cs typeface="Arial"/>
                <a:sym typeface="Arial"/>
              </a:rPr>
              <a:t>4</a:t>
            </a:r>
            <a:r>
              <a:rPr baseline="30000" lang="en-US" sz="2300">
                <a:latin typeface="Arial"/>
                <a:ea typeface="Arial"/>
                <a:cs typeface="Arial"/>
                <a:sym typeface="Arial"/>
              </a:rPr>
              <a:t>2−</a:t>
            </a:r>
            <a:r>
              <a:rPr lang="en-US" sz="1400">
                <a:latin typeface="Arial"/>
                <a:ea typeface="Arial"/>
                <a:cs typeface="Arial"/>
                <a:sym typeface="Arial"/>
              </a:rPr>
              <a:t> mass concentration variation with time</a:t>
            </a:r>
          </a:p>
          <a:p>
            <a:pPr lvl="0" rtl="0">
              <a:spcBef>
                <a:spcPts val="0"/>
              </a:spcBef>
              <a:buNone/>
            </a:pPr>
            <a:r>
              <a:t/>
            </a:r>
            <a:endParaRPr/>
          </a:p>
        </p:txBody>
      </p:sp>
      <p:sp>
        <p:nvSpPr>
          <p:cNvPr id="120" name="Shape 120"/>
          <p:cNvSpPr txBox="1"/>
          <p:nvPr>
            <p:ph idx="1" type="body"/>
          </p:nvPr>
        </p:nvSpPr>
        <p:spPr>
          <a:xfrm>
            <a:off x="3739025" y="4494350"/>
            <a:ext cx="2388900" cy="4351200"/>
          </a:xfrm>
          <a:prstGeom prst="rect">
            <a:avLst/>
          </a:prstGeom>
        </p:spPr>
        <p:txBody>
          <a:bodyPr anchorCtr="0" anchor="t" bIns="121900" lIns="121900" rIns="121900" tIns="121900">
            <a:noAutofit/>
          </a:bodyPr>
          <a:lstStyle/>
          <a:p>
            <a:pPr indent="0" lvl="0" marL="0" rtl="0">
              <a:lnSpc>
                <a:spcPct val="115000"/>
              </a:lnSpc>
              <a:spcBef>
                <a:spcPts val="0"/>
              </a:spcBef>
              <a:spcAft>
                <a:spcPts val="0"/>
              </a:spcAft>
              <a:buNone/>
            </a:pPr>
            <a:r>
              <a:rPr lang="en-US" sz="1400">
                <a:latin typeface="Arial"/>
                <a:ea typeface="Arial"/>
                <a:cs typeface="Arial"/>
                <a:sym typeface="Arial"/>
              </a:rPr>
              <a:t>five main non refractory PM</a:t>
            </a:r>
            <a:r>
              <a:rPr baseline="-25000" lang="en-US" sz="2300">
                <a:latin typeface="Arial"/>
                <a:ea typeface="Arial"/>
                <a:cs typeface="Arial"/>
                <a:sym typeface="Arial"/>
              </a:rPr>
              <a:t>2.5</a:t>
            </a:r>
            <a:r>
              <a:rPr lang="en-US" sz="1400">
                <a:latin typeface="Arial"/>
                <a:ea typeface="Arial"/>
                <a:cs typeface="Arial"/>
                <a:sym typeface="Arial"/>
              </a:rPr>
              <a:t> species</a:t>
            </a:r>
          </a:p>
          <a:p>
            <a:pPr lvl="0" rtl="0">
              <a:spcBef>
                <a:spcPts val="0"/>
              </a:spcBef>
              <a:buNone/>
            </a:pPr>
            <a:r>
              <a:t/>
            </a:r>
            <a:endParaRPr/>
          </a:p>
        </p:txBody>
      </p:sp>
      <p:sp>
        <p:nvSpPr>
          <p:cNvPr id="121" name="Shape 121"/>
          <p:cNvSpPr txBox="1"/>
          <p:nvPr/>
        </p:nvSpPr>
        <p:spPr>
          <a:xfrm>
            <a:off x="6036000" y="4566975"/>
            <a:ext cx="3000000" cy="967200"/>
          </a:xfrm>
          <a:prstGeom prst="rect">
            <a:avLst/>
          </a:prstGeom>
          <a:noFill/>
          <a:ln>
            <a:noFill/>
          </a:ln>
        </p:spPr>
        <p:txBody>
          <a:bodyPr anchorCtr="0" anchor="ctr" bIns="91425" lIns="91425" rIns="91425" tIns="91425">
            <a:noAutofit/>
          </a:bodyPr>
          <a:lstStyle/>
          <a:p>
            <a:pPr lvl="0" rtl="0">
              <a:lnSpc>
                <a:spcPct val="115000"/>
              </a:lnSpc>
              <a:spcBef>
                <a:spcPts val="0"/>
              </a:spcBef>
              <a:buNone/>
            </a:pPr>
            <a:r>
              <a:rPr lang="en-US">
                <a:solidFill>
                  <a:schemeClr val="dk1"/>
                </a:solidFill>
              </a:rPr>
              <a:t>molar ratio of SO</a:t>
            </a:r>
            <a:r>
              <a:rPr baseline="-25000" lang="en-US" sz="2300">
                <a:solidFill>
                  <a:schemeClr val="dk1"/>
                </a:solidFill>
              </a:rPr>
              <a:t>4</a:t>
            </a:r>
            <a:r>
              <a:rPr baseline="30000" lang="en-US" sz="2300">
                <a:solidFill>
                  <a:schemeClr val="dk1"/>
                </a:solidFill>
              </a:rPr>
              <a:t>2−</a:t>
            </a:r>
            <a:r>
              <a:rPr lang="en-US">
                <a:solidFill>
                  <a:schemeClr val="dk1"/>
                </a:solidFill>
              </a:rPr>
              <a:t> to SO</a:t>
            </a:r>
            <a:r>
              <a:rPr baseline="-25000" lang="en-US" sz="2300">
                <a:solidFill>
                  <a:schemeClr val="dk1"/>
                </a:solidFill>
              </a:rPr>
              <a:t>2</a:t>
            </a:r>
          </a:p>
          <a:p>
            <a:pPr lvl="0" rtl="0">
              <a:lnSpc>
                <a:spcPct val="115000"/>
              </a:lnSpc>
              <a:spcBef>
                <a:spcPts val="0"/>
              </a:spcBef>
              <a:buNone/>
            </a:pPr>
            <a:r>
              <a:rPr lang="en-US">
                <a:solidFill>
                  <a:schemeClr val="dk1"/>
                </a:solidFill>
              </a:rPr>
              <a:t>Vs. RH</a:t>
            </a:r>
          </a:p>
        </p:txBody>
      </p:sp>
      <p:sp>
        <p:nvSpPr>
          <p:cNvPr id="122" name="Shape 122"/>
          <p:cNvSpPr txBox="1"/>
          <p:nvPr/>
        </p:nvSpPr>
        <p:spPr>
          <a:xfrm>
            <a:off x="10107625" y="4621225"/>
            <a:ext cx="6077100" cy="708900"/>
          </a:xfrm>
          <a:prstGeom prst="rect">
            <a:avLst/>
          </a:prstGeom>
          <a:noFill/>
          <a:ln>
            <a:noFill/>
          </a:ln>
        </p:spPr>
        <p:txBody>
          <a:bodyPr anchorCtr="0" anchor="t" bIns="91425" lIns="91425" rIns="91425" tIns="91425">
            <a:noAutofit/>
          </a:bodyPr>
          <a:lstStyle/>
          <a:p>
            <a:pPr lvl="0">
              <a:spcBef>
                <a:spcPts val="0"/>
              </a:spcBef>
              <a:buNone/>
            </a:pPr>
            <a:r>
              <a:rPr lang="en-US"/>
              <a:t>(Wang et al. 2016)</a:t>
            </a:r>
          </a:p>
        </p:txBody>
      </p:sp>
      <p:sp>
        <p:nvSpPr>
          <p:cNvPr id="123" name="Shape 123"/>
          <p:cNvSpPr txBox="1"/>
          <p:nvPr/>
        </p:nvSpPr>
        <p:spPr>
          <a:xfrm>
            <a:off x="928475" y="5676325"/>
            <a:ext cx="6077100" cy="7089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124" name="Shape 124"/>
          <p:cNvSpPr txBox="1"/>
          <p:nvPr/>
        </p:nvSpPr>
        <p:spPr>
          <a:xfrm>
            <a:off x="0" y="6457075"/>
            <a:ext cx="6077100" cy="708900"/>
          </a:xfrm>
          <a:prstGeom prst="rect">
            <a:avLst/>
          </a:prstGeom>
          <a:noFill/>
          <a:ln>
            <a:noFill/>
          </a:ln>
        </p:spPr>
        <p:txBody>
          <a:bodyPr anchorCtr="0" anchor="t" bIns="91425" lIns="91425" rIns="91425" tIns="91425">
            <a:noAutofit/>
          </a:bodyPr>
          <a:lstStyle/>
          <a:p>
            <a:pPr lvl="0" rtl="0">
              <a:spcBef>
                <a:spcPts val="0"/>
              </a:spcBef>
              <a:buNone/>
            </a:pPr>
            <a:r>
              <a:rPr lang="en-US"/>
              <a:t>Background</a:t>
            </a:r>
          </a:p>
        </p:txBody>
      </p:sp>
      <p:sp>
        <p:nvSpPr>
          <p:cNvPr id="125" name="Shape 125"/>
          <p:cNvSpPr txBox="1"/>
          <p:nvPr/>
        </p:nvSpPr>
        <p:spPr>
          <a:xfrm>
            <a:off x="569750" y="5488775"/>
            <a:ext cx="10603500" cy="708900"/>
          </a:xfrm>
          <a:prstGeom prst="rect">
            <a:avLst/>
          </a:prstGeom>
          <a:noFill/>
          <a:ln>
            <a:noFill/>
          </a:ln>
        </p:spPr>
        <p:txBody>
          <a:bodyPr anchorCtr="0" anchor="t" bIns="91425" lIns="91425" rIns="91425" tIns="91425">
            <a:noAutofit/>
          </a:bodyPr>
          <a:lstStyle/>
          <a:p>
            <a:pPr indent="-228600" lvl="0" marL="457200">
              <a:spcBef>
                <a:spcPts val="0"/>
              </a:spcBef>
              <a:buChar char="❖"/>
            </a:pPr>
            <a:r>
              <a:rPr lang="en-US"/>
              <a:t>SO</a:t>
            </a:r>
            <a:r>
              <a:rPr baseline="-25000" lang="en-US"/>
              <a:t>2</a:t>
            </a:r>
            <a:r>
              <a:rPr lang="en-US"/>
              <a:t> converts to sulfate with high RH and </a:t>
            </a:r>
            <a:r>
              <a:rPr lang="en-US"/>
              <a:t>concurrently</a:t>
            </a:r>
            <a:r>
              <a:rPr lang="en-US"/>
              <a:t> with elevated SO</a:t>
            </a:r>
            <a:r>
              <a:rPr baseline="-25000" lang="en-US"/>
              <a:t>2</a:t>
            </a:r>
            <a:r>
              <a:rPr lang="en-US"/>
              <a:t>, NO</a:t>
            </a:r>
            <a:r>
              <a:rPr baseline="-25000" lang="en-US"/>
              <a:t>x</a:t>
            </a:r>
            <a:r>
              <a:rPr lang="en-US"/>
              <a:t>, and NH</a:t>
            </a:r>
            <a:r>
              <a:rPr baseline="-25000" lang="en-US"/>
              <a:t>3</a:t>
            </a:r>
            <a:r>
              <a:rPr lang="en-US"/>
              <a:t>. And this conversion is responsible for the enhanced sulfate formation.</a:t>
            </a:r>
          </a:p>
          <a:p>
            <a:pPr indent="-228600" lvl="0" marL="457200">
              <a:spcBef>
                <a:spcPts val="0"/>
              </a:spcBef>
              <a:buChar char="❖"/>
            </a:pPr>
            <a:r>
              <a:rPr lang="en-US"/>
              <a:t>NO</a:t>
            </a:r>
            <a:r>
              <a:rPr baseline="-25000" lang="en-US"/>
              <a:t>x</a:t>
            </a:r>
            <a:r>
              <a:rPr lang="en-US"/>
              <a:t> and NH</a:t>
            </a:r>
            <a:r>
              <a:rPr baseline="-25000" lang="en-US"/>
              <a:t>3 </a:t>
            </a:r>
            <a:r>
              <a:rPr lang="en-US"/>
              <a:t>acts as an oxidant during this conversion.</a:t>
            </a:r>
          </a:p>
          <a:p>
            <a:pPr indent="-228600" lvl="0" marL="457200">
              <a:spcBef>
                <a:spcPts val="0"/>
              </a:spcBef>
              <a:buChar char="❖"/>
            </a:pPr>
            <a:r>
              <a:rPr lang="en-US"/>
              <a:t>Effective haze mitigation is </a:t>
            </a:r>
            <a:r>
              <a:rPr lang="en-US"/>
              <a:t>achievable</a:t>
            </a:r>
            <a:r>
              <a:rPr lang="en-US"/>
              <a:t> by intervening in sulfate formation process with </a:t>
            </a:r>
            <a:r>
              <a:rPr lang="en-US"/>
              <a:t>enforced</a:t>
            </a:r>
            <a:r>
              <a:rPr lang="en-US"/>
              <a:t> </a:t>
            </a:r>
            <a:r>
              <a:rPr lang="en-US">
                <a:solidFill>
                  <a:schemeClr val="dk1"/>
                </a:solidFill>
              </a:rPr>
              <a:t>NH</a:t>
            </a:r>
            <a:r>
              <a:rPr baseline="-25000" lang="en-US">
                <a:solidFill>
                  <a:schemeClr val="dk1"/>
                </a:solidFill>
              </a:rPr>
              <a:t>3 </a:t>
            </a:r>
            <a:r>
              <a:rPr lang="en-US">
                <a:solidFill>
                  <a:schemeClr val="dk1"/>
                </a:solidFill>
              </a:rPr>
              <a:t>and NO</a:t>
            </a:r>
            <a:r>
              <a:rPr baseline="-25000" lang="en-US">
                <a:solidFill>
                  <a:schemeClr val="dk1"/>
                </a:solidFill>
              </a:rPr>
              <a:t>2</a:t>
            </a:r>
            <a:r>
              <a:rPr lang="en-US">
                <a:solidFill>
                  <a:schemeClr val="dk1"/>
                </a:solidFill>
              </a:rPr>
              <a:t> control.</a:t>
            </a:r>
          </a:p>
          <a:p>
            <a:pPr lv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0" y="0"/>
            <a:ext cx="10515600" cy="1325700"/>
          </a:xfrm>
          <a:prstGeom prst="rect">
            <a:avLst/>
          </a:prstGeom>
        </p:spPr>
        <p:txBody>
          <a:bodyPr anchorCtr="0" anchor="ctr" bIns="121900" lIns="121900" rIns="121900" tIns="121900">
            <a:noAutofit/>
          </a:bodyPr>
          <a:lstStyle/>
          <a:p>
            <a:pPr lvl="0">
              <a:spcBef>
                <a:spcPts val="0"/>
              </a:spcBef>
              <a:buNone/>
            </a:pPr>
            <a:r>
              <a:rPr lang="en-US"/>
              <a:t>The problem</a:t>
            </a:r>
          </a:p>
        </p:txBody>
      </p:sp>
      <p:sp>
        <p:nvSpPr>
          <p:cNvPr id="132" name="Shape 132"/>
          <p:cNvSpPr txBox="1"/>
          <p:nvPr>
            <p:ph idx="1" type="body"/>
          </p:nvPr>
        </p:nvSpPr>
        <p:spPr>
          <a:xfrm>
            <a:off x="838200" y="1825625"/>
            <a:ext cx="10515600" cy="4351200"/>
          </a:xfrm>
          <a:prstGeom prst="rect">
            <a:avLst/>
          </a:prstGeom>
        </p:spPr>
        <p:txBody>
          <a:bodyPr anchorCtr="0" anchor="t" bIns="121900" lIns="121900" rIns="121900" tIns="121900">
            <a:noAutofit/>
          </a:bodyPr>
          <a:lstStyle/>
          <a:p>
            <a:pPr indent="0" lvl="0" rtl="0">
              <a:lnSpc>
                <a:spcPct val="80000"/>
              </a:lnSpc>
              <a:spcBef>
                <a:spcPts val="0"/>
              </a:spcBef>
              <a:buSzPct val="99166"/>
            </a:pPr>
            <a:r>
              <a:rPr lang="en-US" sz="2380"/>
              <a:t>Due to the severity of air pollution, the Chinese government introduced the Air Pollution Prevention and Control Action Plan in 2013. </a:t>
            </a:r>
          </a:p>
          <a:p>
            <a:pPr lvl="0" rtl="0">
              <a:lnSpc>
                <a:spcPct val="100000"/>
              </a:lnSpc>
              <a:spcBef>
                <a:spcPts val="0"/>
              </a:spcBef>
              <a:buSzPct val="99166"/>
            </a:pPr>
            <a:r>
              <a:rPr lang="en-US" sz="2380"/>
              <a:t>The plan implemented extreme measures to curb emissions, including controlling current pollutant sources, optimizing industrial structures, accelerating technology transformation, and increasing clean energy supply. </a:t>
            </a:r>
          </a:p>
          <a:p>
            <a:pPr indent="0" lvl="0" marL="0" rtl="0">
              <a:lnSpc>
                <a:spcPct val="80000"/>
              </a:lnSpc>
              <a:spcBef>
                <a:spcPts val="0"/>
              </a:spcBef>
              <a:buNone/>
            </a:pPr>
            <a:r>
              <a:t/>
            </a:r>
            <a:endParaRPr sz="2380"/>
          </a:p>
        </p:txBody>
      </p:sp>
      <p:sp>
        <p:nvSpPr>
          <p:cNvPr id="133" name="Shape 133"/>
          <p:cNvSpPr txBox="1"/>
          <p:nvPr>
            <p:ph idx="12" type="sldNum"/>
          </p:nvPr>
        </p:nvSpPr>
        <p:spPr>
          <a:xfrm>
            <a:off x="8610600" y="6356350"/>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type="title"/>
          </p:nvPr>
        </p:nvSpPr>
        <p:spPr>
          <a:xfrm>
            <a:off x="0" y="0"/>
            <a:ext cx="10515600" cy="1325700"/>
          </a:xfrm>
          <a:prstGeom prst="rect">
            <a:avLst/>
          </a:prstGeom>
        </p:spPr>
        <p:txBody>
          <a:bodyPr anchorCtr="0" anchor="ctr" bIns="121900" lIns="121900" rIns="121900" tIns="121900">
            <a:noAutofit/>
          </a:bodyPr>
          <a:lstStyle/>
          <a:p>
            <a:pPr lvl="0">
              <a:spcBef>
                <a:spcPts val="0"/>
              </a:spcBef>
              <a:buNone/>
            </a:pPr>
            <a:r>
              <a:rPr lang="en-US"/>
              <a:t>The problem</a:t>
            </a:r>
          </a:p>
        </p:txBody>
      </p:sp>
      <p:sp>
        <p:nvSpPr>
          <p:cNvPr id="140" name="Shape 140"/>
          <p:cNvSpPr txBox="1"/>
          <p:nvPr>
            <p:ph idx="1" type="body"/>
          </p:nvPr>
        </p:nvSpPr>
        <p:spPr>
          <a:xfrm>
            <a:off x="8420375" y="1825625"/>
            <a:ext cx="3771600" cy="4351200"/>
          </a:xfrm>
          <a:prstGeom prst="rect">
            <a:avLst/>
          </a:prstGeom>
        </p:spPr>
        <p:txBody>
          <a:bodyPr anchorCtr="0" anchor="t" bIns="121900" lIns="121900" rIns="121900" tIns="121900">
            <a:noAutofit/>
          </a:bodyPr>
          <a:lstStyle/>
          <a:p>
            <a:pPr lvl="0">
              <a:spcBef>
                <a:spcPts val="0"/>
              </a:spcBef>
              <a:buClr>
                <a:schemeClr val="dk1"/>
              </a:buClr>
              <a:buSzPct val="61111"/>
              <a:buFont typeface="Arial"/>
              <a:buNone/>
            </a:pPr>
            <a:r>
              <a:rPr lang="en-US" sz="1800">
                <a:latin typeface="Arial"/>
                <a:ea typeface="Arial"/>
                <a:cs typeface="Arial"/>
                <a:sym typeface="Arial"/>
              </a:rPr>
              <a:t>The statistical results indicate that the majority of severe haze  events (74%) occurred during winter time.</a:t>
            </a:r>
          </a:p>
          <a:p>
            <a:pPr lvl="0">
              <a:spcBef>
                <a:spcPts val="0"/>
              </a:spcBef>
              <a:buClr>
                <a:schemeClr val="dk1"/>
              </a:buClr>
              <a:buSzPct val="61111"/>
              <a:buFont typeface="Arial"/>
              <a:buNone/>
            </a:pPr>
            <a:r>
              <a:rPr lang="en-US" sz="1800">
                <a:latin typeface="Arial"/>
                <a:ea typeface="Arial"/>
                <a:cs typeface="Arial"/>
                <a:sym typeface="Arial"/>
              </a:rPr>
              <a:t> In the spring, 61 events occurred and 56 occurred in the autumn. </a:t>
            </a:r>
          </a:p>
          <a:p>
            <a:pPr lvl="0">
              <a:spcBef>
                <a:spcPts val="0"/>
              </a:spcBef>
              <a:buClr>
                <a:schemeClr val="dk1"/>
              </a:buClr>
              <a:buSzPct val="61111"/>
              <a:buFont typeface="Arial"/>
              <a:buNone/>
            </a:pPr>
            <a:r>
              <a:rPr lang="en-US" sz="1800">
                <a:latin typeface="Arial"/>
                <a:ea typeface="Arial"/>
                <a:cs typeface="Arial"/>
                <a:sym typeface="Arial"/>
              </a:rPr>
              <a:t>The fewest events are in boreal summer, only 9 days. </a:t>
            </a:r>
          </a:p>
          <a:p>
            <a:pPr lvl="0">
              <a:spcBef>
                <a:spcPts val="0"/>
              </a:spcBef>
              <a:buNone/>
            </a:pPr>
            <a:r>
              <a:t/>
            </a:r>
            <a:endParaRPr/>
          </a:p>
        </p:txBody>
      </p:sp>
      <p:pic>
        <p:nvPicPr>
          <p:cNvPr id="141" name="Shape 141"/>
          <p:cNvPicPr preferRelativeResize="0"/>
          <p:nvPr/>
        </p:nvPicPr>
        <p:blipFill>
          <a:blip r:embed="rId3">
            <a:alphaModFix/>
          </a:blip>
          <a:stretch>
            <a:fillRect/>
          </a:stretch>
        </p:blipFill>
        <p:spPr>
          <a:xfrm>
            <a:off x="0" y="1134625"/>
            <a:ext cx="8632249" cy="4243225"/>
          </a:xfrm>
          <a:prstGeom prst="rect">
            <a:avLst/>
          </a:prstGeom>
          <a:noFill/>
          <a:ln>
            <a:noFill/>
          </a:ln>
        </p:spPr>
      </p:pic>
      <p:sp>
        <p:nvSpPr>
          <p:cNvPr id="142" name="Shape 142"/>
          <p:cNvSpPr txBox="1"/>
          <p:nvPr>
            <p:ph idx="12" type="sldNum"/>
          </p:nvPr>
        </p:nvSpPr>
        <p:spPr>
          <a:xfrm>
            <a:off x="8610600" y="6356350"/>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143" name="Shape 143"/>
          <p:cNvSpPr txBox="1"/>
          <p:nvPr/>
        </p:nvSpPr>
        <p:spPr>
          <a:xfrm>
            <a:off x="5610600" y="5443650"/>
            <a:ext cx="3000000" cy="690000"/>
          </a:xfrm>
          <a:prstGeom prst="rect">
            <a:avLst/>
          </a:prstGeom>
          <a:noFill/>
          <a:ln>
            <a:noFill/>
          </a:ln>
        </p:spPr>
        <p:txBody>
          <a:bodyPr anchorCtr="0" anchor="ctr" bIns="91425" lIns="91425" rIns="91425" tIns="91425">
            <a:noAutofit/>
          </a:bodyPr>
          <a:lstStyle/>
          <a:p>
            <a:pPr lvl="0" rtl="0">
              <a:spcBef>
                <a:spcPts val="0"/>
              </a:spcBef>
              <a:buNone/>
            </a:pPr>
            <a:r>
              <a:rPr lang="en-US">
                <a:solidFill>
                  <a:schemeClr val="dk1"/>
                </a:solidFill>
              </a:rPr>
              <a:t>(Chen et al. 2015)</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838200" y="365125"/>
            <a:ext cx="10515600" cy="1325700"/>
          </a:xfrm>
          <a:prstGeom prst="rect">
            <a:avLst/>
          </a:prstGeom>
        </p:spPr>
        <p:txBody>
          <a:bodyPr anchorCtr="0" anchor="ctr" bIns="121900" lIns="121900" rIns="121900" tIns="121900">
            <a:noAutofit/>
          </a:bodyPr>
          <a:lstStyle/>
          <a:p>
            <a:pPr lvl="0">
              <a:spcBef>
                <a:spcPts val="0"/>
              </a:spcBef>
              <a:buNone/>
            </a:pPr>
            <a:r>
              <a:t/>
            </a:r>
            <a:endParaRPr/>
          </a:p>
        </p:txBody>
      </p:sp>
      <p:sp>
        <p:nvSpPr>
          <p:cNvPr id="150" name="Shape 150"/>
          <p:cNvSpPr txBox="1"/>
          <p:nvPr>
            <p:ph idx="1" type="body"/>
          </p:nvPr>
        </p:nvSpPr>
        <p:spPr>
          <a:xfrm>
            <a:off x="7811875" y="1825625"/>
            <a:ext cx="3541800" cy="4351200"/>
          </a:xfrm>
          <a:prstGeom prst="rect">
            <a:avLst/>
          </a:prstGeom>
        </p:spPr>
        <p:txBody>
          <a:bodyPr anchorCtr="0" anchor="t" bIns="121900" lIns="121900" rIns="121900" tIns="121900">
            <a:noAutofit/>
          </a:bodyPr>
          <a:lstStyle/>
          <a:p>
            <a:pPr lvl="0">
              <a:spcBef>
                <a:spcPts val="0"/>
              </a:spcBef>
              <a:buNone/>
            </a:pPr>
            <a:r>
              <a:rPr lang="en-US"/>
              <a:t>In annual and seasonal scales, haze episode not only occur in winter </a:t>
            </a:r>
          </a:p>
        </p:txBody>
      </p:sp>
      <p:pic>
        <p:nvPicPr>
          <p:cNvPr id="151" name="Shape 151"/>
          <p:cNvPicPr preferRelativeResize="0"/>
          <p:nvPr/>
        </p:nvPicPr>
        <p:blipFill>
          <a:blip r:embed="rId3">
            <a:alphaModFix/>
          </a:blip>
          <a:stretch>
            <a:fillRect/>
          </a:stretch>
        </p:blipFill>
        <p:spPr>
          <a:xfrm>
            <a:off x="0" y="0"/>
            <a:ext cx="7899700" cy="6587725"/>
          </a:xfrm>
          <a:prstGeom prst="rect">
            <a:avLst/>
          </a:prstGeom>
          <a:noFill/>
          <a:ln>
            <a:noFill/>
          </a:ln>
        </p:spPr>
      </p:pic>
      <p:sp>
        <p:nvSpPr>
          <p:cNvPr id="152" name="Shape 152"/>
          <p:cNvSpPr txBox="1"/>
          <p:nvPr/>
        </p:nvSpPr>
        <p:spPr>
          <a:xfrm>
            <a:off x="7844775" y="6265950"/>
            <a:ext cx="9472800" cy="1105200"/>
          </a:xfrm>
          <a:prstGeom prst="rect">
            <a:avLst/>
          </a:prstGeom>
          <a:noFill/>
          <a:ln>
            <a:noFill/>
          </a:ln>
        </p:spPr>
        <p:txBody>
          <a:bodyPr anchorCtr="0" anchor="t" bIns="91425" lIns="91425" rIns="91425" tIns="91425">
            <a:noAutofit/>
          </a:bodyPr>
          <a:lstStyle/>
          <a:p>
            <a:pPr lvl="0">
              <a:spcBef>
                <a:spcPts val="0"/>
              </a:spcBef>
              <a:buNone/>
            </a:pPr>
            <a:r>
              <a:rPr lang="en-US"/>
              <a:t>(Chen et al. 2015)</a:t>
            </a:r>
          </a:p>
        </p:txBody>
      </p:sp>
      <p:sp>
        <p:nvSpPr>
          <p:cNvPr id="153" name="Shape 153"/>
          <p:cNvSpPr txBox="1"/>
          <p:nvPr>
            <p:ph idx="12" type="sldNum"/>
          </p:nvPr>
        </p:nvSpPr>
        <p:spPr>
          <a:xfrm>
            <a:off x="8610600" y="6356350"/>
            <a:ext cx="2743200" cy="365100"/>
          </a:xfrm>
          <a:prstGeom prst="rect">
            <a:avLst/>
          </a:prstGeom>
        </p:spPr>
        <p:txBody>
          <a:bodyPr anchorCtr="0" anchor="ctr"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
        <p:nvSpPr>
          <p:cNvPr id="154" name="Shape 154"/>
          <p:cNvSpPr txBox="1"/>
          <p:nvPr/>
        </p:nvSpPr>
        <p:spPr>
          <a:xfrm>
            <a:off x="84400" y="6552025"/>
            <a:ext cx="6077100" cy="708900"/>
          </a:xfrm>
          <a:prstGeom prst="rect">
            <a:avLst/>
          </a:prstGeom>
          <a:noFill/>
          <a:ln>
            <a:noFill/>
          </a:ln>
        </p:spPr>
        <p:txBody>
          <a:bodyPr anchorCtr="0" anchor="t" bIns="91425" lIns="91425" rIns="91425" tIns="91425">
            <a:noAutofit/>
          </a:bodyPr>
          <a:lstStyle/>
          <a:p>
            <a:pPr lvl="0">
              <a:spcBef>
                <a:spcPts val="0"/>
              </a:spcBef>
              <a:buNone/>
            </a:pPr>
            <a:r>
              <a:rPr lang="en-US"/>
              <a:t>The problem</a:t>
            </a:r>
          </a:p>
        </p:txBody>
      </p:sp>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