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75" r:id="rId5"/>
    <p:sldId id="274" r:id="rId6"/>
    <p:sldId id="258" r:id="rId7"/>
    <p:sldId id="263" r:id="rId8"/>
    <p:sldId id="260" r:id="rId9"/>
    <p:sldId id="264" r:id="rId10"/>
    <p:sldId id="278" r:id="rId11"/>
    <p:sldId id="279" r:id="rId12"/>
    <p:sldId id="280" r:id="rId13"/>
    <p:sldId id="266" r:id="rId14"/>
    <p:sldId id="281" r:id="rId15"/>
    <p:sldId id="269" r:id="rId16"/>
    <p:sldId id="290" r:id="rId17"/>
    <p:sldId id="287" r:id="rId18"/>
    <p:sldId id="288" r:id="rId19"/>
    <p:sldId id="289" r:id="rId20"/>
    <p:sldId id="267" r:id="rId21"/>
    <p:sldId id="270" r:id="rId22"/>
    <p:sldId id="271" r:id="rId23"/>
    <p:sldId id="292" r:id="rId24"/>
    <p:sldId id="268" r:id="rId25"/>
    <p:sldId id="293" r:id="rId26"/>
    <p:sldId id="282" r:id="rId27"/>
    <p:sldId id="283" r:id="rId28"/>
    <p:sldId id="284" r:id="rId29"/>
    <p:sldId id="273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 autoAdjust="0"/>
    <p:restoredTop sz="90571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816" y="-112"/>
      </p:cViewPr>
      <p:guideLst>
        <p:guide orient="horz" pos="4231"/>
        <p:guide pos="1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62C44-11C5-3241-8C21-0E12AA2FCBF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DDD1B-4379-0140-A713-ADF46F8A91A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Temperature</a:t>
          </a:r>
        </a:p>
        <a:p>
          <a:r>
            <a:rPr lang="en-US" dirty="0" smtClean="0"/>
            <a:t>Increases </a:t>
          </a:r>
        </a:p>
      </dgm:t>
    </dgm:pt>
    <dgm:pt modelId="{519BE3AF-75F1-154B-B62A-D2B49DBE553E}" type="parTrans" cxnId="{65D4B328-0B8C-FE4D-95E3-BC097DB768F1}">
      <dgm:prSet/>
      <dgm:spPr/>
      <dgm:t>
        <a:bodyPr/>
        <a:lstStyle/>
        <a:p>
          <a:endParaRPr lang="en-US"/>
        </a:p>
      </dgm:t>
    </dgm:pt>
    <dgm:pt modelId="{12E226B4-8033-FF46-977F-8BE7C697F38E}" type="sibTrans" cxnId="{65D4B328-0B8C-FE4D-95E3-BC097DB768F1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C565BEB0-2CBE-374D-975D-B593BB76B660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Soil Moisture</a:t>
          </a:r>
        </a:p>
        <a:p>
          <a:r>
            <a:rPr lang="en-US" dirty="0" smtClean="0"/>
            <a:t>Decreases</a:t>
          </a:r>
          <a:endParaRPr lang="en-US" dirty="0"/>
        </a:p>
      </dgm:t>
    </dgm:pt>
    <dgm:pt modelId="{79B2C8D1-B40C-4040-9677-71B27F435FB3}" type="parTrans" cxnId="{CAE34833-A0EC-2143-A52E-C001E25FCB37}">
      <dgm:prSet/>
      <dgm:spPr/>
      <dgm:t>
        <a:bodyPr/>
        <a:lstStyle/>
        <a:p>
          <a:endParaRPr lang="en-US"/>
        </a:p>
      </dgm:t>
    </dgm:pt>
    <dgm:pt modelId="{2E978192-F4D5-8B45-B0EE-FAA5F7C9872D}" type="sibTrans" cxnId="{CAE34833-A0EC-2143-A52E-C001E25FCB37}">
      <dgm:prSet/>
      <dgm:spPr/>
      <dgm:t>
        <a:bodyPr/>
        <a:lstStyle/>
        <a:p>
          <a:endParaRPr lang="en-US"/>
        </a:p>
      </dgm:t>
    </dgm:pt>
    <dgm:pt modelId="{96D1C66C-9C18-E140-A923-0B8DBAFDD28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Evapotranspiration</a:t>
          </a:r>
        </a:p>
        <a:p>
          <a:r>
            <a:rPr lang="en-US" dirty="0" smtClean="0"/>
            <a:t>Increases</a:t>
          </a:r>
          <a:endParaRPr lang="en-US" dirty="0"/>
        </a:p>
      </dgm:t>
    </dgm:pt>
    <dgm:pt modelId="{1115D48D-9E63-7348-A36F-C8DDBD8CEB23}" type="parTrans" cxnId="{B3E7B1F3-A719-D441-B4E9-8994B72EDC32}">
      <dgm:prSet/>
      <dgm:spPr/>
      <dgm:t>
        <a:bodyPr/>
        <a:lstStyle/>
        <a:p>
          <a:endParaRPr lang="en-US"/>
        </a:p>
      </dgm:t>
    </dgm:pt>
    <dgm:pt modelId="{B7ADC0C0-F5DF-DA4B-9BAB-27E02FFFBB48}" type="sibTrans" cxnId="{B3E7B1F3-A719-D441-B4E9-8994B72EDC32}">
      <dgm:prSet/>
      <dgm:spPr/>
      <dgm:t>
        <a:bodyPr/>
        <a:lstStyle/>
        <a:p>
          <a:endParaRPr lang="en-US"/>
        </a:p>
      </dgm:t>
    </dgm:pt>
    <dgm:pt modelId="{F260C52C-1277-764F-B4C6-8E5A9B02CA2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Vegetation Moisture Extraction </a:t>
          </a:r>
          <a:endParaRPr lang="en-US" dirty="0"/>
        </a:p>
      </dgm:t>
    </dgm:pt>
    <dgm:pt modelId="{60214BF9-91B6-DE46-8747-5C4E62858405}" type="sibTrans" cxnId="{B01FE516-6330-A640-9582-BEFFAB8DAED6}">
      <dgm:prSet/>
      <dgm:spPr/>
      <dgm:t>
        <a:bodyPr/>
        <a:lstStyle/>
        <a:p>
          <a:endParaRPr lang="en-US"/>
        </a:p>
      </dgm:t>
    </dgm:pt>
    <dgm:pt modelId="{DCB7C13B-27B0-6B47-ACE4-CE4B0F403019}" type="parTrans" cxnId="{B01FE516-6330-A640-9582-BEFFAB8DAED6}">
      <dgm:prSet/>
      <dgm:spPr/>
      <dgm:t>
        <a:bodyPr/>
        <a:lstStyle/>
        <a:p>
          <a:endParaRPr lang="en-US"/>
        </a:p>
      </dgm:t>
    </dgm:pt>
    <dgm:pt modelId="{719418D9-711F-D347-B2E1-2787580E3CE9}" type="pres">
      <dgm:prSet presAssocID="{73662C44-11C5-3241-8C21-0E12AA2FCB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DFEE0-0467-FE47-AF1D-6C00D2222EC5}" type="pres">
      <dgm:prSet presAssocID="{73662C44-11C5-3241-8C21-0E12AA2FCBF0}" presName="cycle" presStyleCnt="0"/>
      <dgm:spPr/>
    </dgm:pt>
    <dgm:pt modelId="{FF0CD07D-2E06-5A48-8517-CBA3794EC72B}" type="pres">
      <dgm:prSet presAssocID="{70CDDD1B-4379-0140-A713-ADF46F8A91A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16735-B361-AA40-9D2E-5099AC80A94C}" type="pres">
      <dgm:prSet presAssocID="{12E226B4-8033-FF46-977F-8BE7C697F38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BBE8E1D-00CF-BC47-8DAC-BF99E6EF588B}" type="pres">
      <dgm:prSet presAssocID="{C565BEB0-2CBE-374D-975D-B593BB76B66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0D3E0-32D5-814A-9FD2-B7079EAE0B91}" type="pres">
      <dgm:prSet presAssocID="{96D1C66C-9C18-E140-A923-0B8DBAFDD28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F147E-8E77-5A45-8EA3-1BC7D86B21D2}" type="pres">
      <dgm:prSet presAssocID="{F260C52C-1277-764F-B4C6-8E5A9B02CA29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9B65C-0776-9E4A-9B67-1AEA91FC65E3}" type="presOf" srcId="{12E226B4-8033-FF46-977F-8BE7C697F38E}" destId="{27C16735-B361-AA40-9D2E-5099AC80A94C}" srcOrd="0" destOrd="0" presId="urn:microsoft.com/office/officeart/2005/8/layout/cycle3"/>
    <dgm:cxn modelId="{BE8193D1-5DC3-104B-9EF7-C8147EBE2595}" type="presOf" srcId="{70CDDD1B-4379-0140-A713-ADF46F8A91AF}" destId="{FF0CD07D-2E06-5A48-8517-CBA3794EC72B}" srcOrd="0" destOrd="0" presId="urn:microsoft.com/office/officeart/2005/8/layout/cycle3"/>
    <dgm:cxn modelId="{4D642C9F-5408-2C4D-AF2F-ED20D05DDAE4}" type="presOf" srcId="{F260C52C-1277-764F-B4C6-8E5A9B02CA29}" destId="{016F147E-8E77-5A45-8EA3-1BC7D86B21D2}" srcOrd="0" destOrd="0" presId="urn:microsoft.com/office/officeart/2005/8/layout/cycle3"/>
    <dgm:cxn modelId="{BDCB1650-9C1F-364D-A1AF-4200A3129BEC}" type="presOf" srcId="{C565BEB0-2CBE-374D-975D-B593BB76B660}" destId="{8BBE8E1D-00CF-BC47-8DAC-BF99E6EF588B}" srcOrd="0" destOrd="0" presId="urn:microsoft.com/office/officeart/2005/8/layout/cycle3"/>
    <dgm:cxn modelId="{CAE34833-A0EC-2143-A52E-C001E25FCB37}" srcId="{73662C44-11C5-3241-8C21-0E12AA2FCBF0}" destId="{C565BEB0-2CBE-374D-975D-B593BB76B660}" srcOrd="1" destOrd="0" parTransId="{79B2C8D1-B40C-4040-9677-71B27F435FB3}" sibTransId="{2E978192-F4D5-8B45-B0EE-FAA5F7C9872D}"/>
    <dgm:cxn modelId="{B01FE516-6330-A640-9582-BEFFAB8DAED6}" srcId="{73662C44-11C5-3241-8C21-0E12AA2FCBF0}" destId="{F260C52C-1277-764F-B4C6-8E5A9B02CA29}" srcOrd="3" destOrd="0" parTransId="{DCB7C13B-27B0-6B47-ACE4-CE4B0F403019}" sibTransId="{60214BF9-91B6-DE46-8747-5C4E62858405}"/>
    <dgm:cxn modelId="{5BBF15DE-94BF-2F4C-9EC1-6181749B1DEB}" type="presOf" srcId="{73662C44-11C5-3241-8C21-0E12AA2FCBF0}" destId="{719418D9-711F-D347-B2E1-2787580E3CE9}" srcOrd="0" destOrd="0" presId="urn:microsoft.com/office/officeart/2005/8/layout/cycle3"/>
    <dgm:cxn modelId="{B3E7B1F3-A719-D441-B4E9-8994B72EDC32}" srcId="{73662C44-11C5-3241-8C21-0E12AA2FCBF0}" destId="{96D1C66C-9C18-E140-A923-0B8DBAFDD28A}" srcOrd="2" destOrd="0" parTransId="{1115D48D-9E63-7348-A36F-C8DDBD8CEB23}" sibTransId="{B7ADC0C0-F5DF-DA4B-9BAB-27E02FFFBB48}"/>
    <dgm:cxn modelId="{AA10B198-FB2D-A84F-B932-352B983225F8}" type="presOf" srcId="{96D1C66C-9C18-E140-A923-0B8DBAFDD28A}" destId="{0500D3E0-32D5-814A-9FD2-B7079EAE0B91}" srcOrd="0" destOrd="0" presId="urn:microsoft.com/office/officeart/2005/8/layout/cycle3"/>
    <dgm:cxn modelId="{65D4B328-0B8C-FE4D-95E3-BC097DB768F1}" srcId="{73662C44-11C5-3241-8C21-0E12AA2FCBF0}" destId="{70CDDD1B-4379-0140-A713-ADF46F8A91AF}" srcOrd="0" destOrd="0" parTransId="{519BE3AF-75F1-154B-B62A-D2B49DBE553E}" sibTransId="{12E226B4-8033-FF46-977F-8BE7C697F38E}"/>
    <dgm:cxn modelId="{770AC6B1-EF6F-5E4C-8699-4469CE38E769}" type="presParOf" srcId="{719418D9-711F-D347-B2E1-2787580E3CE9}" destId="{578DFEE0-0467-FE47-AF1D-6C00D2222EC5}" srcOrd="0" destOrd="0" presId="urn:microsoft.com/office/officeart/2005/8/layout/cycle3"/>
    <dgm:cxn modelId="{4523CC7B-4650-8D4A-8F16-F413287B7CD4}" type="presParOf" srcId="{578DFEE0-0467-FE47-AF1D-6C00D2222EC5}" destId="{FF0CD07D-2E06-5A48-8517-CBA3794EC72B}" srcOrd="0" destOrd="0" presId="urn:microsoft.com/office/officeart/2005/8/layout/cycle3"/>
    <dgm:cxn modelId="{FCE1BD28-D1A8-394A-B942-03AF3E1E10B5}" type="presParOf" srcId="{578DFEE0-0467-FE47-AF1D-6C00D2222EC5}" destId="{27C16735-B361-AA40-9D2E-5099AC80A94C}" srcOrd="1" destOrd="0" presId="urn:microsoft.com/office/officeart/2005/8/layout/cycle3"/>
    <dgm:cxn modelId="{FF396708-4D1B-1D4B-9344-5FB25723A731}" type="presParOf" srcId="{578DFEE0-0467-FE47-AF1D-6C00D2222EC5}" destId="{8BBE8E1D-00CF-BC47-8DAC-BF99E6EF588B}" srcOrd="2" destOrd="0" presId="urn:microsoft.com/office/officeart/2005/8/layout/cycle3"/>
    <dgm:cxn modelId="{386DDB11-42DC-F041-9402-4F7606CD7CEC}" type="presParOf" srcId="{578DFEE0-0467-FE47-AF1D-6C00D2222EC5}" destId="{0500D3E0-32D5-814A-9FD2-B7079EAE0B91}" srcOrd="3" destOrd="0" presId="urn:microsoft.com/office/officeart/2005/8/layout/cycle3"/>
    <dgm:cxn modelId="{7D9683C1-793D-AE42-A664-07A247F7623E}" type="presParOf" srcId="{578DFEE0-0467-FE47-AF1D-6C00D2222EC5}" destId="{016F147E-8E77-5A45-8EA3-1BC7D86B21D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62C44-11C5-3241-8C21-0E12AA2FCBF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DDD1B-4379-0140-A713-ADF46F8A91AF}">
      <dgm:prSet phldrT="[Text]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Soil Moisture</a:t>
          </a:r>
        </a:p>
        <a:p>
          <a:r>
            <a:rPr lang="en-US" dirty="0" smtClean="0"/>
            <a:t>Decreases</a:t>
          </a:r>
          <a:endParaRPr lang="en-US" dirty="0"/>
        </a:p>
      </dgm:t>
    </dgm:pt>
    <dgm:pt modelId="{519BE3AF-75F1-154B-B62A-D2B49DBE553E}" type="parTrans" cxnId="{65D4B328-0B8C-FE4D-95E3-BC097DB768F1}">
      <dgm:prSet/>
      <dgm:spPr/>
      <dgm:t>
        <a:bodyPr/>
        <a:lstStyle/>
        <a:p>
          <a:endParaRPr lang="en-US"/>
        </a:p>
      </dgm:t>
    </dgm:pt>
    <dgm:pt modelId="{12E226B4-8033-FF46-977F-8BE7C697F38E}" type="sibTrans" cxnId="{65D4B328-0B8C-FE4D-95E3-BC097DB768F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C565BEB0-2CBE-374D-975D-B593BB76B66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Evapotranspiration</a:t>
          </a:r>
        </a:p>
        <a:p>
          <a:r>
            <a:rPr lang="en-US" dirty="0" smtClean="0"/>
            <a:t>Decreases</a:t>
          </a:r>
          <a:endParaRPr lang="en-US" dirty="0"/>
        </a:p>
      </dgm:t>
    </dgm:pt>
    <dgm:pt modelId="{79B2C8D1-B40C-4040-9677-71B27F435FB3}" type="parTrans" cxnId="{CAE34833-A0EC-2143-A52E-C001E25FCB37}">
      <dgm:prSet/>
      <dgm:spPr/>
      <dgm:t>
        <a:bodyPr/>
        <a:lstStyle/>
        <a:p>
          <a:endParaRPr lang="en-US"/>
        </a:p>
      </dgm:t>
    </dgm:pt>
    <dgm:pt modelId="{2E978192-F4D5-8B45-B0EE-FAA5F7C9872D}" type="sibTrans" cxnId="{CAE34833-A0EC-2143-A52E-C001E25FCB37}">
      <dgm:prSet/>
      <dgm:spPr/>
      <dgm:t>
        <a:bodyPr/>
        <a:lstStyle/>
        <a:p>
          <a:endParaRPr lang="en-US"/>
        </a:p>
      </dgm:t>
    </dgm:pt>
    <dgm:pt modelId="{96D1C66C-9C18-E140-A923-0B8DBAFDD28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Temperature</a:t>
          </a:r>
        </a:p>
        <a:p>
          <a:r>
            <a:rPr lang="en-US" dirty="0" smtClean="0"/>
            <a:t>Increases </a:t>
          </a:r>
          <a:endParaRPr lang="en-US" dirty="0"/>
        </a:p>
      </dgm:t>
    </dgm:pt>
    <dgm:pt modelId="{1115D48D-9E63-7348-A36F-C8DDBD8CEB23}" type="parTrans" cxnId="{B3E7B1F3-A719-D441-B4E9-8994B72EDC32}">
      <dgm:prSet/>
      <dgm:spPr/>
      <dgm:t>
        <a:bodyPr/>
        <a:lstStyle/>
        <a:p>
          <a:endParaRPr lang="en-US"/>
        </a:p>
      </dgm:t>
    </dgm:pt>
    <dgm:pt modelId="{B7ADC0C0-F5DF-DA4B-9BAB-27E02FFFBB48}" type="sibTrans" cxnId="{B3E7B1F3-A719-D441-B4E9-8994B72EDC32}">
      <dgm:prSet/>
      <dgm:spPr/>
      <dgm:t>
        <a:bodyPr/>
        <a:lstStyle/>
        <a:p>
          <a:endParaRPr lang="en-US"/>
        </a:p>
      </dgm:t>
    </dgm:pt>
    <dgm:pt modelId="{15FF94F1-E70F-6E40-AA96-6E58262D160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Sensible Heat Increase</a:t>
          </a:r>
          <a:endParaRPr lang="en-US" dirty="0"/>
        </a:p>
      </dgm:t>
    </dgm:pt>
    <dgm:pt modelId="{E8A4DC86-5D70-3E4C-908D-8F3AE6436364}" type="parTrans" cxnId="{A0839ABB-9C88-5E4D-AB6F-8B5913F578A0}">
      <dgm:prSet/>
      <dgm:spPr/>
      <dgm:t>
        <a:bodyPr/>
        <a:lstStyle/>
        <a:p>
          <a:endParaRPr lang="en-US"/>
        </a:p>
      </dgm:t>
    </dgm:pt>
    <dgm:pt modelId="{7BD5969B-77F1-E94C-BF12-82E511B3C46A}" type="sibTrans" cxnId="{A0839ABB-9C88-5E4D-AB6F-8B5913F578A0}">
      <dgm:prSet/>
      <dgm:spPr/>
      <dgm:t>
        <a:bodyPr/>
        <a:lstStyle/>
        <a:p>
          <a:endParaRPr lang="en-US"/>
        </a:p>
      </dgm:t>
    </dgm:pt>
    <dgm:pt modelId="{719418D9-711F-D347-B2E1-2787580E3CE9}" type="pres">
      <dgm:prSet presAssocID="{73662C44-11C5-3241-8C21-0E12AA2FCB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DFEE0-0467-FE47-AF1D-6C00D2222EC5}" type="pres">
      <dgm:prSet presAssocID="{73662C44-11C5-3241-8C21-0E12AA2FCBF0}" presName="cycle" presStyleCnt="0"/>
      <dgm:spPr/>
    </dgm:pt>
    <dgm:pt modelId="{FF0CD07D-2E06-5A48-8517-CBA3794EC72B}" type="pres">
      <dgm:prSet presAssocID="{70CDDD1B-4379-0140-A713-ADF46F8A91A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16735-B361-AA40-9D2E-5099AC80A94C}" type="pres">
      <dgm:prSet presAssocID="{12E226B4-8033-FF46-977F-8BE7C697F38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BBE8E1D-00CF-BC47-8DAC-BF99E6EF588B}" type="pres">
      <dgm:prSet presAssocID="{C565BEB0-2CBE-374D-975D-B593BB76B66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70EC7-79A2-C84A-A952-B455C72268C1}" type="pres">
      <dgm:prSet presAssocID="{15FF94F1-E70F-6E40-AA96-6E58262D160D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0D3E0-32D5-814A-9FD2-B7079EAE0B91}" type="pres">
      <dgm:prSet presAssocID="{96D1C66C-9C18-E140-A923-0B8DBAFDD28A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BEF71-9364-5742-B6BD-5554CB04F783}" type="presOf" srcId="{C565BEB0-2CBE-374D-975D-B593BB76B660}" destId="{8BBE8E1D-00CF-BC47-8DAC-BF99E6EF588B}" srcOrd="0" destOrd="0" presId="urn:microsoft.com/office/officeart/2005/8/layout/cycle3"/>
    <dgm:cxn modelId="{DD43873F-9D7D-5B4B-A668-BF441DA4AF0D}" type="presOf" srcId="{12E226B4-8033-FF46-977F-8BE7C697F38E}" destId="{27C16735-B361-AA40-9D2E-5099AC80A94C}" srcOrd="0" destOrd="0" presId="urn:microsoft.com/office/officeart/2005/8/layout/cycle3"/>
    <dgm:cxn modelId="{38517A31-FAEB-2C4F-BCAF-BD6DE832636A}" type="presOf" srcId="{96D1C66C-9C18-E140-A923-0B8DBAFDD28A}" destId="{0500D3E0-32D5-814A-9FD2-B7079EAE0B91}" srcOrd="0" destOrd="0" presId="urn:microsoft.com/office/officeart/2005/8/layout/cycle3"/>
    <dgm:cxn modelId="{A0839ABB-9C88-5E4D-AB6F-8B5913F578A0}" srcId="{73662C44-11C5-3241-8C21-0E12AA2FCBF0}" destId="{15FF94F1-E70F-6E40-AA96-6E58262D160D}" srcOrd="2" destOrd="0" parTransId="{E8A4DC86-5D70-3E4C-908D-8F3AE6436364}" sibTransId="{7BD5969B-77F1-E94C-BF12-82E511B3C46A}"/>
    <dgm:cxn modelId="{64D58397-4510-0E4E-9BE5-234721403C17}" type="presOf" srcId="{70CDDD1B-4379-0140-A713-ADF46F8A91AF}" destId="{FF0CD07D-2E06-5A48-8517-CBA3794EC72B}" srcOrd="0" destOrd="0" presId="urn:microsoft.com/office/officeart/2005/8/layout/cycle3"/>
    <dgm:cxn modelId="{CAE34833-A0EC-2143-A52E-C001E25FCB37}" srcId="{73662C44-11C5-3241-8C21-0E12AA2FCBF0}" destId="{C565BEB0-2CBE-374D-975D-B593BB76B660}" srcOrd="1" destOrd="0" parTransId="{79B2C8D1-B40C-4040-9677-71B27F435FB3}" sibTransId="{2E978192-F4D5-8B45-B0EE-FAA5F7C9872D}"/>
    <dgm:cxn modelId="{DD297551-B284-A44A-98A5-F7B2AD099C5E}" type="presOf" srcId="{15FF94F1-E70F-6E40-AA96-6E58262D160D}" destId="{83070EC7-79A2-C84A-A952-B455C72268C1}" srcOrd="0" destOrd="0" presId="urn:microsoft.com/office/officeart/2005/8/layout/cycle3"/>
    <dgm:cxn modelId="{6A0A95F3-4F39-BB4C-8A2C-E06E2BBB0D50}" type="presOf" srcId="{73662C44-11C5-3241-8C21-0E12AA2FCBF0}" destId="{719418D9-711F-D347-B2E1-2787580E3CE9}" srcOrd="0" destOrd="0" presId="urn:microsoft.com/office/officeart/2005/8/layout/cycle3"/>
    <dgm:cxn modelId="{B3E7B1F3-A719-D441-B4E9-8994B72EDC32}" srcId="{73662C44-11C5-3241-8C21-0E12AA2FCBF0}" destId="{96D1C66C-9C18-E140-A923-0B8DBAFDD28A}" srcOrd="3" destOrd="0" parTransId="{1115D48D-9E63-7348-A36F-C8DDBD8CEB23}" sibTransId="{B7ADC0C0-F5DF-DA4B-9BAB-27E02FFFBB48}"/>
    <dgm:cxn modelId="{65D4B328-0B8C-FE4D-95E3-BC097DB768F1}" srcId="{73662C44-11C5-3241-8C21-0E12AA2FCBF0}" destId="{70CDDD1B-4379-0140-A713-ADF46F8A91AF}" srcOrd="0" destOrd="0" parTransId="{519BE3AF-75F1-154B-B62A-D2B49DBE553E}" sibTransId="{12E226B4-8033-FF46-977F-8BE7C697F38E}"/>
    <dgm:cxn modelId="{C96C03A8-661F-3446-82E1-B99707E666E4}" type="presParOf" srcId="{719418D9-711F-D347-B2E1-2787580E3CE9}" destId="{578DFEE0-0467-FE47-AF1D-6C00D2222EC5}" srcOrd="0" destOrd="0" presId="urn:microsoft.com/office/officeart/2005/8/layout/cycle3"/>
    <dgm:cxn modelId="{51DD63B3-7048-D64D-92B5-E0B307FF45C0}" type="presParOf" srcId="{578DFEE0-0467-FE47-AF1D-6C00D2222EC5}" destId="{FF0CD07D-2E06-5A48-8517-CBA3794EC72B}" srcOrd="0" destOrd="0" presId="urn:microsoft.com/office/officeart/2005/8/layout/cycle3"/>
    <dgm:cxn modelId="{F42D6E1B-B1DE-5F46-B840-B45E138F1389}" type="presParOf" srcId="{578DFEE0-0467-FE47-AF1D-6C00D2222EC5}" destId="{27C16735-B361-AA40-9D2E-5099AC80A94C}" srcOrd="1" destOrd="0" presId="urn:microsoft.com/office/officeart/2005/8/layout/cycle3"/>
    <dgm:cxn modelId="{DB2935E1-9E1D-8649-A2DF-002495EB8744}" type="presParOf" srcId="{578DFEE0-0467-FE47-AF1D-6C00D2222EC5}" destId="{8BBE8E1D-00CF-BC47-8DAC-BF99E6EF588B}" srcOrd="2" destOrd="0" presId="urn:microsoft.com/office/officeart/2005/8/layout/cycle3"/>
    <dgm:cxn modelId="{E512B553-C623-BE42-B357-25D6DD241639}" type="presParOf" srcId="{578DFEE0-0467-FE47-AF1D-6C00D2222EC5}" destId="{83070EC7-79A2-C84A-A952-B455C72268C1}" srcOrd="3" destOrd="0" presId="urn:microsoft.com/office/officeart/2005/8/layout/cycle3"/>
    <dgm:cxn modelId="{3FEFF60D-0D43-FB4B-9D13-FB2C50A07D53}" type="presParOf" srcId="{578DFEE0-0467-FE47-AF1D-6C00D2222EC5}" destId="{0500D3E0-32D5-814A-9FD2-B7079EAE0B9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16735-B361-AA40-9D2E-5099AC80A94C}">
      <dsp:nvSpPr>
        <dsp:cNvPr id="0" name=""/>
        <dsp:cNvSpPr/>
      </dsp:nvSpPr>
      <dsp:spPr>
        <a:xfrm>
          <a:off x="415367" y="353737"/>
          <a:ext cx="2699865" cy="2699865"/>
        </a:xfrm>
        <a:prstGeom prst="circularArrow">
          <a:avLst>
            <a:gd name="adj1" fmla="val 4668"/>
            <a:gd name="adj2" fmla="val 272909"/>
            <a:gd name="adj3" fmla="val 13264651"/>
            <a:gd name="adj4" fmla="val 17742882"/>
            <a:gd name="adj5" fmla="val 4847"/>
          </a:avLst>
        </a:prstGeom>
        <a:solidFill>
          <a:schemeClr val="tx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0CD07D-2E06-5A48-8517-CBA3794EC72B}">
      <dsp:nvSpPr>
        <dsp:cNvPr id="0" name=""/>
        <dsp:cNvSpPr/>
      </dsp:nvSpPr>
      <dsp:spPr>
        <a:xfrm>
          <a:off x="969708" y="379021"/>
          <a:ext cx="1591183" cy="795591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Temperature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Increases </a:t>
          </a:r>
        </a:p>
      </dsp:txBody>
      <dsp:txXfrm>
        <a:off x="1008546" y="417859"/>
        <a:ext cx="1513507" cy="717915"/>
      </dsp:txXfrm>
    </dsp:sp>
    <dsp:sp modelId="{8BBE8E1D-00CF-BC47-8DAC-BF99E6EF588B}">
      <dsp:nvSpPr>
        <dsp:cNvPr id="0" name=""/>
        <dsp:cNvSpPr/>
      </dsp:nvSpPr>
      <dsp:spPr>
        <a:xfrm>
          <a:off x="1939139" y="1348453"/>
          <a:ext cx="1591183" cy="795591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Soil Moisture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Decreases</a:t>
          </a:r>
          <a:endParaRPr lang="en-US" sz="1400" kern="1200" dirty="0"/>
        </a:p>
      </dsp:txBody>
      <dsp:txXfrm>
        <a:off x="1977977" y="1387291"/>
        <a:ext cx="1513507" cy="717915"/>
      </dsp:txXfrm>
    </dsp:sp>
    <dsp:sp modelId="{0500D3E0-32D5-814A-9FD2-B7079EAE0B91}">
      <dsp:nvSpPr>
        <dsp:cNvPr id="0" name=""/>
        <dsp:cNvSpPr/>
      </dsp:nvSpPr>
      <dsp:spPr>
        <a:xfrm>
          <a:off x="969708" y="2317884"/>
          <a:ext cx="1591183" cy="795591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Evapotranspiration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Increases</a:t>
          </a:r>
          <a:endParaRPr lang="en-US" sz="1400" kern="1200" dirty="0"/>
        </a:p>
      </dsp:txBody>
      <dsp:txXfrm>
        <a:off x="1008546" y="2356722"/>
        <a:ext cx="1513507" cy="717915"/>
      </dsp:txXfrm>
    </dsp:sp>
    <dsp:sp modelId="{016F147E-8E77-5A45-8EA3-1BC7D86B21D2}">
      <dsp:nvSpPr>
        <dsp:cNvPr id="0" name=""/>
        <dsp:cNvSpPr/>
      </dsp:nvSpPr>
      <dsp:spPr>
        <a:xfrm>
          <a:off x="277" y="1348453"/>
          <a:ext cx="1591183" cy="795591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Vegetation Moisture Extraction </a:t>
          </a:r>
          <a:endParaRPr lang="en-US" sz="1400" kern="1200" dirty="0"/>
        </a:p>
      </dsp:txBody>
      <dsp:txXfrm>
        <a:off x="39115" y="1387291"/>
        <a:ext cx="1513507" cy="717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16735-B361-AA40-9D2E-5099AC80A94C}">
      <dsp:nvSpPr>
        <dsp:cNvPr id="0" name=""/>
        <dsp:cNvSpPr/>
      </dsp:nvSpPr>
      <dsp:spPr>
        <a:xfrm>
          <a:off x="415367" y="353737"/>
          <a:ext cx="2699865" cy="2699865"/>
        </a:xfrm>
        <a:prstGeom prst="circularArrow">
          <a:avLst>
            <a:gd name="adj1" fmla="val 4668"/>
            <a:gd name="adj2" fmla="val 272909"/>
            <a:gd name="adj3" fmla="val 13264651"/>
            <a:gd name="adj4" fmla="val 17742882"/>
            <a:gd name="adj5" fmla="val 4847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0CD07D-2E06-5A48-8517-CBA3794EC72B}">
      <dsp:nvSpPr>
        <dsp:cNvPr id="0" name=""/>
        <dsp:cNvSpPr/>
      </dsp:nvSpPr>
      <dsp:spPr>
        <a:xfrm>
          <a:off x="969708" y="379021"/>
          <a:ext cx="1591183" cy="79559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Soil Moisture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Decreases</a:t>
          </a:r>
          <a:endParaRPr lang="en-US" sz="1400" kern="1200" dirty="0"/>
        </a:p>
      </dsp:txBody>
      <dsp:txXfrm>
        <a:off x="1008546" y="417859"/>
        <a:ext cx="1513507" cy="717915"/>
      </dsp:txXfrm>
    </dsp:sp>
    <dsp:sp modelId="{8BBE8E1D-00CF-BC47-8DAC-BF99E6EF588B}">
      <dsp:nvSpPr>
        <dsp:cNvPr id="0" name=""/>
        <dsp:cNvSpPr/>
      </dsp:nvSpPr>
      <dsp:spPr>
        <a:xfrm>
          <a:off x="1939139" y="1348453"/>
          <a:ext cx="1591183" cy="79559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Evapotranspiration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Decreases</a:t>
          </a:r>
          <a:endParaRPr lang="en-US" sz="1400" kern="1200" dirty="0"/>
        </a:p>
      </dsp:txBody>
      <dsp:txXfrm>
        <a:off x="1977977" y="1387291"/>
        <a:ext cx="1513507" cy="717915"/>
      </dsp:txXfrm>
    </dsp:sp>
    <dsp:sp modelId="{83070EC7-79A2-C84A-A952-B455C72268C1}">
      <dsp:nvSpPr>
        <dsp:cNvPr id="0" name=""/>
        <dsp:cNvSpPr/>
      </dsp:nvSpPr>
      <dsp:spPr>
        <a:xfrm>
          <a:off x="969708" y="2317884"/>
          <a:ext cx="1591183" cy="79559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Sensible Heat Increase</a:t>
          </a:r>
          <a:endParaRPr lang="en-US" sz="1400" kern="1200" dirty="0"/>
        </a:p>
      </dsp:txBody>
      <dsp:txXfrm>
        <a:off x="1008546" y="2356722"/>
        <a:ext cx="1513507" cy="717915"/>
      </dsp:txXfrm>
    </dsp:sp>
    <dsp:sp modelId="{0500D3E0-32D5-814A-9FD2-B7079EAE0B91}">
      <dsp:nvSpPr>
        <dsp:cNvPr id="0" name=""/>
        <dsp:cNvSpPr/>
      </dsp:nvSpPr>
      <dsp:spPr>
        <a:xfrm>
          <a:off x="277" y="1348453"/>
          <a:ext cx="1591183" cy="79559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Temperature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Increases </a:t>
          </a:r>
          <a:endParaRPr lang="en-US" sz="1400" kern="1200" dirty="0"/>
        </a:p>
      </dsp:txBody>
      <dsp:txXfrm>
        <a:off x="39115" y="1387291"/>
        <a:ext cx="1513507" cy="717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79BCF-9E20-4C47-93AC-8DC32F27A177}" type="datetime1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B1521-3E3D-B543-BC54-AF08BDF6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F3BB-5A28-624B-B434-5A54A1FE4E59}" type="datetime1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61441-E69A-4042-9018-FE7AC4790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1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Precipitation deficit </a:t>
            </a:r>
            <a:r>
              <a:rPr lang="en-US" sz="1200" dirty="0" smtClean="0">
                <a:solidFill>
                  <a:schemeClr val="bg1"/>
                </a:solidFill>
                <a:sym typeface="Wingdings"/>
              </a:rPr>
              <a:t> 2 pentads prior to onset.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SM decreases 40% </a:t>
            </a:r>
            <a:r>
              <a:rPr lang="en-US" sz="12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chemeClr val="bg1"/>
                </a:solidFill>
              </a:rPr>
              <a:t>1 pentad prior to onset.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 anomalies between 1-2°C </a:t>
            </a:r>
            <a:r>
              <a:rPr lang="en-US" sz="12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chemeClr val="bg1"/>
                </a:solidFill>
              </a:rPr>
              <a:t>1 pentad prior to onset.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Rapid increase in T </a:t>
            </a:r>
            <a:r>
              <a:rPr lang="en-US" sz="12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chemeClr val="bg1"/>
                </a:solidFill>
              </a:rPr>
              <a:t>3°C or more during event.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Increase T </a:t>
            </a:r>
            <a:r>
              <a:rPr lang="en-US" sz="12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chemeClr val="bg1"/>
                </a:solidFill>
              </a:rPr>
              <a:t>increases ET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Continued decreased SM (&gt;30%) 2pentands after onset.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Precip</a:t>
            </a:r>
            <a:r>
              <a:rPr lang="en-US" sz="1200" dirty="0" smtClean="0">
                <a:solidFill>
                  <a:schemeClr val="bg1"/>
                </a:solidFill>
              </a:rPr>
              <a:t> deficits only appear prior to onset </a:t>
            </a:r>
            <a:r>
              <a:rPr lang="en-US" sz="1200" dirty="0" smtClean="0">
                <a:solidFill>
                  <a:schemeClr val="bg1"/>
                </a:solidFill>
                <a:sym typeface="Wingdings"/>
              </a:rPr>
              <a:t> indirect role, does not increase T or ET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C0504D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C0504D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C0504D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C0504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endParaRPr lang="en-US" sz="12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2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Precipitation deficits 2 pentads prior to onset and continue to gain strength.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SM decrease in response to </a:t>
            </a:r>
            <a:r>
              <a:rPr lang="en-US" sz="1200" dirty="0" err="1" smtClean="0">
                <a:solidFill>
                  <a:srgbClr val="000000"/>
                </a:solidFill>
              </a:rPr>
              <a:t>precip</a:t>
            </a:r>
            <a:r>
              <a:rPr lang="en-US" sz="1200" dirty="0" smtClean="0">
                <a:solidFill>
                  <a:srgbClr val="000000"/>
                </a:solidFill>
              </a:rPr>
              <a:t> deficit 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ET decreases in response to decreased SM.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T anomalies between 1-2°C </a:t>
            </a:r>
            <a:r>
              <a:rPr lang="en-US" sz="12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rgbClr val="000000"/>
                </a:solidFill>
              </a:rPr>
              <a:t>1 pentad prior to onset. 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T anomalies reach 2-3°C during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Define 2 types: heat wave and </a:t>
            </a:r>
            <a:r>
              <a:rPr lang="en-US" dirty="0" err="1" smtClean="0">
                <a:solidFill>
                  <a:srgbClr val="000000"/>
                </a:solidFill>
              </a:rPr>
              <a:t>precip</a:t>
            </a:r>
            <a:r>
              <a:rPr lang="en-US" baseline="0" dirty="0" smtClean="0">
                <a:solidFill>
                  <a:srgbClr val="000000"/>
                </a:solidFill>
              </a:rPr>
              <a:t> deficit.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 smtClean="0">
              <a:solidFill>
                <a:srgbClr val="000000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Discuss motivation.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Determine physical mechanisms. 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Explore the evolution.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Discuss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trends and predictability.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Summarize, discuss and FINALLY conclude. 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948A54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>
              <a:solidFill>
                <a:srgbClr val="948A54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 smtClean="0">
              <a:solidFill>
                <a:srgbClr val="948A54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baseline="0" dirty="0" smtClean="0">
              <a:solidFill>
                <a:srgbClr val="948A54"/>
              </a:solidFill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>
              <a:solidFill>
                <a:srgbClr val="948A54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7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general decrease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HOWEVER</a:t>
            </a:r>
            <a:r>
              <a:rPr lang="en-US" baseline="0" dirty="0" smtClean="0">
                <a:solidFill>
                  <a:srgbClr val="000000"/>
                </a:solidFill>
              </a:rPr>
              <a:t>, a spike in 2011-2013</a:t>
            </a:r>
            <a:r>
              <a:rPr lang="is-IS" baseline="0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Integrates</a:t>
            </a:r>
            <a:r>
              <a:rPr lang="en-US" baseline="0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Remotely sensed data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acquired from Advanced Very High Resolution Radiometer (AVHRR) 1-km NDVI data.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Climate data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Standardized Precipitation Index (SPI) and Palmer Drought Severity Index (PDSI)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And Biophysical components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1) land use/cover type,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2) soil characteristics,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3) elevation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4) ecological setting,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5) irrigated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 Land</a:t>
            </a:r>
          </a:p>
          <a:p>
            <a:endParaRPr lang="en-US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QuickDRI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Complmentary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hybrid” drought index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to monitor rapid, short-term changes</a:t>
            </a:r>
          </a:p>
          <a:p>
            <a:r>
              <a:rPr lang="en-US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Exisiting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frame work plus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Evapotranspiration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(ET) estimates from satellite,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Root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one soil moisture (satellite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estimated or modeled)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Integrates</a:t>
            </a:r>
            <a:r>
              <a:rPr lang="en-US" baseline="0" dirty="0" smtClean="0">
                <a:solidFill>
                  <a:srgbClr val="000000"/>
                </a:solidFill>
              </a:rPr>
              <a:t>: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Remotely sensed data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acquired from Advanced Very High Resolution Radiometer (AVHRR) 1-km NDVI data.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Climate data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Standardized Precipitation Index (SPI) and Palmer Drought Severity Index (PDSI)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And Biophysical components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1) land use/cover type,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2) soil characteristics,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3) elevation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4) ecological setting,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5) irrigated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 Land</a:t>
            </a:r>
          </a:p>
          <a:p>
            <a:endParaRPr lang="en-US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QuickDRI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Complmentary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hybrid” drought index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to monitor rapid, short-term changes</a:t>
            </a:r>
          </a:p>
          <a:p>
            <a:r>
              <a:rPr lang="en-US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Exisiting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frame work plus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Evapotranspiration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(ET) estimates from satellite,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Root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one soil moisture (satellite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estimated or modeled)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Most drought monitoring tools focus solely on the supply side of moisture imbalance, using climate variables such as precipitation, soil moisture, and air temperature.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it is a valid drought indicator for all regions.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Rather than assessing the landscape itself, or recent rainfall, EDDI looks solely at evaporative demand--the impact of atmospheric temperature, humidity, wind, and solar radiation over a particular time period--and how it compares to climatology. A positive EDDI indicates drier-than-average conditions. In evaluations thus far, EDDI appears to work well in providing advance notice of drought development, often ahead of other commonly used indexes.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Droughts</a:t>
            </a:r>
            <a:r>
              <a:rPr lang="en-US" sz="1400" baseline="0" dirty="0" smtClean="0">
                <a:solidFill>
                  <a:srgbClr val="000000"/>
                </a:solidFill>
              </a:rPr>
              <a:t> occur over a range of timescales</a:t>
            </a:r>
            <a:r>
              <a:rPr lang="is-IS" sz="1400" baseline="0" dirty="0" smtClean="0">
                <a:solidFill>
                  <a:srgbClr val="000000"/>
                </a:solidFill>
              </a:rPr>
              <a:t>…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1) Currently no universal definition.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2) Wasn’t</a:t>
            </a:r>
            <a:r>
              <a:rPr lang="en-US" sz="1400" baseline="0" dirty="0" smtClean="0">
                <a:solidFill>
                  <a:srgbClr val="000000"/>
                </a:solidFill>
              </a:rPr>
              <a:t> p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opularized until the rapidly evolving droughts in the Central U.S. in 2012 </a:t>
            </a:r>
          </a:p>
          <a:p>
            <a:endParaRPr lang="en-US" sz="1200" b="0" i="0" u="none" strike="noStrike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/>
              </a:rPr>
              <a:t>	 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associated with anomalously high pressure 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Wingdings"/>
              </a:rPr>
              <a:t> producing 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heat waves and anomalously low soil moisture.</a:t>
            </a:r>
          </a:p>
          <a:p>
            <a:endParaRPr lang="en-US" sz="1200" b="0" i="0" u="none" strike="noStrike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3) After it was established, the 2012 event continued and transitioned into a more conventional, more slowly evolving drought through the end of summer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chemeClr val="tx2">
                  <a:lumMod val="50000"/>
                </a:schemeClr>
              </a:buClr>
              <a:buFont typeface="Arial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Clr>
                <a:schemeClr val="tx2">
                  <a:lumMod val="50000"/>
                </a:schemeClr>
              </a:buClr>
              <a:buFont typeface="Arial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Clr>
                <a:schemeClr val="tx2">
                  <a:lumMod val="50000"/>
                </a:schemeClr>
              </a:buClr>
              <a:buFont typeface="Arial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Clr>
                <a:schemeClr val="tx2">
                  <a:lumMod val="50000"/>
                </a:schemeClr>
              </a:buClr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</a:rPr>
              <a:t>No early warning to agricultural community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baseline="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</a:rPr>
              <a:t>No opportunity to mitigate losses.</a:t>
            </a:r>
          </a:p>
          <a:p>
            <a:pPr marL="457200" lvl="1" indent="0">
              <a:buClr>
                <a:schemeClr val="tx2">
                  <a:lumMod val="50000"/>
                </a:schemeClr>
              </a:buClr>
              <a:buFont typeface="Arial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chemeClr val="tx2">
                  <a:lumMod val="50000"/>
                </a:schemeClr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rgbClr val="000000"/>
                </a:solidFill>
              </a:rPr>
              <a:t>Infrastructure damages and billion</a:t>
            </a:r>
            <a:r>
              <a:rPr lang="en-US" baseline="0" dirty="0" smtClean="0">
                <a:solidFill>
                  <a:srgbClr val="000000"/>
                </a:solidFill>
              </a:rPr>
              <a:t> dollar damages.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chemeClr val="tx2">
                  <a:lumMod val="50000"/>
                </a:schemeClr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Clr>
                <a:schemeClr val="tx2">
                  <a:lumMod val="50000"/>
                </a:schemeClr>
              </a:buClr>
              <a:buFont typeface="Arial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</a:t>
            </a:r>
            <a:r>
              <a:rPr lang="en-US" dirty="0" smtClean="0"/>
              <a:t>years later </a:t>
            </a:r>
            <a:r>
              <a:rPr lang="en-US" dirty="0" err="1" smtClean="0"/>
              <a:t>mo</a:t>
            </a:r>
            <a:r>
              <a:rPr lang="en-US" dirty="0" smtClean="0"/>
              <a:t> and </a:t>
            </a:r>
            <a:r>
              <a:rPr lang="en-US" dirty="0" err="1" smtClean="0"/>
              <a:t>lettenmaier</a:t>
            </a:r>
            <a:r>
              <a:rPr lang="en-US" dirty="0" smtClean="0"/>
              <a:t> </a:t>
            </a:r>
            <a:r>
              <a:rPr lang="en-US" dirty="0" err="1" smtClean="0"/>
              <a:t>physicall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</a:t>
            </a:r>
            <a:r>
              <a:rPr lang="en-US" dirty="0" smtClean="0"/>
              <a:t>years later </a:t>
            </a:r>
            <a:r>
              <a:rPr lang="en-US" dirty="0" err="1" smtClean="0"/>
              <a:t>mo</a:t>
            </a:r>
            <a:r>
              <a:rPr lang="en-US" dirty="0" smtClean="0"/>
              <a:t> and </a:t>
            </a:r>
            <a:r>
              <a:rPr lang="en-US" dirty="0" err="1" smtClean="0"/>
              <a:t>lettenmaier</a:t>
            </a:r>
            <a:r>
              <a:rPr lang="en-US" dirty="0" smtClean="0"/>
              <a:t> </a:t>
            </a:r>
            <a:r>
              <a:rPr lang="en-US" dirty="0" err="1" smtClean="0"/>
              <a:t>physicall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61441-E69A-4042-9018-FE7AC4790D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95A6-1934-1049-8B94-83CD0A284A47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6B44-1BE3-3545-9323-3658793ABB1C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8BE-91F7-9045-B6BF-8BEE8F1A14D7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1C65-AE20-244D-8B52-9EFCA57E9B2A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D679-180B-6C4A-9C3B-E25A8CC1B32A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2D55-1BE1-C840-9D6B-AEB0A0330BF1}" type="datetime1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A380-BED0-FF4E-8960-B21DB9431EEC}" type="datetime1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0739-6FB7-B447-A0E9-0F1A7CC28564}" type="datetime1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CA31-792F-D54B-8CAE-D3DA3C200812}" type="datetime1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25F8-F531-6649-9DF4-6DFD95541391}" type="datetime1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F614-38C5-BA49-AD7B-20AA76CF8580}" type="datetime1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B4DF-9C83-054E-80FE-71BF0D96E9C0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778" y="288951"/>
            <a:ext cx="8730619" cy="19236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4900" dirty="0" smtClean="0">
                <a:solidFill>
                  <a:schemeClr val="accent2"/>
                </a:solidFill>
              </a:rPr>
              <a:t>Precipitation Deficit Flash Droughts over the Untied States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200" dirty="0" smtClean="0">
                <a:solidFill>
                  <a:schemeClr val="accent2"/>
                </a:solidFill>
              </a:rPr>
              <a:t>By </a:t>
            </a:r>
            <a:r>
              <a:rPr lang="en-US" sz="2200" dirty="0" err="1">
                <a:solidFill>
                  <a:schemeClr val="accent2"/>
                </a:solidFill>
              </a:rPr>
              <a:t>Kingtse</a:t>
            </a:r>
            <a:r>
              <a:rPr lang="en-US" sz="2200" dirty="0">
                <a:solidFill>
                  <a:schemeClr val="accent2"/>
                </a:solidFill>
              </a:rPr>
              <a:t> C. Mo and Dennis P. </a:t>
            </a:r>
            <a:r>
              <a:rPr lang="en-US" sz="2200" dirty="0" err="1">
                <a:solidFill>
                  <a:schemeClr val="accent2"/>
                </a:solidFill>
              </a:rPr>
              <a:t>Lettenmaier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576" y="5142723"/>
            <a:ext cx="8730619" cy="85007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brief synthesis presented by Josh Walston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690" y="2204609"/>
            <a:ext cx="873061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660" y="2623568"/>
            <a:ext cx="8954667" cy="2246055"/>
            <a:chOff x="109660" y="3552108"/>
            <a:chExt cx="8954667" cy="2246055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09660" y="3552108"/>
              <a:ext cx="8954667" cy="2006118"/>
              <a:chOff x="410070" y="3715969"/>
              <a:chExt cx="8301616" cy="185981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070" y="3715969"/>
                <a:ext cx="2779776" cy="185981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4344" y="3715969"/>
                <a:ext cx="2777924" cy="185002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5201" y="3715970"/>
                <a:ext cx="2776485" cy="185002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18900" y="5501910"/>
              <a:ext cx="2777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>
                      <a:lumMod val="50000"/>
                    </a:schemeClr>
                  </a:solidFill>
                </a:rPr>
                <a:t>California’s Central Valley </a:t>
              </a:r>
              <a:endParaRPr 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501" y="5521164"/>
              <a:ext cx="2777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>
                      <a:lumMod val="50000"/>
                    </a:schemeClr>
                  </a:solidFill>
                </a:rPr>
                <a:t>Orville Lake, California </a:t>
              </a:r>
              <a:endParaRPr 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9266" y="5500762"/>
              <a:ext cx="2777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>
                      <a:lumMod val="50000"/>
                    </a:schemeClr>
                  </a:solidFill>
                </a:rPr>
                <a:t>Humboldt River, Nevada </a:t>
              </a:r>
              <a:endParaRPr lang="en-US" sz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5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_f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899" y="990600"/>
            <a:ext cx="4818827" cy="5495812"/>
          </a:xfrm>
          <a:prstGeom prst="rect">
            <a:avLst/>
          </a:prstGeom>
        </p:spPr>
      </p:pic>
      <p:sp>
        <p:nvSpPr>
          <p:cNvPr id="24" name="Frame 23"/>
          <p:cNvSpPr/>
          <p:nvPr/>
        </p:nvSpPr>
        <p:spPr>
          <a:xfrm>
            <a:off x="4159250" y="2100167"/>
            <a:ext cx="1206903" cy="925102"/>
          </a:xfrm>
          <a:prstGeom prst="frame">
            <a:avLst>
              <a:gd name="adj1" fmla="val 228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Evolution of a Flash Drought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10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010" y="1611529"/>
            <a:ext cx="3734104" cy="2576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Temperature driven.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>
                <a:solidFill>
                  <a:srgbClr val="C0504D"/>
                </a:solidFill>
              </a:rPr>
              <a:t>High </a:t>
            </a:r>
            <a:r>
              <a:rPr lang="en-US" sz="1600" dirty="0" smtClean="0">
                <a:solidFill>
                  <a:srgbClr val="C0504D"/>
                </a:solidFill>
              </a:rPr>
              <a:t>temps </a:t>
            </a:r>
            <a:r>
              <a:rPr lang="en-US" sz="1600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C0504D"/>
                </a:solidFill>
              </a:rPr>
              <a:t>increasing ET</a:t>
            </a:r>
            <a:r>
              <a:rPr lang="en-US" sz="1600" dirty="0">
                <a:solidFill>
                  <a:srgbClr val="C0504D"/>
                </a:solidFill>
              </a:rPr>
              <a:t> </a:t>
            </a:r>
            <a:r>
              <a:rPr lang="en-US" sz="1600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C0504D"/>
                </a:solidFill>
              </a:rPr>
              <a:t> </a:t>
            </a:r>
            <a:r>
              <a:rPr lang="en-US" sz="1600" dirty="0">
                <a:solidFill>
                  <a:srgbClr val="C0504D"/>
                </a:solidFill>
              </a:rPr>
              <a:t>decreasing</a:t>
            </a:r>
            <a:r>
              <a:rPr lang="en-US" sz="1600" dirty="0" smtClean="0">
                <a:solidFill>
                  <a:srgbClr val="C0504D"/>
                </a:solidFill>
              </a:rPr>
              <a:t> SM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Requires  p-deficit.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52900" y="990600"/>
            <a:ext cx="4818826" cy="5495812"/>
          </a:xfrm>
          <a:custGeom>
            <a:avLst/>
            <a:gdLst/>
            <a:ahLst/>
            <a:cxnLst/>
            <a:rect l="l" t="t" r="r" b="b"/>
            <a:pathLst>
              <a:path w="4818826" h="5495812">
                <a:moveTo>
                  <a:pt x="0" y="0"/>
                </a:moveTo>
                <a:lnTo>
                  <a:pt x="4818826" y="0"/>
                </a:lnTo>
                <a:lnTo>
                  <a:pt x="4818826" y="82550"/>
                </a:lnTo>
                <a:lnTo>
                  <a:pt x="3602779" y="82550"/>
                </a:lnTo>
                <a:lnTo>
                  <a:pt x="3602779" y="934223"/>
                </a:lnTo>
                <a:lnTo>
                  <a:pt x="3597191" y="934223"/>
                </a:lnTo>
                <a:lnTo>
                  <a:pt x="3597191" y="1104138"/>
                </a:lnTo>
                <a:lnTo>
                  <a:pt x="2405782" y="1104138"/>
                </a:lnTo>
                <a:lnTo>
                  <a:pt x="2405782" y="2027560"/>
                </a:lnTo>
                <a:lnTo>
                  <a:pt x="3597191" y="2027560"/>
                </a:lnTo>
                <a:lnTo>
                  <a:pt x="3597191" y="2034669"/>
                </a:lnTo>
                <a:lnTo>
                  <a:pt x="4818826" y="2034669"/>
                </a:lnTo>
                <a:lnTo>
                  <a:pt x="4818826" y="5495812"/>
                </a:lnTo>
                <a:lnTo>
                  <a:pt x="0" y="5495812"/>
                </a:lnTo>
                <a:lnTo>
                  <a:pt x="0" y="3064731"/>
                </a:lnTo>
                <a:lnTo>
                  <a:pt x="1185670" y="3064731"/>
                </a:lnTo>
                <a:lnTo>
                  <a:pt x="1216047" y="3064731"/>
                </a:lnTo>
                <a:lnTo>
                  <a:pt x="2386732" y="3064731"/>
                </a:lnTo>
                <a:lnTo>
                  <a:pt x="2386732" y="5161845"/>
                </a:lnTo>
                <a:lnTo>
                  <a:pt x="3630211" y="5161845"/>
                </a:lnTo>
                <a:lnTo>
                  <a:pt x="3630211" y="2141309"/>
                </a:lnTo>
                <a:lnTo>
                  <a:pt x="2420005" y="2141309"/>
                </a:lnTo>
                <a:lnTo>
                  <a:pt x="2386732" y="2141309"/>
                </a:lnTo>
                <a:lnTo>
                  <a:pt x="1216047" y="2141309"/>
                </a:lnTo>
                <a:lnTo>
                  <a:pt x="1185670" y="2141309"/>
                </a:lnTo>
                <a:lnTo>
                  <a:pt x="0" y="2141309"/>
                </a:lnTo>
                <a:lnTo>
                  <a:pt x="0" y="2027560"/>
                </a:lnTo>
                <a:lnTo>
                  <a:pt x="1216046" y="2027560"/>
                </a:lnTo>
                <a:lnTo>
                  <a:pt x="1216046" y="1104138"/>
                </a:lnTo>
                <a:lnTo>
                  <a:pt x="0" y="1104138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159249" y="3138286"/>
            <a:ext cx="3621827" cy="3014159"/>
            <a:chOff x="4159249" y="3138286"/>
            <a:chExt cx="3621827" cy="3014159"/>
          </a:xfrm>
        </p:grpSpPr>
        <p:sp>
          <p:nvSpPr>
            <p:cNvPr id="25" name="Frame 24"/>
            <p:cNvSpPr/>
            <p:nvPr/>
          </p:nvSpPr>
          <p:spPr>
            <a:xfrm>
              <a:off x="4159249" y="3138286"/>
              <a:ext cx="3621067" cy="923544"/>
            </a:xfrm>
            <a:prstGeom prst="frame">
              <a:avLst>
                <a:gd name="adj1" fmla="val 228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 rot="5400000">
              <a:off x="6115808" y="4487176"/>
              <a:ext cx="2090614" cy="1239923"/>
            </a:xfrm>
            <a:prstGeom prst="frame">
              <a:avLst>
                <a:gd name="adj1" fmla="val 228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74938" y="4025900"/>
              <a:ext cx="1175153" cy="9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H="1">
            <a:off x="8691607" y="1951568"/>
            <a:ext cx="1" cy="347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444067" y="2298701"/>
            <a:ext cx="28962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45524" y="3001416"/>
            <a:ext cx="0" cy="3934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345524" y="4187640"/>
            <a:ext cx="1890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94450" y="4351245"/>
            <a:ext cx="0" cy="1647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754324" y="1086641"/>
            <a:ext cx="121684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758557" y="1078180"/>
            <a:ext cx="0" cy="10336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58085" y="2107634"/>
            <a:ext cx="121435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65330" y="2100167"/>
            <a:ext cx="0" cy="92394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53772" y="3024112"/>
            <a:ext cx="240307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958466" y="1095107"/>
            <a:ext cx="0" cy="19389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6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O_f9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41"/>
          <a:stretch/>
        </p:blipFill>
        <p:spPr>
          <a:xfrm>
            <a:off x="4152899" y="1908094"/>
            <a:ext cx="4827971" cy="2211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Evolution of a Flash Drought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11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009" y="1903066"/>
            <a:ext cx="3911890" cy="2033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Synoptic setting </a:t>
            </a:r>
            <a:r>
              <a:rPr lang="en-US" sz="1600" dirty="0" smtClean="0">
                <a:solidFill>
                  <a:srgbClr val="C0504D"/>
                </a:solidFill>
                <a:sym typeface="Wingdings"/>
              </a:rPr>
              <a:t>  strengthening </a:t>
            </a:r>
            <a:r>
              <a:rPr lang="en-US" sz="1600" dirty="0" err="1" smtClean="0">
                <a:solidFill>
                  <a:srgbClr val="C0504D"/>
                </a:solidFill>
                <a:sym typeface="Wingdings"/>
              </a:rPr>
              <a:t>aniticyclone</a:t>
            </a:r>
            <a:r>
              <a:rPr lang="en-US" sz="1600" dirty="0" smtClean="0">
                <a:solidFill>
                  <a:srgbClr val="C0504D"/>
                </a:solidFill>
                <a:sym typeface="Wingdings"/>
              </a:rPr>
              <a:t> over Great Lake/Midwest. </a:t>
            </a:r>
            <a:endParaRPr lang="en-US" sz="1600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4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197" y="1560116"/>
            <a:ext cx="3907786" cy="349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Precipitation Deficit Flash Drought: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Precipitation driven.</a:t>
            </a:r>
          </a:p>
        </p:txBody>
      </p:sp>
      <p:pic>
        <p:nvPicPr>
          <p:cNvPr id="3" name="Picture 2" descr="MO_f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982" y="990600"/>
            <a:ext cx="4816744" cy="5495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Evolution of a Flash Drought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4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197" y="1560116"/>
            <a:ext cx="3907786" cy="349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Precipitation Deficit Flash Drought: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Precipitation driven.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>
                <a:solidFill>
                  <a:srgbClr val="C0504D"/>
                </a:solidFill>
              </a:rPr>
              <a:t>P deficits=&gt; </a:t>
            </a:r>
            <a:r>
              <a:rPr lang="en-US" sz="1600" dirty="0" smtClean="0">
                <a:solidFill>
                  <a:srgbClr val="C0504D"/>
                </a:solidFill>
              </a:rPr>
              <a:t>decreasing </a:t>
            </a:r>
            <a:r>
              <a:rPr lang="en-US" sz="1600" dirty="0">
                <a:solidFill>
                  <a:srgbClr val="C0504D"/>
                </a:solidFill>
              </a:rPr>
              <a:t>SM=&gt; decreasing ET =&gt; </a:t>
            </a:r>
            <a:r>
              <a:rPr lang="en-US" sz="1600" dirty="0" smtClean="0">
                <a:solidFill>
                  <a:srgbClr val="C0504D"/>
                </a:solidFill>
              </a:rPr>
              <a:t>T increases. </a:t>
            </a:r>
          </a:p>
        </p:txBody>
      </p:sp>
      <p:pic>
        <p:nvPicPr>
          <p:cNvPr id="3" name="Picture 2" descr="MO_f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982" y="990600"/>
            <a:ext cx="4816744" cy="5495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Evolution of a Flash Drought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13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54982" y="990600"/>
            <a:ext cx="4816744" cy="5495812"/>
          </a:xfrm>
          <a:custGeom>
            <a:avLst/>
            <a:gdLst/>
            <a:ahLst/>
            <a:cxnLst/>
            <a:rect l="l" t="t" r="r" b="b"/>
            <a:pathLst>
              <a:path w="4816744" h="5495812">
                <a:moveTo>
                  <a:pt x="0" y="2950972"/>
                </a:moveTo>
                <a:lnTo>
                  <a:pt x="1258009" y="2950972"/>
                </a:lnTo>
                <a:lnTo>
                  <a:pt x="1258009" y="4894771"/>
                </a:lnTo>
                <a:lnTo>
                  <a:pt x="2467982" y="4894771"/>
                </a:lnTo>
                <a:lnTo>
                  <a:pt x="2467982" y="3928533"/>
                </a:lnTo>
                <a:lnTo>
                  <a:pt x="3650556" y="3928533"/>
                </a:lnTo>
                <a:lnTo>
                  <a:pt x="3650556" y="2950972"/>
                </a:lnTo>
                <a:lnTo>
                  <a:pt x="4816744" y="2950972"/>
                </a:lnTo>
                <a:lnTo>
                  <a:pt x="4816744" y="5495812"/>
                </a:lnTo>
                <a:lnTo>
                  <a:pt x="0" y="5495812"/>
                </a:lnTo>
                <a:close/>
                <a:moveTo>
                  <a:pt x="0" y="0"/>
                </a:moveTo>
                <a:lnTo>
                  <a:pt x="4816744" y="0"/>
                </a:lnTo>
                <a:lnTo>
                  <a:pt x="4816744" y="1977757"/>
                </a:lnTo>
                <a:lnTo>
                  <a:pt x="3650556" y="1977757"/>
                </a:lnTo>
                <a:lnTo>
                  <a:pt x="2996150" y="1977757"/>
                </a:lnTo>
                <a:lnTo>
                  <a:pt x="2467982" y="1977757"/>
                </a:lnTo>
                <a:lnTo>
                  <a:pt x="2467982" y="953291"/>
                </a:lnTo>
                <a:lnTo>
                  <a:pt x="1308812" y="953291"/>
                </a:lnTo>
                <a:lnTo>
                  <a:pt x="1308812" y="81223"/>
                </a:lnTo>
                <a:lnTo>
                  <a:pt x="0" y="81223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163448" y="1069705"/>
            <a:ext cx="1" cy="287068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54974" y="1069699"/>
            <a:ext cx="131990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62856" y="1065471"/>
            <a:ext cx="0" cy="8757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50154" y="1945474"/>
            <a:ext cx="117382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15508" y="1941239"/>
            <a:ext cx="0" cy="10312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02808" y="2979058"/>
            <a:ext cx="236965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58573" y="2974822"/>
            <a:ext cx="0" cy="96640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85122" y="3928539"/>
            <a:ext cx="117025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96916" y="3928524"/>
            <a:ext cx="0" cy="9854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09728" y="4906221"/>
            <a:ext cx="119768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11274" y="4895144"/>
            <a:ext cx="0" cy="9854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09354" y="5871418"/>
            <a:ext cx="121597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22053" y="3941226"/>
            <a:ext cx="0" cy="192397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63449" y="3928312"/>
            <a:ext cx="127084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6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197" y="1908094"/>
            <a:ext cx="3907786" cy="1687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Precipitation Deficit Flash Drought: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Synoptic setting </a:t>
            </a:r>
            <a:r>
              <a:rPr lang="en-US" sz="1600" dirty="0" smtClean="0">
                <a:solidFill>
                  <a:srgbClr val="C0504D"/>
                </a:solidFill>
                <a:sym typeface="Wingdings"/>
              </a:rPr>
              <a:t> Strengthening anticyclone over southern Great Plains. </a:t>
            </a:r>
            <a:endParaRPr lang="en-US" sz="1600" dirty="0" smtClean="0">
              <a:solidFill>
                <a:srgbClr val="C050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Evolution of a Flash Drought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14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2899" y="1908093"/>
            <a:ext cx="4833106" cy="2222415"/>
            <a:chOff x="4152899" y="1908093"/>
            <a:chExt cx="4833106" cy="2222415"/>
          </a:xfrm>
        </p:grpSpPr>
        <p:pic>
          <p:nvPicPr>
            <p:cNvPr id="11" name="Picture 10" descr="MO_f9.g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8869"/>
            <a:stretch/>
          </p:blipFill>
          <p:spPr>
            <a:xfrm>
              <a:off x="4152899" y="1908093"/>
              <a:ext cx="4833106" cy="2222415"/>
            </a:xfrm>
            <a:prstGeom prst="rect">
              <a:avLst/>
            </a:prstGeom>
          </p:spPr>
        </p:pic>
        <p:pic>
          <p:nvPicPr>
            <p:cNvPr id="24" name="Picture 23" descr="MO_f9.gi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6656"/>
            <a:stretch/>
          </p:blipFill>
          <p:spPr>
            <a:xfrm>
              <a:off x="4152899" y="1921188"/>
              <a:ext cx="4827971" cy="157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17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Where are they most likely to occur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15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2" y="1441308"/>
            <a:ext cx="3953114" cy="1910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/>
                </a:solidFill>
              </a:rPr>
              <a:t>4-5% max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/>
                </a:solidFill>
              </a:rPr>
              <a:t>Midwest and Pacific Northwest states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chemeClr val="accent2"/>
                </a:solidFill>
              </a:rPr>
              <a:t>Vegetation dense regions</a:t>
            </a:r>
            <a:endParaRPr lang="en-US" sz="1400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10315" y="1485901"/>
            <a:ext cx="4276485" cy="4813298"/>
            <a:chOff x="4410315" y="1320801"/>
            <a:chExt cx="4276485" cy="4813298"/>
          </a:xfrm>
        </p:grpSpPr>
        <p:pic>
          <p:nvPicPr>
            <p:cNvPr id="3" name="Picture 2" descr="Screen Shot 2017-05-06 at 8.20.40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315" y="1320801"/>
              <a:ext cx="4276485" cy="4445000"/>
            </a:xfrm>
            <a:prstGeom prst="rect">
              <a:avLst/>
            </a:prstGeom>
          </p:spPr>
        </p:pic>
        <p:pic>
          <p:nvPicPr>
            <p:cNvPr id="11" name="Picture 10" descr="Screen Shot 2017-05-06 at 8.20.40 P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315" y="5715000"/>
              <a:ext cx="4276485" cy="41909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410316" y="3636379"/>
            <a:ext cx="4276484" cy="2662821"/>
          </a:xfrm>
          <a:custGeom>
            <a:avLst/>
            <a:gdLst/>
            <a:ahLst/>
            <a:cxnLst/>
            <a:rect l="l" t="t" r="r" b="b"/>
            <a:pathLst>
              <a:path w="4276484" h="2662821">
                <a:moveTo>
                  <a:pt x="0" y="0"/>
                </a:moveTo>
                <a:lnTo>
                  <a:pt x="4276484" y="0"/>
                </a:lnTo>
                <a:lnTo>
                  <a:pt x="4276484" y="2662821"/>
                </a:lnTo>
                <a:lnTo>
                  <a:pt x="0" y="2662821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4429365" y="1504951"/>
            <a:ext cx="4239907" cy="2113901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6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Where are they most likely to occur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15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10315" y="1485901"/>
            <a:ext cx="4276485" cy="4813298"/>
            <a:chOff x="4410315" y="1320801"/>
            <a:chExt cx="4276485" cy="4813298"/>
          </a:xfrm>
        </p:grpSpPr>
        <p:pic>
          <p:nvPicPr>
            <p:cNvPr id="3" name="Picture 2" descr="Screen Shot 2017-05-06 at 8.20.40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315" y="1320801"/>
              <a:ext cx="4276485" cy="4445000"/>
            </a:xfrm>
            <a:prstGeom prst="rect">
              <a:avLst/>
            </a:prstGeom>
          </p:spPr>
        </p:pic>
        <p:pic>
          <p:nvPicPr>
            <p:cNvPr id="11" name="Picture 10" descr="Screen Shot 2017-05-06 at 8.20.40 P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0315" y="5715000"/>
              <a:ext cx="4276485" cy="419099"/>
            </a:xfrm>
            <a:prstGeom prst="rect">
              <a:avLst/>
            </a:prstGeom>
          </p:spPr>
        </p:pic>
      </p:grpSp>
      <p:sp>
        <p:nvSpPr>
          <p:cNvPr id="15" name="Content Placeholder 6"/>
          <p:cNvSpPr txBox="1">
            <a:spLocks/>
          </p:cNvSpPr>
          <p:nvPr/>
        </p:nvSpPr>
        <p:spPr>
          <a:xfrm>
            <a:off x="457200" y="3636378"/>
            <a:ext cx="3953115" cy="191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Precipitation Deficit Flash Drought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rgbClr val="C0504D"/>
                </a:solidFill>
              </a:rPr>
              <a:t>8-10% max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rgbClr val="C0504D"/>
                </a:solidFill>
              </a:rPr>
              <a:t>Anywhere </a:t>
            </a:r>
            <a:r>
              <a:rPr lang="en-US" sz="1400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1400" dirty="0" smtClean="0">
                <a:solidFill>
                  <a:srgbClr val="C0504D"/>
                </a:solidFill>
              </a:rPr>
              <a:t>Great Plains and Southern states</a:t>
            </a:r>
            <a:r>
              <a:rPr lang="en-US" sz="1400" dirty="0">
                <a:solidFill>
                  <a:srgbClr val="C0504D"/>
                </a:solidFill>
              </a:rPr>
              <a:t> </a:t>
            </a:r>
            <a:r>
              <a:rPr lang="en-US" sz="1400" dirty="0" smtClean="0">
                <a:solidFill>
                  <a:srgbClr val="C0504D"/>
                </a:solidFill>
              </a:rPr>
              <a:t>most common.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rgbClr val="C0504D"/>
                </a:solidFill>
              </a:rPr>
              <a:t>Regions where land-atmosphere interaction is strong</a:t>
            </a:r>
            <a:endParaRPr lang="en-US" sz="1400" dirty="0">
              <a:solidFill>
                <a:srgbClr val="C0504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0316" y="1485901"/>
            <a:ext cx="4276484" cy="4813299"/>
          </a:xfrm>
          <a:custGeom>
            <a:avLst/>
            <a:gdLst/>
            <a:ahLst/>
            <a:cxnLst/>
            <a:rect l="l" t="t" r="r" b="b"/>
            <a:pathLst>
              <a:path w="4276484" h="4813299">
                <a:moveTo>
                  <a:pt x="0" y="4394199"/>
                </a:moveTo>
                <a:lnTo>
                  <a:pt x="4276484" y="4394199"/>
                </a:lnTo>
                <a:lnTo>
                  <a:pt x="4276484" y="4813299"/>
                </a:lnTo>
                <a:lnTo>
                  <a:pt x="0" y="4813299"/>
                </a:lnTo>
                <a:close/>
                <a:moveTo>
                  <a:pt x="0" y="0"/>
                </a:moveTo>
                <a:lnTo>
                  <a:pt x="4276484" y="0"/>
                </a:lnTo>
                <a:lnTo>
                  <a:pt x="4276484" y="2168232"/>
                </a:lnTo>
                <a:lnTo>
                  <a:pt x="0" y="2168232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4432300" y="3673831"/>
            <a:ext cx="4239907" cy="2187981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_f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982" y="1384300"/>
            <a:ext cx="4374921" cy="509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Trends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16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5626" y="1650813"/>
            <a:ext cx="3012511" cy="1007277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P-deficit flash droughts Increasing in  SW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898748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Probably not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trending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enough to be on Twitter though.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307680" y="1741507"/>
            <a:ext cx="781646" cy="536855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4982" y="1384300"/>
            <a:ext cx="4374921" cy="5094508"/>
          </a:xfrm>
          <a:custGeom>
            <a:avLst/>
            <a:gdLst/>
            <a:ahLst/>
            <a:cxnLst/>
            <a:rect l="l" t="t" r="r" b="b"/>
            <a:pathLst>
              <a:path w="4374921" h="5094508">
                <a:moveTo>
                  <a:pt x="139605" y="344112"/>
                </a:moveTo>
                <a:lnTo>
                  <a:pt x="139605" y="908398"/>
                </a:lnTo>
                <a:lnTo>
                  <a:pt x="951579" y="908398"/>
                </a:lnTo>
                <a:lnTo>
                  <a:pt x="951579" y="344112"/>
                </a:lnTo>
                <a:close/>
                <a:moveTo>
                  <a:pt x="0" y="0"/>
                </a:moveTo>
                <a:lnTo>
                  <a:pt x="4374921" y="0"/>
                </a:lnTo>
                <a:lnTo>
                  <a:pt x="4374921" y="1221413"/>
                </a:lnTo>
                <a:lnTo>
                  <a:pt x="2195246" y="1221413"/>
                </a:lnTo>
                <a:lnTo>
                  <a:pt x="2195246" y="2596286"/>
                </a:lnTo>
                <a:lnTo>
                  <a:pt x="4374921" y="2596286"/>
                </a:lnTo>
                <a:lnTo>
                  <a:pt x="4374921" y="5094508"/>
                </a:lnTo>
                <a:lnTo>
                  <a:pt x="0" y="5094508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/>
          <p:cNvSpPr/>
          <p:nvPr/>
        </p:nvSpPr>
        <p:spPr>
          <a:xfrm>
            <a:off x="6358602" y="2627173"/>
            <a:ext cx="2149064" cy="1340319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9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_f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982" y="1384300"/>
            <a:ext cx="4374921" cy="509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Trends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16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898748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Probably not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trending enough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be on Twitter though.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5626" y="4230337"/>
            <a:ext cx="3012511" cy="61445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Decreasing precipitation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4982" y="1371206"/>
            <a:ext cx="4374921" cy="5103652"/>
          </a:xfrm>
          <a:custGeom>
            <a:avLst/>
            <a:gdLst/>
            <a:ahLst/>
            <a:cxnLst/>
            <a:rect l="l" t="t" r="r" b="b"/>
            <a:pathLst>
              <a:path w="4374921" h="5103652">
                <a:moveTo>
                  <a:pt x="100325" y="2806755"/>
                </a:moveTo>
                <a:lnTo>
                  <a:pt x="100325" y="3430355"/>
                </a:lnTo>
                <a:lnTo>
                  <a:pt x="977573" y="3430355"/>
                </a:lnTo>
                <a:lnTo>
                  <a:pt x="977573" y="2806755"/>
                </a:lnTo>
                <a:close/>
                <a:moveTo>
                  <a:pt x="0" y="0"/>
                </a:moveTo>
                <a:lnTo>
                  <a:pt x="4374921" y="0"/>
                </a:lnTo>
                <a:lnTo>
                  <a:pt x="4374921" y="3797525"/>
                </a:lnTo>
                <a:lnTo>
                  <a:pt x="2172727" y="3797525"/>
                </a:lnTo>
                <a:lnTo>
                  <a:pt x="2172727" y="5103652"/>
                </a:lnTo>
                <a:lnTo>
                  <a:pt x="0" y="5103652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4273212" y="4197522"/>
            <a:ext cx="842898" cy="59305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>
            <a:spLocks/>
          </p:cNvSpPr>
          <p:nvPr/>
        </p:nvSpPr>
        <p:spPr>
          <a:xfrm>
            <a:off x="6343075" y="5187019"/>
            <a:ext cx="2181240" cy="130612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3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_f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982" y="1384300"/>
            <a:ext cx="4374921" cy="509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Trends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16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5626" y="2999496"/>
            <a:ext cx="3012511" cy="57348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2"/>
                </a:solidFill>
              </a:rPr>
              <a:t>Warming trend in SW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898748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Probably not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trending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enough to be on Twitter though.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277445" y="2974095"/>
            <a:ext cx="806322" cy="556483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0644" y="21343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Frame 23"/>
          <p:cNvSpPr>
            <a:spLocks/>
          </p:cNvSpPr>
          <p:nvPr/>
        </p:nvSpPr>
        <p:spPr>
          <a:xfrm>
            <a:off x="6318608" y="3937846"/>
            <a:ext cx="2199528" cy="1287839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54982" y="1384302"/>
            <a:ext cx="4374921" cy="5094504"/>
          </a:xfrm>
          <a:custGeom>
            <a:avLst/>
            <a:gdLst/>
            <a:ahLst/>
            <a:cxnLst/>
            <a:rect l="l" t="t" r="r" b="b"/>
            <a:pathLst>
              <a:path w="4374921" h="5094504">
                <a:moveTo>
                  <a:pt x="103751" y="1572859"/>
                </a:moveTo>
                <a:lnTo>
                  <a:pt x="103751" y="2164633"/>
                </a:lnTo>
                <a:lnTo>
                  <a:pt x="950418" y="2164633"/>
                </a:lnTo>
                <a:lnTo>
                  <a:pt x="950418" y="1572859"/>
                </a:lnTo>
                <a:close/>
                <a:moveTo>
                  <a:pt x="0" y="0"/>
                </a:moveTo>
                <a:lnTo>
                  <a:pt x="4374921" y="0"/>
                </a:lnTo>
                <a:lnTo>
                  <a:pt x="4374921" y="2544887"/>
                </a:lnTo>
                <a:lnTo>
                  <a:pt x="2147961" y="2544887"/>
                </a:lnTo>
                <a:lnTo>
                  <a:pt x="2147961" y="3832726"/>
                </a:lnTo>
                <a:lnTo>
                  <a:pt x="2152685" y="3832726"/>
                </a:lnTo>
                <a:lnTo>
                  <a:pt x="2152685" y="3861305"/>
                </a:lnTo>
                <a:lnTo>
                  <a:pt x="4374921" y="3861305"/>
                </a:lnTo>
                <a:lnTo>
                  <a:pt x="4374921" y="5094504"/>
                </a:lnTo>
                <a:lnTo>
                  <a:pt x="0" y="5094504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55849"/>
            <a:ext cx="8229600" cy="4400301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3000" dirty="0" smtClean="0">
                <a:solidFill>
                  <a:srgbClr val="C0504D"/>
                </a:solidFill>
              </a:rPr>
              <a:t>Flash drought</a:t>
            </a:r>
            <a:r>
              <a:rPr lang="is-IS" sz="3000" dirty="0" smtClean="0">
                <a:solidFill>
                  <a:srgbClr val="C0504D"/>
                </a:solidFill>
              </a:rPr>
              <a:t>…? </a:t>
            </a:r>
            <a:r>
              <a:rPr lang="en-US" sz="3000" dirty="0" smtClean="0">
                <a:solidFill>
                  <a:srgbClr val="C0504D"/>
                </a:solidFill>
              </a:rPr>
              <a:t>What the “heck” is flash drought?</a:t>
            </a:r>
            <a:endParaRPr lang="en-US" sz="3000" dirty="0">
              <a:solidFill>
                <a:schemeClr val="accent2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000" dirty="0" smtClean="0">
                <a:solidFill>
                  <a:schemeClr val="accent2"/>
                </a:solidFill>
              </a:rPr>
              <a:t>Why do we care?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000" dirty="0" smtClean="0">
                <a:solidFill>
                  <a:srgbClr val="C0504D"/>
                </a:solidFill>
              </a:rPr>
              <a:t>What drives them?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000" dirty="0" smtClean="0">
                <a:solidFill>
                  <a:srgbClr val="C0504D"/>
                </a:solidFill>
              </a:rPr>
              <a:t>How can this happen?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000" dirty="0" smtClean="0">
                <a:solidFill>
                  <a:srgbClr val="C0504D"/>
                </a:solidFill>
              </a:rPr>
              <a:t>I must know</a:t>
            </a:r>
            <a:r>
              <a:rPr lang="is-IS" sz="3000" dirty="0" smtClean="0">
                <a:solidFill>
                  <a:srgbClr val="C0504D"/>
                </a:solidFill>
              </a:rPr>
              <a:t>…</a:t>
            </a:r>
            <a:r>
              <a:rPr lang="en-US" sz="3000" dirty="0" smtClean="0">
                <a:solidFill>
                  <a:srgbClr val="C0504D"/>
                </a:solidFill>
              </a:rPr>
              <a:t>Are they predictable? </a:t>
            </a:r>
            <a:endParaRPr lang="en-US" sz="3000" dirty="0">
              <a:solidFill>
                <a:srgbClr val="948A54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000" dirty="0" smtClean="0">
                <a:solidFill>
                  <a:srgbClr val="C0504D"/>
                </a:solidFill>
              </a:rPr>
              <a:t>Is it time to summarize yet? </a:t>
            </a:r>
            <a:endParaRPr lang="en-US" sz="3000" dirty="0" smtClean="0">
              <a:solidFill>
                <a:srgbClr val="948A54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 of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22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_f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982" y="1384300"/>
            <a:ext cx="4374921" cy="509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Trends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16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898748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Probably not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trending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enough to be on Twitter though.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idx="1"/>
          </p:nvPr>
        </p:nvSpPr>
        <p:spPr>
          <a:xfrm>
            <a:off x="705626" y="5212389"/>
            <a:ext cx="3012511" cy="1020371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Midwest and Central Plains</a:t>
            </a:r>
          </a:p>
          <a:p>
            <a:pPr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accent2"/>
                </a:solidFill>
              </a:rPr>
              <a:t>Heat </a:t>
            </a:r>
            <a:r>
              <a:rPr lang="en-US" sz="1600" dirty="0">
                <a:solidFill>
                  <a:schemeClr val="accent2"/>
                </a:solidFill>
              </a:rPr>
              <a:t>wave flash droughts </a:t>
            </a:r>
            <a:r>
              <a:rPr lang="en-US" sz="1600" dirty="0" smtClean="0">
                <a:solidFill>
                  <a:schemeClr val="accent2"/>
                </a:solidFill>
              </a:rPr>
              <a:t>decreasing</a:t>
            </a:r>
          </a:p>
          <a:p>
            <a:pPr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chemeClr val="accent2"/>
                </a:solidFill>
              </a:rPr>
              <a:t>Precipitation increasing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4982" y="1371206"/>
            <a:ext cx="4374921" cy="5103652"/>
          </a:xfrm>
          <a:custGeom>
            <a:avLst/>
            <a:gdLst/>
            <a:ahLst/>
            <a:cxnLst/>
            <a:rect l="l" t="t" r="r" b="b"/>
            <a:pathLst>
              <a:path w="4374921" h="5103652">
                <a:moveTo>
                  <a:pt x="754988" y="3893559"/>
                </a:moveTo>
                <a:lnTo>
                  <a:pt x="754988" y="4809178"/>
                </a:lnTo>
                <a:lnTo>
                  <a:pt x="1723888" y="4809178"/>
                </a:lnTo>
                <a:lnTo>
                  <a:pt x="1723888" y="3893559"/>
                </a:lnTo>
                <a:close/>
                <a:moveTo>
                  <a:pt x="754988" y="2657991"/>
                </a:moveTo>
                <a:lnTo>
                  <a:pt x="754988" y="3573610"/>
                </a:lnTo>
                <a:lnTo>
                  <a:pt x="1723888" y="3573610"/>
                </a:lnTo>
                <a:lnTo>
                  <a:pt x="1723888" y="2657991"/>
                </a:lnTo>
                <a:close/>
                <a:moveTo>
                  <a:pt x="0" y="0"/>
                </a:moveTo>
                <a:lnTo>
                  <a:pt x="4374921" y="0"/>
                </a:lnTo>
                <a:lnTo>
                  <a:pt x="4374921" y="5103652"/>
                </a:lnTo>
                <a:lnTo>
                  <a:pt x="0" y="5103652"/>
                </a:lnTo>
                <a:close/>
              </a:path>
            </a:pathLst>
          </a:custGeom>
          <a:solidFill>
            <a:schemeClr val="tx1">
              <a:lumMod val="5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ame 30"/>
          <p:cNvSpPr/>
          <p:nvPr/>
        </p:nvSpPr>
        <p:spPr>
          <a:xfrm>
            <a:off x="4926298" y="4047803"/>
            <a:ext cx="934338" cy="867374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4926298" y="5284350"/>
            <a:ext cx="934338" cy="876518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5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Trends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17 of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898748"/>
            <a:ext cx="546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Probably not trending enough to be 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Twitter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though.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9" y="1866900"/>
            <a:ext cx="6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Heat Wave Flash Droughts on the decline over the Central U.S.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3998" y="5080000"/>
            <a:ext cx="60960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504D"/>
                </a:solidFill>
              </a:rPr>
              <a:t>Number of heat wave flash drought per year over </a:t>
            </a:r>
            <a:r>
              <a:rPr lang="en-US" sz="1400" dirty="0">
                <a:solidFill>
                  <a:srgbClr val="C0504D"/>
                </a:solidFill>
              </a:rPr>
              <a:t> (36-40N and 80-100W</a:t>
            </a:r>
            <a:r>
              <a:rPr lang="en-US" sz="1400" dirty="0" smtClean="0">
                <a:solidFill>
                  <a:srgbClr val="C0504D"/>
                </a:solidFill>
              </a:rPr>
              <a:t>) from 1916-2013. </a:t>
            </a:r>
            <a:r>
              <a:rPr lang="en-US" sz="1400" i="1" dirty="0" smtClean="0">
                <a:solidFill>
                  <a:srgbClr val="C0504D"/>
                </a:solidFill>
              </a:rPr>
              <a:t>Mo and </a:t>
            </a:r>
            <a:r>
              <a:rPr lang="en-US" sz="1400" i="1" dirty="0" err="1" smtClean="0">
                <a:solidFill>
                  <a:schemeClr val="accent2"/>
                </a:solidFill>
              </a:rPr>
              <a:t>Lettenmaier</a:t>
            </a:r>
            <a:r>
              <a:rPr lang="en-US" sz="1400" i="1" dirty="0" smtClean="0">
                <a:solidFill>
                  <a:schemeClr val="accent2"/>
                </a:solidFill>
              </a:rPr>
              <a:t>, 2015. “Heat Wave Flash Droughts in Decline” </a:t>
            </a:r>
            <a:endParaRPr lang="en-US" sz="1400" i="1" dirty="0">
              <a:solidFill>
                <a:srgbClr val="C0504D"/>
              </a:solidFill>
            </a:endParaRP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3999" y="2452619"/>
            <a:ext cx="6057901" cy="2652781"/>
            <a:chOff x="1981200" y="2452619"/>
            <a:chExt cx="5181600" cy="2652781"/>
          </a:xfrm>
        </p:grpSpPr>
        <p:pic>
          <p:nvPicPr>
            <p:cNvPr id="10" name="Picture 9" descr="MO_HWFD_tre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200" y="2452619"/>
              <a:ext cx="5181600" cy="2652781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2727960" y="3688080"/>
              <a:ext cx="4023360" cy="574040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921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12 at 8.52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" r="7689"/>
          <a:stretch/>
        </p:blipFill>
        <p:spPr>
          <a:xfrm>
            <a:off x="4811478" y="1610411"/>
            <a:ext cx="3849489" cy="2616581"/>
          </a:xfrm>
          <a:prstGeom prst="rect">
            <a:avLst/>
          </a:prstGeom>
        </p:spPr>
      </p:pic>
      <p:pic>
        <p:nvPicPr>
          <p:cNvPr id="16" name="Picture 15" descr="Screen Shot 2017-05-06 at 5.49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10411"/>
            <a:ext cx="3719547" cy="261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Are they Predictable?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2100" y="898748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Well, is any complex phenomena?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97304" y="4718564"/>
            <a:ext cx="4003398" cy="1403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900" dirty="0" smtClean="0">
                <a:solidFill>
                  <a:srgbClr val="C0504D"/>
                </a:solidFill>
              </a:rPr>
              <a:t>Vegetation Drought Response Index (</a:t>
            </a:r>
            <a:r>
              <a:rPr lang="en-US" sz="1900" dirty="0" err="1" smtClean="0">
                <a:solidFill>
                  <a:srgbClr val="C0504D"/>
                </a:solidFill>
              </a:rPr>
              <a:t>VegDRI</a:t>
            </a:r>
            <a:r>
              <a:rPr lang="en-US" sz="1900" dirty="0" smtClean="0">
                <a:solidFill>
                  <a:srgbClr val="C0504D"/>
                </a:solidFill>
              </a:rPr>
              <a:t>):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500" dirty="0">
                <a:solidFill>
                  <a:srgbClr val="C0504D"/>
                </a:solidFill>
              </a:rPr>
              <a:t>O</a:t>
            </a:r>
            <a:r>
              <a:rPr lang="en-US" sz="1500" dirty="0" smtClean="0">
                <a:solidFill>
                  <a:srgbClr val="C0504D"/>
                </a:solidFill>
              </a:rPr>
              <a:t>perational product.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500" dirty="0">
                <a:solidFill>
                  <a:srgbClr val="C0504D"/>
                </a:solidFill>
              </a:rPr>
              <a:t>S</a:t>
            </a:r>
            <a:r>
              <a:rPr lang="en-US" sz="1500" dirty="0" smtClean="0">
                <a:solidFill>
                  <a:srgbClr val="C0504D"/>
                </a:solidFill>
              </a:rPr>
              <a:t>atellite and climate data to map changes in </a:t>
            </a:r>
            <a:r>
              <a:rPr lang="en-US" sz="1500" dirty="0">
                <a:solidFill>
                  <a:srgbClr val="C0504D"/>
                </a:solidFill>
              </a:rPr>
              <a:t>vegetation</a:t>
            </a:r>
            <a:r>
              <a:rPr lang="en-US" sz="1500" dirty="0" smtClean="0">
                <a:solidFill>
                  <a:srgbClr val="C0504D"/>
                </a:solidFill>
              </a:rPr>
              <a:t>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500" dirty="0">
                <a:solidFill>
                  <a:srgbClr val="C0504D"/>
                </a:solidFill>
              </a:rPr>
              <a:t>S</a:t>
            </a:r>
            <a:r>
              <a:rPr lang="en-US" sz="1500" dirty="0" smtClean="0">
                <a:solidFill>
                  <a:srgbClr val="C0504D"/>
                </a:solidFill>
              </a:rPr>
              <a:t>easonal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409" y="4281662"/>
            <a:ext cx="251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48A54"/>
                </a:solidFill>
              </a:rPr>
              <a:t>Credit: National Drought Mitigation Center </a:t>
            </a:r>
            <a:endParaRPr lang="en-US" sz="1000" dirty="0">
              <a:solidFill>
                <a:srgbClr val="948A5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187" y="4718564"/>
            <a:ext cx="400339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rgbClr val="C0504D"/>
                </a:solidFill>
              </a:rPr>
              <a:t>Quick Drought Response Index (</a:t>
            </a:r>
            <a:r>
              <a:rPr lang="en-US" dirty="0" err="1">
                <a:solidFill>
                  <a:srgbClr val="C0504D"/>
                </a:solidFill>
              </a:rPr>
              <a:t>QuickDRI</a:t>
            </a:r>
            <a:r>
              <a:rPr lang="en-US" dirty="0">
                <a:solidFill>
                  <a:srgbClr val="C0504D"/>
                </a:solidFill>
              </a:rPr>
              <a:t>):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>
                <a:solidFill>
                  <a:srgbClr val="C0504D"/>
                </a:solidFill>
              </a:rPr>
              <a:t>Complementary to </a:t>
            </a:r>
            <a:r>
              <a:rPr lang="en-US" sz="1400" dirty="0" err="1" smtClean="0">
                <a:solidFill>
                  <a:srgbClr val="C0504D"/>
                </a:solidFill>
              </a:rPr>
              <a:t>VegDRI</a:t>
            </a:r>
            <a:endParaRPr lang="en-US" sz="1400" dirty="0" smtClean="0">
              <a:solidFill>
                <a:srgbClr val="C0504D"/>
              </a:solidFill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Includes </a:t>
            </a:r>
            <a:r>
              <a:rPr lang="en-US" sz="1400" dirty="0">
                <a:solidFill>
                  <a:srgbClr val="C0504D"/>
                </a:solidFill>
              </a:rPr>
              <a:t>satellite ET </a:t>
            </a:r>
            <a:r>
              <a:rPr lang="en-US" sz="1400" dirty="0" smtClean="0">
                <a:solidFill>
                  <a:srgbClr val="C0504D"/>
                </a:solidFill>
              </a:rPr>
              <a:t>estimates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Sub</a:t>
            </a:r>
            <a:r>
              <a:rPr lang="en-US" sz="1400" dirty="0">
                <a:solidFill>
                  <a:srgbClr val="C0504D"/>
                </a:solidFill>
              </a:rPr>
              <a:t>-seasonal </a:t>
            </a:r>
            <a:r>
              <a:rPr lang="en-US" sz="1400" dirty="0" smtClean="0">
                <a:solidFill>
                  <a:srgbClr val="C0504D"/>
                </a:solidFill>
              </a:rPr>
              <a:t>scale.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Soon </a:t>
            </a:r>
            <a:r>
              <a:rPr lang="en-US" sz="1400" dirty="0">
                <a:solidFill>
                  <a:srgbClr val="C0504D"/>
                </a:solidFill>
              </a:rPr>
              <a:t>to be operational.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639" y="4281662"/>
            <a:ext cx="846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48A54"/>
                </a:solidFill>
              </a:rPr>
              <a:t>Credit: USGS</a:t>
            </a:r>
            <a:endParaRPr lang="en-US" sz="1000" dirty="0">
              <a:solidFill>
                <a:srgbClr val="948A5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1479" y="1610412"/>
            <a:ext cx="3849488" cy="2615674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45640" y="4281662"/>
            <a:ext cx="4043502" cy="19450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73409" y="4281662"/>
            <a:ext cx="251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48A54"/>
                </a:solidFill>
              </a:rPr>
              <a:t>Credit: National Drought Mitigation Center </a:t>
            </a:r>
            <a:endParaRPr lang="en-US" sz="1000" dirty="0">
              <a:solidFill>
                <a:srgbClr val="948A54"/>
              </a:solidFill>
            </a:endParaRPr>
          </a:p>
        </p:txBody>
      </p:sp>
      <p:pic>
        <p:nvPicPr>
          <p:cNvPr id="4" name="Picture 3" descr="Screen Shot 2017-05-12 at 8.52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8" r="7689"/>
          <a:stretch/>
        </p:blipFill>
        <p:spPr>
          <a:xfrm>
            <a:off x="4811478" y="1610411"/>
            <a:ext cx="3849489" cy="2616581"/>
          </a:xfrm>
          <a:prstGeom prst="rect">
            <a:avLst/>
          </a:prstGeom>
        </p:spPr>
      </p:pic>
      <p:pic>
        <p:nvPicPr>
          <p:cNvPr id="16" name="Picture 15" descr="Screen Shot 2017-05-06 at 5.49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10411"/>
            <a:ext cx="3719547" cy="261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Are they Predictable?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18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2100" y="898748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Well, is any complex phenomena?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97304" y="4718564"/>
            <a:ext cx="4003398" cy="1403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900" dirty="0" smtClean="0">
                <a:solidFill>
                  <a:srgbClr val="C0504D"/>
                </a:solidFill>
              </a:rPr>
              <a:t>Vegetation Drought Response Index (</a:t>
            </a:r>
            <a:r>
              <a:rPr lang="en-US" sz="1900" dirty="0" err="1" smtClean="0">
                <a:solidFill>
                  <a:srgbClr val="C0504D"/>
                </a:solidFill>
              </a:rPr>
              <a:t>VegDRI</a:t>
            </a:r>
            <a:r>
              <a:rPr lang="en-US" sz="1900" dirty="0" smtClean="0">
                <a:solidFill>
                  <a:srgbClr val="C0504D"/>
                </a:solidFill>
              </a:rPr>
              <a:t>): 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500" dirty="0">
                <a:solidFill>
                  <a:srgbClr val="C0504D"/>
                </a:solidFill>
              </a:rPr>
              <a:t>O</a:t>
            </a:r>
            <a:r>
              <a:rPr lang="en-US" sz="1500" dirty="0" smtClean="0">
                <a:solidFill>
                  <a:srgbClr val="C0504D"/>
                </a:solidFill>
              </a:rPr>
              <a:t>perational product.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500" dirty="0">
                <a:solidFill>
                  <a:srgbClr val="C0504D"/>
                </a:solidFill>
              </a:rPr>
              <a:t>S</a:t>
            </a:r>
            <a:r>
              <a:rPr lang="en-US" sz="1500" dirty="0" smtClean="0">
                <a:solidFill>
                  <a:srgbClr val="C0504D"/>
                </a:solidFill>
              </a:rPr>
              <a:t>atellite and climate data to map changes in </a:t>
            </a:r>
            <a:r>
              <a:rPr lang="en-US" sz="1500" dirty="0">
                <a:solidFill>
                  <a:srgbClr val="C0504D"/>
                </a:solidFill>
              </a:rPr>
              <a:t>vegetation</a:t>
            </a:r>
            <a:r>
              <a:rPr lang="en-US" sz="1500" dirty="0" smtClean="0">
                <a:solidFill>
                  <a:srgbClr val="C0504D"/>
                </a:solidFill>
              </a:rPr>
              <a:t>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500" dirty="0">
                <a:solidFill>
                  <a:srgbClr val="C0504D"/>
                </a:solidFill>
              </a:rPr>
              <a:t>S</a:t>
            </a:r>
            <a:r>
              <a:rPr lang="en-US" sz="1500" dirty="0" smtClean="0">
                <a:solidFill>
                  <a:srgbClr val="C0504D"/>
                </a:solidFill>
              </a:rPr>
              <a:t>easonal scale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187" y="4718564"/>
            <a:ext cx="400339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>
                <a:solidFill>
                  <a:srgbClr val="C0504D"/>
                </a:solidFill>
              </a:rPr>
              <a:t>Quick Drought Response Index (</a:t>
            </a:r>
            <a:r>
              <a:rPr lang="en-US" dirty="0" err="1">
                <a:solidFill>
                  <a:srgbClr val="C0504D"/>
                </a:solidFill>
              </a:rPr>
              <a:t>QuickDRI</a:t>
            </a:r>
            <a:r>
              <a:rPr lang="en-US" dirty="0">
                <a:solidFill>
                  <a:srgbClr val="C0504D"/>
                </a:solidFill>
              </a:rPr>
              <a:t>):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>
                <a:solidFill>
                  <a:srgbClr val="C0504D"/>
                </a:solidFill>
              </a:rPr>
              <a:t>Complementary to </a:t>
            </a:r>
            <a:r>
              <a:rPr lang="en-US" sz="1400" dirty="0" err="1" smtClean="0">
                <a:solidFill>
                  <a:srgbClr val="C0504D"/>
                </a:solidFill>
              </a:rPr>
              <a:t>VegDRI</a:t>
            </a:r>
            <a:endParaRPr lang="en-US" sz="1400" dirty="0" smtClean="0">
              <a:solidFill>
                <a:srgbClr val="C0504D"/>
              </a:solidFill>
            </a:endParaRP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Includes </a:t>
            </a:r>
            <a:r>
              <a:rPr lang="en-US" sz="1400" dirty="0">
                <a:solidFill>
                  <a:srgbClr val="C0504D"/>
                </a:solidFill>
              </a:rPr>
              <a:t>satellite ET </a:t>
            </a:r>
            <a:r>
              <a:rPr lang="en-US" sz="1400" dirty="0" smtClean="0">
                <a:solidFill>
                  <a:srgbClr val="C0504D"/>
                </a:solidFill>
              </a:rPr>
              <a:t>estimates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Sub</a:t>
            </a:r>
            <a:r>
              <a:rPr lang="en-US" sz="1400" dirty="0">
                <a:solidFill>
                  <a:srgbClr val="C0504D"/>
                </a:solidFill>
              </a:rPr>
              <a:t>-seasonal </a:t>
            </a:r>
            <a:r>
              <a:rPr lang="en-US" sz="1400" dirty="0" smtClean="0">
                <a:solidFill>
                  <a:srgbClr val="C0504D"/>
                </a:solidFill>
              </a:rPr>
              <a:t>scale.</a:t>
            </a:r>
          </a:p>
          <a:p>
            <a:pPr marL="742950" lvl="1" indent="-285750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Soon </a:t>
            </a:r>
            <a:r>
              <a:rPr lang="en-US" sz="1400" dirty="0">
                <a:solidFill>
                  <a:srgbClr val="C0504D"/>
                </a:solidFill>
              </a:rPr>
              <a:t>to be operational.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610411"/>
            <a:ext cx="3719547" cy="2616581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" y="4281662"/>
            <a:ext cx="4043502" cy="18400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05639" y="4281662"/>
            <a:ext cx="846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48A54"/>
                </a:solidFill>
              </a:rPr>
              <a:t>Credit: USGS</a:t>
            </a:r>
            <a:endParaRPr lang="en-US" sz="10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Are they Predictable?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19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22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100" y="898748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Well, is any complex phenomena?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500" y="2123496"/>
            <a:ext cx="4483268" cy="3553404"/>
          </a:xfrm>
          <a:prstGeom prst="rect">
            <a:avLst/>
          </a:prstGeom>
        </p:spPr>
      </p:pic>
      <p:sp>
        <p:nvSpPr>
          <p:cNvPr id="21" name="Content Placeholder 6"/>
          <p:cNvSpPr txBox="1">
            <a:spLocks/>
          </p:cNvSpPr>
          <p:nvPr/>
        </p:nvSpPr>
        <p:spPr>
          <a:xfrm>
            <a:off x="457201" y="2005650"/>
            <a:ext cx="3632199" cy="219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Evaporative </a:t>
            </a:r>
            <a:r>
              <a:rPr lang="en-US" sz="1800" dirty="0">
                <a:solidFill>
                  <a:srgbClr val="C0504D"/>
                </a:solidFill>
              </a:rPr>
              <a:t>Demand Drought Index (EDDI</a:t>
            </a:r>
            <a:r>
              <a:rPr lang="en-US" sz="1800" dirty="0" smtClean="0">
                <a:solidFill>
                  <a:srgbClr val="C0504D"/>
                </a:solidFill>
              </a:rPr>
              <a:t>):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>
                <a:solidFill>
                  <a:srgbClr val="C0504D"/>
                </a:solidFill>
              </a:rPr>
              <a:t>E</a:t>
            </a:r>
            <a:r>
              <a:rPr lang="en-US" sz="1400" dirty="0" smtClean="0">
                <a:solidFill>
                  <a:srgbClr val="C0504D"/>
                </a:solidFill>
              </a:rPr>
              <a:t>xperimental product.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rgbClr val="C0504D"/>
                </a:solidFill>
              </a:rPr>
              <a:t>Does </a:t>
            </a:r>
            <a:r>
              <a:rPr lang="en-US" sz="1400" dirty="0">
                <a:solidFill>
                  <a:srgbClr val="C0504D"/>
                </a:solidFill>
              </a:rPr>
              <a:t>not </a:t>
            </a:r>
            <a:r>
              <a:rPr lang="en-US" sz="1400" dirty="0" smtClean="0">
                <a:solidFill>
                  <a:srgbClr val="C0504D"/>
                </a:solidFill>
              </a:rPr>
              <a:t>use precipitation </a:t>
            </a:r>
            <a:r>
              <a:rPr lang="en-US" sz="1400" dirty="0">
                <a:solidFill>
                  <a:srgbClr val="C0504D"/>
                </a:solidFill>
              </a:rPr>
              <a:t>and soil </a:t>
            </a:r>
            <a:r>
              <a:rPr lang="en-US" sz="1400" dirty="0" smtClean="0">
                <a:solidFill>
                  <a:srgbClr val="C0504D"/>
                </a:solidFill>
              </a:rPr>
              <a:t>moisture.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rgbClr val="C0504D"/>
                </a:solidFill>
              </a:rPr>
              <a:t>Uses </a:t>
            </a:r>
            <a:r>
              <a:rPr lang="en-US" sz="1400" dirty="0">
                <a:solidFill>
                  <a:srgbClr val="C0504D"/>
                </a:solidFill>
              </a:rPr>
              <a:t>air </a:t>
            </a:r>
            <a:r>
              <a:rPr lang="en-US" sz="1400" dirty="0" smtClean="0">
                <a:solidFill>
                  <a:srgbClr val="C0504D"/>
                </a:solidFill>
              </a:rPr>
              <a:t>temperature, </a:t>
            </a:r>
            <a:r>
              <a:rPr lang="en-US" sz="1400" dirty="0">
                <a:solidFill>
                  <a:srgbClr val="C0504D"/>
                </a:solidFill>
              </a:rPr>
              <a:t>solar radiation, winds, and humidity</a:t>
            </a:r>
            <a:r>
              <a:rPr lang="en-US" sz="1400" dirty="0" smtClean="0">
                <a:solidFill>
                  <a:srgbClr val="C0504D"/>
                </a:solidFill>
              </a:rPr>
              <a:t>.</a:t>
            </a:r>
          </a:p>
          <a:p>
            <a:pPr lvl="1">
              <a:buClr>
                <a:schemeClr val="tx2">
                  <a:lumMod val="50000"/>
                </a:schemeClr>
              </a:buClr>
            </a:pPr>
            <a:r>
              <a:rPr lang="en-US" sz="1400" dirty="0" smtClean="0">
                <a:solidFill>
                  <a:srgbClr val="C0504D"/>
                </a:solidFill>
              </a:rPr>
              <a:t>Not </a:t>
            </a:r>
            <a:r>
              <a:rPr lang="en-US" sz="1400" dirty="0">
                <a:solidFill>
                  <a:srgbClr val="C0504D"/>
                </a:solidFill>
              </a:rPr>
              <a:t>sensitive to land-surface </a:t>
            </a:r>
            <a:r>
              <a:rPr lang="en-US" sz="1400" dirty="0" smtClean="0">
                <a:solidFill>
                  <a:srgbClr val="C0504D"/>
                </a:solidFill>
              </a:rPr>
              <a:t>type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9228" y="5689600"/>
            <a:ext cx="2964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48A54"/>
                </a:solidFill>
              </a:rPr>
              <a:t>Credit: Mike </a:t>
            </a:r>
            <a:r>
              <a:rPr lang="en-US" sz="900" dirty="0" err="1" smtClean="0">
                <a:solidFill>
                  <a:srgbClr val="948A54"/>
                </a:solidFill>
              </a:rPr>
              <a:t>Hobbins</a:t>
            </a:r>
            <a:r>
              <a:rPr lang="en-US" sz="900" dirty="0" smtClean="0">
                <a:solidFill>
                  <a:srgbClr val="948A54"/>
                </a:solidFill>
              </a:rPr>
              <a:t> CIRES-NOAA and Dan </a:t>
            </a:r>
            <a:r>
              <a:rPr lang="en-US" sz="900" dirty="0" err="1" smtClean="0">
                <a:solidFill>
                  <a:srgbClr val="948A54"/>
                </a:solidFill>
              </a:rPr>
              <a:t>McEvoy</a:t>
            </a:r>
            <a:r>
              <a:rPr lang="en-US" sz="900" dirty="0" smtClean="0">
                <a:solidFill>
                  <a:srgbClr val="948A54"/>
                </a:solidFill>
              </a:rPr>
              <a:t> DRI. </a:t>
            </a:r>
            <a:endParaRPr lang="en-US" sz="9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6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Are they Predictable?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20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2100" y="898748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Well, is any complex phenomena?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457201" y="1611529"/>
            <a:ext cx="3848099" cy="23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Example of the EDDI drought </a:t>
            </a:r>
            <a:r>
              <a:rPr lang="en-US" sz="1800" dirty="0">
                <a:solidFill>
                  <a:schemeClr val="accent2"/>
                </a:solidFill>
              </a:rPr>
              <a:t>monitoring </a:t>
            </a:r>
            <a:r>
              <a:rPr lang="en-US" sz="1800" dirty="0" smtClean="0">
                <a:solidFill>
                  <a:schemeClr val="accent2"/>
                </a:solidFill>
              </a:rPr>
              <a:t>tool:</a:t>
            </a:r>
          </a:p>
          <a:p>
            <a:pPr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>
                <a:solidFill>
                  <a:schemeClr val="accent2"/>
                </a:solidFill>
              </a:rPr>
              <a:t>F</a:t>
            </a:r>
            <a:r>
              <a:rPr lang="en-US" sz="1400" dirty="0" smtClean="0">
                <a:solidFill>
                  <a:schemeClr val="accent2"/>
                </a:solidFill>
              </a:rPr>
              <a:t>lash </a:t>
            </a:r>
            <a:r>
              <a:rPr lang="en-US" sz="1400" dirty="0">
                <a:solidFill>
                  <a:srgbClr val="C0504D"/>
                </a:solidFill>
              </a:rPr>
              <a:t>drought </a:t>
            </a:r>
            <a:r>
              <a:rPr lang="en-US" sz="1400" dirty="0" smtClean="0">
                <a:solidFill>
                  <a:srgbClr val="C0504D"/>
                </a:solidFill>
              </a:rPr>
              <a:t>development in </a:t>
            </a:r>
            <a:r>
              <a:rPr lang="en-US" sz="1400" dirty="0">
                <a:solidFill>
                  <a:srgbClr val="C0504D"/>
                </a:solidFill>
              </a:rPr>
              <a:t>the Midwest in 2012. </a:t>
            </a:r>
            <a:endParaRPr lang="en-US" sz="14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>
                <a:solidFill>
                  <a:srgbClr val="C0504D"/>
                </a:solidFill>
              </a:rPr>
              <a:t>5-week </a:t>
            </a:r>
            <a:r>
              <a:rPr lang="en-US" sz="1400" dirty="0" smtClean="0">
                <a:solidFill>
                  <a:srgbClr val="C0504D"/>
                </a:solidFill>
              </a:rPr>
              <a:t>intervals (</a:t>
            </a:r>
            <a:r>
              <a:rPr lang="en-US" sz="1400" dirty="0">
                <a:solidFill>
                  <a:srgbClr val="C0504D"/>
                </a:solidFill>
              </a:rPr>
              <a:t>left</a:t>
            </a:r>
            <a:r>
              <a:rPr lang="en-US" sz="1400" dirty="0" smtClean="0">
                <a:solidFill>
                  <a:srgbClr val="C0504D"/>
                </a:solidFill>
              </a:rPr>
              <a:t>) compared to 2-week (right)</a:t>
            </a:r>
          </a:p>
          <a:p>
            <a:pPr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400" dirty="0" smtClean="0">
                <a:solidFill>
                  <a:srgbClr val="C0504D"/>
                </a:solidFill>
              </a:rPr>
              <a:t>EDDI </a:t>
            </a:r>
            <a:r>
              <a:rPr lang="en-US" sz="1400" dirty="0">
                <a:solidFill>
                  <a:srgbClr val="C0504D"/>
                </a:solidFill>
              </a:rPr>
              <a:t>captures the severe drought condition two months ahead of the USDM.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05300" y="1644764"/>
            <a:ext cx="4533900" cy="4629035"/>
            <a:chOff x="3898900" y="1644764"/>
            <a:chExt cx="4533900" cy="4629035"/>
          </a:xfrm>
        </p:grpSpPr>
        <p:pic>
          <p:nvPicPr>
            <p:cNvPr id="3" name="Picture 2" descr="Screen Shot 2017-05-06 at 6.04.56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8900" y="1894847"/>
              <a:ext cx="3810000" cy="437895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898901" y="1689100"/>
              <a:ext cx="3809998" cy="2684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8893" y="1653500"/>
              <a:ext cx="885388" cy="31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USDM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7176" y="1644764"/>
              <a:ext cx="885388" cy="31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EDDI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759700" y="1932172"/>
              <a:ext cx="673100" cy="4163828"/>
              <a:chOff x="7759700" y="1932172"/>
              <a:chExt cx="673100" cy="4163828"/>
            </a:xfrm>
          </p:grpSpPr>
          <p:sp>
            <p:nvSpPr>
              <p:cNvPr id="10" name="Down Arrow 9"/>
              <p:cNvSpPr/>
              <p:nvPr/>
            </p:nvSpPr>
            <p:spPr>
              <a:xfrm>
                <a:off x="7759700" y="1932172"/>
                <a:ext cx="673100" cy="4163828"/>
              </a:xfrm>
              <a:prstGeom prst="downArrow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6098741" y="3769807"/>
                <a:ext cx="3967660" cy="292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dirty="0">
                    <a:solidFill>
                      <a:schemeClr val="accent2">
                        <a:lumMod val="50000"/>
                      </a:schemeClr>
                    </a:solidFill>
                  </a:rPr>
                  <a:t>Development of a flash drought in the Midwest in </a:t>
                </a:r>
                <a:r>
                  <a:rPr lang="en-US" sz="13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2012 </a:t>
                </a:r>
                <a:endParaRPr lang="en-US" sz="13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Frame 13"/>
            <p:cNvSpPr/>
            <p:nvPr/>
          </p:nvSpPr>
          <p:spPr>
            <a:xfrm>
              <a:off x="6629400" y="21844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6629400" y="32893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6629400" y="43688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6629400" y="54610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4851400" y="54610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4851400" y="43688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4851400" y="32893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4851400" y="2197100"/>
              <a:ext cx="573024" cy="300736"/>
            </a:xfrm>
            <a:prstGeom prst="frame">
              <a:avLst>
                <a:gd name="adj1" fmla="val 1786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11447" y="6284741"/>
            <a:ext cx="2183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948A54"/>
                </a:solidFill>
              </a:rPr>
              <a:t>Image credit</a:t>
            </a:r>
            <a:r>
              <a:rPr lang="en-US" sz="900" dirty="0">
                <a:solidFill>
                  <a:srgbClr val="948A54"/>
                </a:solidFill>
              </a:rPr>
              <a:t>: Mike </a:t>
            </a:r>
            <a:r>
              <a:rPr lang="en-US" sz="900" dirty="0" err="1">
                <a:solidFill>
                  <a:srgbClr val="948A54"/>
                </a:solidFill>
              </a:rPr>
              <a:t>Hobbins</a:t>
            </a:r>
            <a:r>
              <a:rPr lang="en-US" sz="900" dirty="0">
                <a:solidFill>
                  <a:srgbClr val="948A54"/>
                </a:solidFill>
              </a:rPr>
              <a:t>, CIRES–</a:t>
            </a:r>
            <a:r>
              <a:rPr lang="en-US" sz="900" dirty="0" smtClean="0">
                <a:solidFill>
                  <a:srgbClr val="948A54"/>
                </a:solidFill>
              </a:rPr>
              <a:t>NOAA</a:t>
            </a:r>
            <a:endParaRPr lang="en-US" sz="9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Let’s Summarize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21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22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1" y="812794"/>
            <a:ext cx="8229599" cy="56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948A54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rgbClr val="948A54"/>
                </a:solidFill>
              </a:rPr>
              <a:t>A flash </a:t>
            </a:r>
            <a:r>
              <a:rPr lang="en-US" sz="1800" dirty="0">
                <a:solidFill>
                  <a:srgbClr val="948A54"/>
                </a:solidFill>
              </a:rPr>
              <a:t>d</a:t>
            </a:r>
            <a:r>
              <a:rPr lang="en-US" sz="1800" dirty="0" smtClean="0">
                <a:solidFill>
                  <a:srgbClr val="948A54"/>
                </a:solidFill>
              </a:rPr>
              <a:t>rought is: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</a:p>
          <a:p>
            <a:pPr marL="457200" lvl="1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“</a:t>
            </a:r>
            <a:r>
              <a:rPr lang="en-US" sz="1800" dirty="0">
                <a:solidFill>
                  <a:schemeClr val="accent2"/>
                </a:solidFill>
              </a:rPr>
              <a:t>A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short-term, yet severe event, characterized by moisture deficits and abnormally high temperatures that negatively impact </a:t>
            </a:r>
            <a:r>
              <a:rPr lang="en-US" sz="1800" dirty="0" smtClean="0">
                <a:solidFill>
                  <a:schemeClr val="accent2"/>
                </a:solidFill>
              </a:rPr>
              <a:t>vegetation.” (</a:t>
            </a:r>
            <a:r>
              <a:rPr lang="en-US" sz="1800" dirty="0" err="1" smtClean="0">
                <a:solidFill>
                  <a:schemeClr val="accent2"/>
                </a:solidFill>
              </a:rPr>
              <a:t>Salnay</a:t>
            </a:r>
            <a:r>
              <a:rPr lang="en-US" sz="1800" dirty="0" smtClean="0">
                <a:solidFill>
                  <a:schemeClr val="accent2"/>
                </a:solidFill>
              </a:rPr>
              <a:t> et al., 2008)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Take Home Message #1</a:t>
            </a:r>
          </a:p>
          <a:p>
            <a:pPr marL="1658938" indent="-28575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2"/>
                </a:solidFill>
              </a:rPr>
              <a:t>Heat Wave Flash Drought</a:t>
            </a:r>
          </a:p>
          <a:p>
            <a:pPr marL="2058988"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200" dirty="0" smtClean="0">
                <a:solidFill>
                  <a:srgbClr val="C0504D"/>
                </a:solidFill>
              </a:rPr>
              <a:t>Results from </a:t>
            </a:r>
            <a:r>
              <a:rPr lang="en-US" sz="1200" dirty="0">
                <a:solidFill>
                  <a:srgbClr val="C0504D"/>
                </a:solidFill>
              </a:rPr>
              <a:t>the confluence </a:t>
            </a:r>
            <a:r>
              <a:rPr lang="en-US" sz="1200" dirty="0" smtClean="0">
                <a:solidFill>
                  <a:srgbClr val="C0504D"/>
                </a:solidFill>
              </a:rPr>
              <a:t>of anomalously warm </a:t>
            </a:r>
            <a:r>
              <a:rPr lang="en-US" sz="1200" dirty="0" err="1" smtClean="0">
                <a:solidFill>
                  <a:srgbClr val="C0504D"/>
                </a:solidFill>
              </a:rPr>
              <a:t>T</a:t>
            </a:r>
            <a:r>
              <a:rPr lang="en-US" sz="1200" baseline="-25000" dirty="0" err="1" smtClean="0">
                <a:solidFill>
                  <a:srgbClr val="C0504D"/>
                </a:solidFill>
              </a:rPr>
              <a:t>air</a:t>
            </a:r>
            <a:r>
              <a:rPr lang="en-US" sz="1200" dirty="0" smtClean="0">
                <a:solidFill>
                  <a:srgbClr val="C0504D"/>
                </a:solidFill>
              </a:rPr>
              <a:t> </a:t>
            </a:r>
            <a:r>
              <a:rPr lang="en-US" sz="1200" dirty="0">
                <a:solidFill>
                  <a:srgbClr val="C0504D"/>
                </a:solidFill>
              </a:rPr>
              <a:t>a</a:t>
            </a:r>
            <a:r>
              <a:rPr lang="en-US" sz="1200" dirty="0" smtClean="0">
                <a:solidFill>
                  <a:srgbClr val="C0504D"/>
                </a:solidFill>
              </a:rPr>
              <a:t>nd low SM.</a:t>
            </a:r>
            <a:endParaRPr lang="en-US" sz="1200" dirty="0">
              <a:solidFill>
                <a:srgbClr val="C0504D"/>
              </a:solidFill>
            </a:endParaRPr>
          </a:p>
          <a:p>
            <a:pPr marL="2058988"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200" dirty="0" smtClean="0">
                <a:solidFill>
                  <a:srgbClr val="C0504D"/>
                </a:solidFill>
              </a:rPr>
              <a:t>Occur in Midwest and Pacific Northwest during growing season (vegetation dense).</a:t>
            </a:r>
          </a:p>
          <a:p>
            <a:pPr marL="1658938" lvl="1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1658938" indent="-28575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2"/>
                </a:solidFill>
              </a:rPr>
              <a:t>Precipitation Deficit Flash Drought</a:t>
            </a:r>
          </a:p>
          <a:p>
            <a:pPr marL="2058988"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200" dirty="0" smtClean="0">
                <a:solidFill>
                  <a:srgbClr val="C0504D"/>
                </a:solidFill>
              </a:rPr>
              <a:t>Results from a lack of precipitation, decreased Et and increased </a:t>
            </a:r>
            <a:r>
              <a:rPr lang="en-US" sz="1200" dirty="0" err="1" smtClean="0">
                <a:solidFill>
                  <a:srgbClr val="C0504D"/>
                </a:solidFill>
              </a:rPr>
              <a:t>T</a:t>
            </a:r>
            <a:r>
              <a:rPr lang="en-US" sz="1200" baseline="-25000" dirty="0" err="1" smtClean="0">
                <a:solidFill>
                  <a:srgbClr val="C0504D"/>
                </a:solidFill>
              </a:rPr>
              <a:t>air</a:t>
            </a:r>
            <a:r>
              <a:rPr lang="en-US" sz="1200" dirty="0" smtClean="0">
                <a:solidFill>
                  <a:srgbClr val="C0504D"/>
                </a:solidFill>
              </a:rPr>
              <a:t>.  </a:t>
            </a:r>
          </a:p>
          <a:p>
            <a:pPr marL="2058988"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200" dirty="0" smtClean="0">
                <a:solidFill>
                  <a:srgbClr val="C0504D"/>
                </a:solidFill>
              </a:rPr>
              <a:t>Occur more than heat wave flash droughts (2x).</a:t>
            </a:r>
          </a:p>
          <a:p>
            <a:pPr marL="2058988"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200" dirty="0" smtClean="0">
                <a:solidFill>
                  <a:srgbClr val="C0504D"/>
                </a:solidFill>
              </a:rPr>
              <a:t>Most common in the Southern Great Plains and Southwest U.S. </a:t>
            </a:r>
          </a:p>
          <a:p>
            <a:pPr marL="1830388" lvl="2" indent="0">
              <a:buClr>
                <a:schemeClr val="tx2">
                  <a:lumMod val="50000"/>
                </a:schemeClr>
              </a:buClr>
              <a:buNone/>
            </a:pPr>
            <a:endParaRPr lang="en-US" sz="1400" dirty="0">
              <a:solidFill>
                <a:srgbClr val="C0504D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Let’s Summarize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21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22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1" y="812794"/>
            <a:ext cx="8229599" cy="56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948A54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rgbClr val="948A54"/>
                </a:solidFill>
              </a:rPr>
              <a:t>A flash </a:t>
            </a:r>
            <a:r>
              <a:rPr lang="en-US" sz="1800" dirty="0">
                <a:solidFill>
                  <a:srgbClr val="948A54"/>
                </a:solidFill>
              </a:rPr>
              <a:t>d</a:t>
            </a:r>
            <a:r>
              <a:rPr lang="en-US" sz="1800" dirty="0" smtClean="0">
                <a:solidFill>
                  <a:srgbClr val="948A54"/>
                </a:solidFill>
              </a:rPr>
              <a:t>rought is: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</a:p>
          <a:p>
            <a:pPr marL="457200" lvl="1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“</a:t>
            </a:r>
            <a:r>
              <a:rPr lang="en-US" sz="1800" dirty="0">
                <a:solidFill>
                  <a:schemeClr val="accent2"/>
                </a:solidFill>
              </a:rPr>
              <a:t>A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short-term, yet severe event, characterized by moisture deficits and abnormally high temperatures that negatively impact </a:t>
            </a:r>
            <a:r>
              <a:rPr lang="en-US" sz="1800" dirty="0" smtClean="0">
                <a:solidFill>
                  <a:schemeClr val="accent2"/>
                </a:solidFill>
              </a:rPr>
              <a:t>vegetation.” (</a:t>
            </a:r>
            <a:r>
              <a:rPr lang="en-US" sz="1800" dirty="0" err="1" smtClean="0">
                <a:solidFill>
                  <a:schemeClr val="accent2"/>
                </a:solidFill>
              </a:rPr>
              <a:t>Salnay</a:t>
            </a:r>
            <a:r>
              <a:rPr lang="en-US" sz="1800" dirty="0" smtClean="0">
                <a:solidFill>
                  <a:schemeClr val="accent2"/>
                </a:solidFill>
              </a:rPr>
              <a:t> et al., 2008)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rgbClr val="948A54"/>
                </a:solidFill>
              </a:rPr>
              <a:t>Take Home Message #2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droughts have been </a:t>
            </a:r>
            <a:r>
              <a:rPr lang="en-US" sz="1800" dirty="0">
                <a:solidFill>
                  <a:srgbClr val="C0504D"/>
                </a:solidFill>
              </a:rPr>
              <a:t>decreasing over the last century but rebounded </a:t>
            </a:r>
            <a:r>
              <a:rPr lang="en-US" sz="1800" dirty="0" smtClean="0">
                <a:solidFill>
                  <a:srgbClr val="C0504D"/>
                </a:solidFill>
              </a:rPr>
              <a:t>after 2011. While precipitation flash droughts increasing in the Southwest.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504D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3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Let’s Summarize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21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22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1" y="812794"/>
            <a:ext cx="8229599" cy="56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948A54"/>
              </a:solidFill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rgbClr val="948A54"/>
                </a:solidFill>
              </a:rPr>
              <a:t>A flash </a:t>
            </a:r>
            <a:r>
              <a:rPr lang="en-US" sz="1800" dirty="0">
                <a:solidFill>
                  <a:srgbClr val="948A54"/>
                </a:solidFill>
              </a:rPr>
              <a:t>d</a:t>
            </a:r>
            <a:r>
              <a:rPr lang="en-US" sz="1800" dirty="0" smtClean="0">
                <a:solidFill>
                  <a:srgbClr val="948A54"/>
                </a:solidFill>
              </a:rPr>
              <a:t>rought is: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</a:p>
          <a:p>
            <a:pPr marL="457200" lvl="1" indent="0">
              <a:buClr>
                <a:schemeClr val="tx2">
                  <a:lumMod val="50000"/>
                </a:schemeClr>
              </a:buClr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“</a:t>
            </a:r>
            <a:r>
              <a:rPr lang="en-US" sz="1800" dirty="0">
                <a:solidFill>
                  <a:schemeClr val="accent2"/>
                </a:solidFill>
              </a:rPr>
              <a:t>A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short-term, yet severe event, characterized by moisture deficits and abnormally high temperatures that negatively impact </a:t>
            </a:r>
            <a:r>
              <a:rPr lang="en-US" sz="1800" dirty="0" smtClean="0">
                <a:solidFill>
                  <a:schemeClr val="accent2"/>
                </a:solidFill>
              </a:rPr>
              <a:t>vegetation.” (</a:t>
            </a:r>
            <a:r>
              <a:rPr lang="en-US" sz="1800" dirty="0" err="1" smtClean="0">
                <a:solidFill>
                  <a:schemeClr val="accent2"/>
                </a:solidFill>
              </a:rPr>
              <a:t>Salnay</a:t>
            </a:r>
            <a:r>
              <a:rPr lang="en-US" sz="1800" dirty="0" smtClean="0">
                <a:solidFill>
                  <a:schemeClr val="accent2"/>
                </a:solidFill>
              </a:rPr>
              <a:t> et al., 2008)</a:t>
            </a:r>
          </a:p>
          <a:p>
            <a:pPr marL="0" indent="0">
              <a:buNone/>
            </a:pPr>
            <a:endParaRPr lang="en-US" sz="1800" dirty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948A54"/>
                </a:solidFill>
              </a:rPr>
              <a:t>Take </a:t>
            </a:r>
            <a:r>
              <a:rPr lang="en-US" sz="1800" dirty="0">
                <a:solidFill>
                  <a:srgbClr val="948A54"/>
                </a:solidFill>
              </a:rPr>
              <a:t>Home Message </a:t>
            </a:r>
            <a:r>
              <a:rPr lang="en-US" sz="1800" dirty="0" smtClean="0">
                <a:solidFill>
                  <a:srgbClr val="948A54"/>
                </a:solidFill>
              </a:rPr>
              <a:t>#3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Operational and experimental tools are being deployed to monitor flash droughts, with EDDI appearing </a:t>
            </a:r>
            <a:r>
              <a:rPr lang="en-US" sz="1800" dirty="0">
                <a:solidFill>
                  <a:srgbClr val="C0504D"/>
                </a:solidFill>
              </a:rPr>
              <a:t>to </a:t>
            </a:r>
            <a:r>
              <a:rPr lang="en-US" sz="1800" dirty="0" smtClean="0">
                <a:solidFill>
                  <a:srgbClr val="C0504D"/>
                </a:solidFill>
              </a:rPr>
              <a:t>provide the most advanced </a:t>
            </a:r>
            <a:r>
              <a:rPr lang="en-US" sz="1800" dirty="0">
                <a:solidFill>
                  <a:srgbClr val="C0504D"/>
                </a:solidFill>
              </a:rPr>
              <a:t>notice of drought development, often ahead of other commonly used indexes.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1800" dirty="0" smtClean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6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References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11529"/>
            <a:ext cx="4521199" cy="3493871"/>
          </a:xfrm>
        </p:spPr>
        <p:txBody>
          <a:bodyPr>
            <a:normAutofit/>
          </a:bodyPr>
          <a:lstStyle/>
          <a:p>
            <a:pPr lvl="2">
              <a:buFont typeface="Lucida Grande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Precipitation driven </a:t>
            </a:r>
          </a:p>
          <a:p>
            <a:pPr lvl="2">
              <a:buFont typeface="Lucida Grande"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Land-atmosphere interaction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949567"/>
            <a:ext cx="8205439" cy="567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988">
              <a:buClr>
                <a:schemeClr val="tx2">
                  <a:lumMod val="50000"/>
                </a:schemeClr>
              </a:buClr>
              <a:buFont typeface="+mj-lt"/>
              <a:buAutoNum type="arabicPeriod"/>
              <a:tabLst>
                <a:tab pos="511175" algn="l"/>
              </a:tabLst>
            </a:pPr>
            <a:r>
              <a:rPr lang="en-US" sz="1400" dirty="0" smtClean="0">
                <a:solidFill>
                  <a:srgbClr val="C0504D"/>
                </a:solidFill>
              </a:rPr>
              <a:t>Brown, J. F., 2016: </a:t>
            </a:r>
            <a:r>
              <a:rPr lang="en-US" sz="1400" dirty="0" err="1" smtClean="0">
                <a:solidFill>
                  <a:srgbClr val="C0504D"/>
                </a:solidFill>
              </a:rPr>
              <a:t>QuickDRI</a:t>
            </a:r>
            <a:r>
              <a:rPr lang="en-US" sz="1400" dirty="0" smtClean="0">
                <a:solidFill>
                  <a:srgbClr val="C0504D"/>
                </a:solidFill>
              </a:rPr>
              <a:t>: A New Tool in the Remote Sensing Toolbox for Drought Monitoring. DOI 	Remote Sensing Activities 2016.</a:t>
            </a: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  <a:tabLst>
                <a:tab pos="511175" algn="l"/>
              </a:tabLst>
            </a:pPr>
            <a:r>
              <a:rPr lang="en-US" sz="1400" dirty="0" err="1" smtClean="0">
                <a:solidFill>
                  <a:srgbClr val="C0504D"/>
                </a:solidFill>
              </a:rPr>
              <a:t>Hobbins</a:t>
            </a:r>
            <a:r>
              <a:rPr lang="en-US" sz="1400" dirty="0" smtClean="0">
                <a:solidFill>
                  <a:srgbClr val="C0504D"/>
                </a:solidFill>
              </a:rPr>
              <a:t>, M. T., A. Wood, D. J. </a:t>
            </a:r>
            <a:r>
              <a:rPr lang="en-US" sz="1400" dirty="0" err="1" smtClean="0">
                <a:solidFill>
                  <a:srgbClr val="C0504D"/>
                </a:solidFill>
              </a:rPr>
              <a:t>McEvoy</a:t>
            </a:r>
            <a:r>
              <a:rPr lang="en-US" sz="1400" dirty="0" smtClean="0">
                <a:solidFill>
                  <a:srgbClr val="C0504D"/>
                </a:solidFill>
              </a:rPr>
              <a:t>, J. L. Huntington, C. Morton, and J. </a:t>
            </a:r>
            <a:r>
              <a:rPr lang="en-US" sz="1400" dirty="0" err="1" smtClean="0">
                <a:solidFill>
                  <a:srgbClr val="C0504D"/>
                </a:solidFill>
              </a:rPr>
              <a:t>Verdin</a:t>
            </a:r>
            <a:r>
              <a:rPr lang="en-US" sz="1400" dirty="0" smtClean="0">
                <a:solidFill>
                  <a:srgbClr val="C0504D"/>
                </a:solidFill>
              </a:rPr>
              <a:t>, 2016: The Evaporative 	Demand Drought Index. Part I: Linking drought evolution to variations in evaporative </a:t>
            </a:r>
            <a:r>
              <a:rPr lang="nb-NO" sz="1400" dirty="0" err="1" smtClean="0">
                <a:solidFill>
                  <a:srgbClr val="C0504D"/>
                </a:solidFill>
              </a:rPr>
              <a:t>demand</a:t>
            </a:r>
            <a:r>
              <a:rPr lang="nb-NO" sz="1400" dirty="0" smtClean="0">
                <a:solidFill>
                  <a:srgbClr val="C0504D"/>
                </a:solidFill>
              </a:rPr>
              <a:t>. J. 	Hydrometeor., 17, 1745–1761, doi:10.1175/</a:t>
            </a:r>
            <a:r>
              <a:rPr lang="hr-HR" sz="1400" dirty="0" smtClean="0">
                <a:solidFill>
                  <a:srgbClr val="C0504D"/>
                </a:solidFill>
              </a:rPr>
              <a:t>JHD-15-0121.1.</a:t>
            </a: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400" dirty="0" err="1" smtClean="0">
                <a:solidFill>
                  <a:srgbClr val="C0504D"/>
                </a:solidFill>
              </a:rPr>
              <a:t>McEvoy</a:t>
            </a:r>
            <a:r>
              <a:rPr lang="en-US" sz="1400" dirty="0">
                <a:solidFill>
                  <a:srgbClr val="C0504D"/>
                </a:solidFill>
              </a:rPr>
              <a:t>, D. J., J. L. Huntington, M. T. </a:t>
            </a:r>
            <a:r>
              <a:rPr lang="en-US" sz="1400" dirty="0" err="1">
                <a:solidFill>
                  <a:srgbClr val="C0504D"/>
                </a:solidFill>
              </a:rPr>
              <a:t>Hobbins</a:t>
            </a:r>
            <a:r>
              <a:rPr lang="en-US" sz="1400" dirty="0">
                <a:solidFill>
                  <a:srgbClr val="C0504D"/>
                </a:solidFill>
              </a:rPr>
              <a:t>, A. Wood</a:t>
            </a:r>
            <a:r>
              <a:rPr lang="en-US" sz="1400" dirty="0" smtClean="0">
                <a:solidFill>
                  <a:srgbClr val="C0504D"/>
                </a:solidFill>
              </a:rPr>
              <a:t>, C</a:t>
            </a:r>
            <a:r>
              <a:rPr lang="en-US" sz="1400" dirty="0">
                <a:solidFill>
                  <a:srgbClr val="C0504D"/>
                </a:solidFill>
              </a:rPr>
              <a:t>. Morton, J. </a:t>
            </a:r>
            <a:r>
              <a:rPr lang="en-US" sz="1400" dirty="0" err="1">
                <a:solidFill>
                  <a:srgbClr val="C0504D"/>
                </a:solidFill>
              </a:rPr>
              <a:t>Verdin</a:t>
            </a:r>
            <a:r>
              <a:rPr lang="en-US" sz="1400" dirty="0">
                <a:solidFill>
                  <a:srgbClr val="C0504D"/>
                </a:solidFill>
              </a:rPr>
              <a:t>, M. Anderson, and C. </a:t>
            </a:r>
            <a:r>
              <a:rPr lang="en-US" sz="1400" dirty="0" err="1">
                <a:solidFill>
                  <a:srgbClr val="C0504D"/>
                </a:solidFill>
              </a:rPr>
              <a:t>Hain</a:t>
            </a:r>
            <a:r>
              <a:rPr lang="en-US" sz="1400" dirty="0">
                <a:solidFill>
                  <a:srgbClr val="C0504D"/>
                </a:solidFill>
              </a:rPr>
              <a:t>, 2016a: </a:t>
            </a:r>
            <a:r>
              <a:rPr lang="en-US" sz="1400" dirty="0" smtClean="0">
                <a:solidFill>
                  <a:srgbClr val="C0504D"/>
                </a:solidFill>
              </a:rPr>
              <a:t>The Evaporative </a:t>
            </a:r>
            <a:r>
              <a:rPr lang="en-US" sz="1400" dirty="0">
                <a:solidFill>
                  <a:srgbClr val="C0504D"/>
                </a:solidFill>
              </a:rPr>
              <a:t>Demand Drought Index. Part II: CONUS-</a:t>
            </a:r>
            <a:r>
              <a:rPr lang="en-US" sz="1400" dirty="0" smtClean="0">
                <a:solidFill>
                  <a:srgbClr val="C0504D"/>
                </a:solidFill>
              </a:rPr>
              <a:t>wide assessment </a:t>
            </a:r>
            <a:r>
              <a:rPr lang="en-US" sz="1400" dirty="0">
                <a:solidFill>
                  <a:srgbClr val="C0504D"/>
                </a:solidFill>
              </a:rPr>
              <a:t>against common drought indicators. J. Hydrometeor.</a:t>
            </a:r>
            <a:r>
              <a:rPr lang="en-US" sz="1400" dirty="0" smtClean="0">
                <a:solidFill>
                  <a:srgbClr val="C0504D"/>
                </a:solidFill>
              </a:rPr>
              <a:t>, </a:t>
            </a:r>
            <a:r>
              <a:rPr lang="fi-FI" sz="1400" dirty="0" smtClean="0">
                <a:solidFill>
                  <a:srgbClr val="C0504D"/>
                </a:solidFill>
              </a:rPr>
              <a:t>17</a:t>
            </a:r>
            <a:r>
              <a:rPr lang="fi-FI" sz="1400" dirty="0">
                <a:solidFill>
                  <a:srgbClr val="C0504D"/>
                </a:solidFill>
              </a:rPr>
              <a:t>, 1763–1779, doi:10.1175/JHM-D-15-0122.1</a:t>
            </a:r>
            <a:r>
              <a:rPr lang="fi-FI" sz="1400" dirty="0" smtClean="0">
                <a:solidFill>
                  <a:srgbClr val="C0504D"/>
                </a:solidFill>
              </a:rPr>
              <a:t>.</a:t>
            </a:r>
            <a:endParaRPr lang="en-US" sz="14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rgbClr val="C0504D"/>
                </a:solidFill>
              </a:rPr>
              <a:t>Mo, K.C., and </a:t>
            </a:r>
            <a:r>
              <a:rPr lang="en-US" sz="1400" dirty="0">
                <a:solidFill>
                  <a:srgbClr val="C0504D"/>
                </a:solidFill>
              </a:rPr>
              <a:t>D. P. </a:t>
            </a:r>
            <a:r>
              <a:rPr lang="en-US" sz="1400" dirty="0" err="1">
                <a:solidFill>
                  <a:srgbClr val="C0504D"/>
                </a:solidFill>
              </a:rPr>
              <a:t>Lettenmaier</a:t>
            </a:r>
            <a:r>
              <a:rPr lang="en-US" sz="1400" dirty="0" smtClean="0">
                <a:solidFill>
                  <a:srgbClr val="C0504D"/>
                </a:solidFill>
              </a:rPr>
              <a:t>, 2016: Deficit Flash Drought over the the United States. J. Hydrometeor., </a:t>
            </a:r>
            <a:r>
              <a:rPr lang="en-US" sz="1400" b="1" dirty="0" smtClean="0">
                <a:solidFill>
                  <a:srgbClr val="C0504D"/>
                </a:solidFill>
              </a:rPr>
              <a:t>17</a:t>
            </a:r>
            <a:r>
              <a:rPr lang="en-US" sz="1400" dirty="0" smtClean="0">
                <a:solidFill>
                  <a:srgbClr val="C0504D"/>
                </a:solidFill>
              </a:rPr>
              <a:t>, 1169—1184. </a:t>
            </a:r>
            <a:r>
              <a:rPr lang="hr-HR" sz="1400" dirty="0">
                <a:solidFill>
                  <a:srgbClr val="C0504D"/>
                </a:solidFill>
              </a:rPr>
              <a:t>DOI: 10.1175/JHM-D-15-</a:t>
            </a:r>
            <a:r>
              <a:rPr lang="hr-HR" sz="1400" dirty="0" smtClean="0">
                <a:solidFill>
                  <a:srgbClr val="C0504D"/>
                </a:solidFill>
              </a:rPr>
              <a:t>0158.1</a:t>
            </a:r>
            <a:endParaRPr lang="en-US" sz="14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rgbClr val="C0504D"/>
                </a:solidFill>
              </a:rPr>
              <a:t>Mo</a:t>
            </a:r>
            <a:r>
              <a:rPr lang="en-US" sz="1400" dirty="0">
                <a:solidFill>
                  <a:srgbClr val="C0504D"/>
                </a:solidFill>
              </a:rPr>
              <a:t>, K. C., and D. P. </a:t>
            </a:r>
            <a:r>
              <a:rPr lang="en-US" sz="1400" dirty="0" err="1">
                <a:solidFill>
                  <a:srgbClr val="C0504D"/>
                </a:solidFill>
              </a:rPr>
              <a:t>Lettenmaier</a:t>
            </a:r>
            <a:r>
              <a:rPr lang="en-US" sz="1400" dirty="0">
                <a:solidFill>
                  <a:srgbClr val="C0504D"/>
                </a:solidFill>
              </a:rPr>
              <a:t>, 2015: Heat </a:t>
            </a:r>
            <a:r>
              <a:rPr lang="en-US" sz="1400" dirty="0" smtClean="0">
                <a:solidFill>
                  <a:srgbClr val="C0504D"/>
                </a:solidFill>
              </a:rPr>
              <a:t>Wave </a:t>
            </a:r>
            <a:r>
              <a:rPr lang="en-US" sz="1400" dirty="0">
                <a:solidFill>
                  <a:srgbClr val="C0504D"/>
                </a:solidFill>
              </a:rPr>
              <a:t>F</a:t>
            </a:r>
            <a:r>
              <a:rPr lang="en-US" sz="1400" dirty="0" smtClean="0">
                <a:solidFill>
                  <a:srgbClr val="C0504D"/>
                </a:solidFill>
              </a:rPr>
              <a:t>lash </a:t>
            </a:r>
            <a:r>
              <a:rPr lang="en-US" sz="1400" dirty="0">
                <a:solidFill>
                  <a:srgbClr val="C0504D"/>
                </a:solidFill>
              </a:rPr>
              <a:t>D</a:t>
            </a:r>
            <a:r>
              <a:rPr lang="en-US" sz="1400" dirty="0" smtClean="0">
                <a:solidFill>
                  <a:srgbClr val="C0504D"/>
                </a:solidFill>
              </a:rPr>
              <a:t>roughts </a:t>
            </a:r>
            <a:r>
              <a:rPr lang="it-IT" sz="1400" dirty="0" smtClean="0">
                <a:solidFill>
                  <a:srgbClr val="C0504D"/>
                </a:solidFill>
              </a:rPr>
              <a:t>in </a:t>
            </a:r>
            <a:r>
              <a:rPr lang="it-IT" sz="1400" dirty="0" err="1" smtClean="0">
                <a:solidFill>
                  <a:srgbClr val="C0504D"/>
                </a:solidFill>
              </a:rPr>
              <a:t>Decline</a:t>
            </a:r>
            <a:r>
              <a:rPr lang="it-IT" sz="1400" dirty="0" smtClean="0">
                <a:solidFill>
                  <a:srgbClr val="C0504D"/>
                </a:solidFill>
              </a:rPr>
              <a:t>. </a:t>
            </a:r>
            <a:r>
              <a:rPr lang="it-IT" sz="1400" dirty="0" err="1" smtClean="0">
                <a:solidFill>
                  <a:srgbClr val="C0504D"/>
                </a:solidFill>
              </a:rPr>
              <a:t>Geophys</a:t>
            </a:r>
            <a:r>
              <a:rPr lang="it-IT" sz="1400" dirty="0">
                <a:solidFill>
                  <a:srgbClr val="C0504D"/>
                </a:solidFill>
              </a:rPr>
              <a:t>. Res. </a:t>
            </a:r>
            <a:r>
              <a:rPr lang="it-IT" sz="1400" dirty="0" err="1">
                <a:solidFill>
                  <a:srgbClr val="C0504D"/>
                </a:solidFill>
              </a:rPr>
              <a:t>Lett</a:t>
            </a:r>
            <a:r>
              <a:rPr lang="it-IT" sz="1400" dirty="0">
                <a:solidFill>
                  <a:srgbClr val="C0504D"/>
                </a:solidFill>
              </a:rPr>
              <a:t>., </a:t>
            </a:r>
            <a:r>
              <a:rPr lang="it-IT" sz="1400" b="1" dirty="0">
                <a:solidFill>
                  <a:srgbClr val="C0504D"/>
                </a:solidFill>
              </a:rPr>
              <a:t>42</a:t>
            </a:r>
            <a:r>
              <a:rPr lang="it-IT" sz="1400" dirty="0">
                <a:solidFill>
                  <a:srgbClr val="C0504D"/>
                </a:solidFill>
              </a:rPr>
              <a:t>, 2823–2829, </a:t>
            </a:r>
            <a:r>
              <a:rPr lang="it-IT" sz="1400" dirty="0" smtClean="0">
                <a:solidFill>
                  <a:srgbClr val="C0504D"/>
                </a:solidFill>
              </a:rPr>
              <a:t>DOI:</a:t>
            </a:r>
            <a:r>
              <a:rPr lang="it-IT" sz="1400" dirty="0">
                <a:solidFill>
                  <a:srgbClr val="C0504D"/>
                </a:solidFill>
              </a:rPr>
              <a:t>10.1002</a:t>
            </a:r>
            <a:r>
              <a:rPr lang="it-IT" sz="1400" dirty="0" smtClean="0">
                <a:solidFill>
                  <a:srgbClr val="C0504D"/>
                </a:solidFill>
              </a:rPr>
              <a:t>/</a:t>
            </a:r>
            <a:r>
              <a:rPr lang="is-IS" sz="1400" dirty="0" smtClean="0">
                <a:solidFill>
                  <a:srgbClr val="C0504D"/>
                </a:solidFill>
              </a:rPr>
              <a:t>2015GL064018.</a:t>
            </a:r>
            <a:endParaRPr lang="en-US" sz="14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400" dirty="0" err="1" smtClean="0">
                <a:solidFill>
                  <a:srgbClr val="C0504D"/>
                </a:solidFill>
              </a:rPr>
              <a:t>Senay</a:t>
            </a:r>
            <a:r>
              <a:rPr lang="en-US" sz="1400" dirty="0">
                <a:solidFill>
                  <a:srgbClr val="C0504D"/>
                </a:solidFill>
              </a:rPr>
              <a:t>, G. B., M. B. </a:t>
            </a:r>
            <a:r>
              <a:rPr lang="en-US" sz="1400" dirty="0" err="1">
                <a:solidFill>
                  <a:srgbClr val="C0504D"/>
                </a:solidFill>
              </a:rPr>
              <a:t>Budde</a:t>
            </a:r>
            <a:r>
              <a:rPr lang="en-US" sz="1400" dirty="0">
                <a:solidFill>
                  <a:srgbClr val="C0504D"/>
                </a:solidFill>
              </a:rPr>
              <a:t>, T. F. Brown, and J. P. </a:t>
            </a:r>
            <a:r>
              <a:rPr lang="en-US" sz="1400" dirty="0" err="1">
                <a:solidFill>
                  <a:srgbClr val="C0504D"/>
                </a:solidFill>
              </a:rPr>
              <a:t>Verdin</a:t>
            </a:r>
            <a:r>
              <a:rPr lang="en-US" sz="1400" dirty="0">
                <a:solidFill>
                  <a:srgbClr val="C0504D"/>
                </a:solidFill>
              </a:rPr>
              <a:t>, 2008</a:t>
            </a:r>
            <a:r>
              <a:rPr lang="en-US" sz="1400" dirty="0" smtClean="0">
                <a:solidFill>
                  <a:srgbClr val="C0504D"/>
                </a:solidFill>
              </a:rPr>
              <a:t>: Mapping </a:t>
            </a:r>
            <a:r>
              <a:rPr lang="en-US" sz="1400" dirty="0">
                <a:solidFill>
                  <a:srgbClr val="C0504D"/>
                </a:solidFill>
              </a:rPr>
              <a:t>drought in the Southern Great Plains. 22nd Conf. </a:t>
            </a:r>
            <a:r>
              <a:rPr lang="en-US" sz="1400" dirty="0" smtClean="0">
                <a:solidFill>
                  <a:srgbClr val="C0504D"/>
                </a:solidFill>
              </a:rPr>
              <a:t>on Hydrology</a:t>
            </a:r>
            <a:r>
              <a:rPr lang="en-US" sz="1400" dirty="0">
                <a:solidFill>
                  <a:srgbClr val="C0504D"/>
                </a:solidFill>
              </a:rPr>
              <a:t>, New Orleans, LA, Amer. Meteor. Soc., </a:t>
            </a:r>
            <a:r>
              <a:rPr lang="en-US" sz="1400" dirty="0" smtClean="0">
                <a:solidFill>
                  <a:srgbClr val="C0504D"/>
                </a:solidFill>
              </a:rPr>
              <a:t>6.8</a:t>
            </a: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rgbClr val="C0504D"/>
                </a:solidFill>
              </a:rPr>
              <a:t>Svoboda</a:t>
            </a:r>
            <a:r>
              <a:rPr lang="en-US" sz="1400" dirty="0">
                <a:solidFill>
                  <a:srgbClr val="C0504D"/>
                </a:solidFill>
              </a:rPr>
              <a:t>, M., and Coauthors, 2002: The Drought Monitor. Bull. </a:t>
            </a:r>
            <a:r>
              <a:rPr lang="en-US" sz="1400" dirty="0" smtClean="0">
                <a:solidFill>
                  <a:srgbClr val="C0504D"/>
                </a:solidFill>
              </a:rPr>
              <a:t>Amer.</a:t>
            </a:r>
            <a:r>
              <a:rPr lang="is-IS" sz="1400" dirty="0" smtClean="0">
                <a:solidFill>
                  <a:srgbClr val="C0504D"/>
                </a:solidFill>
              </a:rPr>
              <a:t>Meteor</a:t>
            </a:r>
            <a:r>
              <a:rPr lang="is-IS" sz="1400" dirty="0">
                <a:solidFill>
                  <a:srgbClr val="C0504D"/>
                </a:solidFill>
              </a:rPr>
              <a:t>. Soc., 83, 1181–1190, doi:10.1175/1520-0477(2002)083,1181</a:t>
            </a:r>
            <a:r>
              <a:rPr lang="is-IS" sz="1400" dirty="0" smtClean="0">
                <a:solidFill>
                  <a:srgbClr val="C0504D"/>
                </a:solidFill>
              </a:rPr>
              <a:t>:</a:t>
            </a:r>
            <a:r>
              <a:rPr lang="nb-NO" sz="1400" dirty="0" smtClean="0">
                <a:solidFill>
                  <a:srgbClr val="C0504D"/>
                </a:solidFill>
              </a:rPr>
              <a:t>TDM</a:t>
            </a:r>
            <a:r>
              <a:rPr lang="nb-NO" sz="1400" dirty="0">
                <a:solidFill>
                  <a:srgbClr val="C0504D"/>
                </a:solidFill>
              </a:rPr>
              <a:t>.2.3.CO;2</a:t>
            </a:r>
            <a:r>
              <a:rPr lang="nb-NO" sz="1400" dirty="0" smtClean="0">
                <a:solidFill>
                  <a:srgbClr val="C0504D"/>
                </a:solidFill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nb-NO" sz="1400" dirty="0" err="1" smtClean="0">
                <a:solidFill>
                  <a:schemeClr val="accent2"/>
                </a:solidFill>
              </a:rPr>
              <a:t>Understanding</a:t>
            </a:r>
            <a:r>
              <a:rPr lang="nb-NO" sz="1400" dirty="0" smtClean="0">
                <a:solidFill>
                  <a:schemeClr val="accent2"/>
                </a:solidFill>
              </a:rPr>
              <a:t> </a:t>
            </a:r>
            <a:r>
              <a:rPr lang="nb-NO" sz="1400" dirty="0" err="1">
                <a:solidFill>
                  <a:schemeClr val="accent2"/>
                </a:solidFill>
              </a:rPr>
              <a:t>Drought</a:t>
            </a:r>
            <a:r>
              <a:rPr lang="nb-NO" sz="1400" dirty="0">
                <a:solidFill>
                  <a:schemeClr val="accent2"/>
                </a:solidFill>
              </a:rPr>
              <a:t>. COMET® </a:t>
            </a:r>
            <a:r>
              <a:rPr lang="nb-NO" sz="1400" dirty="0" err="1">
                <a:solidFill>
                  <a:schemeClr val="accent2"/>
                </a:solidFill>
              </a:rPr>
              <a:t>Website</a:t>
            </a:r>
            <a:r>
              <a:rPr lang="nb-NO" sz="1400" dirty="0">
                <a:solidFill>
                  <a:schemeClr val="accent2"/>
                </a:solidFill>
              </a:rPr>
              <a:t> at http://</a:t>
            </a:r>
            <a:r>
              <a:rPr lang="nb-NO" sz="1400" dirty="0" err="1">
                <a:solidFill>
                  <a:schemeClr val="accent2"/>
                </a:solidFill>
              </a:rPr>
              <a:t>meted.ucar.edu</a:t>
            </a:r>
            <a:r>
              <a:rPr lang="nb-NO" sz="1400" dirty="0">
                <a:solidFill>
                  <a:schemeClr val="accent2"/>
                </a:solidFill>
              </a:rPr>
              <a:t>/ </a:t>
            </a:r>
            <a:r>
              <a:rPr lang="nb-NO" sz="1400" dirty="0" err="1">
                <a:solidFill>
                  <a:schemeClr val="accent2"/>
                </a:solidFill>
              </a:rPr>
              <a:t>of</a:t>
            </a:r>
            <a:r>
              <a:rPr lang="nb-NO" sz="1400" dirty="0">
                <a:solidFill>
                  <a:schemeClr val="accent2"/>
                </a:solidFill>
              </a:rPr>
              <a:t> </a:t>
            </a:r>
            <a:r>
              <a:rPr lang="nb-NO" sz="1400" dirty="0" err="1">
                <a:solidFill>
                  <a:schemeClr val="accent2"/>
                </a:solidFill>
              </a:rPr>
              <a:t>the</a:t>
            </a:r>
            <a:r>
              <a:rPr lang="nb-NO" sz="1400" dirty="0">
                <a:solidFill>
                  <a:schemeClr val="accent2"/>
                </a:solidFill>
              </a:rPr>
              <a:t> </a:t>
            </a:r>
            <a:r>
              <a:rPr lang="nb-NO" sz="1400" dirty="0" err="1">
                <a:solidFill>
                  <a:schemeClr val="accent2"/>
                </a:solidFill>
              </a:rPr>
              <a:t>University</a:t>
            </a:r>
            <a:r>
              <a:rPr lang="nb-NO" sz="1400" dirty="0">
                <a:solidFill>
                  <a:schemeClr val="accent2"/>
                </a:solidFill>
              </a:rPr>
              <a:t> Corporation for </a:t>
            </a:r>
            <a:r>
              <a:rPr lang="nb-NO" sz="1400" dirty="0" err="1">
                <a:solidFill>
                  <a:schemeClr val="accent2"/>
                </a:solidFill>
              </a:rPr>
              <a:t>Atmospheric</a:t>
            </a:r>
            <a:r>
              <a:rPr lang="nb-NO" sz="1400" dirty="0">
                <a:solidFill>
                  <a:schemeClr val="accent2"/>
                </a:solidFill>
              </a:rPr>
              <a:t> Research (UCAR), </a:t>
            </a:r>
            <a:r>
              <a:rPr lang="nb-NO" sz="1400" dirty="0" err="1">
                <a:solidFill>
                  <a:schemeClr val="accent2"/>
                </a:solidFill>
              </a:rPr>
              <a:t>sponsored</a:t>
            </a:r>
            <a:r>
              <a:rPr lang="nb-NO" sz="1400" dirty="0">
                <a:solidFill>
                  <a:schemeClr val="accent2"/>
                </a:solidFill>
              </a:rPr>
              <a:t> in part </a:t>
            </a:r>
            <a:r>
              <a:rPr lang="nb-NO" sz="1400" dirty="0" err="1">
                <a:solidFill>
                  <a:schemeClr val="accent2"/>
                </a:solidFill>
              </a:rPr>
              <a:t>through</a:t>
            </a:r>
            <a:r>
              <a:rPr lang="nb-NO" sz="1400" dirty="0">
                <a:solidFill>
                  <a:schemeClr val="accent2"/>
                </a:solidFill>
              </a:rPr>
              <a:t> </a:t>
            </a:r>
            <a:r>
              <a:rPr lang="nb-NO" sz="1400" dirty="0" err="1">
                <a:solidFill>
                  <a:schemeClr val="accent2"/>
                </a:solidFill>
              </a:rPr>
              <a:t>cooperative</a:t>
            </a:r>
            <a:r>
              <a:rPr lang="nb-NO" sz="1400" dirty="0">
                <a:solidFill>
                  <a:schemeClr val="accent2"/>
                </a:solidFill>
              </a:rPr>
              <a:t> </a:t>
            </a:r>
            <a:r>
              <a:rPr lang="nb-NO" sz="1400" dirty="0" err="1">
                <a:solidFill>
                  <a:schemeClr val="accent2"/>
                </a:solidFill>
              </a:rPr>
              <a:t>agreement</a:t>
            </a:r>
            <a:r>
              <a:rPr lang="nb-NO" sz="1400" dirty="0">
                <a:solidFill>
                  <a:schemeClr val="accent2"/>
                </a:solidFill>
              </a:rPr>
              <a:t>(s) </a:t>
            </a:r>
            <a:r>
              <a:rPr lang="nb-NO" sz="1400" dirty="0" err="1">
                <a:solidFill>
                  <a:schemeClr val="accent2"/>
                </a:solidFill>
              </a:rPr>
              <a:t>with</a:t>
            </a:r>
            <a:r>
              <a:rPr lang="nb-NO" sz="1400" dirty="0">
                <a:solidFill>
                  <a:schemeClr val="accent2"/>
                </a:solidFill>
              </a:rPr>
              <a:t> </a:t>
            </a:r>
            <a:r>
              <a:rPr lang="nb-NO" sz="1400" dirty="0" err="1">
                <a:solidFill>
                  <a:schemeClr val="accent2"/>
                </a:solidFill>
              </a:rPr>
              <a:t>the</a:t>
            </a:r>
            <a:r>
              <a:rPr lang="nb-NO" sz="1400" dirty="0">
                <a:solidFill>
                  <a:schemeClr val="accent2"/>
                </a:solidFill>
              </a:rPr>
              <a:t> National </a:t>
            </a:r>
            <a:r>
              <a:rPr lang="nb-NO" sz="1400" dirty="0" err="1">
                <a:solidFill>
                  <a:schemeClr val="accent2"/>
                </a:solidFill>
              </a:rPr>
              <a:t>Oceanic</a:t>
            </a:r>
            <a:r>
              <a:rPr lang="nb-NO" sz="1400" dirty="0">
                <a:solidFill>
                  <a:schemeClr val="accent2"/>
                </a:solidFill>
              </a:rPr>
              <a:t> and </a:t>
            </a:r>
            <a:r>
              <a:rPr lang="nb-NO" sz="1400" dirty="0" err="1">
                <a:solidFill>
                  <a:schemeClr val="accent2"/>
                </a:solidFill>
              </a:rPr>
              <a:t>Atmospheric</a:t>
            </a:r>
            <a:r>
              <a:rPr lang="nb-NO" sz="1400" dirty="0">
                <a:solidFill>
                  <a:schemeClr val="accent2"/>
                </a:solidFill>
              </a:rPr>
              <a:t> Administration (NOAA), U.S. Department </a:t>
            </a:r>
            <a:r>
              <a:rPr lang="nb-NO" sz="1400" dirty="0" err="1">
                <a:solidFill>
                  <a:schemeClr val="accent2"/>
                </a:solidFill>
              </a:rPr>
              <a:t>of</a:t>
            </a:r>
            <a:r>
              <a:rPr lang="nb-NO" sz="1400" dirty="0">
                <a:solidFill>
                  <a:schemeClr val="accent2"/>
                </a:solidFill>
              </a:rPr>
              <a:t> Commerce (DOC) ©1997-2010 </a:t>
            </a:r>
            <a:r>
              <a:rPr lang="nb-NO" sz="1400" dirty="0" err="1">
                <a:solidFill>
                  <a:schemeClr val="accent2"/>
                </a:solidFill>
              </a:rPr>
              <a:t>University</a:t>
            </a:r>
            <a:r>
              <a:rPr lang="nb-NO" sz="1400" dirty="0">
                <a:solidFill>
                  <a:schemeClr val="accent2"/>
                </a:solidFill>
              </a:rPr>
              <a:t> Corporation for </a:t>
            </a:r>
            <a:r>
              <a:rPr lang="nb-NO" sz="1400" dirty="0" err="1">
                <a:solidFill>
                  <a:schemeClr val="accent2"/>
                </a:solidFill>
              </a:rPr>
              <a:t>Atmospheric</a:t>
            </a:r>
            <a:r>
              <a:rPr lang="nb-NO" sz="1400" dirty="0">
                <a:solidFill>
                  <a:schemeClr val="accent2"/>
                </a:solidFill>
              </a:rPr>
              <a:t> Research. All Rights </a:t>
            </a:r>
            <a:r>
              <a:rPr lang="nb-NO" sz="1400" dirty="0" err="1">
                <a:solidFill>
                  <a:schemeClr val="accent2"/>
                </a:solidFill>
              </a:rPr>
              <a:t>Reserved</a:t>
            </a:r>
            <a:r>
              <a:rPr lang="nb-NO" sz="1400" dirty="0" smtClean="0">
                <a:solidFill>
                  <a:schemeClr val="accent2"/>
                </a:solidFill>
              </a:rPr>
              <a:t>.</a:t>
            </a:r>
            <a:endParaRPr lang="nb-NO" sz="1400" dirty="0" smtClean="0">
              <a:solidFill>
                <a:srgbClr val="C0504D"/>
              </a:solidFill>
            </a:endParaRPr>
          </a:p>
          <a:p>
            <a:pPr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nb-NO" sz="1400" dirty="0" err="1" smtClean="0">
                <a:solidFill>
                  <a:srgbClr val="C0504D"/>
                </a:solidFill>
              </a:rPr>
              <a:t>Wardolow</a:t>
            </a:r>
            <a:r>
              <a:rPr lang="nb-NO" sz="1400" dirty="0" smtClean="0">
                <a:solidFill>
                  <a:srgbClr val="C0504D"/>
                </a:solidFill>
              </a:rPr>
              <a:t>, B.D., J.F. Brown, T. </a:t>
            </a:r>
            <a:r>
              <a:rPr lang="nb-NO" sz="1400" dirty="0" err="1" smtClean="0">
                <a:solidFill>
                  <a:srgbClr val="C0504D"/>
                </a:solidFill>
              </a:rPr>
              <a:t>Tadesse</a:t>
            </a:r>
            <a:r>
              <a:rPr lang="nb-NO" sz="1400" dirty="0" smtClean="0">
                <a:solidFill>
                  <a:srgbClr val="C0504D"/>
                </a:solidFill>
              </a:rPr>
              <a:t>, K. </a:t>
            </a:r>
            <a:r>
              <a:rPr lang="nb-NO" sz="1400" dirty="0" err="1" smtClean="0">
                <a:solidFill>
                  <a:srgbClr val="C0504D"/>
                </a:solidFill>
              </a:rPr>
              <a:t>Callahan</a:t>
            </a:r>
            <a:r>
              <a:rPr lang="nb-NO" sz="1400" dirty="0" smtClean="0">
                <a:solidFill>
                  <a:srgbClr val="C0504D"/>
                </a:solidFill>
              </a:rPr>
              <a:t>, C. Poulsen, D. Howard. 2013: </a:t>
            </a:r>
            <a:r>
              <a:rPr lang="nb-NO" sz="1400" dirty="0" err="1" smtClean="0">
                <a:solidFill>
                  <a:srgbClr val="C0504D"/>
                </a:solidFill>
              </a:rPr>
              <a:t>Vegetation</a:t>
            </a:r>
            <a:r>
              <a:rPr lang="nb-NO" sz="1400" dirty="0" smtClean="0">
                <a:solidFill>
                  <a:srgbClr val="C0504D"/>
                </a:solidFill>
              </a:rPr>
              <a:t> </a:t>
            </a:r>
            <a:r>
              <a:rPr lang="nb-NO" sz="1400" dirty="0" err="1" smtClean="0">
                <a:solidFill>
                  <a:srgbClr val="C0504D"/>
                </a:solidFill>
              </a:rPr>
              <a:t>Drought</a:t>
            </a:r>
            <a:r>
              <a:rPr lang="nb-NO" sz="1400" dirty="0" smtClean="0">
                <a:solidFill>
                  <a:srgbClr val="C0504D"/>
                </a:solidFill>
              </a:rPr>
              <a:t> </a:t>
            </a:r>
            <a:r>
              <a:rPr lang="nb-NO" sz="1400" dirty="0" err="1" smtClean="0">
                <a:solidFill>
                  <a:srgbClr val="C0504D"/>
                </a:solidFill>
              </a:rPr>
              <a:t>Response</a:t>
            </a:r>
            <a:r>
              <a:rPr lang="nb-NO" sz="1400" dirty="0" smtClean="0">
                <a:solidFill>
                  <a:srgbClr val="C0504D"/>
                </a:solidFill>
              </a:rPr>
              <a:t> Index (</a:t>
            </a:r>
            <a:r>
              <a:rPr lang="nb-NO" sz="1400" dirty="0" err="1" smtClean="0">
                <a:solidFill>
                  <a:srgbClr val="C0504D"/>
                </a:solidFill>
              </a:rPr>
              <a:t>VegDRI</a:t>
            </a:r>
            <a:r>
              <a:rPr lang="nb-NO" sz="1400" dirty="0" smtClean="0">
                <a:solidFill>
                  <a:srgbClr val="C0504D"/>
                </a:solidFill>
              </a:rPr>
              <a:t>), A Hybrid-</a:t>
            </a:r>
            <a:r>
              <a:rPr lang="nb-NO" sz="1400" dirty="0" err="1">
                <a:solidFill>
                  <a:srgbClr val="C0504D"/>
                </a:solidFill>
              </a:rPr>
              <a:t>B</a:t>
            </a:r>
            <a:r>
              <a:rPr lang="nb-NO" sz="1400" dirty="0" err="1" smtClean="0">
                <a:solidFill>
                  <a:srgbClr val="C0504D"/>
                </a:solidFill>
              </a:rPr>
              <a:t>ased</a:t>
            </a:r>
            <a:r>
              <a:rPr lang="nb-NO" sz="1400" dirty="0" smtClean="0">
                <a:solidFill>
                  <a:srgbClr val="C0504D"/>
                </a:solidFill>
              </a:rPr>
              <a:t> Agricultural </a:t>
            </a:r>
            <a:r>
              <a:rPr lang="nb-NO" sz="1400" dirty="0" err="1">
                <a:solidFill>
                  <a:srgbClr val="C0504D"/>
                </a:solidFill>
              </a:rPr>
              <a:t>D</a:t>
            </a:r>
            <a:r>
              <a:rPr lang="nb-NO" sz="1400" dirty="0" err="1" smtClean="0">
                <a:solidFill>
                  <a:srgbClr val="C0504D"/>
                </a:solidFill>
              </a:rPr>
              <a:t>rought</a:t>
            </a:r>
            <a:r>
              <a:rPr lang="nb-NO" sz="1400" dirty="0" smtClean="0">
                <a:solidFill>
                  <a:srgbClr val="C0504D"/>
                </a:solidFill>
              </a:rPr>
              <a:t> </a:t>
            </a:r>
            <a:r>
              <a:rPr lang="nb-NO" sz="1400" dirty="0" err="1" smtClean="0">
                <a:solidFill>
                  <a:srgbClr val="C0504D"/>
                </a:solidFill>
              </a:rPr>
              <a:t>Monitoring</a:t>
            </a:r>
            <a:r>
              <a:rPr lang="nb-NO" sz="1400" dirty="0" smtClean="0">
                <a:solidFill>
                  <a:srgbClr val="C0504D"/>
                </a:solidFill>
              </a:rPr>
              <a:t> </a:t>
            </a:r>
            <a:r>
              <a:rPr lang="nb-NO" sz="1400" dirty="0" err="1" smtClean="0">
                <a:solidFill>
                  <a:srgbClr val="C0504D"/>
                </a:solidFill>
              </a:rPr>
              <a:t>Tool</a:t>
            </a:r>
            <a:r>
              <a:rPr lang="nb-NO" sz="1400" dirty="0" smtClean="0">
                <a:solidFill>
                  <a:srgbClr val="C0504D"/>
                </a:solidFill>
              </a:rPr>
              <a:t> for </a:t>
            </a:r>
            <a:r>
              <a:rPr lang="nb-NO" sz="1400" dirty="0" err="1" smtClean="0">
                <a:solidFill>
                  <a:srgbClr val="C0504D"/>
                </a:solidFill>
              </a:rPr>
              <a:t>the</a:t>
            </a:r>
            <a:r>
              <a:rPr lang="nb-NO" sz="1400" dirty="0" smtClean="0">
                <a:solidFill>
                  <a:srgbClr val="C0504D"/>
                </a:solidFill>
              </a:rPr>
              <a:t> Continental United States. Symposium </a:t>
            </a:r>
            <a:r>
              <a:rPr lang="nb-NO" sz="1400" dirty="0" err="1" smtClean="0">
                <a:solidFill>
                  <a:srgbClr val="C0504D"/>
                </a:solidFill>
              </a:rPr>
              <a:t>of</a:t>
            </a:r>
            <a:r>
              <a:rPr lang="nb-NO" sz="1400" dirty="0" smtClean="0">
                <a:solidFill>
                  <a:srgbClr val="C0504D"/>
                </a:solidFill>
              </a:rPr>
              <a:t> Remote </a:t>
            </a:r>
            <a:r>
              <a:rPr lang="nb-NO" sz="1400" dirty="0" err="1" smtClean="0">
                <a:solidFill>
                  <a:srgbClr val="C0504D"/>
                </a:solidFill>
              </a:rPr>
              <a:t>Sensing</a:t>
            </a:r>
            <a:r>
              <a:rPr lang="nb-NO" sz="1400" dirty="0" smtClean="0">
                <a:solidFill>
                  <a:srgbClr val="C0504D"/>
                </a:solidFill>
              </a:rPr>
              <a:t> for </a:t>
            </a:r>
            <a:r>
              <a:rPr lang="nb-NO" sz="1400" dirty="0" err="1" smtClean="0">
                <a:solidFill>
                  <a:srgbClr val="C0504D"/>
                </a:solidFill>
              </a:rPr>
              <a:t>the</a:t>
            </a:r>
            <a:r>
              <a:rPr lang="nb-NO" sz="1400" dirty="0" smtClean="0">
                <a:solidFill>
                  <a:srgbClr val="C0504D"/>
                </a:solidFill>
              </a:rPr>
              <a:t> Crop and </a:t>
            </a:r>
            <a:r>
              <a:rPr lang="nb-NO" sz="1400" dirty="0" err="1" smtClean="0">
                <a:solidFill>
                  <a:srgbClr val="C0504D"/>
                </a:solidFill>
              </a:rPr>
              <a:t>Pasture</a:t>
            </a:r>
            <a:r>
              <a:rPr lang="nb-NO" sz="1400" dirty="0" smtClean="0">
                <a:solidFill>
                  <a:srgbClr val="C0504D"/>
                </a:solidFill>
              </a:rPr>
              <a:t> </a:t>
            </a:r>
            <a:r>
              <a:rPr lang="nb-NO" sz="1400" dirty="0" err="1" smtClean="0">
                <a:solidFill>
                  <a:srgbClr val="C0504D"/>
                </a:solidFill>
              </a:rPr>
              <a:t>Statistics</a:t>
            </a:r>
            <a:r>
              <a:rPr lang="nb-NO" sz="1400" dirty="0" smtClean="0">
                <a:solidFill>
                  <a:srgbClr val="C0504D"/>
                </a:solidFill>
              </a:rPr>
              <a:t>. ASA </a:t>
            </a:r>
            <a:r>
              <a:rPr lang="nb-NO" sz="1400" dirty="0" err="1" smtClean="0">
                <a:solidFill>
                  <a:srgbClr val="C0504D"/>
                </a:solidFill>
              </a:rPr>
              <a:t>Sectiion</a:t>
            </a:r>
            <a:r>
              <a:rPr lang="nb-NO" sz="1400" dirty="0" smtClean="0">
                <a:solidFill>
                  <a:srgbClr val="C0504D"/>
                </a:solidFill>
              </a:rPr>
              <a:t>: </a:t>
            </a:r>
            <a:r>
              <a:rPr lang="nb-NO" sz="1400" dirty="0" err="1" smtClean="0">
                <a:solidFill>
                  <a:srgbClr val="C0504D"/>
                </a:solidFill>
              </a:rPr>
              <a:t>Climatology</a:t>
            </a:r>
            <a:r>
              <a:rPr lang="nb-NO" sz="1400" dirty="0" smtClean="0">
                <a:solidFill>
                  <a:srgbClr val="C0504D"/>
                </a:solidFill>
              </a:rPr>
              <a:t> and </a:t>
            </a:r>
            <a:r>
              <a:rPr lang="nb-NO" sz="1400" dirty="0" err="1" smtClean="0">
                <a:solidFill>
                  <a:srgbClr val="C0504D"/>
                </a:solidFill>
              </a:rPr>
              <a:t>Modeling</a:t>
            </a:r>
            <a:r>
              <a:rPr lang="nb-NO" sz="1400" dirty="0" smtClean="0">
                <a:solidFill>
                  <a:srgbClr val="C0504D"/>
                </a:solidFill>
              </a:rPr>
              <a:t>. Tampa, FL.</a:t>
            </a:r>
          </a:p>
        </p:txBody>
      </p:sp>
    </p:spTree>
    <p:extLst>
      <p:ext uri="{BB962C8B-B14F-4D97-AF65-F5344CB8AC3E}">
        <p14:creationId xmlns:p14="http://schemas.microsoft.com/office/powerpoint/2010/main" val="300118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First, What is Drought? </a:t>
            </a:r>
            <a:endParaRPr lang="en-US" sz="31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795" y="2402746"/>
            <a:ext cx="4738077" cy="3171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0164" y="2345890"/>
            <a:ext cx="353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chemeClr val="accent2"/>
                </a:solidFill>
              </a:rPr>
              <a:t>There are different drought “types”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65424" y="2845231"/>
            <a:ext cx="3552825" cy="14283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91114" y="3295650"/>
            <a:ext cx="298450" cy="977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65424" y="4267199"/>
            <a:ext cx="3552825" cy="6604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1114" y="4267200"/>
            <a:ext cx="298450" cy="6603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65424" y="4921249"/>
            <a:ext cx="3552825" cy="10787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59000" y="1367990"/>
            <a:ext cx="494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chemeClr val="accent2"/>
                </a:solidFill>
              </a:rPr>
              <a:t>“Drought is a</a:t>
            </a:r>
            <a:r>
              <a:rPr lang="en-US" u="sng" dirty="0" smtClean="0">
                <a:solidFill>
                  <a:srgbClr val="948A54"/>
                </a:solidFill>
              </a:rPr>
              <a:t> persistent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u="sng" dirty="0" smtClean="0">
                <a:solidFill>
                  <a:srgbClr val="948A54"/>
                </a:solidFill>
              </a:rPr>
              <a:t>abnormal</a:t>
            </a:r>
            <a:r>
              <a:rPr lang="en-US" dirty="0" smtClean="0">
                <a:solidFill>
                  <a:schemeClr val="accent2"/>
                </a:solidFill>
              </a:rPr>
              <a:t> moisture deficiency having </a:t>
            </a:r>
            <a:r>
              <a:rPr lang="en-US" u="sng" dirty="0" smtClean="0">
                <a:solidFill>
                  <a:srgbClr val="948A54"/>
                </a:solidFill>
              </a:rPr>
              <a:t>adverse impacts </a:t>
            </a:r>
            <a:r>
              <a:rPr lang="en-US" dirty="0" smtClean="0">
                <a:solidFill>
                  <a:schemeClr val="accent2"/>
                </a:solidFill>
              </a:rPr>
              <a:t>on vegetation, animals, or people.”</a:t>
            </a:r>
            <a:r>
              <a:rPr lang="en-US" sz="1000" i="1" dirty="0" smtClean="0">
                <a:solidFill>
                  <a:schemeClr val="accent2"/>
                </a:solidFill>
              </a:rPr>
              <a:t>- National Drought Policy Commission Report, 2000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63858" y="898748"/>
            <a:ext cx="26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AKA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reeping disaster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22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5424" y="5971098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Sequence of drought occurrence and </a:t>
            </a:r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impacts. Image credit: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National Drought Mitigation </a:t>
            </a:r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Center.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2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50" y="2013055"/>
            <a:ext cx="6612092" cy="28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1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Time Scales of Droughts</a:t>
            </a:r>
            <a:endParaRPr lang="en-US" sz="3100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2878" y="2219324"/>
            <a:ext cx="7301521" cy="1600203"/>
            <a:chOff x="921239" y="2219324"/>
            <a:chExt cx="7301521" cy="1600203"/>
          </a:xfrm>
        </p:grpSpPr>
        <p:sp>
          <p:nvSpPr>
            <p:cNvPr id="3" name="Right Arrow 2"/>
            <p:cNvSpPr/>
            <p:nvPr/>
          </p:nvSpPr>
          <p:spPr>
            <a:xfrm>
              <a:off x="921239" y="2219324"/>
              <a:ext cx="7301521" cy="1600203"/>
            </a:xfrm>
            <a:prstGeom prst="rightArrow">
              <a:avLst/>
            </a:prstGeom>
            <a:gradFill flip="none" rotWithShape="1">
              <a:gsLst>
                <a:gs pos="30000">
                  <a:schemeClr val="accent2"/>
                </a:gs>
                <a:gs pos="100000">
                  <a:srgbClr val="800000"/>
                </a:gs>
                <a:gs pos="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75203" y="2621642"/>
              <a:ext cx="18142" cy="79828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14275" y="2621642"/>
              <a:ext cx="18142" cy="79828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12886" y="2621642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51271" y="2621642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51936" y="2621642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99392" y="2621642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36345" y="2621642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74511" y="2621642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60931" y="2848435"/>
              <a:ext cx="69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30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Days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2021" y="2895962"/>
              <a:ext cx="698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Season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02686" y="2848435"/>
              <a:ext cx="69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Years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47441" y="2848435"/>
              <a:ext cx="69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10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Years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87081" y="2848435"/>
              <a:ext cx="69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30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Years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18917" y="2848435"/>
              <a:ext cx="698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100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Years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79707" y="3819527"/>
            <a:ext cx="23495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1700" dirty="0" smtClean="0">
                <a:solidFill>
                  <a:schemeClr val="accent2"/>
                </a:solidFill>
              </a:rPr>
              <a:t>Heat Wave</a:t>
            </a:r>
          </a:p>
          <a:p>
            <a:r>
              <a:rPr lang="en-US" sz="1700" dirty="0" smtClean="0">
                <a:solidFill>
                  <a:srgbClr val="948A54"/>
                </a:solidFill>
              </a:rPr>
              <a:t>-</a:t>
            </a:r>
            <a:r>
              <a:rPr lang="en-US" sz="1700" dirty="0" smtClean="0">
                <a:solidFill>
                  <a:schemeClr val="accent2"/>
                </a:solidFill>
              </a:rPr>
              <a:t> Storm Track Variations</a:t>
            </a:r>
          </a:p>
          <a:p>
            <a:r>
              <a:rPr lang="en-US" sz="1700" dirty="0" smtClean="0">
                <a:solidFill>
                  <a:srgbClr val="948A54"/>
                </a:solidFill>
              </a:rPr>
              <a:t>-</a:t>
            </a:r>
            <a:r>
              <a:rPr lang="en-US" sz="1700" dirty="0" smtClean="0">
                <a:solidFill>
                  <a:schemeClr val="accent2"/>
                </a:solidFill>
              </a:rPr>
              <a:t> MJO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2032" y="3819527"/>
            <a:ext cx="105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948A54"/>
                </a:solidFill>
              </a:rPr>
              <a:t>-</a:t>
            </a:r>
            <a:r>
              <a:rPr lang="en-US" sz="1700" dirty="0" smtClean="0">
                <a:solidFill>
                  <a:schemeClr val="accent2"/>
                </a:solidFill>
              </a:rPr>
              <a:t> ENSO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9192" y="3819527"/>
            <a:ext cx="291372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948A54"/>
                </a:solidFill>
              </a:rPr>
              <a:t>- </a:t>
            </a:r>
            <a:r>
              <a:rPr lang="en-US" sz="1700" dirty="0" smtClean="0">
                <a:solidFill>
                  <a:schemeClr val="accent2"/>
                </a:solidFill>
              </a:rPr>
              <a:t>Decadal Variability</a:t>
            </a:r>
          </a:p>
          <a:p>
            <a:r>
              <a:rPr lang="en-US" sz="1700" dirty="0" smtClean="0">
                <a:solidFill>
                  <a:srgbClr val="948A54"/>
                </a:solidFill>
              </a:rPr>
              <a:t>-</a:t>
            </a:r>
            <a:r>
              <a:rPr lang="en-US" sz="1700" dirty="0" smtClean="0">
                <a:solidFill>
                  <a:schemeClr val="accent2"/>
                </a:solidFill>
              </a:rPr>
              <a:t> Solar Variability </a:t>
            </a:r>
          </a:p>
          <a:p>
            <a:pPr marL="117475" indent="-117475"/>
            <a:r>
              <a:rPr lang="en-US" sz="1700" dirty="0" smtClean="0">
                <a:solidFill>
                  <a:srgbClr val="948A54"/>
                </a:solidFill>
              </a:rPr>
              <a:t>-</a:t>
            </a:r>
            <a:r>
              <a:rPr lang="en-US" sz="1700" dirty="0" smtClean="0">
                <a:solidFill>
                  <a:schemeClr val="accent2"/>
                </a:solidFill>
              </a:rPr>
              <a:t> Meridional Overturning Circulation </a:t>
            </a:r>
          </a:p>
          <a:p>
            <a:r>
              <a:rPr lang="en-US" sz="1700" dirty="0" smtClean="0">
                <a:solidFill>
                  <a:srgbClr val="948A54"/>
                </a:solidFill>
              </a:rPr>
              <a:t>- </a:t>
            </a:r>
            <a:r>
              <a:rPr lang="en-US" sz="1700" dirty="0" smtClean="0">
                <a:solidFill>
                  <a:schemeClr val="accent2"/>
                </a:solidFill>
              </a:rPr>
              <a:t>Green House Gasses 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22</a:t>
            </a:r>
          </a:p>
        </p:txBody>
      </p:sp>
      <p:sp>
        <p:nvSpPr>
          <p:cNvPr id="19" name="Frame 18"/>
          <p:cNvSpPr/>
          <p:nvPr/>
        </p:nvSpPr>
        <p:spPr>
          <a:xfrm>
            <a:off x="1424214" y="2886891"/>
            <a:ext cx="535864" cy="493982"/>
          </a:xfrm>
          <a:prstGeom prst="frame">
            <a:avLst>
              <a:gd name="adj1" fmla="val 7974"/>
            </a:avLst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321050"/>
            <a:ext cx="82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o</a:t>
            </a:r>
            <a:r>
              <a:rPr lang="en-US" dirty="0" smtClean="0">
                <a:solidFill>
                  <a:srgbClr val="3366FF"/>
                </a:solidFill>
              </a:rPr>
              <a:t>r less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" y="6320100"/>
            <a:ext cx="1678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48A54"/>
                </a:solidFill>
              </a:rPr>
              <a:t>Concept credit: UCAR, COMET</a:t>
            </a:r>
            <a:endParaRPr lang="en-US" sz="900" dirty="0">
              <a:solidFill>
                <a:srgbClr val="948A5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2330" y="2514054"/>
            <a:ext cx="2139071" cy="107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00964" y="2219324"/>
            <a:ext cx="2999486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19" grpId="0" animBg="1"/>
      <p:bldP spid="4" grpId="0"/>
      <p:bldP spid="1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Flash Drought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4500" y="1697597"/>
            <a:ext cx="8229600" cy="1315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 “</a:t>
            </a:r>
            <a:r>
              <a:rPr lang="is-IS" sz="1800" dirty="0" smtClean="0">
                <a:solidFill>
                  <a:srgbClr val="C0504D"/>
                </a:solidFill>
              </a:rPr>
              <a:t>…refers to </a:t>
            </a:r>
            <a:r>
              <a:rPr lang="is-IS" sz="1800" u="sng" dirty="0" smtClean="0">
                <a:solidFill>
                  <a:schemeClr val="tx2">
                    <a:lumMod val="50000"/>
                  </a:schemeClr>
                </a:solidFill>
              </a:rPr>
              <a:t>rapid</a:t>
            </a:r>
            <a:r>
              <a:rPr lang="is-IS" sz="1800" dirty="0" smtClean="0">
                <a:solidFill>
                  <a:srgbClr val="C0504D"/>
                </a:solidFill>
              </a:rPr>
              <a:t> crop deteriation due to the the adverse effects of a severe heat wave and </a:t>
            </a:r>
            <a:r>
              <a:rPr lang="is-IS" sz="1800" u="sng" dirty="0" smtClean="0">
                <a:solidFill>
                  <a:srgbClr val="948A54"/>
                </a:solidFill>
              </a:rPr>
              <a:t>short-term </a:t>
            </a:r>
            <a:r>
              <a:rPr lang="is-IS" sz="1800" dirty="0" smtClean="0">
                <a:solidFill>
                  <a:schemeClr val="accent2"/>
                </a:solidFill>
              </a:rPr>
              <a:t>dryness, leading to </a:t>
            </a:r>
            <a:r>
              <a:rPr lang="is-IS" sz="1800" u="sng" dirty="0" smtClean="0">
                <a:solidFill>
                  <a:srgbClr val="948A54"/>
                </a:solidFill>
              </a:rPr>
              <a:t>rapid onset</a:t>
            </a:r>
            <a:r>
              <a:rPr lang="is-IS" sz="1800" dirty="0" smtClean="0">
                <a:solidFill>
                  <a:schemeClr val="accent2"/>
                </a:solidFill>
              </a:rPr>
              <a:t> of drought and associated impacts in agriculture, fire potential, live-stock health, and other areas” </a:t>
            </a:r>
          </a:p>
          <a:p>
            <a:pPr marL="0" indent="0">
              <a:buNone/>
            </a:pPr>
            <a:r>
              <a:rPr lang="is-IS" sz="1000" i="1" dirty="0" smtClean="0">
                <a:solidFill>
                  <a:schemeClr val="accent2"/>
                </a:solidFill>
              </a:rPr>
              <a:t>- Svoboda et al., 2002;  National Drought Mitigation Center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of 22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008" y="898748"/>
            <a:ext cx="367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be confused with Flash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Mob!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3149599"/>
            <a:ext cx="4275304" cy="3192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695700"/>
            <a:ext cx="364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Wasn’t popularized until </a:t>
            </a:r>
            <a:r>
              <a:rPr lang="en-US" dirty="0" smtClean="0">
                <a:solidFill>
                  <a:schemeClr val="accent2"/>
                </a:solidFill>
              </a:rPr>
              <a:t>2012</a:t>
            </a:r>
          </a:p>
          <a:p>
            <a:pPr marL="341313">
              <a:buClr>
                <a:schemeClr val="tx2">
                  <a:lumMod val="50000"/>
                </a:schemeClr>
              </a:buClr>
            </a:pPr>
            <a:endParaRPr lang="en-US" dirty="0" smtClean="0">
              <a:solidFill>
                <a:schemeClr val="accent2"/>
              </a:solidFill>
            </a:endParaRPr>
          </a:p>
          <a:p>
            <a:pPr marL="341313"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1) </a:t>
            </a:r>
            <a:r>
              <a:rPr lang="en-US" dirty="0" smtClean="0">
                <a:solidFill>
                  <a:srgbClr val="C0504D"/>
                </a:solidFill>
              </a:rPr>
              <a:t>Anomalous </a:t>
            </a:r>
            <a:r>
              <a:rPr lang="en-US" dirty="0">
                <a:solidFill>
                  <a:srgbClr val="C0504D"/>
                </a:solidFill>
              </a:rPr>
              <a:t>high </a:t>
            </a:r>
            <a:r>
              <a:rPr lang="en-US" dirty="0" smtClean="0">
                <a:solidFill>
                  <a:srgbClr val="C0504D"/>
                </a:solidFill>
              </a:rPr>
              <a:t>pressure</a:t>
            </a:r>
          </a:p>
          <a:p>
            <a:pPr marL="341313"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rgbClr val="C0504D"/>
                </a:solidFill>
              </a:rPr>
              <a:t> </a:t>
            </a:r>
          </a:p>
          <a:p>
            <a:pPr marL="341313"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rgbClr val="948A54"/>
                </a:solidFill>
              </a:rPr>
              <a:t>2) </a:t>
            </a:r>
            <a:r>
              <a:rPr lang="en-US" dirty="0" smtClean="0">
                <a:solidFill>
                  <a:srgbClr val="C0504D"/>
                </a:solidFill>
              </a:rPr>
              <a:t>Declining soil moisture (SM)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dirty="0" smtClean="0">
              <a:solidFill>
                <a:srgbClr val="C0504D"/>
              </a:solidFill>
            </a:endParaRPr>
          </a:p>
          <a:p>
            <a:pPr marL="342900" indent="-342900">
              <a:buClr>
                <a:schemeClr val="tx2">
                  <a:lumMod val="50000"/>
                </a:schemeClr>
              </a:buClr>
              <a:buFont typeface="Arial"/>
              <a:buChar char="•"/>
            </a:pPr>
            <a:r>
              <a:rPr lang="en-US" dirty="0" smtClean="0">
                <a:solidFill>
                  <a:srgbClr val="C0504D"/>
                </a:solidFill>
              </a:rPr>
              <a:t>Transitioned </a:t>
            </a:r>
            <a:r>
              <a:rPr lang="en-US" dirty="0">
                <a:solidFill>
                  <a:srgbClr val="C0504D"/>
                </a:solidFill>
              </a:rPr>
              <a:t>into a more </a:t>
            </a:r>
            <a:r>
              <a:rPr lang="en-US" dirty="0" smtClean="0">
                <a:solidFill>
                  <a:srgbClr val="C0504D"/>
                </a:solidFill>
              </a:rPr>
              <a:t>conventional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drought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3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1139" y="1807492"/>
            <a:ext cx="3426082" cy="2284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Motivation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58952" y="4827532"/>
            <a:ext cx="6024578" cy="1338240"/>
          </a:xfrm>
        </p:spPr>
        <p:txBody>
          <a:bodyPr>
            <a:noAutofit/>
          </a:bodyPr>
          <a:lstStyle/>
          <a:p>
            <a:pPr marL="342900" lvl="1" indent="-3429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C0504D"/>
                </a:solidFill>
              </a:rPr>
              <a:t>Rapid onset: No early warning for agricultural community</a:t>
            </a:r>
          </a:p>
          <a:p>
            <a:pPr marL="342900" lvl="1" indent="-3429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Increased </a:t>
            </a:r>
            <a:r>
              <a:rPr lang="en-US" sz="1800" dirty="0">
                <a:solidFill>
                  <a:schemeClr val="accent2"/>
                </a:solidFill>
              </a:rPr>
              <a:t>fire </a:t>
            </a:r>
            <a:r>
              <a:rPr lang="en-US" sz="1800" dirty="0" smtClean="0">
                <a:solidFill>
                  <a:schemeClr val="accent2"/>
                </a:solidFill>
              </a:rPr>
              <a:t>potential</a:t>
            </a:r>
          </a:p>
          <a:p>
            <a:pPr marL="342900" lvl="1" indent="-3429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Economic losses</a:t>
            </a:r>
            <a:r>
              <a:rPr lang="en-US" sz="1800" dirty="0" smtClean="0">
                <a:solidFill>
                  <a:srgbClr val="C0504D"/>
                </a:solidFill>
              </a:rPr>
              <a:t>: Reported </a:t>
            </a:r>
            <a:r>
              <a:rPr lang="en-US" sz="1800" dirty="0">
                <a:solidFill>
                  <a:srgbClr val="C0504D"/>
                </a:solidFill>
              </a:rPr>
              <a:t>in the billions</a:t>
            </a:r>
            <a:r>
              <a:rPr lang="en-US" sz="1800" dirty="0" smtClean="0">
                <a:solidFill>
                  <a:srgbClr val="C0504D"/>
                </a:solidFill>
              </a:rPr>
              <a:t>.</a:t>
            </a:r>
            <a:endParaRPr lang="en-US" sz="1800" dirty="0">
              <a:solidFill>
                <a:srgbClr val="C0504D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1139" y="4091547"/>
            <a:ext cx="342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48A54"/>
                </a:solidFill>
              </a:rPr>
              <a:t>Withering corn field Texas </a:t>
            </a:r>
            <a:r>
              <a:rPr lang="en-US" sz="900" dirty="0" smtClean="0">
                <a:solidFill>
                  <a:srgbClr val="948A54"/>
                </a:solidFill>
              </a:rPr>
              <a:t>drought, </a:t>
            </a:r>
            <a:r>
              <a:rPr lang="en-US" sz="900" dirty="0">
                <a:solidFill>
                  <a:srgbClr val="948A54"/>
                </a:solidFill>
              </a:rPr>
              <a:t>August 2013</a:t>
            </a:r>
            <a:r>
              <a:rPr lang="en-US" sz="900" dirty="0" smtClean="0">
                <a:solidFill>
                  <a:srgbClr val="948A54"/>
                </a:solidFill>
              </a:rPr>
              <a:t>. Image credit: Bob Nichols, USDA</a:t>
            </a:r>
            <a:endParaRPr lang="en-US" sz="900" dirty="0">
              <a:solidFill>
                <a:srgbClr val="948A5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798" y="1807492"/>
            <a:ext cx="3426081" cy="228405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37799" y="4091547"/>
            <a:ext cx="342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948A54"/>
                </a:solidFill>
              </a:rPr>
              <a:t>El Portal </a:t>
            </a:r>
            <a:r>
              <a:rPr lang="en-US" sz="900" dirty="0" smtClean="0">
                <a:solidFill>
                  <a:srgbClr val="948A54"/>
                </a:solidFill>
              </a:rPr>
              <a:t>Fire, </a:t>
            </a:r>
            <a:r>
              <a:rPr lang="en-US" sz="900" dirty="0">
                <a:solidFill>
                  <a:srgbClr val="948A54"/>
                </a:solidFill>
              </a:rPr>
              <a:t>Yosemite National </a:t>
            </a:r>
            <a:r>
              <a:rPr lang="en-US" sz="900" dirty="0" smtClean="0">
                <a:solidFill>
                  <a:srgbClr val="948A54"/>
                </a:solidFill>
              </a:rPr>
              <a:t>Park, July </a:t>
            </a:r>
            <a:r>
              <a:rPr lang="en-US" sz="900" dirty="0">
                <a:solidFill>
                  <a:srgbClr val="948A54"/>
                </a:solidFill>
              </a:rPr>
              <a:t>2014</a:t>
            </a:r>
            <a:r>
              <a:rPr lang="en-US" sz="900" dirty="0" smtClean="0">
                <a:solidFill>
                  <a:srgbClr val="948A54"/>
                </a:solidFill>
              </a:rPr>
              <a:t>. Image credit</a:t>
            </a:r>
            <a:r>
              <a:rPr lang="en-US" sz="900" dirty="0">
                <a:solidFill>
                  <a:srgbClr val="948A54"/>
                </a:solidFill>
              </a:rPr>
              <a:t>: Stuart </a:t>
            </a:r>
            <a:r>
              <a:rPr lang="en-US" sz="900" dirty="0" err="1">
                <a:solidFill>
                  <a:srgbClr val="948A54"/>
                </a:solidFill>
              </a:rPr>
              <a:t>Palley</a:t>
            </a:r>
            <a:r>
              <a:rPr lang="en-US" sz="900" dirty="0">
                <a:solidFill>
                  <a:srgbClr val="948A54"/>
                </a:solidFill>
              </a:rPr>
              <a:t>, </a:t>
            </a:r>
            <a:r>
              <a:rPr lang="en-US" sz="900" dirty="0" smtClean="0">
                <a:solidFill>
                  <a:srgbClr val="948A54"/>
                </a:solidFill>
              </a:rPr>
              <a:t>EPA</a:t>
            </a:r>
            <a:endParaRPr lang="en-US" sz="900" dirty="0">
              <a:solidFill>
                <a:srgbClr val="948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Physical Mechanisms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11529"/>
            <a:ext cx="4521199" cy="349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Several years after the first definition Mo and </a:t>
            </a:r>
            <a:r>
              <a:rPr lang="en-US" sz="1800" dirty="0" err="1">
                <a:solidFill>
                  <a:schemeClr val="accent2"/>
                </a:solidFill>
              </a:rPr>
              <a:t>Lettenmaier</a:t>
            </a:r>
            <a:r>
              <a:rPr lang="en-US" sz="1800" dirty="0" smtClean="0">
                <a:solidFill>
                  <a:srgbClr val="C0504D"/>
                </a:solidFill>
              </a:rPr>
              <a:t> defined 2 types of Flash Droughts: </a:t>
            </a:r>
          </a:p>
          <a:p>
            <a:pPr marL="9144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 </a:t>
            </a:r>
          </a:p>
          <a:p>
            <a:pPr lvl="2">
              <a:buClr>
                <a:schemeClr val="bg1"/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Temperature driven</a:t>
            </a:r>
          </a:p>
          <a:p>
            <a:pPr lvl="2">
              <a:buClr>
                <a:schemeClr val="bg1"/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Precipitation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</a:rPr>
              <a:t> indirect role </a:t>
            </a:r>
          </a:p>
          <a:p>
            <a:pPr lvl="2">
              <a:buClr>
                <a:schemeClr val="bg1"/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Atmospheric circulation support 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9144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2"/>
                </a:solidFill>
              </a:rPr>
              <a:t>Precipitation Deficit Flash Drought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664" y="2450173"/>
            <a:ext cx="4931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Clr>
                <a:schemeClr val="accent2"/>
              </a:buClr>
            </a:pPr>
            <a:r>
              <a:rPr lang="en-US" sz="2000" dirty="0" smtClean="0">
                <a:solidFill>
                  <a:srgbClr val="C0504D"/>
                </a:solidFill>
              </a:rPr>
              <a:t>** 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Similar  </a:t>
            </a:r>
            <a:r>
              <a:rPr lang="en-US" sz="2000" dirty="0" smtClean="0">
                <a:solidFill>
                  <a:schemeClr val="accent2"/>
                </a:solidFill>
              </a:rPr>
              <a:t>**</a:t>
            </a:r>
          </a:p>
          <a:p>
            <a:pPr marL="0" lvl="1" algn="ctr">
              <a:buClr>
                <a:schemeClr val="accent2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Both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characterized by anomalous temperatures and SM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deficits</a:t>
            </a:r>
          </a:p>
          <a:p>
            <a:pPr marL="0" lvl="1" algn="ctr">
              <a:buClr>
                <a:schemeClr val="accent2"/>
              </a:buClr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lvl="1" algn="ctr">
              <a:buClr>
                <a:schemeClr val="accent2"/>
              </a:buClr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1" algn="ctr">
              <a:buClr>
                <a:schemeClr val="accent2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lvl="1" algn="ctr">
              <a:buClr>
                <a:schemeClr val="accent2"/>
              </a:buClr>
            </a:pPr>
            <a:r>
              <a:rPr lang="en-US" sz="2000" dirty="0" smtClean="0">
                <a:solidFill>
                  <a:srgbClr val="C0504D"/>
                </a:solidFill>
              </a:rPr>
              <a:t>**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But Different  </a:t>
            </a:r>
            <a:r>
              <a:rPr lang="en-US" sz="2000" dirty="0" smtClean="0">
                <a:solidFill>
                  <a:srgbClr val="C0504D"/>
                </a:solidFill>
              </a:rPr>
              <a:t>**</a:t>
            </a:r>
          </a:p>
          <a:p>
            <a:pPr marL="0" lvl="1" algn="ctr">
              <a:buClr>
                <a:schemeClr val="accent2"/>
              </a:buClr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Maintained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by different physical mechanisms and have different characteristics.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10387409"/>
              </p:ext>
            </p:extLst>
          </p:nvPr>
        </p:nvGraphicFramePr>
        <p:xfrm>
          <a:off x="5003800" y="2614831"/>
          <a:ext cx="3530600" cy="349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940211" y="1660958"/>
            <a:ext cx="1589419" cy="1296130"/>
            <a:chOff x="5940211" y="1660958"/>
            <a:chExt cx="1589419" cy="1296130"/>
          </a:xfrm>
        </p:grpSpPr>
        <p:grpSp>
          <p:nvGrpSpPr>
            <p:cNvPr id="11" name="Group 10"/>
            <p:cNvGrpSpPr/>
            <p:nvPr/>
          </p:nvGrpSpPr>
          <p:grpSpPr>
            <a:xfrm>
              <a:off x="5940211" y="1660958"/>
              <a:ext cx="1589419" cy="790137"/>
              <a:chOff x="826077" y="0"/>
              <a:chExt cx="1433971" cy="71698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826077" y="0"/>
                <a:ext cx="1433971" cy="71698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861077" y="35000"/>
                <a:ext cx="1363971" cy="6469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Precipitation 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Deficit</a:t>
                </a:r>
                <a:endParaRPr lang="en-US" sz="1400" kern="1200" dirty="0"/>
              </a:p>
            </p:txBody>
          </p:sp>
        </p:grpSp>
        <p:sp>
          <p:nvSpPr>
            <p:cNvPr id="14" name="Down Arrow 13"/>
            <p:cNvSpPr/>
            <p:nvPr/>
          </p:nvSpPr>
          <p:spPr>
            <a:xfrm>
              <a:off x="6629400" y="2501174"/>
              <a:ext cx="203200" cy="455914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3800" y="1660958"/>
            <a:ext cx="3530600" cy="4439846"/>
            <a:chOff x="5003800" y="1667483"/>
            <a:chExt cx="3530600" cy="4439846"/>
          </a:xfrm>
        </p:grpSpPr>
        <p:grpSp>
          <p:nvGrpSpPr>
            <p:cNvPr id="28" name="Group 27"/>
            <p:cNvGrpSpPr/>
            <p:nvPr/>
          </p:nvGrpSpPr>
          <p:grpSpPr>
            <a:xfrm>
              <a:off x="5003800" y="2501174"/>
              <a:ext cx="3530600" cy="3606155"/>
              <a:chOff x="5003800" y="2501174"/>
              <a:chExt cx="3530600" cy="3606155"/>
            </a:xfrm>
          </p:grpSpPr>
          <p:graphicFrame>
            <p:nvGraphicFramePr>
              <p:cNvPr id="20" name="Diagram 19"/>
              <p:cNvGraphicFramePr/>
              <p:nvPr>
                <p:extLst>
                  <p:ext uri="{D42A27DB-BD31-4B8C-83A1-F6EECF244321}">
                    <p14:modId xmlns:p14="http://schemas.microsoft.com/office/powerpoint/2010/main" val="854853451"/>
                  </p:ext>
                </p:extLst>
              </p:nvPr>
            </p:nvGraphicFramePr>
            <p:xfrm>
              <a:off x="5003800" y="2614831"/>
              <a:ext cx="3530600" cy="34924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22" name="Down Arrow 21"/>
              <p:cNvSpPr/>
              <p:nvPr/>
            </p:nvSpPr>
            <p:spPr>
              <a:xfrm>
                <a:off x="6629400" y="2501174"/>
                <a:ext cx="203200" cy="455914"/>
              </a:xfrm>
              <a:prstGeom prst="downArrow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0211" y="1667483"/>
              <a:ext cx="1591183" cy="795591"/>
              <a:chOff x="969708" y="379021"/>
              <a:chExt cx="1591183" cy="795591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969708" y="379021"/>
                <a:ext cx="1591183" cy="79559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1008546" y="417859"/>
                <a:ext cx="1513507" cy="7179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Precipitation 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Deficit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Physical Mechanisms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11529"/>
            <a:ext cx="4521199" cy="349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504D"/>
                </a:solidFill>
              </a:rPr>
              <a:t>Several years after the first definition Mo and </a:t>
            </a:r>
            <a:r>
              <a:rPr lang="en-US" sz="1800" dirty="0" err="1">
                <a:solidFill>
                  <a:schemeClr val="accent2"/>
                </a:solidFill>
              </a:rPr>
              <a:t>Lettenmaier</a:t>
            </a:r>
            <a:r>
              <a:rPr lang="en-US" sz="1800" dirty="0">
                <a:solidFill>
                  <a:srgbClr val="C0504D"/>
                </a:solidFill>
              </a:rPr>
              <a:t> defined 2 types of Flash Droughts: </a:t>
            </a:r>
          </a:p>
          <a:p>
            <a:pPr marL="9144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 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C0504D"/>
                </a:solidFill>
              </a:rPr>
              <a:t>Temperature driven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C0504D"/>
                </a:solidFill>
              </a:rPr>
              <a:t>Precipitation </a:t>
            </a:r>
            <a:r>
              <a:rPr lang="en-US" sz="1600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1600" dirty="0" smtClean="0">
                <a:solidFill>
                  <a:srgbClr val="C0504D"/>
                </a:solidFill>
              </a:rPr>
              <a:t> indirect role 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C0504D"/>
                </a:solidFill>
              </a:rPr>
              <a:t>Atmospheric circulation support 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9144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2"/>
                </a:solidFill>
              </a:rPr>
              <a:t>Precipitation Deficit  Flash Drought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C0504D"/>
                </a:solidFill>
              </a:rPr>
              <a:t>Precipitation driven </a:t>
            </a:r>
          </a:p>
          <a:p>
            <a:pPr lvl="2">
              <a:buClr>
                <a:schemeClr val="tx2">
                  <a:lumMod val="50000"/>
                </a:schemeClr>
              </a:buClr>
              <a:buFont typeface="Lucida Grande"/>
              <a:buChar char="-"/>
            </a:pPr>
            <a:r>
              <a:rPr lang="en-US" sz="1600" dirty="0" smtClean="0">
                <a:solidFill>
                  <a:srgbClr val="C0504D"/>
                </a:solidFill>
              </a:rPr>
              <a:t>Land-atmosphere interaction</a:t>
            </a:r>
          </a:p>
        </p:txBody>
      </p:sp>
    </p:spTree>
    <p:extLst>
      <p:ext uri="{BB962C8B-B14F-4D97-AF65-F5344CB8AC3E}">
        <p14:creationId xmlns:p14="http://schemas.microsoft.com/office/powerpoint/2010/main" val="12394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Evolution of a Flash Drought</a:t>
            </a:r>
            <a:endParaRPr lang="en-US" sz="31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5690" y="6600744"/>
            <a:ext cx="2577572" cy="270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ATMS Seminar Spring 2017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22271" y="6600744"/>
            <a:ext cx="918397" cy="253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of 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010" y="1611529"/>
            <a:ext cx="3911890" cy="349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Heat Wave Flash Drought: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1600" dirty="0" smtClean="0">
                <a:solidFill>
                  <a:srgbClr val="C0504D"/>
                </a:solidFill>
              </a:rPr>
              <a:t>Temperature driven. </a:t>
            </a:r>
          </a:p>
        </p:txBody>
      </p:sp>
      <p:pic>
        <p:nvPicPr>
          <p:cNvPr id="10" name="Picture 9" descr="MO_f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899" y="990600"/>
            <a:ext cx="4818827" cy="54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8745</TotalTime>
  <Words>2139</Words>
  <Application>Microsoft Macintosh PowerPoint</Application>
  <PresentationFormat>On-screen Show (4:3)</PresentationFormat>
  <Paragraphs>425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Black</vt:lpstr>
      <vt:lpstr> Precipitation Deficit Flash Droughts over the Untied States By Kingtse C. Mo and Dennis P. Lettenmaier  </vt:lpstr>
      <vt:lpstr>Outline</vt:lpstr>
      <vt:lpstr>First, What is Drought? </vt:lpstr>
      <vt:lpstr>Time Scales of Droughts</vt:lpstr>
      <vt:lpstr>Flash Drought </vt:lpstr>
      <vt:lpstr>Motivation</vt:lpstr>
      <vt:lpstr>Physical Mechanisms</vt:lpstr>
      <vt:lpstr>Physical Mechanisms</vt:lpstr>
      <vt:lpstr>Evolution of a Flash Drought</vt:lpstr>
      <vt:lpstr>Evolution of a Flash Drought</vt:lpstr>
      <vt:lpstr>Evolution of a Flash Drought</vt:lpstr>
      <vt:lpstr>Evolution of a Flash Drought</vt:lpstr>
      <vt:lpstr>Evolution of a Flash Drought</vt:lpstr>
      <vt:lpstr>Evolution of a Flash Drought</vt:lpstr>
      <vt:lpstr>Where are they most likely to occur</vt:lpstr>
      <vt:lpstr>Where are they most likely to occur</vt:lpstr>
      <vt:lpstr>Trends</vt:lpstr>
      <vt:lpstr>Trends</vt:lpstr>
      <vt:lpstr>Trends</vt:lpstr>
      <vt:lpstr>Trends</vt:lpstr>
      <vt:lpstr>Trends</vt:lpstr>
      <vt:lpstr>Are they Predictable?</vt:lpstr>
      <vt:lpstr>Are they Predictable?</vt:lpstr>
      <vt:lpstr>Are they Predictable?</vt:lpstr>
      <vt:lpstr>Are they Predictable?</vt:lpstr>
      <vt:lpstr>Let’s Summarize</vt:lpstr>
      <vt:lpstr>Let’s Summarize</vt:lpstr>
      <vt:lpstr>Let’s Summarize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Precipitaion Deficit Flash Droughts over the Untied States by Kingtse C. Mo and Dennis P. Lettenmaier </dc:title>
  <dc:creator>Joshua Walston</dc:creator>
  <cp:lastModifiedBy>Joshua Walston</cp:lastModifiedBy>
  <cp:revision>250</cp:revision>
  <cp:lastPrinted>2017-05-07T01:38:15Z</cp:lastPrinted>
  <dcterms:created xsi:type="dcterms:W3CDTF">2017-04-16T16:45:57Z</dcterms:created>
  <dcterms:modified xsi:type="dcterms:W3CDTF">2017-05-16T02:53:17Z</dcterms:modified>
</cp:coreProperties>
</file>