
<file path=[Content_Types].xml><?xml version="1.0" encoding="utf-8"?>
<Types xmlns="http://schemas.openxmlformats.org/package/2006/content-types">
  <Default Extension="png" ContentType="image/png"/>
  <Default Extension="jpeg" ContentType="image/jpeg"/>
  <Default Extension="mov" ContentType="video/quicktime"/>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8"/>
  </p:notesMasterIdLst>
  <p:sldIdLst>
    <p:sldId id="256" r:id="rId2"/>
    <p:sldId id="290" r:id="rId3"/>
    <p:sldId id="257" r:id="rId4"/>
    <p:sldId id="291" r:id="rId5"/>
    <p:sldId id="258" r:id="rId6"/>
    <p:sldId id="259" r:id="rId7"/>
    <p:sldId id="292" r:id="rId8"/>
    <p:sldId id="262" r:id="rId9"/>
    <p:sldId id="293" r:id="rId10"/>
    <p:sldId id="264" r:id="rId11"/>
    <p:sldId id="265" r:id="rId12"/>
    <p:sldId id="266" r:id="rId13"/>
    <p:sldId id="267" r:id="rId14"/>
    <p:sldId id="268" r:id="rId15"/>
    <p:sldId id="269" r:id="rId16"/>
    <p:sldId id="270" r:id="rId17"/>
    <p:sldId id="271" r:id="rId18"/>
    <p:sldId id="272" r:id="rId19"/>
    <p:sldId id="273" r:id="rId20"/>
    <p:sldId id="274" r:id="rId21"/>
    <p:sldId id="276" r:id="rId22"/>
    <p:sldId id="275" r:id="rId23"/>
    <p:sldId id="277" r:id="rId24"/>
    <p:sldId id="278" r:id="rId25"/>
    <p:sldId id="260" r:id="rId26"/>
    <p:sldId id="261" r:id="rId27"/>
    <p:sldId id="279" r:id="rId28"/>
    <p:sldId id="280" r:id="rId29"/>
    <p:sldId id="281" r:id="rId30"/>
    <p:sldId id="282" r:id="rId31"/>
    <p:sldId id="283" r:id="rId32"/>
    <p:sldId id="284" r:id="rId33"/>
    <p:sldId id="286" r:id="rId34"/>
    <p:sldId id="287" r:id="rId35"/>
    <p:sldId id="288" r:id="rId36"/>
    <p:sldId id="289" r:id="rId37"/>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Helvetica Light"/>
        <a:ea typeface="Helvetica Light"/>
        <a:cs typeface="Helvetica Light"/>
        <a:sym typeface="Helvetica Light"/>
      </a:defRPr>
    </a:lvl1pPr>
    <a:lvl2pPr marL="0" marR="0" indent="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Helvetica Light"/>
        <a:ea typeface="Helvetica Light"/>
        <a:cs typeface="Helvetica Light"/>
        <a:sym typeface="Helvetica Light"/>
      </a:defRPr>
    </a:lvl2pPr>
    <a:lvl3pPr marL="0" marR="0" indent="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Helvetica Light"/>
        <a:ea typeface="Helvetica Light"/>
        <a:cs typeface="Helvetica Light"/>
        <a:sym typeface="Helvetica Light"/>
      </a:defRPr>
    </a:lvl3pPr>
    <a:lvl4pPr marL="0" marR="0" indent="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Helvetica Light"/>
        <a:ea typeface="Helvetica Light"/>
        <a:cs typeface="Helvetica Light"/>
        <a:sym typeface="Helvetica Light"/>
      </a:defRPr>
    </a:lvl4pPr>
    <a:lvl5pPr marL="0" marR="0" indent="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Helvetica Light"/>
        <a:ea typeface="Helvetica Light"/>
        <a:cs typeface="Helvetica Light"/>
        <a:sym typeface="Helvetica Light"/>
      </a:defRPr>
    </a:lvl5pPr>
    <a:lvl6pPr marL="0" marR="0" indent="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Helvetica Light"/>
        <a:ea typeface="Helvetica Light"/>
        <a:cs typeface="Helvetica Light"/>
        <a:sym typeface="Helvetica Light"/>
      </a:defRPr>
    </a:lvl6pPr>
    <a:lvl7pPr marL="0" marR="0" indent="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Helvetica Light"/>
        <a:ea typeface="Helvetica Light"/>
        <a:cs typeface="Helvetica Light"/>
        <a:sym typeface="Helvetica Light"/>
      </a:defRPr>
    </a:lvl7pPr>
    <a:lvl8pPr marL="0" marR="0" indent="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Helvetica Light"/>
        <a:ea typeface="Helvetica Light"/>
        <a:cs typeface="Helvetica Light"/>
        <a:sym typeface="Helvetica Light"/>
      </a:defRPr>
    </a:lvl8pPr>
    <a:lvl9pPr marL="0" marR="0" indent="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Helvetica Light"/>
        <a:ea typeface="Helvetica Light"/>
        <a:cs typeface="Helvetica Light"/>
        <a:sym typeface="Helvetica Light"/>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8F8F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Helvetica Light"/>
          <a:ea typeface="Helvetica Light"/>
          <a:cs typeface="Helvetica Light"/>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D2E9"/>
          </a:solidFill>
        </a:fill>
      </a:tcStyle>
    </a:wholeTbl>
    <a:band2H>
      <a:tcTxStyle/>
      <a:tcStyle>
        <a:tcBdr/>
        <a:fill>
          <a:solidFill>
            <a:srgbClr val="E6EAF4"/>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Helvetica Light"/>
          <a:ea typeface="Helvetica Light"/>
          <a:cs typeface="Helvetica Light"/>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CDACA"/>
          </a:solidFill>
        </a:fill>
      </a:tcStyle>
    </a:wholeTbl>
    <a:band2H>
      <a:tcTxStyle/>
      <a:tcStyle>
        <a:tcBdr/>
        <a:fill>
          <a:solidFill>
            <a:srgbClr val="E7EDE7"/>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Helvetica Light"/>
          <a:ea typeface="Helvetica Light"/>
          <a:cs typeface="Helvetica Light"/>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CEE9"/>
          </a:solidFill>
        </a:fill>
      </a:tcStyle>
    </a:wholeTbl>
    <a:band2H>
      <a:tcTxStyle/>
      <a:tcStyle>
        <a:tcBdr/>
        <a:fill>
          <a:solidFill>
            <a:srgbClr val="E9E8F4"/>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Helvetica Light"/>
          <a:ea typeface="Helvetica Light"/>
          <a:cs typeface="Helvetica Light"/>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Helvetica Light"/>
          <a:ea typeface="Helvetica Light"/>
          <a:cs typeface="Helvetica Light"/>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Helvetica Light"/>
          <a:ea typeface="Helvetica Light"/>
          <a:cs typeface="Helvetica Light"/>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FFFFF">
              <a:alpha val="20000"/>
            </a:srgbClr>
          </a:solidFill>
        </a:fill>
      </a:tcStyle>
    </a:wholeTbl>
    <a:band2H>
      <a:tcTxStyle/>
      <a:tcStyle>
        <a:tcBdr/>
        <a:fill>
          <a:solidFill>
            <a:srgbClr val="FFFFFF"/>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FFFFF">
              <a:alpha val="20000"/>
            </a:srgbClr>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508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no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254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98" autoAdjust="0"/>
    <p:restoredTop sz="93886" autoAdjust="0"/>
  </p:normalViewPr>
  <p:slideViewPr>
    <p:cSldViewPr snapToGrid="0">
      <p:cViewPr varScale="1">
        <p:scale>
          <a:sx n="48" d="100"/>
          <a:sy n="48" d="100"/>
        </p:scale>
        <p:origin x="1050" y="4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0" name="Shape 170"/>
          <p:cNvSpPr>
            <a:spLocks noGrp="1" noRot="1" noChangeAspect="1"/>
          </p:cNvSpPr>
          <p:nvPr>
            <p:ph type="sldImg"/>
          </p:nvPr>
        </p:nvSpPr>
        <p:spPr>
          <a:xfrm>
            <a:off x="1143000" y="685800"/>
            <a:ext cx="4572000" cy="3429000"/>
          </a:xfrm>
          <a:prstGeom prst="rect">
            <a:avLst/>
          </a:prstGeom>
        </p:spPr>
        <p:txBody>
          <a:bodyPr/>
          <a:lstStyle/>
          <a:p>
            <a:endParaRPr/>
          </a:p>
        </p:txBody>
      </p:sp>
      <p:sp>
        <p:nvSpPr>
          <p:cNvPr id="171" name="Shape 171"/>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j-lt"/>
        <a:ea typeface="+mj-ea"/>
        <a:cs typeface="+mj-cs"/>
        <a:sym typeface="Helvetica Neue"/>
      </a:defRPr>
    </a:lvl1pPr>
    <a:lvl2pPr indent="228600" defTabSz="457200" latinLnBrk="0">
      <a:lnSpc>
        <a:spcPct val="117999"/>
      </a:lnSpc>
      <a:defRPr sz="2200">
        <a:latin typeface="+mj-lt"/>
        <a:ea typeface="+mj-ea"/>
        <a:cs typeface="+mj-cs"/>
        <a:sym typeface="Helvetica Neue"/>
      </a:defRPr>
    </a:lvl2pPr>
    <a:lvl3pPr indent="457200" defTabSz="457200" latinLnBrk="0">
      <a:lnSpc>
        <a:spcPct val="117999"/>
      </a:lnSpc>
      <a:defRPr sz="2200">
        <a:latin typeface="+mj-lt"/>
        <a:ea typeface="+mj-ea"/>
        <a:cs typeface="+mj-cs"/>
        <a:sym typeface="Helvetica Neue"/>
      </a:defRPr>
    </a:lvl3pPr>
    <a:lvl4pPr indent="685800" defTabSz="457200" latinLnBrk="0">
      <a:lnSpc>
        <a:spcPct val="117999"/>
      </a:lnSpc>
      <a:defRPr sz="2200">
        <a:latin typeface="+mj-lt"/>
        <a:ea typeface="+mj-ea"/>
        <a:cs typeface="+mj-cs"/>
        <a:sym typeface="Helvetica Neue"/>
      </a:defRPr>
    </a:lvl4pPr>
    <a:lvl5pPr indent="914400" defTabSz="457200" latinLnBrk="0">
      <a:lnSpc>
        <a:spcPct val="117999"/>
      </a:lnSpc>
      <a:defRPr sz="2200">
        <a:latin typeface="+mj-lt"/>
        <a:ea typeface="+mj-ea"/>
        <a:cs typeface="+mj-cs"/>
        <a:sym typeface="Helvetica Neue"/>
      </a:defRPr>
    </a:lvl5pPr>
    <a:lvl6pPr indent="1143000" defTabSz="457200" latinLnBrk="0">
      <a:lnSpc>
        <a:spcPct val="117999"/>
      </a:lnSpc>
      <a:defRPr sz="2200">
        <a:latin typeface="+mj-lt"/>
        <a:ea typeface="+mj-ea"/>
        <a:cs typeface="+mj-cs"/>
        <a:sym typeface="Helvetica Neue"/>
      </a:defRPr>
    </a:lvl6pPr>
    <a:lvl7pPr indent="1371600" defTabSz="457200" latinLnBrk="0">
      <a:lnSpc>
        <a:spcPct val="117999"/>
      </a:lnSpc>
      <a:defRPr sz="2200">
        <a:latin typeface="+mj-lt"/>
        <a:ea typeface="+mj-ea"/>
        <a:cs typeface="+mj-cs"/>
        <a:sym typeface="Helvetica Neue"/>
      </a:defRPr>
    </a:lvl7pPr>
    <a:lvl8pPr indent="1600200" defTabSz="457200" latinLnBrk="0">
      <a:lnSpc>
        <a:spcPct val="117999"/>
      </a:lnSpc>
      <a:defRPr sz="2200">
        <a:latin typeface="+mj-lt"/>
        <a:ea typeface="+mj-ea"/>
        <a:cs typeface="+mj-cs"/>
        <a:sym typeface="Helvetica Neue"/>
      </a:defRPr>
    </a:lvl8pPr>
    <a:lvl9pPr indent="1828800" defTabSz="457200" latinLnBrk="0">
      <a:lnSpc>
        <a:spcPct val="117999"/>
      </a:lnSpc>
      <a:defRPr sz="2200">
        <a:latin typeface="+mj-lt"/>
        <a:ea typeface="+mj-ea"/>
        <a:cs typeface="+mj-cs"/>
        <a:sym typeface="Helvetica Neue"/>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Mention PRISM:</a:t>
            </a:r>
          </a:p>
          <a:p>
            <a:r>
              <a:rPr lang="en-US" dirty="0"/>
              <a:t>Precipitation Reanalysis maps produced using the PRISM spatial climate dataset from Oregon State University 30 year </a:t>
            </a:r>
            <a:r>
              <a:rPr lang="en-US" dirty="0" err="1"/>
              <a:t>normals</a:t>
            </a:r>
            <a:endParaRPr lang="en-US" dirty="0"/>
          </a:p>
        </p:txBody>
      </p:sp>
    </p:spTree>
    <p:extLst>
      <p:ext uri="{BB962C8B-B14F-4D97-AF65-F5344CB8AC3E}">
        <p14:creationId xmlns:p14="http://schemas.microsoft.com/office/powerpoint/2010/main" val="15017132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 name="Shape 184"/>
          <p:cNvSpPr>
            <a:spLocks noGrp="1" noRot="1" noChangeAspect="1"/>
          </p:cNvSpPr>
          <p:nvPr>
            <p:ph type="sldImg"/>
          </p:nvPr>
        </p:nvSpPr>
        <p:spPr>
          <a:prstGeom prst="rect">
            <a:avLst/>
          </a:prstGeom>
        </p:spPr>
        <p:txBody>
          <a:bodyPr/>
          <a:lstStyle/>
          <a:p>
            <a:endParaRPr/>
          </a:p>
        </p:txBody>
      </p:sp>
      <p:sp>
        <p:nvSpPr>
          <p:cNvPr id="185" name="Shape 185"/>
          <p:cNvSpPr>
            <a:spLocks noGrp="1"/>
          </p:cNvSpPr>
          <p:nvPr>
            <p:ph type="body" sz="quarter" idx="1"/>
          </p:nvPr>
        </p:nvSpPr>
        <p:spPr>
          <a:prstGeom prst="rect">
            <a:avLst/>
          </a:prstGeom>
        </p:spPr>
        <p:txBody>
          <a:bodyPr/>
          <a:lstStyle/>
          <a:p>
            <a:r>
              <a:rPr dirty="0"/>
              <a:t>Nature Climate Change -</a:t>
            </a:r>
          </a:p>
          <a:p>
            <a:r>
              <a:rPr dirty="0"/>
              <a:t>2014 (L) compared to 1997 (R):</a:t>
            </a:r>
          </a:p>
          <a:p>
            <a:pPr marL="169927" indent="-169927">
              <a:buSzPct val="100000"/>
              <a:buAutoNum type="arabicParenR"/>
            </a:pPr>
            <a:r>
              <a:rPr dirty="0"/>
              <a:t>Monthly mean substrate temperature (March and April respectively). Warm pool is positioned in the Eastern Pacific</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 name="Shape 189"/>
          <p:cNvSpPr>
            <a:spLocks noGrp="1" noRot="1" noChangeAspect="1"/>
          </p:cNvSpPr>
          <p:nvPr>
            <p:ph type="sldImg"/>
          </p:nvPr>
        </p:nvSpPr>
        <p:spPr>
          <a:prstGeom prst="rect">
            <a:avLst/>
          </a:prstGeom>
        </p:spPr>
        <p:txBody>
          <a:bodyPr/>
          <a:lstStyle/>
          <a:p>
            <a:endParaRPr/>
          </a:p>
        </p:txBody>
      </p:sp>
      <p:sp>
        <p:nvSpPr>
          <p:cNvPr id="190" name="Shape 190"/>
          <p:cNvSpPr>
            <a:spLocks noGrp="1"/>
          </p:cNvSpPr>
          <p:nvPr>
            <p:ph type="body" sz="quarter" idx="1"/>
          </p:nvPr>
        </p:nvSpPr>
        <p:spPr>
          <a:prstGeom prst="rect">
            <a:avLst/>
          </a:prstGeom>
        </p:spPr>
        <p:txBody>
          <a:bodyPr/>
          <a:lstStyle/>
          <a:p>
            <a:pPr marL="169927" indent="-169927">
              <a:buSzPct val="100000"/>
              <a:buAutoNum type="arabicParenR"/>
            </a:pPr>
            <a:r>
              <a:rPr lang="en-US" dirty="0"/>
              <a:t> Monthly SST anomaly (December). Deepening of the thermocline does not occur in 2014.</a:t>
            </a:r>
          </a:p>
          <a:p>
            <a:pPr marL="169927" indent="-169927">
              <a:buSzPct val="100000"/>
              <a:buAutoNum type="arabicParenR"/>
            </a:pPr>
            <a:r>
              <a:rPr lang="en-US" dirty="0"/>
              <a:t> Six month averaged OLR (June - November) measures total cloudiness, convection and position of low pressure along the Equator.</a:t>
            </a:r>
          </a:p>
          <a:p>
            <a:pPr marL="0" marR="0" lvl="0" indent="0" algn="l" defTabSz="457200" eaLnBrk="1" fontAlgn="auto" latinLnBrk="0" hangingPunct="1">
              <a:lnSpc>
                <a:spcPct val="117999"/>
              </a:lnSpc>
              <a:spcBef>
                <a:spcPts val="0"/>
              </a:spcBef>
              <a:spcAft>
                <a:spcPts val="0"/>
              </a:spcAft>
              <a:buClrTx/>
              <a:buSzTx/>
              <a:buFontTx/>
              <a:buNone/>
              <a:tabLst/>
              <a:defRPr/>
            </a:pPr>
            <a:endParaRPr lang="en-US" dirty="0"/>
          </a:p>
          <a:p>
            <a:pPr marL="0" marR="0" lvl="0" indent="0" algn="l" defTabSz="457200" eaLnBrk="1" fontAlgn="auto" latinLnBrk="0" hangingPunct="1">
              <a:lnSpc>
                <a:spcPct val="117999"/>
              </a:lnSpc>
              <a:spcBef>
                <a:spcPts val="0"/>
              </a:spcBef>
              <a:spcAft>
                <a:spcPts val="0"/>
              </a:spcAft>
              <a:buClrTx/>
              <a:buSzTx/>
              <a:buFontTx/>
              <a:buNone/>
              <a:tabLst/>
              <a:defRPr/>
            </a:pPr>
            <a:r>
              <a:rPr lang="en-US" dirty="0"/>
              <a:t>“We have come to appreciate that there is a lot of natural variability in the ENSO cycle and that individual events can exhibit a wide diversity of behaviors. Evolution of conditions in the tropical Pacific in 2014–2015 emphasizes just how complex ENSO dynamics can be.” - </a:t>
            </a:r>
            <a:r>
              <a:rPr lang="en-US" dirty="0" err="1"/>
              <a:t>McPhaden</a:t>
            </a:r>
            <a:endParaRPr lang="en-US" dirty="0"/>
          </a:p>
          <a:p>
            <a:endParaRPr lang="en-US" dirty="0"/>
          </a:p>
          <a:p>
            <a:r>
              <a:rPr dirty="0"/>
              <a:t>More on this later when we discuss McCabe and </a:t>
            </a:r>
            <a:r>
              <a:rPr dirty="0" err="1"/>
              <a:t>Dettinger</a:t>
            </a:r>
            <a:r>
              <a:rPr dirty="0"/>
              <a:t>, 1999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Shape 205"/>
          <p:cNvSpPr>
            <a:spLocks noGrp="1" noRot="1" noChangeAspect="1"/>
          </p:cNvSpPr>
          <p:nvPr>
            <p:ph type="sldImg"/>
          </p:nvPr>
        </p:nvSpPr>
        <p:spPr>
          <a:prstGeom prst="rect">
            <a:avLst/>
          </a:prstGeom>
        </p:spPr>
        <p:txBody>
          <a:bodyPr/>
          <a:lstStyle/>
          <a:p>
            <a:endParaRPr/>
          </a:p>
        </p:txBody>
      </p:sp>
      <p:sp>
        <p:nvSpPr>
          <p:cNvPr id="206" name="Shape 206"/>
          <p:cNvSpPr>
            <a:spLocks noGrp="1"/>
          </p:cNvSpPr>
          <p:nvPr>
            <p:ph type="body" sz="quarter" idx="1"/>
          </p:nvPr>
        </p:nvSpPr>
        <p:spPr>
          <a:prstGeom prst="rect">
            <a:avLst/>
          </a:prstGeom>
        </p:spPr>
        <p:txBody>
          <a:bodyPr/>
          <a:lstStyle/>
          <a:p>
            <a:r>
              <a:t>As McPhaden pointed out we did getting a “strong” El Niño in 2015/16, YET notice the PPT dipole reversal. What’s going on here?</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 name="Shape 221"/>
          <p:cNvSpPr>
            <a:spLocks noGrp="1" noRot="1" noChangeAspect="1"/>
          </p:cNvSpPr>
          <p:nvPr>
            <p:ph type="sldImg"/>
          </p:nvPr>
        </p:nvSpPr>
        <p:spPr>
          <a:prstGeom prst="rect">
            <a:avLst/>
          </a:prstGeom>
        </p:spPr>
        <p:txBody>
          <a:bodyPr/>
          <a:lstStyle/>
          <a:p>
            <a:endParaRPr/>
          </a:p>
        </p:txBody>
      </p:sp>
      <p:sp>
        <p:nvSpPr>
          <p:cNvPr id="222" name="Shape 222"/>
          <p:cNvSpPr>
            <a:spLocks noGrp="1"/>
          </p:cNvSpPr>
          <p:nvPr>
            <p:ph type="body" sz="quarter" idx="1"/>
          </p:nvPr>
        </p:nvSpPr>
        <p:spPr>
          <a:prstGeom prst="rect">
            <a:avLst/>
          </a:prstGeom>
        </p:spPr>
        <p:txBody>
          <a:bodyPr/>
          <a:lstStyle/>
          <a:p>
            <a:pPr>
              <a:lnSpc>
                <a:spcPct val="117999"/>
              </a:lnSpc>
            </a:pPr>
            <a:r>
              <a:t>Typical El Nino pattern: </a:t>
            </a:r>
          </a:p>
          <a:p>
            <a:pPr marL="257342" indent="-257342">
              <a:lnSpc>
                <a:spcPct val="117999"/>
              </a:lnSpc>
              <a:buSzPct val="75000"/>
              <a:buChar char="-"/>
            </a:pPr>
            <a:r>
              <a:t>what is this slide showing?</a:t>
            </a:r>
          </a:p>
          <a:p>
            <a:pPr marL="701842" lvl="1" indent="-257342">
              <a:lnSpc>
                <a:spcPct val="117999"/>
              </a:lnSpc>
              <a:buSzPct val="75000"/>
              <a:buChar char="-"/>
            </a:pPr>
            <a:r>
              <a:t>weak up-welling of cool water along the Peruvian coast due to wind driven pooling of warm sea surface water </a:t>
            </a:r>
          </a:p>
          <a:p>
            <a:pPr marL="701842" lvl="1" indent="-257342">
              <a:lnSpc>
                <a:spcPct val="117999"/>
              </a:lnSpc>
              <a:buSzPct val="75000"/>
              <a:buChar char="-"/>
            </a:pPr>
            <a:r>
              <a:t>A weakening of typical (easterly) trade winds </a:t>
            </a:r>
          </a:p>
          <a:p>
            <a:pPr marL="701842" lvl="1" indent="-257342">
              <a:lnSpc>
                <a:spcPct val="117999"/>
              </a:lnSpc>
              <a:buSzPct val="75000"/>
              <a:buChar char="-"/>
            </a:pPr>
            <a:r>
              <a:t>Anomalous westerly winds </a:t>
            </a:r>
          </a:p>
          <a:p>
            <a:pPr marL="701842" lvl="1" indent="-257342">
              <a:lnSpc>
                <a:spcPct val="117999"/>
              </a:lnSpc>
              <a:buSzPct val="75000"/>
              <a:buChar char="-"/>
            </a:pPr>
            <a:r>
              <a:t>Low pressure over the Tahiti: clouds, heavy rains and increased sea surface warming</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 name="Shape 228"/>
          <p:cNvSpPr>
            <a:spLocks noGrp="1" noRot="1" noChangeAspect="1"/>
          </p:cNvSpPr>
          <p:nvPr>
            <p:ph type="sldImg"/>
          </p:nvPr>
        </p:nvSpPr>
        <p:spPr>
          <a:prstGeom prst="rect">
            <a:avLst/>
          </a:prstGeom>
        </p:spPr>
        <p:txBody>
          <a:bodyPr/>
          <a:lstStyle/>
          <a:p>
            <a:endParaRPr/>
          </a:p>
        </p:txBody>
      </p:sp>
      <p:sp>
        <p:nvSpPr>
          <p:cNvPr id="229" name="Shape 229"/>
          <p:cNvSpPr>
            <a:spLocks noGrp="1"/>
          </p:cNvSpPr>
          <p:nvPr>
            <p:ph type="body" sz="quarter" idx="1"/>
          </p:nvPr>
        </p:nvSpPr>
        <p:spPr>
          <a:prstGeom prst="rect">
            <a:avLst/>
          </a:prstGeom>
        </p:spPr>
        <p:txBody>
          <a:bodyPr/>
          <a:lstStyle/>
          <a:p>
            <a:pPr>
              <a:lnSpc>
                <a:spcPct val="117999"/>
              </a:lnSpc>
            </a:pPr>
            <a:r>
              <a:rPr dirty="0"/>
              <a:t>SOI: The Southern Oscillation Index (SOI) is a standardized index based on the observed sea level pressure differences between Tahiti and Darwin, Australia. </a:t>
            </a:r>
          </a:p>
          <a:p>
            <a:pPr>
              <a:lnSpc>
                <a:spcPct val="117999"/>
              </a:lnSpc>
            </a:pPr>
            <a:endParaRPr dirty="0"/>
          </a:p>
          <a:p>
            <a:pPr>
              <a:lnSpc>
                <a:spcPct val="117999"/>
              </a:lnSpc>
            </a:pPr>
            <a:r>
              <a:rPr dirty="0"/>
              <a:t>The negative phase of the SOI represents below-normal air pressure at Tahiti and above-normal air pressure at Darwin.</a:t>
            </a:r>
          </a:p>
          <a:p>
            <a:pPr>
              <a:lnSpc>
                <a:spcPct val="117999"/>
              </a:lnSpc>
            </a:pPr>
            <a:endParaRPr dirty="0"/>
          </a:p>
          <a:p>
            <a:pPr>
              <a:lnSpc>
                <a:spcPct val="117999"/>
              </a:lnSpc>
            </a:pPr>
            <a:r>
              <a:rPr sz="1100" dirty="0"/>
              <a:t>		</a:t>
            </a:r>
            <a:r>
              <a:rPr lang="en-US" sz="1100" dirty="0"/>
              <a:t>	(Actual Tahiti (SLP) - Mean Tahiti (SLP))</a:t>
            </a:r>
          </a:p>
          <a:p>
            <a:pPr>
              <a:lnSpc>
                <a:spcPct val="117999"/>
              </a:lnSpc>
            </a:pPr>
            <a:r>
              <a:rPr lang="en-US" sz="1100" dirty="0"/>
              <a:t>Standardized Tahiti =  —————————————————</a:t>
            </a:r>
          </a:p>
          <a:p>
            <a:pPr>
              <a:lnSpc>
                <a:spcPct val="117999"/>
              </a:lnSpc>
            </a:pPr>
            <a:r>
              <a:rPr lang="en-US" sz="800" dirty="0"/>
              <a:t>			Standard Deviation Tahiti </a:t>
            </a:r>
          </a:p>
          <a:p>
            <a:pPr>
              <a:lnSpc>
                <a:spcPct val="117999"/>
              </a:lnSpc>
            </a:pPr>
            <a:r>
              <a:rPr sz="2000" dirty="0"/>
              <a:t>SLP = sea level pressure</a:t>
            </a:r>
          </a:p>
          <a:p>
            <a:pPr>
              <a:lnSpc>
                <a:spcPct val="117999"/>
              </a:lnSpc>
            </a:pPr>
            <a:r>
              <a:rPr sz="2000" dirty="0"/>
              <a:t>MSD = Monthly Standard Deviation</a:t>
            </a:r>
          </a:p>
          <a:p>
            <a:pPr>
              <a:lnSpc>
                <a:spcPct val="117999"/>
              </a:lnSpc>
            </a:pPr>
            <a:endParaRPr lang="en-US" sz="2000" dirty="0"/>
          </a:p>
          <a:p>
            <a:pPr>
              <a:lnSpc>
                <a:spcPct val="117999"/>
              </a:lnSpc>
            </a:pPr>
            <a:r>
              <a:rPr lang="en-US" sz="2000" dirty="0"/>
              <a:t>Walker circulation is named after him…</a:t>
            </a:r>
          </a:p>
          <a:p>
            <a:pPr>
              <a:lnSpc>
                <a:spcPct val="117999"/>
              </a:lnSpc>
            </a:pPr>
            <a:endParaRPr sz="2000" dirty="0"/>
          </a:p>
          <a:p>
            <a:pPr>
              <a:lnSpc>
                <a:spcPct val="117999"/>
              </a:lnSpc>
            </a:pPr>
            <a:r>
              <a:rPr sz="2000" dirty="0"/>
              <a:t>Walker dies before physical connection with SST is made.</a:t>
            </a:r>
          </a:p>
          <a:p>
            <a:pPr>
              <a:lnSpc>
                <a:spcPct val="117999"/>
              </a:lnSpc>
            </a:pPr>
            <a:endParaRPr sz="2000" dirty="0"/>
          </a:p>
          <a:p>
            <a:pPr>
              <a:lnSpc>
                <a:spcPct val="117999"/>
              </a:lnSpc>
            </a:pPr>
            <a:r>
              <a:rPr sz="2000" dirty="0"/>
              <a:t>					</a:t>
            </a:r>
            <a:r>
              <a:rPr dirty="0"/>
              <a:t>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 name="Shape 237"/>
          <p:cNvSpPr>
            <a:spLocks noGrp="1" noRot="1" noChangeAspect="1"/>
          </p:cNvSpPr>
          <p:nvPr>
            <p:ph type="sldImg"/>
          </p:nvPr>
        </p:nvSpPr>
        <p:spPr>
          <a:prstGeom prst="rect">
            <a:avLst/>
          </a:prstGeom>
        </p:spPr>
        <p:txBody>
          <a:bodyPr/>
          <a:lstStyle/>
          <a:p>
            <a:endParaRPr/>
          </a:p>
        </p:txBody>
      </p:sp>
      <p:sp>
        <p:nvSpPr>
          <p:cNvPr id="238" name="Shape 238"/>
          <p:cNvSpPr>
            <a:spLocks noGrp="1"/>
          </p:cNvSpPr>
          <p:nvPr>
            <p:ph type="body" sz="quarter" idx="1"/>
          </p:nvPr>
        </p:nvSpPr>
        <p:spPr>
          <a:prstGeom prst="rect">
            <a:avLst/>
          </a:prstGeom>
        </p:spPr>
        <p:txBody>
          <a:bodyPr/>
          <a:lstStyle/>
          <a:p>
            <a:pPr>
              <a:lnSpc>
                <a:spcPct val="117999"/>
              </a:lnSpc>
            </a:pPr>
            <a:r>
              <a:rPr dirty="0" err="1"/>
              <a:t>Bjerknes</a:t>
            </a:r>
            <a:r>
              <a:rPr dirty="0"/>
              <a:t> was a Norwegian meteorologist who emigrated to the US just before </a:t>
            </a:r>
            <a:r>
              <a:rPr dirty="0" err="1"/>
              <a:t>WorldWar</a:t>
            </a:r>
            <a:r>
              <a:rPr dirty="0"/>
              <a:t> II. </a:t>
            </a:r>
          </a:p>
          <a:p>
            <a:pPr>
              <a:lnSpc>
                <a:spcPct val="117999"/>
              </a:lnSpc>
            </a:pPr>
            <a:endParaRPr dirty="0"/>
          </a:p>
          <a:p>
            <a:pPr>
              <a:lnSpc>
                <a:spcPct val="117999"/>
              </a:lnSpc>
            </a:pPr>
            <a:r>
              <a:rPr dirty="0"/>
              <a:t>1957-58 was the IGY or International Geophysical Year survey which was the first truly international scientific study of the global oceans, atmosphere, and solid earth and, as it happened, a very strong El Nino season. </a:t>
            </a:r>
            <a:r>
              <a:rPr dirty="0" err="1"/>
              <a:t>Bjerknes</a:t>
            </a:r>
            <a:r>
              <a:rPr dirty="0"/>
              <a:t> was right in the middle of it.</a:t>
            </a:r>
          </a:p>
          <a:p>
            <a:pPr>
              <a:lnSpc>
                <a:spcPct val="117999"/>
              </a:lnSpc>
            </a:pPr>
            <a:endParaRPr dirty="0"/>
          </a:p>
          <a:p>
            <a:pPr>
              <a:lnSpc>
                <a:spcPct val="117999"/>
              </a:lnSpc>
            </a:pPr>
            <a:r>
              <a:rPr dirty="0"/>
              <a:t>He makes the connection between the atmosphere (Walker circulation) and El Nino and even looks at western North American weather Teleconnections</a:t>
            </a:r>
          </a:p>
          <a:p>
            <a:pPr>
              <a:lnSpc>
                <a:spcPct val="117999"/>
              </a:lnSpc>
            </a:pPr>
            <a:endParaRPr dirty="0"/>
          </a:p>
          <a:p>
            <a:pPr>
              <a:lnSpc>
                <a:spcPct val="117999"/>
              </a:lnSpc>
            </a:pPr>
            <a:r>
              <a:rPr dirty="0"/>
              <a:t>His foundational 1969 paper (“Atmospheric Teleconnections from the Equatorial Pacific”) gives credence to Walker’s discoveries by providing the physical connection for Southern Oscillation that Walker was criticized for not making.</a:t>
            </a:r>
          </a:p>
          <a:p>
            <a:pPr>
              <a:lnSpc>
                <a:spcPct val="117999"/>
              </a:lnSpc>
            </a:pPr>
            <a:endParaRPr dirty="0"/>
          </a:p>
          <a:p>
            <a:pPr>
              <a:lnSpc>
                <a:spcPct val="117999"/>
              </a:lnSpc>
            </a:pPr>
            <a:r>
              <a:rPr dirty="0"/>
              <a:t>Now we have the link! Its a combined oceanic-atmospheric phenomenon</a:t>
            </a:r>
          </a:p>
          <a:p>
            <a:pPr>
              <a:lnSpc>
                <a:spcPct val="117999"/>
              </a:lnSpc>
            </a:pPr>
            <a:endParaRPr dirty="0"/>
          </a:p>
          <a:p>
            <a:pPr>
              <a:lnSpc>
                <a:spcPct val="117999"/>
              </a:lnSpc>
              <a:defRPr b="1"/>
            </a:pPr>
            <a:r>
              <a:rPr dirty="0"/>
              <a:t>His work sets the stage for all the ENSO research to follow!</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 name="Shape 243"/>
          <p:cNvSpPr>
            <a:spLocks noGrp="1" noRot="1" noChangeAspect="1"/>
          </p:cNvSpPr>
          <p:nvPr>
            <p:ph type="sldImg"/>
          </p:nvPr>
        </p:nvSpPr>
        <p:spPr>
          <a:prstGeom prst="rect">
            <a:avLst/>
          </a:prstGeom>
        </p:spPr>
        <p:txBody>
          <a:bodyPr/>
          <a:lstStyle/>
          <a:p>
            <a:endParaRPr/>
          </a:p>
        </p:txBody>
      </p:sp>
      <p:sp>
        <p:nvSpPr>
          <p:cNvPr id="244" name="Shape 244"/>
          <p:cNvSpPr>
            <a:spLocks noGrp="1"/>
          </p:cNvSpPr>
          <p:nvPr>
            <p:ph type="body" sz="quarter" idx="1"/>
          </p:nvPr>
        </p:nvSpPr>
        <p:spPr>
          <a:prstGeom prst="rect">
            <a:avLst/>
          </a:prstGeom>
        </p:spPr>
        <p:txBody>
          <a:bodyPr/>
          <a:lstStyle/>
          <a:p>
            <a:pPr>
              <a:lnSpc>
                <a:spcPct val="117999"/>
              </a:lnSpc>
            </a:pPr>
            <a:r>
              <a:t>Definition: steep temperature gradient in a body of water marked by a layer above and below which the water is at different temperatures.</a:t>
            </a:r>
          </a:p>
          <a:p>
            <a:pPr>
              <a:lnSpc>
                <a:spcPct val="117999"/>
              </a:lnSpc>
            </a:pPr>
            <a:endParaRPr/>
          </a:p>
          <a:p>
            <a:pPr>
              <a:lnSpc>
                <a:spcPct val="117999"/>
              </a:lnSpc>
            </a:pPr>
            <a:r>
              <a:t>Note that below ~1500m temperatures a very consistent </a:t>
            </a:r>
          </a:p>
          <a:p>
            <a:pPr>
              <a:lnSpc>
                <a:spcPct val="117999"/>
              </a:lnSpc>
            </a:pPr>
            <a:r>
              <a:t>	- the area of interest for SST is the top ~100m (Mixed layer ~50m)</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2" name="Shape 252"/>
          <p:cNvSpPr>
            <a:spLocks noGrp="1" noRot="1" noChangeAspect="1"/>
          </p:cNvSpPr>
          <p:nvPr>
            <p:ph type="sldImg"/>
          </p:nvPr>
        </p:nvSpPr>
        <p:spPr>
          <a:prstGeom prst="rect">
            <a:avLst/>
          </a:prstGeom>
        </p:spPr>
        <p:txBody>
          <a:bodyPr/>
          <a:lstStyle/>
          <a:p>
            <a:endParaRPr/>
          </a:p>
        </p:txBody>
      </p:sp>
      <p:sp>
        <p:nvSpPr>
          <p:cNvPr id="253" name="Shape 253"/>
          <p:cNvSpPr>
            <a:spLocks noGrp="1"/>
          </p:cNvSpPr>
          <p:nvPr>
            <p:ph type="body" sz="quarter" idx="1"/>
          </p:nvPr>
        </p:nvSpPr>
        <p:spPr>
          <a:prstGeom prst="rect">
            <a:avLst/>
          </a:prstGeom>
        </p:spPr>
        <p:txBody>
          <a:bodyPr/>
          <a:lstStyle/>
          <a:p>
            <a:pPr>
              <a:lnSpc>
                <a:spcPct val="117999"/>
              </a:lnSpc>
              <a:defRPr b="1"/>
            </a:pPr>
            <a:r>
              <a:t>Neutral -&gt; El Nino phase: </a:t>
            </a:r>
          </a:p>
          <a:p>
            <a:pPr marL="257342" indent="-257342">
              <a:lnSpc>
                <a:spcPct val="117999"/>
              </a:lnSpc>
              <a:buSzPct val="75000"/>
              <a:buChar char="-"/>
            </a:pPr>
            <a:r>
              <a:t>westerly wind bursts (anomalous) </a:t>
            </a:r>
          </a:p>
          <a:p>
            <a:pPr marL="701842" lvl="1" indent="-257342">
              <a:lnSpc>
                <a:spcPct val="117999"/>
              </a:lnSpc>
              <a:buSzPct val="75000"/>
              <a:buChar char="-"/>
            </a:pPr>
            <a:r>
              <a:t>reversal of the (normal easterly) trade winds</a:t>
            </a:r>
          </a:p>
          <a:p>
            <a:pPr marL="257342" indent="-257342">
              <a:lnSpc>
                <a:spcPct val="117999"/>
              </a:lnSpc>
              <a:buSzPct val="75000"/>
              <a:buChar char="-"/>
            </a:pPr>
            <a:r>
              <a:t>(wind driven) Initiation of oceanic Kelvin waves</a:t>
            </a:r>
          </a:p>
          <a:p>
            <a:pPr marL="701842" lvl="1" indent="-257342">
              <a:lnSpc>
                <a:spcPct val="117999"/>
              </a:lnSpc>
              <a:buSzPct val="75000"/>
              <a:buChar char="-"/>
            </a:pPr>
            <a:r>
              <a:t>these are subsurface waves</a:t>
            </a:r>
          </a:p>
          <a:p>
            <a:pPr marL="701842" lvl="1" indent="-257342">
              <a:lnSpc>
                <a:spcPct val="117999"/>
              </a:lnSpc>
              <a:buSzPct val="75000"/>
              <a:buChar char="-"/>
            </a:pPr>
            <a:r>
              <a:t>huge wave lengths; thousands of miles!</a:t>
            </a:r>
          </a:p>
          <a:p>
            <a:pPr marL="1146342" lvl="2" indent="-257342">
              <a:lnSpc>
                <a:spcPct val="117999"/>
              </a:lnSpc>
              <a:buSzPct val="75000"/>
              <a:buChar char="-"/>
            </a:pPr>
            <a:r>
              <a:t>a Kelvin wave takes 2-3 months to cross the tropical Pacific</a:t>
            </a:r>
          </a:p>
          <a:p>
            <a:pPr marL="1146342" lvl="2" indent="-257342">
              <a:lnSpc>
                <a:spcPct val="117999"/>
              </a:lnSpc>
              <a:buSzPct val="75000"/>
              <a:buChar char="-"/>
            </a:pPr>
            <a:r>
              <a:t>They thicken the thermocline </a:t>
            </a:r>
          </a:p>
          <a:p>
            <a:pPr marL="1590842" lvl="3" indent="-257342">
              <a:lnSpc>
                <a:spcPct val="117999"/>
              </a:lnSpc>
              <a:buSzPct val="75000"/>
              <a:buChar char="-"/>
            </a:pPr>
            <a:r>
              <a:t>This is the downwelling (wave) Phase: </a:t>
            </a:r>
          </a:p>
          <a:p>
            <a:pPr marL="2035342" lvl="4" indent="-257342">
              <a:lnSpc>
                <a:spcPct val="117999"/>
              </a:lnSpc>
              <a:buSzPct val="75000"/>
              <a:buChar char="-"/>
            </a:pPr>
            <a:r>
              <a:t>as warm water moves east it pushes cool water down, thickening the thermocline </a:t>
            </a:r>
          </a:p>
          <a:p>
            <a:pPr>
              <a:lnSpc>
                <a:spcPct val="117999"/>
              </a:lnSpc>
            </a:pPr>
            <a:r>
              <a:t>- The low pressure and associated convection (clouds and rain) migrate east with the warn pool</a:t>
            </a:r>
          </a:p>
          <a:p>
            <a:pPr>
              <a:lnSpc>
                <a:spcPct val="117999"/>
              </a:lnSpc>
            </a:pPr>
            <a:endParaRPr/>
          </a:p>
          <a:p>
            <a:pPr>
              <a:lnSpc>
                <a:spcPct val="117999"/>
              </a:lnSpc>
              <a:defRPr b="1"/>
            </a:pPr>
            <a:r>
              <a:t>Neutral -&gt; La Nina phase:</a:t>
            </a:r>
          </a:p>
          <a:p>
            <a:pPr marL="257342" indent="-257342">
              <a:lnSpc>
                <a:spcPct val="117999"/>
              </a:lnSpc>
              <a:buSzPct val="75000"/>
              <a:buChar char="-"/>
            </a:pPr>
            <a:r>
              <a:t>Neutral phase Trade Winds strengthen </a:t>
            </a:r>
          </a:p>
          <a:p>
            <a:pPr marL="257342" indent="-257342">
              <a:lnSpc>
                <a:spcPct val="117999"/>
              </a:lnSpc>
              <a:buSzPct val="75000"/>
              <a:buChar char="-"/>
            </a:pPr>
            <a:r>
              <a:t>low pressure and warm water is pushed further west</a:t>
            </a:r>
          </a:p>
          <a:p>
            <a:pPr marL="701842" lvl="1" indent="-257342">
              <a:lnSpc>
                <a:spcPct val="117999"/>
              </a:lnSpc>
              <a:buSzPct val="75000"/>
              <a:buChar char="-"/>
            </a:pPr>
            <a:r>
              <a:t>clouds and rain move west with warm water</a:t>
            </a:r>
          </a:p>
          <a:p>
            <a:pPr>
              <a:lnSpc>
                <a:spcPct val="117999"/>
              </a:lnSpc>
            </a:pPr>
            <a:r>
              <a:t>- High pressure over eastern Pacific = Thermocline becomes more shallow = cold water upwelling along the central and south American coast = further strengthening of the (easterly) trade winds in a feedback loop</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Transition: How do we measure and monitor these variable</a:t>
            </a:r>
          </a:p>
        </p:txBody>
      </p:sp>
    </p:spTree>
    <p:extLst>
      <p:ext uri="{BB962C8B-B14F-4D97-AF65-F5344CB8AC3E}">
        <p14:creationId xmlns:p14="http://schemas.microsoft.com/office/powerpoint/2010/main" val="39784850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 name="Shape 272"/>
          <p:cNvSpPr>
            <a:spLocks noGrp="1" noRot="1" noChangeAspect="1"/>
          </p:cNvSpPr>
          <p:nvPr>
            <p:ph type="sldImg"/>
          </p:nvPr>
        </p:nvSpPr>
        <p:spPr>
          <a:prstGeom prst="rect">
            <a:avLst/>
          </a:prstGeom>
        </p:spPr>
        <p:txBody>
          <a:bodyPr/>
          <a:lstStyle/>
          <a:p>
            <a:endParaRPr/>
          </a:p>
        </p:txBody>
      </p:sp>
      <p:sp>
        <p:nvSpPr>
          <p:cNvPr id="273" name="Shape 273"/>
          <p:cNvSpPr>
            <a:spLocks noGrp="1"/>
          </p:cNvSpPr>
          <p:nvPr>
            <p:ph type="body" sz="quarter" idx="1"/>
          </p:nvPr>
        </p:nvSpPr>
        <p:spPr>
          <a:prstGeom prst="rect">
            <a:avLst/>
          </a:prstGeom>
        </p:spPr>
        <p:txBody>
          <a:bodyPr/>
          <a:lstStyle/>
          <a:p>
            <a:pPr>
              <a:lnSpc>
                <a:spcPct val="117999"/>
              </a:lnSpc>
              <a:defRPr sz="1700"/>
            </a:pPr>
            <a:r>
              <a:rPr sz="1900" dirty="0"/>
              <a:t>Monitoring of ENSO conditions primarily focuses on sea surface temperature (SST) anomalies in these 4 geographic regions of the equatorial Pacific.</a:t>
            </a:r>
            <a:r>
              <a:rPr dirty="0"/>
              <a:t> Technical definitions of ENSO are based on SST in 3.4</a:t>
            </a:r>
          </a:p>
          <a:p>
            <a:pPr>
              <a:lnSpc>
                <a:spcPct val="117999"/>
              </a:lnSpc>
              <a:defRPr sz="1700"/>
            </a:pPr>
            <a:endParaRPr dirty="0"/>
          </a:p>
          <a:p>
            <a:pPr>
              <a:lnSpc>
                <a:spcPct val="117999"/>
              </a:lnSpc>
            </a:pPr>
            <a:r>
              <a:t>-</a:t>
            </a:r>
            <a:r>
              <a:rPr sz="1700"/>
              <a:t> 1987 PAPER: “El Nino Occurrences Over the Past Four and a Half Centuries” by </a:t>
            </a:r>
          </a:p>
          <a:p>
            <a:pPr>
              <a:lnSpc>
                <a:spcPct val="117999"/>
              </a:lnSpc>
              <a:defRPr sz="1700"/>
            </a:pPr>
            <a:r>
              <a:t>	WILLIAM H. QUINN AND VICTOR T. NEAL </a:t>
            </a:r>
          </a:p>
          <a:p>
            <a:pPr>
              <a:lnSpc>
                <a:spcPct val="117999"/>
              </a:lnSpc>
              <a:defRPr sz="1700"/>
            </a:pPr>
            <a:r>
              <a:t>	- tracks down all available historic records to build a longer ENSO record </a:t>
            </a:r>
          </a:p>
          <a:p>
            <a:pPr>
              <a:lnSpc>
                <a:spcPct val="117999"/>
              </a:lnSpc>
              <a:defRPr sz="1600" b="1"/>
            </a:pPr>
            <a:r>
              <a:t>“Our investigation of El Nino activity lies within the historical realm from the time that the earliest Spanish explorers and conquistadores entered upon the South American scene in the early 1500s to the present”</a:t>
            </a:r>
          </a:p>
          <a:p>
            <a:pPr>
              <a:lnSpc>
                <a:spcPct val="117999"/>
              </a:lnSpc>
              <a:defRPr sz="1600" b="1"/>
            </a:pPr>
            <a:endParaRPr/>
          </a:p>
          <a:p>
            <a:pPr>
              <a:lnSpc>
                <a:spcPct val="117999"/>
              </a:lnSpc>
              <a:defRPr sz="1600" b="1"/>
            </a:pPr>
            <a:r>
              <a:t>- </a:t>
            </a:r>
            <a:r>
              <a:rPr b="0"/>
              <a:t>Many languages, ancient instrumentation. A monumental task.</a:t>
            </a:r>
            <a:endParaRPr b="0"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 name="Shape 279"/>
          <p:cNvSpPr>
            <a:spLocks noGrp="1" noRot="1" noChangeAspect="1"/>
          </p:cNvSpPr>
          <p:nvPr>
            <p:ph type="sldImg"/>
          </p:nvPr>
        </p:nvSpPr>
        <p:spPr>
          <a:prstGeom prst="rect">
            <a:avLst/>
          </a:prstGeom>
        </p:spPr>
        <p:txBody>
          <a:bodyPr/>
          <a:lstStyle/>
          <a:p>
            <a:endParaRPr/>
          </a:p>
        </p:txBody>
      </p:sp>
      <p:sp>
        <p:nvSpPr>
          <p:cNvPr id="280" name="Shape 280"/>
          <p:cNvSpPr>
            <a:spLocks noGrp="1"/>
          </p:cNvSpPr>
          <p:nvPr>
            <p:ph type="body" sz="quarter" idx="1"/>
          </p:nvPr>
        </p:nvSpPr>
        <p:spPr>
          <a:prstGeom prst="rect">
            <a:avLst/>
          </a:prstGeom>
        </p:spPr>
        <p:txBody>
          <a:bodyPr/>
          <a:lstStyle/>
          <a:p>
            <a:pPr>
              <a:lnSpc>
                <a:spcPct val="117999"/>
              </a:lnSpc>
              <a:defRPr sz="1700"/>
            </a:pPr>
            <a:r>
              <a:rPr dirty="0"/>
              <a:t>The ENSO Observing System</a:t>
            </a:r>
          </a:p>
          <a:p>
            <a:pPr marL="243305" indent="-243305">
              <a:lnSpc>
                <a:spcPct val="117999"/>
              </a:lnSpc>
              <a:buSzPct val="100000"/>
              <a:buAutoNum type="arabicParenBoth"/>
              <a:defRPr sz="1700"/>
            </a:pPr>
            <a:r>
              <a:rPr dirty="0"/>
              <a:t>a volunteer observing ship program for surface marine meteorological observations and ocean temperature profiles (</a:t>
            </a:r>
            <a:r>
              <a:rPr b="1" dirty="0"/>
              <a:t>schematic ship tracks</a:t>
            </a:r>
            <a:r>
              <a:rPr dirty="0"/>
              <a:t>). Thick ship tracks indicate repeat transects 11 or more times per year; thin ship track indicate repeat transects six to ten times per year.</a:t>
            </a:r>
          </a:p>
          <a:p>
            <a:pPr marL="243305" indent="-243305">
              <a:lnSpc>
                <a:spcPct val="117999"/>
              </a:lnSpc>
              <a:buSzPct val="100000"/>
              <a:buAutoNum type="arabicParenBoth"/>
              <a:defRPr sz="1700"/>
            </a:pPr>
            <a:r>
              <a:rPr dirty="0"/>
              <a:t>An island and coastal tide gauge network for sea level measurements (</a:t>
            </a:r>
            <a:r>
              <a:rPr b="1" dirty="0"/>
              <a:t>circles</a:t>
            </a:r>
            <a:r>
              <a:rPr dirty="0"/>
              <a:t>)</a:t>
            </a:r>
          </a:p>
          <a:p>
            <a:pPr marL="243305" indent="-243305">
              <a:lnSpc>
                <a:spcPct val="117999"/>
              </a:lnSpc>
              <a:buSzPct val="100000"/>
              <a:buAutoNum type="arabicParenBoth"/>
              <a:defRPr sz="1700"/>
            </a:pPr>
            <a:r>
              <a:rPr dirty="0"/>
              <a:t>A drifting buoy network for sea surface temperatures and ocean currents (shown schematically by </a:t>
            </a:r>
            <a:r>
              <a:rPr b="1" dirty="0"/>
              <a:t>curved arrows</a:t>
            </a:r>
            <a:r>
              <a:rPr dirty="0"/>
              <a:t>). One schematic drifting buoy arrow represents 10 actual randomly distributed drifters.</a:t>
            </a:r>
          </a:p>
          <a:p>
            <a:pPr marL="243305" indent="-243305">
              <a:lnSpc>
                <a:spcPct val="117999"/>
              </a:lnSpc>
              <a:buSzPct val="100000"/>
              <a:buAutoNum type="arabicParenBoth"/>
              <a:defRPr sz="1700"/>
            </a:pPr>
            <a:r>
              <a:rPr dirty="0"/>
              <a:t>A moored buoy array for wind, ocean temperature, and ocean current measurements (</a:t>
            </a:r>
            <a:r>
              <a:rPr b="1" dirty="0"/>
              <a:t>diamonds</a:t>
            </a:r>
            <a:r>
              <a:rPr dirty="0"/>
              <a:t>). </a:t>
            </a:r>
            <a:r>
              <a:rPr b="1" dirty="0"/>
              <a:t>+ </a:t>
            </a:r>
            <a:r>
              <a:rPr dirty="0"/>
              <a:t>Argo data used in some studies, </a:t>
            </a:r>
          </a:p>
          <a:p>
            <a:pPr marL="243305" indent="-243305">
              <a:lnSpc>
                <a:spcPct val="117999"/>
              </a:lnSpc>
              <a:buSzPct val="100000"/>
              <a:buAutoNum type="arabicParenBoth"/>
              <a:defRPr sz="1700"/>
            </a:pPr>
            <a:r>
              <a:rPr dirty="0"/>
              <a:t> </a:t>
            </a:r>
            <a:r>
              <a:rPr b="1" dirty="0"/>
              <a:t>Satellites </a:t>
            </a:r>
            <a:r>
              <a:rPr dirty="0"/>
              <a:t>Outgoing Long Wave Radiation (OLR) - Clouds and the Earth's Radiant Energy System (CERES); continues the Earth Radiation Budget Satellite’s (ERBE) work.</a:t>
            </a:r>
            <a:endParaRPr lang="en-US" dirty="0"/>
          </a:p>
          <a:p>
            <a:pPr marL="243305" indent="-243305">
              <a:lnSpc>
                <a:spcPct val="117999"/>
              </a:lnSpc>
              <a:buSzPct val="100000"/>
              <a:buAutoNum type="arabicParenBoth"/>
              <a:defRPr sz="1700"/>
            </a:pPr>
            <a:endParaRPr lang="en-US" dirty="0"/>
          </a:p>
          <a:p>
            <a:pPr marL="0" indent="0">
              <a:lnSpc>
                <a:spcPct val="117999"/>
              </a:lnSpc>
              <a:buSzPct val="100000"/>
              <a:buNone/>
              <a:defRPr sz="1700"/>
            </a:pPr>
            <a:r>
              <a:rPr lang="en-US" dirty="0"/>
              <a:t>Transition: We have a monitoring system, but what are the </a:t>
            </a:r>
            <a:r>
              <a:rPr lang="en-US" dirty="0" err="1"/>
              <a:t>threshholds</a:t>
            </a:r>
            <a:r>
              <a:rPr lang="en-US" dirty="0"/>
              <a:t> for El Nina or La Nina? </a:t>
            </a: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 name="Shape 288"/>
          <p:cNvSpPr>
            <a:spLocks noGrp="1" noRot="1" noChangeAspect="1"/>
          </p:cNvSpPr>
          <p:nvPr>
            <p:ph type="sldImg"/>
          </p:nvPr>
        </p:nvSpPr>
        <p:spPr>
          <a:prstGeom prst="rect">
            <a:avLst/>
          </a:prstGeom>
        </p:spPr>
        <p:txBody>
          <a:bodyPr/>
          <a:lstStyle/>
          <a:p>
            <a:endParaRPr/>
          </a:p>
        </p:txBody>
      </p:sp>
      <p:sp>
        <p:nvSpPr>
          <p:cNvPr id="289" name="Shape 289"/>
          <p:cNvSpPr>
            <a:spLocks noGrp="1"/>
          </p:cNvSpPr>
          <p:nvPr>
            <p:ph type="body" sz="quarter" idx="1"/>
          </p:nvPr>
        </p:nvSpPr>
        <p:spPr>
          <a:prstGeom prst="rect">
            <a:avLst/>
          </a:prstGeom>
        </p:spPr>
        <p:txBody>
          <a:bodyPr/>
          <a:lstStyle>
            <a:lvl1pPr>
              <a:lnSpc>
                <a:spcPct val="117999"/>
              </a:lnSpc>
            </a:lvl1pPr>
          </a:lstStyle>
          <a:p>
            <a:r>
              <a:rPr lang="en-US" dirty="0"/>
              <a:t>2005 </a:t>
            </a:r>
            <a:r>
              <a:rPr dirty="0"/>
              <a:t>NORTH AMERICAN COUNTRIES REACH CONSENSUS ON EL NIÑO DEFINITION</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 name="Shape 283"/>
          <p:cNvSpPr>
            <a:spLocks noGrp="1" noRot="1" noChangeAspect="1"/>
          </p:cNvSpPr>
          <p:nvPr>
            <p:ph type="sldImg"/>
          </p:nvPr>
        </p:nvSpPr>
        <p:spPr>
          <a:prstGeom prst="rect">
            <a:avLst/>
          </a:prstGeom>
        </p:spPr>
        <p:txBody>
          <a:bodyPr/>
          <a:lstStyle/>
          <a:p>
            <a:endParaRPr/>
          </a:p>
        </p:txBody>
      </p:sp>
      <p:sp>
        <p:nvSpPr>
          <p:cNvPr id="284" name="Shape 284"/>
          <p:cNvSpPr>
            <a:spLocks noGrp="1"/>
          </p:cNvSpPr>
          <p:nvPr>
            <p:ph type="body" sz="quarter" idx="1"/>
          </p:nvPr>
        </p:nvSpPr>
        <p:spPr>
          <a:prstGeom prst="rect">
            <a:avLst/>
          </a:prstGeom>
        </p:spPr>
        <p:txBody>
          <a:bodyPr/>
          <a:lstStyle/>
          <a:p>
            <a:pPr>
              <a:lnSpc>
                <a:spcPct val="100000"/>
              </a:lnSpc>
              <a:defRPr>
                <a:latin typeface="Lucida Grande"/>
                <a:ea typeface="Lucida Grande"/>
                <a:cs typeface="Lucida Grande"/>
                <a:sym typeface="Lucida Grande"/>
              </a:defRPr>
            </a:pPr>
            <a:r>
              <a:t>ENSO Jan 2015 - Feb 2016</a:t>
            </a:r>
          </a:p>
          <a:p>
            <a:pPr>
              <a:lnSpc>
                <a:spcPct val="100000"/>
              </a:lnSpc>
              <a:defRPr>
                <a:latin typeface="Lucida Grande"/>
                <a:ea typeface="Lucida Grande"/>
                <a:cs typeface="Lucida Grande"/>
                <a:sym typeface="Lucida Grande"/>
              </a:defRPr>
            </a:pPr>
            <a:endParaRPr/>
          </a:p>
          <a:p>
            <a:pPr>
              <a:lnSpc>
                <a:spcPct val="100000"/>
              </a:lnSpc>
              <a:defRPr>
                <a:latin typeface="Lucida Grande"/>
                <a:ea typeface="Lucida Grande"/>
                <a:cs typeface="Lucida Grande"/>
                <a:sym typeface="Lucida Grande"/>
              </a:defRPr>
            </a:pPr>
            <a:r>
              <a:t>This animation illustrates the evolution of sea surface temperature (SST) anomalies (relative to the respective normal state) in the Pacific Ocean associated with the 2015-2016 El Niño, the warm phase ENSO.  SST anomalies reflect the heat content in the mixed layer (upper 50 meters). </a:t>
            </a:r>
          </a:p>
          <a:p>
            <a:pPr>
              <a:lnSpc>
                <a:spcPct val="100000"/>
              </a:lnSpc>
              <a:defRPr>
                <a:latin typeface="Lucida Grande"/>
                <a:ea typeface="Lucida Grande"/>
                <a:cs typeface="Lucida Grande"/>
                <a:sym typeface="Lucida Grande"/>
              </a:defRPr>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Canonical Teleconnections </a:t>
            </a:r>
          </a:p>
        </p:txBody>
      </p:sp>
    </p:spTree>
    <p:extLst>
      <p:ext uri="{BB962C8B-B14F-4D97-AF65-F5344CB8AC3E}">
        <p14:creationId xmlns:p14="http://schemas.microsoft.com/office/powerpoint/2010/main" val="42272805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 name="Shape 194"/>
          <p:cNvSpPr>
            <a:spLocks noGrp="1" noRot="1" noChangeAspect="1"/>
          </p:cNvSpPr>
          <p:nvPr>
            <p:ph type="sldImg"/>
          </p:nvPr>
        </p:nvSpPr>
        <p:spPr>
          <a:prstGeom prst="rect">
            <a:avLst/>
          </a:prstGeom>
        </p:spPr>
        <p:txBody>
          <a:bodyPr/>
          <a:lstStyle/>
          <a:p>
            <a:endParaRPr/>
          </a:p>
        </p:txBody>
      </p:sp>
      <p:sp>
        <p:nvSpPr>
          <p:cNvPr id="195" name="Shape 195"/>
          <p:cNvSpPr>
            <a:spLocks noGrp="1"/>
          </p:cNvSpPr>
          <p:nvPr>
            <p:ph type="body" sz="quarter" idx="1"/>
          </p:nvPr>
        </p:nvSpPr>
        <p:spPr>
          <a:prstGeom prst="rect">
            <a:avLst/>
          </a:prstGeom>
        </p:spPr>
        <p:txBody>
          <a:bodyPr/>
          <a:lstStyle/>
          <a:p>
            <a:r>
              <a:rPr dirty="0"/>
              <a:t>Precipitation Reanalysis maps produced using the PRISM spatial climate dataset from Oregon State University 30 year </a:t>
            </a:r>
            <a:r>
              <a:rPr dirty="0" err="1"/>
              <a:t>normals</a:t>
            </a:r>
            <a:r>
              <a:rPr dirty="0"/>
              <a:t>: </a:t>
            </a:r>
          </a:p>
          <a:p>
            <a:pPr marL="220578" indent="-220578">
              <a:buSzPct val="100000"/>
              <a:buChar char="•"/>
            </a:pPr>
            <a:r>
              <a:rPr dirty="0"/>
              <a:t>Note the 40ºN pivotal or transitional zone</a:t>
            </a:r>
          </a:p>
          <a:p>
            <a:pPr marL="220578" indent="-220578">
              <a:buSzPct val="100000"/>
              <a:buChar char="•"/>
            </a:pPr>
            <a:r>
              <a:rPr dirty="0"/>
              <a:t>Southern tier of the US anomalously COOL/ WET</a:t>
            </a:r>
          </a:p>
          <a:p>
            <a:pPr marL="220578" indent="-220578">
              <a:buSzPct val="100000"/>
              <a:buChar char="•"/>
            </a:pPr>
            <a:r>
              <a:rPr dirty="0"/>
              <a:t>Northwest US anomalously WARM/ DRY</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Shape 199"/>
          <p:cNvSpPr>
            <a:spLocks noGrp="1" noRot="1" noChangeAspect="1"/>
          </p:cNvSpPr>
          <p:nvPr>
            <p:ph type="sldImg"/>
          </p:nvPr>
        </p:nvSpPr>
        <p:spPr>
          <a:prstGeom prst="rect">
            <a:avLst/>
          </a:prstGeom>
        </p:spPr>
        <p:txBody>
          <a:bodyPr/>
          <a:lstStyle/>
          <a:p>
            <a:endParaRPr/>
          </a:p>
        </p:txBody>
      </p:sp>
      <p:sp>
        <p:nvSpPr>
          <p:cNvPr id="200" name="Shape 200"/>
          <p:cNvSpPr>
            <a:spLocks noGrp="1"/>
          </p:cNvSpPr>
          <p:nvPr>
            <p:ph type="body" sz="quarter" idx="1"/>
          </p:nvPr>
        </p:nvSpPr>
        <p:spPr>
          <a:prstGeom prst="rect">
            <a:avLst/>
          </a:prstGeom>
        </p:spPr>
        <p:txBody>
          <a:bodyPr/>
          <a:lstStyle/>
          <a:p>
            <a:pPr marL="220578" indent="-220578">
              <a:buSzPct val="100000"/>
              <a:buChar char="•"/>
            </a:pPr>
            <a:r>
              <a:t>Note the shift in the pivotal zone ~36ºN</a:t>
            </a:r>
          </a:p>
          <a:p>
            <a:pPr marL="220578" indent="-220578">
              <a:buSzPct val="100000"/>
              <a:buChar char="•"/>
            </a:pPr>
            <a:r>
              <a:t>anomalously WARM/ DRY southern tier</a:t>
            </a:r>
          </a:p>
          <a:p>
            <a:pPr marL="220578" indent="-220578">
              <a:buSzPct val="100000"/>
              <a:buChar char="•"/>
            </a:pPr>
            <a:r>
              <a:t>anomalously COOL/ WET northwest </a:t>
            </a:r>
          </a:p>
          <a:p>
            <a:pPr marL="220578" indent="-220578">
              <a:buSzPct val="100000"/>
              <a:buChar char="•"/>
            </a:pPr>
            <a:r>
              <a:t>Notice also that the pattern is most consistent in the SW and during El Niño phases</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 name="Shape 307"/>
          <p:cNvSpPr>
            <a:spLocks noGrp="1" noRot="1" noChangeAspect="1"/>
          </p:cNvSpPr>
          <p:nvPr>
            <p:ph type="sldImg"/>
          </p:nvPr>
        </p:nvSpPr>
        <p:spPr>
          <a:prstGeom prst="rect">
            <a:avLst/>
          </a:prstGeom>
        </p:spPr>
        <p:txBody>
          <a:bodyPr/>
          <a:lstStyle/>
          <a:p>
            <a:endParaRPr/>
          </a:p>
        </p:txBody>
      </p:sp>
      <p:sp>
        <p:nvSpPr>
          <p:cNvPr id="308" name="Shape 308"/>
          <p:cNvSpPr>
            <a:spLocks noGrp="1"/>
          </p:cNvSpPr>
          <p:nvPr>
            <p:ph type="body" sz="quarter" idx="1"/>
          </p:nvPr>
        </p:nvSpPr>
        <p:spPr>
          <a:prstGeom prst="rect">
            <a:avLst/>
          </a:prstGeom>
        </p:spPr>
        <p:txBody>
          <a:bodyPr/>
          <a:lstStyle/>
          <a:p>
            <a:r>
              <a:t>Bulletin of American Meteorological Society, 1997 </a:t>
            </a:r>
          </a:p>
          <a:p>
            <a:pPr marL="220578" indent="-220578">
              <a:buSzPct val="100000"/>
              <a:buChar char="•"/>
            </a:pPr>
            <a:r>
              <a:t>Elegantly written paper correlating stream flow and salmon runs to modes of SLP and SST in N Pacific. </a:t>
            </a:r>
          </a:p>
          <a:p>
            <a:pPr marL="220578" indent="-220578">
              <a:buSzPct val="100000"/>
              <a:buChar char="•"/>
            </a:pPr>
            <a:r>
              <a:t>Coins the term: Pacific (inter) Decadal Oscillation, or PDO (following coauthor Steven R. Hare’s suggestion) </a:t>
            </a:r>
          </a:p>
          <a:p>
            <a:pPr marL="220578" indent="-220578">
              <a:buSzPct val="100000"/>
              <a:buChar char="•"/>
            </a:pPr>
            <a:r>
              <a:t>PROBLEM: How do we recognize long-term shifts in the PDO in real time? </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3" name="Shape 313"/>
          <p:cNvSpPr>
            <a:spLocks noGrp="1" noRot="1" noChangeAspect="1"/>
          </p:cNvSpPr>
          <p:nvPr>
            <p:ph type="sldImg"/>
          </p:nvPr>
        </p:nvSpPr>
        <p:spPr>
          <a:prstGeom prst="rect">
            <a:avLst/>
          </a:prstGeom>
        </p:spPr>
        <p:txBody>
          <a:bodyPr/>
          <a:lstStyle/>
          <a:p>
            <a:endParaRPr/>
          </a:p>
        </p:txBody>
      </p:sp>
      <p:sp>
        <p:nvSpPr>
          <p:cNvPr id="314" name="Shape 314"/>
          <p:cNvSpPr>
            <a:spLocks noGrp="1"/>
          </p:cNvSpPr>
          <p:nvPr>
            <p:ph type="body" sz="quarter" idx="1"/>
          </p:nvPr>
        </p:nvSpPr>
        <p:spPr>
          <a:prstGeom prst="rect">
            <a:avLst/>
          </a:prstGeom>
        </p:spPr>
        <p:txBody>
          <a:bodyPr/>
          <a:lstStyle/>
          <a:p>
            <a:r>
              <a:rPr dirty="0"/>
              <a:t>National Centers for Environmental Information (NCEI)</a:t>
            </a:r>
          </a:p>
          <a:p>
            <a:endParaRPr lang="en-US" dirty="0"/>
          </a:p>
          <a:p>
            <a:r>
              <a:rPr lang="en-US" dirty="0"/>
              <a:t>A Definition divorced from salmon run productivity which leads to </a:t>
            </a:r>
            <a:r>
              <a:rPr lang="en-US" sz="2000" dirty="0"/>
              <a:t>the NCEI PDO index </a:t>
            </a:r>
            <a:endParaRPr lang="en-US" dirty="0"/>
          </a:p>
          <a:p>
            <a:endParaRPr lang="en-US" dirty="0"/>
          </a:p>
          <a:p>
            <a:endParaRPr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9" name="Shape 319"/>
          <p:cNvSpPr>
            <a:spLocks noGrp="1" noRot="1" noChangeAspect="1"/>
          </p:cNvSpPr>
          <p:nvPr>
            <p:ph type="sldImg"/>
          </p:nvPr>
        </p:nvSpPr>
        <p:spPr>
          <a:prstGeom prst="rect">
            <a:avLst/>
          </a:prstGeom>
        </p:spPr>
        <p:txBody>
          <a:bodyPr/>
          <a:lstStyle/>
          <a:p>
            <a:endParaRPr dirty="0"/>
          </a:p>
        </p:txBody>
      </p:sp>
      <p:sp>
        <p:nvSpPr>
          <p:cNvPr id="320" name="Shape 320"/>
          <p:cNvSpPr>
            <a:spLocks noGrp="1"/>
          </p:cNvSpPr>
          <p:nvPr>
            <p:ph type="body" sz="quarter" idx="1"/>
          </p:nvPr>
        </p:nvSpPr>
        <p:spPr>
          <a:prstGeom prst="rect">
            <a:avLst/>
          </a:prstGeom>
        </p:spPr>
        <p:txBody>
          <a:bodyPr/>
          <a:lstStyle/>
          <a:p>
            <a:r>
              <a:rPr dirty="0"/>
              <a:t>ERSST = Extended Reconstructed Sea Surface Temperature (ERSST) v4</a:t>
            </a:r>
            <a:endParaRPr lang="en-US" dirty="0"/>
          </a:p>
          <a:p>
            <a:r>
              <a:rPr lang="en-US" dirty="0"/>
              <a:t>NCEI = Nat’l Center for Environmental Information</a:t>
            </a:r>
          </a:p>
          <a:p>
            <a:endParaRPr lang="en-US" dirty="0"/>
          </a:p>
          <a:p>
            <a:pPr algn="l" defTabSz="457200">
              <a:lnSpc>
                <a:spcPct val="117999"/>
              </a:lnSpc>
              <a:defRPr>
                <a:solidFill>
                  <a:srgbClr val="FFFFFF"/>
                </a:solidFill>
                <a:latin typeface="+mj-lt"/>
                <a:ea typeface="+mj-ea"/>
                <a:cs typeface="+mj-cs"/>
                <a:sym typeface="Helvetica Neue"/>
              </a:defRPr>
            </a:pPr>
            <a:r>
              <a:rPr lang="en-US" sz="2400" dirty="0"/>
              <a:t>The NCEI PDO index is based on NOAA’s extended reconstruction of SSTs (ERSST Version 4). It is constructed by regressing the ERSST anomalies against the Mantua PDO index for the overlap period, to compute a PDO regression map for the North Pacific ERSST anomalies. The ERSST anomalies are then projected onto that map to compete the NCEI index. The NCEI PDO index closely follows the Mantua PDO index.</a:t>
            </a:r>
            <a:endParaRPr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https://www.youtube.com/watch?v=d8KupSFlb9w</a:t>
            </a:r>
          </a:p>
          <a:p>
            <a:endParaRPr lang="en-US" dirty="0"/>
          </a:p>
          <a:p>
            <a:endParaRPr lang="en-US" dirty="0"/>
          </a:p>
        </p:txBody>
      </p:sp>
    </p:spTree>
    <p:extLst>
      <p:ext uri="{BB962C8B-B14F-4D97-AF65-F5344CB8AC3E}">
        <p14:creationId xmlns:p14="http://schemas.microsoft.com/office/powerpoint/2010/main" val="22587053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8" name="Shape 328"/>
          <p:cNvSpPr>
            <a:spLocks noGrp="1" noRot="1" noChangeAspect="1"/>
          </p:cNvSpPr>
          <p:nvPr>
            <p:ph type="sldImg"/>
          </p:nvPr>
        </p:nvSpPr>
        <p:spPr>
          <a:prstGeom prst="rect">
            <a:avLst/>
          </a:prstGeom>
        </p:spPr>
        <p:txBody>
          <a:bodyPr/>
          <a:lstStyle/>
          <a:p>
            <a:endParaRPr dirty="0"/>
          </a:p>
        </p:txBody>
      </p:sp>
      <p:sp>
        <p:nvSpPr>
          <p:cNvPr id="329" name="Shape 329"/>
          <p:cNvSpPr>
            <a:spLocks noGrp="1"/>
          </p:cNvSpPr>
          <p:nvPr>
            <p:ph type="body" sz="quarter" idx="1"/>
          </p:nvPr>
        </p:nvSpPr>
        <p:spPr>
          <a:prstGeom prst="rect">
            <a:avLst/>
          </a:prstGeom>
        </p:spPr>
        <p:txBody>
          <a:bodyPr/>
          <a:lstStyle>
            <a:lvl1pPr>
              <a:defRPr sz="2100"/>
            </a:lvl1pPr>
          </a:lstStyle>
          <a:p>
            <a:r>
              <a:rPr dirty="0"/>
              <a:t>Why are we reading this paper? Because the issues raised about the (impending) PDO shift - and the troubles using ENSO as a western US PPT predictor - are now (possibly) transpiring. Recall the issues discussed in the opening of the presentation. </a:t>
            </a:r>
            <a:endParaRPr lang="en-US" dirty="0"/>
          </a:p>
          <a:p>
            <a:endParaRPr lang="en-US" dirty="0"/>
          </a:p>
          <a:p>
            <a:pPr marL="0" marR="0" lvl="0" indent="0" algn="l" defTabSz="457200" eaLnBrk="1" fontAlgn="auto" latinLnBrk="0" hangingPunct="1">
              <a:lnSpc>
                <a:spcPct val="117999"/>
              </a:lnSpc>
              <a:spcBef>
                <a:spcPts val="0"/>
              </a:spcBef>
              <a:spcAft>
                <a:spcPts val="0"/>
              </a:spcAft>
              <a:buClrTx/>
              <a:buSzTx/>
              <a:buFontTx/>
              <a:buNone/>
              <a:tabLst/>
              <a:defRPr/>
            </a:pPr>
            <a:r>
              <a:rPr lang="en-US" dirty="0"/>
              <a:t>“The findings presented here highlight spatial inconsistencies in the relationship between ENSO and winter precipitation in the western U.S. Correlations between fall ENSO and winter precipitation vary spatially commensurate with PDO phase shifts, wherein a strong ENSO signal is evident in the Southwest (Northwest) only during warm (cool) phases of the PDO. More specifically, the results suggest that when PDO is in its cool (warm) phase, fall season El Nino (La Nina) events often precede non-canonical winter precipitation anomalies in the Southwest (Northwest). “   </a:t>
            </a:r>
            <a:r>
              <a:rPr lang="en-US" i="0" dirty="0"/>
              <a:t>- Brown and Comre, 2004</a:t>
            </a:r>
            <a:endParaRPr lang="en-US" sz="2400" dirty="0"/>
          </a:p>
          <a:p>
            <a:endParaRPr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9" name="Shape 339"/>
          <p:cNvSpPr>
            <a:spLocks noGrp="1" noRot="1" noChangeAspect="1"/>
          </p:cNvSpPr>
          <p:nvPr>
            <p:ph type="sldImg"/>
          </p:nvPr>
        </p:nvSpPr>
        <p:spPr>
          <a:prstGeom prst="rect">
            <a:avLst/>
          </a:prstGeom>
        </p:spPr>
        <p:txBody>
          <a:bodyPr/>
          <a:lstStyle/>
          <a:p>
            <a:endParaRPr dirty="0"/>
          </a:p>
        </p:txBody>
      </p:sp>
      <p:sp>
        <p:nvSpPr>
          <p:cNvPr id="340" name="Shape 340"/>
          <p:cNvSpPr>
            <a:spLocks noGrp="1"/>
          </p:cNvSpPr>
          <p:nvPr>
            <p:ph type="body" sz="quarter" idx="1"/>
          </p:nvPr>
        </p:nvSpPr>
        <p:spPr>
          <a:prstGeom prst="rect">
            <a:avLst/>
          </a:prstGeom>
        </p:spPr>
        <p:txBody>
          <a:bodyPr/>
          <a:lstStyle/>
          <a:p>
            <a:pPr marL="169927" indent="-169927">
              <a:buSzPct val="100000"/>
              <a:buAutoNum type="arabicParenR"/>
            </a:pPr>
            <a:r>
              <a:rPr dirty="0"/>
              <a:t> Warm phase PDO (a &amp; c) produces more reliable correlations, </a:t>
            </a:r>
            <a:r>
              <a:rPr dirty="0" err="1"/>
              <a:t>esp</a:t>
            </a:r>
            <a:r>
              <a:rPr dirty="0"/>
              <a:t> in the southern tier of the US</a:t>
            </a:r>
          </a:p>
          <a:p>
            <a:pPr marL="169927" indent="-169927">
              <a:buSzPct val="100000"/>
              <a:buAutoNum type="arabicParenR"/>
            </a:pPr>
            <a:r>
              <a:rPr dirty="0"/>
              <a:t> “The Canonical” PPT pattern: (L) El Niño, (R) La Niña. NOTE that southern tier is much more regular in response to ENSO</a:t>
            </a:r>
          </a:p>
          <a:p>
            <a:pPr marL="169927" indent="-169927">
              <a:buSzPct val="100000"/>
              <a:buAutoNum type="arabicParenR"/>
            </a:pPr>
            <a:r>
              <a:rPr dirty="0"/>
              <a:t> El Niño PPT responses stratified by warm/ cool PDO phases. NOTE clear + PPT response in southern tier to warm phase PDO (a and c)</a:t>
            </a:r>
          </a:p>
          <a:p>
            <a:pPr marL="169927" indent="-169927">
              <a:buSzPct val="100000"/>
              <a:buAutoNum type="arabicParenR"/>
            </a:pPr>
            <a:r>
              <a:rPr dirty="0"/>
              <a:t>La Niña PPT responses stratified by warm/ cool PDO phases. NOTE clear response in NW during cool phase PDO (</a:t>
            </a:r>
            <a:r>
              <a:rPr lang="en-US" dirty="0"/>
              <a:t>b</a:t>
            </a:r>
            <a:r>
              <a:rPr dirty="0"/>
              <a:t>). </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5" name="Shape 345"/>
          <p:cNvSpPr>
            <a:spLocks noGrp="1" noRot="1" noChangeAspect="1"/>
          </p:cNvSpPr>
          <p:nvPr>
            <p:ph type="sldImg"/>
          </p:nvPr>
        </p:nvSpPr>
        <p:spPr>
          <a:prstGeom prst="rect">
            <a:avLst/>
          </a:prstGeom>
        </p:spPr>
        <p:txBody>
          <a:bodyPr/>
          <a:lstStyle/>
          <a:p>
            <a:endParaRPr/>
          </a:p>
        </p:txBody>
      </p:sp>
      <p:sp>
        <p:nvSpPr>
          <p:cNvPr id="346" name="Shape 346"/>
          <p:cNvSpPr>
            <a:spLocks noGrp="1"/>
          </p:cNvSpPr>
          <p:nvPr>
            <p:ph type="body" sz="quarter" idx="1"/>
          </p:nvPr>
        </p:nvSpPr>
        <p:spPr>
          <a:prstGeom prst="rect">
            <a:avLst/>
          </a:prstGeom>
        </p:spPr>
        <p:txBody>
          <a:bodyPr/>
          <a:lstStyle/>
          <a:p>
            <a:r>
              <a:rPr dirty="0"/>
              <a:t>Perhaps one of our best predictors </a:t>
            </a:r>
            <a:r>
              <a:rPr lang="en-US" dirty="0"/>
              <a:t>(ENSO) </a:t>
            </a:r>
            <a:r>
              <a:rPr dirty="0"/>
              <a:t>is being diminished, at least for the near future …</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Title Text"/>
          <p:cNvSpPr>
            <a:spLocks noGrp="1"/>
          </p:cNvSpPr>
          <p:nvPr>
            <p:ph type="title"/>
          </p:nvPr>
        </p:nvSpPr>
        <p:spPr>
          <a:xfrm>
            <a:off x="1270000" y="1638300"/>
            <a:ext cx="10464800" cy="3302000"/>
          </a:xfrm>
          <a:prstGeom prst="rect">
            <a:avLst/>
          </a:prstGeom>
        </p:spPr>
        <p:txBody>
          <a:bodyPr anchor="b"/>
          <a:lstStyle/>
          <a:p>
            <a:r>
              <a:t>Title Text</a:t>
            </a:r>
          </a:p>
        </p:txBody>
      </p:sp>
      <p:sp>
        <p:nvSpPr>
          <p:cNvPr id="12" name="Body Level One…"/>
          <p:cNvSpPr>
            <a:spLocks noGrp="1"/>
          </p:cNvSpPr>
          <p:nvPr>
            <p:ph type="body" sz="quarter" idx="1"/>
          </p:nvPr>
        </p:nvSpPr>
        <p:spPr>
          <a:xfrm>
            <a:off x="1270000" y="5029200"/>
            <a:ext cx="10464800" cy="1130300"/>
          </a:xfrm>
          <a:prstGeom prst="rect">
            <a:avLst/>
          </a:prstGeom>
        </p:spPr>
        <p:txBody>
          <a:bodyPr anchor="t"/>
          <a:lstStyle>
            <a:lvl1pPr marL="0" indent="0" algn="ctr">
              <a:spcBef>
                <a:spcPts val="0"/>
              </a:spcBef>
              <a:buSzTx/>
              <a:buNone/>
              <a:defRPr sz="3200"/>
            </a:lvl1pPr>
            <a:lvl2pPr marL="0" indent="0" algn="ctr">
              <a:spcBef>
                <a:spcPts val="0"/>
              </a:spcBef>
              <a:buSzTx/>
              <a:buNone/>
              <a:defRPr sz="3200"/>
            </a:lvl2pPr>
            <a:lvl3pPr marL="0" indent="0" algn="ctr">
              <a:spcBef>
                <a:spcPts val="0"/>
              </a:spcBef>
              <a:buSzTx/>
              <a:buNone/>
              <a:defRPr sz="3200"/>
            </a:lvl3pPr>
            <a:lvl4pPr marL="0" indent="0" algn="ctr">
              <a:spcBef>
                <a:spcPts val="0"/>
              </a:spcBef>
              <a:buSzTx/>
              <a:buNone/>
              <a:defRPr sz="3200"/>
            </a:lvl4pPr>
            <a:lvl5pPr marL="0" indent="0" algn="ctr">
              <a:spcBef>
                <a:spcPts val="0"/>
              </a:spcBef>
              <a:buSzTx/>
              <a:buNone/>
              <a:defRPr sz="3200"/>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Photo - Horizontal">
    <p:spTree>
      <p:nvGrpSpPr>
        <p:cNvPr id="1" name=""/>
        <p:cNvGrpSpPr/>
        <p:nvPr/>
      </p:nvGrpSpPr>
      <p:grpSpPr>
        <a:xfrm>
          <a:off x="0" y="0"/>
          <a:ext cx="0" cy="0"/>
          <a:chOff x="0" y="0"/>
          <a:chExt cx="0" cy="0"/>
        </a:xfrm>
      </p:grpSpPr>
      <p:sp>
        <p:nvSpPr>
          <p:cNvPr id="20" name="Image"/>
          <p:cNvSpPr>
            <a:spLocks noGrp="1"/>
          </p:cNvSpPr>
          <p:nvPr>
            <p:ph type="pic" idx="13"/>
          </p:nvPr>
        </p:nvSpPr>
        <p:spPr>
          <a:xfrm>
            <a:off x="1619250" y="660400"/>
            <a:ext cx="9758017" cy="5905500"/>
          </a:xfrm>
          <a:prstGeom prst="rect">
            <a:avLst/>
          </a:prstGeom>
        </p:spPr>
        <p:txBody>
          <a:bodyPr lIns="91439" tIns="45719" rIns="91439" bIns="45719" anchor="t">
            <a:noAutofit/>
          </a:bodyPr>
          <a:lstStyle/>
          <a:p>
            <a:endParaRPr/>
          </a:p>
        </p:txBody>
      </p:sp>
      <p:sp>
        <p:nvSpPr>
          <p:cNvPr id="21" name="Title Text"/>
          <p:cNvSpPr>
            <a:spLocks noGrp="1"/>
          </p:cNvSpPr>
          <p:nvPr>
            <p:ph type="title"/>
          </p:nvPr>
        </p:nvSpPr>
        <p:spPr>
          <a:xfrm>
            <a:off x="1270000" y="6718300"/>
            <a:ext cx="10464800" cy="1422400"/>
          </a:xfrm>
          <a:prstGeom prst="rect">
            <a:avLst/>
          </a:prstGeom>
        </p:spPr>
        <p:txBody>
          <a:bodyPr/>
          <a:lstStyle/>
          <a:p>
            <a:r>
              <a:t>Title Text</a:t>
            </a:r>
          </a:p>
        </p:txBody>
      </p:sp>
      <p:sp>
        <p:nvSpPr>
          <p:cNvPr id="22" name="Body Level One…"/>
          <p:cNvSpPr>
            <a:spLocks noGrp="1"/>
          </p:cNvSpPr>
          <p:nvPr>
            <p:ph type="body" sz="quarter" idx="1"/>
          </p:nvPr>
        </p:nvSpPr>
        <p:spPr>
          <a:xfrm>
            <a:off x="1270000" y="8191500"/>
            <a:ext cx="10464800" cy="1130300"/>
          </a:xfrm>
          <a:prstGeom prst="rect">
            <a:avLst/>
          </a:prstGeom>
        </p:spPr>
        <p:txBody>
          <a:bodyPr anchor="t"/>
          <a:lstStyle>
            <a:lvl1pPr marL="0" indent="0" algn="ctr">
              <a:spcBef>
                <a:spcPts val="0"/>
              </a:spcBef>
              <a:buSzTx/>
              <a:buNone/>
              <a:defRPr sz="3200"/>
            </a:lvl1pPr>
            <a:lvl2pPr marL="0" indent="0" algn="ctr">
              <a:spcBef>
                <a:spcPts val="0"/>
              </a:spcBef>
              <a:buSzTx/>
              <a:buNone/>
              <a:defRPr sz="3200"/>
            </a:lvl2pPr>
            <a:lvl3pPr marL="0" indent="0" algn="ctr">
              <a:spcBef>
                <a:spcPts val="0"/>
              </a:spcBef>
              <a:buSzTx/>
              <a:buNone/>
              <a:defRPr sz="3200"/>
            </a:lvl3pPr>
            <a:lvl4pPr marL="0" indent="0" algn="ctr">
              <a:spcBef>
                <a:spcPts val="0"/>
              </a:spcBef>
              <a:buSzTx/>
              <a:buNone/>
              <a:defRPr sz="3200"/>
            </a:lvl4pPr>
            <a:lvl5pPr marL="0" indent="0" algn="ctr">
              <a:spcBef>
                <a:spcPts val="0"/>
              </a:spcBef>
              <a:buSzTx/>
              <a:buNone/>
              <a:defRPr sz="3200"/>
            </a:lvl5pPr>
          </a:lstStyle>
          <a:p>
            <a:r>
              <a:t>Body Level One</a:t>
            </a:r>
          </a:p>
          <a:p>
            <a:pPr lvl="1"/>
            <a:r>
              <a:t>Body Level Two</a:t>
            </a:r>
          </a:p>
          <a:p>
            <a:pPr lvl="2"/>
            <a:r>
              <a:t>Body Level Three</a:t>
            </a:r>
          </a:p>
          <a:p>
            <a:pPr lvl="3"/>
            <a:r>
              <a:t>Body Level Four</a:t>
            </a:r>
          </a:p>
          <a:p>
            <a:pPr lvl="4"/>
            <a:r>
              <a:t>Body Level Five</a:t>
            </a:r>
          </a:p>
        </p:txBody>
      </p:sp>
      <p:sp>
        <p:nvSpPr>
          <p:cNvPr id="23" name="Slide Number"/>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30" name="Title Text"/>
          <p:cNvSpPr>
            <a:spLocks noGrp="1"/>
          </p:cNvSpPr>
          <p:nvPr>
            <p:ph type="title"/>
          </p:nvPr>
        </p:nvSpPr>
        <p:spPr>
          <a:xfrm>
            <a:off x="1270000" y="3225800"/>
            <a:ext cx="10464800" cy="3302000"/>
          </a:xfrm>
          <a:prstGeom prst="rect">
            <a:avLst/>
          </a:prstGeom>
        </p:spPr>
        <p:txBody>
          <a:bodyPr/>
          <a:lstStyle/>
          <a:p>
            <a:r>
              <a:t>Title Text</a:t>
            </a:r>
          </a:p>
        </p:txBody>
      </p:sp>
      <p:sp>
        <p:nvSpPr>
          <p:cNvPr id="31" name="Slide Number"/>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Image"/>
          <p:cNvSpPr>
            <a:spLocks noGrp="1"/>
          </p:cNvSpPr>
          <p:nvPr>
            <p:ph type="pic" sz="half" idx="13"/>
          </p:nvPr>
        </p:nvSpPr>
        <p:spPr>
          <a:xfrm>
            <a:off x="6718299" y="638918"/>
            <a:ext cx="5325771" cy="8216902"/>
          </a:xfrm>
          <a:prstGeom prst="rect">
            <a:avLst/>
          </a:prstGeom>
        </p:spPr>
        <p:txBody>
          <a:bodyPr lIns="91439" tIns="45719" rIns="91439" bIns="45719" anchor="t">
            <a:noAutofit/>
          </a:bodyPr>
          <a:lstStyle/>
          <a:p>
            <a:endParaRPr/>
          </a:p>
        </p:txBody>
      </p:sp>
      <p:sp>
        <p:nvSpPr>
          <p:cNvPr id="39" name="Title Text"/>
          <p:cNvSpPr>
            <a:spLocks noGrp="1"/>
          </p:cNvSpPr>
          <p:nvPr>
            <p:ph type="title"/>
          </p:nvPr>
        </p:nvSpPr>
        <p:spPr>
          <a:xfrm>
            <a:off x="952500" y="635000"/>
            <a:ext cx="5334000" cy="3987800"/>
          </a:xfrm>
          <a:prstGeom prst="rect">
            <a:avLst/>
          </a:prstGeom>
        </p:spPr>
        <p:txBody>
          <a:bodyPr anchor="b"/>
          <a:lstStyle>
            <a:lvl1pPr>
              <a:defRPr sz="6000"/>
            </a:lvl1pPr>
          </a:lstStyle>
          <a:p>
            <a:r>
              <a:t>Title Text</a:t>
            </a:r>
          </a:p>
        </p:txBody>
      </p:sp>
      <p:sp>
        <p:nvSpPr>
          <p:cNvPr id="40" name="Body Level One…"/>
          <p:cNvSpPr>
            <a:spLocks noGrp="1"/>
          </p:cNvSpPr>
          <p:nvPr>
            <p:ph type="body" sz="quarter" idx="1"/>
          </p:nvPr>
        </p:nvSpPr>
        <p:spPr>
          <a:xfrm>
            <a:off x="952500" y="4762500"/>
            <a:ext cx="5334000" cy="4114800"/>
          </a:xfrm>
          <a:prstGeom prst="rect">
            <a:avLst/>
          </a:prstGeom>
        </p:spPr>
        <p:txBody>
          <a:bodyPr anchor="t"/>
          <a:lstStyle>
            <a:lvl1pPr marL="0" indent="0" algn="ctr">
              <a:spcBef>
                <a:spcPts val="0"/>
              </a:spcBef>
              <a:buSzTx/>
              <a:buNone/>
              <a:defRPr sz="3200"/>
            </a:lvl1pPr>
            <a:lvl2pPr marL="0" indent="0" algn="ctr">
              <a:spcBef>
                <a:spcPts val="0"/>
              </a:spcBef>
              <a:buSzTx/>
              <a:buNone/>
              <a:defRPr sz="3200"/>
            </a:lvl2pPr>
            <a:lvl3pPr marL="0" indent="0" algn="ctr">
              <a:spcBef>
                <a:spcPts val="0"/>
              </a:spcBef>
              <a:buSzTx/>
              <a:buNone/>
              <a:defRPr sz="3200"/>
            </a:lvl3pPr>
            <a:lvl4pPr marL="0" indent="0" algn="ctr">
              <a:spcBef>
                <a:spcPts val="0"/>
              </a:spcBef>
              <a:buSzTx/>
              <a:buNone/>
              <a:defRPr sz="3200"/>
            </a:lvl4pPr>
            <a:lvl5pPr marL="0" indent="0" algn="ctr">
              <a:spcBef>
                <a:spcPts val="0"/>
              </a:spcBef>
              <a:buSzTx/>
              <a:buNone/>
              <a:defRPr sz="3200"/>
            </a:lvl5pPr>
          </a:lstStyle>
          <a:p>
            <a:r>
              <a:t>Body Level One</a:t>
            </a:r>
          </a:p>
          <a:p>
            <a:pPr lvl="1"/>
            <a:r>
              <a:t>Body Level Two</a:t>
            </a:r>
          </a:p>
          <a:p>
            <a:pPr lvl="2"/>
            <a:r>
              <a:t>Body Level Three</a:t>
            </a:r>
          </a:p>
          <a:p>
            <a:pPr lvl="3"/>
            <a:r>
              <a:t>Body Level Four</a:t>
            </a:r>
          </a:p>
          <a:p>
            <a:pPr lvl="4"/>
            <a:r>
              <a:t>Body Level Five</a:t>
            </a:r>
          </a:p>
        </p:txBody>
      </p:sp>
      <p:sp>
        <p:nvSpPr>
          <p:cNvPr id="41" name="Slide Number"/>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48" name="Title Text"/>
          <p:cNvSpPr>
            <a:spLocks noGrp="1"/>
          </p:cNvSpPr>
          <p:nvPr>
            <p:ph type="title"/>
          </p:nvPr>
        </p:nvSpPr>
        <p:spPr>
          <a:prstGeom prst="rect">
            <a:avLst/>
          </a:prstGeom>
        </p:spPr>
        <p:txBody>
          <a:bodyPr/>
          <a:lstStyle/>
          <a:p>
            <a:r>
              <a:t>Title Text</a:t>
            </a:r>
          </a:p>
        </p:txBody>
      </p:sp>
      <p:sp>
        <p:nvSpPr>
          <p:cNvPr id="49" name="Slide Number"/>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56" name="Title Text"/>
          <p:cNvSpPr>
            <a:spLocks noGrp="1"/>
          </p:cNvSpPr>
          <p:nvPr>
            <p:ph type="title"/>
          </p:nvPr>
        </p:nvSpPr>
        <p:spPr>
          <a:prstGeom prst="rect">
            <a:avLst/>
          </a:prstGeom>
        </p:spPr>
        <p:txBody>
          <a:bodyPr/>
          <a:lstStyle/>
          <a:p>
            <a:r>
              <a:t>Title Text</a:t>
            </a:r>
          </a:p>
        </p:txBody>
      </p:sp>
      <p:sp>
        <p:nvSpPr>
          <p:cNvPr id="57" name="Body Level One…"/>
          <p:cNvSpPr>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58" name="Slide Number"/>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5" name="Image"/>
          <p:cNvSpPr>
            <a:spLocks noGrp="1"/>
          </p:cNvSpPr>
          <p:nvPr>
            <p:ph type="pic" sz="half" idx="13"/>
          </p:nvPr>
        </p:nvSpPr>
        <p:spPr>
          <a:xfrm>
            <a:off x="6718300" y="2590800"/>
            <a:ext cx="5334000" cy="6286500"/>
          </a:xfrm>
          <a:prstGeom prst="rect">
            <a:avLst/>
          </a:prstGeom>
        </p:spPr>
        <p:txBody>
          <a:bodyPr lIns="91439" tIns="45719" rIns="91439" bIns="45719" anchor="t">
            <a:noAutofit/>
          </a:bodyPr>
          <a:lstStyle/>
          <a:p>
            <a:endParaRPr/>
          </a:p>
        </p:txBody>
      </p:sp>
      <p:sp>
        <p:nvSpPr>
          <p:cNvPr id="66" name="Title Text"/>
          <p:cNvSpPr>
            <a:spLocks noGrp="1"/>
          </p:cNvSpPr>
          <p:nvPr>
            <p:ph type="title"/>
          </p:nvPr>
        </p:nvSpPr>
        <p:spPr>
          <a:prstGeom prst="rect">
            <a:avLst/>
          </a:prstGeom>
        </p:spPr>
        <p:txBody>
          <a:bodyPr/>
          <a:lstStyle/>
          <a:p>
            <a:r>
              <a:t>Title Text</a:t>
            </a:r>
          </a:p>
        </p:txBody>
      </p:sp>
      <p:sp>
        <p:nvSpPr>
          <p:cNvPr id="67" name="Body Level One…"/>
          <p:cNvSpPr>
            <a:spLocks noGrp="1"/>
          </p:cNvSpPr>
          <p:nvPr>
            <p:ph type="body" sz="half" idx="1"/>
          </p:nvPr>
        </p:nvSpPr>
        <p:spPr>
          <a:xfrm>
            <a:off x="952500" y="2590800"/>
            <a:ext cx="5334000" cy="6286500"/>
          </a:xfrm>
          <a:prstGeom prst="rect">
            <a:avLst/>
          </a:prstGeom>
        </p:spPr>
        <p:txBody>
          <a:bodyPr/>
          <a:lstStyle>
            <a:lvl1pPr marL="342900" indent="-342900">
              <a:spcBef>
                <a:spcPts val="3200"/>
              </a:spcBef>
              <a:defRPr sz="2800"/>
            </a:lvl1pPr>
            <a:lvl2pPr marL="685800" indent="-342900">
              <a:spcBef>
                <a:spcPts val="3200"/>
              </a:spcBef>
              <a:defRPr sz="2800"/>
            </a:lvl2pPr>
            <a:lvl3pPr marL="1231900" indent="-342900">
              <a:spcBef>
                <a:spcPts val="3200"/>
              </a:spcBef>
              <a:defRPr sz="2800"/>
            </a:lvl3pPr>
            <a:lvl4pPr marL="1676400" indent="-342900">
              <a:spcBef>
                <a:spcPts val="3200"/>
              </a:spcBef>
              <a:defRPr sz="2800"/>
            </a:lvl4pPr>
            <a:lvl5pPr marL="2120900" indent="-342900">
              <a:spcBef>
                <a:spcPts val="3200"/>
              </a:spcBef>
              <a:defRPr sz="2800"/>
            </a:lvl5pPr>
          </a:lstStyle>
          <a:p>
            <a:r>
              <a:t>Body Level One</a:t>
            </a:r>
          </a:p>
          <a:p>
            <a:pPr lvl="1"/>
            <a:r>
              <a:t>Body Level Two</a:t>
            </a:r>
          </a:p>
          <a:p>
            <a:pPr lvl="2"/>
            <a:r>
              <a:t>Body Level Three</a:t>
            </a:r>
          </a:p>
          <a:p>
            <a:pPr lvl="3"/>
            <a:r>
              <a:t>Body Level Four</a:t>
            </a:r>
          </a:p>
          <a:p>
            <a:pPr lvl="4"/>
            <a:r>
              <a:t>Body Level Five</a:t>
            </a:r>
          </a:p>
        </p:txBody>
      </p:sp>
      <p:sp>
        <p:nvSpPr>
          <p:cNvPr id="68" name="Slide Number"/>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75" name="Body Level One…"/>
          <p:cNvSpPr>
            <a:spLocks noGrp="1"/>
          </p:cNvSpPr>
          <p:nvPr>
            <p:ph type="body" idx="1"/>
          </p:nvPr>
        </p:nvSpPr>
        <p:spPr>
          <a:xfrm>
            <a:off x="952500" y="1270000"/>
            <a:ext cx="11099800" cy="7213600"/>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6" name="Slide Number"/>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83" name="Image"/>
          <p:cNvSpPr>
            <a:spLocks noGrp="1"/>
          </p:cNvSpPr>
          <p:nvPr>
            <p:ph type="pic" sz="quarter" idx="13"/>
          </p:nvPr>
        </p:nvSpPr>
        <p:spPr>
          <a:xfrm>
            <a:off x="6731000" y="4965700"/>
            <a:ext cx="5334000" cy="3898900"/>
          </a:xfrm>
          <a:prstGeom prst="rect">
            <a:avLst/>
          </a:prstGeom>
        </p:spPr>
        <p:txBody>
          <a:bodyPr lIns="91439" tIns="45719" rIns="91439" bIns="45719" anchor="t">
            <a:noAutofit/>
          </a:bodyPr>
          <a:lstStyle/>
          <a:p>
            <a:endParaRPr/>
          </a:p>
        </p:txBody>
      </p:sp>
      <p:sp>
        <p:nvSpPr>
          <p:cNvPr id="84" name="Image"/>
          <p:cNvSpPr>
            <a:spLocks noGrp="1"/>
          </p:cNvSpPr>
          <p:nvPr>
            <p:ph type="pic" sz="quarter" idx="14"/>
          </p:nvPr>
        </p:nvSpPr>
        <p:spPr>
          <a:xfrm>
            <a:off x="6731000" y="635000"/>
            <a:ext cx="5334000" cy="3898900"/>
          </a:xfrm>
          <a:prstGeom prst="rect">
            <a:avLst/>
          </a:prstGeom>
        </p:spPr>
        <p:txBody>
          <a:bodyPr lIns="91439" tIns="45719" rIns="91439" bIns="45719" anchor="t">
            <a:noAutofit/>
          </a:bodyPr>
          <a:lstStyle/>
          <a:p>
            <a:endParaRPr/>
          </a:p>
        </p:txBody>
      </p:sp>
      <p:sp>
        <p:nvSpPr>
          <p:cNvPr id="85" name="Image"/>
          <p:cNvSpPr>
            <a:spLocks noGrp="1"/>
          </p:cNvSpPr>
          <p:nvPr>
            <p:ph type="pic" sz="half" idx="15"/>
          </p:nvPr>
        </p:nvSpPr>
        <p:spPr>
          <a:xfrm>
            <a:off x="952500" y="635000"/>
            <a:ext cx="5334000" cy="8229600"/>
          </a:xfrm>
          <a:prstGeom prst="rect">
            <a:avLst/>
          </a:prstGeom>
        </p:spPr>
        <p:txBody>
          <a:bodyPr lIns="91439" tIns="45719" rIns="91439" bIns="45719" anchor="t">
            <a:noAutofit/>
          </a:bodyPr>
          <a:lstStyle/>
          <a:p>
            <a:endParaRPr/>
          </a:p>
        </p:txBody>
      </p:sp>
      <p:sp>
        <p:nvSpPr>
          <p:cNvPr id="86" name="Slide Number"/>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93" name="Body Level One…"/>
          <p:cNvSpPr>
            <a:spLocks noGrp="1"/>
          </p:cNvSpPr>
          <p:nvPr>
            <p:ph type="body" sz="quarter" idx="1"/>
          </p:nvPr>
        </p:nvSpPr>
        <p:spPr>
          <a:xfrm>
            <a:off x="1270000" y="6362700"/>
            <a:ext cx="10464800" cy="469900"/>
          </a:xfrm>
          <a:prstGeom prst="rect">
            <a:avLst/>
          </a:prstGeom>
        </p:spPr>
        <p:txBody>
          <a:bodyPr anchor="t"/>
          <a:lstStyle>
            <a:lvl1pPr marL="0" indent="0" algn="ctr">
              <a:spcBef>
                <a:spcPts val="0"/>
              </a:spcBef>
              <a:buSzTx/>
              <a:buNone/>
              <a:defRPr sz="2400" i="1"/>
            </a:lvl1pPr>
            <a:lvl2pPr marL="725236" indent="-280736" algn="ctr">
              <a:spcBef>
                <a:spcPts val="0"/>
              </a:spcBef>
              <a:defRPr sz="2400" i="1"/>
            </a:lvl2pPr>
            <a:lvl3pPr marL="1169736" indent="-280736" algn="ctr">
              <a:spcBef>
                <a:spcPts val="0"/>
              </a:spcBef>
              <a:defRPr sz="2400" i="1"/>
            </a:lvl3pPr>
            <a:lvl4pPr marL="1614236" indent="-280736" algn="ctr">
              <a:spcBef>
                <a:spcPts val="0"/>
              </a:spcBef>
              <a:defRPr sz="2400" i="1"/>
            </a:lvl4pPr>
            <a:lvl5pPr marL="2058736" indent="-280736" algn="ctr">
              <a:spcBef>
                <a:spcPts val="0"/>
              </a:spcBef>
              <a:defRPr sz="2400" i="1"/>
            </a:lvl5pPr>
          </a:lstStyle>
          <a:p>
            <a:r>
              <a:t>Body Level One</a:t>
            </a:r>
          </a:p>
          <a:p>
            <a:pPr lvl="1"/>
            <a:r>
              <a:t>Body Level Two</a:t>
            </a:r>
          </a:p>
          <a:p>
            <a:pPr lvl="2"/>
            <a:r>
              <a:t>Body Level Three</a:t>
            </a:r>
          </a:p>
          <a:p>
            <a:pPr lvl="3"/>
            <a:r>
              <a:t>Body Level Four</a:t>
            </a:r>
          </a:p>
          <a:p>
            <a:pPr lvl="4"/>
            <a:r>
              <a:t>Body Level Five</a:t>
            </a:r>
          </a:p>
        </p:txBody>
      </p:sp>
      <p:sp>
        <p:nvSpPr>
          <p:cNvPr id="94" name="“Type a quote here.”"/>
          <p:cNvSpPr>
            <a:spLocks noGrp="1"/>
          </p:cNvSpPr>
          <p:nvPr>
            <p:ph type="body" sz="quarter" idx="13"/>
          </p:nvPr>
        </p:nvSpPr>
        <p:spPr>
          <a:xfrm>
            <a:off x="1270000" y="4267200"/>
            <a:ext cx="10464800" cy="685800"/>
          </a:xfrm>
          <a:prstGeom prst="rect">
            <a:avLst/>
          </a:prstGeom>
        </p:spPr>
        <p:txBody>
          <a:bodyPr/>
          <a:lstStyle/>
          <a:p>
            <a:pPr marL="0" indent="0" algn="ctr">
              <a:spcBef>
                <a:spcPts val="0"/>
              </a:spcBef>
              <a:buSzTx/>
              <a:buNone/>
            </a:pPr>
            <a:endParaRPr/>
          </a:p>
        </p:txBody>
      </p:sp>
      <p:sp>
        <p:nvSpPr>
          <p:cNvPr id="95" name="Slide Number"/>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02" name="Image"/>
          <p:cNvSpPr>
            <a:spLocks noGrp="1"/>
          </p:cNvSpPr>
          <p:nvPr>
            <p:ph type="pic" idx="13"/>
          </p:nvPr>
        </p:nvSpPr>
        <p:spPr>
          <a:xfrm>
            <a:off x="-3175" y="0"/>
            <a:ext cx="13004800" cy="9753600"/>
          </a:xfrm>
          <a:prstGeom prst="rect">
            <a:avLst/>
          </a:prstGeom>
        </p:spPr>
        <p:txBody>
          <a:bodyPr lIns="91439" tIns="45719" rIns="91439" bIns="45719" anchor="t">
            <a:noAutofit/>
          </a:bodyPr>
          <a:lstStyle/>
          <a:p>
            <a:endParaRPr/>
          </a:p>
        </p:txBody>
      </p:sp>
      <p:sp>
        <p:nvSpPr>
          <p:cNvPr id="103" name="Slide Number"/>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10" name="Slide Number"/>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17" name="What is ENSO?…"/>
          <p:cNvSpPr/>
          <p:nvPr/>
        </p:nvSpPr>
        <p:spPr>
          <a:xfrm>
            <a:off x="2852354" y="143371"/>
            <a:ext cx="7300091" cy="13462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4100" b="1">
                <a:solidFill>
                  <a:srgbClr val="FFFFFF"/>
                </a:solidFill>
                <a:latin typeface="+mn-lt"/>
                <a:ea typeface="+mn-ea"/>
                <a:cs typeface="+mn-cs"/>
                <a:sym typeface="Helvetica"/>
              </a:defRPr>
            </a:pPr>
            <a:r>
              <a:t>What is ENSO?</a:t>
            </a:r>
          </a:p>
          <a:p>
            <a:pPr>
              <a:defRPr>
                <a:solidFill>
                  <a:srgbClr val="FFFFFF"/>
                </a:solidFill>
              </a:defRPr>
            </a:pPr>
            <a:r>
              <a:rPr sz="4100" b="1">
                <a:latin typeface="+mn-lt"/>
                <a:ea typeface="+mn-ea"/>
                <a:cs typeface="+mn-cs"/>
                <a:sym typeface="Helvetica"/>
              </a:rPr>
              <a:t>El Niño-Southern Oscillation</a:t>
            </a:r>
            <a:r>
              <a:t> </a:t>
            </a:r>
          </a:p>
        </p:txBody>
      </p:sp>
      <p:pic>
        <p:nvPicPr>
          <p:cNvPr id="118" name="Screen Shot 2016-09-14 at 10.19.14 PM.png" descr="Screen Shot 2016-09-14 at 10.19.14 PM.png"/>
          <p:cNvPicPr>
            <a:picLocks noChangeAspect="1"/>
          </p:cNvPicPr>
          <p:nvPr/>
        </p:nvPicPr>
        <p:blipFill>
          <a:blip r:embed="rId2">
            <a:extLst/>
          </a:blip>
          <a:stretch>
            <a:fillRect/>
          </a:stretch>
        </p:blipFill>
        <p:spPr>
          <a:xfrm>
            <a:off x="2990056" y="1568549"/>
            <a:ext cx="7024843" cy="5359996"/>
          </a:xfrm>
          <a:prstGeom prst="rect">
            <a:avLst/>
          </a:prstGeom>
          <a:ln w="12700">
            <a:miter lim="400000"/>
          </a:ln>
        </p:spPr>
      </p:pic>
      <p:sp>
        <p:nvSpPr>
          <p:cNvPr id="119" name="A coupled climate phenomenon of atmospheric pressure and oceanographic warming/ cooling in the equatorial Pacific influencing climate around the globe on seasonal to decadal timescales. It is described by its three phases: El Niño, La Niña and Neutral."/>
          <p:cNvSpPr/>
          <p:nvPr/>
        </p:nvSpPr>
        <p:spPr>
          <a:xfrm>
            <a:off x="248390" y="7553821"/>
            <a:ext cx="12508020" cy="226060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gn="l">
              <a:defRPr sz="2800">
                <a:solidFill>
                  <a:srgbClr val="FFFFFF"/>
                </a:solidFill>
              </a:defRPr>
            </a:lvl1pPr>
          </a:lstStyle>
          <a:p>
            <a:r>
              <a:t>A coupled climate phenomenon of atmospheric pressure and oceanographic warming/ cooling in the equatorial Pacific influencing climate around the globe on seasonal to decadal timescales. It is described by its three phases: El Niño, La Niña and Neutral. </a:t>
            </a:r>
          </a:p>
        </p:txBody>
      </p:sp>
      <p:sp>
        <p:nvSpPr>
          <p:cNvPr id="120" name="Slide Number"/>
          <p:cNvSpPr>
            <a:spLocks noGrp="1"/>
          </p:cNvSpPr>
          <p:nvPr>
            <p:ph type="sldNum" sz="quarter" idx="2"/>
          </p:nvPr>
        </p:nvSpPr>
        <p:spPr>
          <a:xfrm>
            <a:off x="6311798" y="9258300"/>
            <a:ext cx="368504" cy="381000"/>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127" name="Title Text"/>
          <p:cNvSpPr>
            <a:spLocks noGrp="1"/>
          </p:cNvSpPr>
          <p:nvPr>
            <p:ph type="title"/>
          </p:nvPr>
        </p:nvSpPr>
        <p:spPr>
          <a:prstGeom prst="rect">
            <a:avLst/>
          </a:prstGeom>
        </p:spPr>
        <p:txBody>
          <a:bodyPr/>
          <a:lstStyle/>
          <a:p>
            <a:r>
              <a:t>Title Text</a:t>
            </a:r>
          </a:p>
        </p:txBody>
      </p:sp>
      <p:sp>
        <p:nvSpPr>
          <p:cNvPr id="128" name="Body Level One…"/>
          <p:cNvSpPr>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29" name="Slide Number"/>
          <p:cNvSpPr>
            <a:spLocks noGrp="1"/>
          </p:cNvSpPr>
          <p:nvPr>
            <p:ph type="sldNum" sz="quarter" idx="2"/>
          </p:nvPr>
        </p:nvSpPr>
        <p:spPr>
          <a:xfrm>
            <a:off x="6311798" y="9258300"/>
            <a:ext cx="368504" cy="381000"/>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Title &amp; Subtitle">
    <p:spTree>
      <p:nvGrpSpPr>
        <p:cNvPr id="1" name=""/>
        <p:cNvGrpSpPr/>
        <p:nvPr/>
      </p:nvGrpSpPr>
      <p:grpSpPr>
        <a:xfrm>
          <a:off x="0" y="0"/>
          <a:ext cx="0" cy="0"/>
          <a:chOff x="0" y="0"/>
          <a:chExt cx="0" cy="0"/>
        </a:xfrm>
      </p:grpSpPr>
      <p:sp>
        <p:nvSpPr>
          <p:cNvPr id="136" name="Title Text"/>
          <p:cNvSpPr>
            <a:spLocks noGrp="1"/>
          </p:cNvSpPr>
          <p:nvPr>
            <p:ph type="title"/>
          </p:nvPr>
        </p:nvSpPr>
        <p:spPr>
          <a:xfrm>
            <a:off x="1270000" y="1638300"/>
            <a:ext cx="10464800" cy="3302000"/>
          </a:xfrm>
          <a:prstGeom prst="rect">
            <a:avLst/>
          </a:prstGeom>
        </p:spPr>
        <p:txBody>
          <a:bodyPr anchor="b"/>
          <a:lstStyle/>
          <a:p>
            <a:r>
              <a:t>Title Text</a:t>
            </a:r>
          </a:p>
        </p:txBody>
      </p:sp>
      <p:sp>
        <p:nvSpPr>
          <p:cNvPr id="137" name="Body Level One…"/>
          <p:cNvSpPr>
            <a:spLocks noGrp="1"/>
          </p:cNvSpPr>
          <p:nvPr>
            <p:ph type="body" sz="quarter" idx="1"/>
          </p:nvPr>
        </p:nvSpPr>
        <p:spPr>
          <a:xfrm>
            <a:off x="1270000" y="5029200"/>
            <a:ext cx="10464800" cy="1130300"/>
          </a:xfrm>
          <a:prstGeom prst="rect">
            <a:avLst/>
          </a:prstGeom>
        </p:spPr>
        <p:txBody>
          <a:bodyPr anchor="t"/>
          <a:lstStyle>
            <a:lvl1pPr marL="0" indent="0" algn="ctr">
              <a:spcBef>
                <a:spcPts val="0"/>
              </a:spcBef>
              <a:buSzTx/>
              <a:buNone/>
              <a:defRPr sz="3200"/>
            </a:lvl1pPr>
            <a:lvl2pPr marL="0" indent="228600" algn="ctr">
              <a:spcBef>
                <a:spcPts val="0"/>
              </a:spcBef>
              <a:buSzTx/>
              <a:buNone/>
              <a:defRPr sz="3200"/>
            </a:lvl2pPr>
            <a:lvl3pPr marL="0" indent="457200" algn="ctr">
              <a:spcBef>
                <a:spcPts val="0"/>
              </a:spcBef>
              <a:buSzTx/>
              <a:buNone/>
              <a:defRPr sz="3200"/>
            </a:lvl3pPr>
            <a:lvl4pPr marL="0" indent="685800" algn="ctr">
              <a:spcBef>
                <a:spcPts val="0"/>
              </a:spcBef>
              <a:buSzTx/>
              <a:buNone/>
              <a:defRPr sz="3200"/>
            </a:lvl4pPr>
            <a:lvl5pPr marL="0" indent="914400" algn="ctr">
              <a:spcBef>
                <a:spcPts val="0"/>
              </a:spcBef>
              <a:buSzTx/>
              <a:buNone/>
              <a:defRPr sz="3200"/>
            </a:lvl5pPr>
          </a:lstStyle>
          <a:p>
            <a:r>
              <a:t>Body Level One</a:t>
            </a:r>
          </a:p>
          <a:p>
            <a:pPr lvl="1"/>
            <a:r>
              <a:t>Body Level Two</a:t>
            </a:r>
          </a:p>
          <a:p>
            <a:pPr lvl="2"/>
            <a:r>
              <a:t>Body Level Three</a:t>
            </a:r>
          </a:p>
          <a:p>
            <a:pPr lvl="3"/>
            <a:r>
              <a:t>Body Level Four</a:t>
            </a:r>
          </a:p>
          <a:p>
            <a:pPr lvl="4"/>
            <a:r>
              <a:t>Body Level Five</a:t>
            </a:r>
          </a:p>
        </p:txBody>
      </p:sp>
      <p:sp>
        <p:nvSpPr>
          <p:cNvPr id="138" name="Slide Number"/>
          <p:cNvSpPr>
            <a:spLocks noGrp="1"/>
          </p:cNvSpPr>
          <p:nvPr>
            <p:ph type="sldNum" sz="quarter" idx="2"/>
          </p:nvPr>
        </p:nvSpPr>
        <p:spPr>
          <a:xfrm>
            <a:off x="6311798" y="9258300"/>
            <a:ext cx="368504" cy="381000"/>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145" name="Title Text"/>
          <p:cNvSpPr>
            <a:spLocks noGrp="1"/>
          </p:cNvSpPr>
          <p:nvPr>
            <p:ph type="title"/>
          </p:nvPr>
        </p:nvSpPr>
        <p:spPr>
          <a:prstGeom prst="rect">
            <a:avLst/>
          </a:prstGeom>
        </p:spPr>
        <p:txBody>
          <a:bodyPr/>
          <a:lstStyle/>
          <a:p>
            <a:r>
              <a:t>Title Text</a:t>
            </a:r>
          </a:p>
        </p:txBody>
      </p:sp>
      <p:sp>
        <p:nvSpPr>
          <p:cNvPr id="146" name="Slide Number"/>
          <p:cNvSpPr>
            <a:spLocks noGrp="1"/>
          </p:cNvSpPr>
          <p:nvPr>
            <p:ph type="sldNum" sz="quarter" idx="2"/>
          </p:nvPr>
        </p:nvSpPr>
        <p:spPr>
          <a:xfrm>
            <a:off x="6311798" y="9258300"/>
            <a:ext cx="368504" cy="381000"/>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Title &amp; Subtitle">
    <p:spTree>
      <p:nvGrpSpPr>
        <p:cNvPr id="1" name=""/>
        <p:cNvGrpSpPr/>
        <p:nvPr/>
      </p:nvGrpSpPr>
      <p:grpSpPr>
        <a:xfrm>
          <a:off x="0" y="0"/>
          <a:ext cx="0" cy="0"/>
          <a:chOff x="0" y="0"/>
          <a:chExt cx="0" cy="0"/>
        </a:xfrm>
      </p:grpSpPr>
      <p:sp>
        <p:nvSpPr>
          <p:cNvPr id="153" name="Title Text"/>
          <p:cNvSpPr>
            <a:spLocks noGrp="1"/>
          </p:cNvSpPr>
          <p:nvPr>
            <p:ph type="title"/>
          </p:nvPr>
        </p:nvSpPr>
        <p:spPr>
          <a:xfrm>
            <a:off x="948266" y="2445173"/>
            <a:ext cx="11108268" cy="2479041"/>
          </a:xfrm>
          <a:prstGeom prst="rect">
            <a:avLst/>
          </a:prstGeom>
        </p:spPr>
        <p:txBody>
          <a:bodyPr lIns="27093" tIns="27093" rIns="27093" bIns="27093" anchor="b"/>
          <a:lstStyle>
            <a:lvl1pPr defTabSz="587022">
              <a:defRPr sz="7800"/>
            </a:lvl1pPr>
          </a:lstStyle>
          <a:p>
            <a:r>
              <a:t>Title Text</a:t>
            </a:r>
          </a:p>
        </p:txBody>
      </p:sp>
      <p:sp>
        <p:nvSpPr>
          <p:cNvPr id="154" name="Body Level One…"/>
          <p:cNvSpPr>
            <a:spLocks noGrp="1"/>
          </p:cNvSpPr>
          <p:nvPr>
            <p:ph type="body" sz="quarter" idx="1"/>
          </p:nvPr>
        </p:nvSpPr>
        <p:spPr>
          <a:xfrm>
            <a:off x="948266" y="4991946"/>
            <a:ext cx="11108268" cy="846668"/>
          </a:xfrm>
          <a:prstGeom prst="rect">
            <a:avLst/>
          </a:prstGeom>
        </p:spPr>
        <p:txBody>
          <a:bodyPr lIns="27093" tIns="27093" rIns="27093" bIns="27093" anchor="t"/>
          <a:lstStyle>
            <a:lvl1pPr marL="0" indent="0" algn="ctr" defTabSz="587022">
              <a:spcBef>
                <a:spcPts val="0"/>
              </a:spcBef>
              <a:buSzTx/>
              <a:buNone/>
              <a:defRPr sz="2800"/>
            </a:lvl1pPr>
            <a:lvl2pPr marL="0" indent="228600" algn="ctr" defTabSz="587022">
              <a:spcBef>
                <a:spcPts val="0"/>
              </a:spcBef>
              <a:buSzTx/>
              <a:buNone/>
              <a:defRPr sz="2800"/>
            </a:lvl2pPr>
            <a:lvl3pPr marL="0" indent="457200" algn="ctr" defTabSz="587022">
              <a:spcBef>
                <a:spcPts val="0"/>
              </a:spcBef>
              <a:buSzTx/>
              <a:buNone/>
              <a:defRPr sz="2800"/>
            </a:lvl3pPr>
            <a:lvl4pPr marL="0" indent="685800" algn="ctr" defTabSz="587022">
              <a:spcBef>
                <a:spcPts val="0"/>
              </a:spcBef>
              <a:buSzTx/>
              <a:buNone/>
              <a:defRPr sz="2800"/>
            </a:lvl4pPr>
            <a:lvl5pPr marL="0" indent="914400" algn="ctr" defTabSz="587022">
              <a:spcBef>
                <a:spcPts val="0"/>
              </a:spcBef>
              <a:buSzTx/>
              <a:buNone/>
              <a:defRPr sz="2800"/>
            </a:lvl5pPr>
          </a:lstStyle>
          <a:p>
            <a:r>
              <a:t>Body Level One</a:t>
            </a:r>
          </a:p>
          <a:p>
            <a:pPr lvl="1"/>
            <a:r>
              <a:t>Body Level Two</a:t>
            </a:r>
          </a:p>
          <a:p>
            <a:pPr lvl="2"/>
            <a:r>
              <a:t>Body Level Three</a:t>
            </a:r>
          </a:p>
          <a:p>
            <a:pPr lvl="3"/>
            <a:r>
              <a:t>Body Level Four</a:t>
            </a:r>
          </a:p>
          <a:p>
            <a:pPr lvl="4"/>
            <a:r>
              <a:t>Body Level Five</a:t>
            </a:r>
          </a:p>
        </p:txBody>
      </p:sp>
      <p:sp>
        <p:nvSpPr>
          <p:cNvPr id="155" name="Slide Number"/>
          <p:cNvSpPr>
            <a:spLocks noGrp="1"/>
          </p:cNvSpPr>
          <p:nvPr>
            <p:ph type="sldNum" sz="quarter" idx="2"/>
          </p:nvPr>
        </p:nvSpPr>
        <p:spPr>
          <a:xfrm>
            <a:off x="6352590" y="8195733"/>
            <a:ext cx="292846" cy="295488"/>
          </a:xfrm>
          <a:prstGeom prst="rect">
            <a:avLst/>
          </a:prstGeom>
        </p:spPr>
        <p:txBody>
          <a:bodyPr lIns="27093" tIns="27093" rIns="27093" bIns="27093"/>
          <a:lstStyle>
            <a:lvl1pPr defTabSz="587022">
              <a:defRPr sz="1600"/>
            </a:lvl1pPr>
          </a:lstStyle>
          <a:p>
            <a:fld id="{86CB4B4D-7CA3-9044-876B-883B54F8677D}" type="slidenum">
              <a:t>‹#›</a:t>
            </a:fld>
            <a:endParaRPr/>
          </a:p>
        </p:txBody>
      </p:sp>
    </p:spTree>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Title Slide">
    <p:bg>
      <p:bgPr>
        <a:solidFill>
          <a:srgbClr val="1F4E79"/>
        </a:solidFill>
        <a:effectLst/>
      </p:bgPr>
    </p:bg>
    <p:spTree>
      <p:nvGrpSpPr>
        <p:cNvPr id="1" name=""/>
        <p:cNvGrpSpPr/>
        <p:nvPr/>
      </p:nvGrpSpPr>
      <p:grpSpPr>
        <a:xfrm>
          <a:off x="0" y="0"/>
          <a:ext cx="0" cy="0"/>
          <a:chOff x="0" y="0"/>
          <a:chExt cx="0" cy="0"/>
        </a:xfrm>
      </p:grpSpPr>
      <p:sp>
        <p:nvSpPr>
          <p:cNvPr id="162" name="Title Text"/>
          <p:cNvSpPr>
            <a:spLocks noGrp="1"/>
          </p:cNvSpPr>
          <p:nvPr>
            <p:ph type="title"/>
          </p:nvPr>
        </p:nvSpPr>
        <p:spPr>
          <a:xfrm>
            <a:off x="1625599" y="2416387"/>
            <a:ext cx="9753602" cy="2546774"/>
          </a:xfrm>
          <a:prstGeom prst="rect">
            <a:avLst/>
          </a:prstGeom>
        </p:spPr>
        <p:txBody>
          <a:bodyPr lIns="48767" tIns="48767" rIns="48767" bIns="48767" anchor="b"/>
          <a:lstStyle>
            <a:lvl1pPr defTabSz="1300480">
              <a:lnSpc>
                <a:spcPct val="90000"/>
              </a:lnSpc>
              <a:defRPr sz="8400">
                <a:solidFill>
                  <a:srgbClr val="000000"/>
                </a:solidFill>
                <a:latin typeface="Calibri Light"/>
                <a:ea typeface="Calibri Light"/>
                <a:cs typeface="Calibri Light"/>
                <a:sym typeface="Calibri Light"/>
              </a:defRPr>
            </a:lvl1pPr>
          </a:lstStyle>
          <a:p>
            <a:r>
              <a:t>Title Text</a:t>
            </a:r>
          </a:p>
        </p:txBody>
      </p:sp>
      <p:sp>
        <p:nvSpPr>
          <p:cNvPr id="163" name="Body Level One…"/>
          <p:cNvSpPr>
            <a:spLocks noGrp="1"/>
          </p:cNvSpPr>
          <p:nvPr>
            <p:ph type="body" sz="quarter" idx="1"/>
          </p:nvPr>
        </p:nvSpPr>
        <p:spPr>
          <a:xfrm>
            <a:off x="1625599" y="5061373"/>
            <a:ext cx="9753602" cy="1766147"/>
          </a:xfrm>
          <a:prstGeom prst="rect">
            <a:avLst/>
          </a:prstGeom>
        </p:spPr>
        <p:txBody>
          <a:bodyPr lIns="48767" tIns="48767" rIns="48767" bIns="48767" anchor="t"/>
          <a:lstStyle>
            <a:lvl1pPr marL="0" indent="0" algn="ctr" defTabSz="1300480">
              <a:lnSpc>
                <a:spcPct val="90000"/>
              </a:lnSpc>
              <a:spcBef>
                <a:spcPts val="1400"/>
              </a:spcBef>
              <a:buSzTx/>
              <a:buNone/>
              <a:defRPr sz="3400">
                <a:solidFill>
                  <a:srgbClr val="000000"/>
                </a:solidFill>
                <a:latin typeface="Calibri"/>
                <a:ea typeface="Calibri"/>
                <a:cs typeface="Calibri"/>
                <a:sym typeface="Calibri"/>
              </a:defRPr>
            </a:lvl1pPr>
            <a:lvl2pPr marL="0" indent="457200" algn="ctr" defTabSz="1300480">
              <a:lnSpc>
                <a:spcPct val="90000"/>
              </a:lnSpc>
              <a:spcBef>
                <a:spcPts val="1400"/>
              </a:spcBef>
              <a:buSzTx/>
              <a:buNone/>
              <a:defRPr sz="3400">
                <a:solidFill>
                  <a:srgbClr val="000000"/>
                </a:solidFill>
                <a:latin typeface="Calibri"/>
                <a:ea typeface="Calibri"/>
                <a:cs typeface="Calibri"/>
                <a:sym typeface="Calibri"/>
              </a:defRPr>
            </a:lvl2pPr>
            <a:lvl3pPr marL="0" indent="914400" algn="ctr" defTabSz="1300480">
              <a:lnSpc>
                <a:spcPct val="90000"/>
              </a:lnSpc>
              <a:spcBef>
                <a:spcPts val="1400"/>
              </a:spcBef>
              <a:buSzTx/>
              <a:buNone/>
              <a:defRPr sz="3400">
                <a:solidFill>
                  <a:srgbClr val="000000"/>
                </a:solidFill>
                <a:latin typeface="Calibri"/>
                <a:ea typeface="Calibri"/>
                <a:cs typeface="Calibri"/>
                <a:sym typeface="Calibri"/>
              </a:defRPr>
            </a:lvl3pPr>
            <a:lvl4pPr marL="0" indent="1371600" algn="ctr" defTabSz="1300480">
              <a:lnSpc>
                <a:spcPct val="90000"/>
              </a:lnSpc>
              <a:spcBef>
                <a:spcPts val="1400"/>
              </a:spcBef>
              <a:buSzTx/>
              <a:buNone/>
              <a:defRPr sz="3400">
                <a:solidFill>
                  <a:srgbClr val="000000"/>
                </a:solidFill>
                <a:latin typeface="Calibri"/>
                <a:ea typeface="Calibri"/>
                <a:cs typeface="Calibri"/>
                <a:sym typeface="Calibri"/>
              </a:defRPr>
            </a:lvl4pPr>
            <a:lvl5pPr marL="0" indent="1828800" algn="ctr" defTabSz="1300480">
              <a:lnSpc>
                <a:spcPct val="90000"/>
              </a:lnSpc>
              <a:spcBef>
                <a:spcPts val="1400"/>
              </a:spcBef>
              <a:buSzTx/>
              <a:buNone/>
              <a:defRPr sz="3400">
                <a:solidFill>
                  <a:srgbClr val="000000"/>
                </a:solidFill>
                <a:latin typeface="Calibri"/>
                <a:ea typeface="Calibri"/>
                <a:cs typeface="Calibri"/>
                <a:sym typeface="Calibri"/>
              </a:defRPr>
            </a:lvl5pPr>
          </a:lstStyle>
          <a:p>
            <a:r>
              <a:t>Body Level One</a:t>
            </a:r>
          </a:p>
          <a:p>
            <a:pPr lvl="1"/>
            <a:r>
              <a:t>Body Level Two</a:t>
            </a:r>
          </a:p>
          <a:p>
            <a:pPr lvl="2"/>
            <a:r>
              <a:t>Body Level Three</a:t>
            </a:r>
          </a:p>
          <a:p>
            <a:pPr lvl="3"/>
            <a:r>
              <a:t>Body Level Four</a:t>
            </a:r>
          </a:p>
          <a:p>
            <a:pPr lvl="4"/>
            <a:r>
              <a:t>Body Level Five</a:t>
            </a:r>
          </a:p>
        </p:txBody>
      </p:sp>
      <p:sp>
        <p:nvSpPr>
          <p:cNvPr id="164" name="Slide Number"/>
          <p:cNvSpPr>
            <a:spLocks noGrp="1"/>
          </p:cNvSpPr>
          <p:nvPr>
            <p:ph type="sldNum" sz="quarter" idx="2"/>
          </p:nvPr>
        </p:nvSpPr>
        <p:spPr>
          <a:xfrm>
            <a:off x="11787362" y="8024622"/>
            <a:ext cx="323359" cy="338837"/>
          </a:xfrm>
          <a:prstGeom prst="rect">
            <a:avLst/>
          </a:prstGeom>
        </p:spPr>
        <p:txBody>
          <a:bodyPr lIns="48767" tIns="48767" rIns="48767" bIns="48767" anchor="ctr"/>
          <a:lstStyle>
            <a:lvl1pPr algn="r" defTabSz="1300480">
              <a:defRPr sz="1600">
                <a:solidFill>
                  <a:srgbClr val="888888"/>
                </a:solidFill>
                <a:latin typeface="Calibri"/>
                <a:ea typeface="Calibri"/>
                <a:cs typeface="Calibri"/>
                <a:sym typeface="Calibri"/>
              </a:defRPr>
            </a:lvl1p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itle Text"/>
          <p:cNvSpPr>
            <a:spLocks noGrp="1"/>
          </p:cNvSpPr>
          <p:nvPr>
            <p:ph type="title"/>
          </p:nvPr>
        </p:nvSpPr>
        <p:spPr>
          <a:xfrm>
            <a:off x="952500" y="254000"/>
            <a:ext cx="11099800" cy="215900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normAutofit/>
          </a:bodyPr>
          <a:lstStyle/>
          <a:p>
            <a:r>
              <a:t>Title Text</a:t>
            </a:r>
          </a:p>
        </p:txBody>
      </p:sp>
      <p:sp>
        <p:nvSpPr>
          <p:cNvPr id="3" name="Body Level One…"/>
          <p:cNvSpPr>
            <a:spLocks noGrp="1"/>
          </p:cNvSpPr>
          <p:nvPr>
            <p:ph type="body" idx="1"/>
          </p:nvPr>
        </p:nvSpPr>
        <p:spPr>
          <a:xfrm>
            <a:off x="952500" y="2590800"/>
            <a:ext cx="11099800" cy="628650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a:spLocks noGrp="1"/>
          </p:cNvSpPr>
          <p:nvPr>
            <p:ph type="sldNum" sz="quarter" idx="2"/>
          </p:nvPr>
        </p:nvSpPr>
        <p:spPr>
          <a:xfrm>
            <a:off x="6311798" y="9258300"/>
            <a:ext cx="368504" cy="381000"/>
          </a:xfrm>
          <a:prstGeom prst="rect">
            <a:avLst/>
          </a:prstGeom>
          <a:ln w="12700">
            <a:miter lim="400000"/>
          </a:ln>
        </p:spPr>
        <p:txBody>
          <a:bodyPr wrap="none" lIns="50800" tIns="50800" rIns="50800" bIns="50800">
            <a:spAutoFit/>
          </a:bodyPr>
          <a:lstStyle>
            <a:lvl1pPr>
              <a:defRPr sz="1800">
                <a:solidFill>
                  <a:srgbClr val="FFFFFF"/>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ransition spd="med"/>
  <p:txStyles>
    <p:titleStyle>
      <a:lvl1pPr marL="0" marR="0" indent="0" algn="ctr" defTabSz="584200" rtl="0" latinLnBrk="0">
        <a:lnSpc>
          <a:spcPct val="100000"/>
        </a:lnSpc>
        <a:spcBef>
          <a:spcPts val="0"/>
        </a:spcBef>
        <a:spcAft>
          <a:spcPts val="0"/>
        </a:spcAft>
        <a:buClrTx/>
        <a:buSzTx/>
        <a:buFontTx/>
        <a:buNone/>
        <a:tabLst/>
        <a:defRPr sz="8000" b="0" i="0" u="none" strike="noStrike" cap="none" spc="0" baseline="0">
          <a:ln>
            <a:noFill/>
          </a:ln>
          <a:solidFill>
            <a:srgbClr val="FFFFFF"/>
          </a:solidFill>
          <a:uFillTx/>
          <a:latin typeface="Helvetica Light"/>
          <a:ea typeface="Helvetica Light"/>
          <a:cs typeface="Helvetica Light"/>
          <a:sym typeface="Helvetica Light"/>
        </a:defRPr>
      </a:lvl1pPr>
      <a:lvl2pPr marL="0" marR="0" indent="0" algn="ctr" defTabSz="584200" rtl="0" latinLnBrk="0">
        <a:lnSpc>
          <a:spcPct val="100000"/>
        </a:lnSpc>
        <a:spcBef>
          <a:spcPts val="0"/>
        </a:spcBef>
        <a:spcAft>
          <a:spcPts val="0"/>
        </a:spcAft>
        <a:buClrTx/>
        <a:buSzTx/>
        <a:buFontTx/>
        <a:buNone/>
        <a:tabLst/>
        <a:defRPr sz="8000" b="0" i="0" u="none" strike="noStrike" cap="none" spc="0" baseline="0">
          <a:ln>
            <a:noFill/>
          </a:ln>
          <a:solidFill>
            <a:srgbClr val="FFFFFF"/>
          </a:solidFill>
          <a:uFillTx/>
          <a:latin typeface="Helvetica Light"/>
          <a:ea typeface="Helvetica Light"/>
          <a:cs typeface="Helvetica Light"/>
          <a:sym typeface="Helvetica Light"/>
        </a:defRPr>
      </a:lvl2pPr>
      <a:lvl3pPr marL="0" marR="0" indent="0" algn="ctr" defTabSz="584200" rtl="0" latinLnBrk="0">
        <a:lnSpc>
          <a:spcPct val="100000"/>
        </a:lnSpc>
        <a:spcBef>
          <a:spcPts val="0"/>
        </a:spcBef>
        <a:spcAft>
          <a:spcPts val="0"/>
        </a:spcAft>
        <a:buClrTx/>
        <a:buSzTx/>
        <a:buFontTx/>
        <a:buNone/>
        <a:tabLst/>
        <a:defRPr sz="8000" b="0" i="0" u="none" strike="noStrike" cap="none" spc="0" baseline="0">
          <a:ln>
            <a:noFill/>
          </a:ln>
          <a:solidFill>
            <a:srgbClr val="FFFFFF"/>
          </a:solidFill>
          <a:uFillTx/>
          <a:latin typeface="Helvetica Light"/>
          <a:ea typeface="Helvetica Light"/>
          <a:cs typeface="Helvetica Light"/>
          <a:sym typeface="Helvetica Light"/>
        </a:defRPr>
      </a:lvl3pPr>
      <a:lvl4pPr marL="0" marR="0" indent="0" algn="ctr" defTabSz="584200" rtl="0" latinLnBrk="0">
        <a:lnSpc>
          <a:spcPct val="100000"/>
        </a:lnSpc>
        <a:spcBef>
          <a:spcPts val="0"/>
        </a:spcBef>
        <a:spcAft>
          <a:spcPts val="0"/>
        </a:spcAft>
        <a:buClrTx/>
        <a:buSzTx/>
        <a:buFontTx/>
        <a:buNone/>
        <a:tabLst/>
        <a:defRPr sz="8000" b="0" i="0" u="none" strike="noStrike" cap="none" spc="0" baseline="0">
          <a:ln>
            <a:noFill/>
          </a:ln>
          <a:solidFill>
            <a:srgbClr val="FFFFFF"/>
          </a:solidFill>
          <a:uFillTx/>
          <a:latin typeface="Helvetica Light"/>
          <a:ea typeface="Helvetica Light"/>
          <a:cs typeface="Helvetica Light"/>
          <a:sym typeface="Helvetica Light"/>
        </a:defRPr>
      </a:lvl4pPr>
      <a:lvl5pPr marL="0" marR="0" indent="0" algn="ctr" defTabSz="584200" rtl="0" latinLnBrk="0">
        <a:lnSpc>
          <a:spcPct val="100000"/>
        </a:lnSpc>
        <a:spcBef>
          <a:spcPts val="0"/>
        </a:spcBef>
        <a:spcAft>
          <a:spcPts val="0"/>
        </a:spcAft>
        <a:buClrTx/>
        <a:buSzTx/>
        <a:buFontTx/>
        <a:buNone/>
        <a:tabLst/>
        <a:defRPr sz="8000" b="0" i="0" u="none" strike="noStrike" cap="none" spc="0" baseline="0">
          <a:ln>
            <a:noFill/>
          </a:ln>
          <a:solidFill>
            <a:srgbClr val="FFFFFF"/>
          </a:solidFill>
          <a:uFillTx/>
          <a:latin typeface="Helvetica Light"/>
          <a:ea typeface="Helvetica Light"/>
          <a:cs typeface="Helvetica Light"/>
          <a:sym typeface="Helvetica Light"/>
        </a:defRPr>
      </a:lvl5pPr>
      <a:lvl6pPr marL="0" marR="0" indent="0" algn="ctr" defTabSz="584200" rtl="0" latinLnBrk="0">
        <a:lnSpc>
          <a:spcPct val="100000"/>
        </a:lnSpc>
        <a:spcBef>
          <a:spcPts val="0"/>
        </a:spcBef>
        <a:spcAft>
          <a:spcPts val="0"/>
        </a:spcAft>
        <a:buClrTx/>
        <a:buSzTx/>
        <a:buFontTx/>
        <a:buNone/>
        <a:tabLst/>
        <a:defRPr sz="8000" b="0" i="0" u="none" strike="noStrike" cap="none" spc="0" baseline="0">
          <a:ln>
            <a:noFill/>
          </a:ln>
          <a:solidFill>
            <a:srgbClr val="FFFFFF"/>
          </a:solidFill>
          <a:uFillTx/>
          <a:latin typeface="Helvetica Light"/>
          <a:ea typeface="Helvetica Light"/>
          <a:cs typeface="Helvetica Light"/>
          <a:sym typeface="Helvetica Light"/>
        </a:defRPr>
      </a:lvl6pPr>
      <a:lvl7pPr marL="0" marR="0" indent="0" algn="ctr" defTabSz="584200" rtl="0" latinLnBrk="0">
        <a:lnSpc>
          <a:spcPct val="100000"/>
        </a:lnSpc>
        <a:spcBef>
          <a:spcPts val="0"/>
        </a:spcBef>
        <a:spcAft>
          <a:spcPts val="0"/>
        </a:spcAft>
        <a:buClrTx/>
        <a:buSzTx/>
        <a:buFontTx/>
        <a:buNone/>
        <a:tabLst/>
        <a:defRPr sz="8000" b="0" i="0" u="none" strike="noStrike" cap="none" spc="0" baseline="0">
          <a:ln>
            <a:noFill/>
          </a:ln>
          <a:solidFill>
            <a:srgbClr val="FFFFFF"/>
          </a:solidFill>
          <a:uFillTx/>
          <a:latin typeface="Helvetica Light"/>
          <a:ea typeface="Helvetica Light"/>
          <a:cs typeface="Helvetica Light"/>
          <a:sym typeface="Helvetica Light"/>
        </a:defRPr>
      </a:lvl7pPr>
      <a:lvl8pPr marL="0" marR="0" indent="0" algn="ctr" defTabSz="584200" rtl="0" latinLnBrk="0">
        <a:lnSpc>
          <a:spcPct val="100000"/>
        </a:lnSpc>
        <a:spcBef>
          <a:spcPts val="0"/>
        </a:spcBef>
        <a:spcAft>
          <a:spcPts val="0"/>
        </a:spcAft>
        <a:buClrTx/>
        <a:buSzTx/>
        <a:buFontTx/>
        <a:buNone/>
        <a:tabLst/>
        <a:defRPr sz="8000" b="0" i="0" u="none" strike="noStrike" cap="none" spc="0" baseline="0">
          <a:ln>
            <a:noFill/>
          </a:ln>
          <a:solidFill>
            <a:srgbClr val="FFFFFF"/>
          </a:solidFill>
          <a:uFillTx/>
          <a:latin typeface="Helvetica Light"/>
          <a:ea typeface="Helvetica Light"/>
          <a:cs typeface="Helvetica Light"/>
          <a:sym typeface="Helvetica Light"/>
        </a:defRPr>
      </a:lvl8pPr>
      <a:lvl9pPr marL="0" marR="0" indent="0" algn="ctr" defTabSz="584200" rtl="0" latinLnBrk="0">
        <a:lnSpc>
          <a:spcPct val="100000"/>
        </a:lnSpc>
        <a:spcBef>
          <a:spcPts val="0"/>
        </a:spcBef>
        <a:spcAft>
          <a:spcPts val="0"/>
        </a:spcAft>
        <a:buClrTx/>
        <a:buSzTx/>
        <a:buFontTx/>
        <a:buNone/>
        <a:tabLst/>
        <a:defRPr sz="8000" b="0" i="0" u="none" strike="noStrike" cap="none" spc="0" baseline="0">
          <a:ln>
            <a:noFill/>
          </a:ln>
          <a:solidFill>
            <a:srgbClr val="FFFFFF"/>
          </a:solidFill>
          <a:uFillTx/>
          <a:latin typeface="Helvetica Light"/>
          <a:ea typeface="Helvetica Light"/>
          <a:cs typeface="Helvetica Light"/>
          <a:sym typeface="Helvetica Light"/>
        </a:defRPr>
      </a:lvl9pPr>
    </p:titleStyle>
    <p:bodyStyle>
      <a:lvl1pPr marL="444500" marR="0" indent="-444500" algn="l" defTabSz="584200" rtl="0" latinLnBrk="0">
        <a:lnSpc>
          <a:spcPct val="100000"/>
        </a:lnSpc>
        <a:spcBef>
          <a:spcPts val="4200"/>
        </a:spcBef>
        <a:spcAft>
          <a:spcPts val="0"/>
        </a:spcAft>
        <a:buClrTx/>
        <a:buSzPct val="75000"/>
        <a:buFontTx/>
        <a:buChar char="•"/>
        <a:tabLst/>
        <a:defRPr sz="3800" b="0" i="0" u="none" strike="noStrike" cap="none" spc="0" baseline="0">
          <a:ln>
            <a:noFill/>
          </a:ln>
          <a:solidFill>
            <a:srgbClr val="FFFFFF"/>
          </a:solidFill>
          <a:uFillTx/>
          <a:latin typeface="Helvetica Light"/>
          <a:ea typeface="Helvetica Light"/>
          <a:cs typeface="Helvetica Light"/>
          <a:sym typeface="Helvetica Light"/>
        </a:defRPr>
      </a:lvl1pPr>
      <a:lvl2pPr marL="889000" marR="0" indent="-444500" algn="l" defTabSz="584200" rtl="0" latinLnBrk="0">
        <a:lnSpc>
          <a:spcPct val="100000"/>
        </a:lnSpc>
        <a:spcBef>
          <a:spcPts val="4200"/>
        </a:spcBef>
        <a:spcAft>
          <a:spcPts val="0"/>
        </a:spcAft>
        <a:buClrTx/>
        <a:buSzPct val="75000"/>
        <a:buFontTx/>
        <a:buChar char="•"/>
        <a:tabLst/>
        <a:defRPr sz="3800" b="0" i="0" u="none" strike="noStrike" cap="none" spc="0" baseline="0">
          <a:ln>
            <a:noFill/>
          </a:ln>
          <a:solidFill>
            <a:srgbClr val="FFFFFF"/>
          </a:solidFill>
          <a:uFillTx/>
          <a:latin typeface="Helvetica Light"/>
          <a:ea typeface="Helvetica Light"/>
          <a:cs typeface="Helvetica Light"/>
          <a:sym typeface="Helvetica Light"/>
        </a:defRPr>
      </a:lvl2pPr>
      <a:lvl3pPr marL="1333500" marR="0" indent="-444500" algn="l" defTabSz="584200" rtl="0" latinLnBrk="0">
        <a:lnSpc>
          <a:spcPct val="100000"/>
        </a:lnSpc>
        <a:spcBef>
          <a:spcPts val="4200"/>
        </a:spcBef>
        <a:spcAft>
          <a:spcPts val="0"/>
        </a:spcAft>
        <a:buClrTx/>
        <a:buSzPct val="75000"/>
        <a:buFontTx/>
        <a:buChar char="•"/>
        <a:tabLst/>
        <a:defRPr sz="3800" b="0" i="0" u="none" strike="noStrike" cap="none" spc="0" baseline="0">
          <a:ln>
            <a:noFill/>
          </a:ln>
          <a:solidFill>
            <a:srgbClr val="FFFFFF"/>
          </a:solidFill>
          <a:uFillTx/>
          <a:latin typeface="Helvetica Light"/>
          <a:ea typeface="Helvetica Light"/>
          <a:cs typeface="Helvetica Light"/>
          <a:sym typeface="Helvetica Light"/>
        </a:defRPr>
      </a:lvl3pPr>
      <a:lvl4pPr marL="1778000" marR="0" indent="-444500" algn="l" defTabSz="584200" rtl="0" latinLnBrk="0">
        <a:lnSpc>
          <a:spcPct val="100000"/>
        </a:lnSpc>
        <a:spcBef>
          <a:spcPts val="4200"/>
        </a:spcBef>
        <a:spcAft>
          <a:spcPts val="0"/>
        </a:spcAft>
        <a:buClrTx/>
        <a:buSzPct val="75000"/>
        <a:buFontTx/>
        <a:buChar char="•"/>
        <a:tabLst/>
        <a:defRPr sz="3800" b="0" i="0" u="none" strike="noStrike" cap="none" spc="0" baseline="0">
          <a:ln>
            <a:noFill/>
          </a:ln>
          <a:solidFill>
            <a:srgbClr val="FFFFFF"/>
          </a:solidFill>
          <a:uFillTx/>
          <a:latin typeface="Helvetica Light"/>
          <a:ea typeface="Helvetica Light"/>
          <a:cs typeface="Helvetica Light"/>
          <a:sym typeface="Helvetica Light"/>
        </a:defRPr>
      </a:lvl4pPr>
      <a:lvl5pPr marL="2222500" marR="0" indent="-444500" algn="l" defTabSz="584200" rtl="0" latinLnBrk="0">
        <a:lnSpc>
          <a:spcPct val="100000"/>
        </a:lnSpc>
        <a:spcBef>
          <a:spcPts val="4200"/>
        </a:spcBef>
        <a:spcAft>
          <a:spcPts val="0"/>
        </a:spcAft>
        <a:buClrTx/>
        <a:buSzPct val="75000"/>
        <a:buFontTx/>
        <a:buChar char="•"/>
        <a:tabLst/>
        <a:defRPr sz="3800" b="0" i="0" u="none" strike="noStrike" cap="none" spc="0" baseline="0">
          <a:ln>
            <a:noFill/>
          </a:ln>
          <a:solidFill>
            <a:srgbClr val="FFFFFF"/>
          </a:solidFill>
          <a:uFillTx/>
          <a:latin typeface="Helvetica Light"/>
          <a:ea typeface="Helvetica Light"/>
          <a:cs typeface="Helvetica Light"/>
          <a:sym typeface="Helvetica Light"/>
        </a:defRPr>
      </a:lvl5pPr>
      <a:lvl6pPr marL="2667000" marR="0" indent="-444500" algn="l" defTabSz="584200" rtl="0" latinLnBrk="0">
        <a:lnSpc>
          <a:spcPct val="100000"/>
        </a:lnSpc>
        <a:spcBef>
          <a:spcPts val="4200"/>
        </a:spcBef>
        <a:spcAft>
          <a:spcPts val="0"/>
        </a:spcAft>
        <a:buClrTx/>
        <a:buSzPct val="75000"/>
        <a:buFontTx/>
        <a:buChar char="•"/>
        <a:tabLst/>
        <a:defRPr sz="3800" b="0" i="0" u="none" strike="noStrike" cap="none" spc="0" baseline="0">
          <a:ln>
            <a:noFill/>
          </a:ln>
          <a:solidFill>
            <a:srgbClr val="FFFFFF"/>
          </a:solidFill>
          <a:uFillTx/>
          <a:latin typeface="Helvetica Light"/>
          <a:ea typeface="Helvetica Light"/>
          <a:cs typeface="Helvetica Light"/>
          <a:sym typeface="Helvetica Light"/>
        </a:defRPr>
      </a:lvl6pPr>
      <a:lvl7pPr marL="3111500" marR="0" indent="-444500" algn="l" defTabSz="584200" rtl="0" latinLnBrk="0">
        <a:lnSpc>
          <a:spcPct val="100000"/>
        </a:lnSpc>
        <a:spcBef>
          <a:spcPts val="4200"/>
        </a:spcBef>
        <a:spcAft>
          <a:spcPts val="0"/>
        </a:spcAft>
        <a:buClrTx/>
        <a:buSzPct val="75000"/>
        <a:buFontTx/>
        <a:buChar char="•"/>
        <a:tabLst/>
        <a:defRPr sz="3800" b="0" i="0" u="none" strike="noStrike" cap="none" spc="0" baseline="0">
          <a:ln>
            <a:noFill/>
          </a:ln>
          <a:solidFill>
            <a:srgbClr val="FFFFFF"/>
          </a:solidFill>
          <a:uFillTx/>
          <a:latin typeface="Helvetica Light"/>
          <a:ea typeface="Helvetica Light"/>
          <a:cs typeface="Helvetica Light"/>
          <a:sym typeface="Helvetica Light"/>
        </a:defRPr>
      </a:lvl7pPr>
      <a:lvl8pPr marL="3556000" marR="0" indent="-444500" algn="l" defTabSz="584200" rtl="0" latinLnBrk="0">
        <a:lnSpc>
          <a:spcPct val="100000"/>
        </a:lnSpc>
        <a:spcBef>
          <a:spcPts val="4200"/>
        </a:spcBef>
        <a:spcAft>
          <a:spcPts val="0"/>
        </a:spcAft>
        <a:buClrTx/>
        <a:buSzPct val="75000"/>
        <a:buFontTx/>
        <a:buChar char="•"/>
        <a:tabLst/>
        <a:defRPr sz="3800" b="0" i="0" u="none" strike="noStrike" cap="none" spc="0" baseline="0">
          <a:ln>
            <a:noFill/>
          </a:ln>
          <a:solidFill>
            <a:srgbClr val="FFFFFF"/>
          </a:solidFill>
          <a:uFillTx/>
          <a:latin typeface="Helvetica Light"/>
          <a:ea typeface="Helvetica Light"/>
          <a:cs typeface="Helvetica Light"/>
          <a:sym typeface="Helvetica Light"/>
        </a:defRPr>
      </a:lvl8pPr>
      <a:lvl9pPr marL="4000500" marR="0" indent="-444500" algn="l" defTabSz="584200" rtl="0" latinLnBrk="0">
        <a:lnSpc>
          <a:spcPct val="100000"/>
        </a:lnSpc>
        <a:spcBef>
          <a:spcPts val="4200"/>
        </a:spcBef>
        <a:spcAft>
          <a:spcPts val="0"/>
        </a:spcAft>
        <a:buClrTx/>
        <a:buSzPct val="75000"/>
        <a:buFontTx/>
        <a:buChar char="•"/>
        <a:tabLst/>
        <a:defRPr sz="3800" b="0" i="0" u="none" strike="noStrike" cap="none" spc="0" baseline="0">
          <a:ln>
            <a:noFill/>
          </a:ln>
          <a:solidFill>
            <a:srgbClr val="FFFFFF"/>
          </a:solidFill>
          <a:uFillTx/>
          <a:latin typeface="Helvetica Light"/>
          <a:ea typeface="Helvetica Light"/>
          <a:cs typeface="Helvetica Light"/>
          <a:sym typeface="Helvetica Light"/>
        </a:defRPr>
      </a:lvl9pPr>
    </p:bodyStyle>
    <p:otherStyle>
      <a:lvl1pPr marL="0" marR="0" indent="0" algn="ctr" defTabSz="584200" rtl="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Helvetica Light"/>
        </a:defRPr>
      </a:lvl1pPr>
      <a:lvl2pPr marL="0" marR="0" indent="0" algn="ctr" defTabSz="584200" rtl="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Helvetica Light"/>
        </a:defRPr>
      </a:lvl2pPr>
      <a:lvl3pPr marL="0" marR="0" indent="0" algn="ctr" defTabSz="584200" rtl="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Helvetica Light"/>
        </a:defRPr>
      </a:lvl3pPr>
      <a:lvl4pPr marL="0" marR="0" indent="0" algn="ctr" defTabSz="584200" rtl="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Helvetica Light"/>
        </a:defRPr>
      </a:lvl4pPr>
      <a:lvl5pPr marL="0" marR="0" indent="0" algn="ctr" defTabSz="584200" rtl="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Helvetica Light"/>
        </a:defRPr>
      </a:lvl5pPr>
      <a:lvl6pPr marL="0" marR="0" indent="0" algn="ctr" defTabSz="584200" rtl="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Helvetica Light"/>
        </a:defRPr>
      </a:lvl6pPr>
      <a:lvl7pPr marL="0" marR="0" indent="0" algn="ctr" defTabSz="584200" rtl="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Helvetica Light"/>
        </a:defRPr>
      </a:lvl7pPr>
      <a:lvl8pPr marL="0" marR="0" indent="0" algn="ctr" defTabSz="584200" rtl="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Helvetica Light"/>
        </a:defRPr>
      </a:lvl8pPr>
      <a:lvl9pPr marL="0" marR="0" indent="0" algn="ctr" defTabSz="584200" rtl="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Helvetica Ligh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6.xml"/><Relationship Id="rId5" Type="http://schemas.openxmlformats.org/officeDocument/2006/relationships/hyperlink" Target="http://climate.gov" TargetMode="Externa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6.xml"/><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6.xml"/><Relationship Id="rId4" Type="http://schemas.openxmlformats.org/officeDocument/2006/relationships/hyperlink" Target="http://NOAA.gov"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16.xml"/><Relationship Id="rId5" Type="http://schemas.openxmlformats.org/officeDocument/2006/relationships/hyperlink" Target="https://www.climate.gov/enso" TargetMode="Externa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19.png"/><Relationship Id="rId4" Type="http://schemas.openxmlformats.org/officeDocument/2006/relationships/notesSlide" Target="../notesSlides/notesSlide14.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3.xml"/><Relationship Id="rId1" Type="http://schemas.openxmlformats.org/officeDocument/2006/relationships/slideLayout" Target="../slideLayouts/slideLayout1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 name="Complexities in Interpreting and…"/>
          <p:cNvSpPr/>
          <p:nvPr/>
        </p:nvSpPr>
        <p:spPr>
          <a:xfrm>
            <a:off x="1738957" y="325147"/>
            <a:ext cx="9526886" cy="30226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3800" b="1">
                <a:solidFill>
                  <a:srgbClr val="EAF9F0"/>
                </a:solidFill>
                <a:latin typeface="+mn-lt"/>
                <a:ea typeface="+mn-ea"/>
                <a:cs typeface="+mn-cs"/>
                <a:sym typeface="Helvetica"/>
              </a:defRPr>
            </a:pPr>
            <a:r>
              <a:rPr dirty="0"/>
              <a:t>Complexities in Interpreting and </a:t>
            </a:r>
          </a:p>
          <a:p>
            <a:pPr>
              <a:defRPr sz="3800" b="1">
                <a:solidFill>
                  <a:srgbClr val="EAF9F0"/>
                </a:solidFill>
                <a:latin typeface="+mn-lt"/>
                <a:ea typeface="+mn-ea"/>
                <a:cs typeface="+mn-cs"/>
                <a:sym typeface="Helvetica"/>
              </a:defRPr>
            </a:pPr>
            <a:r>
              <a:rPr dirty="0"/>
              <a:t>Forecasting Precipitation Patterns in the</a:t>
            </a:r>
          </a:p>
          <a:p>
            <a:pPr>
              <a:defRPr sz="3800" b="1">
                <a:solidFill>
                  <a:srgbClr val="EAF9F0"/>
                </a:solidFill>
                <a:latin typeface="+mn-lt"/>
                <a:ea typeface="+mn-ea"/>
                <a:cs typeface="+mn-cs"/>
                <a:sym typeface="Helvetica"/>
              </a:defRPr>
            </a:pPr>
            <a:r>
              <a:rPr dirty="0"/>
              <a:t>Western United States:</a:t>
            </a:r>
          </a:p>
          <a:p>
            <a:pPr>
              <a:defRPr sz="3800" i="1">
                <a:solidFill>
                  <a:srgbClr val="EAF9F0"/>
                </a:solidFill>
                <a:latin typeface="+mn-lt"/>
                <a:ea typeface="+mn-ea"/>
                <a:cs typeface="+mn-cs"/>
                <a:sym typeface="Helvetica"/>
              </a:defRPr>
            </a:pPr>
            <a:r>
              <a:rPr dirty="0"/>
              <a:t>a look at ENSO</a:t>
            </a:r>
          </a:p>
          <a:p>
            <a:pPr>
              <a:defRPr sz="3800" b="1">
                <a:solidFill>
                  <a:srgbClr val="EAF9F0"/>
                </a:solidFill>
                <a:latin typeface="+mn-lt"/>
                <a:ea typeface="+mn-ea"/>
                <a:cs typeface="+mn-cs"/>
                <a:sym typeface="Helvetica"/>
              </a:defRPr>
            </a:pPr>
            <a:r>
              <a:rPr b="0" i="1" dirty="0"/>
              <a:t> an</a:t>
            </a:r>
            <a:r>
              <a:rPr lang="en-US" b="0" i="1" dirty="0"/>
              <a:t>d PDO </a:t>
            </a:r>
            <a:r>
              <a:rPr b="0" i="1" dirty="0"/>
              <a:t>Teleconnections</a:t>
            </a:r>
          </a:p>
        </p:txBody>
      </p:sp>
      <p:pic>
        <p:nvPicPr>
          <p:cNvPr id="174" name="Screen Shot 2017-04-13 at 12.51.40 PM.png" descr="Screen Shot 2017-04-13 at 12.51.40 PM.png"/>
          <p:cNvPicPr>
            <a:picLocks noChangeAspect="1"/>
          </p:cNvPicPr>
          <p:nvPr/>
        </p:nvPicPr>
        <p:blipFill>
          <a:blip r:embed="rId3">
            <a:extLst/>
          </a:blip>
          <a:stretch>
            <a:fillRect/>
          </a:stretch>
        </p:blipFill>
        <p:spPr>
          <a:xfrm>
            <a:off x="3432077" y="3527247"/>
            <a:ext cx="6140646" cy="5808247"/>
          </a:xfrm>
          <a:prstGeom prst="rect">
            <a:avLst/>
          </a:prstGeom>
          <a:ln w="12700">
            <a:miter lim="400000"/>
          </a:ln>
        </p:spPr>
      </p:pic>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8904" y="397793"/>
            <a:ext cx="12483549" cy="890500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584200" rtl="0" fontAlgn="auto" latinLnBrk="0" hangingPunct="0">
              <a:lnSpc>
                <a:spcPct val="100000"/>
              </a:lnSpc>
              <a:spcBef>
                <a:spcPts val="0"/>
              </a:spcBef>
              <a:spcAft>
                <a:spcPts val="0"/>
              </a:spcAft>
              <a:buClrTx/>
              <a:buSzTx/>
              <a:buFontTx/>
              <a:buNone/>
              <a:tabLst/>
            </a:pPr>
            <a:r>
              <a:rPr lang="en-US" sz="6600" b="1" u="sng" dirty="0">
                <a:solidFill>
                  <a:srgbClr val="F8F8F8"/>
                </a:solidFill>
              </a:rPr>
              <a:t>Outline</a:t>
            </a:r>
            <a:endParaRPr lang="en-US" sz="600" dirty="0">
              <a:solidFill>
                <a:srgbClr val="F8F8F8"/>
              </a:solidFill>
            </a:endParaRPr>
          </a:p>
          <a:p>
            <a:pPr marL="0" marR="0" indent="0" algn="ctr" defTabSz="584200" rtl="0" fontAlgn="auto" latinLnBrk="0" hangingPunct="0">
              <a:lnSpc>
                <a:spcPct val="100000"/>
              </a:lnSpc>
              <a:spcBef>
                <a:spcPts val="0"/>
              </a:spcBef>
              <a:spcAft>
                <a:spcPts val="0"/>
              </a:spcAft>
              <a:buClrTx/>
              <a:buSzTx/>
              <a:buFontTx/>
              <a:buNone/>
              <a:tabLst/>
            </a:pPr>
            <a:endParaRPr lang="en-US" sz="600" dirty="0">
              <a:solidFill>
                <a:srgbClr val="F8F8F8"/>
              </a:solidFill>
            </a:endParaRPr>
          </a:p>
          <a:p>
            <a:pPr marL="0" marR="0" indent="0" algn="ctr" defTabSz="584200" rtl="0" fontAlgn="auto" latinLnBrk="0" hangingPunct="0">
              <a:lnSpc>
                <a:spcPct val="100000"/>
              </a:lnSpc>
              <a:spcBef>
                <a:spcPts val="0"/>
              </a:spcBef>
              <a:spcAft>
                <a:spcPts val="0"/>
              </a:spcAft>
              <a:buClrTx/>
              <a:buSzTx/>
              <a:buFontTx/>
              <a:buNone/>
              <a:tabLst/>
            </a:pPr>
            <a:endParaRPr lang="en-US" sz="600" dirty="0">
              <a:solidFill>
                <a:srgbClr val="F8F8F8"/>
              </a:solidFill>
            </a:endParaRPr>
          </a:p>
          <a:p>
            <a:pPr marL="0" marR="0" indent="0" algn="ctr" defTabSz="584200" rtl="0" fontAlgn="auto" latinLnBrk="0" hangingPunct="0">
              <a:lnSpc>
                <a:spcPct val="100000"/>
              </a:lnSpc>
              <a:spcBef>
                <a:spcPts val="0"/>
              </a:spcBef>
              <a:spcAft>
                <a:spcPts val="0"/>
              </a:spcAft>
              <a:buClrTx/>
              <a:buSzTx/>
              <a:buFontTx/>
              <a:buNone/>
              <a:tabLst/>
            </a:pPr>
            <a:endParaRPr lang="en-US" sz="600" dirty="0">
              <a:solidFill>
                <a:srgbClr val="F8F8F8"/>
              </a:solidFill>
            </a:endParaRPr>
          </a:p>
          <a:p>
            <a:pPr marL="571500" indent="-571500" algn="l">
              <a:buFont typeface="Arial" panose="020B0604020202020204" pitchFamily="34" charset="0"/>
              <a:buChar char="•"/>
            </a:pPr>
            <a:r>
              <a:rPr lang="en-US" sz="2800" b="1" dirty="0">
                <a:solidFill>
                  <a:srgbClr val="F8F8F8"/>
                </a:solidFill>
              </a:rPr>
              <a:t>The Problem</a:t>
            </a:r>
            <a:r>
              <a:rPr lang="en-US" sz="2800" dirty="0">
                <a:solidFill>
                  <a:srgbClr val="F8F8F8"/>
                </a:solidFill>
              </a:rPr>
              <a:t>: has  El Nino-Southern Oscillation (ENSO) becoming less reliable as a forecasting tool?</a:t>
            </a:r>
          </a:p>
          <a:p>
            <a:pPr lvl="2" algn="l"/>
            <a:r>
              <a:rPr lang="en-US" sz="2800" dirty="0">
                <a:solidFill>
                  <a:srgbClr val="F8F8F8"/>
                </a:solidFill>
              </a:rPr>
              <a:t>		- Three recent example illustrating unusual or unexpected ENSO behavior 			and/ or </a:t>
            </a:r>
            <a:r>
              <a:rPr lang="en-US" sz="2800" dirty="0" err="1">
                <a:solidFill>
                  <a:srgbClr val="F8F8F8"/>
                </a:solidFill>
              </a:rPr>
              <a:t>teleconnected</a:t>
            </a:r>
            <a:r>
              <a:rPr lang="en-US" sz="2800" dirty="0">
                <a:solidFill>
                  <a:srgbClr val="F8F8F8"/>
                </a:solidFill>
              </a:rPr>
              <a:t> climate responses </a:t>
            </a:r>
          </a:p>
          <a:p>
            <a:pPr lvl="2" algn="l"/>
            <a:endParaRPr lang="en-US" sz="2800" dirty="0">
              <a:solidFill>
                <a:srgbClr val="F8F8F8"/>
              </a:solidFill>
            </a:endParaRPr>
          </a:p>
          <a:p>
            <a:pPr marL="571500" lvl="2" indent="-571500" algn="l">
              <a:buFont typeface="Arial" panose="020B0604020202020204" pitchFamily="34" charset="0"/>
              <a:buChar char="•"/>
            </a:pPr>
            <a:r>
              <a:rPr kumimoji="0" lang="en-US" sz="2800" b="1" i="0" u="none" strike="noStrike" cap="none" spc="0" normalizeH="0" dirty="0">
                <a:ln>
                  <a:noFill/>
                </a:ln>
                <a:solidFill>
                  <a:srgbClr val="F8F8F8"/>
                </a:solidFill>
                <a:effectLst/>
                <a:uFillTx/>
                <a:latin typeface="Helvetica Light"/>
                <a:ea typeface="Helvetica Light"/>
                <a:cs typeface="Helvetica Light"/>
                <a:sym typeface="Helvetica Light"/>
              </a:rPr>
              <a:t>Background:</a:t>
            </a:r>
            <a:r>
              <a:rPr kumimoji="0" lang="en-US" sz="2800" b="0" i="0" u="none" strike="noStrike" cap="none" spc="0" normalizeH="0" dirty="0">
                <a:ln>
                  <a:noFill/>
                </a:ln>
                <a:solidFill>
                  <a:srgbClr val="F8F8F8"/>
                </a:solidFill>
                <a:effectLst/>
                <a:uFillTx/>
                <a:latin typeface="Helvetica Light"/>
                <a:ea typeface="Helvetica Light"/>
                <a:cs typeface="Helvetica Light"/>
                <a:sym typeface="Helvetica Light"/>
              </a:rPr>
              <a:t> </a:t>
            </a:r>
          </a:p>
          <a:p>
            <a:pPr lvl="2" algn="l"/>
            <a:r>
              <a:rPr lang="en-US" sz="2800" dirty="0">
                <a:solidFill>
                  <a:srgbClr val="F8F8F8"/>
                </a:solidFill>
              </a:rPr>
              <a:t>		- ENSO</a:t>
            </a:r>
          </a:p>
          <a:p>
            <a:pPr lvl="2" algn="l"/>
            <a:r>
              <a:rPr kumimoji="0" lang="en-US" sz="2800" b="0" i="0" u="none" strike="noStrike" cap="none" spc="0" normalizeH="0" dirty="0">
                <a:ln>
                  <a:noFill/>
                </a:ln>
                <a:solidFill>
                  <a:srgbClr val="F8F8F8"/>
                </a:solidFill>
                <a:effectLst/>
                <a:uFillTx/>
                <a:latin typeface="Helvetica Light"/>
                <a:ea typeface="Helvetica Light"/>
                <a:cs typeface="Helvetica Light"/>
                <a:sym typeface="Helvetica Light"/>
              </a:rPr>
              <a:t>			- history</a:t>
            </a:r>
          </a:p>
          <a:p>
            <a:pPr lvl="2" algn="l"/>
            <a:r>
              <a:rPr lang="en-US" sz="2800" dirty="0">
                <a:solidFill>
                  <a:srgbClr val="F8F8F8"/>
                </a:solidFill>
              </a:rPr>
              <a:t>			- measures </a:t>
            </a:r>
            <a:endParaRPr kumimoji="0" lang="en-US" sz="2800" b="0" i="0" u="none" strike="noStrike" cap="none" spc="0" normalizeH="0" dirty="0">
              <a:ln>
                <a:noFill/>
              </a:ln>
              <a:solidFill>
                <a:srgbClr val="F8F8F8"/>
              </a:solidFill>
              <a:effectLst/>
              <a:uFillTx/>
              <a:latin typeface="Helvetica Light"/>
              <a:ea typeface="Helvetica Light"/>
              <a:cs typeface="Helvetica Light"/>
              <a:sym typeface="Helvetica Light"/>
            </a:endParaRPr>
          </a:p>
          <a:p>
            <a:pPr lvl="2" algn="l"/>
            <a:r>
              <a:rPr lang="en-US" sz="2800" dirty="0">
                <a:solidFill>
                  <a:srgbClr val="F8F8F8"/>
                </a:solidFill>
              </a:rPr>
              <a:t>			- teleconnections</a:t>
            </a:r>
            <a:endParaRPr kumimoji="0" lang="en-US" sz="2800" b="0" i="0" u="none" strike="noStrike" cap="none" spc="0" normalizeH="0" dirty="0">
              <a:ln>
                <a:noFill/>
              </a:ln>
              <a:solidFill>
                <a:srgbClr val="F8F8F8"/>
              </a:solidFill>
              <a:effectLst/>
              <a:uFillTx/>
              <a:latin typeface="Helvetica Light"/>
              <a:ea typeface="Helvetica Light"/>
              <a:cs typeface="Helvetica Light"/>
              <a:sym typeface="Helvetica Light"/>
            </a:endParaRPr>
          </a:p>
          <a:p>
            <a:pPr lvl="2" algn="l"/>
            <a:r>
              <a:rPr lang="en-US" sz="2800" dirty="0">
                <a:solidFill>
                  <a:srgbClr val="F8F8F8"/>
                </a:solidFill>
              </a:rPr>
              <a:t>		- Pacific Decadal Oscillation (PDO)</a:t>
            </a:r>
          </a:p>
          <a:p>
            <a:pPr lvl="2" algn="l"/>
            <a:r>
              <a:rPr lang="en-US" sz="2800" dirty="0">
                <a:solidFill>
                  <a:srgbClr val="F8F8F8"/>
                </a:solidFill>
              </a:rPr>
              <a:t>			- history</a:t>
            </a:r>
          </a:p>
          <a:p>
            <a:pPr lvl="2" algn="l"/>
            <a:r>
              <a:rPr lang="en-US" sz="2800" dirty="0">
                <a:solidFill>
                  <a:srgbClr val="F8F8F8"/>
                </a:solidFill>
              </a:rPr>
              <a:t>			- measures</a:t>
            </a:r>
          </a:p>
          <a:p>
            <a:pPr lvl="2" algn="l"/>
            <a:endParaRPr lang="en-US" sz="2800" dirty="0">
              <a:solidFill>
                <a:srgbClr val="F8F8F8"/>
              </a:solidFill>
            </a:endParaRPr>
          </a:p>
          <a:p>
            <a:pPr marL="571500" lvl="2" indent="-571500" algn="l">
              <a:buFont typeface="Arial" panose="020B0604020202020204" pitchFamily="34" charset="0"/>
              <a:buChar char="•"/>
            </a:pPr>
            <a:r>
              <a:rPr lang="en-US" sz="2800" b="1" dirty="0">
                <a:solidFill>
                  <a:srgbClr val="F8F8F8"/>
                </a:solidFill>
              </a:rPr>
              <a:t>PDO Influence on ENSO </a:t>
            </a:r>
          </a:p>
          <a:p>
            <a:pPr marL="571500" lvl="2" indent="-571500" algn="l">
              <a:buFont typeface="Arial" panose="020B0604020202020204" pitchFamily="34" charset="0"/>
              <a:buChar char="•"/>
            </a:pPr>
            <a:endParaRPr lang="en-US" sz="2800" dirty="0">
              <a:solidFill>
                <a:srgbClr val="F8F8F8"/>
              </a:solidFill>
            </a:endParaRPr>
          </a:p>
          <a:p>
            <a:pPr marL="571500" lvl="2" indent="-571500" algn="l">
              <a:buFont typeface="Arial" panose="020B0604020202020204" pitchFamily="34" charset="0"/>
              <a:buChar char="•"/>
            </a:pPr>
            <a:r>
              <a:rPr lang="en-US" sz="2800" b="1" dirty="0">
                <a:solidFill>
                  <a:srgbClr val="F8F8F8"/>
                </a:solidFill>
              </a:rPr>
              <a:t>An Applied Example</a:t>
            </a:r>
          </a:p>
        </p:txBody>
      </p:sp>
    </p:spTree>
    <p:extLst>
      <p:ext uri="{BB962C8B-B14F-4D97-AF65-F5344CB8AC3E}">
        <p14:creationId xmlns:p14="http://schemas.microsoft.com/office/powerpoint/2010/main" val="2684320017"/>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 name="Recent Perplexities in Teleconnections between ENSO and Western US Precipitation:"/>
          <p:cNvSpPr/>
          <p:nvPr/>
        </p:nvSpPr>
        <p:spPr>
          <a:xfrm>
            <a:off x="152967" y="341156"/>
            <a:ext cx="12698866" cy="1422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4300" b="1">
                <a:solidFill>
                  <a:srgbClr val="FFFFFF"/>
                </a:solidFill>
                <a:latin typeface="+mn-lt"/>
                <a:ea typeface="+mn-ea"/>
                <a:cs typeface="+mn-cs"/>
                <a:sym typeface="Helvetica"/>
              </a:defRPr>
            </a:lvl1pPr>
          </a:lstStyle>
          <a:p>
            <a:r>
              <a:rPr dirty="0"/>
              <a:t>Recent Perplexities in Teleconnections </a:t>
            </a:r>
            <a:endParaRPr lang="en-US" dirty="0"/>
          </a:p>
          <a:p>
            <a:r>
              <a:rPr dirty="0"/>
              <a:t>between ENSO and Western US Precipitation: </a:t>
            </a:r>
          </a:p>
        </p:txBody>
      </p:sp>
      <p:sp>
        <p:nvSpPr>
          <p:cNvPr id="177" name="2016-17 ENSO neutral phase produces one of the wettest winters in Western US record"/>
          <p:cNvSpPr/>
          <p:nvPr/>
        </p:nvSpPr>
        <p:spPr>
          <a:xfrm>
            <a:off x="230317" y="6640796"/>
            <a:ext cx="11872088" cy="1210588"/>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marL="360947" indent="-360947" algn="l">
              <a:buSzPct val="100000"/>
              <a:buChar char="•"/>
              <a:defRPr>
                <a:solidFill>
                  <a:srgbClr val="FFFFFF"/>
                </a:solidFill>
              </a:defRPr>
            </a:lvl1pPr>
          </a:lstStyle>
          <a:p>
            <a:r>
              <a:rPr dirty="0"/>
              <a:t>2016-17 ENSO neutral phase produces one of the wettest </a:t>
            </a:r>
            <a:r>
              <a:rPr lang="en-US" dirty="0"/>
              <a:t>	</a:t>
            </a:r>
            <a:r>
              <a:rPr dirty="0"/>
              <a:t>winters in Western US record</a:t>
            </a:r>
          </a:p>
        </p:txBody>
      </p:sp>
      <p:sp>
        <p:nvSpPr>
          <p:cNvPr id="178" name="2014-15 a confidently predicted, powerful El Niño collapses early in its development - drought persists"/>
          <p:cNvSpPr/>
          <p:nvPr/>
        </p:nvSpPr>
        <p:spPr>
          <a:xfrm>
            <a:off x="103092" y="2110241"/>
            <a:ext cx="12742591" cy="1210588"/>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marL="360947" indent="-360947" algn="l">
              <a:buSzPct val="100000"/>
              <a:buChar char="•"/>
              <a:defRPr>
                <a:solidFill>
                  <a:srgbClr val="FFFFFF"/>
                </a:solidFill>
              </a:defRPr>
            </a:lvl1pPr>
          </a:lstStyle>
          <a:p>
            <a:r>
              <a:rPr dirty="0"/>
              <a:t>2014-15 a confidently predicted, powerful El Niño collapses early </a:t>
            </a:r>
            <a:endParaRPr lang="en-US" dirty="0"/>
          </a:p>
          <a:p>
            <a:pPr marL="0" indent="0">
              <a:buNone/>
            </a:pPr>
            <a:r>
              <a:rPr lang="en-US" dirty="0"/>
              <a:t>	</a:t>
            </a:r>
            <a:r>
              <a:rPr dirty="0"/>
              <a:t>in its development - drought persists </a:t>
            </a:r>
          </a:p>
        </p:txBody>
      </p:sp>
      <p:sp>
        <p:nvSpPr>
          <p:cNvPr id="179" name="2015-16 is one of the strongest El Niño events on record yet the Western US precipitation is opposite of what is expected"/>
          <p:cNvSpPr/>
          <p:nvPr/>
        </p:nvSpPr>
        <p:spPr>
          <a:xfrm>
            <a:off x="101948" y="4271507"/>
            <a:ext cx="12713417" cy="1210588"/>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marL="360947" indent="-360947" algn="l">
              <a:buSzPct val="100000"/>
              <a:buChar char="•"/>
              <a:defRPr>
                <a:solidFill>
                  <a:srgbClr val="FFFFFF"/>
                </a:solidFill>
              </a:defRPr>
            </a:lvl1pPr>
          </a:lstStyle>
          <a:p>
            <a:r>
              <a:rPr dirty="0"/>
              <a:t>2015-16 is one of the strongest El Niño events on record yet the</a:t>
            </a:r>
            <a:endParaRPr lang="en-US" dirty="0"/>
          </a:p>
          <a:p>
            <a:pPr marL="0" indent="0">
              <a:buNone/>
            </a:pPr>
            <a:r>
              <a:rPr lang="en-US" dirty="0"/>
              <a:t>	</a:t>
            </a:r>
            <a:r>
              <a:rPr dirty="0"/>
              <a:t>Western US precipitation </a:t>
            </a:r>
            <a:r>
              <a:rPr lang="en-US" dirty="0"/>
              <a:t>pattern </a:t>
            </a:r>
            <a:r>
              <a:rPr dirty="0"/>
              <a:t>is opposite of what is expected</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17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2" nodeType="clickEffect">
                                  <p:stCondLst>
                                    <p:cond delay="0"/>
                                  </p:stCondLst>
                                  <p:iterate>
                                    <p:tmAbs val="0"/>
                                  </p:iterate>
                                  <p:childTnLst>
                                    <p:set>
                                      <p:cBhvr>
                                        <p:cTn id="10" fill="hold"/>
                                        <p:tgtEl>
                                          <p:spTgt spid="17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3" nodeType="clickEffect">
                                  <p:stCondLst>
                                    <p:cond delay="0"/>
                                  </p:stCondLst>
                                  <p:iterate>
                                    <p:tmAbs val="0"/>
                                  </p:iterate>
                                  <p:childTnLst>
                                    <p:set>
                                      <p:cBhvr>
                                        <p:cTn id="14" fill="hold"/>
                                        <p:tgtEl>
                                          <p:spTgt spid="17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7" grpId="3" animBg="1" advAuto="0"/>
      <p:bldP spid="178" grpId="1" animBg="1" advAuto="0"/>
      <p:bldP spid="179" grpId="2" animBg="1" advAuto="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04093" y="3543546"/>
            <a:ext cx="6030498" cy="222625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584200" rtl="0" fontAlgn="auto" latinLnBrk="0" hangingPunct="0">
              <a:lnSpc>
                <a:spcPct val="100000"/>
              </a:lnSpc>
              <a:spcBef>
                <a:spcPts val="0"/>
              </a:spcBef>
              <a:spcAft>
                <a:spcPts val="0"/>
              </a:spcAft>
              <a:buClrTx/>
              <a:buSzTx/>
              <a:buFontTx/>
              <a:buNone/>
              <a:tabLst/>
            </a:pPr>
            <a:r>
              <a:rPr lang="en-US" sz="13800" b="1" dirty="0">
                <a:solidFill>
                  <a:srgbClr val="F8F8F8"/>
                </a:solidFill>
              </a:rPr>
              <a:t>2014-15</a:t>
            </a:r>
            <a:endParaRPr lang="en-US" sz="3200" b="1" dirty="0">
              <a:solidFill>
                <a:srgbClr val="F8F8F8"/>
              </a:solidFill>
            </a:endParaRPr>
          </a:p>
        </p:txBody>
      </p:sp>
    </p:spTree>
    <p:extLst>
      <p:ext uri="{BB962C8B-B14F-4D97-AF65-F5344CB8AC3E}">
        <p14:creationId xmlns:p14="http://schemas.microsoft.com/office/powerpoint/2010/main" val="1431393960"/>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 name="NATURE CLIMATE CHANGE | VOL 5 | SEPTEMBER 2015 | www.nature.com/natureclimatechange ©"/>
          <p:cNvSpPr/>
          <p:nvPr/>
        </p:nvSpPr>
        <p:spPr>
          <a:xfrm>
            <a:off x="0" y="9283922"/>
            <a:ext cx="8003465" cy="3175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1400">
                <a:solidFill>
                  <a:srgbClr val="FFFFFF"/>
                </a:solidFill>
              </a:defRPr>
            </a:lvl1pPr>
          </a:lstStyle>
          <a:p>
            <a:r>
              <a:rPr dirty="0"/>
              <a:t>NATURE CLIMATE CHANGE | VOL 5 | SEPTEMBER 2015 | www.nature.com/natureclimatechange ©</a:t>
            </a:r>
          </a:p>
        </p:txBody>
      </p:sp>
      <p:pic>
        <p:nvPicPr>
          <p:cNvPr id="183" name="Screen Shot 2017-04-13 at 1.27.27 PM.png" descr="Screen Shot 2017-04-13 at 1.27.27 PM.png"/>
          <p:cNvPicPr>
            <a:picLocks noChangeAspect="1"/>
          </p:cNvPicPr>
          <p:nvPr/>
        </p:nvPicPr>
        <p:blipFill>
          <a:blip r:embed="rId3">
            <a:extLst/>
          </a:blip>
          <a:stretch>
            <a:fillRect/>
          </a:stretch>
        </p:blipFill>
        <p:spPr>
          <a:xfrm>
            <a:off x="406400" y="101232"/>
            <a:ext cx="12259733" cy="3162301"/>
          </a:xfrm>
          <a:prstGeom prst="rect">
            <a:avLst/>
          </a:prstGeom>
          <a:ln w="12700">
            <a:miter lim="400000"/>
          </a:ln>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6399" y="3616219"/>
            <a:ext cx="12259733" cy="5473768"/>
          </a:xfrm>
          <a:prstGeom prst="rect">
            <a:avLst/>
          </a:prstGeom>
        </p:spPr>
      </p:pic>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 name="McPhaden:…"/>
          <p:cNvSpPr/>
          <p:nvPr/>
        </p:nvSpPr>
        <p:spPr>
          <a:xfrm>
            <a:off x="844029" y="3145374"/>
            <a:ext cx="11345028" cy="65659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p>
            <a:pPr algn="l">
              <a:defRPr>
                <a:solidFill>
                  <a:srgbClr val="FFFFFF"/>
                </a:solidFill>
              </a:defRPr>
            </a:pPr>
            <a:endParaRPr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8572" y="203200"/>
            <a:ext cx="12055942" cy="4097868"/>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8572" y="4944533"/>
            <a:ext cx="12055942" cy="4131733"/>
          </a:xfrm>
          <a:prstGeom prst="rect">
            <a:avLst/>
          </a:prstGeom>
        </p:spPr>
      </p:pic>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13849" y="3583970"/>
            <a:ext cx="6112571" cy="2215991"/>
          </a:xfrm>
          <a:prstGeom prst="rect">
            <a:avLst/>
          </a:prstGeom>
        </p:spPr>
        <p:txBody>
          <a:bodyPr wrap="none">
            <a:spAutoFit/>
          </a:bodyPr>
          <a:lstStyle/>
          <a:p>
            <a:r>
              <a:rPr lang="en-US" sz="13800" b="1" dirty="0">
                <a:solidFill>
                  <a:srgbClr val="F8F8F8"/>
                </a:solidFill>
              </a:rPr>
              <a:t>2015-16</a:t>
            </a:r>
            <a:endParaRPr lang="en-US" sz="1000" b="1" dirty="0">
              <a:solidFill>
                <a:srgbClr val="F8F8F8"/>
              </a:solidFill>
            </a:endParaRPr>
          </a:p>
        </p:txBody>
      </p:sp>
    </p:spTree>
    <p:extLst>
      <p:ext uri="{BB962C8B-B14F-4D97-AF65-F5344CB8AC3E}">
        <p14:creationId xmlns:p14="http://schemas.microsoft.com/office/powerpoint/2010/main" val="2971602081"/>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2" name="Screen Shot 2017-04-13 at 1.43.30 PM.png" descr="Screen Shot 2017-04-13 at 1.43.30 PM.png"/>
          <p:cNvPicPr>
            <a:picLocks noChangeAspect="1"/>
          </p:cNvPicPr>
          <p:nvPr/>
        </p:nvPicPr>
        <p:blipFill>
          <a:blip r:embed="rId3">
            <a:extLst/>
          </a:blip>
          <a:stretch>
            <a:fillRect/>
          </a:stretch>
        </p:blipFill>
        <p:spPr>
          <a:xfrm>
            <a:off x="2019299" y="1102609"/>
            <a:ext cx="8966201" cy="8534401"/>
          </a:xfrm>
          <a:prstGeom prst="rect">
            <a:avLst/>
          </a:prstGeom>
          <a:ln w="12700">
            <a:miter lim="400000"/>
          </a:ln>
        </p:spPr>
      </p:pic>
      <p:sp>
        <p:nvSpPr>
          <p:cNvPr id="203" name="Text"/>
          <p:cNvSpPr/>
          <p:nvPr/>
        </p:nvSpPr>
        <p:spPr>
          <a:xfrm>
            <a:off x="6038570" y="136438"/>
            <a:ext cx="927660" cy="647701"/>
          </a:xfrm>
          <a:prstGeom prst="rect">
            <a:avLst/>
          </a:prstGeom>
          <a:ln w="12700">
            <a:miter lim="400000"/>
          </a:ln>
        </p:spPr>
        <p:txBody>
          <a:bodyPr wrap="none" lIns="50800" tIns="50800" rIns="50800" bIns="50800" anchor="ctr">
            <a:spAutoFit/>
          </a:bodyPr>
          <a:lstStyle/>
          <a:p>
            <a:endParaRPr/>
          </a:p>
        </p:txBody>
      </p:sp>
      <p:sp>
        <p:nvSpPr>
          <p:cNvPr id="204" name="2015-16 El Niño"/>
          <p:cNvSpPr/>
          <p:nvPr/>
        </p:nvSpPr>
        <p:spPr>
          <a:xfrm>
            <a:off x="4755418" y="264452"/>
            <a:ext cx="3493964" cy="6477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FFFF"/>
                </a:solidFill>
                <a:latin typeface="+mn-lt"/>
                <a:ea typeface="+mn-ea"/>
                <a:cs typeface="+mn-cs"/>
                <a:sym typeface="Helvetica"/>
              </a:defRPr>
            </a:lvl1pPr>
          </a:lstStyle>
          <a:p>
            <a:r>
              <a:t>2015-16 El Niño</a:t>
            </a: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47716" y="3482370"/>
            <a:ext cx="6112571" cy="2215991"/>
          </a:xfrm>
          <a:prstGeom prst="rect">
            <a:avLst/>
          </a:prstGeom>
        </p:spPr>
        <p:txBody>
          <a:bodyPr wrap="none">
            <a:spAutoFit/>
          </a:bodyPr>
          <a:lstStyle/>
          <a:p>
            <a:r>
              <a:rPr lang="en-US" sz="13800" b="1" dirty="0">
                <a:solidFill>
                  <a:srgbClr val="F8F8F8"/>
                </a:solidFill>
              </a:rPr>
              <a:t>2016-17</a:t>
            </a:r>
            <a:endParaRPr lang="en-US" sz="1000" b="1" dirty="0">
              <a:solidFill>
                <a:srgbClr val="F8F8F8"/>
              </a:solidFill>
            </a:endParaRPr>
          </a:p>
        </p:txBody>
      </p:sp>
    </p:spTree>
    <p:extLst>
      <p:ext uri="{BB962C8B-B14F-4D97-AF65-F5344CB8AC3E}">
        <p14:creationId xmlns:p14="http://schemas.microsoft.com/office/powerpoint/2010/main" val="15903341"/>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11" name="Picture 4" descr="Picture 4"/>
          <p:cNvPicPr>
            <a:picLocks noChangeAspect="1"/>
          </p:cNvPicPr>
          <p:nvPr/>
        </p:nvPicPr>
        <p:blipFill>
          <a:blip r:embed="rId2">
            <a:extLst/>
          </a:blip>
          <a:stretch>
            <a:fillRect/>
          </a:stretch>
        </p:blipFill>
        <p:spPr>
          <a:xfrm>
            <a:off x="-1" y="541866"/>
            <a:ext cx="13004802" cy="8669868"/>
          </a:xfrm>
          <a:prstGeom prst="rect">
            <a:avLst/>
          </a:prstGeom>
          <a:ln w="12700">
            <a:miter lim="400000"/>
          </a:ln>
        </p:spPr>
      </p:pic>
      <p:sp>
        <p:nvSpPr>
          <p:cNvPr id="212" name="Title 1"/>
          <p:cNvSpPr>
            <a:spLocks noGrp="1"/>
          </p:cNvSpPr>
          <p:nvPr>
            <p:ph type="title"/>
          </p:nvPr>
        </p:nvSpPr>
        <p:spPr>
          <a:xfrm>
            <a:off x="-1" y="1219199"/>
            <a:ext cx="6957568" cy="4768428"/>
          </a:xfrm>
          <a:prstGeom prst="rect">
            <a:avLst/>
          </a:prstGeom>
          <a:solidFill>
            <a:srgbClr val="FFFFFF">
              <a:alpha val="81000"/>
            </a:srgbClr>
          </a:solidFill>
        </p:spPr>
        <p:txBody>
          <a:bodyPr/>
          <a:lstStyle/>
          <a:p>
            <a:pPr defTabSz="897331">
              <a:defRPr sz="4278">
                <a:solidFill>
                  <a:srgbClr val="C55A11"/>
                </a:solidFill>
              </a:defRPr>
            </a:pPr>
            <a:r>
              <a:t>Dynamics of Landfalling Atmospheric Rivers over the North Pacific in 30 Years of</a:t>
            </a:r>
            <a:br/>
            <a:r>
              <a:t>MERRA Reanalysis</a:t>
            </a:r>
            <a:br/>
            <a:r>
              <a:rPr sz="2346"/>
              <a:t>Payne and Magnusdottir 2014</a:t>
            </a:r>
            <a:br>
              <a:rPr sz="2346"/>
            </a:br>
            <a:br>
              <a:rPr sz="2346"/>
            </a:br>
            <a:r>
              <a:rPr sz="2346">
                <a:solidFill>
                  <a:srgbClr val="000000"/>
                </a:solidFill>
              </a:rPr>
              <a:t>Christine Albano</a:t>
            </a:r>
            <a:br>
              <a:rPr sz="2346">
                <a:solidFill>
                  <a:srgbClr val="000000"/>
                </a:solidFill>
              </a:rPr>
            </a:br>
            <a:r>
              <a:rPr sz="2346">
                <a:solidFill>
                  <a:srgbClr val="000000"/>
                </a:solidFill>
              </a:rPr>
              <a:t>Graduate Program in Hydrologic Sciences</a:t>
            </a:r>
            <a:br>
              <a:rPr sz="2346">
                <a:solidFill>
                  <a:srgbClr val="000000"/>
                </a:solidFill>
              </a:rPr>
            </a:br>
            <a:r>
              <a:rPr sz="2346">
                <a:solidFill>
                  <a:srgbClr val="000000"/>
                </a:solidFill>
              </a:rPr>
              <a:t>NRES 701</a:t>
            </a:r>
            <a:br>
              <a:rPr sz="2346">
                <a:solidFill>
                  <a:srgbClr val="000000"/>
                </a:solidFill>
              </a:rPr>
            </a:br>
            <a:r>
              <a:rPr sz="2346">
                <a:solidFill>
                  <a:srgbClr val="000000"/>
                </a:solidFill>
              </a:rPr>
              <a:t>3.6.17</a:t>
            </a: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 name="Okay. Let’s step back for a quick review."/>
          <p:cNvSpPr/>
          <p:nvPr/>
        </p:nvSpPr>
        <p:spPr>
          <a:xfrm>
            <a:off x="2345537" y="700268"/>
            <a:ext cx="8313726" cy="6477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a:solidFill>
                  <a:srgbClr val="FFFFFF"/>
                </a:solidFill>
              </a:defRPr>
            </a:lvl1pPr>
          </a:lstStyle>
          <a:p>
            <a:r>
              <a:t>Okay. Let’s step back for a quick review.</a:t>
            </a:r>
          </a:p>
        </p:txBody>
      </p:sp>
      <p:sp>
        <p:nvSpPr>
          <p:cNvPr id="215" name="ENSO…"/>
          <p:cNvSpPr/>
          <p:nvPr/>
        </p:nvSpPr>
        <p:spPr>
          <a:xfrm>
            <a:off x="1538600" y="3511549"/>
            <a:ext cx="9927600" cy="27305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11600" b="1">
                <a:solidFill>
                  <a:schemeClr val="accent5">
                    <a:lumOff val="-6823"/>
                  </a:schemeClr>
                </a:solidFill>
                <a:latin typeface="+mn-lt"/>
                <a:ea typeface="+mn-ea"/>
                <a:cs typeface="+mn-cs"/>
                <a:sym typeface="Helvetica"/>
              </a:defRPr>
            </a:pPr>
            <a:r>
              <a:t>ENSO</a:t>
            </a:r>
          </a:p>
          <a:p>
            <a:pPr>
              <a:defRPr sz="5700" b="1" i="1">
                <a:solidFill>
                  <a:schemeClr val="accent5">
                    <a:lumOff val="-6823"/>
                  </a:schemeClr>
                </a:solidFill>
                <a:latin typeface="+mn-lt"/>
                <a:ea typeface="+mn-ea"/>
                <a:cs typeface="+mn-cs"/>
                <a:sym typeface="Helvetica"/>
              </a:defRPr>
            </a:pPr>
            <a:r>
              <a:t>El Niño-Southern Oscillation</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2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 grpId="1" animBg="1" advAuto="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7" name="Pacific_global.jpg" descr="Pacific_global.jpg"/>
          <p:cNvPicPr>
            <a:picLocks noChangeAspect="1"/>
          </p:cNvPicPr>
          <p:nvPr/>
        </p:nvPicPr>
        <p:blipFill>
          <a:blip r:embed="rId2">
            <a:extLst/>
          </a:blip>
          <a:stretch>
            <a:fillRect/>
          </a:stretch>
        </p:blipFill>
        <p:spPr>
          <a:xfrm>
            <a:off x="-2947064" y="-438524"/>
            <a:ext cx="18898928" cy="10630648"/>
          </a:xfrm>
          <a:prstGeom prst="rect">
            <a:avLst/>
          </a:prstGeom>
          <a:ln w="12700">
            <a:miter lim="400000"/>
          </a:ln>
        </p:spPr>
      </p:pic>
      <p:sp>
        <p:nvSpPr>
          <p:cNvPr id="218" name="Google Earth"/>
          <p:cNvSpPr/>
          <p:nvPr/>
        </p:nvSpPr>
        <p:spPr>
          <a:xfrm>
            <a:off x="534016" y="8836876"/>
            <a:ext cx="2365630" cy="5588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000">
                <a:solidFill>
                  <a:srgbClr val="F3EEFA"/>
                </a:solidFill>
              </a:defRPr>
            </a:lvl1pPr>
          </a:lstStyle>
          <a:p>
            <a:r>
              <a:t>Google Earth</a:t>
            </a: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 name="source: NOAA"/>
          <p:cNvSpPr/>
          <p:nvPr/>
        </p:nvSpPr>
        <p:spPr>
          <a:xfrm>
            <a:off x="8554885" y="1502987"/>
            <a:ext cx="1420674" cy="3429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1600"/>
            </a:lvl1pPr>
          </a:lstStyle>
          <a:p>
            <a:r>
              <a:t>source: NOAA</a:t>
            </a: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4" name="Screen Shot 2016-09-17 at 7.52.22 PM.png" descr="Screen Shot 2016-09-17 at 7.52.22 PM.png"/>
          <p:cNvPicPr>
            <a:picLocks noChangeAspect="1"/>
          </p:cNvPicPr>
          <p:nvPr/>
        </p:nvPicPr>
        <p:blipFill>
          <a:blip r:embed="rId3">
            <a:extLst/>
          </a:blip>
          <a:stretch>
            <a:fillRect/>
          </a:stretch>
        </p:blipFill>
        <p:spPr>
          <a:xfrm>
            <a:off x="665522" y="353668"/>
            <a:ext cx="11673756" cy="7280898"/>
          </a:xfrm>
          <a:prstGeom prst="rect">
            <a:avLst/>
          </a:prstGeom>
          <a:ln w="12700">
            <a:miter lim="400000"/>
          </a:ln>
        </p:spPr>
      </p:pic>
      <p:sp>
        <p:nvSpPr>
          <p:cNvPr id="225" name="The SOI equation: SOI = (Standardized Tahiti - Standardized Darwin) / MSD"/>
          <p:cNvSpPr/>
          <p:nvPr/>
        </p:nvSpPr>
        <p:spPr>
          <a:xfrm>
            <a:off x="1755940" y="8746256"/>
            <a:ext cx="9492920" cy="436678"/>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lgn="l" defTabSz="457200">
              <a:lnSpc>
                <a:spcPct val="117999"/>
              </a:lnSpc>
              <a:defRPr sz="2200">
                <a:solidFill>
                  <a:srgbClr val="FEFEFE"/>
                </a:solidFill>
                <a:latin typeface="+mj-lt"/>
                <a:ea typeface="+mj-ea"/>
                <a:cs typeface="+mj-cs"/>
                <a:sym typeface="Helvetica Neue"/>
              </a:defRPr>
            </a:lvl1pPr>
          </a:lstStyle>
          <a:p>
            <a:r>
              <a:t>The SOI equation: SOI = (Standardized Tahiti - Standardized Darwin) / MSD</a:t>
            </a:r>
          </a:p>
        </p:txBody>
      </p:sp>
      <p:pic>
        <p:nvPicPr>
          <p:cNvPr id="226" name="darwin-Tahati map.png" descr="darwin-Tahati map.png"/>
          <p:cNvPicPr>
            <a:picLocks noChangeAspect="1"/>
          </p:cNvPicPr>
          <p:nvPr/>
        </p:nvPicPr>
        <p:blipFill>
          <a:blip r:embed="rId4">
            <a:extLst/>
          </a:blip>
          <a:stretch>
            <a:fillRect/>
          </a:stretch>
        </p:blipFill>
        <p:spPr>
          <a:xfrm>
            <a:off x="86183" y="5558255"/>
            <a:ext cx="5202180" cy="2926227"/>
          </a:xfrm>
          <a:prstGeom prst="rect">
            <a:avLst/>
          </a:prstGeom>
          <a:ln w="12700">
            <a:miter lim="400000"/>
          </a:ln>
        </p:spPr>
      </p:pic>
      <p:sp>
        <p:nvSpPr>
          <p:cNvPr id="227" name="climate.gov"/>
          <p:cNvSpPr/>
          <p:nvPr/>
        </p:nvSpPr>
        <p:spPr>
          <a:xfrm>
            <a:off x="575974" y="5687569"/>
            <a:ext cx="1295706" cy="381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1800">
                <a:hlinkClick r:id="rId5"/>
              </a:defRPr>
            </a:lvl1pPr>
          </a:lstStyle>
          <a:p>
            <a:r>
              <a:rPr>
                <a:hlinkClick r:id="rId5"/>
              </a:rPr>
              <a:t>climate.gov</a:t>
            </a: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 name="Jacob Bjerknes"/>
          <p:cNvSpPr/>
          <p:nvPr/>
        </p:nvSpPr>
        <p:spPr>
          <a:xfrm>
            <a:off x="2916173" y="156633"/>
            <a:ext cx="7172453" cy="13208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8000">
                <a:solidFill>
                  <a:srgbClr val="FFFFFF"/>
                </a:solidFill>
              </a:defRPr>
            </a:lvl1pPr>
          </a:lstStyle>
          <a:p>
            <a:r>
              <a:t>Jacob Bjerknes</a:t>
            </a:r>
          </a:p>
        </p:txBody>
      </p:sp>
      <p:pic>
        <p:nvPicPr>
          <p:cNvPr id="232" name="bjerknes '69 paper.png" descr="bjerknes '69 paper.png"/>
          <p:cNvPicPr>
            <a:picLocks noChangeAspect="1"/>
          </p:cNvPicPr>
          <p:nvPr/>
        </p:nvPicPr>
        <p:blipFill>
          <a:blip r:embed="rId3">
            <a:extLst/>
          </a:blip>
          <a:stretch>
            <a:fillRect/>
          </a:stretch>
        </p:blipFill>
        <p:spPr>
          <a:xfrm>
            <a:off x="6832461" y="1739900"/>
            <a:ext cx="5476116" cy="7232114"/>
          </a:xfrm>
          <a:prstGeom prst="rect">
            <a:avLst/>
          </a:prstGeom>
          <a:ln w="12700">
            <a:miter lim="400000"/>
          </a:ln>
        </p:spPr>
      </p:pic>
      <p:pic>
        <p:nvPicPr>
          <p:cNvPr id="233" name="jacob bjerknes.png" descr="jacob bjerknes.png"/>
          <p:cNvPicPr>
            <a:picLocks noChangeAspect="1"/>
          </p:cNvPicPr>
          <p:nvPr/>
        </p:nvPicPr>
        <p:blipFill>
          <a:blip r:embed="rId4">
            <a:extLst/>
          </a:blip>
          <a:srcRect/>
          <a:stretch>
            <a:fillRect/>
          </a:stretch>
        </p:blipFill>
        <p:spPr>
          <a:xfrm>
            <a:off x="768669" y="1773766"/>
            <a:ext cx="5968951" cy="4401008"/>
          </a:xfrm>
          <a:prstGeom prst="rect">
            <a:avLst/>
          </a:prstGeom>
          <a:ln w="12700">
            <a:miter lim="400000"/>
          </a:ln>
        </p:spPr>
      </p:pic>
      <p:sp>
        <p:nvSpPr>
          <p:cNvPr id="234" name="The EN-SO Coupling"/>
          <p:cNvSpPr/>
          <p:nvPr/>
        </p:nvSpPr>
        <p:spPr>
          <a:xfrm>
            <a:off x="847649" y="6522706"/>
            <a:ext cx="5378761" cy="7239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4100" b="1" i="1">
                <a:solidFill>
                  <a:srgbClr val="FFFFFF"/>
                </a:solidFill>
                <a:latin typeface="+mn-lt"/>
                <a:ea typeface="+mn-ea"/>
                <a:cs typeface="+mn-cs"/>
                <a:sym typeface="Helvetica"/>
              </a:defRPr>
            </a:lvl1pPr>
          </a:lstStyle>
          <a:p>
            <a:r>
              <a:t>The EN-SO Coupling </a:t>
            </a:r>
          </a:p>
        </p:txBody>
      </p:sp>
      <p:sp>
        <p:nvSpPr>
          <p:cNvPr id="235" name="http://roadtoparis.info/2014/12/04/el-nino-mystery-pink-waters-scientists/"/>
          <p:cNvSpPr/>
          <p:nvPr/>
        </p:nvSpPr>
        <p:spPr>
          <a:xfrm>
            <a:off x="757851" y="5926666"/>
            <a:ext cx="4207765" cy="254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1000"/>
            </a:lvl1pPr>
          </a:lstStyle>
          <a:p>
            <a:r>
              <a:t>http://roadtoparis.info/2014/12/04/el-nino-mystery-pink-waters-scientists/</a:t>
            </a:r>
          </a:p>
        </p:txBody>
      </p:sp>
      <p:sp>
        <p:nvSpPr>
          <p:cNvPr id="236" name="Connects Pacific Equatorial Sea Surface Temperature with Southern Oscillation…"/>
          <p:cNvSpPr/>
          <p:nvPr/>
        </p:nvSpPr>
        <p:spPr>
          <a:xfrm>
            <a:off x="798972" y="7131446"/>
            <a:ext cx="5476116" cy="238760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p>
            <a:pPr marL="350921" indent="-350921" algn="l">
              <a:buSzPct val="75000"/>
              <a:buChar char="•"/>
              <a:defRPr sz="3000">
                <a:solidFill>
                  <a:srgbClr val="FFFFFF"/>
                </a:solidFill>
              </a:defRPr>
            </a:pPr>
            <a:r>
              <a:t>Connects Pacific Equatorial Sea Surface Temperature with Southern Oscillation</a:t>
            </a:r>
          </a:p>
          <a:p>
            <a:pPr marL="350921" indent="-350921" algn="l">
              <a:buSzPct val="75000"/>
              <a:buChar char="•"/>
              <a:defRPr sz="3000">
                <a:solidFill>
                  <a:srgbClr val="FFFFFF"/>
                </a:solidFill>
              </a:defRPr>
            </a:pPr>
            <a:r>
              <a:t>Lays foundation for modern climate research</a:t>
            </a:r>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0" name="thermocline.png" descr="thermocline.png"/>
          <p:cNvPicPr>
            <a:picLocks noChangeAspect="1"/>
          </p:cNvPicPr>
          <p:nvPr/>
        </p:nvPicPr>
        <p:blipFill>
          <a:blip r:embed="rId3">
            <a:extLst/>
          </a:blip>
          <a:stretch>
            <a:fillRect/>
          </a:stretch>
        </p:blipFill>
        <p:spPr>
          <a:xfrm>
            <a:off x="196732" y="3279364"/>
            <a:ext cx="12611336" cy="3194872"/>
          </a:xfrm>
          <a:prstGeom prst="rect">
            <a:avLst/>
          </a:prstGeom>
          <a:ln w="12700">
            <a:miter lim="400000"/>
          </a:ln>
        </p:spPr>
      </p:pic>
      <p:sp>
        <p:nvSpPr>
          <p:cNvPr id="241" name="NOAA.gov"/>
          <p:cNvSpPr/>
          <p:nvPr/>
        </p:nvSpPr>
        <p:spPr>
          <a:xfrm>
            <a:off x="177616" y="6583409"/>
            <a:ext cx="1510247" cy="4572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2300">
                <a:solidFill>
                  <a:srgbClr val="FFFFFF"/>
                </a:solidFill>
                <a:uFill>
                  <a:solidFill>
                    <a:srgbClr val="0000FF"/>
                  </a:solidFill>
                </a:uFill>
                <a:hlinkClick r:id="rId4"/>
              </a:defRPr>
            </a:lvl1pPr>
          </a:lstStyle>
          <a:p>
            <a:pPr>
              <a:defRPr>
                <a:uFillTx/>
              </a:defRPr>
            </a:pPr>
            <a:r>
              <a:rPr>
                <a:uFill>
                  <a:solidFill>
                    <a:srgbClr val="0000FF"/>
                  </a:solidFill>
                </a:uFill>
                <a:hlinkClick r:id="rId4"/>
              </a:rPr>
              <a:t>NOAA.gov</a:t>
            </a:r>
          </a:p>
        </p:txBody>
      </p:sp>
      <p:sp>
        <p:nvSpPr>
          <p:cNvPr id="242" name="Thermocline across the Equatorial Pacific"/>
          <p:cNvSpPr/>
          <p:nvPr/>
        </p:nvSpPr>
        <p:spPr>
          <a:xfrm>
            <a:off x="2024136" y="1463577"/>
            <a:ext cx="9210528" cy="6477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FFFF"/>
                </a:solidFill>
                <a:latin typeface="+mn-lt"/>
                <a:ea typeface="+mn-ea"/>
                <a:cs typeface="+mn-cs"/>
                <a:sym typeface="Helvetica"/>
              </a:defRPr>
            </a:lvl1pPr>
          </a:lstStyle>
          <a:p>
            <a:r>
              <a:t>Thermocline across the Equatorial Pacific</a:t>
            </a: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 name="Southern Oscillation +…"/>
          <p:cNvSpPr>
            <a:spLocks noGrp="1"/>
          </p:cNvSpPr>
          <p:nvPr>
            <p:ph type="title"/>
          </p:nvPr>
        </p:nvSpPr>
        <p:spPr>
          <a:xfrm>
            <a:off x="2019300" y="1337799"/>
            <a:ext cx="4698141" cy="2350096"/>
          </a:xfrm>
          <a:prstGeom prst="rect">
            <a:avLst/>
          </a:prstGeom>
        </p:spPr>
        <p:txBody>
          <a:bodyPr/>
          <a:lstStyle/>
          <a:p>
            <a:pPr defTabSz="268731">
              <a:defRPr sz="3680" i="1">
                <a:latin typeface="+mn-lt"/>
                <a:ea typeface="+mn-ea"/>
                <a:cs typeface="+mn-cs"/>
                <a:sym typeface="Helvetica"/>
              </a:defRPr>
            </a:pPr>
            <a:r>
              <a:t>Southern Oscillation + </a:t>
            </a:r>
          </a:p>
          <a:p>
            <a:pPr defTabSz="268731">
              <a:defRPr sz="3680" i="1">
                <a:latin typeface="+mn-lt"/>
                <a:ea typeface="+mn-ea"/>
                <a:cs typeface="+mn-cs"/>
                <a:sym typeface="Helvetica"/>
              </a:defRPr>
            </a:pPr>
            <a:r>
              <a:t>Sea Surface Temperature</a:t>
            </a:r>
          </a:p>
        </p:txBody>
      </p:sp>
      <p:sp>
        <p:nvSpPr>
          <p:cNvPr id="247" name="Putting it all together:"/>
          <p:cNvSpPr/>
          <p:nvPr/>
        </p:nvSpPr>
        <p:spPr>
          <a:xfrm>
            <a:off x="1860498" y="503766"/>
            <a:ext cx="5580101" cy="78740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defRPr sz="4500">
                <a:solidFill>
                  <a:srgbClr val="FFFFFF"/>
                </a:solidFill>
              </a:defRPr>
            </a:lvl1pPr>
          </a:lstStyle>
          <a:p>
            <a:r>
              <a:t>Putting it all together:</a:t>
            </a:r>
          </a:p>
        </p:txBody>
      </p:sp>
      <p:pic>
        <p:nvPicPr>
          <p:cNvPr id="248" name="el nino: la nina teleconnection diagram.png" descr="el nino: la nina teleconnection diagram.png"/>
          <p:cNvPicPr>
            <a:picLocks noChangeAspect="1"/>
          </p:cNvPicPr>
          <p:nvPr/>
        </p:nvPicPr>
        <p:blipFill>
          <a:blip r:embed="rId3">
            <a:extLst/>
          </a:blip>
          <a:stretch>
            <a:fillRect/>
          </a:stretch>
        </p:blipFill>
        <p:spPr>
          <a:xfrm>
            <a:off x="93648" y="3853060"/>
            <a:ext cx="8301000" cy="5546991"/>
          </a:xfrm>
          <a:prstGeom prst="rect">
            <a:avLst/>
          </a:prstGeom>
          <a:ln w="12700">
            <a:miter lim="400000"/>
          </a:ln>
        </p:spPr>
      </p:pic>
      <p:pic>
        <p:nvPicPr>
          <p:cNvPr id="249" name="ENSO phase: thermocline diogram.png" descr="ENSO phase: thermocline diogram.png"/>
          <p:cNvPicPr>
            <a:picLocks noChangeAspect="1"/>
          </p:cNvPicPr>
          <p:nvPr/>
        </p:nvPicPr>
        <p:blipFill>
          <a:blip r:embed="rId4">
            <a:extLst/>
          </a:blip>
          <a:stretch>
            <a:fillRect/>
          </a:stretch>
        </p:blipFill>
        <p:spPr>
          <a:xfrm>
            <a:off x="8519082" y="20912"/>
            <a:ext cx="4074697" cy="9390903"/>
          </a:xfrm>
          <a:prstGeom prst="rect">
            <a:avLst/>
          </a:prstGeom>
          <a:ln w="12700">
            <a:miter lim="400000"/>
          </a:ln>
        </p:spPr>
      </p:pic>
      <p:sp>
        <p:nvSpPr>
          <p:cNvPr id="250" name="https://www.climate.gov/enso"/>
          <p:cNvSpPr/>
          <p:nvPr/>
        </p:nvSpPr>
        <p:spPr>
          <a:xfrm>
            <a:off x="199220" y="9446683"/>
            <a:ext cx="2768093" cy="3429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1600" u="sng">
                <a:solidFill>
                  <a:srgbClr val="FFFFFF"/>
                </a:solidFill>
                <a:hlinkClick r:id="rId5"/>
              </a:defRPr>
            </a:lvl1pPr>
          </a:lstStyle>
          <a:p>
            <a:pPr>
              <a:defRPr u="none"/>
            </a:pPr>
            <a:r>
              <a:rPr u="sng">
                <a:hlinkClick r:id="rId5"/>
              </a:rPr>
              <a:t>https://www.climate.gov/enso</a:t>
            </a:r>
          </a:p>
        </p:txBody>
      </p:sp>
      <p:sp>
        <p:nvSpPr>
          <p:cNvPr id="251" name="M. J. McPhaden, 2015"/>
          <p:cNvSpPr/>
          <p:nvPr/>
        </p:nvSpPr>
        <p:spPr>
          <a:xfrm>
            <a:off x="10453478" y="9453033"/>
            <a:ext cx="2204370" cy="33020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defRPr sz="1500">
                <a:solidFill>
                  <a:srgbClr val="FFFFFF"/>
                </a:solidFill>
              </a:defRPr>
            </a:lvl1pPr>
          </a:lstStyle>
          <a:p>
            <a:r>
              <a:t>M. J. McPhaden, 2015</a:t>
            </a: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5" name="Pacific_global.jpg" descr="Pacific_global.jpg"/>
          <p:cNvPicPr>
            <a:picLocks noChangeAspect="1"/>
          </p:cNvPicPr>
          <p:nvPr/>
        </p:nvPicPr>
        <p:blipFill>
          <a:blip r:embed="rId3">
            <a:extLst/>
          </a:blip>
          <a:stretch>
            <a:fillRect/>
          </a:stretch>
        </p:blipFill>
        <p:spPr>
          <a:xfrm>
            <a:off x="-2947064" y="-438524"/>
            <a:ext cx="18898928" cy="10630648"/>
          </a:xfrm>
          <a:prstGeom prst="rect">
            <a:avLst/>
          </a:prstGeom>
          <a:ln w="12700">
            <a:miter lim="400000"/>
          </a:ln>
        </p:spPr>
      </p:pic>
      <p:sp>
        <p:nvSpPr>
          <p:cNvPr id="256" name="Equatorial Atmospheric…"/>
          <p:cNvSpPr/>
          <p:nvPr/>
        </p:nvSpPr>
        <p:spPr>
          <a:xfrm>
            <a:off x="3600163" y="1985373"/>
            <a:ext cx="5804474" cy="2318583"/>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a:solidFill>
                  <a:srgbClr val="FFFFFF"/>
                </a:solidFill>
              </a:defRPr>
            </a:pPr>
            <a:r>
              <a:rPr dirty="0"/>
              <a:t>Equatorial Atmospheric </a:t>
            </a:r>
          </a:p>
          <a:p>
            <a:pPr>
              <a:defRPr>
                <a:solidFill>
                  <a:srgbClr val="FFFFFF"/>
                </a:solidFill>
              </a:defRPr>
            </a:pPr>
            <a:r>
              <a:rPr dirty="0"/>
              <a:t>and Oceanic Variables</a:t>
            </a:r>
          </a:p>
          <a:p>
            <a:pPr>
              <a:defRPr>
                <a:solidFill>
                  <a:srgbClr val="FFFFFF"/>
                </a:solidFill>
              </a:defRPr>
            </a:pPr>
            <a:r>
              <a:rPr dirty="0"/>
              <a:t>associated with ENSO </a:t>
            </a:r>
          </a:p>
          <a:p>
            <a:pPr>
              <a:defRPr>
                <a:solidFill>
                  <a:srgbClr val="FFFFFF"/>
                </a:solidFill>
              </a:defRPr>
            </a:pPr>
            <a:r>
              <a:rPr dirty="0"/>
              <a:t>development and propagation</a:t>
            </a:r>
          </a:p>
        </p:txBody>
      </p:sp>
      <p:sp>
        <p:nvSpPr>
          <p:cNvPr id="257" name="Line"/>
          <p:cNvSpPr/>
          <p:nvPr/>
        </p:nvSpPr>
        <p:spPr>
          <a:xfrm flipV="1">
            <a:off x="6492693" y="4368004"/>
            <a:ext cx="1" cy="2060820"/>
          </a:xfrm>
          <a:prstGeom prst="line">
            <a:avLst/>
          </a:prstGeom>
          <a:ln w="25400">
            <a:solidFill>
              <a:schemeClr val="accent5"/>
            </a:solidFill>
          </a:ln>
        </p:spPr>
        <p:txBody>
          <a:bodyPr lIns="45718" tIns="45718" rIns="45718" bIns="45718"/>
          <a:lstStyle/>
          <a:p>
            <a:pPr>
              <a:defRPr>
                <a:solidFill>
                  <a:srgbClr val="FFFFFF"/>
                </a:solidFill>
              </a:defRPr>
            </a:pPr>
            <a:endParaRPr/>
          </a:p>
        </p:txBody>
      </p:sp>
      <p:sp>
        <p:nvSpPr>
          <p:cNvPr id="258" name="Line"/>
          <p:cNvSpPr/>
          <p:nvPr/>
        </p:nvSpPr>
        <p:spPr>
          <a:xfrm>
            <a:off x="1147992" y="5713312"/>
            <a:ext cx="10689402" cy="1"/>
          </a:xfrm>
          <a:prstGeom prst="line">
            <a:avLst/>
          </a:prstGeom>
          <a:ln w="25400">
            <a:solidFill>
              <a:schemeClr val="accent5"/>
            </a:solidFill>
          </a:ln>
        </p:spPr>
        <p:txBody>
          <a:bodyPr lIns="45718" tIns="45718" rIns="45718" bIns="45718"/>
          <a:lstStyle/>
          <a:p>
            <a:pPr>
              <a:defRPr>
                <a:solidFill>
                  <a:srgbClr val="FFFFFF"/>
                </a:solidFill>
              </a:defRPr>
            </a:pPr>
            <a:endParaRPr/>
          </a:p>
        </p:txBody>
      </p:sp>
      <p:sp>
        <p:nvSpPr>
          <p:cNvPr id="259" name="near-surface…"/>
          <p:cNvSpPr/>
          <p:nvPr/>
        </p:nvSpPr>
        <p:spPr>
          <a:xfrm>
            <a:off x="2163314" y="6394181"/>
            <a:ext cx="2437449" cy="8636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2500">
                <a:solidFill>
                  <a:srgbClr val="FFFFFF"/>
                </a:solidFill>
              </a:defRPr>
            </a:pPr>
            <a:r>
              <a:t>near-surface </a:t>
            </a:r>
          </a:p>
          <a:p>
            <a:pPr>
              <a:defRPr sz="2500">
                <a:solidFill>
                  <a:srgbClr val="FFFFFF"/>
                </a:solidFill>
              </a:defRPr>
            </a:pPr>
            <a:r>
              <a:t>air temperatures</a:t>
            </a:r>
          </a:p>
        </p:txBody>
      </p:sp>
      <p:sp>
        <p:nvSpPr>
          <p:cNvPr id="260" name="zonal and…"/>
          <p:cNvSpPr/>
          <p:nvPr/>
        </p:nvSpPr>
        <p:spPr>
          <a:xfrm>
            <a:off x="5325110" y="6394181"/>
            <a:ext cx="2354581" cy="8636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2500">
                <a:solidFill>
                  <a:srgbClr val="FFFFFF"/>
                </a:solidFill>
              </a:defRPr>
            </a:pPr>
            <a:r>
              <a:t> zonal and </a:t>
            </a:r>
          </a:p>
          <a:p>
            <a:pPr>
              <a:defRPr sz="2500">
                <a:solidFill>
                  <a:srgbClr val="FFFFFF"/>
                </a:solidFill>
              </a:defRPr>
            </a:pPr>
            <a:r>
              <a:t>meridional wind</a:t>
            </a:r>
          </a:p>
        </p:txBody>
      </p:sp>
      <p:sp>
        <p:nvSpPr>
          <p:cNvPr id="261" name="total…"/>
          <p:cNvSpPr/>
          <p:nvPr/>
        </p:nvSpPr>
        <p:spPr>
          <a:xfrm>
            <a:off x="312360" y="6394181"/>
            <a:ext cx="1649413" cy="8636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2500">
                <a:solidFill>
                  <a:srgbClr val="FFFFFF"/>
                </a:solidFill>
              </a:defRPr>
            </a:pPr>
            <a:r>
              <a:t>total</a:t>
            </a:r>
          </a:p>
          <a:p>
            <a:pPr>
              <a:defRPr sz="2500">
                <a:solidFill>
                  <a:srgbClr val="FFFFFF"/>
                </a:solidFill>
              </a:defRPr>
            </a:pPr>
            <a:r>
              <a:t>cloudiness</a:t>
            </a:r>
          </a:p>
        </p:txBody>
      </p:sp>
      <p:sp>
        <p:nvSpPr>
          <p:cNvPr id="262" name="Sea level…"/>
          <p:cNvSpPr/>
          <p:nvPr/>
        </p:nvSpPr>
        <p:spPr>
          <a:xfrm>
            <a:off x="11296374" y="6394181"/>
            <a:ext cx="1578928" cy="8636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2500">
                <a:solidFill>
                  <a:srgbClr val="FFFFFF"/>
                </a:solidFill>
              </a:defRPr>
            </a:pPr>
            <a:r>
              <a:t>Sea level </a:t>
            </a:r>
          </a:p>
          <a:p>
            <a:pPr>
              <a:defRPr sz="2500">
                <a:solidFill>
                  <a:srgbClr val="FFFFFF"/>
                </a:solidFill>
              </a:defRPr>
            </a:pPr>
            <a:r>
              <a:t>pressure</a:t>
            </a:r>
          </a:p>
        </p:txBody>
      </p:sp>
      <p:sp>
        <p:nvSpPr>
          <p:cNvPr id="263" name="sea surface…"/>
          <p:cNvSpPr/>
          <p:nvPr/>
        </p:nvSpPr>
        <p:spPr>
          <a:xfrm>
            <a:off x="8604962" y="6394181"/>
            <a:ext cx="1996441" cy="8636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2500">
                <a:solidFill>
                  <a:srgbClr val="FFFFFF"/>
                </a:solidFill>
              </a:defRPr>
            </a:pPr>
            <a:r>
              <a:t>sea surface </a:t>
            </a:r>
          </a:p>
          <a:p>
            <a:pPr>
              <a:defRPr sz="2500">
                <a:solidFill>
                  <a:srgbClr val="FFFFFF"/>
                </a:solidFill>
              </a:defRPr>
            </a:pPr>
            <a:r>
              <a:t>temperatures</a:t>
            </a:r>
          </a:p>
        </p:txBody>
      </p:sp>
      <p:sp>
        <p:nvSpPr>
          <p:cNvPr id="264" name="Line"/>
          <p:cNvSpPr/>
          <p:nvPr/>
        </p:nvSpPr>
        <p:spPr>
          <a:xfrm flipV="1">
            <a:off x="9603182" y="5678959"/>
            <a:ext cx="1" cy="647701"/>
          </a:xfrm>
          <a:prstGeom prst="line">
            <a:avLst/>
          </a:prstGeom>
          <a:ln w="25400">
            <a:solidFill>
              <a:schemeClr val="accent5"/>
            </a:solidFill>
          </a:ln>
        </p:spPr>
        <p:txBody>
          <a:bodyPr lIns="45718" tIns="45718" rIns="45718" bIns="45718"/>
          <a:lstStyle/>
          <a:p>
            <a:pPr>
              <a:defRPr>
                <a:solidFill>
                  <a:srgbClr val="FFFFFF"/>
                </a:solidFill>
              </a:defRPr>
            </a:pPr>
            <a:endParaRPr/>
          </a:p>
        </p:txBody>
      </p:sp>
      <p:sp>
        <p:nvSpPr>
          <p:cNvPr id="265" name="Line"/>
          <p:cNvSpPr/>
          <p:nvPr/>
        </p:nvSpPr>
        <p:spPr>
          <a:xfrm flipH="1" flipV="1">
            <a:off x="3382038" y="5718082"/>
            <a:ext cx="1" cy="647701"/>
          </a:xfrm>
          <a:prstGeom prst="line">
            <a:avLst/>
          </a:prstGeom>
          <a:ln w="25400">
            <a:solidFill>
              <a:schemeClr val="accent5"/>
            </a:solidFill>
          </a:ln>
        </p:spPr>
        <p:txBody>
          <a:bodyPr lIns="45718" tIns="45718" rIns="45718" bIns="45718"/>
          <a:lstStyle/>
          <a:p>
            <a:pPr>
              <a:defRPr>
                <a:solidFill>
                  <a:srgbClr val="FFFFFF"/>
                </a:solidFill>
              </a:defRPr>
            </a:pPr>
            <a:endParaRPr/>
          </a:p>
        </p:txBody>
      </p:sp>
      <p:sp>
        <p:nvSpPr>
          <p:cNvPr id="266" name="Line"/>
          <p:cNvSpPr/>
          <p:nvPr/>
        </p:nvSpPr>
        <p:spPr>
          <a:xfrm flipV="1">
            <a:off x="1161031" y="5718082"/>
            <a:ext cx="1" cy="647701"/>
          </a:xfrm>
          <a:prstGeom prst="line">
            <a:avLst/>
          </a:prstGeom>
          <a:ln w="25400">
            <a:solidFill>
              <a:schemeClr val="accent5"/>
            </a:solidFill>
          </a:ln>
        </p:spPr>
        <p:txBody>
          <a:bodyPr lIns="45718" tIns="45718" rIns="45718" bIns="45718"/>
          <a:lstStyle/>
          <a:p>
            <a:pPr>
              <a:defRPr>
                <a:solidFill>
                  <a:srgbClr val="FFFFFF"/>
                </a:solidFill>
              </a:defRPr>
            </a:pPr>
            <a:endParaRPr/>
          </a:p>
        </p:txBody>
      </p:sp>
      <p:sp>
        <p:nvSpPr>
          <p:cNvPr id="267" name="Line"/>
          <p:cNvSpPr/>
          <p:nvPr/>
        </p:nvSpPr>
        <p:spPr>
          <a:xfrm flipV="1">
            <a:off x="11824355" y="5718082"/>
            <a:ext cx="1" cy="647701"/>
          </a:xfrm>
          <a:prstGeom prst="line">
            <a:avLst/>
          </a:prstGeom>
          <a:ln w="25400">
            <a:solidFill>
              <a:schemeClr val="accent5"/>
            </a:solidFill>
          </a:ln>
        </p:spPr>
        <p:txBody>
          <a:bodyPr lIns="45718" tIns="45718" rIns="45718" bIns="45718"/>
          <a:lstStyle/>
          <a:p>
            <a:pPr>
              <a:defRPr>
                <a:solidFill>
                  <a:srgbClr val="FFFFFF"/>
                </a:solidFill>
              </a:defRPr>
            </a:pPr>
            <a:endParaRP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9" name="Screen Shot 2016-09-17 at 8.00.21 PM.png" descr="Screen Shot 2016-09-17 at 8.00.21 PM.png"/>
          <p:cNvPicPr>
            <a:picLocks noChangeAspect="1"/>
          </p:cNvPicPr>
          <p:nvPr/>
        </p:nvPicPr>
        <p:blipFill>
          <a:blip r:embed="rId3">
            <a:extLst/>
          </a:blip>
          <a:stretch>
            <a:fillRect/>
          </a:stretch>
        </p:blipFill>
        <p:spPr>
          <a:xfrm>
            <a:off x="0" y="375564"/>
            <a:ext cx="13004800" cy="8619753"/>
          </a:xfrm>
          <a:prstGeom prst="rect">
            <a:avLst/>
          </a:prstGeom>
          <a:ln w="12700">
            <a:miter lim="400000"/>
          </a:ln>
        </p:spPr>
      </p:pic>
      <p:sp>
        <p:nvSpPr>
          <p:cNvPr id="270" name="source: wikipedia"/>
          <p:cNvSpPr/>
          <p:nvPr/>
        </p:nvSpPr>
        <p:spPr>
          <a:xfrm>
            <a:off x="2970928" y="3754966"/>
            <a:ext cx="1305611" cy="279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1200">
                <a:solidFill>
                  <a:srgbClr val="FFFFFF"/>
                </a:solidFill>
              </a:defRPr>
            </a:lvl1pPr>
          </a:lstStyle>
          <a:p>
            <a:r>
              <a:t>source: wikipedia</a:t>
            </a:r>
          </a:p>
        </p:txBody>
      </p:sp>
      <p:sp>
        <p:nvSpPr>
          <p:cNvPr id="271" name="source: NOAA"/>
          <p:cNvSpPr/>
          <p:nvPr/>
        </p:nvSpPr>
        <p:spPr>
          <a:xfrm>
            <a:off x="10755627" y="9135533"/>
            <a:ext cx="1992212" cy="4572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2300">
                <a:solidFill>
                  <a:srgbClr val="FFFFFF"/>
                </a:solidFill>
              </a:defRPr>
            </a:lvl1pPr>
          </a:lstStyle>
          <a:p>
            <a:r>
              <a:t>source: NOAA</a:t>
            </a: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5" name="Screen Shot 2016-09-17 at 8.06.48 PM.png" descr="Screen Shot 2016-09-17 at 8.06.48 PM.png"/>
          <p:cNvPicPr>
            <a:picLocks noChangeAspect="1"/>
          </p:cNvPicPr>
          <p:nvPr/>
        </p:nvPicPr>
        <p:blipFill>
          <a:blip r:embed="rId3">
            <a:extLst/>
          </a:blip>
          <a:stretch>
            <a:fillRect/>
          </a:stretch>
        </p:blipFill>
        <p:spPr>
          <a:xfrm>
            <a:off x="752475" y="934448"/>
            <a:ext cx="11499670" cy="8629771"/>
          </a:xfrm>
          <a:prstGeom prst="rect">
            <a:avLst/>
          </a:prstGeom>
          <a:ln w="12700">
            <a:miter lim="400000"/>
          </a:ln>
        </p:spPr>
      </p:pic>
      <p:sp>
        <p:nvSpPr>
          <p:cNvPr id="276" name="Text"/>
          <p:cNvSpPr/>
          <p:nvPr/>
        </p:nvSpPr>
        <p:spPr>
          <a:xfrm>
            <a:off x="7326228" y="8385910"/>
            <a:ext cx="927660" cy="647701"/>
          </a:xfrm>
          <a:prstGeom prst="rect">
            <a:avLst/>
          </a:prstGeom>
          <a:ln w="12700">
            <a:miter lim="400000"/>
          </a:ln>
        </p:spPr>
        <p:txBody>
          <a:bodyPr wrap="none" lIns="50800" tIns="50800" rIns="50800" bIns="50800" anchor="ctr">
            <a:spAutoFit/>
          </a:bodyPr>
          <a:lstStyle/>
          <a:p>
            <a:pPr>
              <a:defRPr>
                <a:solidFill>
                  <a:srgbClr val="FFFFFF"/>
                </a:solidFill>
              </a:defRPr>
            </a:pPr>
            <a:endParaRPr/>
          </a:p>
        </p:txBody>
      </p:sp>
      <p:sp>
        <p:nvSpPr>
          <p:cNvPr id="277" name="(McPhaden et al., 1998)"/>
          <p:cNvSpPr/>
          <p:nvPr/>
        </p:nvSpPr>
        <p:spPr>
          <a:xfrm>
            <a:off x="-509844" y="9169926"/>
            <a:ext cx="5772536" cy="45720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defRPr sz="2300"/>
            </a:lvl1pPr>
          </a:lstStyle>
          <a:p>
            <a:r>
              <a:t>(McPhaden et al., 1998)</a:t>
            </a:r>
          </a:p>
        </p:txBody>
      </p:sp>
      <p:sp>
        <p:nvSpPr>
          <p:cNvPr id="278" name="Current ENSO monitoring matrix"/>
          <p:cNvSpPr/>
          <p:nvPr/>
        </p:nvSpPr>
        <p:spPr>
          <a:xfrm>
            <a:off x="3172383" y="133350"/>
            <a:ext cx="6660034" cy="6477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a:solidFill>
                  <a:srgbClr val="FFFFFF"/>
                </a:solidFill>
              </a:defRPr>
            </a:lvl1pPr>
          </a:lstStyle>
          <a:p>
            <a:r>
              <a:t>Current ENSO monitoring matrix</a:t>
            </a:r>
          </a:p>
        </p:txBody>
      </p:sp>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 name="An agreed upon Definition:"/>
          <p:cNvSpPr>
            <a:spLocks noGrp="1"/>
          </p:cNvSpPr>
          <p:nvPr>
            <p:ph type="title"/>
          </p:nvPr>
        </p:nvSpPr>
        <p:spPr>
          <a:xfrm>
            <a:off x="952500" y="290591"/>
            <a:ext cx="11099800" cy="995756"/>
          </a:xfrm>
          <a:prstGeom prst="rect">
            <a:avLst/>
          </a:prstGeom>
        </p:spPr>
        <p:txBody>
          <a:bodyPr/>
          <a:lstStyle>
            <a:lvl1pPr>
              <a:defRPr sz="5600"/>
            </a:lvl1pPr>
          </a:lstStyle>
          <a:p>
            <a:r>
              <a:t>An agreed upon Definition: </a:t>
            </a:r>
          </a:p>
        </p:txBody>
      </p:sp>
      <p:sp>
        <p:nvSpPr>
          <p:cNvPr id="287" name="NORTH AMERICAN COUNTRIES REACH CONSENSUS ON EL NIÑO DEFINITION…"/>
          <p:cNvSpPr/>
          <p:nvPr/>
        </p:nvSpPr>
        <p:spPr>
          <a:xfrm>
            <a:off x="677238" y="1447800"/>
            <a:ext cx="11650324" cy="835660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p>
            <a:pPr algn="l">
              <a:defRPr sz="2100" b="1">
                <a:solidFill>
                  <a:srgbClr val="FFFFFF"/>
                </a:solidFill>
                <a:latin typeface="+mn-lt"/>
                <a:ea typeface="+mn-ea"/>
                <a:cs typeface="+mn-cs"/>
                <a:sym typeface="Helvetica"/>
              </a:defRPr>
            </a:pPr>
            <a:r>
              <a:t>NORTH AMERICAN COUNTRIES REACH CONSENSUS ON EL NIÑO DEFINITION</a:t>
            </a:r>
          </a:p>
          <a:p>
            <a:pPr algn="l">
              <a:defRPr sz="2100">
                <a:solidFill>
                  <a:srgbClr val="FFFFFF"/>
                </a:solidFill>
              </a:defRPr>
            </a:pPr>
            <a:endParaRPr/>
          </a:p>
          <a:p>
            <a:pPr algn="l">
              <a:defRPr sz="2100">
                <a:solidFill>
                  <a:srgbClr val="FFFFFF"/>
                </a:solidFill>
              </a:defRPr>
            </a:pPr>
            <a:r>
              <a:t>NOAA announced that the NOAA National Weather Service, the Meteorological Service of Canada and the National Meteorological Service of Mexico have reached a consensus on an index and definitions for El Niño and La Niña events.</a:t>
            </a:r>
          </a:p>
          <a:p>
            <a:pPr algn="l">
              <a:defRPr sz="2100">
                <a:solidFill>
                  <a:srgbClr val="FFFFFF"/>
                </a:solidFill>
              </a:defRPr>
            </a:pPr>
            <a:endParaRPr/>
          </a:p>
          <a:p>
            <a:pPr algn="l">
              <a:defRPr sz="2100">
                <a:solidFill>
                  <a:srgbClr val="FFFFFF"/>
                </a:solidFill>
              </a:defRPr>
            </a:pPr>
            <a:r>
              <a:t>The index is defined as a </a:t>
            </a:r>
            <a:r>
              <a:rPr>
                <a:solidFill>
                  <a:srgbClr val="FF2B05"/>
                </a:solidFill>
              </a:rPr>
              <a:t>three-month average of sea surface temperature departures from normal for a critical region of the equatorial Pacific (Niño 3.4 region</a:t>
            </a:r>
            <a:r>
              <a:t>; 120W-170W, 5N-5S). This region of the tropical Pacific contains what scientists call the "equatorial cold tongue," a band of cool water that extends along the equator from the coast of South America to the central Pacific Ocean. Departures from average sea surface temperatures in this region are critically important in determining major shifts in the pattern of tropical rainfall, which influence the jet streams and patterns of temperature and precipitation around the world.</a:t>
            </a:r>
          </a:p>
          <a:p>
            <a:pPr algn="l">
              <a:defRPr sz="2100">
                <a:solidFill>
                  <a:srgbClr val="FFFFFF"/>
                </a:solidFill>
              </a:defRPr>
            </a:pPr>
            <a:endParaRPr/>
          </a:p>
          <a:p>
            <a:pPr algn="l">
              <a:defRPr sz="2100">
                <a:solidFill>
                  <a:srgbClr val="FFFFFF"/>
                </a:solidFill>
              </a:defRPr>
            </a:pPr>
            <a:r>
              <a:rPr>
                <a:solidFill>
                  <a:srgbClr val="FF2711"/>
                </a:solidFill>
              </a:rPr>
              <a:t>North America's operational definitions</a:t>
            </a:r>
            <a:r>
              <a:t> for El Niño and La Niña, based on the index, are:</a:t>
            </a:r>
          </a:p>
          <a:p>
            <a:pPr algn="l">
              <a:defRPr sz="2100">
                <a:solidFill>
                  <a:srgbClr val="FFFFFF"/>
                </a:solidFill>
              </a:defRPr>
            </a:pPr>
            <a:r>
              <a:rPr>
                <a:solidFill>
                  <a:srgbClr val="FF2600"/>
                </a:solidFill>
              </a:rPr>
              <a:t>El Niño</a:t>
            </a:r>
            <a:r>
              <a:t>: A phenomenon in the equatorial Pacific Ocean characterized by </a:t>
            </a:r>
            <a:r>
              <a:rPr>
                <a:solidFill>
                  <a:srgbClr val="FF2A11"/>
                </a:solidFill>
              </a:rPr>
              <a:t>a positive sea surface temperature departure from normal (for the 1971-2000 base period) in the Niño 3.4 region greater than or equal in magnitude to 0.5 degrees C (0.9 degrees Fahrenheit), averaged over three consecutive months.</a:t>
            </a:r>
          </a:p>
          <a:p>
            <a:pPr algn="l">
              <a:defRPr sz="2100">
                <a:solidFill>
                  <a:srgbClr val="FFFFFF"/>
                </a:solidFill>
              </a:defRPr>
            </a:pPr>
            <a:endParaRPr>
              <a:solidFill>
                <a:srgbClr val="FF2A11"/>
              </a:solidFill>
            </a:endParaRPr>
          </a:p>
          <a:p>
            <a:pPr algn="l">
              <a:defRPr sz="2100">
                <a:solidFill>
                  <a:srgbClr val="FFFFFF"/>
                </a:solidFill>
              </a:defRPr>
            </a:pPr>
            <a:r>
              <a:rPr>
                <a:solidFill>
                  <a:srgbClr val="FF2C06"/>
                </a:solidFill>
              </a:rPr>
              <a:t>La Niña</a:t>
            </a:r>
            <a:r>
              <a:t>: A phenomenon in the equatorial Pacific Ocean characterized by a </a:t>
            </a:r>
            <a:r>
              <a:rPr>
                <a:solidFill>
                  <a:srgbClr val="FF270D"/>
                </a:solidFill>
              </a:rPr>
              <a:t>negative sea surface temperature departure from normal (for the 1971-2000 base period) in the Niño 3.4 region greater than or equal in magnitude to 0.5 degrees C (0.9 degrees Fahrenheit), averaged over three consecutive months.</a:t>
            </a:r>
          </a:p>
          <a:p>
            <a:pPr algn="l">
              <a:defRPr sz="2100">
                <a:solidFill>
                  <a:srgbClr val="FFFFFF"/>
                </a:solidFill>
              </a:defRPr>
            </a:pPr>
            <a:endParaRPr>
              <a:solidFill>
                <a:srgbClr val="FF270D"/>
              </a:solidFill>
            </a:endParaRPr>
          </a:p>
          <a:p>
            <a:pPr algn="l">
              <a:defRPr sz="2100">
                <a:solidFill>
                  <a:srgbClr val="FFFFFF"/>
                </a:solidFill>
              </a:defRPr>
            </a:pPr>
            <a:r>
              <a:t>(NOAA News Online, Feb. 23, 2005)</a:t>
            </a:r>
          </a:p>
        </p:txBody>
      </p:sp>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2" name="enso_ssta_20150101-20160217_30645.mov" descr="enso_ssta_20150101-20160217_30645.mov"/>
          <p:cNvPicPr>
            <a:picLocks/>
          </p:cNvPicPr>
          <p:nvPr>
            <a:videoFile r:link="rId2"/>
            <p:extLst>
              <p:ext uri="{DAA4B4D4-6D71-4841-9C94-3DE7FCFB9230}">
                <p14:media xmlns:p14="http://schemas.microsoft.com/office/powerpoint/2010/main" r:embed="rId1"/>
              </p:ext>
            </p:extLst>
          </p:nvPr>
        </p:nvPicPr>
        <p:blipFill>
          <a:blip r:embed="rId5">
            <a:extLst/>
          </a:blip>
          <a:stretch>
            <a:fillRect/>
          </a:stretch>
        </p:blipFill>
        <p:spPr>
          <a:xfrm>
            <a:off x="-1" y="1219199"/>
            <a:ext cx="13004801" cy="7315201"/>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9933" fill="hold"/>
                                        <p:tgtEl>
                                          <p:spTgt spid="28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82"/>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1" name="teleconnections ENSO.png" descr="teleconnections ENSO.png"/>
          <p:cNvPicPr>
            <a:picLocks noChangeAspect="1"/>
          </p:cNvPicPr>
          <p:nvPr/>
        </p:nvPicPr>
        <p:blipFill>
          <a:blip r:embed="rId3">
            <a:extLst/>
          </a:blip>
          <a:stretch>
            <a:fillRect/>
          </a:stretch>
        </p:blipFill>
        <p:spPr>
          <a:xfrm>
            <a:off x="3144089" y="1117196"/>
            <a:ext cx="6716622" cy="8345254"/>
          </a:xfrm>
          <a:prstGeom prst="rect">
            <a:avLst/>
          </a:prstGeom>
          <a:ln w="12700">
            <a:miter lim="400000"/>
          </a:ln>
        </p:spPr>
      </p:pic>
      <p:sp>
        <p:nvSpPr>
          <p:cNvPr id="292" name="ENSO Global Teleconnections"/>
          <p:cNvSpPr/>
          <p:nvPr/>
        </p:nvSpPr>
        <p:spPr>
          <a:xfrm>
            <a:off x="3108672" y="297087"/>
            <a:ext cx="6787456" cy="6477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FFFF"/>
                </a:solidFill>
                <a:latin typeface="+mn-lt"/>
                <a:ea typeface="+mn-ea"/>
                <a:cs typeface="+mn-cs"/>
                <a:sym typeface="Helvetica"/>
              </a:defRPr>
            </a:lvl1pPr>
          </a:lstStyle>
          <a:p>
            <a:r>
              <a:t>ENSO Global Teleconnections </a:t>
            </a:r>
          </a:p>
        </p:txBody>
      </p:sp>
      <p:sp>
        <p:nvSpPr>
          <p:cNvPr id="293" name="La Niña"/>
          <p:cNvSpPr/>
          <p:nvPr/>
        </p:nvSpPr>
        <p:spPr>
          <a:xfrm>
            <a:off x="816995" y="7134375"/>
            <a:ext cx="1689812" cy="6477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a:solidFill>
                  <a:srgbClr val="0003FF"/>
                </a:solidFill>
              </a:defRPr>
            </a:lvl1pPr>
          </a:lstStyle>
          <a:p>
            <a:r>
              <a:t>La Niña</a:t>
            </a:r>
          </a:p>
        </p:txBody>
      </p:sp>
      <p:sp>
        <p:nvSpPr>
          <p:cNvPr id="294" name="El Niño"/>
          <p:cNvSpPr/>
          <p:nvPr/>
        </p:nvSpPr>
        <p:spPr>
          <a:xfrm>
            <a:off x="817224" y="2879929"/>
            <a:ext cx="1689355" cy="6477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a:solidFill>
                  <a:srgbClr val="FE1401"/>
                </a:solidFill>
              </a:defRPr>
            </a:lvl1pPr>
          </a:lstStyle>
          <a:p>
            <a:r>
              <a:t>El Niño </a:t>
            </a:r>
          </a:p>
        </p:txBody>
      </p:sp>
    </p:spTree>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 name="winter jet stream.png" descr="winter jet stream.png"/>
          <p:cNvPicPr>
            <a:picLocks noChangeAspect="1"/>
          </p:cNvPicPr>
          <p:nvPr/>
        </p:nvPicPr>
        <p:blipFill>
          <a:blip r:embed="rId2">
            <a:extLst/>
          </a:blip>
          <a:stretch>
            <a:fillRect/>
          </a:stretch>
        </p:blipFill>
        <p:spPr>
          <a:xfrm>
            <a:off x="4522888" y="1342340"/>
            <a:ext cx="7000919" cy="7995584"/>
          </a:xfrm>
          <a:prstGeom prst="rect">
            <a:avLst/>
          </a:prstGeom>
          <a:ln w="12700">
            <a:miter lim="400000"/>
          </a:ln>
        </p:spPr>
      </p:pic>
      <p:sp>
        <p:nvSpPr>
          <p:cNvPr id="297" name="Western US Precipitation and Temperature Dipole:"/>
          <p:cNvSpPr/>
          <p:nvPr/>
        </p:nvSpPr>
        <p:spPr>
          <a:xfrm>
            <a:off x="1110801" y="449323"/>
            <a:ext cx="10559940" cy="6223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3400" b="1">
                <a:solidFill>
                  <a:srgbClr val="FFFFFF"/>
                </a:solidFill>
                <a:latin typeface="+mn-lt"/>
                <a:ea typeface="+mn-ea"/>
                <a:cs typeface="+mn-cs"/>
                <a:sym typeface="Helvetica"/>
              </a:defRPr>
            </a:lvl1pPr>
          </a:lstStyle>
          <a:p>
            <a:r>
              <a:t>Western US Precipitation and Temperature Dipole: </a:t>
            </a:r>
          </a:p>
        </p:txBody>
      </p:sp>
      <p:sp>
        <p:nvSpPr>
          <p:cNvPr id="298" name="El Niño"/>
          <p:cNvSpPr/>
          <p:nvPr/>
        </p:nvSpPr>
        <p:spPr>
          <a:xfrm>
            <a:off x="2045145" y="2670624"/>
            <a:ext cx="1689355" cy="6477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a:solidFill>
                  <a:srgbClr val="FE1401"/>
                </a:solidFill>
              </a:defRPr>
            </a:lvl1pPr>
          </a:lstStyle>
          <a:p>
            <a:r>
              <a:t>El Niño </a:t>
            </a:r>
          </a:p>
        </p:txBody>
      </p:sp>
      <p:sp>
        <p:nvSpPr>
          <p:cNvPr id="299" name="La Niña"/>
          <p:cNvSpPr/>
          <p:nvPr/>
        </p:nvSpPr>
        <p:spPr>
          <a:xfrm>
            <a:off x="1981365" y="6673905"/>
            <a:ext cx="1816914" cy="6477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a:solidFill>
                  <a:srgbClr val="0003FF"/>
                </a:solidFill>
              </a:defRPr>
            </a:lvl1pPr>
          </a:lstStyle>
          <a:p>
            <a:r>
              <a:t>La Niña </a:t>
            </a:r>
          </a:p>
        </p:txBody>
      </p:sp>
    </p:spTree>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2" name="Screen Shot 2017-04-13 at 1.47.23 PM.png" descr="Screen Shot 2017-04-13 at 1.47.23 PM.png"/>
          <p:cNvPicPr>
            <a:picLocks noChangeAspect="1"/>
          </p:cNvPicPr>
          <p:nvPr/>
        </p:nvPicPr>
        <p:blipFill>
          <a:blip r:embed="rId3">
            <a:extLst/>
          </a:blip>
          <a:stretch>
            <a:fillRect/>
          </a:stretch>
        </p:blipFill>
        <p:spPr>
          <a:xfrm>
            <a:off x="2038350" y="1253281"/>
            <a:ext cx="8928101" cy="8394701"/>
          </a:xfrm>
          <a:prstGeom prst="rect">
            <a:avLst/>
          </a:prstGeom>
          <a:ln w="12700">
            <a:miter lim="400000"/>
          </a:ln>
        </p:spPr>
      </p:pic>
      <p:sp>
        <p:nvSpPr>
          <p:cNvPr id="193" name="Textbook Western US Precipitation Dipole Pattern…"/>
          <p:cNvSpPr/>
          <p:nvPr/>
        </p:nvSpPr>
        <p:spPr>
          <a:xfrm>
            <a:off x="978830" y="-8598"/>
            <a:ext cx="11047140" cy="11938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b="1">
                <a:solidFill>
                  <a:srgbClr val="FFFFFF"/>
                </a:solidFill>
                <a:latin typeface="+mn-lt"/>
                <a:ea typeface="+mn-ea"/>
                <a:cs typeface="+mn-cs"/>
                <a:sym typeface="Helvetica"/>
              </a:defRPr>
            </a:pPr>
            <a:r>
              <a:t>Textbook Western US Precipitation Dipole Pattern</a:t>
            </a:r>
          </a:p>
          <a:p>
            <a:pPr>
              <a:defRPr b="1">
                <a:solidFill>
                  <a:srgbClr val="FFFFFF"/>
                </a:solidFill>
                <a:latin typeface="+mn-lt"/>
                <a:ea typeface="+mn-ea"/>
                <a:cs typeface="+mn-cs"/>
                <a:sym typeface="Helvetica"/>
              </a:defRPr>
            </a:pPr>
            <a:r>
              <a:t>during a Strong El Niño </a:t>
            </a:r>
          </a:p>
        </p:txBody>
      </p:sp>
    </p:spTree>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 name="Textbook Western US Precipitation Dipole Pattern…"/>
          <p:cNvSpPr/>
          <p:nvPr/>
        </p:nvSpPr>
        <p:spPr>
          <a:xfrm>
            <a:off x="978830" y="39408"/>
            <a:ext cx="11047140" cy="11938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b="1">
                <a:solidFill>
                  <a:srgbClr val="FFFFFF"/>
                </a:solidFill>
                <a:latin typeface="+mn-lt"/>
                <a:ea typeface="+mn-ea"/>
                <a:cs typeface="+mn-cs"/>
                <a:sym typeface="Helvetica"/>
              </a:defRPr>
            </a:pPr>
            <a:r>
              <a:t>Textbook Western US Precipitation Dipole Pattern</a:t>
            </a:r>
          </a:p>
          <a:p>
            <a:pPr>
              <a:defRPr b="1">
                <a:solidFill>
                  <a:srgbClr val="FFFFFF"/>
                </a:solidFill>
                <a:latin typeface="+mn-lt"/>
                <a:ea typeface="+mn-ea"/>
                <a:cs typeface="+mn-cs"/>
                <a:sym typeface="Helvetica"/>
              </a:defRPr>
            </a:pPr>
            <a:r>
              <a:t>during a Strong La Niña </a:t>
            </a:r>
          </a:p>
        </p:txBody>
      </p:sp>
      <p:pic>
        <p:nvPicPr>
          <p:cNvPr id="198" name="Screen Shot 2017-04-13 at 1.53.12 PM.png" descr="Screen Shot 2017-04-13 at 1.53.12 PM.png"/>
          <p:cNvPicPr>
            <a:picLocks noChangeAspect="1"/>
          </p:cNvPicPr>
          <p:nvPr/>
        </p:nvPicPr>
        <p:blipFill>
          <a:blip r:embed="rId3">
            <a:extLst/>
          </a:blip>
          <a:stretch>
            <a:fillRect/>
          </a:stretch>
        </p:blipFill>
        <p:spPr>
          <a:xfrm>
            <a:off x="2089149" y="1322238"/>
            <a:ext cx="8826501" cy="8369301"/>
          </a:xfrm>
          <a:prstGeom prst="rect">
            <a:avLst/>
          </a:prstGeom>
          <a:ln w="12700">
            <a:miter lim="400000"/>
          </a:ln>
        </p:spPr>
      </p:pic>
    </p:spTree>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1" name="Screen Shot 2017-04-13 at 1.43.30 PM.png" descr="Screen Shot 2017-04-13 at 1.43.30 PM.png"/>
          <p:cNvPicPr>
            <a:picLocks noChangeAspect="1"/>
          </p:cNvPicPr>
          <p:nvPr/>
        </p:nvPicPr>
        <p:blipFill>
          <a:blip r:embed="rId2">
            <a:extLst/>
          </a:blip>
          <a:stretch>
            <a:fillRect/>
          </a:stretch>
        </p:blipFill>
        <p:spPr>
          <a:xfrm>
            <a:off x="2019300" y="609599"/>
            <a:ext cx="8966201" cy="8534401"/>
          </a:xfrm>
          <a:prstGeom prst="rect">
            <a:avLst/>
          </a:prstGeom>
          <a:ln w="12700">
            <a:miter lim="400000"/>
          </a:ln>
        </p:spPr>
      </p:pic>
    </p:spTree>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3" name="Screen Shot 2017-04-14 at 5.43.41 PM.png" descr="Screen Shot 2017-04-14 at 5.43.41 PM.png"/>
          <p:cNvPicPr>
            <a:picLocks noChangeAspect="1"/>
          </p:cNvPicPr>
          <p:nvPr/>
        </p:nvPicPr>
        <p:blipFill>
          <a:blip r:embed="rId3">
            <a:extLst/>
          </a:blip>
          <a:stretch>
            <a:fillRect/>
          </a:stretch>
        </p:blipFill>
        <p:spPr>
          <a:xfrm>
            <a:off x="204481" y="379500"/>
            <a:ext cx="12700001" cy="4038601"/>
          </a:xfrm>
          <a:prstGeom prst="rect">
            <a:avLst/>
          </a:prstGeom>
          <a:ln w="12700">
            <a:miter lim="400000"/>
          </a:ln>
        </p:spPr>
      </p:pic>
      <p:sp>
        <p:nvSpPr>
          <p:cNvPr id="304" name="“Of particular interest to this study is the fact that, since at least the 1920s, interdecadal fluctuations in the dominant pattern of North Pacific SLP… have closely paralleled those in the leading North Pacific SST pattern (PDO). It is this coherent, interdecadal timescale ocean–atmosphere covariability that we see as the essence of the PDO climate signature. For convenience… we refer to the time history of the leading eigenvector of North Pacific SST as an index for the state of the PDO.”"/>
          <p:cNvSpPr/>
          <p:nvPr/>
        </p:nvSpPr>
        <p:spPr>
          <a:xfrm>
            <a:off x="436301" y="5025373"/>
            <a:ext cx="12132196" cy="231140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p>
            <a:pPr algn="l" defTabSz="457200">
              <a:spcBef>
                <a:spcPts val="1200"/>
              </a:spcBef>
              <a:defRPr sz="2400">
                <a:solidFill>
                  <a:srgbClr val="FFFFFF"/>
                </a:solidFill>
                <a:latin typeface="Times"/>
                <a:ea typeface="Times"/>
                <a:cs typeface="Times"/>
                <a:sym typeface="Times"/>
              </a:defRPr>
            </a:pPr>
            <a:r>
              <a:rPr dirty="0"/>
              <a:t>“</a:t>
            </a:r>
            <a:r>
              <a:rPr i="1" dirty="0"/>
              <a:t>Of particular interest to this study is the fact that, since at least the 1920s, interdecadal fluctuations in the dominant pattern of North Pacific SLP… have closely paralleled those in the leading North Pacific SST pattern (PDO). It is this coherent, interdecadal timescale ocean–atmosphere </a:t>
            </a:r>
            <a:r>
              <a:rPr i="1" dirty="0" err="1"/>
              <a:t>covariability</a:t>
            </a:r>
            <a:r>
              <a:rPr i="1" dirty="0"/>
              <a:t> that we see as the essence of the PDO climate signature. For convenience… we refer to the time history of the leading eigenvector of North Pacific SST as an index for the state of the PDO.</a:t>
            </a:r>
            <a:r>
              <a:rPr dirty="0"/>
              <a:t>”  </a:t>
            </a:r>
          </a:p>
        </p:txBody>
      </p:sp>
      <p:sp>
        <p:nvSpPr>
          <p:cNvPr id="305" name="“Without the benefit of hindsight it is virtually impossible to characterize such periods and to recognize long-lived regime shifts at the time they occur.”"/>
          <p:cNvSpPr/>
          <p:nvPr/>
        </p:nvSpPr>
        <p:spPr>
          <a:xfrm>
            <a:off x="436301" y="8291170"/>
            <a:ext cx="12132197" cy="86360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gn="l" defTabSz="457200">
              <a:lnSpc>
                <a:spcPts val="4600"/>
              </a:lnSpc>
              <a:spcBef>
                <a:spcPts val="1200"/>
              </a:spcBef>
              <a:defRPr sz="2466" i="1">
                <a:solidFill>
                  <a:srgbClr val="FFFFFF"/>
                </a:solidFill>
                <a:latin typeface="Times"/>
                <a:ea typeface="Times"/>
                <a:cs typeface="Times"/>
                <a:sym typeface="Times"/>
              </a:defRPr>
            </a:lvl1pPr>
          </a:lstStyle>
          <a:p>
            <a:pPr>
              <a:lnSpc>
                <a:spcPct val="100000"/>
              </a:lnSpc>
            </a:pPr>
            <a:r>
              <a:rPr dirty="0"/>
              <a:t>“Without the benefit of hindsight it is virtually impossible to characterize such periods and to recognize long-lived regime shifts at the time they occur.”</a:t>
            </a:r>
          </a:p>
        </p:txBody>
      </p:sp>
      <p:sp>
        <p:nvSpPr>
          <p:cNvPr id="306" name="Bulletin of the American Meteorological Society 1997"/>
          <p:cNvSpPr/>
          <p:nvPr/>
        </p:nvSpPr>
        <p:spPr>
          <a:xfrm>
            <a:off x="204481" y="379500"/>
            <a:ext cx="3762525" cy="287562"/>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lgn="l" defTabSz="457200">
              <a:lnSpc>
                <a:spcPts val="2900"/>
              </a:lnSpc>
              <a:spcBef>
                <a:spcPts val="1200"/>
              </a:spcBef>
              <a:defRPr sz="1200">
                <a:latin typeface="Futura"/>
                <a:ea typeface="Futura"/>
                <a:cs typeface="Futura"/>
                <a:sym typeface="Futura"/>
              </a:defRPr>
            </a:pPr>
            <a:r>
              <a:t>Bulletin of the American Meteorological Society</a:t>
            </a:r>
            <a:r>
              <a:rPr>
                <a:latin typeface="Times"/>
                <a:ea typeface="Times"/>
                <a:cs typeface="Times"/>
                <a:sym typeface="Times"/>
              </a:rPr>
              <a:t> 1997</a:t>
            </a:r>
          </a:p>
        </p:txBody>
      </p:sp>
    </p:spTree>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0" name="Later we get a more concrete definition:"/>
          <p:cNvSpPr/>
          <p:nvPr/>
        </p:nvSpPr>
        <p:spPr>
          <a:xfrm>
            <a:off x="1598612" y="815373"/>
            <a:ext cx="9807576" cy="7620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4300">
                <a:solidFill>
                  <a:srgbClr val="FFFFFF"/>
                </a:solidFill>
              </a:defRPr>
            </a:lvl1pPr>
          </a:lstStyle>
          <a:p>
            <a:r>
              <a:t>Later we get a more concrete definition:</a:t>
            </a:r>
          </a:p>
        </p:txBody>
      </p:sp>
      <p:sp>
        <p:nvSpPr>
          <p:cNvPr id="311" name="“When the SST’s are anomalously cool in the interior North Pacific and warm along the Pacific Coast, and when sea level pressures are below average over the North Pacific, the PDO has a positive value. When the climate anomaly patterns are reversed, with warm SST anomalies in the interior and cool SST anomalies along the North American coast, or above average sea level pressures over the North Pacific, the PDO have a negative value.” - Mantua 1999"/>
          <p:cNvSpPr/>
          <p:nvPr/>
        </p:nvSpPr>
        <p:spPr>
          <a:xfrm>
            <a:off x="496389" y="2332514"/>
            <a:ext cx="11861074" cy="5088573"/>
          </a:xfrm>
          <a:prstGeom prst="rect">
            <a:avLst/>
          </a:prstGeom>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p>
            <a:pPr algn="l">
              <a:defRPr i="1">
                <a:solidFill>
                  <a:srgbClr val="FFFFFF"/>
                </a:solidFill>
                <a:latin typeface="+mn-lt"/>
                <a:ea typeface="+mn-ea"/>
                <a:cs typeface="+mn-cs"/>
                <a:sym typeface="Helvetica"/>
              </a:defRPr>
            </a:pPr>
            <a:r>
              <a:rPr dirty="0"/>
              <a:t>“When the SST’s are anomalously cool in the interior North Pacific and warm along the Pacific Coast, and when sea level pressures are below average over the North Pacific, the PDO has a positive value. When the climate anomaly patterns are reversed, with warm SST anomalies in the interior and cool SST anomalies along the North American coast, or above average sea level pressures over the North Pacific, the PDO ha</a:t>
            </a:r>
            <a:r>
              <a:rPr lang="en-US" dirty="0"/>
              <a:t>s</a:t>
            </a:r>
            <a:r>
              <a:rPr dirty="0"/>
              <a:t> a negative value.” </a:t>
            </a:r>
            <a:r>
              <a:rPr i="0" dirty="0">
                <a:latin typeface="Helvetica Light"/>
                <a:ea typeface="Helvetica Light"/>
                <a:cs typeface="Helvetica Light"/>
                <a:sym typeface="Helvetica Light"/>
              </a:rPr>
              <a:t>- Mantua 1999</a:t>
            </a:r>
          </a:p>
        </p:txBody>
      </p:sp>
      <p:sp>
        <p:nvSpPr>
          <p:cNvPr id="312" name="https://www.ncdc.noaa.gov/teleconnections/pdo/"/>
          <p:cNvSpPr/>
          <p:nvPr/>
        </p:nvSpPr>
        <p:spPr>
          <a:xfrm>
            <a:off x="107559" y="9120507"/>
            <a:ext cx="6217514" cy="4318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2200">
                <a:solidFill>
                  <a:srgbClr val="FFFFFF"/>
                </a:solidFill>
              </a:defRPr>
            </a:lvl1pPr>
          </a:lstStyle>
          <a:p>
            <a:r>
              <a:t>https://www.ncdc.noaa.gov/teleconnections/pdo/</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3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1" grpId="1" animBg="1" advAuto="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 name="The NCI PDO index is based on NOAA’s extended reconstruction of SSTs (ERSST Version 4). It is constructed by regressing the ERSST anomalies against the Mantua PDO index for the overlap period, to compute a PDO regression map for the North Pacific ERSST anomalies. The ERSST anomalies are then…"/>
          <p:cNvSpPr/>
          <p:nvPr/>
        </p:nvSpPr>
        <p:spPr>
          <a:xfrm>
            <a:off x="64337" y="380053"/>
            <a:ext cx="12940463" cy="1212896"/>
          </a:xfrm>
          <a:prstGeom prst="rect">
            <a:avLst/>
          </a:prstGeom>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p>
            <a:pPr defTabSz="457200">
              <a:lnSpc>
                <a:spcPct val="117999"/>
              </a:lnSpc>
              <a:defRPr>
                <a:solidFill>
                  <a:srgbClr val="FFFFFF"/>
                </a:solidFill>
                <a:latin typeface="+mj-lt"/>
                <a:ea typeface="+mj-ea"/>
                <a:cs typeface="+mj-cs"/>
                <a:sym typeface="Helvetica Neue"/>
              </a:defRPr>
            </a:pPr>
            <a:r>
              <a:rPr lang="en-US" sz="3200" dirty="0">
                <a:solidFill>
                  <a:srgbClr val="FFFFFF"/>
                </a:solidFill>
                <a:sym typeface="Helvetica Neue"/>
              </a:rPr>
              <a:t>The NCEI PDO index is based on NOAA’s extended reconstruction of SSTs (ERSST Version 4):</a:t>
            </a:r>
            <a:endParaRPr sz="3200" dirty="0"/>
          </a:p>
        </p:txBody>
      </p:sp>
      <p:pic>
        <p:nvPicPr>
          <p:cNvPr id="317" name="Screen Shot 2017-04-15 at 1.04.30 PM.png" descr="Screen Shot 2017-04-15 at 1.04.30 PM.png"/>
          <p:cNvPicPr>
            <a:picLocks noChangeAspect="1"/>
          </p:cNvPicPr>
          <p:nvPr/>
        </p:nvPicPr>
        <p:blipFill>
          <a:blip r:embed="rId3">
            <a:extLst/>
          </a:blip>
          <a:srcRect/>
          <a:stretch>
            <a:fillRect/>
          </a:stretch>
        </p:blipFill>
        <p:spPr>
          <a:xfrm>
            <a:off x="962949" y="1963271"/>
            <a:ext cx="11143238" cy="6642846"/>
          </a:xfrm>
          <a:prstGeom prst="rect">
            <a:avLst/>
          </a:prstGeom>
          <a:ln w="12700">
            <a:miter lim="400000"/>
          </a:ln>
        </p:spPr>
      </p:pic>
      <p:sp>
        <p:nvSpPr>
          <p:cNvPr id="318" name="https://www.ncdc.noaa.gov/teleconnections/pdo/"/>
          <p:cNvSpPr/>
          <p:nvPr/>
        </p:nvSpPr>
        <p:spPr>
          <a:xfrm>
            <a:off x="663975" y="8968653"/>
            <a:ext cx="7049771" cy="4826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2500">
                <a:solidFill>
                  <a:srgbClr val="FFFFFF"/>
                </a:solidFill>
              </a:defRPr>
            </a:lvl1pPr>
          </a:lstStyle>
          <a:p>
            <a:r>
              <a:rPr dirty="0"/>
              <a:t>https://www.ncdc.noaa.gov/teleconnections/pdo/</a:t>
            </a:r>
          </a:p>
        </p:txBody>
      </p:sp>
    </p:spTree>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2" name="Screen Shot 2017-04-14 at 6.33.58 PM.png" descr="Screen Shot 2017-04-14 at 6.33.58 PM.png"/>
          <p:cNvPicPr>
            <a:picLocks noChangeAspect="1"/>
          </p:cNvPicPr>
          <p:nvPr/>
        </p:nvPicPr>
        <p:blipFill>
          <a:blip r:embed="rId3">
            <a:extLst/>
          </a:blip>
          <a:stretch>
            <a:fillRect/>
          </a:stretch>
        </p:blipFill>
        <p:spPr>
          <a:xfrm>
            <a:off x="110825" y="2357949"/>
            <a:ext cx="12783150" cy="5909892"/>
          </a:xfrm>
          <a:prstGeom prst="rect">
            <a:avLst/>
          </a:prstGeom>
          <a:ln w="12700">
            <a:miter lim="400000"/>
          </a:ln>
        </p:spPr>
      </p:pic>
      <p:sp>
        <p:nvSpPr>
          <p:cNvPr id="323" name="http://research.jisao.washington.edu/pdo/"/>
          <p:cNvSpPr/>
          <p:nvPr/>
        </p:nvSpPr>
        <p:spPr>
          <a:xfrm>
            <a:off x="24570" y="8335440"/>
            <a:ext cx="5055452" cy="4191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2100">
                <a:solidFill>
                  <a:srgbClr val="FFFFFF"/>
                </a:solidFill>
              </a:defRPr>
            </a:lvl1pPr>
          </a:lstStyle>
          <a:p>
            <a:r>
              <a:rPr dirty="0"/>
              <a:t>http://research.jisao.washington.edu/pdo/</a:t>
            </a:r>
          </a:p>
        </p:txBody>
      </p:sp>
      <p:sp>
        <p:nvSpPr>
          <p:cNvPr id="324" name="Typical wintertime Sea Surface Temperature (color), Sea Level Pressure (contours),  and Sea Surface Wind Stress (arrows) for warm and cool PDO phases:"/>
          <p:cNvSpPr/>
          <p:nvPr/>
        </p:nvSpPr>
        <p:spPr>
          <a:xfrm>
            <a:off x="365759" y="218070"/>
            <a:ext cx="12252961" cy="1764586"/>
          </a:xfrm>
          <a:prstGeom prst="rect">
            <a:avLst/>
          </a:prstGeom>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lvl1pPr>
              <a:defRPr>
                <a:solidFill>
                  <a:srgbClr val="FFFFFF"/>
                </a:solidFill>
              </a:defRPr>
            </a:lvl1pPr>
          </a:lstStyle>
          <a:p>
            <a:r>
              <a:rPr dirty="0"/>
              <a:t>Typical wintertime Sea Surface Temperature (color), Sea Level Pressure (contours),  and Sea Surface Wind Stress (arrows) for warm and cool PDO phases:</a:t>
            </a:r>
          </a:p>
        </p:txBody>
      </p:sp>
    </p:spTree>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6" name="Finally, the paper:"/>
          <p:cNvSpPr/>
          <p:nvPr/>
        </p:nvSpPr>
        <p:spPr>
          <a:xfrm>
            <a:off x="3732568" y="848482"/>
            <a:ext cx="5539664" cy="9271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5400">
                <a:solidFill>
                  <a:srgbClr val="FFFFFF"/>
                </a:solidFill>
              </a:defRPr>
            </a:lvl1pPr>
          </a:lstStyle>
          <a:p>
            <a:r>
              <a:rPr dirty="0"/>
              <a:t>Finally, the paper:</a:t>
            </a:r>
          </a:p>
        </p:txBody>
      </p:sp>
      <p:sp>
        <p:nvSpPr>
          <p:cNvPr id="327" name="GEOPHYSICAL RESEARCH LETTERS, VOL. 31, 2004…"/>
          <p:cNvSpPr/>
          <p:nvPr/>
        </p:nvSpPr>
        <p:spPr>
          <a:xfrm>
            <a:off x="266486" y="3032220"/>
            <a:ext cx="12471828" cy="461010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p>
            <a:pPr algn="l" defTabSz="457200">
              <a:lnSpc>
                <a:spcPts val="4500"/>
              </a:lnSpc>
              <a:spcBef>
                <a:spcPts val="1200"/>
              </a:spcBef>
              <a:defRPr sz="2600">
                <a:solidFill>
                  <a:srgbClr val="FFFFFF"/>
                </a:solidFill>
                <a:latin typeface="Times"/>
                <a:ea typeface="Times"/>
                <a:cs typeface="Times"/>
                <a:sym typeface="Times"/>
              </a:defRPr>
            </a:pPr>
            <a:r>
              <a:rPr dirty="0"/>
              <a:t>GEOPHYSICAL RESEARCH LETTERS, VOL. 31, 2004 </a:t>
            </a:r>
          </a:p>
          <a:p>
            <a:pPr algn="l" defTabSz="457200">
              <a:lnSpc>
                <a:spcPts val="6600"/>
              </a:lnSpc>
              <a:spcBef>
                <a:spcPts val="1200"/>
              </a:spcBef>
              <a:defRPr sz="3666" b="1">
                <a:solidFill>
                  <a:srgbClr val="FFFFFF"/>
                </a:solidFill>
                <a:latin typeface="Times"/>
                <a:ea typeface="Times"/>
                <a:cs typeface="Times"/>
                <a:sym typeface="Times"/>
              </a:defRPr>
            </a:pPr>
            <a:r>
              <a:rPr dirty="0"/>
              <a:t>A winter precipitation ‘dipole’ in the western United States associated with multidecadal ENSO variability </a:t>
            </a:r>
            <a:endParaRPr sz="3000" dirty="0"/>
          </a:p>
          <a:p>
            <a:pPr algn="l" defTabSz="457200">
              <a:lnSpc>
                <a:spcPts val="5100"/>
              </a:lnSpc>
              <a:spcBef>
                <a:spcPts val="1200"/>
              </a:spcBef>
              <a:defRPr sz="2466">
                <a:solidFill>
                  <a:srgbClr val="FFFFFF"/>
                </a:solidFill>
                <a:latin typeface="Times"/>
                <a:ea typeface="Times"/>
                <a:cs typeface="Times"/>
                <a:sym typeface="Times"/>
              </a:defRPr>
            </a:pPr>
            <a:r>
              <a:rPr sz="2866" dirty="0"/>
              <a:t>David P. Brown and Andrew C. Comrie</a:t>
            </a:r>
            <a:br>
              <a:rPr sz="2866" dirty="0"/>
            </a:br>
            <a:r>
              <a:rPr dirty="0"/>
              <a:t>Department of Geography and Regional Development, University of Arizona, Tucson, Arizona, USA </a:t>
            </a:r>
            <a:endParaRPr sz="2600" dirty="0"/>
          </a:p>
          <a:p>
            <a:pPr algn="l" defTabSz="457200">
              <a:lnSpc>
                <a:spcPts val="4200"/>
              </a:lnSpc>
              <a:spcBef>
                <a:spcPts val="1200"/>
              </a:spcBef>
              <a:defRPr sz="2466">
                <a:solidFill>
                  <a:srgbClr val="FFFFFF"/>
                </a:solidFill>
                <a:latin typeface="Times"/>
                <a:ea typeface="Times"/>
                <a:cs typeface="Times"/>
                <a:sym typeface="Times"/>
              </a:defRPr>
            </a:pPr>
            <a:r>
              <a:rPr dirty="0"/>
              <a:t>Received 29 September 2003; revised 24 March 2004; accepted 7 April 2004; published 6 May 2004. </a:t>
            </a:r>
            <a:endParaRPr sz="2600" dirty="0"/>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3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 grpId="1" animBg="1" advAuto="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335" name="Screen Shot 2017-04-15 at 3.19.53 PM.png" descr="Screen Shot 2017-04-15 at 3.19.53 PM.png"/>
          <p:cNvPicPr>
            <a:picLocks noChangeAspect="1"/>
          </p:cNvPicPr>
          <p:nvPr/>
        </p:nvPicPr>
        <p:blipFill>
          <a:blip r:embed="rId3">
            <a:extLst/>
          </a:blip>
          <a:stretch>
            <a:fillRect/>
          </a:stretch>
        </p:blipFill>
        <p:spPr>
          <a:xfrm>
            <a:off x="6577005" y="213971"/>
            <a:ext cx="6204837" cy="4243803"/>
          </a:xfrm>
          <a:prstGeom prst="rect">
            <a:avLst/>
          </a:prstGeom>
          <a:ln w="12700">
            <a:miter lim="400000"/>
          </a:ln>
        </p:spPr>
      </p:pic>
      <p:pic>
        <p:nvPicPr>
          <p:cNvPr id="336" name="Screen Shot 2017-04-15 at 3.20.07 PM.png" descr="Screen Shot 2017-04-15 at 3.20.07 PM.png"/>
          <p:cNvPicPr>
            <a:picLocks noChangeAspect="1"/>
          </p:cNvPicPr>
          <p:nvPr/>
        </p:nvPicPr>
        <p:blipFill>
          <a:blip r:embed="rId4">
            <a:extLst/>
          </a:blip>
          <a:stretch>
            <a:fillRect/>
          </a:stretch>
        </p:blipFill>
        <p:spPr>
          <a:xfrm>
            <a:off x="42661" y="5137976"/>
            <a:ext cx="6405188" cy="4037701"/>
          </a:xfrm>
          <a:prstGeom prst="rect">
            <a:avLst/>
          </a:prstGeom>
          <a:ln w="12700">
            <a:miter lim="400000"/>
          </a:ln>
        </p:spPr>
      </p:pic>
      <p:pic>
        <p:nvPicPr>
          <p:cNvPr id="337" name="Screen Shot 2017-04-15 at 3.20.19 PM.png" descr="Screen Shot 2017-04-15 at 3.20.19 PM.png"/>
          <p:cNvPicPr>
            <a:picLocks noChangeAspect="1"/>
          </p:cNvPicPr>
          <p:nvPr/>
        </p:nvPicPr>
        <p:blipFill>
          <a:blip r:embed="rId5">
            <a:extLst/>
          </a:blip>
          <a:stretch>
            <a:fillRect/>
          </a:stretch>
        </p:blipFill>
        <p:spPr>
          <a:xfrm>
            <a:off x="6532843" y="5121724"/>
            <a:ext cx="6293161" cy="4070205"/>
          </a:xfrm>
          <a:prstGeom prst="rect">
            <a:avLst/>
          </a:prstGeom>
          <a:ln w="12700">
            <a:miter lim="400000"/>
          </a:ln>
        </p:spPr>
      </p:pic>
      <p:pic>
        <p:nvPicPr>
          <p:cNvPr id="338" name="Screen Shot 2017-04-15 at 3.30.33 PM.png" descr="Screen Shot 2017-04-15 at 3.30.33 PM.png"/>
          <p:cNvPicPr>
            <a:picLocks noChangeAspect="1"/>
          </p:cNvPicPr>
          <p:nvPr/>
        </p:nvPicPr>
        <p:blipFill>
          <a:blip r:embed="rId6">
            <a:extLst/>
          </a:blip>
          <a:stretch>
            <a:fillRect/>
          </a:stretch>
        </p:blipFill>
        <p:spPr>
          <a:xfrm>
            <a:off x="98674" y="376659"/>
            <a:ext cx="6293162" cy="4211454"/>
          </a:xfrm>
          <a:prstGeom prst="rect">
            <a:avLst/>
          </a:prstGeom>
          <a:ln w="12700">
            <a:miter lim="400000"/>
          </a:ln>
        </p:spPr>
      </p:pic>
    </p:spTree>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2" name="Screen Shot 2017-04-15 at 4.14.57 PM.png" descr="Screen Shot 2017-04-15 at 4.14.57 PM.png"/>
          <p:cNvPicPr>
            <a:picLocks noChangeAspect="1"/>
          </p:cNvPicPr>
          <p:nvPr/>
        </p:nvPicPr>
        <p:blipFill>
          <a:blip r:embed="rId3">
            <a:extLst/>
          </a:blip>
          <a:stretch>
            <a:fillRect/>
          </a:stretch>
        </p:blipFill>
        <p:spPr>
          <a:xfrm>
            <a:off x="272138" y="214019"/>
            <a:ext cx="12460524" cy="3626079"/>
          </a:xfrm>
          <a:prstGeom prst="rect">
            <a:avLst/>
          </a:prstGeom>
          <a:ln w="12700">
            <a:miter lim="400000"/>
          </a:ln>
        </p:spPr>
      </p:pic>
      <p:sp>
        <p:nvSpPr>
          <p:cNvPr id="343" name="“The results of this study indicate that teleconnections change on decadal time scales. Fortunately, the decadal variations may be anticipated from observations of the slower evolution of the Pacific Ocean climate system. Unfortu- nately, this also implies that analysis of longer climate series will not always improve the depiction or statistical significance of a particular hydroclimatic teleconnection. Furthermore, analysis of short time series, from the most recent past, may lead to overconfident estimates of teleconnection strength. “"/>
          <p:cNvSpPr/>
          <p:nvPr/>
        </p:nvSpPr>
        <p:spPr>
          <a:xfrm>
            <a:off x="188477" y="4128253"/>
            <a:ext cx="12816324" cy="2533642"/>
          </a:xfrm>
          <a:prstGeom prst="rect">
            <a:avLst/>
          </a:prstGeom>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lvl1pPr algn="l" defTabSz="457200">
              <a:lnSpc>
                <a:spcPts val="4600"/>
              </a:lnSpc>
              <a:spcBef>
                <a:spcPts val="1200"/>
              </a:spcBef>
              <a:defRPr sz="2633" i="1">
                <a:solidFill>
                  <a:srgbClr val="FFFFFF"/>
                </a:solidFill>
                <a:latin typeface="Times"/>
                <a:ea typeface="Times"/>
                <a:cs typeface="Times"/>
                <a:sym typeface="Times"/>
              </a:defRPr>
            </a:lvl1pPr>
          </a:lstStyle>
          <a:p>
            <a:pPr>
              <a:lnSpc>
                <a:spcPct val="100000"/>
              </a:lnSpc>
            </a:pPr>
            <a:r>
              <a:rPr dirty="0"/>
              <a:t>“The results of this study indicate that teleconnections change on decadal time scales. Fortunately, the decadal variations may be anticipated from observations of the slower evolution of the Pacific Ocean climate system. Unfortunately, this also implies that analysis of longer climate series will not always improve the depiction or statistical significance of a particular hydroclimatic teleconnection. Furthermore, analysis of short time series, from the most recent past, may lead to overconfident estimates of teleconnection strength. “</a:t>
            </a:r>
          </a:p>
        </p:txBody>
      </p:sp>
      <p:sp>
        <p:nvSpPr>
          <p:cNvPr id="344" name="“If these changes in teleconnections are indeed a function of PDO state, then these teleconnections will certainly revert to the much weaker state of the pre-1950 period at some time (potentially soon, e.g. Hodge 1997; Ghil and Jiang, 1998). Then, the skill of long-range forecasting of climatic conditions in the western US would decline and many existing ENSO-based management strategies could be threatened.”"/>
          <p:cNvSpPr/>
          <p:nvPr/>
        </p:nvSpPr>
        <p:spPr>
          <a:xfrm>
            <a:off x="272138" y="7161651"/>
            <a:ext cx="12732662" cy="2103140"/>
          </a:xfrm>
          <a:prstGeom prst="rect">
            <a:avLst/>
          </a:prstGeom>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lvl1pPr algn="l" defTabSz="457200">
              <a:lnSpc>
                <a:spcPts val="4600"/>
              </a:lnSpc>
              <a:spcBef>
                <a:spcPts val="1200"/>
              </a:spcBef>
              <a:defRPr sz="2600" i="1">
                <a:solidFill>
                  <a:srgbClr val="FFFFFF"/>
                </a:solidFill>
                <a:latin typeface="Times"/>
                <a:ea typeface="Times"/>
                <a:cs typeface="Times"/>
                <a:sym typeface="Times"/>
              </a:defRPr>
            </a:lvl1pPr>
          </a:lstStyle>
          <a:p>
            <a:pPr>
              <a:lnSpc>
                <a:spcPct val="100000"/>
              </a:lnSpc>
            </a:pPr>
            <a:r>
              <a:rPr dirty="0"/>
              <a:t>“If these changes in teleconnections are indeed a function of PDO state, then these teleconnections will certainly revert to the much weaker state of the pre-1950 period at some time (potentially soon, e.g. Hodge 1997; </a:t>
            </a:r>
            <a:r>
              <a:rPr dirty="0" err="1"/>
              <a:t>Ghil</a:t>
            </a:r>
            <a:r>
              <a:rPr dirty="0"/>
              <a:t> and Jiang, 1998). Then, the skill of long-range forecasting of climatic conditions in the western US would decline and many existing ENSO-based management strategies could be threatened.”</a:t>
            </a:r>
          </a:p>
        </p:txBody>
      </p:sp>
    </p:spTree>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 name="AZ_NM_Gmap.png" descr="AZ_NM_Gmap.png"/>
          <p:cNvPicPr>
            <a:picLocks noChangeAspect="1"/>
          </p:cNvPicPr>
          <p:nvPr/>
        </p:nvPicPr>
        <p:blipFill>
          <a:blip r:embed="rId2">
            <a:extLst/>
          </a:blip>
          <a:stretch>
            <a:fillRect/>
          </a:stretch>
        </p:blipFill>
        <p:spPr>
          <a:xfrm>
            <a:off x="85738" y="1567550"/>
            <a:ext cx="8128001" cy="8128001"/>
          </a:xfrm>
          <a:prstGeom prst="rect">
            <a:avLst/>
          </a:prstGeom>
          <a:ln w="12700">
            <a:miter lim="400000"/>
          </a:ln>
        </p:spPr>
      </p:pic>
      <p:pic>
        <p:nvPicPr>
          <p:cNvPr id="349" name="Screen Shot 2016-12-05 at 8.19.57 AM.png" descr="Screen Shot 2016-12-05 at 8.19.57 AM.png"/>
          <p:cNvPicPr>
            <a:picLocks noChangeAspect="1"/>
          </p:cNvPicPr>
          <p:nvPr/>
        </p:nvPicPr>
        <p:blipFill>
          <a:blip r:embed="rId3">
            <a:extLst/>
          </a:blip>
          <a:stretch>
            <a:fillRect/>
          </a:stretch>
        </p:blipFill>
        <p:spPr>
          <a:xfrm>
            <a:off x="6591530" y="128962"/>
            <a:ext cx="6388753" cy="5378981"/>
          </a:xfrm>
          <a:prstGeom prst="rect">
            <a:avLst/>
          </a:prstGeom>
          <a:ln w="12700">
            <a:miter lim="400000"/>
          </a:ln>
        </p:spPr>
      </p:pic>
      <p:sp>
        <p:nvSpPr>
          <p:cNvPr id="350" name="Line"/>
          <p:cNvSpPr/>
          <p:nvPr/>
        </p:nvSpPr>
        <p:spPr>
          <a:xfrm flipV="1">
            <a:off x="3908656" y="167334"/>
            <a:ext cx="2635714" cy="4856143"/>
          </a:xfrm>
          <a:prstGeom prst="line">
            <a:avLst/>
          </a:prstGeom>
          <a:ln w="25400">
            <a:solidFill>
              <a:schemeClr val="accent5"/>
            </a:solidFill>
            <a:miter lim="400000"/>
            <a:tailEnd type="triangle"/>
          </a:ln>
        </p:spPr>
        <p:txBody>
          <a:bodyPr lIns="50800" tIns="50800" rIns="50800" bIns="50800" anchor="ctr"/>
          <a:lstStyle/>
          <a:p>
            <a:pPr>
              <a:defRPr sz="2600">
                <a:solidFill>
                  <a:srgbClr val="FFFFFF"/>
                </a:solidFill>
              </a:defRPr>
            </a:pPr>
            <a:endParaRPr/>
          </a:p>
        </p:txBody>
      </p:sp>
      <p:sp>
        <p:nvSpPr>
          <p:cNvPr id="351" name="Line"/>
          <p:cNvSpPr/>
          <p:nvPr/>
        </p:nvSpPr>
        <p:spPr>
          <a:xfrm flipV="1">
            <a:off x="4619148" y="5540906"/>
            <a:ext cx="8331365" cy="468920"/>
          </a:xfrm>
          <a:prstGeom prst="line">
            <a:avLst/>
          </a:prstGeom>
          <a:ln w="25400">
            <a:solidFill>
              <a:schemeClr val="accent5"/>
            </a:solidFill>
            <a:miter lim="400000"/>
            <a:tailEnd type="triangle"/>
          </a:ln>
        </p:spPr>
        <p:txBody>
          <a:bodyPr lIns="50800" tIns="50800" rIns="50800" bIns="50800" anchor="ctr"/>
          <a:lstStyle/>
          <a:p>
            <a:pPr>
              <a:defRPr sz="2600">
                <a:solidFill>
                  <a:srgbClr val="FFFFFF"/>
                </a:solidFill>
              </a:defRPr>
            </a:pPr>
            <a:endParaRPr/>
          </a:p>
        </p:txBody>
      </p:sp>
    </p:spTree>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3" name="Screen Shot 2017-04-14 at 3.50.23 PM.png" descr="Screen Shot 2017-04-14 at 3.50.23 PM.png"/>
          <p:cNvPicPr>
            <a:picLocks noChangeAspect="1"/>
          </p:cNvPicPr>
          <p:nvPr/>
        </p:nvPicPr>
        <p:blipFill>
          <a:blip r:embed="rId2">
            <a:extLst/>
          </a:blip>
          <a:stretch>
            <a:fillRect/>
          </a:stretch>
        </p:blipFill>
        <p:spPr>
          <a:xfrm>
            <a:off x="-1" y="1835846"/>
            <a:ext cx="13004801" cy="6081908"/>
          </a:xfrm>
          <a:prstGeom prst="rect">
            <a:avLst/>
          </a:prstGeom>
          <a:ln w="12700">
            <a:miter lim="400000"/>
          </a:ln>
        </p:spPr>
      </p:pic>
      <p:pic>
        <p:nvPicPr>
          <p:cNvPr id="354" name="Screen Shot 2017-04-14 at 3.50.53 PM.png" descr="Screen Shot 2017-04-14 at 3.50.53 PM.png"/>
          <p:cNvPicPr>
            <a:picLocks noChangeAspect="1"/>
          </p:cNvPicPr>
          <p:nvPr/>
        </p:nvPicPr>
        <p:blipFill>
          <a:blip r:embed="rId3">
            <a:extLst/>
          </a:blip>
          <a:stretch>
            <a:fillRect/>
          </a:stretch>
        </p:blipFill>
        <p:spPr>
          <a:xfrm>
            <a:off x="0" y="1826893"/>
            <a:ext cx="13004801" cy="6099814"/>
          </a:xfrm>
          <a:prstGeom prst="rect">
            <a:avLst/>
          </a:prstGeom>
          <a:ln w="12700">
            <a:miter lim="400000"/>
          </a:ln>
        </p:spPr>
      </p:pic>
      <p:sp>
        <p:nvSpPr>
          <p:cNvPr id="355" name="r = 0.18"/>
          <p:cNvSpPr/>
          <p:nvPr/>
        </p:nvSpPr>
        <p:spPr>
          <a:xfrm>
            <a:off x="2185864" y="2732301"/>
            <a:ext cx="1138115" cy="406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2000" b="1" i="1">
                <a:latin typeface="+mn-lt"/>
                <a:ea typeface="+mn-ea"/>
                <a:cs typeface="+mn-cs"/>
                <a:sym typeface="Helvetica"/>
              </a:defRPr>
            </a:pPr>
            <a:r>
              <a:t>r </a:t>
            </a:r>
            <a:r>
              <a:rPr i="0"/>
              <a:t>= 0.18  </a:t>
            </a:r>
          </a:p>
        </p:txBody>
      </p:sp>
      <p:sp>
        <p:nvSpPr>
          <p:cNvPr id="356" name="r = 0.36"/>
          <p:cNvSpPr/>
          <p:nvPr/>
        </p:nvSpPr>
        <p:spPr>
          <a:xfrm>
            <a:off x="9680821" y="2499638"/>
            <a:ext cx="1124001" cy="6477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b="1" i="1">
                <a:latin typeface="+mn-lt"/>
                <a:ea typeface="+mn-ea"/>
                <a:cs typeface="+mn-cs"/>
                <a:sym typeface="Helvetica"/>
              </a:defRPr>
            </a:pPr>
            <a:r>
              <a:rPr sz="2000"/>
              <a:t>r </a:t>
            </a:r>
            <a:r>
              <a:rPr sz="2000" i="0"/>
              <a:t>= 0.36</a:t>
            </a:r>
            <a:r>
              <a:rPr i="0"/>
              <a:t> </a:t>
            </a:r>
          </a:p>
        </p:txBody>
      </p:sp>
      <p:sp>
        <p:nvSpPr>
          <p:cNvPr id="357" name="r = 0.41"/>
          <p:cNvSpPr/>
          <p:nvPr/>
        </p:nvSpPr>
        <p:spPr>
          <a:xfrm>
            <a:off x="5968627" y="2732301"/>
            <a:ext cx="1067546" cy="406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a:defRPr sz="2000" b="1" i="1">
                <a:latin typeface="+mn-lt"/>
                <a:ea typeface="+mn-ea"/>
                <a:cs typeface="+mn-cs"/>
                <a:sym typeface="Helvetica"/>
              </a:defRPr>
            </a:pPr>
            <a:r>
              <a:t>r </a:t>
            </a:r>
            <a:r>
              <a:rPr i="0"/>
              <a:t>= 0.41 </a:t>
            </a:r>
          </a:p>
        </p:txBody>
      </p:sp>
      <p:sp>
        <p:nvSpPr>
          <p:cNvPr id="358" name="66 year correlation coefficient = 0.39"/>
          <p:cNvSpPr/>
          <p:nvPr/>
        </p:nvSpPr>
        <p:spPr>
          <a:xfrm>
            <a:off x="2500002" y="439458"/>
            <a:ext cx="8004796" cy="6477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b="1">
                <a:solidFill>
                  <a:srgbClr val="FFFFFF"/>
                </a:solidFill>
                <a:latin typeface="+mn-lt"/>
                <a:ea typeface="+mn-ea"/>
                <a:cs typeface="+mn-cs"/>
                <a:sym typeface="Helvetica"/>
              </a:defRPr>
            </a:lvl1pPr>
          </a:lstStyle>
          <a:p>
            <a:r>
              <a:t>66 year correlation coefficient = 0.39</a:t>
            </a:r>
          </a:p>
        </p:txBody>
      </p:sp>
      <p:sp>
        <p:nvSpPr>
          <p:cNvPr id="359" name="Light gray = PDO cool periods, Dark Gray = PDO warm periods, Red arrows = MEI -1 &amp; PPT ≥0  or MEI +1 &amp; &lt;0"/>
          <p:cNvSpPr/>
          <p:nvPr/>
        </p:nvSpPr>
        <p:spPr>
          <a:xfrm>
            <a:off x="354679" y="8300146"/>
            <a:ext cx="12394670" cy="1117601"/>
          </a:xfrm>
          <a:prstGeom prst="rect">
            <a:avLst/>
          </a:prstGeom>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lvl1pPr algn="l">
              <a:defRPr sz="3300">
                <a:solidFill>
                  <a:srgbClr val="FFFFFF"/>
                </a:solidFill>
              </a:defRPr>
            </a:lvl1pPr>
          </a:lstStyle>
          <a:p>
            <a:r>
              <a:rPr dirty="0"/>
              <a:t>Light gray = PDO cool periods, Dark Gray = PDO warm periods, Red arrows = MEI -1 &amp; PPT ≥0  or MEI +1 &amp; &lt;0</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35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2" nodeType="clickEffect">
                                  <p:stCondLst>
                                    <p:cond delay="0"/>
                                  </p:stCondLst>
                                  <p:iterate>
                                    <p:tmAbs val="0"/>
                                  </p:iterate>
                                  <p:childTnLst>
                                    <p:set>
                                      <p:cBhvr>
                                        <p:cTn id="10" fill="hold"/>
                                        <p:tgtEl>
                                          <p:spTgt spid="35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3" nodeType="clickEffect">
                                  <p:stCondLst>
                                    <p:cond delay="0"/>
                                  </p:stCondLst>
                                  <p:iterate>
                                    <p:tmAbs val="0"/>
                                  </p:iterate>
                                  <p:childTnLst>
                                    <p:set>
                                      <p:cBhvr>
                                        <p:cTn id="14" fill="hold"/>
                                        <p:tgtEl>
                                          <p:spTgt spid="35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4" nodeType="clickEffect">
                                  <p:stCondLst>
                                    <p:cond delay="0"/>
                                  </p:stCondLst>
                                  <p:iterate>
                                    <p:tmAbs val="0"/>
                                  </p:iterate>
                                  <p:childTnLst>
                                    <p:set>
                                      <p:cBhvr>
                                        <p:cTn id="18" fill="hold"/>
                                        <p:tgtEl>
                                          <p:spTgt spid="35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5" nodeType="clickEffect">
                                  <p:stCondLst>
                                    <p:cond delay="0"/>
                                  </p:stCondLst>
                                  <p:iterate>
                                    <p:tmAbs val="0"/>
                                  </p:iterate>
                                  <p:childTnLst>
                                    <p:set>
                                      <p:cBhvr>
                                        <p:cTn id="22" fill="hold"/>
                                        <p:tgtEl>
                                          <p:spTgt spid="3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4" grpId="1" animBg="1" advAuto="0"/>
      <p:bldP spid="355" grpId="3" animBg="1" advAuto="0"/>
      <p:bldP spid="356" grpId="5" animBg="1" advAuto="0"/>
      <p:bldP spid="357" grpId="4" animBg="1" advAuto="0"/>
      <p:bldP spid="358" grpId="2" animBg="1" advAuto="0"/>
    </p:bldLst>
  </p:timing>
</p:sld>
</file>

<file path=ppt/theme/theme1.xml><?xml version="1.0" encoding="utf-8"?>
<a:theme xmlns:a="http://schemas.openxmlformats.org/drawingml/2006/main" name="Black">
  <a:themeElements>
    <a:clrScheme name="Black">
      <a:dk1>
        <a:srgbClr val="000000"/>
      </a:dk1>
      <a:lt1>
        <a:srgbClr val="000000"/>
      </a:lt1>
      <a:dk2>
        <a:srgbClr val="A7A7A7"/>
      </a:dk2>
      <a:lt2>
        <a:srgbClr val="535353"/>
      </a:lt2>
      <a:accent1>
        <a:srgbClr val="0065C1"/>
      </a:accent1>
      <a:accent2>
        <a:srgbClr val="00A6AC"/>
      </a:accent2>
      <a:accent3>
        <a:srgbClr val="308B16"/>
      </a:accent3>
      <a:accent4>
        <a:srgbClr val="BC8027"/>
      </a:accent4>
      <a:accent5>
        <a:srgbClr val="971817"/>
      </a:accent5>
      <a:accent6>
        <a:srgbClr val="5747C1"/>
      </a:accent6>
      <a:hlink>
        <a:srgbClr val="0000FF"/>
      </a:hlink>
      <a:folHlink>
        <a:srgbClr val="FF00FF"/>
      </a:folHlink>
    </a:clrScheme>
    <a:fontScheme name="Black">
      <a:majorFont>
        <a:latin typeface="Helvetica Neue"/>
        <a:ea typeface="Helvetica Neue"/>
        <a:cs typeface="Helvetica Neue"/>
      </a:majorFont>
      <a:minorFont>
        <a:latin typeface="Helvetica"/>
        <a:ea typeface="Helvetica"/>
        <a:cs typeface="Helvetica"/>
      </a:minorFont>
    </a:fontScheme>
    <a:fmtScheme name="Black">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Helvetica Light"/>
            <a:ea typeface="Helvetica Light"/>
            <a:cs typeface="Helvetica Light"/>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Helvetica Light"/>
            <a:ea typeface="Helvetica Light"/>
            <a:cs typeface="Helvetica Light"/>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Black">
  <a:themeElements>
    <a:clrScheme name="Black">
      <a:dk1>
        <a:srgbClr val="000000"/>
      </a:dk1>
      <a:lt1>
        <a:srgbClr val="FFFFFF"/>
      </a:lt1>
      <a:dk2>
        <a:srgbClr val="A7A7A7"/>
      </a:dk2>
      <a:lt2>
        <a:srgbClr val="535353"/>
      </a:lt2>
      <a:accent1>
        <a:srgbClr val="0065C1"/>
      </a:accent1>
      <a:accent2>
        <a:srgbClr val="00A6AC"/>
      </a:accent2>
      <a:accent3>
        <a:srgbClr val="308B16"/>
      </a:accent3>
      <a:accent4>
        <a:srgbClr val="BC8027"/>
      </a:accent4>
      <a:accent5>
        <a:srgbClr val="971817"/>
      </a:accent5>
      <a:accent6>
        <a:srgbClr val="5747C1"/>
      </a:accent6>
      <a:hlink>
        <a:srgbClr val="0000FF"/>
      </a:hlink>
      <a:folHlink>
        <a:srgbClr val="FF00FF"/>
      </a:folHlink>
    </a:clrScheme>
    <a:fontScheme name="Black">
      <a:majorFont>
        <a:latin typeface="Helvetica Neue"/>
        <a:ea typeface="Helvetica Neue"/>
        <a:cs typeface="Helvetica Neue"/>
      </a:majorFont>
      <a:minorFont>
        <a:latin typeface="Helvetica"/>
        <a:ea typeface="Helvetica"/>
        <a:cs typeface="Helvetica"/>
      </a:minorFont>
    </a:fontScheme>
    <a:fmtScheme name="Black">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Helvetica Light"/>
            <a:ea typeface="Helvetica Light"/>
            <a:cs typeface="Helvetica Light"/>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Helvetica Light"/>
            <a:ea typeface="Helvetica Light"/>
            <a:cs typeface="Helvetica Light"/>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464</TotalTime>
  <Words>2633</Words>
  <Application>Microsoft Office PowerPoint</Application>
  <PresentationFormat>Custom</PresentationFormat>
  <Paragraphs>234</Paragraphs>
  <Slides>36</Slides>
  <Notes>24</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36</vt:i4>
      </vt:variant>
    </vt:vector>
  </HeadingPairs>
  <TitlesOfParts>
    <vt:vector size="46" baseType="lpstr">
      <vt:lpstr>Arial</vt:lpstr>
      <vt:lpstr>Calibri</vt:lpstr>
      <vt:lpstr>Calibri Light</vt:lpstr>
      <vt:lpstr>Futura</vt:lpstr>
      <vt:lpstr>Helvetica</vt:lpstr>
      <vt:lpstr>Helvetica Light</vt:lpstr>
      <vt:lpstr>Helvetica Neue</vt:lpstr>
      <vt:lpstr>Lucida Grande</vt:lpstr>
      <vt:lpstr>Times</vt:lpstr>
      <vt:lpstr>Black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Dynamics of Landfalling Atmospheric Rivers over the North Pacific in 30 Years of MERRA Reanalysis Payne and Magnusdottir 2014  Christine Albano Graduate Program in Hydrologic Sciences NRES 701 3.6.17</vt:lpstr>
      <vt:lpstr>PowerPoint Presentation</vt:lpstr>
      <vt:lpstr>PowerPoint Presentation</vt:lpstr>
      <vt:lpstr>PowerPoint Presentation</vt:lpstr>
      <vt:lpstr>PowerPoint Presentation</vt:lpstr>
      <vt:lpstr>PowerPoint Presentation</vt:lpstr>
      <vt:lpstr>PowerPoint Presentation</vt:lpstr>
      <vt:lpstr>Southern Oscillation +  Sea Surface Temperature</vt:lpstr>
      <vt:lpstr>PowerPoint Presentation</vt:lpstr>
      <vt:lpstr>PowerPoint Presentation</vt:lpstr>
      <vt:lpstr>PowerPoint Presentation</vt:lpstr>
      <vt:lpstr>An agreed upon Definition: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nicholasmiley</cp:lastModifiedBy>
  <cp:revision>27</cp:revision>
  <dcterms:modified xsi:type="dcterms:W3CDTF">2017-04-17T21:56:34Z</dcterms:modified>
</cp:coreProperties>
</file>