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3" r:id="rId1"/>
  </p:sldMasterIdLst>
  <p:notesMasterIdLst>
    <p:notesMasterId r:id="rId35"/>
  </p:notesMasterIdLst>
  <p:sldIdLst>
    <p:sldId id="256" r:id="rId2"/>
    <p:sldId id="288" r:id="rId3"/>
    <p:sldId id="257" r:id="rId4"/>
    <p:sldId id="287" r:id="rId5"/>
    <p:sldId id="258" r:id="rId6"/>
    <p:sldId id="260" r:id="rId7"/>
    <p:sldId id="261" r:id="rId8"/>
    <p:sldId id="263" r:id="rId9"/>
    <p:sldId id="264" r:id="rId10"/>
    <p:sldId id="265" r:id="rId11"/>
    <p:sldId id="266" r:id="rId12"/>
    <p:sldId id="291" r:id="rId13"/>
    <p:sldId id="295" r:id="rId14"/>
    <p:sldId id="268" r:id="rId15"/>
    <p:sldId id="269" r:id="rId16"/>
    <p:sldId id="270" r:id="rId17"/>
    <p:sldId id="271" r:id="rId18"/>
    <p:sldId id="272" r:id="rId19"/>
    <p:sldId id="274" r:id="rId20"/>
    <p:sldId id="273" r:id="rId21"/>
    <p:sldId id="275" r:id="rId22"/>
    <p:sldId id="276" r:id="rId23"/>
    <p:sldId id="277" r:id="rId24"/>
    <p:sldId id="278" r:id="rId25"/>
    <p:sldId id="280" r:id="rId26"/>
    <p:sldId id="292" r:id="rId27"/>
    <p:sldId id="293" r:id="rId28"/>
    <p:sldId id="285" r:id="rId29"/>
    <p:sldId id="286" r:id="rId30"/>
    <p:sldId id="284" r:id="rId31"/>
    <p:sldId id="289" r:id="rId32"/>
    <p:sldId id="259" r:id="rId33"/>
    <p:sldId id="26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1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4"/>
    <p:restoredTop sz="84911"/>
  </p:normalViewPr>
  <p:slideViewPr>
    <p:cSldViewPr snapToGrid="0" snapToObjects="1">
      <p:cViewPr>
        <p:scale>
          <a:sx n="80" d="100"/>
          <a:sy n="80" d="100"/>
        </p:scale>
        <p:origin x="1304" y="184"/>
      </p:cViewPr>
      <p:guideLst/>
    </p:cSldViewPr>
  </p:slideViewPr>
  <p:outlineViewPr>
    <p:cViewPr>
      <p:scale>
        <a:sx n="33" d="100"/>
        <a:sy n="33" d="100"/>
      </p:scale>
      <p:origin x="0" y="-31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BFA6-98BB-8642-BB80-3522886C6B0F}" type="datetimeFigureOut">
              <a:rPr lang="en-US" smtClean="0"/>
              <a:t>2/12/17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7C371-2513-0D4A-9709-D4D873F8FDAB}" type="slidenum">
              <a:rPr lang="en-US" smtClean="0"/>
              <a:t>‹#›</a:t>
            </a:fld>
            <a:endParaRPr lang="en-US"/>
          </a:p>
        </p:txBody>
      </p:sp>
    </p:spTree>
    <p:extLst>
      <p:ext uri="{BB962C8B-B14F-4D97-AF65-F5344CB8AC3E}">
        <p14:creationId xmlns:p14="http://schemas.microsoft.com/office/powerpoint/2010/main" val="203396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7C371-2513-0D4A-9709-D4D873F8FDAB}" type="slidenum">
              <a:rPr lang="en-US" smtClean="0"/>
              <a:t>1</a:t>
            </a:fld>
            <a:endParaRPr lang="en-US"/>
          </a:p>
        </p:txBody>
      </p:sp>
    </p:spTree>
    <p:extLst>
      <p:ext uri="{BB962C8B-B14F-4D97-AF65-F5344CB8AC3E}">
        <p14:creationId xmlns:p14="http://schemas.microsoft.com/office/powerpoint/2010/main" val="20304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-Dark Bars are drought years </a:t>
            </a:r>
          </a:p>
          <a:p>
            <a:r>
              <a:rPr lang="en-US" dirty="0" smtClean="0"/>
              <a:t>- </a:t>
            </a:r>
            <a:r>
              <a:rPr lang="en-US" dirty="0" err="1" smtClean="0"/>
              <a:t>eg</a:t>
            </a:r>
            <a:r>
              <a:rPr lang="en-US" dirty="0" smtClean="0"/>
              <a:t>: 2002 was the combination of low mean rainfall , unusually high max temp and large diurnal temp</a:t>
            </a:r>
            <a:r>
              <a:rPr lang="en-US" baseline="0" dirty="0" smtClean="0"/>
              <a:t> </a:t>
            </a:r>
            <a:r>
              <a:rPr lang="en-US" dirty="0" smtClean="0"/>
              <a:t> ranges  contributed to spike of dust storm </a:t>
            </a:r>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11</a:t>
            </a:fld>
            <a:endParaRPr lang="en-US"/>
          </a:p>
        </p:txBody>
      </p:sp>
    </p:spTree>
    <p:extLst>
      <p:ext uri="{BB962C8B-B14F-4D97-AF65-F5344CB8AC3E}">
        <p14:creationId xmlns:p14="http://schemas.microsoft.com/office/powerpoint/2010/main" val="2039355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13</a:t>
            </a:fld>
            <a:endParaRPr lang="en-US"/>
          </a:p>
        </p:txBody>
      </p:sp>
    </p:spTree>
    <p:extLst>
      <p:ext uri="{BB962C8B-B14F-4D97-AF65-F5344CB8AC3E}">
        <p14:creationId xmlns:p14="http://schemas.microsoft.com/office/powerpoint/2010/main" val="1255232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a:t>
            </a:r>
            <a:r>
              <a:rPr lang="en-US" baseline="0" dirty="0" smtClean="0"/>
              <a:t> Sand </a:t>
            </a:r>
            <a:r>
              <a:rPr lang="en-US" baseline="0" dirty="0" err="1" smtClean="0"/>
              <a:t>Dunes,colorado</a:t>
            </a:r>
            <a:endParaRPr lang="en-US" baseline="0" dirty="0" smtClean="0"/>
          </a:p>
          <a:p>
            <a:r>
              <a:rPr lang="en-US" baseline="0" dirty="0" smtClean="0"/>
              <a:t>--</a:t>
            </a:r>
            <a:r>
              <a:rPr lang="en-US" sz="1200" dirty="0" smtClean="0"/>
              <a:t>Occupies one third of low and mid latitude arid areas and form important landscapes</a:t>
            </a:r>
            <a:endParaRPr lang="en-US" baseline="0" dirty="0" smtClean="0"/>
          </a:p>
          <a:p>
            <a:r>
              <a:rPr lang="en-US" baseline="0" dirty="0" smtClean="0"/>
              <a:t>--</a:t>
            </a:r>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dune</a:t>
            </a:r>
            <a:r>
              <a:rPr lang="en-US" sz="1200" b="0" i="0" kern="1200" dirty="0" smtClean="0">
                <a:solidFill>
                  <a:schemeClr val="tx1"/>
                </a:solidFill>
                <a:effectLst/>
                <a:latin typeface="+mn-lt"/>
                <a:ea typeface="+mn-ea"/>
                <a:cs typeface="+mn-cs"/>
              </a:rPr>
              <a:t> is a</a:t>
            </a:r>
            <a:r>
              <a:rPr lang="en-US" sz="1200" b="0" i="0" kern="1200" baseline="0" dirty="0" smtClean="0">
                <a:solidFill>
                  <a:schemeClr val="tx1"/>
                </a:solidFill>
                <a:effectLst/>
                <a:latin typeface="+mn-lt"/>
                <a:ea typeface="+mn-ea"/>
                <a:cs typeface="+mn-cs"/>
              </a:rPr>
              <a:t> hill</a:t>
            </a:r>
            <a:r>
              <a:rPr lang="en-US" sz="1200" b="0" i="0" kern="1200" dirty="0" smtClean="0">
                <a:solidFill>
                  <a:schemeClr val="tx1"/>
                </a:solidFill>
                <a:effectLst/>
                <a:latin typeface="+mn-lt"/>
                <a:ea typeface="+mn-ea"/>
                <a:cs typeface="+mn-cs"/>
              </a:rPr>
              <a:t> of loose </a:t>
            </a:r>
            <a:r>
              <a:rPr lang="en-US" sz="1200" b="0" i="0" u="none" strike="noStrike" kern="1200" dirty="0" smtClean="0">
                <a:solidFill>
                  <a:schemeClr val="tx1"/>
                </a:solidFill>
                <a:effectLst/>
                <a:latin typeface="+mn-lt"/>
                <a:ea typeface="+mn-ea"/>
                <a:cs typeface="+mn-cs"/>
              </a:rPr>
              <a:t>sand</a:t>
            </a:r>
            <a:r>
              <a:rPr lang="en-US" sz="1200" b="0" i="0" u="none" strike="noStrik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built by </a:t>
            </a:r>
            <a:r>
              <a:rPr lang="en-US" sz="1200" b="0" i="0" u="none" strike="noStrike" kern="1200" baseline="0" dirty="0" smtClean="0">
                <a:solidFill>
                  <a:schemeClr val="tx1"/>
                </a:solidFill>
                <a:effectLst/>
                <a:latin typeface="+mn-lt"/>
                <a:ea typeface="+mn-ea"/>
                <a:cs typeface="+mn-cs"/>
              </a:rPr>
              <a:t> wind</a:t>
            </a:r>
            <a:r>
              <a:rPr lang="en-US" sz="1200" b="0" i="0" kern="1200" dirty="0" smtClean="0">
                <a:solidFill>
                  <a:schemeClr val="tx1"/>
                </a:solidFill>
                <a:effectLst/>
                <a:latin typeface="+mn-lt"/>
                <a:ea typeface="+mn-ea"/>
                <a:cs typeface="+mn-cs"/>
              </a:rPr>
              <a:t> or the flow of water. And has different shape and size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t>
            </a:r>
            <a:r>
              <a:rPr lang="en-US" dirty="0" smtClean="0"/>
              <a:t>Conventional view: </a:t>
            </a:r>
            <a:r>
              <a:rPr lang="en-US" sz="1200" kern="1200" dirty="0" smtClean="0">
                <a:solidFill>
                  <a:schemeClr val="tx1"/>
                </a:solidFill>
                <a:effectLst/>
                <a:latin typeface="+mn-lt"/>
                <a:ea typeface="+mn-ea"/>
                <a:cs typeface="+mn-cs"/>
              </a:rPr>
              <a:t>increases in aridity will result in enhanced sediment availability and/or mobility, leading to increased dune activity (larger areas of mobile sand and increased rates of dune mi- </a:t>
            </a:r>
            <a:r>
              <a:rPr lang="en-US" sz="1200" kern="1200" dirty="0" err="1" smtClean="0">
                <a:solidFill>
                  <a:schemeClr val="tx1"/>
                </a:solidFill>
                <a:effectLst/>
                <a:latin typeface="+mn-lt"/>
                <a:ea typeface="+mn-ea"/>
                <a:cs typeface="+mn-cs"/>
              </a:rPr>
              <a:t>gration</a:t>
            </a:r>
            <a:r>
              <a:rPr lang="en-US" sz="1200" kern="1200" dirty="0" smtClean="0">
                <a:solidFill>
                  <a:schemeClr val="tx1"/>
                </a:solidFill>
                <a:effectLst/>
                <a:latin typeface="+mn-lt"/>
                <a:ea typeface="+mn-ea"/>
                <a:cs typeface="+mn-cs"/>
              </a:rPr>
              <a:t> or extension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14</a:t>
            </a:fld>
            <a:endParaRPr lang="en-US"/>
          </a:p>
        </p:txBody>
      </p:sp>
    </p:spTree>
    <p:extLst>
      <p:ext uri="{BB962C8B-B14F-4D97-AF65-F5344CB8AC3E}">
        <p14:creationId xmlns:p14="http://schemas.microsoft.com/office/powerpoint/2010/main" val="148304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Holocene</a:t>
            </a:r>
            <a:r>
              <a:rPr lang="en-US" sz="1200" b="0" i="0" kern="1200" dirty="0" smtClean="0">
                <a:solidFill>
                  <a:schemeClr val="tx1"/>
                </a:solidFill>
                <a:effectLst/>
                <a:latin typeface="+mn-lt"/>
                <a:ea typeface="+mn-ea"/>
                <a:cs typeface="+mn-cs"/>
              </a:rPr>
              <a:t> is the name given to the last 11,700 years* of the Earth's history — the time since the end of the last major glacial epoch, or "ice age.</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tabilization was accompanied by a change in dune morphology from </a:t>
            </a:r>
            <a:r>
              <a:rPr lang="en-US" sz="1200" kern="1200" dirty="0" err="1" smtClean="0">
                <a:solidFill>
                  <a:schemeClr val="tx1"/>
                </a:solidFill>
                <a:effectLst/>
                <a:latin typeface="+mn-lt"/>
                <a:ea typeface="+mn-ea"/>
                <a:cs typeface="+mn-cs"/>
              </a:rPr>
              <a:t>barchanoid</a:t>
            </a:r>
            <a:r>
              <a:rPr lang="en-US" sz="1200" kern="1200" dirty="0" smtClean="0">
                <a:solidFill>
                  <a:schemeClr val="tx1"/>
                </a:solidFill>
                <a:effectLst/>
                <a:latin typeface="+mn-lt"/>
                <a:ea typeface="+mn-ea"/>
                <a:cs typeface="+mn-cs"/>
              </a:rPr>
              <a:t> to parabolic over a period of 70 years between 1810 and 1880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The most significant of these periods of activity were coincident with a widespread and extended drought (mega-drought) that occurred in the sixteenth century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Elsewhere in this region, a major period of linear dune formation occurred 700–1000 years ago, coincident with a period of widespread drought during the Medieval Warm Period </a:t>
            </a:r>
            <a:endParaRPr lang="en-US" dirty="0" smtClean="0"/>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15</a:t>
            </a:fld>
            <a:endParaRPr lang="en-US"/>
          </a:p>
        </p:txBody>
      </p:sp>
    </p:spTree>
    <p:extLst>
      <p:ext uri="{BB962C8B-B14F-4D97-AF65-F5344CB8AC3E}">
        <p14:creationId xmlns:p14="http://schemas.microsoft.com/office/powerpoint/2010/main" val="2094240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16</a:t>
            </a:fld>
            <a:endParaRPr lang="en-US"/>
          </a:p>
        </p:txBody>
      </p:sp>
    </p:spTree>
    <p:extLst>
      <p:ext uri="{BB962C8B-B14F-4D97-AF65-F5344CB8AC3E}">
        <p14:creationId xmlns:p14="http://schemas.microsoft.com/office/powerpoint/2010/main" val="976197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e causes of these changes in dune activity status (described as desertification or rehabilitation) have been much debated, with some authors ascribing them to human activity, including overgrazing or land-use change, and others favoring climatic variability as the main factor influencing changes in the areas of active or stabilized dunes.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As a result, vegetation cover in many dune areas doubled so that some areas of active dunes became partially vegetated, whereas in other areas sand transport was restricted to dune crests. Many partially vegetated dunes became completely stabilized by vegetation.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17</a:t>
            </a:fld>
            <a:endParaRPr lang="en-US"/>
          </a:p>
        </p:txBody>
      </p:sp>
    </p:spTree>
    <p:extLst>
      <p:ext uri="{BB962C8B-B14F-4D97-AF65-F5344CB8AC3E}">
        <p14:creationId xmlns:p14="http://schemas.microsoft.com/office/powerpoint/2010/main" val="352411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More than 50% of the movement of parabolic dunes occurred during periods of drought that occurred between 1936 and 1941, 1953 and 1966, and 1998 and 1999.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--Overall rates appear to be inversely related to annual rainfall (Lancaster, 1997), as a result of growth of annual and ephemeral plants following wetter years.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18</a:t>
            </a:fld>
            <a:endParaRPr lang="en-US"/>
          </a:p>
        </p:txBody>
      </p:sp>
    </p:spTree>
    <p:extLst>
      <p:ext uri="{BB962C8B-B14F-4D97-AF65-F5344CB8AC3E}">
        <p14:creationId xmlns:p14="http://schemas.microsoft.com/office/powerpoint/2010/main" val="421402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19</a:t>
            </a:fld>
            <a:endParaRPr lang="en-US"/>
          </a:p>
        </p:txBody>
      </p:sp>
    </p:spTree>
    <p:extLst>
      <p:ext uri="{BB962C8B-B14F-4D97-AF65-F5344CB8AC3E}">
        <p14:creationId xmlns:p14="http://schemas.microsoft.com/office/powerpoint/2010/main" val="1585934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solidFill>
                  <a:srgbClr val="0F19FF"/>
                </a:solidFill>
              </a:rPr>
              <a:t>Dune responds to rainfall through vegetation cover and sediment </a:t>
            </a:r>
            <a:r>
              <a:rPr lang="en-US" dirty="0" smtClean="0">
                <a:solidFill>
                  <a:srgbClr val="0F19FF"/>
                </a:solidFill>
              </a:rPr>
              <a:t>availability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F19FF"/>
                </a:solidFill>
              </a:rPr>
              <a:t>-=-- </a:t>
            </a:r>
            <a:r>
              <a:rPr lang="en-US" sz="1200" dirty="0" smtClean="0"/>
              <a:t>USGS CLIM-MET station at Balch, California</a:t>
            </a:r>
            <a:br>
              <a:rPr lang="en-US" sz="1200" dirty="0" smtClean="0"/>
            </a:br>
            <a:endParaRPr lang="en-US" dirty="0" smtClean="0">
              <a:solidFill>
                <a:srgbClr val="0F19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Such responses are most notable where the vegetation cover incorporates a significant proportion of annual or ephemeral plants that respond rapidly to changes in rainfall and soil moisture.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They noted that remnant annuals may persist for years or months and effectively stabilize the surface by in- creasing roughness even when rainfall is low.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20</a:t>
            </a:fld>
            <a:endParaRPr lang="en-US"/>
          </a:p>
        </p:txBody>
      </p:sp>
    </p:spTree>
    <p:extLst>
      <p:ext uri="{BB962C8B-B14F-4D97-AF65-F5344CB8AC3E}">
        <p14:creationId xmlns:p14="http://schemas.microsoft.com/office/powerpoint/2010/main" val="212007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---Dune mobility is the function of Wind energy and vegetation cover are the On timescales of years to decades, sand transport rates and dune mobility are a function of wind energy and vegetation cover </a:t>
            </a:r>
          </a:p>
          <a:p>
            <a:r>
              <a:rPr lang="en-US" dirty="0"/>
              <a:t>----Precipitation/Evaporation  controls the vegetation </a:t>
            </a:r>
            <a:r>
              <a:rPr lang="en-US" dirty="0" smtClean="0"/>
              <a:t>cover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Also consider indirect effects of climate change (e.g. on sediment supply) </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21</a:t>
            </a:fld>
            <a:endParaRPr lang="en-US"/>
          </a:p>
        </p:txBody>
      </p:sp>
    </p:spTree>
    <p:extLst>
      <p:ext uri="{BB962C8B-B14F-4D97-AF65-F5344CB8AC3E}">
        <p14:creationId xmlns:p14="http://schemas.microsoft.com/office/powerpoint/2010/main" val="105917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3</a:t>
            </a:fld>
            <a:endParaRPr lang="en-US"/>
          </a:p>
        </p:txBody>
      </p:sp>
    </p:spTree>
    <p:extLst>
      <p:ext uri="{BB962C8B-B14F-4D97-AF65-F5344CB8AC3E}">
        <p14:creationId xmlns:p14="http://schemas.microsoft.com/office/powerpoint/2010/main" val="1786594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As vegetation- stabilized dunes respond to a perturbation (e.g., a period of reduced rainfall), the system response is controlled by extrinsic (mainly climatic) and intrinsic (mainly vegetation) thresholds, so that activation occurs after a threshold of vegetation mortality is crossed and vegetation cover decreases, causing sand-transport rates to increase, with attendant feedback effects between sand transport and plant cover.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study, the annual mobility index was found to vary with annual precipitation; sand-transport rates were found to be strongly correlated with the mobility index for the prior year, reflecting the lag effects as a result of growth and persistence of vegetation from year to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----Reversion of an active system as a result of an increase in precipitation follows a path that is determined by the regrowth of the vegetation cover, which may occur in a logistic fashion, and its effects on sand transport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22</a:t>
            </a:fld>
            <a:endParaRPr lang="en-US"/>
          </a:p>
        </p:txBody>
      </p:sp>
    </p:spTree>
    <p:extLst>
      <p:ext uri="{BB962C8B-B14F-4D97-AF65-F5344CB8AC3E}">
        <p14:creationId xmlns:p14="http://schemas.microsoft.com/office/powerpoint/2010/main" val="1253415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scenarios of precipitation sequences are mapped, one with a reduction of the rainfall from 200 to 100 mm a-1 for a period of 10 years (dash-dotted) and the other for a period of 20 years (solid). (b) For each scenario in Figure 10a, the evolution of vegetation cover is presented. In the case of 10 years of drought (black curve), vegetation recovers and the fixed dune state returns. However, for a prolonged 20 year drought (blue curve), the dunes converge to the active state and remain there despite the return of precipitation to its initial value. Parameters: DP =200</a:t>
            </a:r>
          </a:p>
          <a:p>
            <a:pPr marL="228600" indent="-228600">
              <a:buAutoNum type="alphaLcParenR"/>
            </a:pPr>
            <a:endParaRPr lang="en-US" dirty="0" smtClean="0"/>
          </a:p>
          <a:p>
            <a:pPr marL="228600" indent="-228600">
              <a:buAutoNum type="alphaLcParenR"/>
            </a:pPr>
            <a:r>
              <a:rPr lang="en-US" dirty="0" smtClean="0"/>
              <a:t>This scenario represents desertification, which is defined as an irreversible decrease in biological productivity induced by an environmental change, and is captured in the model, which demonstrates </a:t>
            </a:r>
            <a:r>
              <a:rPr lang="en-US" dirty="0" err="1" smtClean="0"/>
              <a:t>bistability</a:t>
            </a:r>
            <a:r>
              <a:rPr lang="en-US" dirty="0" smtClean="0"/>
              <a:t> ranges of active and fixed dune states. Transitions of this kind are often referred to in the ecology literature as "catastrophic regime shifts" [</a:t>
            </a:r>
            <a:r>
              <a:rPr lang="en-US" dirty="0" err="1" smtClean="0"/>
              <a:t>Rietkerk</a:t>
            </a:r>
            <a:r>
              <a:rPr lang="en-US" dirty="0" smtClean="0"/>
              <a:t> et al., 2004; Sole´, 2007]. In cases where the fixed state is the only stable state, the decline of vegetation cover will be continuous and will not involve sharp transitions</a:t>
            </a:r>
          </a:p>
          <a:p>
            <a:pPr marL="228600" indent="-228600">
              <a:buAutoNum type="alphaLcParenR"/>
            </a:pPr>
            <a:endParaRPr lang="en-US" dirty="0" smtClean="0"/>
          </a:p>
          <a:p>
            <a:pPr marL="228600" indent="-228600">
              <a:buAutoNum type="alphaLcParenR"/>
            </a:pPr>
            <a:r>
              <a:rPr lang="en-US" dirty="0" smtClean="0"/>
              <a:t>catastrophic regime shifts==gradual change might</a:t>
            </a:r>
            <a:r>
              <a:rPr lang="en-US" baseline="0" dirty="0" smtClean="0"/>
              <a:t> have little effect until a threshold is reached at which a large shift occurs that might be difficult to reverse</a:t>
            </a:r>
            <a:endParaRPr lang="en-US" dirty="0" smtClean="0"/>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23</a:t>
            </a:fld>
            <a:endParaRPr lang="en-US"/>
          </a:p>
        </p:txBody>
      </p:sp>
    </p:spTree>
    <p:extLst>
      <p:ext uri="{BB962C8B-B14F-4D97-AF65-F5344CB8AC3E}">
        <p14:creationId xmlns:p14="http://schemas.microsoft.com/office/powerpoint/2010/main" val="235314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buAutoNum type="alphaLcParenR"/>
                </a:pPr>
                <a:r>
                  <a:rPr lang="en-US" dirty="0" smtClean="0"/>
                  <a:t>Two scenarios of overgrazing are represented with </a:t>
                </a:r>
                <a14:m>
                  <m:oMath xmlns:m="http://schemas.openxmlformats.org/officeDocument/2006/math">
                    <m:r>
                      <a:rPr lang="en-US" sz="1200" i="1" smtClean="0">
                        <a:latin typeface="Cambria Math" charset="0"/>
                        <a:ea typeface="Cambria Math" charset="0"/>
                        <a:cs typeface="Cambria Math" charset="0"/>
                      </a:rPr>
                      <m:t>𝜇</m:t>
                    </m:r>
                  </m:oMath>
                </a14:m>
                <a:r>
                  <a:rPr lang="en-US" dirty="0" smtClean="0"/>
                  <a:t> going from 0.05 to 0.1 (dash-dotted) or to 0.11 (solid) for 10 years. (b) Vegetation cover time evolution in response to the overgrazing sequences in Figure 12a. After 10 years of grazing at m = 0.1, the vegetation recovered and returned to the fixed state, while for higher-intensity grazing at m = 0.11 it converges to the active state and remains there even when the grazing returns to its initial value of m = 0.05. Parameters: DP = 200</a:t>
                </a:r>
              </a:p>
              <a:p>
                <a:pPr marL="228600" indent="-228600">
                  <a:buAutoNum type="alphaLcParen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smtClean="0"/>
                  <a:t>--for the Kuwait </a:t>
                </a:r>
                <a:r>
                  <a:rPr lang="en-US" dirty="0" err="1" smtClean="0"/>
                  <a:t>Desert,By</a:t>
                </a:r>
                <a:r>
                  <a:rPr lang="en-US" dirty="0" smtClean="0"/>
                  <a:t> comparing satellite images from 1977 and 1989, it was clear that the southern limit of the mobile sand sheets had moved 35 km in a southeasterly direction</a:t>
                </a:r>
                <a:r>
                  <a:rPr lang="mr-IN" dirty="0" smtClean="0"/>
                  <a:t>……</a:t>
                </a:r>
                <a:r>
                  <a:rPr lang="en-US" dirty="0" smtClean="0"/>
                  <a:t>.. deterioration of the vegetated sand sheet due to human activities, which included overgrazing and woody shrub collecting</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smtClean="0"/>
                  <a:t>even without climatic changes, overgrazing can shift the system from the fixed state to the active one. The opposite scenario is also possible; that is, stopping grazing can stabilize the dunes</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smtClean="0"/>
                  <a:t>Though human perturbation ceases it dunes</a:t>
                </a:r>
                <a:r>
                  <a:rPr lang="en-US" baseline="0" dirty="0" smtClean="0"/>
                  <a:t> remain active</a:t>
                </a:r>
                <a:endParaRPr lang="en-US" dirty="0" smtClean="0"/>
              </a:p>
              <a:p>
                <a:pPr marL="228600" indent="-228600">
                  <a:buAutoNum type="alphaLcParenR"/>
                </a:pPr>
                <a:endParaRPr lang="en-US" dirty="0"/>
              </a:p>
            </p:txBody>
          </p:sp>
        </mc:Choice>
        <mc:Fallback xmlns="">
          <p:sp>
            <p:nvSpPr>
              <p:cNvPr id="3" name="Notes Placeholder 2"/>
              <p:cNvSpPr>
                <a:spLocks noGrp="1"/>
              </p:cNvSpPr>
              <p:nvPr>
                <p:ph type="body" idx="1"/>
              </p:nvPr>
            </p:nvSpPr>
            <p:spPr/>
            <p:txBody>
              <a:bodyPr/>
              <a:lstStyle/>
              <a:p>
                <a:pPr marL="228600" indent="-228600">
                  <a:buAutoNum type="alphaLcParenR"/>
                </a:pPr>
                <a:r>
                  <a:rPr lang="en-US" dirty="0" smtClean="0"/>
                  <a:t>Two scenarios of overgrazing are represented with </a:t>
                </a:r>
                <a:r>
                  <a:rPr lang="en-US" sz="1200" i="0" smtClean="0">
                    <a:latin typeface="Cambria Math" charset="0"/>
                    <a:ea typeface="Cambria Math" charset="0"/>
                    <a:cs typeface="Cambria Math" charset="0"/>
                  </a:rPr>
                  <a:t>𝜇</a:t>
                </a:r>
                <a:r>
                  <a:rPr lang="en-US" dirty="0" smtClean="0"/>
                  <a:t> going from 0.05 to 0.1 (dash-dotted) or to 0.11 (solid) for 10 years. (b) Vegetation cover time evolution in response to the overgrazing sequences in Figure 12a. After 10 years of grazing at m = 0.1, the vegetation recovered and returned to the fixed state, while for higher-intensity grazing at m = 0.11 it converges to the active state and remains there even when the grazing returns to its initial value of m = 0.05. Parameters: DP = 200</a:t>
                </a:r>
              </a:p>
              <a:p>
                <a:pPr marL="228600" indent="-228600">
                  <a:buAutoNum type="alphaLcParen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smtClean="0"/>
                  <a:t>--for the Kuwait </a:t>
                </a:r>
                <a:r>
                  <a:rPr lang="en-US" dirty="0" err="1" smtClean="0"/>
                  <a:t>Desert,By</a:t>
                </a:r>
                <a:r>
                  <a:rPr lang="en-US" dirty="0" smtClean="0"/>
                  <a:t> comparing satellite images from 1977 and 1989, it was clear that the southern limit of the mobile sand sheets had moved 35 km in a southeasterly direction</a:t>
                </a:r>
                <a:r>
                  <a:rPr lang="mr-IN" dirty="0" smtClean="0"/>
                  <a:t>……</a:t>
                </a:r>
                <a:r>
                  <a:rPr lang="en-US" dirty="0" smtClean="0"/>
                  <a:t>..</a:t>
                </a:r>
                <a:r>
                  <a:rPr lang="en-US" dirty="0" smtClean="0"/>
                  <a:t> deterioration of the vegetated sand sheet due to human activities, which included overgrazing and woody shrub collecting</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smtClean="0"/>
                  <a:t>even without climatic changes, overgrazing can shift the system from the fixed state to the active one. The opposite scenario is also possible; that is, stopping grazing can stabilize the dunes</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smtClean="0"/>
                  <a:t>Though human perturbation ceases it dunes</a:t>
                </a:r>
                <a:r>
                  <a:rPr lang="en-US" baseline="0" dirty="0" smtClean="0"/>
                  <a:t> remain active</a:t>
                </a:r>
                <a:endParaRPr lang="en-US" dirty="0" smtClean="0"/>
              </a:p>
              <a:p>
                <a:pPr marL="228600" indent="-228600">
                  <a:buAutoNum type="alphaLcParenR"/>
                </a:pPr>
                <a:endParaRPr lang="en-US" dirty="0"/>
              </a:p>
            </p:txBody>
          </p:sp>
        </mc:Fallback>
      </mc:AlternateContent>
      <p:sp>
        <p:nvSpPr>
          <p:cNvPr id="4" name="Slide Number Placeholder 3"/>
          <p:cNvSpPr>
            <a:spLocks noGrp="1"/>
          </p:cNvSpPr>
          <p:nvPr>
            <p:ph type="sldNum" sz="quarter" idx="10"/>
          </p:nvPr>
        </p:nvSpPr>
        <p:spPr/>
        <p:txBody>
          <a:bodyPr/>
          <a:lstStyle/>
          <a:p>
            <a:fld id="{1617C371-2513-0D4A-9709-D4D873F8FDAB}" type="slidenum">
              <a:rPr lang="en-US" smtClean="0"/>
              <a:t>24</a:t>
            </a:fld>
            <a:endParaRPr lang="en-US"/>
          </a:p>
        </p:txBody>
      </p:sp>
    </p:spTree>
    <p:extLst>
      <p:ext uri="{BB962C8B-B14F-4D97-AF65-F5344CB8AC3E}">
        <p14:creationId xmlns:p14="http://schemas.microsoft.com/office/powerpoint/2010/main" val="243239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But there is wide variations</a:t>
            </a:r>
            <a:r>
              <a:rPr lang="en-US" baseline="0" dirty="0" smtClean="0"/>
              <a:t> of model</a:t>
            </a:r>
          </a:p>
          <a:p>
            <a:r>
              <a:rPr lang="en-US" baseline="0" dirty="0" smtClean="0"/>
              <a:t>---</a:t>
            </a:r>
            <a:r>
              <a:rPr lang="en-US" sz="1200" dirty="0" smtClean="0"/>
              <a:t>CO</a:t>
            </a:r>
            <a:r>
              <a:rPr lang="en-US" sz="1200" baseline="-25000" dirty="0" smtClean="0"/>
              <a:t>2</a:t>
            </a:r>
            <a:r>
              <a:rPr lang="en-US" sz="1200" dirty="0" smtClean="0"/>
              <a:t> Fertilization:  </a:t>
            </a:r>
            <a:r>
              <a:rPr lang="en-US" sz="1200" b="0" i="0" kern="1200" dirty="0" smtClean="0">
                <a:solidFill>
                  <a:schemeClr val="tx1"/>
                </a:solidFill>
                <a:effectLst/>
                <a:latin typeface="+mn-lt"/>
                <a:ea typeface="+mn-ea"/>
                <a:cs typeface="+mn-cs"/>
              </a:rPr>
              <a:t>the larger amount of carbon dioxide in the atmosphere that has resulted from rising anthropogenic emissions should help the growth of plants, which use carbon dioxide during photosynthesis</a:t>
            </a:r>
          </a:p>
          <a:p>
            <a:r>
              <a:rPr lang="en-US" sz="1200" b="0" i="0" kern="1200" dirty="0" smtClean="0">
                <a:solidFill>
                  <a:schemeClr val="tx1"/>
                </a:solidFill>
                <a:effectLst/>
                <a:latin typeface="+mn-lt"/>
                <a:ea typeface="+mn-ea"/>
                <a:cs typeface="+mn-cs"/>
              </a:rPr>
              <a:t>----</a:t>
            </a:r>
            <a:r>
              <a:rPr lang="en-US" dirty="0" smtClean="0"/>
              <a:t>With no CO2 fertilization, most desert regions increase in size in the future, with the exception of the desert extent in the Middle East, which decreases slightly</a:t>
            </a:r>
          </a:p>
          <a:p>
            <a:endParaRPr lang="en-US" dirty="0" smtClean="0"/>
          </a:p>
          <a:p>
            <a:r>
              <a:rPr lang="en-US" dirty="0" smtClean="0"/>
              <a:t>-----Thus better understanding carbon dioxide fertilization is important for predicting desert response to climate.</a:t>
            </a:r>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25</a:t>
            </a:fld>
            <a:endParaRPr lang="en-US"/>
          </a:p>
        </p:txBody>
      </p:sp>
    </p:spTree>
    <p:extLst>
      <p:ext uri="{BB962C8B-B14F-4D97-AF65-F5344CB8AC3E}">
        <p14:creationId xmlns:p14="http://schemas.microsoft.com/office/powerpoint/2010/main" val="1575975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26</a:t>
            </a:fld>
            <a:endParaRPr lang="en-US"/>
          </a:p>
        </p:txBody>
      </p:sp>
    </p:spTree>
    <p:extLst>
      <p:ext uri="{BB962C8B-B14F-4D97-AF65-F5344CB8AC3E}">
        <p14:creationId xmlns:p14="http://schemas.microsoft.com/office/powerpoint/2010/main" val="1618331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a:t>
            </a:r>
            <a:r>
              <a:rPr lang="en-US" baseline="0" dirty="0" smtClean="0"/>
              <a:t> ecology, geomorphology, climate modeling, numerical simulation modeling </a:t>
            </a:r>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27</a:t>
            </a:fld>
            <a:endParaRPr lang="en-US"/>
          </a:p>
        </p:txBody>
      </p:sp>
    </p:spTree>
    <p:extLst>
      <p:ext uri="{BB962C8B-B14F-4D97-AF65-F5344CB8AC3E}">
        <p14:creationId xmlns:p14="http://schemas.microsoft.com/office/powerpoint/2010/main" val="1742513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28</a:t>
            </a:fld>
            <a:endParaRPr lang="en-US"/>
          </a:p>
        </p:txBody>
      </p:sp>
    </p:spTree>
    <p:extLst>
      <p:ext uri="{BB962C8B-B14F-4D97-AF65-F5344CB8AC3E}">
        <p14:creationId xmlns:p14="http://schemas.microsoft.com/office/powerpoint/2010/main" val="59525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the DP is a potential sand drift, as the actual drift further depends on the mean grain diameter, the degree of surface roughness, the amount and type of vegetation or crust cover, the amount of moisture in the sand, and the uniformity of wind direction.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dirty="0" smtClean="0"/>
              <a:t>DP  ⍺ U</a:t>
            </a:r>
            <a:r>
              <a:rPr lang="en-US" sz="1200" baseline="30000" dirty="0" smtClean="0"/>
              <a:t>2</a:t>
            </a:r>
            <a:r>
              <a:rPr lang="en-US" sz="1200" dirty="0" smtClean="0"/>
              <a:t>(U-U</a:t>
            </a:r>
            <a:r>
              <a:rPr lang="en-US" sz="1200" baseline="-25000" dirty="0" smtClean="0"/>
              <a:t>T</a:t>
            </a:r>
            <a:r>
              <a:rPr lang="en-US" sz="1200" dirty="0" smtClean="0"/>
              <a:t>)t</a:t>
            </a:r>
            <a:endParaRPr lang="en-US" sz="1200" baseline="30000" dirty="0" smtClean="0"/>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30</a:t>
            </a:fld>
            <a:endParaRPr lang="en-US"/>
          </a:p>
        </p:txBody>
      </p:sp>
    </p:spTree>
    <p:extLst>
      <p:ext uri="{BB962C8B-B14F-4D97-AF65-F5344CB8AC3E}">
        <p14:creationId xmlns:p14="http://schemas.microsoft.com/office/powerpoint/2010/main" val="227663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Desertification is one of the major impact area of climate change </a:t>
            </a:r>
          </a:p>
          <a:p>
            <a:r>
              <a:rPr lang="en-US" baseline="0" dirty="0" smtClean="0"/>
              <a:t>2. UNCCD: United Nations Convention to Combat Desertification</a:t>
            </a:r>
          </a:p>
          <a:p>
            <a:r>
              <a:rPr lang="en-US" baseline="0" dirty="0" smtClean="0"/>
              <a:t>3. </a:t>
            </a:r>
            <a:r>
              <a:rPr lang="en-US" sz="1200" b="1" i="0" kern="1200" dirty="0" smtClean="0">
                <a:solidFill>
                  <a:schemeClr val="tx1"/>
                </a:solidFill>
                <a:effectLst/>
                <a:latin typeface="+mn-lt"/>
                <a:ea typeface="+mn-ea"/>
                <a:cs typeface="+mn-cs"/>
              </a:rPr>
              <a:t>Desertification</a:t>
            </a:r>
            <a:r>
              <a:rPr lang="en-US" sz="1200" b="0" i="0" kern="1200" dirty="0" smtClean="0">
                <a:solidFill>
                  <a:schemeClr val="tx1"/>
                </a:solidFill>
                <a:effectLst/>
                <a:latin typeface="+mn-lt"/>
                <a:ea typeface="+mn-ea"/>
                <a:cs typeface="+mn-cs"/>
              </a:rPr>
              <a:t> is a type of land degradation in which relatively dry area of land becomes increasingly arid, typically losing its bodies of water as well as vegetation and wildlife.</a:t>
            </a:r>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32</a:t>
            </a:fld>
            <a:endParaRPr lang="en-US"/>
          </a:p>
        </p:txBody>
      </p:sp>
    </p:spTree>
    <p:extLst>
      <p:ext uri="{BB962C8B-B14F-4D97-AF65-F5344CB8AC3E}">
        <p14:creationId xmlns:p14="http://schemas.microsoft.com/office/powerpoint/2010/main" val="1077301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33</a:t>
            </a:fld>
            <a:endParaRPr lang="en-US"/>
          </a:p>
        </p:txBody>
      </p:sp>
    </p:spTree>
    <p:extLst>
      <p:ext uri="{BB962C8B-B14F-4D97-AF65-F5344CB8AC3E}">
        <p14:creationId xmlns:p14="http://schemas.microsoft.com/office/powerpoint/2010/main" val="71297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4</a:t>
            </a:fld>
            <a:endParaRPr lang="en-US"/>
          </a:p>
        </p:txBody>
      </p:sp>
    </p:spTree>
    <p:extLst>
      <p:ext uri="{BB962C8B-B14F-4D97-AF65-F5344CB8AC3E}">
        <p14:creationId xmlns:p14="http://schemas.microsoft.com/office/powerpoint/2010/main" val="43371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dirty="0" smtClean="0">
                <a:solidFill>
                  <a:srgbClr val="0F19FF"/>
                </a:solidFill>
              </a:rPr>
              <a:t> </a:t>
            </a:r>
            <a:r>
              <a:rPr lang="en-US" sz="1200" kern="1200" dirty="0" smtClean="0">
                <a:solidFill>
                  <a:schemeClr val="tx1"/>
                </a:solidFill>
                <a:effectLst/>
                <a:latin typeface="+mn-lt"/>
                <a:ea typeface="+mn-ea"/>
                <a:cs typeface="+mn-cs"/>
              </a:rPr>
              <a:t>Aeolian processes, involving erosion, transportation, and deposition of sediment by the wind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Particle </a:t>
            </a:r>
            <a:r>
              <a:rPr lang="en-US" sz="1200" kern="1200" dirty="0" smtClean="0">
                <a:solidFill>
                  <a:schemeClr val="tx1"/>
                </a:solidFill>
                <a:effectLst/>
                <a:latin typeface="+mn-lt"/>
                <a:ea typeface="+mn-ea"/>
                <a:cs typeface="+mn-cs"/>
              </a:rPr>
              <a:t>movement is achieved via a combination of direct wind shear stress on the surface and atmospheric </a:t>
            </a:r>
            <a:r>
              <a:rPr lang="en-US" sz="1200" kern="1200" dirty="0" smtClean="0">
                <a:solidFill>
                  <a:schemeClr val="tx1"/>
                </a:solidFill>
                <a:effectLst/>
                <a:latin typeface="+mn-lt"/>
                <a:ea typeface="+mn-ea"/>
                <a:cs typeface="+mn-cs"/>
              </a:rPr>
              <a:t>turbulence.############</a:t>
            </a:r>
            <a:endParaRPr lang="en-US" dirty="0" smtClean="0">
              <a:solidFill>
                <a:srgbClr val="0F19FF"/>
              </a:solidFill>
            </a:endParaRPr>
          </a:p>
          <a:p>
            <a:r>
              <a:rPr lang="en-US" dirty="0" smtClean="0">
                <a:solidFill>
                  <a:srgbClr val="0F19FF"/>
                </a:solidFill>
              </a:rPr>
              <a:t>2.Concentrated in Dry land </a:t>
            </a:r>
          </a:p>
          <a:p>
            <a:r>
              <a:rPr lang="en-US" dirty="0" smtClean="0">
                <a:solidFill>
                  <a:srgbClr val="0F19FF"/>
                </a:solidFill>
              </a:rPr>
              <a:t>3.Sand-transpot system covers about 20% of drylands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Concentrated </a:t>
            </a:r>
            <a:r>
              <a:rPr lang="en-US" dirty="0"/>
              <a:t>in Dry land mainly in arid ,semi arid</a:t>
            </a:r>
            <a:r>
              <a:rPr lang="en-US" baseline="0" dirty="0"/>
              <a:t> and sub humid regions of Earth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2.</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Eolian</a:t>
            </a:r>
            <a:r>
              <a:rPr lang="en-US" sz="1200" b="0" i="0" kern="1200" dirty="0">
                <a:solidFill>
                  <a:schemeClr val="tx1"/>
                </a:solidFill>
                <a:effectLst/>
                <a:latin typeface="+mn-lt"/>
                <a:ea typeface="+mn-ea"/>
                <a:cs typeface="+mn-cs"/>
              </a:rPr>
              <a:t> processes pertain to the activity of the winds. Winds may erode, transport, and deposit materials, and are effective agents in regions with sparse vegetation and a large supply of unconsolidated sediments. Although water is much more powerful than wind, </a:t>
            </a:r>
            <a:r>
              <a:rPr lang="en-US" sz="1200" b="0" i="0" kern="1200" dirty="0" err="1">
                <a:solidFill>
                  <a:schemeClr val="tx1"/>
                </a:solidFill>
                <a:effectLst/>
                <a:latin typeface="+mn-lt"/>
                <a:ea typeface="+mn-ea"/>
                <a:cs typeface="+mn-cs"/>
              </a:rPr>
              <a:t>eolian</a:t>
            </a:r>
            <a:r>
              <a:rPr lang="en-US" sz="1200" b="0" i="0" kern="1200" dirty="0">
                <a:solidFill>
                  <a:schemeClr val="tx1"/>
                </a:solidFill>
                <a:effectLst/>
                <a:latin typeface="+mn-lt"/>
                <a:ea typeface="+mn-ea"/>
                <a:cs typeface="+mn-cs"/>
              </a:rPr>
              <a:t> processes are important in arid environments.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----water Diversion</a:t>
            </a:r>
            <a:endParaRPr lang="en-US" dirty="0"/>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5</a:t>
            </a:fld>
            <a:endParaRPr lang="en-US"/>
          </a:p>
        </p:txBody>
      </p:sp>
    </p:spTree>
    <p:extLst>
      <p:ext uri="{BB962C8B-B14F-4D97-AF65-F5344CB8AC3E}">
        <p14:creationId xmlns:p14="http://schemas.microsoft.com/office/powerpoint/2010/main" val="116692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Size of a sediment suitable for transport by the</a:t>
            </a:r>
            <a:r>
              <a:rPr lang="en-US" baseline="0" dirty="0" smtClean="0"/>
              <a:t> wind: Sediment supply may be affected by variations in flood magnitude and frequency, river sediment load, lake and sea levels and rates of bedrock weathering</a:t>
            </a:r>
          </a:p>
          <a:p>
            <a:pPr marL="228600" indent="-228600">
              <a:buAutoNum type="arabicPeriod"/>
            </a:pPr>
            <a:r>
              <a:rPr lang="en-US" baseline="0" dirty="0" smtClean="0"/>
              <a:t> existence of wind energy to erode and transport the material,: </a:t>
            </a:r>
          </a:p>
          <a:p>
            <a:pPr marL="228600" indent="-228600">
              <a:buAutoNum type="arabicPeriod"/>
            </a:pPr>
            <a:r>
              <a:rPr lang="en-US" baseline="0" dirty="0" smtClean="0"/>
              <a:t>Susceptibility of a sediment surface to entrainment of material by wind ::::: transport rate of sediment  is effected by the change in the magnitude and frequency of winds capable of transporting sediment, vegetation cover and soil moisture </a:t>
            </a:r>
          </a:p>
          <a:p>
            <a:pPr marL="228600" indent="-228600">
              <a:buAutoNum type="arabicPeriod"/>
            </a:pPr>
            <a:endParaRPr lang="en-US" baseline="0" dirty="0" smtClean="0"/>
          </a:p>
          <a:p>
            <a:pPr marL="228600" indent="-228600">
              <a:buAutoNum type="arabicPeriod"/>
            </a:pPr>
            <a:r>
              <a:rPr lang="en-US" baseline="0" dirty="0" smtClean="0"/>
              <a:t>All these factors are determined in large part by regional and local climate and vegetation cover</a:t>
            </a:r>
          </a:p>
          <a:p>
            <a:pPr marL="228600" indent="-228600">
              <a:buAutoNum type="arabicPeriod"/>
            </a:pPr>
            <a:r>
              <a:rPr lang="en-US" baseline="0" dirty="0" smtClean="0"/>
              <a:t>, </a:t>
            </a:r>
          </a:p>
        </p:txBody>
      </p:sp>
      <p:sp>
        <p:nvSpPr>
          <p:cNvPr id="4" name="Slide Number Placeholder 3"/>
          <p:cNvSpPr>
            <a:spLocks noGrp="1"/>
          </p:cNvSpPr>
          <p:nvPr>
            <p:ph type="sldNum" sz="quarter" idx="10"/>
          </p:nvPr>
        </p:nvSpPr>
        <p:spPr/>
        <p:txBody>
          <a:bodyPr/>
          <a:lstStyle/>
          <a:p>
            <a:fld id="{1617C371-2513-0D4A-9709-D4D873F8FDAB}" type="slidenum">
              <a:rPr lang="en-US" smtClean="0"/>
              <a:t>6</a:t>
            </a:fld>
            <a:endParaRPr lang="en-US"/>
          </a:p>
        </p:txBody>
      </p:sp>
    </p:spTree>
    <p:extLst>
      <p:ext uri="{BB962C8B-B14F-4D97-AF65-F5344CB8AC3E}">
        <p14:creationId xmlns:p14="http://schemas.microsoft.com/office/powerpoint/2010/main" val="64122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7</a:t>
            </a:fld>
            <a:endParaRPr lang="en-US"/>
          </a:p>
        </p:txBody>
      </p:sp>
    </p:spTree>
    <p:extLst>
      <p:ext uri="{BB962C8B-B14F-4D97-AF65-F5344CB8AC3E}">
        <p14:creationId xmlns:p14="http://schemas.microsoft.com/office/powerpoint/2010/main" val="141206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Dust storms are defined as severe weather conditions in which visibility is reduced to 1 km or less by blowing dust. </a:t>
            </a:r>
            <a:endParaRPr lang="en-US" dirty="0" smtClean="0"/>
          </a:p>
          <a:p>
            <a:pPr marL="228600" indent="-228600">
              <a:buAutoNum type="arabicPeriod"/>
            </a:pPr>
            <a:r>
              <a:rPr lang="en-US" dirty="0" smtClean="0"/>
              <a:t>major dust source areas</a:t>
            </a:r>
          </a:p>
          <a:p>
            <a:pPr marL="228600" indent="-228600">
              <a:buAutoNum type="arabicPeriod"/>
            </a:pPr>
            <a:r>
              <a:rPr lang="en-US" baseline="0" dirty="0" smtClean="0"/>
              <a:t> Climate change and climate variability may affect dust storm frequency through changes in surface properties such as soil moisture, crusting and cohesion  or vegetation cover that effect the erodibility of the surface and the availability of fine grained materials for erosion and transport. Similarly changes in climate may give rise to changes in the magnitude and frequency of winds capable of eroding and transporting </a:t>
            </a:r>
            <a:endParaRPr lang="en-US" dirty="0" smtClean="0"/>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8</a:t>
            </a:fld>
            <a:endParaRPr lang="en-US"/>
          </a:p>
        </p:txBody>
      </p:sp>
    </p:spTree>
    <p:extLst>
      <p:ext uri="{BB962C8B-B14F-4D97-AF65-F5344CB8AC3E}">
        <p14:creationId xmlns:p14="http://schemas.microsoft.com/office/powerpoint/2010/main" val="94011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2000" dirty="0" smtClean="0">
                <a:solidFill>
                  <a:srgbClr val="0F19FF"/>
                </a:solidFill>
              </a:rPr>
              <a:t>Inverse relation between Inter-annual dust storm frequency and antecedent precipitation </a:t>
            </a:r>
          </a:p>
          <a:p>
            <a:pPr marL="228600" indent="-228600">
              <a:buAutoNum type="arabicPeriod"/>
            </a:pPr>
            <a:endParaRPr lang="en-US" dirty="0" smtClean="0"/>
          </a:p>
          <a:p>
            <a:pPr marL="228600" indent="-228600">
              <a:buAutoNum type="arabicPeriod"/>
            </a:pPr>
            <a:r>
              <a:rPr lang="en-US" dirty="0" err="1" smtClean="0"/>
              <a:t>Ppt</a:t>
            </a:r>
            <a:r>
              <a:rPr lang="en-US" baseline="0" dirty="0" smtClean="0"/>
              <a:t> changes the soil moisture and vegetation cover </a:t>
            </a:r>
          </a:p>
          <a:p>
            <a:pPr marL="228600" indent="-228600">
              <a:buAutoNum type="arabicPeriod"/>
            </a:pPr>
            <a:r>
              <a:rPr lang="en-US" baseline="0" dirty="0" smtClean="0"/>
              <a:t>Inverse relation and negative correlation of </a:t>
            </a:r>
            <a:r>
              <a:rPr lang="en-US" baseline="0" dirty="0" err="1" smtClean="0"/>
              <a:t>ppt</a:t>
            </a:r>
            <a:r>
              <a:rPr lang="en-US" baseline="0" dirty="0" smtClean="0"/>
              <a:t> and dust storm frequency</a:t>
            </a:r>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9</a:t>
            </a:fld>
            <a:endParaRPr lang="en-US"/>
          </a:p>
        </p:txBody>
      </p:sp>
    </p:spTree>
    <p:extLst>
      <p:ext uri="{BB962C8B-B14F-4D97-AF65-F5344CB8AC3E}">
        <p14:creationId xmlns:p14="http://schemas.microsoft.com/office/powerpoint/2010/main" val="1155896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Standardized</a:t>
            </a:r>
            <a:r>
              <a:rPr lang="en-US" baseline="0" dirty="0" smtClean="0"/>
              <a:t> </a:t>
            </a:r>
            <a:r>
              <a:rPr lang="en-US" dirty="0" smtClean="0"/>
              <a:t>Precipitation index (SPI) calculation for any location is based</a:t>
            </a:r>
            <a:r>
              <a:rPr lang="en-US" baseline="0" dirty="0" smtClean="0"/>
              <a:t> on the long term </a:t>
            </a:r>
            <a:r>
              <a:rPr lang="en-US" baseline="0" dirty="0" err="1" smtClean="0"/>
              <a:t>ppt</a:t>
            </a:r>
            <a:r>
              <a:rPr lang="en-US" baseline="0" dirty="0" smtClean="0"/>
              <a:t> record for desired period.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sz="1200" kern="1200" dirty="0" smtClean="0">
                <a:solidFill>
                  <a:schemeClr val="tx1"/>
                </a:solidFill>
                <a:effectLst/>
                <a:latin typeface="+mn-lt"/>
                <a:ea typeface="+mn-ea"/>
                <a:cs typeface="+mn-cs"/>
              </a:rPr>
              <a:t>The long instrumental record of far-traveled dust from the Sahara and Sahel reaching the Caribbean (Figure 5) shows considerable </a:t>
            </a:r>
            <a:r>
              <a:rPr lang="en-US" sz="1200" kern="1200" dirty="0" err="1" smtClean="0">
                <a:solidFill>
                  <a:schemeClr val="tx1"/>
                </a:solidFill>
                <a:effectLst/>
                <a:latin typeface="+mn-lt"/>
                <a:ea typeface="+mn-ea"/>
                <a:cs typeface="+mn-cs"/>
              </a:rPr>
              <a:t>interannual</a:t>
            </a:r>
            <a:r>
              <a:rPr lang="en-US" sz="1200" kern="1200" dirty="0" smtClean="0">
                <a:solidFill>
                  <a:schemeClr val="tx1"/>
                </a:solidFill>
                <a:effectLst/>
                <a:latin typeface="+mn-lt"/>
                <a:ea typeface="+mn-ea"/>
                <a:cs typeface="+mn-cs"/>
              </a:rPr>
              <a:t> variability that is highly </a:t>
            </a:r>
            <a:r>
              <a:rPr lang="en-US" sz="1200" kern="1200" dirty="0" err="1" smtClean="0">
                <a:solidFill>
                  <a:schemeClr val="tx1"/>
                </a:solidFill>
                <a:effectLst/>
                <a:latin typeface="+mn-lt"/>
                <a:ea typeface="+mn-ea"/>
                <a:cs typeface="+mn-cs"/>
              </a:rPr>
              <a:t>anticorrelated</a:t>
            </a:r>
            <a:r>
              <a:rPr lang="en-US" sz="1200" kern="1200" dirty="0" smtClean="0">
                <a:solidFill>
                  <a:schemeClr val="tx1"/>
                </a:solidFill>
                <a:effectLst/>
                <a:latin typeface="+mn-lt"/>
                <a:ea typeface="+mn-ea"/>
                <a:cs typeface="+mn-cs"/>
              </a:rPr>
              <a:t> with source region rainfall in the prior year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10</a:t>
            </a:fld>
            <a:endParaRPr lang="en-US"/>
          </a:p>
        </p:txBody>
      </p:sp>
    </p:spTree>
    <p:extLst>
      <p:ext uri="{BB962C8B-B14F-4D97-AF65-F5344CB8AC3E}">
        <p14:creationId xmlns:p14="http://schemas.microsoft.com/office/powerpoint/2010/main" val="79833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1CDA65-BD80-9843-BDBF-B89081AFBE41}" type="datetime1">
              <a:rPr lang="en-US" smtClean="0"/>
              <a:t>2/12/17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4D147-D4A5-9048-9BBE-E28613C00D35}" type="datetime1">
              <a:rPr lang="en-US" smtClean="0"/>
              <a:t>2/12/17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5A9122-BCA2-1B40-8D48-44E70AB62B34}" type="datetime1">
              <a:rPr lang="en-US" smtClean="0"/>
              <a:t>2/12/17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70D63-0F33-E44F-AB27-65A032A411D8}" type="datetime1">
              <a:rPr lang="en-US" smtClean="0"/>
              <a:t>2/12/17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715C7-AEDC-BD4C-BCDD-A833D18A9FBC}" type="datetime1">
              <a:rPr lang="en-US" smtClean="0"/>
              <a:t>2/12/17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24A67E-725C-D540-9839-A9A2FDF35422}" type="datetime1">
              <a:rPr lang="en-US" smtClean="0"/>
              <a:t>2/12/17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AF57BB-1F77-9745-892D-1380A88786DA}" type="datetime1">
              <a:rPr lang="en-US" smtClean="0"/>
              <a:t>2/12/17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B6C92D-9B5C-C54E-885D-8328AE209CCA}" type="datetime1">
              <a:rPr lang="en-US" smtClean="0"/>
              <a:t>2/12/17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4B776-B345-7445-9FE3-91175AD933FF}" type="datetime1">
              <a:rPr lang="en-US" smtClean="0"/>
              <a:t>2/12/17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94F0E-0F73-C44D-BDB7-D15C4750044E}" type="datetime1">
              <a:rPr lang="en-US" smtClean="0"/>
              <a:t>2/12/17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9C344-C86A-AC48-B483-A36E7EB2A32E}" type="datetime1">
              <a:rPr lang="en-US" smtClean="0"/>
              <a:t>2/12/17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59000-8EE6-FD4E-B7BF-FA4CC4B5ED5C}" type="datetime1">
              <a:rPr lang="en-US" smtClean="0"/>
              <a:t>2/12/17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2E60C-DB09-8E46-A7DD-711710BEF5A0}" type="slidenum">
              <a:rPr lang="en-US" smtClean="0"/>
              <a:t>‹#›</a:t>
            </a:fld>
            <a:endParaRPr lang="en-US"/>
          </a:p>
        </p:txBody>
      </p:sp>
    </p:spTree>
    <p:extLst>
      <p:ext uri="{BB962C8B-B14F-4D97-AF65-F5344CB8AC3E}">
        <p14:creationId xmlns:p14="http://schemas.microsoft.com/office/powerpoint/2010/main" val="1279072525"/>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escholarship.org/uc/item/9bm2q8s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02844"/>
            <a:ext cx="12192000" cy="2387600"/>
          </a:xfrm>
        </p:spPr>
        <p:txBody>
          <a:bodyPr>
            <a:normAutofit fontScale="90000"/>
          </a:bodyPr>
          <a:lstStyle/>
          <a:p>
            <a:r>
              <a:rPr lang="en-US" b="1" dirty="0">
                <a:solidFill>
                  <a:srgbClr val="0F19FF"/>
                </a:solidFill>
              </a:rPr>
              <a:t>Climate </a:t>
            </a:r>
            <a:r>
              <a:rPr lang="en-US" b="1" dirty="0" smtClean="0">
                <a:solidFill>
                  <a:srgbClr val="0F19FF"/>
                </a:solidFill>
              </a:rPr>
              <a:t>Change </a:t>
            </a:r>
            <a:br>
              <a:rPr lang="en-US" b="1" dirty="0" smtClean="0">
                <a:solidFill>
                  <a:srgbClr val="0F19FF"/>
                </a:solidFill>
              </a:rPr>
            </a:br>
            <a:r>
              <a:rPr lang="en-US" b="1" dirty="0" smtClean="0">
                <a:solidFill>
                  <a:srgbClr val="0F19FF"/>
                </a:solidFill>
              </a:rPr>
              <a:t>and </a:t>
            </a:r>
            <a:br>
              <a:rPr lang="en-US" b="1" dirty="0" smtClean="0">
                <a:solidFill>
                  <a:srgbClr val="0F19FF"/>
                </a:solidFill>
              </a:rPr>
            </a:br>
            <a:r>
              <a:rPr lang="en-US" b="1" dirty="0" smtClean="0">
                <a:solidFill>
                  <a:srgbClr val="0F19FF"/>
                </a:solidFill>
              </a:rPr>
              <a:t>Aeolian Processes</a:t>
            </a:r>
            <a:endParaRPr lang="en-US" b="1" dirty="0">
              <a:solidFill>
                <a:srgbClr val="0F19FF"/>
              </a:solidFill>
            </a:endParaRPr>
          </a:p>
        </p:txBody>
      </p:sp>
      <p:sp>
        <p:nvSpPr>
          <p:cNvPr id="3" name="Subtitle 2"/>
          <p:cNvSpPr>
            <a:spLocks noGrp="1"/>
          </p:cNvSpPr>
          <p:nvPr>
            <p:ph type="subTitle" idx="1"/>
          </p:nvPr>
        </p:nvSpPr>
        <p:spPr>
          <a:xfrm>
            <a:off x="1524000" y="4780636"/>
            <a:ext cx="9144000" cy="1219827"/>
          </a:xfrm>
        </p:spPr>
        <p:txBody>
          <a:bodyPr>
            <a:normAutofit/>
          </a:bodyPr>
          <a:lstStyle/>
          <a:p>
            <a:r>
              <a:rPr lang="en-US" sz="3200" dirty="0" smtClean="0"/>
              <a:t>Pramod Adhikari</a:t>
            </a:r>
          </a:p>
          <a:p>
            <a:r>
              <a:rPr lang="en-US" sz="3200" dirty="0" smtClean="0">
                <a:solidFill>
                  <a:srgbClr val="FF0000"/>
                </a:solidFill>
              </a:rPr>
              <a:t>ATMS 790</a:t>
            </a:r>
            <a:endParaRPr lang="en-US" sz="3200" dirty="0">
              <a:solidFill>
                <a:srgbClr val="FF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2296633" cy="2307974"/>
          </a:xfrm>
          <a:prstGeom prst="rect">
            <a:avLst/>
          </a:prstGeom>
        </p:spPr>
      </p:pic>
    </p:spTree>
    <p:extLst>
      <p:ext uri="{BB962C8B-B14F-4D97-AF65-F5344CB8AC3E}">
        <p14:creationId xmlns:p14="http://schemas.microsoft.com/office/powerpoint/2010/main" val="1853749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5897" y="698901"/>
            <a:ext cx="9080205" cy="5657449"/>
          </a:xfrm>
        </p:spPr>
      </p:pic>
      <p:sp>
        <p:nvSpPr>
          <p:cNvPr id="5" name="Slide Number Placeholder 4"/>
          <p:cNvSpPr>
            <a:spLocks noGrp="1"/>
          </p:cNvSpPr>
          <p:nvPr>
            <p:ph type="sldNum" sz="quarter" idx="12"/>
          </p:nvPr>
        </p:nvSpPr>
        <p:spPr/>
        <p:txBody>
          <a:bodyPr/>
          <a:lstStyle/>
          <a:p>
            <a:fld id="{7932E60C-DB09-8E46-A7DD-711710BEF5A0}" type="slidenum">
              <a:rPr lang="en-US" smtClean="0"/>
              <a:t>10</a:t>
            </a:fld>
            <a:endParaRPr lang="en-US"/>
          </a:p>
        </p:txBody>
      </p:sp>
      <p:sp>
        <p:nvSpPr>
          <p:cNvPr id="2" name="TextBox 1"/>
          <p:cNvSpPr txBox="1"/>
          <p:nvPr/>
        </p:nvSpPr>
        <p:spPr>
          <a:xfrm>
            <a:off x="0" y="143948"/>
            <a:ext cx="12192000" cy="646331"/>
          </a:xfrm>
          <a:prstGeom prst="rect">
            <a:avLst/>
          </a:prstGeom>
          <a:noFill/>
        </p:spPr>
        <p:txBody>
          <a:bodyPr wrap="square" rtlCol="0">
            <a:spAutoFit/>
          </a:bodyPr>
          <a:lstStyle/>
          <a:p>
            <a:pPr algn="ctr"/>
            <a:r>
              <a:rPr lang="en-US" sz="3600" dirty="0"/>
              <a:t>Sahara and Sahel rainfall and dust flux to the </a:t>
            </a:r>
            <a:r>
              <a:rPr lang="en-US" sz="3600" dirty="0" smtClean="0"/>
              <a:t>Caribbean </a:t>
            </a:r>
            <a:endParaRPr lang="en-US" sz="3600" dirty="0"/>
          </a:p>
        </p:txBody>
      </p:sp>
      <p:sp>
        <p:nvSpPr>
          <p:cNvPr id="3" name="Rectangle 2"/>
          <p:cNvSpPr/>
          <p:nvPr/>
        </p:nvSpPr>
        <p:spPr>
          <a:xfrm>
            <a:off x="7107103" y="6354247"/>
            <a:ext cx="2871299" cy="369332"/>
          </a:xfrm>
          <a:prstGeom prst="rect">
            <a:avLst/>
          </a:prstGeom>
        </p:spPr>
        <p:txBody>
          <a:bodyPr wrap="none">
            <a:spAutoFit/>
          </a:bodyPr>
          <a:lstStyle/>
          <a:p>
            <a:r>
              <a:rPr lang="en-US" dirty="0" smtClean="0">
                <a:latin typeface="AdvHvc" charset="0"/>
              </a:rPr>
              <a:t>Source: Prospero</a:t>
            </a:r>
            <a:r>
              <a:rPr lang="en-US" dirty="0">
                <a:latin typeface="AdvHvc" charset="0"/>
              </a:rPr>
              <a:t>, J.M., </a:t>
            </a:r>
            <a:r>
              <a:rPr lang="en-US" dirty="0" smtClean="0">
                <a:latin typeface="AdvHvc" charset="0"/>
              </a:rPr>
              <a:t>2003</a:t>
            </a:r>
            <a:endParaRPr lang="en-US" dirty="0"/>
          </a:p>
        </p:txBody>
      </p:sp>
    </p:spTree>
    <p:extLst>
      <p:ext uri="{BB962C8B-B14F-4D97-AF65-F5344CB8AC3E}">
        <p14:creationId xmlns:p14="http://schemas.microsoft.com/office/powerpoint/2010/main" val="110811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233377"/>
          </a:xfrm>
        </p:spPr>
        <p:txBody>
          <a:bodyPr/>
          <a:lstStyle/>
          <a:p>
            <a:pPr algn="ctr"/>
            <a:r>
              <a:rPr lang="en-US" dirty="0" smtClean="0"/>
              <a:t>Wind Speed and </a:t>
            </a:r>
            <a:r>
              <a:rPr lang="en-US" dirty="0" smtClean="0"/>
              <a:t>Drought Condition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14367" y="1215030"/>
            <a:ext cx="8277632" cy="5179643"/>
          </a:xfrm>
        </p:spPr>
      </p:pic>
      <p:sp>
        <p:nvSpPr>
          <p:cNvPr id="5" name="Slide Number Placeholder 4"/>
          <p:cNvSpPr>
            <a:spLocks noGrp="1"/>
          </p:cNvSpPr>
          <p:nvPr>
            <p:ph type="sldNum" sz="quarter" idx="12"/>
          </p:nvPr>
        </p:nvSpPr>
        <p:spPr/>
        <p:txBody>
          <a:bodyPr/>
          <a:lstStyle/>
          <a:p>
            <a:fld id="{7932E60C-DB09-8E46-A7DD-711710BEF5A0}" type="slidenum">
              <a:rPr lang="en-US" smtClean="0"/>
              <a:t>11</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53" y="1559477"/>
            <a:ext cx="3653615" cy="1736965"/>
          </a:xfrm>
          <a:prstGeom prst="rect">
            <a:avLst/>
          </a:prstGeom>
        </p:spPr>
      </p:pic>
      <p:sp>
        <p:nvSpPr>
          <p:cNvPr id="9" name="Rectangle 8"/>
          <p:cNvSpPr/>
          <p:nvPr/>
        </p:nvSpPr>
        <p:spPr>
          <a:xfrm>
            <a:off x="7836197" y="6373408"/>
            <a:ext cx="2608022" cy="369332"/>
          </a:xfrm>
          <a:prstGeom prst="rect">
            <a:avLst/>
          </a:prstGeom>
        </p:spPr>
        <p:txBody>
          <a:bodyPr wrap="none">
            <a:spAutoFit/>
          </a:bodyPr>
          <a:lstStyle/>
          <a:p>
            <a:r>
              <a:rPr lang="en-US" dirty="0" smtClean="0"/>
              <a:t>Source: G</a:t>
            </a:r>
            <a:r>
              <a:rPr lang="en-US" dirty="0"/>
              <a:t>. </a:t>
            </a:r>
            <a:r>
              <a:rPr lang="en-US" dirty="0" smtClean="0"/>
              <a:t>McTainsh,2005</a:t>
            </a:r>
            <a:endParaRPr lang="en-US" dirty="0"/>
          </a:p>
        </p:txBody>
      </p:sp>
      <p:sp>
        <p:nvSpPr>
          <p:cNvPr id="10" name="Oval 9"/>
          <p:cNvSpPr/>
          <p:nvPr/>
        </p:nvSpPr>
        <p:spPr>
          <a:xfrm>
            <a:off x="8608830" y="4445312"/>
            <a:ext cx="194931" cy="1340654"/>
          </a:xfrm>
          <a:prstGeom prst="ellipse">
            <a:avLst/>
          </a:prstGeom>
          <a:noFill/>
          <a:ln w="28575">
            <a:solidFill>
              <a:srgbClr val="FF0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Oval 10"/>
          <p:cNvSpPr/>
          <p:nvPr/>
        </p:nvSpPr>
        <p:spPr>
          <a:xfrm>
            <a:off x="9236151" y="4688578"/>
            <a:ext cx="194931" cy="1107641"/>
          </a:xfrm>
          <a:prstGeom prst="ellipse">
            <a:avLst/>
          </a:prstGeom>
          <a:noFill/>
          <a:ln w="28575">
            <a:solidFill>
              <a:srgbClr val="FF0000">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Oval 11"/>
          <p:cNvSpPr/>
          <p:nvPr/>
        </p:nvSpPr>
        <p:spPr>
          <a:xfrm>
            <a:off x="10274596" y="2999781"/>
            <a:ext cx="251637" cy="2681309"/>
          </a:xfrm>
          <a:prstGeom prst="ellipse">
            <a:avLst/>
          </a:prstGeom>
          <a:noFill/>
          <a:ln w="28575">
            <a:solidFill>
              <a:srgbClr val="0F19FF">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Oval 12"/>
          <p:cNvSpPr/>
          <p:nvPr/>
        </p:nvSpPr>
        <p:spPr>
          <a:xfrm>
            <a:off x="11525693" y="3338972"/>
            <a:ext cx="233916" cy="2446994"/>
          </a:xfrm>
          <a:prstGeom prst="ellipse">
            <a:avLst/>
          </a:prstGeom>
          <a:noFill/>
          <a:ln w="28575">
            <a:solidFill>
              <a:srgbClr val="0F19FF">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54625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10600" y="6169580"/>
            <a:ext cx="2369559" cy="369332"/>
          </a:xfrm>
          <a:prstGeom prst="rect">
            <a:avLst/>
          </a:prstGeom>
        </p:spPr>
        <p:txBody>
          <a:bodyPr wrap="none">
            <a:spAutoFit/>
          </a:bodyPr>
          <a:lstStyle/>
          <a:p>
            <a:r>
              <a:rPr lang="en-US" dirty="0" smtClean="0"/>
              <a:t>Source: </a:t>
            </a:r>
            <a:r>
              <a:rPr lang="en-US" dirty="0" err="1" smtClean="0"/>
              <a:t>Okin</a:t>
            </a:r>
            <a:r>
              <a:rPr lang="en-US" dirty="0"/>
              <a:t>, G. </a:t>
            </a:r>
            <a:r>
              <a:rPr lang="en-US" dirty="0" smtClean="0"/>
              <a:t>S,2002</a:t>
            </a:r>
            <a:endParaRPr lang="en-US" dirty="0"/>
          </a:p>
        </p:txBody>
      </p:sp>
      <p:sp>
        <p:nvSpPr>
          <p:cNvPr id="9" name="Content Placeholder 2"/>
          <p:cNvSpPr>
            <a:spLocks noGrp="1"/>
          </p:cNvSpPr>
          <p:nvPr>
            <p:ph idx="1"/>
          </p:nvPr>
        </p:nvSpPr>
        <p:spPr>
          <a:xfrm>
            <a:off x="148856" y="991510"/>
            <a:ext cx="11355571" cy="1461683"/>
          </a:xfrm>
        </p:spPr>
        <p:txBody>
          <a:bodyPr>
            <a:noAutofit/>
          </a:bodyPr>
          <a:lstStyle/>
          <a:p>
            <a:r>
              <a:rPr lang="en-US" dirty="0" smtClean="0">
                <a:solidFill>
                  <a:srgbClr val="0F19FF"/>
                </a:solidFill>
              </a:rPr>
              <a:t>  </a:t>
            </a:r>
            <a:r>
              <a:rPr lang="en-US" sz="3600" dirty="0" smtClean="0">
                <a:solidFill>
                  <a:srgbClr val="0F19FF"/>
                </a:solidFill>
              </a:rPr>
              <a:t>Dust event </a:t>
            </a:r>
            <a:r>
              <a:rPr lang="en-US" sz="3600" dirty="0">
                <a:solidFill>
                  <a:srgbClr val="0F19FF"/>
                </a:solidFill>
              </a:rPr>
              <a:t>frequency in </a:t>
            </a:r>
            <a:r>
              <a:rPr lang="en-US" sz="3600" dirty="0" err="1">
                <a:solidFill>
                  <a:srgbClr val="0F19FF"/>
                </a:solidFill>
              </a:rPr>
              <a:t>Makgadikgadi</a:t>
            </a:r>
            <a:r>
              <a:rPr lang="en-US" sz="3600" dirty="0">
                <a:solidFill>
                  <a:srgbClr val="0F19FF"/>
                </a:solidFill>
              </a:rPr>
              <a:t> </a:t>
            </a:r>
            <a:r>
              <a:rPr lang="en-US" sz="3600" dirty="0" smtClean="0">
                <a:solidFill>
                  <a:srgbClr val="0F19FF"/>
                </a:solidFill>
              </a:rPr>
              <a:t>Pans(Southern Africa)  </a:t>
            </a:r>
            <a:r>
              <a:rPr lang="en-US" sz="3600" dirty="0">
                <a:solidFill>
                  <a:srgbClr val="0F19FF"/>
                </a:solidFill>
              </a:rPr>
              <a:t>related to </a:t>
            </a:r>
            <a:r>
              <a:rPr lang="en-US" sz="3600" dirty="0" smtClean="0">
                <a:solidFill>
                  <a:srgbClr val="0F19FF"/>
                </a:solidFill>
              </a:rPr>
              <a:t> the </a:t>
            </a:r>
            <a:r>
              <a:rPr lang="en-US" sz="3600" dirty="0">
                <a:solidFill>
                  <a:srgbClr val="0F19FF"/>
                </a:solidFill>
              </a:rPr>
              <a:t>extent of flood  </a:t>
            </a:r>
            <a:r>
              <a:rPr lang="en-US" sz="3600" dirty="0" smtClean="0">
                <a:solidFill>
                  <a:srgbClr val="0F19FF"/>
                </a:solidFill>
              </a:rPr>
              <a:t>events</a:t>
            </a:r>
            <a:endParaRPr lang="en-US" sz="3600" dirty="0">
              <a:solidFill>
                <a:srgbClr val="0F19FF"/>
              </a:solidFill>
            </a:endParaRPr>
          </a:p>
          <a:p>
            <a:endParaRPr lang="en-US" dirty="0">
              <a:solidFill>
                <a:srgbClr val="0F19FF"/>
              </a:solidFill>
            </a:endParaRPr>
          </a:p>
        </p:txBody>
      </p:sp>
      <p:sp>
        <p:nvSpPr>
          <p:cNvPr id="11" name="Slide Number Placeholder 10"/>
          <p:cNvSpPr>
            <a:spLocks noGrp="1"/>
          </p:cNvSpPr>
          <p:nvPr>
            <p:ph type="sldNum" sz="quarter" idx="12"/>
          </p:nvPr>
        </p:nvSpPr>
        <p:spPr/>
        <p:txBody>
          <a:bodyPr/>
          <a:lstStyle/>
          <a:p>
            <a:fld id="{7932E60C-DB09-8E46-A7DD-711710BEF5A0}" type="slidenum">
              <a:rPr lang="en-US" smtClean="0"/>
              <a:t>12</a:t>
            </a:fld>
            <a:endParaRPr lang="en-US"/>
          </a:p>
        </p:txBody>
      </p:sp>
      <p:sp>
        <p:nvSpPr>
          <p:cNvPr id="3" name="Rectangle 2"/>
          <p:cNvSpPr/>
          <p:nvPr/>
        </p:nvSpPr>
        <p:spPr>
          <a:xfrm>
            <a:off x="148856" y="2608801"/>
            <a:ext cx="6132014" cy="1754326"/>
          </a:xfrm>
          <a:prstGeom prst="rect">
            <a:avLst/>
          </a:prstGeom>
        </p:spPr>
        <p:txBody>
          <a:bodyPr wrap="square">
            <a:spAutoFit/>
          </a:bodyPr>
          <a:lstStyle/>
          <a:p>
            <a:pPr marL="457200" indent="-457200">
              <a:buFont typeface="Arial" charset="0"/>
              <a:buChar char="•"/>
            </a:pPr>
            <a:r>
              <a:rPr lang="en-US" sz="3600" dirty="0">
                <a:solidFill>
                  <a:srgbClr val="0F19FF"/>
                </a:solidFill>
              </a:rPr>
              <a:t>Dust emissions appear to correlate with ENSO cycles in the southwest of USA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656" y="962535"/>
            <a:ext cx="5266087" cy="5082600"/>
          </a:xfrm>
          <a:prstGeom prst="rect">
            <a:avLst/>
          </a:prstGeom>
        </p:spPr>
      </p:pic>
    </p:spTree>
    <p:extLst>
      <p:ext uri="{BB962C8B-B14F-4D97-AF65-F5344CB8AC3E}">
        <p14:creationId xmlns:p14="http://schemas.microsoft.com/office/powerpoint/2010/main" val="141234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1" nodeType="clickEffect">
                                  <p:stCondLst>
                                    <p:cond delay="0"/>
                                  </p:stCondLst>
                                  <p:childTnLst>
                                    <p:animEffect transition="out" filter="blinds(horizontal)">
                                      <p:cBhvr>
                                        <p:cTn id="6" dur="500"/>
                                        <p:tgtEl>
                                          <p:spTgt spid="9">
                                            <p:txEl>
                                              <p:pRg st="0" end="0"/>
                                            </p:txEl>
                                          </p:spTgt>
                                        </p:tgtEl>
                                      </p:cBhvr>
                                    </p:animEffect>
                                    <p:set>
                                      <p:cBhvr>
                                        <p:cTn id="7"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1"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772"/>
            <a:ext cx="10515600" cy="1325563"/>
          </a:xfrm>
        </p:spPr>
        <p:txBody>
          <a:bodyPr>
            <a:normAutofit/>
          </a:bodyPr>
          <a:lstStyle/>
          <a:p>
            <a:pPr algn="ctr"/>
            <a:r>
              <a:rPr lang="en-US" sz="4800" b="1" dirty="0" smtClean="0"/>
              <a:t>Outline</a:t>
            </a:r>
            <a:endParaRPr lang="en-US" sz="4800" b="1" dirty="0"/>
          </a:p>
        </p:txBody>
      </p:sp>
      <p:sp>
        <p:nvSpPr>
          <p:cNvPr id="4" name="Content Placeholder 2"/>
          <p:cNvSpPr>
            <a:spLocks noGrp="1"/>
          </p:cNvSpPr>
          <p:nvPr>
            <p:ph idx="1"/>
          </p:nvPr>
        </p:nvSpPr>
        <p:spPr>
          <a:xfrm>
            <a:off x="838200" y="1512245"/>
            <a:ext cx="10985205" cy="4844105"/>
          </a:xfrm>
        </p:spPr>
        <p:txBody>
          <a:bodyPr>
            <a:noAutofit/>
          </a:bodyPr>
          <a:lstStyle/>
          <a:p>
            <a:pPr>
              <a:lnSpc>
                <a:spcPct val="150000"/>
              </a:lnSpc>
            </a:pPr>
            <a:r>
              <a:rPr lang="en-US" sz="3200" dirty="0" smtClean="0">
                <a:solidFill>
                  <a:srgbClr val="0F19FF"/>
                </a:solidFill>
              </a:rPr>
              <a:t>Aeolian Processes</a:t>
            </a:r>
          </a:p>
          <a:p>
            <a:pPr>
              <a:lnSpc>
                <a:spcPct val="150000"/>
              </a:lnSpc>
            </a:pPr>
            <a:r>
              <a:rPr lang="en-US" sz="3200" dirty="0" smtClean="0">
                <a:solidFill>
                  <a:srgbClr val="0F19FF"/>
                </a:solidFill>
              </a:rPr>
              <a:t>Dust Events </a:t>
            </a:r>
          </a:p>
          <a:p>
            <a:pPr>
              <a:lnSpc>
                <a:spcPct val="150000"/>
              </a:lnSpc>
            </a:pPr>
            <a:r>
              <a:rPr lang="en-US" sz="3200" dirty="0" smtClean="0">
                <a:solidFill>
                  <a:srgbClr val="0F19FF"/>
                </a:solidFill>
              </a:rPr>
              <a:t>   Dune System</a:t>
            </a:r>
          </a:p>
          <a:p>
            <a:pPr>
              <a:lnSpc>
                <a:spcPct val="150000"/>
              </a:lnSpc>
            </a:pPr>
            <a:r>
              <a:rPr lang="en-US" sz="3200" dirty="0" smtClean="0">
                <a:solidFill>
                  <a:srgbClr val="0F19FF"/>
                </a:solidFill>
              </a:rPr>
              <a:t>Modeling </a:t>
            </a:r>
            <a:r>
              <a:rPr lang="en-US" sz="3200" dirty="0">
                <a:solidFill>
                  <a:srgbClr val="0F19FF"/>
                </a:solidFill>
              </a:rPr>
              <a:t>the Response of Aeolian Systems to Climate Change </a:t>
            </a:r>
          </a:p>
          <a:p>
            <a:pPr>
              <a:lnSpc>
                <a:spcPct val="150000"/>
              </a:lnSpc>
            </a:pPr>
            <a:r>
              <a:rPr lang="en-US" sz="3200" dirty="0" smtClean="0">
                <a:solidFill>
                  <a:srgbClr val="0F19FF"/>
                </a:solidFill>
              </a:rPr>
              <a:t>Aeolian System Response to future climate change </a:t>
            </a:r>
          </a:p>
        </p:txBody>
      </p:sp>
      <p:sp>
        <p:nvSpPr>
          <p:cNvPr id="5" name="Slide Number Placeholder 4"/>
          <p:cNvSpPr>
            <a:spLocks noGrp="1"/>
          </p:cNvSpPr>
          <p:nvPr>
            <p:ph type="sldNum" sz="quarter" idx="12"/>
          </p:nvPr>
        </p:nvSpPr>
        <p:spPr/>
        <p:txBody>
          <a:bodyPr/>
          <a:lstStyle/>
          <a:p>
            <a:fld id="{7932E60C-DB09-8E46-A7DD-711710BEF5A0}" type="slidenum">
              <a:rPr lang="en-US" smtClean="0"/>
              <a:t>13</a:t>
            </a:fld>
            <a:endParaRPr lang="en-US"/>
          </a:p>
        </p:txBody>
      </p:sp>
      <p:sp>
        <p:nvSpPr>
          <p:cNvPr id="3" name="Oval 2"/>
          <p:cNvSpPr/>
          <p:nvPr/>
        </p:nvSpPr>
        <p:spPr>
          <a:xfrm>
            <a:off x="1190847" y="3317359"/>
            <a:ext cx="2509283" cy="7655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834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Dune Systems</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68756" y="0"/>
            <a:ext cx="5423244" cy="3611880"/>
          </a:xfrm>
        </p:spPr>
      </p:pic>
      <p:sp>
        <p:nvSpPr>
          <p:cNvPr id="6" name="Slide Number Placeholder 5"/>
          <p:cNvSpPr>
            <a:spLocks noGrp="1"/>
          </p:cNvSpPr>
          <p:nvPr>
            <p:ph type="sldNum" sz="quarter" idx="12"/>
          </p:nvPr>
        </p:nvSpPr>
        <p:spPr/>
        <p:txBody>
          <a:bodyPr/>
          <a:lstStyle/>
          <a:p>
            <a:fld id="{7932E60C-DB09-8E46-A7DD-711710BEF5A0}" type="slidenum">
              <a:rPr lang="en-US" smtClean="0"/>
              <a:t>14</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03272"/>
            <a:ext cx="6768756" cy="4531233"/>
          </a:xfrm>
          <a:prstGeom prst="rect">
            <a:avLst/>
          </a:prstGeom>
        </p:spPr>
      </p:pic>
      <p:sp>
        <p:nvSpPr>
          <p:cNvPr id="8" name="TextBox 7"/>
          <p:cNvSpPr txBox="1"/>
          <p:nvPr/>
        </p:nvSpPr>
        <p:spPr>
          <a:xfrm>
            <a:off x="6941631" y="3977005"/>
            <a:ext cx="5250370" cy="3539430"/>
          </a:xfrm>
          <a:prstGeom prst="rect">
            <a:avLst/>
          </a:prstGeom>
          <a:noFill/>
        </p:spPr>
        <p:txBody>
          <a:bodyPr wrap="square" rtlCol="0">
            <a:spAutoFit/>
          </a:bodyPr>
          <a:lstStyle/>
          <a:p>
            <a:pPr marL="285750" indent="-285750">
              <a:buFont typeface="Arial" charset="0"/>
              <a:buChar char="•"/>
            </a:pPr>
            <a:r>
              <a:rPr lang="en-US" sz="2800" dirty="0" smtClean="0">
                <a:solidFill>
                  <a:srgbClr val="0F19FF"/>
                </a:solidFill>
              </a:rPr>
              <a:t>Mobile, Semi-Anchored and Anchored Dunes</a:t>
            </a:r>
          </a:p>
          <a:p>
            <a:pPr marL="285750" indent="-285750">
              <a:buFont typeface="Arial" charset="0"/>
              <a:buChar char="•"/>
            </a:pPr>
            <a:endParaRPr lang="en-US" sz="2800" dirty="0" smtClean="0">
              <a:solidFill>
                <a:srgbClr val="0F19FF"/>
              </a:solidFill>
            </a:endParaRPr>
          </a:p>
          <a:p>
            <a:pPr marL="285750" indent="-285750">
              <a:buFont typeface="Arial" charset="0"/>
              <a:buChar char="•"/>
            </a:pPr>
            <a:endParaRPr lang="en-US" sz="2800" dirty="0">
              <a:solidFill>
                <a:srgbClr val="0F19FF"/>
              </a:solidFill>
            </a:endParaRPr>
          </a:p>
          <a:p>
            <a:pPr marL="285750" indent="-285750">
              <a:buFont typeface="Arial" charset="0"/>
              <a:buChar char="•"/>
            </a:pPr>
            <a:r>
              <a:rPr lang="en-US" sz="2800" dirty="0" smtClean="0">
                <a:solidFill>
                  <a:srgbClr val="0F19FF"/>
                </a:solidFill>
              </a:rPr>
              <a:t>Increase in aridity increases dune activity</a:t>
            </a:r>
            <a:endParaRPr lang="en-US" sz="2800" dirty="0" smtClean="0">
              <a:solidFill>
                <a:srgbClr val="0F19FF"/>
              </a:solidFill>
            </a:endParaRPr>
          </a:p>
          <a:p>
            <a:endParaRPr lang="en-US" sz="2800" dirty="0" smtClean="0">
              <a:solidFill>
                <a:srgbClr val="0F19FF"/>
              </a:solidFill>
            </a:endParaRPr>
          </a:p>
          <a:p>
            <a:pPr marL="285750" indent="-285750">
              <a:buFont typeface="Arial" charset="0"/>
              <a:buChar char="•"/>
            </a:pPr>
            <a:endParaRPr lang="en-US" sz="2800" dirty="0" smtClean="0">
              <a:solidFill>
                <a:srgbClr val="0F19FF"/>
              </a:solidFill>
            </a:endParaRPr>
          </a:p>
        </p:txBody>
      </p:sp>
    </p:spTree>
    <p:extLst>
      <p:ext uri="{BB962C8B-B14F-4D97-AF65-F5344CB8AC3E}">
        <p14:creationId xmlns:p14="http://schemas.microsoft.com/office/powerpoint/2010/main" val="667049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t>Late </a:t>
            </a:r>
            <a:r>
              <a:rPr lang="en-US" b="1" dirty="0" smtClean="0"/>
              <a:t>Holocene </a:t>
            </a:r>
            <a:r>
              <a:rPr lang="en-US" sz="3200" b="1" dirty="0" smtClean="0"/>
              <a:t>(11700 years ago to present) </a:t>
            </a:r>
            <a:r>
              <a:rPr lang="en-US" b="1" dirty="0" smtClean="0"/>
              <a:t>Dune Movement </a:t>
            </a:r>
            <a:endParaRPr lang="en-US" b="1" dirty="0"/>
          </a:p>
        </p:txBody>
      </p:sp>
      <p:sp>
        <p:nvSpPr>
          <p:cNvPr id="3" name="Content Placeholder 2"/>
          <p:cNvSpPr>
            <a:spLocks noGrp="1"/>
          </p:cNvSpPr>
          <p:nvPr>
            <p:ph idx="1"/>
          </p:nvPr>
        </p:nvSpPr>
        <p:spPr>
          <a:xfrm>
            <a:off x="838200" y="1875155"/>
            <a:ext cx="10515600" cy="4481195"/>
          </a:xfrm>
        </p:spPr>
        <p:txBody>
          <a:bodyPr>
            <a:normAutofit/>
          </a:bodyPr>
          <a:lstStyle/>
          <a:p>
            <a:r>
              <a:rPr lang="en-US" dirty="0">
                <a:solidFill>
                  <a:srgbClr val="0F19FF"/>
                </a:solidFill>
              </a:rPr>
              <a:t>Many dunes on the Great Plains were reactivated in the 1930’s droughts and previously in mega‐ droughts (e.g. 1390, 670, 470, 240, 140, and 70 years ago) </a:t>
            </a:r>
            <a:endParaRPr lang="en-US" dirty="0" smtClean="0">
              <a:solidFill>
                <a:srgbClr val="0F19FF"/>
              </a:solidFill>
            </a:endParaRPr>
          </a:p>
          <a:p>
            <a:endParaRPr lang="en-US" dirty="0" smtClean="0">
              <a:solidFill>
                <a:srgbClr val="0F19FF"/>
              </a:solidFill>
            </a:endParaRPr>
          </a:p>
          <a:p>
            <a:r>
              <a:rPr lang="en-US" dirty="0" smtClean="0">
                <a:solidFill>
                  <a:srgbClr val="0F19FF"/>
                </a:solidFill>
              </a:rPr>
              <a:t>10-20% increase in area of active dunes  in southern Prairies of Canada, during decade long drought of late 1700s </a:t>
            </a:r>
          </a:p>
          <a:p>
            <a:endParaRPr lang="en-US" dirty="0" smtClean="0">
              <a:solidFill>
                <a:srgbClr val="0F19FF"/>
              </a:solidFill>
            </a:endParaRPr>
          </a:p>
          <a:p>
            <a:r>
              <a:rPr lang="en-US" dirty="0" smtClean="0">
                <a:solidFill>
                  <a:srgbClr val="0F19FF"/>
                </a:solidFill>
              </a:rPr>
              <a:t>In Idaho , drought period (1845-56) dropped the high lake level  and supplied sediment for the construction of linear and parabolic dunes</a:t>
            </a:r>
          </a:p>
          <a:p>
            <a:endParaRPr lang="en-US" dirty="0" smtClean="0">
              <a:solidFill>
                <a:srgbClr val="0F19FF"/>
              </a:solidFill>
            </a:endParaRPr>
          </a:p>
        </p:txBody>
      </p:sp>
      <p:sp>
        <p:nvSpPr>
          <p:cNvPr id="5" name="Slide Number Placeholder 4"/>
          <p:cNvSpPr>
            <a:spLocks noGrp="1"/>
          </p:cNvSpPr>
          <p:nvPr>
            <p:ph type="sldNum" sz="quarter" idx="12"/>
          </p:nvPr>
        </p:nvSpPr>
        <p:spPr/>
        <p:txBody>
          <a:bodyPr/>
          <a:lstStyle/>
          <a:p>
            <a:fld id="{7932E60C-DB09-8E46-A7DD-711710BEF5A0}" type="slidenum">
              <a:rPr lang="en-US" smtClean="0"/>
              <a:t>15</a:t>
            </a:fld>
            <a:endParaRPr lang="en-US" dirty="0"/>
          </a:p>
        </p:txBody>
      </p:sp>
    </p:spTree>
    <p:extLst>
      <p:ext uri="{BB962C8B-B14F-4D97-AF65-F5344CB8AC3E}">
        <p14:creationId xmlns:p14="http://schemas.microsoft.com/office/powerpoint/2010/main" val="1237015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9467" y="65257"/>
            <a:ext cx="9059008" cy="6340219"/>
          </a:xfrm>
        </p:spPr>
      </p:pic>
      <p:sp>
        <p:nvSpPr>
          <p:cNvPr id="3" name="Slide Number Placeholder 2"/>
          <p:cNvSpPr>
            <a:spLocks noGrp="1"/>
          </p:cNvSpPr>
          <p:nvPr>
            <p:ph type="sldNum" sz="quarter" idx="12"/>
          </p:nvPr>
        </p:nvSpPr>
        <p:spPr/>
        <p:txBody>
          <a:bodyPr/>
          <a:lstStyle/>
          <a:p>
            <a:fld id="{7932E60C-DB09-8E46-A7DD-711710BEF5A0}" type="slidenum">
              <a:rPr lang="en-US" smtClean="0"/>
              <a:t>16</a:t>
            </a:fld>
            <a:endParaRPr lang="en-US"/>
          </a:p>
        </p:txBody>
      </p:sp>
      <p:sp>
        <p:nvSpPr>
          <p:cNvPr id="5" name="TextBox 4"/>
          <p:cNvSpPr txBox="1"/>
          <p:nvPr/>
        </p:nvSpPr>
        <p:spPr>
          <a:xfrm>
            <a:off x="251460" y="1266686"/>
            <a:ext cx="3512466" cy="4832092"/>
          </a:xfrm>
          <a:prstGeom prst="rect">
            <a:avLst/>
          </a:prstGeom>
          <a:noFill/>
        </p:spPr>
        <p:txBody>
          <a:bodyPr wrap="square" rtlCol="0">
            <a:spAutoFit/>
          </a:bodyPr>
          <a:lstStyle/>
          <a:p>
            <a:r>
              <a:rPr lang="en-US" sz="2800" dirty="0">
                <a:solidFill>
                  <a:srgbClr val="0F19FF"/>
                </a:solidFill>
              </a:rPr>
              <a:t>Relationships between records of inferred precipitation and summer Palmer drought severity index (PDSI) from tree ring data, and periods of OSL-dated dune activity at Great Sand Dunes National Park, Colorado </a:t>
            </a:r>
          </a:p>
        </p:txBody>
      </p:sp>
      <p:sp>
        <p:nvSpPr>
          <p:cNvPr id="2" name="Rectangle 1"/>
          <p:cNvSpPr/>
          <p:nvPr/>
        </p:nvSpPr>
        <p:spPr>
          <a:xfrm>
            <a:off x="7975925" y="6371488"/>
            <a:ext cx="2685351" cy="369332"/>
          </a:xfrm>
          <a:prstGeom prst="rect">
            <a:avLst/>
          </a:prstGeom>
        </p:spPr>
        <p:txBody>
          <a:bodyPr wrap="none">
            <a:spAutoFit/>
          </a:bodyPr>
          <a:lstStyle/>
          <a:p>
            <a:r>
              <a:rPr lang="en-US" smtClean="0">
                <a:latin typeface="AdvHvc" charset="0"/>
              </a:rPr>
              <a:t>Source:Forman</a:t>
            </a:r>
            <a:r>
              <a:rPr lang="en-US" dirty="0">
                <a:latin typeface="AdvHvc" charset="0"/>
              </a:rPr>
              <a:t>, S.L., </a:t>
            </a:r>
            <a:r>
              <a:rPr lang="en-US" dirty="0" smtClean="0">
                <a:latin typeface="AdvHvc" charset="0"/>
              </a:rPr>
              <a:t>2006</a:t>
            </a:r>
            <a:endParaRPr lang="en-US" dirty="0"/>
          </a:p>
        </p:txBody>
      </p:sp>
    </p:spTree>
    <p:extLst>
      <p:ext uri="{BB962C8B-B14F-4D97-AF65-F5344CB8AC3E}">
        <p14:creationId xmlns:p14="http://schemas.microsoft.com/office/powerpoint/2010/main" val="1503259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59" y="985277"/>
            <a:ext cx="5321319" cy="1184706"/>
          </a:xfrm>
        </p:spPr>
        <p:txBody>
          <a:bodyPr/>
          <a:lstStyle/>
          <a:p>
            <a:r>
              <a:rPr lang="en-US" b="1" dirty="0" smtClean="0"/>
              <a:t>Decadal Scale Changes</a:t>
            </a:r>
            <a:endParaRPr lang="en-US" b="1"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6782" y="3385249"/>
            <a:ext cx="5664001" cy="2912497"/>
          </a:xfrm>
        </p:spPr>
      </p:pic>
      <p:sp>
        <p:nvSpPr>
          <p:cNvPr id="5" name="Slide Number Placeholder 4"/>
          <p:cNvSpPr>
            <a:spLocks noGrp="1"/>
          </p:cNvSpPr>
          <p:nvPr>
            <p:ph type="sldNum" sz="quarter" idx="12"/>
          </p:nvPr>
        </p:nvSpPr>
        <p:spPr/>
        <p:txBody>
          <a:bodyPr/>
          <a:lstStyle/>
          <a:p>
            <a:fld id="{7932E60C-DB09-8E46-A7DD-711710BEF5A0}" type="slidenum">
              <a:rPr lang="en-US" smtClean="0"/>
              <a:t>17</a:t>
            </a:fld>
            <a:endParaRPr lang="en-US"/>
          </a:p>
        </p:txBody>
      </p:sp>
      <p:sp>
        <p:nvSpPr>
          <p:cNvPr id="7" name="TextBox 6"/>
          <p:cNvSpPr txBox="1"/>
          <p:nvPr/>
        </p:nvSpPr>
        <p:spPr>
          <a:xfrm>
            <a:off x="-4960620" y="-2377440"/>
            <a:ext cx="184731"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9518" y="180459"/>
            <a:ext cx="5436313" cy="3078728"/>
          </a:xfrm>
          <a:prstGeom prst="rect">
            <a:avLst/>
          </a:prstGeom>
        </p:spPr>
      </p:pic>
      <p:sp>
        <p:nvSpPr>
          <p:cNvPr id="15" name="TextBox 14"/>
          <p:cNvSpPr txBox="1"/>
          <p:nvPr/>
        </p:nvSpPr>
        <p:spPr>
          <a:xfrm>
            <a:off x="6159518" y="3443854"/>
            <a:ext cx="5876538" cy="4893647"/>
          </a:xfrm>
          <a:prstGeom prst="rect">
            <a:avLst/>
          </a:prstGeom>
          <a:noFill/>
        </p:spPr>
        <p:txBody>
          <a:bodyPr wrap="square" rtlCol="0">
            <a:spAutoFit/>
          </a:bodyPr>
          <a:lstStyle/>
          <a:p>
            <a:pPr marL="342900" indent="-342900">
              <a:buFont typeface="Arial" charset="0"/>
              <a:buChar char="•"/>
            </a:pPr>
            <a:r>
              <a:rPr lang="en-US" sz="2400" dirty="0" smtClean="0">
                <a:solidFill>
                  <a:srgbClr val="0F19FF"/>
                </a:solidFill>
              </a:rPr>
              <a:t>1950s-80s  was characterized by higher wind speed and 2-5 times greater sand drift potential compared to the 1980-present</a:t>
            </a:r>
          </a:p>
          <a:p>
            <a:pPr marL="342900" indent="-342900">
              <a:buFont typeface="Arial" charset="0"/>
              <a:buChar char="•"/>
            </a:pPr>
            <a:endParaRPr lang="en-US" sz="2400" dirty="0" smtClean="0">
              <a:solidFill>
                <a:srgbClr val="0F19FF"/>
              </a:solidFill>
            </a:endParaRPr>
          </a:p>
          <a:p>
            <a:pPr marL="342900" indent="-342900">
              <a:buFont typeface="Arial" charset="0"/>
              <a:buChar char="•"/>
            </a:pPr>
            <a:r>
              <a:rPr lang="en-US" sz="2400" dirty="0" smtClean="0">
                <a:solidFill>
                  <a:srgbClr val="0F19FF"/>
                </a:solidFill>
              </a:rPr>
              <a:t>Wind energy may not be as important to change dune activity  but instead human land use in this area may have a more significant role </a:t>
            </a:r>
          </a:p>
          <a:p>
            <a:pPr marL="342900" indent="-342900">
              <a:buFont typeface="Arial" charset="0"/>
              <a:buChar char="•"/>
            </a:pPr>
            <a:endParaRPr lang="en-US" sz="2400" dirty="0">
              <a:solidFill>
                <a:srgbClr val="0F19FF"/>
              </a:solidFill>
            </a:endParaRPr>
          </a:p>
          <a:p>
            <a:endParaRPr lang="en-US" sz="2400" dirty="0">
              <a:solidFill>
                <a:srgbClr val="0F19FF"/>
              </a:solidFill>
            </a:endParaRPr>
          </a:p>
          <a:p>
            <a:endParaRPr lang="en-US" sz="2400" dirty="0" smtClean="0">
              <a:solidFill>
                <a:srgbClr val="0F19FF"/>
              </a:solidFill>
            </a:endParaRPr>
          </a:p>
          <a:p>
            <a:endParaRPr lang="en-US" sz="2400" dirty="0">
              <a:solidFill>
                <a:srgbClr val="0F19FF"/>
              </a:solidFill>
            </a:endParaRPr>
          </a:p>
        </p:txBody>
      </p:sp>
      <p:sp>
        <p:nvSpPr>
          <p:cNvPr id="16" name="TextBox 15"/>
          <p:cNvSpPr txBox="1"/>
          <p:nvPr/>
        </p:nvSpPr>
        <p:spPr>
          <a:xfrm>
            <a:off x="1998133" y="3259187"/>
            <a:ext cx="641522" cy="369332"/>
          </a:xfrm>
          <a:prstGeom prst="rect">
            <a:avLst/>
          </a:prstGeom>
          <a:noFill/>
        </p:spPr>
        <p:txBody>
          <a:bodyPr wrap="none" rtlCol="0">
            <a:spAutoFit/>
          </a:bodyPr>
          <a:lstStyle/>
          <a:p>
            <a:r>
              <a:rPr lang="en-US" dirty="0" smtClean="0"/>
              <a:t>3.7%</a:t>
            </a:r>
            <a:endParaRPr lang="en-US" dirty="0"/>
          </a:p>
        </p:txBody>
      </p:sp>
      <p:sp>
        <p:nvSpPr>
          <p:cNvPr id="17" name="TextBox 16"/>
          <p:cNvSpPr txBox="1"/>
          <p:nvPr/>
        </p:nvSpPr>
        <p:spPr>
          <a:xfrm>
            <a:off x="3335868" y="4472166"/>
            <a:ext cx="811441" cy="369332"/>
          </a:xfrm>
          <a:prstGeom prst="rect">
            <a:avLst/>
          </a:prstGeom>
          <a:noFill/>
        </p:spPr>
        <p:txBody>
          <a:bodyPr wrap="none" rtlCol="0">
            <a:spAutoFit/>
          </a:bodyPr>
          <a:lstStyle/>
          <a:p>
            <a:r>
              <a:rPr lang="en-US" dirty="0" smtClean="0"/>
              <a:t>11.4 %</a:t>
            </a:r>
            <a:endParaRPr lang="en-US" dirty="0"/>
          </a:p>
        </p:txBody>
      </p:sp>
      <p:sp>
        <p:nvSpPr>
          <p:cNvPr id="18" name="TextBox 17"/>
          <p:cNvSpPr txBox="1"/>
          <p:nvPr/>
        </p:nvSpPr>
        <p:spPr>
          <a:xfrm>
            <a:off x="4774143" y="4102834"/>
            <a:ext cx="758541" cy="369332"/>
          </a:xfrm>
          <a:prstGeom prst="rect">
            <a:avLst/>
          </a:prstGeom>
          <a:noFill/>
        </p:spPr>
        <p:txBody>
          <a:bodyPr wrap="none" rtlCol="0">
            <a:spAutoFit/>
          </a:bodyPr>
          <a:lstStyle/>
          <a:p>
            <a:r>
              <a:rPr lang="en-US" smtClean="0"/>
              <a:t>13.8%</a:t>
            </a:r>
            <a:endParaRPr lang="en-US"/>
          </a:p>
        </p:txBody>
      </p:sp>
      <p:sp>
        <p:nvSpPr>
          <p:cNvPr id="3" name="Rectangle 2"/>
          <p:cNvSpPr/>
          <p:nvPr/>
        </p:nvSpPr>
        <p:spPr>
          <a:xfrm>
            <a:off x="3794941" y="6423808"/>
            <a:ext cx="2393412" cy="369332"/>
          </a:xfrm>
          <a:prstGeom prst="rect">
            <a:avLst/>
          </a:prstGeom>
        </p:spPr>
        <p:txBody>
          <a:bodyPr wrap="none">
            <a:spAutoFit/>
          </a:bodyPr>
          <a:lstStyle/>
          <a:p>
            <a:r>
              <a:rPr lang="da-DK" dirty="0" smtClean="0">
                <a:latin typeface="AdvHvc" charset="0"/>
              </a:rPr>
              <a:t>Source: Wang</a:t>
            </a:r>
            <a:r>
              <a:rPr lang="da-DK" dirty="0">
                <a:latin typeface="AdvHvc" charset="0"/>
              </a:rPr>
              <a:t>, X. </a:t>
            </a:r>
            <a:r>
              <a:rPr lang="da-DK" dirty="0" smtClean="0">
                <a:latin typeface="AdvHvc" charset="0"/>
              </a:rPr>
              <a:t>,2009</a:t>
            </a:r>
            <a:endParaRPr lang="da-DK" dirty="0"/>
          </a:p>
        </p:txBody>
      </p:sp>
    </p:spTree>
    <p:extLst>
      <p:ext uri="{BB962C8B-B14F-4D97-AF65-F5344CB8AC3E}">
        <p14:creationId xmlns:p14="http://schemas.microsoft.com/office/powerpoint/2010/main" val="174840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4853" y="1789173"/>
            <a:ext cx="8801676" cy="4173768"/>
          </a:xfrm>
        </p:spPr>
      </p:pic>
      <p:sp>
        <p:nvSpPr>
          <p:cNvPr id="3" name="Slide Number Placeholder 2"/>
          <p:cNvSpPr>
            <a:spLocks noGrp="1"/>
          </p:cNvSpPr>
          <p:nvPr>
            <p:ph type="sldNum" sz="quarter" idx="12"/>
          </p:nvPr>
        </p:nvSpPr>
        <p:spPr/>
        <p:txBody>
          <a:bodyPr/>
          <a:lstStyle/>
          <a:p>
            <a:fld id="{7932E60C-DB09-8E46-A7DD-711710BEF5A0}" type="slidenum">
              <a:rPr lang="en-US" smtClean="0"/>
              <a:t>18</a:t>
            </a:fld>
            <a:endParaRPr lang="en-US" dirty="0"/>
          </a:p>
        </p:txBody>
      </p:sp>
      <p:sp>
        <p:nvSpPr>
          <p:cNvPr id="5" name="TextBox 4"/>
          <p:cNvSpPr txBox="1"/>
          <p:nvPr/>
        </p:nvSpPr>
        <p:spPr>
          <a:xfrm>
            <a:off x="191386" y="473611"/>
            <a:ext cx="3183467" cy="4324261"/>
          </a:xfrm>
          <a:prstGeom prst="rect">
            <a:avLst/>
          </a:prstGeom>
          <a:noFill/>
        </p:spPr>
        <p:txBody>
          <a:bodyPr wrap="square" rtlCol="0">
            <a:spAutoFit/>
          </a:bodyPr>
          <a:lstStyle/>
          <a:p>
            <a:pPr marL="342900" indent="-342900">
              <a:buFont typeface="Arial" charset="0"/>
              <a:buChar char="•"/>
            </a:pPr>
            <a:r>
              <a:rPr lang="en-US" sz="2500" dirty="0" smtClean="0">
                <a:solidFill>
                  <a:srgbClr val="0F19FF"/>
                </a:solidFill>
              </a:rPr>
              <a:t>Great Sand Dunes migration rates were up to 6 times higher in drought episodes </a:t>
            </a:r>
          </a:p>
          <a:p>
            <a:pPr marL="342900" indent="-342900">
              <a:buFont typeface="Arial" charset="0"/>
              <a:buChar char="•"/>
            </a:pPr>
            <a:endParaRPr lang="en-US" sz="2500" dirty="0" smtClean="0">
              <a:solidFill>
                <a:srgbClr val="0F19FF"/>
              </a:solidFill>
            </a:endParaRPr>
          </a:p>
          <a:p>
            <a:pPr marL="342900" indent="-342900">
              <a:buFont typeface="Arial" charset="0"/>
              <a:buChar char="•"/>
            </a:pPr>
            <a:r>
              <a:rPr lang="en-US" sz="2500" dirty="0" smtClean="0">
                <a:solidFill>
                  <a:srgbClr val="0F19FF"/>
                </a:solidFill>
              </a:rPr>
              <a:t>Threshold Condition for PDSI = -2 , for Dune Activity</a:t>
            </a:r>
          </a:p>
          <a:p>
            <a:pPr marL="342900" indent="-342900">
              <a:buFont typeface="Arial" charset="0"/>
              <a:buChar char="•"/>
            </a:pPr>
            <a:endParaRPr lang="en-US" sz="2500" dirty="0">
              <a:solidFill>
                <a:srgbClr val="0F19FF"/>
              </a:solidFill>
            </a:endParaRPr>
          </a:p>
          <a:p>
            <a:pPr marL="342900" indent="-342900">
              <a:buFont typeface="Arial" charset="0"/>
              <a:buChar char="•"/>
            </a:pPr>
            <a:endParaRPr lang="en-US" sz="2500" dirty="0"/>
          </a:p>
        </p:txBody>
      </p:sp>
      <p:sp>
        <p:nvSpPr>
          <p:cNvPr id="7" name="TextBox 6"/>
          <p:cNvSpPr txBox="1"/>
          <p:nvPr/>
        </p:nvSpPr>
        <p:spPr>
          <a:xfrm>
            <a:off x="4364011" y="337938"/>
            <a:ext cx="7646580" cy="1754326"/>
          </a:xfrm>
          <a:prstGeom prst="rect">
            <a:avLst/>
          </a:prstGeom>
          <a:noFill/>
        </p:spPr>
        <p:txBody>
          <a:bodyPr wrap="none" rtlCol="0">
            <a:spAutoFit/>
          </a:bodyPr>
          <a:lstStyle/>
          <a:p>
            <a:r>
              <a:rPr lang="en-US" sz="3600" dirty="0"/>
              <a:t>Variations in the rate of dune migration </a:t>
            </a:r>
            <a:endParaRPr lang="en-US" sz="3600" dirty="0" smtClean="0"/>
          </a:p>
          <a:p>
            <a:r>
              <a:rPr lang="en-US" sz="3600" dirty="0"/>
              <a:t>	</a:t>
            </a:r>
            <a:r>
              <a:rPr lang="en-US" sz="3600" dirty="0" smtClean="0"/>
              <a:t>at </a:t>
            </a:r>
            <a:r>
              <a:rPr lang="en-US" sz="3600" dirty="0"/>
              <a:t>Great Sand Dunes Colorado </a:t>
            </a:r>
            <a:endParaRPr lang="en-US" sz="3600" dirty="0" smtClean="0"/>
          </a:p>
          <a:p>
            <a:endParaRPr lang="en-US" sz="3600" dirty="0"/>
          </a:p>
        </p:txBody>
      </p:sp>
      <p:sp>
        <p:nvSpPr>
          <p:cNvPr id="2" name="Rectangle 1"/>
          <p:cNvSpPr/>
          <p:nvPr/>
        </p:nvSpPr>
        <p:spPr>
          <a:xfrm>
            <a:off x="8187301" y="6240683"/>
            <a:ext cx="2403222" cy="369332"/>
          </a:xfrm>
          <a:prstGeom prst="rect">
            <a:avLst/>
          </a:prstGeom>
        </p:spPr>
        <p:txBody>
          <a:bodyPr wrap="none">
            <a:spAutoFit/>
          </a:bodyPr>
          <a:lstStyle/>
          <a:p>
            <a:r>
              <a:rPr lang="en-US" dirty="0" smtClean="0">
                <a:latin typeface="AdvPAEBC" charset="0"/>
              </a:rPr>
              <a:t>Source: Marin</a:t>
            </a:r>
            <a:r>
              <a:rPr lang="en-US" dirty="0">
                <a:latin typeface="AdvPAEBC" charset="0"/>
              </a:rPr>
              <a:t>, </a:t>
            </a:r>
            <a:r>
              <a:rPr lang="en-US" dirty="0" smtClean="0">
                <a:latin typeface="AdvPAEBC" charset="0"/>
              </a:rPr>
              <a:t>L., 2005</a:t>
            </a:r>
            <a:endParaRPr lang="en-US" dirty="0"/>
          </a:p>
        </p:txBody>
      </p:sp>
      <p:sp>
        <p:nvSpPr>
          <p:cNvPr id="6" name="Rectangle 5"/>
          <p:cNvSpPr/>
          <p:nvPr/>
        </p:nvSpPr>
        <p:spPr>
          <a:xfrm>
            <a:off x="191386" y="4235829"/>
            <a:ext cx="2912533" cy="2400657"/>
          </a:xfrm>
          <a:prstGeom prst="rect">
            <a:avLst/>
          </a:prstGeom>
        </p:spPr>
        <p:txBody>
          <a:bodyPr wrap="square">
            <a:spAutoFit/>
          </a:bodyPr>
          <a:lstStyle/>
          <a:p>
            <a:pPr marL="342900" indent="-342900">
              <a:buFont typeface="Arial" charset="0"/>
              <a:buChar char="•"/>
            </a:pPr>
            <a:r>
              <a:rPr lang="en-US" sz="2500" dirty="0">
                <a:solidFill>
                  <a:srgbClr val="0F19FF"/>
                </a:solidFill>
              </a:rPr>
              <a:t>Dune Migration rates varied by 200% during 1939-92 in Coachella Valley, California </a:t>
            </a:r>
          </a:p>
        </p:txBody>
      </p:sp>
    </p:spTree>
    <p:extLst>
      <p:ext uri="{BB962C8B-B14F-4D97-AF65-F5344CB8AC3E}">
        <p14:creationId xmlns:p14="http://schemas.microsoft.com/office/powerpoint/2010/main" val="78504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5482" y="940700"/>
            <a:ext cx="8266518" cy="5198533"/>
          </a:xfrm>
        </p:spPr>
      </p:pic>
      <p:sp>
        <p:nvSpPr>
          <p:cNvPr id="7" name="Slide Number Placeholder 6"/>
          <p:cNvSpPr>
            <a:spLocks noGrp="1"/>
          </p:cNvSpPr>
          <p:nvPr>
            <p:ph type="sldNum" sz="quarter" idx="12"/>
          </p:nvPr>
        </p:nvSpPr>
        <p:spPr/>
        <p:txBody>
          <a:bodyPr/>
          <a:lstStyle/>
          <a:p>
            <a:fld id="{7932E60C-DB09-8E46-A7DD-711710BEF5A0}" type="slidenum">
              <a:rPr lang="en-US" smtClean="0"/>
              <a:t>19</a:t>
            </a:fld>
            <a:endParaRPr lang="en-US"/>
          </a:p>
        </p:txBody>
      </p:sp>
      <p:sp>
        <p:nvSpPr>
          <p:cNvPr id="5" name="TextBox 4"/>
          <p:cNvSpPr txBox="1"/>
          <p:nvPr/>
        </p:nvSpPr>
        <p:spPr>
          <a:xfrm>
            <a:off x="353787" y="3727842"/>
            <a:ext cx="3217909" cy="1815882"/>
          </a:xfrm>
          <a:prstGeom prst="rect">
            <a:avLst/>
          </a:prstGeom>
          <a:noFill/>
        </p:spPr>
        <p:txBody>
          <a:bodyPr wrap="square" rtlCol="0">
            <a:spAutoFit/>
          </a:bodyPr>
          <a:lstStyle/>
          <a:p>
            <a:r>
              <a:rPr lang="en-US" sz="2800" dirty="0" smtClean="0">
                <a:solidFill>
                  <a:srgbClr val="0F19FF"/>
                </a:solidFill>
              </a:rPr>
              <a:t>Sand Transport Rate decreased sharply during El Nino years of 1992-93</a:t>
            </a:r>
            <a:endParaRPr lang="en-US" sz="2800" dirty="0">
              <a:solidFill>
                <a:srgbClr val="0F19FF"/>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22" y="61122"/>
            <a:ext cx="4301067" cy="3290968"/>
          </a:xfrm>
          <a:prstGeom prst="rect">
            <a:avLst/>
          </a:prstGeom>
        </p:spPr>
      </p:pic>
      <p:sp>
        <p:nvSpPr>
          <p:cNvPr id="3" name="Rectangle 2"/>
          <p:cNvSpPr/>
          <p:nvPr/>
        </p:nvSpPr>
        <p:spPr>
          <a:xfrm>
            <a:off x="7425687" y="6332209"/>
            <a:ext cx="3575466" cy="369332"/>
          </a:xfrm>
          <a:prstGeom prst="rect">
            <a:avLst/>
          </a:prstGeom>
        </p:spPr>
        <p:txBody>
          <a:bodyPr wrap="none">
            <a:spAutoFit/>
          </a:bodyPr>
          <a:lstStyle/>
          <a:p>
            <a:r>
              <a:rPr lang="en-US" dirty="0" smtClean="0"/>
              <a:t>Source: Lancaster</a:t>
            </a:r>
            <a:r>
              <a:rPr lang="en-US" dirty="0"/>
              <a:t>, N., Helm, P., 2000</a:t>
            </a:r>
          </a:p>
        </p:txBody>
      </p:sp>
      <p:sp>
        <p:nvSpPr>
          <p:cNvPr id="8" name="Title 1"/>
          <p:cNvSpPr>
            <a:spLocks noGrp="1"/>
          </p:cNvSpPr>
          <p:nvPr>
            <p:ph type="title"/>
          </p:nvPr>
        </p:nvSpPr>
        <p:spPr>
          <a:xfrm>
            <a:off x="3925482" y="1"/>
            <a:ext cx="8266518" cy="1117600"/>
          </a:xfrm>
        </p:spPr>
        <p:txBody>
          <a:bodyPr>
            <a:normAutofit/>
          </a:bodyPr>
          <a:lstStyle/>
          <a:p>
            <a:pPr algn="ctr"/>
            <a:r>
              <a:rPr lang="en-US" sz="3600" b="1" dirty="0" smtClean="0"/>
              <a:t>Response to Inter-annual Climate Variability </a:t>
            </a:r>
            <a:endParaRPr lang="en-US" sz="3600" b="1" dirty="0"/>
          </a:p>
        </p:txBody>
      </p:sp>
    </p:spTree>
    <p:extLst>
      <p:ext uri="{BB962C8B-B14F-4D97-AF65-F5344CB8AC3E}">
        <p14:creationId xmlns:p14="http://schemas.microsoft.com/office/powerpoint/2010/main" val="1711823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582" y="1041992"/>
            <a:ext cx="11342130" cy="4444408"/>
          </a:xfrm>
        </p:spPr>
      </p:pic>
      <p:sp>
        <p:nvSpPr>
          <p:cNvPr id="3" name="Slide Number Placeholder 2"/>
          <p:cNvSpPr>
            <a:spLocks noGrp="1"/>
          </p:cNvSpPr>
          <p:nvPr>
            <p:ph type="sldNum" sz="quarter" idx="12"/>
          </p:nvPr>
        </p:nvSpPr>
        <p:spPr/>
        <p:txBody>
          <a:bodyPr/>
          <a:lstStyle/>
          <a:p>
            <a:fld id="{7932E60C-DB09-8E46-A7DD-711710BEF5A0}" type="slidenum">
              <a:rPr lang="en-US" smtClean="0"/>
              <a:t>2</a:t>
            </a:fld>
            <a:endParaRPr lang="en-US"/>
          </a:p>
        </p:txBody>
      </p:sp>
    </p:spTree>
    <p:extLst>
      <p:ext uri="{BB962C8B-B14F-4D97-AF65-F5344CB8AC3E}">
        <p14:creationId xmlns:p14="http://schemas.microsoft.com/office/powerpoint/2010/main" val="757175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932E60C-DB09-8E46-A7DD-711710BEF5A0}" type="slidenum">
              <a:rPr lang="en-US" smtClean="0"/>
              <a:t>20</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901" y="870686"/>
            <a:ext cx="9032556" cy="5485664"/>
          </a:xfrm>
          <a:prstGeom prst="rect">
            <a:avLst/>
          </a:prstGeom>
        </p:spPr>
      </p:pic>
      <p:sp>
        <p:nvSpPr>
          <p:cNvPr id="2" name="Rectangle 1"/>
          <p:cNvSpPr/>
          <p:nvPr/>
        </p:nvSpPr>
        <p:spPr>
          <a:xfrm rot="16200000">
            <a:off x="-82301" y="3428852"/>
            <a:ext cx="3531736" cy="369332"/>
          </a:xfrm>
          <a:prstGeom prst="rect">
            <a:avLst/>
          </a:prstGeom>
        </p:spPr>
        <p:txBody>
          <a:bodyPr wrap="none">
            <a:spAutoFit/>
          </a:bodyPr>
          <a:lstStyle/>
          <a:p>
            <a:r>
              <a:rPr lang="en-US" u="sng" dirty="0" smtClean="0">
                <a:latin typeface="arial" charset="0"/>
              </a:rPr>
              <a:t>Erosion Sensor for particle count</a:t>
            </a:r>
            <a:endParaRPr lang="en-US" b="0" i="0" dirty="0">
              <a:effectLst/>
              <a:latin typeface="arial" charset="0"/>
            </a:endParaRPr>
          </a:p>
        </p:txBody>
      </p:sp>
      <p:sp>
        <p:nvSpPr>
          <p:cNvPr id="6" name="Rectangle 5"/>
          <p:cNvSpPr/>
          <p:nvPr/>
        </p:nvSpPr>
        <p:spPr>
          <a:xfrm>
            <a:off x="1683567" y="121529"/>
            <a:ext cx="9103614" cy="1077218"/>
          </a:xfrm>
          <a:prstGeom prst="rect">
            <a:avLst/>
          </a:prstGeom>
        </p:spPr>
        <p:txBody>
          <a:bodyPr wrap="square">
            <a:spAutoFit/>
          </a:bodyPr>
          <a:lstStyle/>
          <a:p>
            <a:r>
              <a:rPr lang="en-US" sz="3200" dirty="0"/>
              <a:t>Relationships between sand flux and </a:t>
            </a:r>
            <a:r>
              <a:rPr lang="en-US" sz="3200"/>
              <a:t>vegetation </a:t>
            </a:r>
            <a:r>
              <a:rPr lang="en-US" sz="3200" smtClean="0"/>
              <a:t>cover	</a:t>
            </a:r>
            <a:endParaRPr lang="en-US" sz="3200" dirty="0"/>
          </a:p>
        </p:txBody>
      </p:sp>
    </p:spTree>
    <p:extLst>
      <p:ext uri="{BB962C8B-B14F-4D97-AF65-F5344CB8AC3E}">
        <p14:creationId xmlns:p14="http://schemas.microsoft.com/office/powerpoint/2010/main" val="43416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100380"/>
          </a:xfrm>
        </p:spPr>
        <p:txBody>
          <a:bodyPr>
            <a:normAutofit/>
          </a:bodyPr>
          <a:lstStyle/>
          <a:p>
            <a:pPr algn="ctr"/>
            <a:r>
              <a:rPr lang="en-US" b="1" dirty="0"/>
              <a:t>Dune Mobility Index</a:t>
            </a:r>
          </a:p>
        </p:txBody>
      </p:sp>
      <p:sp>
        <p:nvSpPr>
          <p:cNvPr id="3" name="Content Placeholder 2"/>
          <p:cNvSpPr>
            <a:spLocks noGrp="1"/>
          </p:cNvSpPr>
          <p:nvPr>
            <p:ph idx="1"/>
          </p:nvPr>
        </p:nvSpPr>
        <p:spPr>
          <a:xfrm>
            <a:off x="242206" y="1464170"/>
            <a:ext cx="5795315" cy="4528389"/>
          </a:xfrm>
        </p:spPr>
        <p:txBody>
          <a:bodyPr>
            <a:noAutofit/>
          </a:bodyPr>
          <a:lstStyle/>
          <a:p>
            <a:pPr>
              <a:lnSpc>
                <a:spcPct val="80000"/>
              </a:lnSpc>
              <a:buFont typeface="Arial" charset="0"/>
              <a:buChar char="•"/>
            </a:pPr>
            <a:r>
              <a:rPr lang="en-US" dirty="0">
                <a:solidFill>
                  <a:srgbClr val="0F19FF"/>
                </a:solidFill>
              </a:rPr>
              <a:t>Dune Mobility Index (M) = </a:t>
            </a:r>
            <a:r>
              <a:rPr lang="en-US" dirty="0" smtClean="0">
                <a:solidFill>
                  <a:srgbClr val="0F19FF"/>
                </a:solidFill>
              </a:rPr>
              <a:t>W(P/PE</a:t>
            </a:r>
            <a:r>
              <a:rPr lang="en-US" sz="2400" dirty="0" smtClean="0">
                <a:solidFill>
                  <a:srgbClr val="0F19FF"/>
                </a:solidFill>
              </a:rPr>
              <a:t>)</a:t>
            </a:r>
          </a:p>
          <a:p>
            <a:pPr>
              <a:lnSpc>
                <a:spcPct val="80000"/>
              </a:lnSpc>
            </a:pPr>
            <a:endParaRPr lang="en-US" sz="2400" b="1" dirty="0">
              <a:solidFill>
                <a:srgbClr val="0F19FF"/>
              </a:solidFill>
            </a:endParaRPr>
          </a:p>
          <a:p>
            <a:pPr>
              <a:lnSpc>
                <a:spcPct val="80000"/>
              </a:lnSpc>
            </a:pPr>
            <a:endParaRPr lang="en-US" sz="2400" b="1" dirty="0" smtClean="0">
              <a:solidFill>
                <a:srgbClr val="0F19FF"/>
              </a:solidFill>
            </a:endParaRPr>
          </a:p>
          <a:p>
            <a:pPr>
              <a:lnSpc>
                <a:spcPct val="80000"/>
              </a:lnSpc>
              <a:buFont typeface="Arial" charset="0"/>
              <a:buChar char="•"/>
            </a:pPr>
            <a:r>
              <a:rPr lang="en-US" dirty="0" smtClean="0">
                <a:solidFill>
                  <a:srgbClr val="0F19FF"/>
                </a:solidFill>
              </a:rPr>
              <a:t>Critical </a:t>
            </a:r>
            <a:r>
              <a:rPr lang="en-US" dirty="0">
                <a:solidFill>
                  <a:srgbClr val="0F19FF"/>
                </a:solidFill>
              </a:rPr>
              <a:t>values of index </a:t>
            </a:r>
            <a:endParaRPr lang="en-US" dirty="0" smtClean="0">
              <a:solidFill>
                <a:srgbClr val="0F19FF"/>
              </a:solidFill>
            </a:endParaRPr>
          </a:p>
          <a:p>
            <a:pPr lvl="1">
              <a:lnSpc>
                <a:spcPct val="80000"/>
              </a:lnSpc>
              <a:buFont typeface="Wingdings" charset="2"/>
              <a:buChar char="v"/>
            </a:pPr>
            <a:endParaRPr lang="en-US" dirty="0" smtClean="0">
              <a:solidFill>
                <a:srgbClr val="0F19FF"/>
              </a:solidFill>
            </a:endParaRPr>
          </a:p>
          <a:p>
            <a:pPr lvl="1">
              <a:lnSpc>
                <a:spcPct val="80000"/>
              </a:lnSpc>
              <a:buFont typeface="Wingdings" charset="2"/>
              <a:buChar char="v"/>
            </a:pPr>
            <a:r>
              <a:rPr lang="en-US" dirty="0" smtClean="0">
                <a:solidFill>
                  <a:srgbClr val="0F19FF"/>
                </a:solidFill>
              </a:rPr>
              <a:t> </a:t>
            </a:r>
            <a:r>
              <a:rPr lang="en-US" sz="2800" dirty="0" smtClean="0">
                <a:solidFill>
                  <a:srgbClr val="0F19FF"/>
                </a:solidFill>
              </a:rPr>
              <a:t>&lt; </a:t>
            </a:r>
            <a:r>
              <a:rPr lang="en-US" sz="2800" dirty="0">
                <a:solidFill>
                  <a:srgbClr val="0F19FF"/>
                </a:solidFill>
              </a:rPr>
              <a:t>50 - dunes inactive </a:t>
            </a:r>
          </a:p>
          <a:p>
            <a:pPr lvl="1">
              <a:lnSpc>
                <a:spcPct val="80000"/>
              </a:lnSpc>
              <a:buFont typeface="Wingdings" charset="2"/>
              <a:buChar char="v"/>
            </a:pPr>
            <a:r>
              <a:rPr lang="en-US" sz="2800" dirty="0" smtClean="0">
                <a:solidFill>
                  <a:srgbClr val="0F19FF"/>
                </a:solidFill>
              </a:rPr>
              <a:t> 50-100 </a:t>
            </a:r>
            <a:r>
              <a:rPr lang="en-US" sz="2800" dirty="0" err="1" smtClean="0">
                <a:solidFill>
                  <a:srgbClr val="0F19FF"/>
                </a:solidFill>
              </a:rPr>
              <a:t>dunecrests</a:t>
            </a:r>
            <a:r>
              <a:rPr lang="en-US" sz="2800" dirty="0" smtClean="0">
                <a:solidFill>
                  <a:srgbClr val="0F19FF"/>
                </a:solidFill>
              </a:rPr>
              <a:t> </a:t>
            </a:r>
            <a:r>
              <a:rPr lang="en-US" sz="2800" dirty="0">
                <a:solidFill>
                  <a:srgbClr val="0F19FF"/>
                </a:solidFill>
              </a:rPr>
              <a:t>active </a:t>
            </a:r>
          </a:p>
          <a:p>
            <a:pPr lvl="1">
              <a:lnSpc>
                <a:spcPct val="80000"/>
              </a:lnSpc>
              <a:buFont typeface="Wingdings" charset="2"/>
              <a:buChar char="v"/>
            </a:pPr>
            <a:r>
              <a:rPr lang="en-US" sz="2800" dirty="0" smtClean="0">
                <a:solidFill>
                  <a:srgbClr val="0F19FF"/>
                </a:solidFill>
              </a:rPr>
              <a:t> 100 </a:t>
            </a:r>
            <a:r>
              <a:rPr lang="en-US" sz="2800" dirty="0">
                <a:solidFill>
                  <a:srgbClr val="0F19FF"/>
                </a:solidFill>
              </a:rPr>
              <a:t>- 200 dunes active, </a:t>
            </a:r>
            <a:r>
              <a:rPr lang="en-US" sz="2800" dirty="0" smtClean="0">
                <a:solidFill>
                  <a:srgbClr val="0F19FF"/>
                </a:solidFill>
              </a:rPr>
              <a:t>  	</a:t>
            </a:r>
            <a:r>
              <a:rPr lang="en-US" sz="2800" dirty="0" err="1" smtClean="0">
                <a:solidFill>
                  <a:srgbClr val="0F19FF"/>
                </a:solidFill>
              </a:rPr>
              <a:t>interdunes</a:t>
            </a:r>
            <a:r>
              <a:rPr lang="en-US" sz="2800" dirty="0" smtClean="0">
                <a:solidFill>
                  <a:srgbClr val="0F19FF"/>
                </a:solidFill>
              </a:rPr>
              <a:t> </a:t>
            </a:r>
            <a:r>
              <a:rPr lang="en-US" sz="2800" dirty="0">
                <a:solidFill>
                  <a:srgbClr val="0F19FF"/>
                </a:solidFill>
              </a:rPr>
              <a:t>inactive </a:t>
            </a:r>
          </a:p>
          <a:p>
            <a:pPr lvl="1">
              <a:lnSpc>
                <a:spcPct val="80000"/>
              </a:lnSpc>
              <a:buFont typeface="Wingdings" charset="2"/>
              <a:buChar char="v"/>
            </a:pPr>
            <a:r>
              <a:rPr lang="en-US" sz="2800" dirty="0" smtClean="0">
                <a:solidFill>
                  <a:srgbClr val="0F19FF"/>
                </a:solidFill>
              </a:rPr>
              <a:t> &gt;</a:t>
            </a:r>
            <a:r>
              <a:rPr lang="en-US" sz="2800" dirty="0">
                <a:solidFill>
                  <a:srgbClr val="0F19FF"/>
                </a:solidFill>
              </a:rPr>
              <a:t>200 fully active dune landscape </a:t>
            </a:r>
          </a:p>
          <a:p>
            <a:pPr marL="457200" lvl="1" indent="0">
              <a:lnSpc>
                <a:spcPct val="80000"/>
              </a:lnSpc>
              <a:buNone/>
            </a:pPr>
            <a:r>
              <a:rPr lang="en-US" dirty="0">
                <a:solidFill>
                  <a:srgbClr val="0F19FF"/>
                </a:solidFill>
              </a:rPr>
              <a:t> </a:t>
            </a:r>
          </a:p>
        </p:txBody>
      </p:sp>
      <p:sp>
        <p:nvSpPr>
          <p:cNvPr id="6" name="Slide Number Placeholder 5"/>
          <p:cNvSpPr>
            <a:spLocks noGrp="1"/>
          </p:cNvSpPr>
          <p:nvPr>
            <p:ph type="sldNum" sz="quarter" idx="12"/>
          </p:nvPr>
        </p:nvSpPr>
        <p:spPr/>
        <p:txBody>
          <a:bodyPr/>
          <a:lstStyle/>
          <a:p>
            <a:fld id="{7932E60C-DB09-8E46-A7DD-711710BEF5A0}" type="slidenum">
              <a:rPr lang="en-US" smtClean="0"/>
              <a:t>21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7521" y="914400"/>
            <a:ext cx="5205384" cy="5441950"/>
          </a:xfrm>
          <a:prstGeom prst="rect">
            <a:avLst/>
          </a:prstGeom>
        </p:spPr>
      </p:pic>
    </p:spTree>
    <p:extLst>
      <p:ext uri="{BB962C8B-B14F-4D97-AF65-F5344CB8AC3E}">
        <p14:creationId xmlns:p14="http://schemas.microsoft.com/office/powerpoint/2010/main" val="90934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5733" y="802789"/>
            <a:ext cx="8356267" cy="5380036"/>
          </a:xfrm>
        </p:spPr>
      </p:pic>
      <p:sp>
        <p:nvSpPr>
          <p:cNvPr id="3" name="Slide Number Placeholder 2"/>
          <p:cNvSpPr>
            <a:spLocks noGrp="1"/>
          </p:cNvSpPr>
          <p:nvPr>
            <p:ph type="sldNum" sz="quarter" idx="12"/>
          </p:nvPr>
        </p:nvSpPr>
        <p:spPr/>
        <p:txBody>
          <a:bodyPr/>
          <a:lstStyle/>
          <a:p>
            <a:fld id="{7932E60C-DB09-8E46-A7DD-711710BEF5A0}" type="slidenum">
              <a:rPr lang="en-US" smtClean="0"/>
              <a:t>22</a:t>
            </a:fld>
            <a:endParaRPr lang="en-US"/>
          </a:p>
        </p:txBody>
      </p:sp>
      <p:sp>
        <p:nvSpPr>
          <p:cNvPr id="5" name="TextBox 4"/>
          <p:cNvSpPr txBox="1"/>
          <p:nvPr/>
        </p:nvSpPr>
        <p:spPr>
          <a:xfrm>
            <a:off x="0" y="218014"/>
            <a:ext cx="12192000" cy="584775"/>
          </a:xfrm>
          <a:prstGeom prst="rect">
            <a:avLst/>
          </a:prstGeom>
          <a:noFill/>
        </p:spPr>
        <p:txBody>
          <a:bodyPr wrap="square" rtlCol="0">
            <a:spAutoFit/>
          </a:bodyPr>
          <a:lstStyle/>
          <a:p>
            <a:pPr algn="r"/>
            <a:r>
              <a:rPr lang="en-US" sz="3200" dirty="0" smtClean="0"/>
              <a:t>Conceptual Model for the response of dune systems to climate change </a:t>
            </a:r>
            <a:endParaRPr lang="en-US" sz="3200" dirty="0"/>
          </a:p>
        </p:txBody>
      </p:sp>
      <p:sp>
        <p:nvSpPr>
          <p:cNvPr id="6" name="TextBox 5"/>
          <p:cNvSpPr txBox="1"/>
          <p:nvPr/>
        </p:nvSpPr>
        <p:spPr>
          <a:xfrm>
            <a:off x="261008" y="1595021"/>
            <a:ext cx="3849657" cy="5262979"/>
          </a:xfrm>
          <a:prstGeom prst="rect">
            <a:avLst/>
          </a:prstGeom>
          <a:noFill/>
        </p:spPr>
        <p:txBody>
          <a:bodyPr wrap="square" rtlCol="0">
            <a:spAutoFit/>
          </a:bodyPr>
          <a:lstStyle/>
          <a:p>
            <a:pPr marL="285750" indent="-285750">
              <a:buFont typeface="Arial" charset="0"/>
              <a:buChar char="•"/>
            </a:pPr>
            <a:r>
              <a:rPr lang="en-US" sz="2800" dirty="0" smtClean="0">
                <a:solidFill>
                  <a:srgbClr val="0F19FF"/>
                </a:solidFill>
              </a:rPr>
              <a:t>Incorporates the lag </a:t>
            </a:r>
            <a:r>
              <a:rPr lang="en-US" sz="2800" dirty="0">
                <a:solidFill>
                  <a:srgbClr val="0F19FF"/>
                </a:solidFill>
              </a:rPr>
              <a:t>effects in the form of reaction and response times following perturbation </a:t>
            </a:r>
            <a:endParaRPr lang="en-US" sz="2800" dirty="0" smtClean="0">
              <a:solidFill>
                <a:srgbClr val="0F19FF"/>
              </a:solidFill>
            </a:endParaRPr>
          </a:p>
          <a:p>
            <a:pPr marL="285750" indent="-285750">
              <a:buFont typeface="Arial" charset="0"/>
              <a:buChar char="•"/>
            </a:pPr>
            <a:endParaRPr lang="en-US" sz="2800" dirty="0">
              <a:solidFill>
                <a:srgbClr val="0F19FF"/>
              </a:solidFill>
            </a:endParaRPr>
          </a:p>
          <a:p>
            <a:pPr marL="285750" indent="-285750">
              <a:buFont typeface="Arial" charset="0"/>
              <a:buChar char="•"/>
            </a:pPr>
            <a:r>
              <a:rPr lang="en-US" sz="2800" dirty="0" smtClean="0">
                <a:solidFill>
                  <a:srgbClr val="0F19FF"/>
                </a:solidFill>
              </a:rPr>
              <a:t>High intensity </a:t>
            </a:r>
            <a:r>
              <a:rPr lang="en-US" sz="2800" dirty="0">
                <a:solidFill>
                  <a:srgbClr val="0F19FF"/>
                </a:solidFill>
              </a:rPr>
              <a:t>perturbations </a:t>
            </a:r>
            <a:r>
              <a:rPr lang="en-US" sz="2800" dirty="0" smtClean="0">
                <a:solidFill>
                  <a:srgbClr val="0F19FF"/>
                </a:solidFill>
              </a:rPr>
              <a:t>produces more </a:t>
            </a:r>
            <a:r>
              <a:rPr lang="en-US" sz="2800" dirty="0">
                <a:solidFill>
                  <a:srgbClr val="0F19FF"/>
                </a:solidFill>
              </a:rPr>
              <a:t>rapid and spatially extensive </a:t>
            </a:r>
            <a:r>
              <a:rPr lang="en-US" sz="2800" dirty="0" smtClean="0">
                <a:solidFill>
                  <a:srgbClr val="0F19FF"/>
                </a:solidFill>
              </a:rPr>
              <a:t>response</a:t>
            </a:r>
            <a:endParaRPr lang="en-US" sz="2800" dirty="0">
              <a:solidFill>
                <a:srgbClr val="0F19FF"/>
              </a:solidFill>
            </a:endParaRPr>
          </a:p>
          <a:p>
            <a:endParaRPr lang="en-US" sz="2800" dirty="0">
              <a:solidFill>
                <a:srgbClr val="0F19FF"/>
              </a:solidFill>
            </a:endParaRPr>
          </a:p>
        </p:txBody>
      </p:sp>
      <p:sp>
        <p:nvSpPr>
          <p:cNvPr id="2" name="Rectangle 1"/>
          <p:cNvSpPr/>
          <p:nvPr/>
        </p:nvSpPr>
        <p:spPr>
          <a:xfrm>
            <a:off x="7428267" y="6335746"/>
            <a:ext cx="3153427" cy="369332"/>
          </a:xfrm>
          <a:prstGeom prst="rect">
            <a:avLst/>
          </a:prstGeom>
        </p:spPr>
        <p:txBody>
          <a:bodyPr wrap="none">
            <a:spAutoFit/>
          </a:bodyPr>
          <a:lstStyle/>
          <a:p>
            <a:r>
              <a:rPr lang="en-US" smtClean="0">
                <a:latin typeface="AdvHvc" charset="0"/>
              </a:rPr>
              <a:t>Source: </a:t>
            </a:r>
            <a:r>
              <a:rPr lang="en-US" dirty="0" err="1" smtClean="0">
                <a:latin typeface="AdvHvc" charset="0"/>
              </a:rPr>
              <a:t>Hugenholtz</a:t>
            </a:r>
            <a:r>
              <a:rPr lang="en-US" dirty="0">
                <a:latin typeface="AdvHvc" charset="0"/>
              </a:rPr>
              <a:t>, C.H., </a:t>
            </a:r>
            <a:r>
              <a:rPr lang="en-US" dirty="0" smtClean="0">
                <a:latin typeface="AdvHvc" charset="0"/>
              </a:rPr>
              <a:t>2005</a:t>
            </a:r>
            <a:endParaRPr lang="en-US" dirty="0"/>
          </a:p>
        </p:txBody>
      </p:sp>
    </p:spTree>
    <p:extLst>
      <p:ext uri="{BB962C8B-B14F-4D97-AF65-F5344CB8AC3E}">
        <p14:creationId xmlns:p14="http://schemas.microsoft.com/office/powerpoint/2010/main" val="1837648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4027" y="767881"/>
            <a:ext cx="7430385" cy="5771030"/>
          </a:xfrm>
        </p:spPr>
      </p:pic>
      <p:sp>
        <p:nvSpPr>
          <p:cNvPr id="3" name="Slide Number Placeholder 2"/>
          <p:cNvSpPr>
            <a:spLocks noGrp="1"/>
          </p:cNvSpPr>
          <p:nvPr>
            <p:ph type="sldNum" sz="quarter" idx="12"/>
          </p:nvPr>
        </p:nvSpPr>
        <p:spPr/>
        <p:txBody>
          <a:bodyPr/>
          <a:lstStyle/>
          <a:p>
            <a:fld id="{7932E60C-DB09-8E46-A7DD-711710BEF5A0}" type="slidenum">
              <a:rPr lang="en-US" smtClean="0"/>
              <a:t>23</a:t>
            </a:fld>
            <a:endParaRPr lang="en-US"/>
          </a:p>
        </p:txBody>
      </p:sp>
      <p:sp>
        <p:nvSpPr>
          <p:cNvPr id="7" name="Rectangle 6"/>
          <p:cNvSpPr/>
          <p:nvPr/>
        </p:nvSpPr>
        <p:spPr>
          <a:xfrm>
            <a:off x="7446787" y="6260861"/>
            <a:ext cx="2327625" cy="369332"/>
          </a:xfrm>
          <a:prstGeom prst="rect">
            <a:avLst/>
          </a:prstGeom>
        </p:spPr>
        <p:txBody>
          <a:bodyPr wrap="none">
            <a:spAutoFit/>
          </a:bodyPr>
          <a:lstStyle/>
          <a:p>
            <a:r>
              <a:rPr lang="en-US" dirty="0" smtClean="0"/>
              <a:t>Source: </a:t>
            </a:r>
            <a:r>
              <a:rPr lang="en-US" dirty="0" err="1" smtClean="0"/>
              <a:t>Yizhaq.H</a:t>
            </a:r>
            <a:r>
              <a:rPr lang="en-US" dirty="0" smtClean="0"/>
              <a:t>, 2008</a:t>
            </a:r>
            <a:endParaRPr lang="en-US" dirty="0"/>
          </a:p>
        </p:txBody>
      </p:sp>
      <p:sp>
        <p:nvSpPr>
          <p:cNvPr id="2" name="Rectangle 1"/>
          <p:cNvSpPr/>
          <p:nvPr/>
        </p:nvSpPr>
        <p:spPr>
          <a:xfrm>
            <a:off x="2138660" y="183106"/>
            <a:ext cx="8336834" cy="584775"/>
          </a:xfrm>
          <a:prstGeom prst="rect">
            <a:avLst/>
          </a:prstGeom>
        </p:spPr>
        <p:txBody>
          <a:bodyPr wrap="none">
            <a:spAutoFit/>
          </a:bodyPr>
          <a:lstStyle/>
          <a:p>
            <a:r>
              <a:rPr lang="en-US" sz="3200" dirty="0"/>
              <a:t>Vegetation response </a:t>
            </a:r>
            <a:r>
              <a:rPr lang="en-US" sz="3200"/>
              <a:t>to </a:t>
            </a:r>
            <a:r>
              <a:rPr lang="en-US" sz="3200" smtClean="0"/>
              <a:t>different droughts period</a:t>
            </a:r>
            <a:endParaRPr lang="en-US" sz="3200" dirty="0"/>
          </a:p>
        </p:txBody>
      </p:sp>
      <p:sp>
        <p:nvSpPr>
          <p:cNvPr id="5" name="TextBox 4"/>
          <p:cNvSpPr txBox="1"/>
          <p:nvPr/>
        </p:nvSpPr>
        <p:spPr>
          <a:xfrm>
            <a:off x="6817895" y="4379494"/>
            <a:ext cx="1540042" cy="369332"/>
          </a:xfrm>
          <a:prstGeom prst="rect">
            <a:avLst/>
          </a:prstGeom>
          <a:noFill/>
        </p:spPr>
        <p:txBody>
          <a:bodyPr wrap="square" rtlCol="0">
            <a:spAutoFit/>
          </a:bodyPr>
          <a:lstStyle/>
          <a:p>
            <a:r>
              <a:rPr lang="en-US" dirty="0" smtClean="0">
                <a:solidFill>
                  <a:srgbClr val="FF0000"/>
                </a:solidFill>
              </a:rPr>
              <a:t> Fixed Dunes</a:t>
            </a:r>
            <a:endParaRPr lang="en-US" dirty="0">
              <a:solidFill>
                <a:srgbClr val="FF0000"/>
              </a:solidFill>
            </a:endParaRPr>
          </a:p>
        </p:txBody>
      </p:sp>
      <p:sp>
        <p:nvSpPr>
          <p:cNvPr id="8" name="TextBox 7"/>
          <p:cNvSpPr txBox="1"/>
          <p:nvPr/>
        </p:nvSpPr>
        <p:spPr>
          <a:xfrm>
            <a:off x="6817895" y="5148935"/>
            <a:ext cx="1540042" cy="369332"/>
          </a:xfrm>
          <a:prstGeom prst="rect">
            <a:avLst/>
          </a:prstGeom>
          <a:noFill/>
        </p:spPr>
        <p:txBody>
          <a:bodyPr wrap="square" rtlCol="0">
            <a:spAutoFit/>
          </a:bodyPr>
          <a:lstStyle/>
          <a:p>
            <a:r>
              <a:rPr lang="en-US" dirty="0" smtClean="0">
                <a:solidFill>
                  <a:srgbClr val="FF0000"/>
                </a:solidFill>
              </a:rPr>
              <a:t> Active Dunes</a:t>
            </a:r>
            <a:endParaRPr lang="en-US" dirty="0">
              <a:solidFill>
                <a:srgbClr val="FF0000"/>
              </a:solidFill>
            </a:endParaRPr>
          </a:p>
        </p:txBody>
      </p:sp>
    </p:spTree>
    <p:extLst>
      <p:ext uri="{BB962C8B-B14F-4D97-AF65-F5344CB8AC3E}">
        <p14:creationId xmlns:p14="http://schemas.microsoft.com/office/powerpoint/2010/main" val="1568786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55128" y="1009619"/>
            <a:ext cx="6676892" cy="5346731"/>
          </a:xfrm>
        </p:spPr>
      </p:pic>
      <p:sp>
        <p:nvSpPr>
          <p:cNvPr id="3" name="Slide Number Placeholder 2"/>
          <p:cNvSpPr>
            <a:spLocks noGrp="1"/>
          </p:cNvSpPr>
          <p:nvPr>
            <p:ph type="sldNum" sz="quarter" idx="12"/>
          </p:nvPr>
        </p:nvSpPr>
        <p:spPr/>
        <p:txBody>
          <a:bodyPr/>
          <a:lstStyle/>
          <a:p>
            <a:fld id="{7932E60C-DB09-8E46-A7DD-711710BEF5A0}" type="slidenum">
              <a:rPr lang="en-US" smtClean="0"/>
              <a:t>24</a:t>
            </a:fld>
            <a:endParaRPr lang="en-US"/>
          </a:p>
        </p:txBody>
      </p:sp>
      <p:sp>
        <p:nvSpPr>
          <p:cNvPr id="5" name="Rectangle 4"/>
          <p:cNvSpPr/>
          <p:nvPr/>
        </p:nvSpPr>
        <p:spPr>
          <a:xfrm>
            <a:off x="212651" y="60537"/>
            <a:ext cx="11900751" cy="584775"/>
          </a:xfrm>
          <a:prstGeom prst="rect">
            <a:avLst/>
          </a:prstGeom>
        </p:spPr>
        <p:txBody>
          <a:bodyPr wrap="square">
            <a:spAutoFit/>
          </a:bodyPr>
          <a:lstStyle/>
          <a:p>
            <a:pPr algn="ctr"/>
            <a:r>
              <a:rPr lang="en-US" sz="3200" dirty="0"/>
              <a:t>Vegetative response to grazing for the </a:t>
            </a:r>
            <a:r>
              <a:rPr lang="en-US" sz="3200" dirty="0" err="1"/>
              <a:t>bistable</a:t>
            </a:r>
            <a:r>
              <a:rPr lang="en-US" sz="3200" dirty="0"/>
              <a:t> case</a:t>
            </a:r>
          </a:p>
        </p:txBody>
      </p:sp>
      <mc:AlternateContent xmlns:mc="http://schemas.openxmlformats.org/markup-compatibility/2006" xmlns:a14="http://schemas.microsoft.com/office/drawing/2010/main">
        <mc:Choice Requires="a14">
          <p:sp>
            <p:nvSpPr>
              <p:cNvPr id="6" name="Rectangle 5"/>
              <p:cNvSpPr/>
              <p:nvPr/>
            </p:nvSpPr>
            <p:spPr>
              <a:xfrm>
                <a:off x="593366" y="1284757"/>
                <a:ext cx="3169308" cy="1815882"/>
              </a:xfrm>
              <a:prstGeom prst="rect">
                <a:avLst/>
              </a:prstGeom>
            </p:spPr>
            <p:txBody>
              <a:bodyPr wrap="square">
                <a:spAutoFit/>
              </a:bodyPr>
              <a:lstStyle/>
              <a:p>
                <a:pPr marL="457200" indent="-457200">
                  <a:buFont typeface="Arial" charset="0"/>
                  <a:buChar char="•"/>
                </a:pPr>
                <a14:m>
                  <m:oMath xmlns:m="http://schemas.openxmlformats.org/officeDocument/2006/math">
                    <m:r>
                      <a:rPr lang="en-US" sz="2800" i="1" smtClean="0">
                        <a:solidFill>
                          <a:srgbClr val="0F19FF"/>
                        </a:solidFill>
                        <a:latin typeface="Cambria Math" charset="0"/>
                        <a:ea typeface="Cambria Math" charset="0"/>
                        <a:cs typeface="Cambria Math" charset="0"/>
                      </a:rPr>
                      <m:t>𝜇</m:t>
                    </m:r>
                    <m:r>
                      <a:rPr lang="en-US" sz="2800" i="1" smtClean="0">
                        <a:solidFill>
                          <a:srgbClr val="0F19FF"/>
                        </a:solidFill>
                        <a:latin typeface="Cambria Math" charset="0"/>
                        <a:ea typeface="Cambria Math" charset="0"/>
                        <a:cs typeface="Cambria Math" charset="0"/>
                      </a:rPr>
                      <m:t>=</m:t>
                    </m:r>
                  </m:oMath>
                </a14:m>
                <a:r>
                  <a:rPr lang="en-US" sz="2800" dirty="0">
                    <a:solidFill>
                      <a:srgbClr val="0F19FF"/>
                    </a:solidFill>
                  </a:rPr>
                  <a:t> vegetation mortality (due to human activity) </a:t>
                </a:r>
                <a:endParaRPr lang="en-US" sz="2800" dirty="0">
                  <a:solidFill>
                    <a:srgbClr val="0F19FF"/>
                  </a:solidFill>
                  <a:latin typeface="Cambria Math" charset="0"/>
                  <a:ea typeface="Cambria Math" charset="0"/>
                  <a:cs typeface="Cambria Math" charset="0"/>
                </a:endParaRPr>
              </a:p>
              <a:p>
                <a:pPr marL="457200" indent="-457200">
                  <a:buFont typeface="Arial" charset="0"/>
                  <a:buChar char="•"/>
                </a:pPr>
                <a:endParaRPr lang="en-US" sz="2800" i="1" dirty="0">
                  <a:solidFill>
                    <a:srgbClr val="0F19FF"/>
                  </a:solidFill>
                  <a:latin typeface="Cambria Math" charset="0"/>
                  <a:ea typeface="Cambria Math" charset="0"/>
                  <a:cs typeface="Cambria Math"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93366" y="1284757"/>
                <a:ext cx="3169308" cy="1815882"/>
              </a:xfrm>
              <a:prstGeom prst="rect">
                <a:avLst/>
              </a:prstGeom>
              <a:blipFill rotWithShape="0">
                <a:blip r:embed="rId4"/>
                <a:stretch>
                  <a:fillRect t="-3356" r="-3846"/>
                </a:stretch>
              </a:blipFill>
            </p:spPr>
            <p:txBody>
              <a:bodyPr/>
              <a:lstStyle/>
              <a:p>
                <a:r>
                  <a:rPr lang="en-US">
                    <a:noFill/>
                  </a:rPr>
                  <a:t> </a:t>
                </a:r>
              </a:p>
            </p:txBody>
          </p:sp>
        </mc:Fallback>
      </mc:AlternateContent>
      <p:sp>
        <p:nvSpPr>
          <p:cNvPr id="9" name="Rectangle 8"/>
          <p:cNvSpPr/>
          <p:nvPr/>
        </p:nvSpPr>
        <p:spPr>
          <a:xfrm>
            <a:off x="8818387" y="6354247"/>
            <a:ext cx="2327625" cy="369332"/>
          </a:xfrm>
          <a:prstGeom prst="rect">
            <a:avLst/>
          </a:prstGeom>
        </p:spPr>
        <p:txBody>
          <a:bodyPr wrap="none">
            <a:spAutoFit/>
          </a:bodyPr>
          <a:lstStyle/>
          <a:p>
            <a:r>
              <a:rPr lang="en-US" dirty="0" smtClean="0"/>
              <a:t>Source: </a:t>
            </a:r>
            <a:r>
              <a:rPr lang="en-US" dirty="0" err="1" smtClean="0"/>
              <a:t>Yizhaq.H</a:t>
            </a:r>
            <a:r>
              <a:rPr lang="en-US" dirty="0" smtClean="0"/>
              <a:t>, 2008</a:t>
            </a:r>
            <a:endParaRPr lang="en-US" dirty="0"/>
          </a:p>
        </p:txBody>
      </p:sp>
      <p:sp>
        <p:nvSpPr>
          <p:cNvPr id="2" name="Rectangle 1"/>
          <p:cNvSpPr/>
          <p:nvPr/>
        </p:nvSpPr>
        <p:spPr>
          <a:xfrm>
            <a:off x="593366" y="3623373"/>
            <a:ext cx="3169308" cy="2677656"/>
          </a:xfrm>
          <a:prstGeom prst="rect">
            <a:avLst/>
          </a:prstGeom>
        </p:spPr>
        <p:txBody>
          <a:bodyPr wrap="square">
            <a:spAutoFit/>
          </a:bodyPr>
          <a:lstStyle/>
          <a:p>
            <a:pPr marL="457200" indent="-457200">
              <a:buFont typeface="Arial" charset="0"/>
              <a:buChar char="•"/>
            </a:pPr>
            <a:r>
              <a:rPr lang="en-US" sz="2800" dirty="0">
                <a:solidFill>
                  <a:srgbClr val="0F19FF"/>
                </a:solidFill>
              </a:rPr>
              <a:t>Southern limit Kuwait Desert moved 35km in a southeasterly direction during 1977-1989</a:t>
            </a:r>
          </a:p>
        </p:txBody>
      </p:sp>
      <p:sp>
        <p:nvSpPr>
          <p:cNvPr id="8" name="TextBox 7"/>
          <p:cNvSpPr txBox="1"/>
          <p:nvPr/>
        </p:nvSpPr>
        <p:spPr>
          <a:xfrm>
            <a:off x="8442157" y="5100808"/>
            <a:ext cx="1540042" cy="369332"/>
          </a:xfrm>
          <a:prstGeom prst="rect">
            <a:avLst/>
          </a:prstGeom>
          <a:noFill/>
        </p:spPr>
        <p:txBody>
          <a:bodyPr wrap="square" rtlCol="0">
            <a:spAutoFit/>
          </a:bodyPr>
          <a:lstStyle/>
          <a:p>
            <a:r>
              <a:rPr lang="en-US" dirty="0" smtClean="0">
                <a:solidFill>
                  <a:srgbClr val="FF0000"/>
                </a:solidFill>
              </a:rPr>
              <a:t> Active Dunes</a:t>
            </a:r>
            <a:endParaRPr lang="en-US" dirty="0">
              <a:solidFill>
                <a:srgbClr val="FF0000"/>
              </a:solidFill>
            </a:endParaRPr>
          </a:p>
        </p:txBody>
      </p:sp>
      <p:sp>
        <p:nvSpPr>
          <p:cNvPr id="10" name="TextBox 9"/>
          <p:cNvSpPr txBox="1"/>
          <p:nvPr/>
        </p:nvSpPr>
        <p:spPr>
          <a:xfrm>
            <a:off x="8442157" y="4364657"/>
            <a:ext cx="1540042" cy="369332"/>
          </a:xfrm>
          <a:prstGeom prst="rect">
            <a:avLst/>
          </a:prstGeom>
          <a:noFill/>
        </p:spPr>
        <p:txBody>
          <a:bodyPr wrap="square" rtlCol="0">
            <a:spAutoFit/>
          </a:bodyPr>
          <a:lstStyle/>
          <a:p>
            <a:r>
              <a:rPr lang="en-US" dirty="0" smtClean="0">
                <a:solidFill>
                  <a:srgbClr val="FF0000"/>
                </a:solidFill>
              </a:rPr>
              <a:t> Fixed Dunes</a:t>
            </a:r>
            <a:endParaRPr lang="en-US" dirty="0">
              <a:solidFill>
                <a:srgbClr val="FF0000"/>
              </a:solidFill>
            </a:endParaRPr>
          </a:p>
        </p:txBody>
      </p:sp>
    </p:spTree>
    <p:extLst>
      <p:ext uri="{BB962C8B-B14F-4D97-AF65-F5344CB8AC3E}">
        <p14:creationId xmlns:p14="http://schemas.microsoft.com/office/powerpoint/2010/main" val="193580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431" y="5322235"/>
            <a:ext cx="10761133" cy="1325563"/>
          </a:xfrm>
        </p:spPr>
        <p:txBody>
          <a:bodyPr>
            <a:normAutofit/>
          </a:bodyPr>
          <a:lstStyle/>
          <a:p>
            <a:r>
              <a:rPr lang="en-US" sz="3200" dirty="0" smtClean="0">
                <a:solidFill>
                  <a:srgbClr val="0F19FF"/>
                </a:solidFill>
              </a:rPr>
              <a:t>Without CO</a:t>
            </a:r>
            <a:r>
              <a:rPr lang="en-US" sz="3200" baseline="-25000" dirty="0" smtClean="0">
                <a:solidFill>
                  <a:srgbClr val="0F19FF"/>
                </a:solidFill>
              </a:rPr>
              <a:t>2</a:t>
            </a:r>
            <a:r>
              <a:rPr lang="en-US" sz="3200" dirty="0" smtClean="0">
                <a:solidFill>
                  <a:srgbClr val="0F19FF"/>
                </a:solidFill>
              </a:rPr>
              <a:t> Fertilization, model predicts to expand desert by 7.9% compared to 1980-2000 period</a:t>
            </a:r>
            <a:endParaRPr lang="en-US" sz="3200" baseline="-25000" dirty="0">
              <a:solidFill>
                <a:srgbClr val="0F19FF"/>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90045"/>
            <a:ext cx="12192000" cy="4132190"/>
          </a:xfrm>
        </p:spPr>
      </p:pic>
      <p:sp>
        <p:nvSpPr>
          <p:cNvPr id="5" name="Slide Number Placeholder 4"/>
          <p:cNvSpPr>
            <a:spLocks noGrp="1"/>
          </p:cNvSpPr>
          <p:nvPr>
            <p:ph type="sldNum" sz="quarter" idx="12"/>
          </p:nvPr>
        </p:nvSpPr>
        <p:spPr/>
        <p:txBody>
          <a:bodyPr/>
          <a:lstStyle/>
          <a:p>
            <a:fld id="{7932E60C-DB09-8E46-A7DD-711710BEF5A0}" type="slidenum">
              <a:rPr lang="en-US" smtClean="0"/>
              <a:t>25</a:t>
            </a:fld>
            <a:endParaRPr lang="en-US"/>
          </a:p>
        </p:txBody>
      </p:sp>
      <p:sp>
        <p:nvSpPr>
          <p:cNvPr id="6" name="Title 1"/>
          <p:cNvSpPr txBox="1">
            <a:spLocks/>
          </p:cNvSpPr>
          <p:nvPr/>
        </p:nvSpPr>
        <p:spPr>
          <a:xfrm>
            <a:off x="1114647" y="1524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Aeolian System Response to Future Climates</a:t>
            </a:r>
            <a:endParaRPr lang="en-US" dirty="0"/>
          </a:p>
        </p:txBody>
      </p:sp>
      <p:sp>
        <p:nvSpPr>
          <p:cNvPr id="3" name="Rectangle 2"/>
          <p:cNvSpPr/>
          <p:nvPr/>
        </p:nvSpPr>
        <p:spPr>
          <a:xfrm>
            <a:off x="7639983" y="6315305"/>
            <a:ext cx="3172663" cy="369332"/>
          </a:xfrm>
          <a:prstGeom prst="rect">
            <a:avLst/>
          </a:prstGeom>
        </p:spPr>
        <p:txBody>
          <a:bodyPr wrap="none">
            <a:spAutoFit/>
          </a:bodyPr>
          <a:lstStyle/>
          <a:p>
            <a:r>
              <a:rPr lang="pl-PL" dirty="0" smtClean="0">
                <a:latin typeface="AdvHvc" charset="0"/>
              </a:rPr>
              <a:t>Source: </a:t>
            </a:r>
            <a:r>
              <a:rPr lang="pl-PL" dirty="0" err="1" smtClean="0">
                <a:latin typeface="AdvHvc" charset="0"/>
              </a:rPr>
              <a:t>Mahowald</a:t>
            </a:r>
            <a:r>
              <a:rPr lang="pl-PL" dirty="0">
                <a:latin typeface="AdvHvc" charset="0"/>
              </a:rPr>
              <a:t>, N.M., 2007 </a:t>
            </a:r>
            <a:endParaRPr lang="pl-PL" dirty="0"/>
          </a:p>
        </p:txBody>
      </p:sp>
    </p:spTree>
    <p:extLst>
      <p:ext uri="{BB962C8B-B14F-4D97-AF65-F5344CB8AC3E}">
        <p14:creationId xmlns:p14="http://schemas.microsoft.com/office/powerpoint/2010/main" val="433701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7325" y="128557"/>
            <a:ext cx="5702445" cy="6592918"/>
          </a:xfrm>
        </p:spPr>
      </p:pic>
      <p:sp>
        <p:nvSpPr>
          <p:cNvPr id="4" name="Slide Number Placeholder 3"/>
          <p:cNvSpPr>
            <a:spLocks noGrp="1"/>
          </p:cNvSpPr>
          <p:nvPr>
            <p:ph type="sldNum" sz="quarter" idx="12"/>
          </p:nvPr>
        </p:nvSpPr>
        <p:spPr/>
        <p:txBody>
          <a:bodyPr/>
          <a:lstStyle/>
          <a:p>
            <a:fld id="{7932E60C-DB09-8E46-A7DD-711710BEF5A0}" type="slidenum">
              <a:rPr lang="en-US" smtClean="0"/>
              <a:t>26</a:t>
            </a:fld>
            <a:endParaRPr lang="en-US"/>
          </a:p>
        </p:txBody>
      </p:sp>
      <p:sp>
        <p:nvSpPr>
          <p:cNvPr id="6" name="Content Placeholder 2"/>
          <p:cNvSpPr txBox="1">
            <a:spLocks/>
          </p:cNvSpPr>
          <p:nvPr/>
        </p:nvSpPr>
        <p:spPr>
          <a:xfrm>
            <a:off x="7253101" y="816773"/>
            <a:ext cx="4419750" cy="1551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600" dirty="0"/>
              <a:t>Response of Kalahari dune systems to future climate </a:t>
            </a:r>
            <a:r>
              <a:rPr lang="en-US" sz="3600" dirty="0" smtClean="0"/>
              <a:t>change</a:t>
            </a:r>
            <a:endParaRPr lang="en-US" sz="3600" dirty="0"/>
          </a:p>
        </p:txBody>
      </p:sp>
      <p:sp>
        <p:nvSpPr>
          <p:cNvPr id="7" name="Slide Number Placeholder 6"/>
          <p:cNvSpPr txBox="1">
            <a:spLocks/>
          </p:cNvSpPr>
          <p:nvPr/>
        </p:nvSpPr>
        <p:spPr>
          <a:xfrm>
            <a:off x="6867917" y="6342706"/>
            <a:ext cx="3019646" cy="3969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smtClean="0">
                <a:solidFill>
                  <a:schemeClr val="tx1"/>
                </a:solidFill>
              </a:rPr>
              <a:t>Source:Thomas</a:t>
            </a:r>
            <a:r>
              <a:rPr lang="en-US" sz="1800" dirty="0" smtClean="0">
                <a:solidFill>
                  <a:schemeClr val="tx1"/>
                </a:solidFill>
              </a:rPr>
              <a:t>, D.S.G.,2005 </a:t>
            </a:r>
            <a:endParaRPr lang="en-US" sz="1800" dirty="0">
              <a:solidFill>
                <a:schemeClr val="tx1"/>
              </a:solidFill>
            </a:endParaRPr>
          </a:p>
        </p:txBody>
      </p:sp>
      <p:sp>
        <p:nvSpPr>
          <p:cNvPr id="8" name="Content Placeholder 2"/>
          <p:cNvSpPr txBox="1">
            <a:spLocks/>
          </p:cNvSpPr>
          <p:nvPr/>
        </p:nvSpPr>
        <p:spPr>
          <a:xfrm>
            <a:off x="7261961" y="3790809"/>
            <a:ext cx="4524004" cy="11425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200" dirty="0" smtClean="0">
                <a:solidFill>
                  <a:srgbClr val="0F19FF"/>
                </a:solidFill>
              </a:rPr>
              <a:t>Predicted seasonal dune field activity after 2070</a:t>
            </a:r>
            <a:endParaRPr lang="en-US" sz="3200" dirty="0">
              <a:solidFill>
                <a:srgbClr val="0F19FF"/>
              </a:solidFill>
            </a:endParaRPr>
          </a:p>
        </p:txBody>
      </p:sp>
      <p:sp>
        <p:nvSpPr>
          <p:cNvPr id="9" name="TextBox 8"/>
          <p:cNvSpPr txBox="1"/>
          <p:nvPr/>
        </p:nvSpPr>
        <p:spPr>
          <a:xfrm>
            <a:off x="2828508" y="2908999"/>
            <a:ext cx="1183337" cy="338554"/>
          </a:xfrm>
          <a:prstGeom prst="rect">
            <a:avLst/>
          </a:prstGeom>
          <a:noFill/>
        </p:spPr>
        <p:txBody>
          <a:bodyPr wrap="none" rtlCol="0">
            <a:spAutoFit/>
          </a:bodyPr>
          <a:lstStyle/>
          <a:p>
            <a:r>
              <a:rPr lang="en-US" sz="1600" dirty="0" smtClean="0"/>
              <a:t>    ASO 2070</a:t>
            </a:r>
            <a:endParaRPr lang="en-US" sz="1600" dirty="0"/>
          </a:p>
        </p:txBody>
      </p:sp>
      <p:sp>
        <p:nvSpPr>
          <p:cNvPr id="10" name="TextBox 9"/>
          <p:cNvSpPr txBox="1"/>
          <p:nvPr/>
        </p:nvSpPr>
        <p:spPr>
          <a:xfrm>
            <a:off x="5804554" y="2893610"/>
            <a:ext cx="1068819" cy="369332"/>
          </a:xfrm>
          <a:prstGeom prst="rect">
            <a:avLst/>
          </a:prstGeom>
          <a:noFill/>
        </p:spPr>
        <p:txBody>
          <a:bodyPr wrap="none" rtlCol="0">
            <a:spAutoFit/>
          </a:bodyPr>
          <a:lstStyle/>
          <a:p>
            <a:r>
              <a:rPr lang="en-US" dirty="0" smtClean="0"/>
              <a:t>NDJ 2070</a:t>
            </a:r>
            <a:endParaRPr lang="en-US" dirty="0"/>
          </a:p>
        </p:txBody>
      </p:sp>
      <p:sp>
        <p:nvSpPr>
          <p:cNvPr id="11" name="TextBox 10"/>
          <p:cNvSpPr txBox="1"/>
          <p:nvPr/>
        </p:nvSpPr>
        <p:spPr>
          <a:xfrm>
            <a:off x="2828508" y="6184469"/>
            <a:ext cx="1175322" cy="338554"/>
          </a:xfrm>
          <a:prstGeom prst="rect">
            <a:avLst/>
          </a:prstGeom>
          <a:noFill/>
        </p:spPr>
        <p:txBody>
          <a:bodyPr wrap="none" rtlCol="0">
            <a:spAutoFit/>
          </a:bodyPr>
          <a:lstStyle/>
          <a:p>
            <a:r>
              <a:rPr lang="en-US" sz="1600" dirty="0" smtClean="0"/>
              <a:t>   FMA 2070</a:t>
            </a:r>
            <a:endParaRPr lang="en-US" sz="1600" dirty="0"/>
          </a:p>
        </p:txBody>
      </p:sp>
      <p:sp>
        <p:nvSpPr>
          <p:cNvPr id="13" name="TextBox 12"/>
          <p:cNvSpPr txBox="1"/>
          <p:nvPr/>
        </p:nvSpPr>
        <p:spPr>
          <a:xfrm>
            <a:off x="5946695" y="6202054"/>
            <a:ext cx="954107" cy="338554"/>
          </a:xfrm>
          <a:prstGeom prst="rect">
            <a:avLst/>
          </a:prstGeom>
          <a:noFill/>
        </p:spPr>
        <p:txBody>
          <a:bodyPr wrap="none" rtlCol="0">
            <a:spAutoFit/>
          </a:bodyPr>
          <a:lstStyle/>
          <a:p>
            <a:r>
              <a:rPr lang="en-US" sz="1600" dirty="0" smtClean="0"/>
              <a:t>MJJ 2070</a:t>
            </a:r>
            <a:endParaRPr lang="en-US" sz="1600" dirty="0"/>
          </a:p>
        </p:txBody>
      </p:sp>
    </p:spTree>
    <p:extLst>
      <p:ext uri="{BB962C8B-B14F-4D97-AF65-F5344CB8AC3E}">
        <p14:creationId xmlns:p14="http://schemas.microsoft.com/office/powerpoint/2010/main" val="505795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smtClean="0"/>
              <a:t>Conclusions</a:t>
            </a:r>
            <a:endParaRPr lang="en-US" dirty="0"/>
          </a:p>
        </p:txBody>
      </p:sp>
      <p:sp>
        <p:nvSpPr>
          <p:cNvPr id="3" name="Content Placeholder 2"/>
          <p:cNvSpPr>
            <a:spLocks noGrp="1"/>
          </p:cNvSpPr>
          <p:nvPr>
            <p:ph idx="1"/>
          </p:nvPr>
        </p:nvSpPr>
        <p:spPr>
          <a:xfrm>
            <a:off x="684914" y="1325563"/>
            <a:ext cx="10865402" cy="5192676"/>
          </a:xfrm>
        </p:spPr>
        <p:txBody>
          <a:bodyPr>
            <a:noAutofit/>
          </a:bodyPr>
          <a:lstStyle/>
          <a:p>
            <a:pPr>
              <a:lnSpc>
                <a:spcPct val="100000"/>
              </a:lnSpc>
            </a:pPr>
            <a:r>
              <a:rPr lang="en-US" sz="3000" dirty="0" smtClean="0">
                <a:solidFill>
                  <a:srgbClr val="0F19FF"/>
                </a:solidFill>
              </a:rPr>
              <a:t>Enhanced dust emissions and dune activity are closely linked to periods of drought</a:t>
            </a:r>
          </a:p>
          <a:p>
            <a:pPr>
              <a:lnSpc>
                <a:spcPct val="100000"/>
              </a:lnSpc>
            </a:pPr>
            <a:r>
              <a:rPr lang="en-US" sz="3000" dirty="0" smtClean="0">
                <a:solidFill>
                  <a:srgbClr val="0F19FF"/>
                </a:solidFill>
              </a:rPr>
              <a:t>Different climate models predicts variations of results  for dry lands </a:t>
            </a:r>
          </a:p>
          <a:p>
            <a:pPr>
              <a:lnSpc>
                <a:spcPct val="100000"/>
              </a:lnSpc>
            </a:pPr>
            <a:r>
              <a:rPr lang="en-US" sz="3000" dirty="0" smtClean="0">
                <a:solidFill>
                  <a:srgbClr val="0F19FF"/>
                </a:solidFill>
              </a:rPr>
              <a:t>Further research is needed on CO</a:t>
            </a:r>
            <a:r>
              <a:rPr lang="en-US" sz="3000" baseline="-25000" dirty="0" smtClean="0">
                <a:solidFill>
                  <a:srgbClr val="0F19FF"/>
                </a:solidFill>
              </a:rPr>
              <a:t>2</a:t>
            </a:r>
            <a:r>
              <a:rPr lang="en-US" sz="3000" dirty="0" smtClean="0">
                <a:solidFill>
                  <a:srgbClr val="0F19FF"/>
                </a:solidFill>
              </a:rPr>
              <a:t> </a:t>
            </a:r>
            <a:r>
              <a:rPr lang="en-US" sz="3000" dirty="0">
                <a:solidFill>
                  <a:srgbClr val="0F19FF"/>
                </a:solidFill>
              </a:rPr>
              <a:t>f</a:t>
            </a:r>
            <a:r>
              <a:rPr lang="en-US" sz="3000" dirty="0" smtClean="0">
                <a:solidFill>
                  <a:srgbClr val="0F19FF"/>
                </a:solidFill>
              </a:rPr>
              <a:t>ertilization </a:t>
            </a:r>
            <a:r>
              <a:rPr lang="en-US" sz="3000" dirty="0" smtClean="0">
                <a:solidFill>
                  <a:srgbClr val="0F19FF"/>
                </a:solidFill>
              </a:rPr>
              <a:t>on desert vegetation </a:t>
            </a:r>
          </a:p>
          <a:p>
            <a:pPr>
              <a:lnSpc>
                <a:spcPct val="100000"/>
              </a:lnSpc>
            </a:pPr>
            <a:r>
              <a:rPr lang="en-US" sz="3000" dirty="0" smtClean="0">
                <a:solidFill>
                  <a:srgbClr val="0F19FF"/>
                </a:solidFill>
              </a:rPr>
              <a:t>Need to develop, parameterize and verify quantitative models especially for sand-transport systems</a:t>
            </a:r>
          </a:p>
          <a:p>
            <a:pPr>
              <a:lnSpc>
                <a:spcPct val="100000"/>
              </a:lnSpc>
            </a:pPr>
            <a:r>
              <a:rPr lang="en-US" sz="3000" dirty="0">
                <a:solidFill>
                  <a:srgbClr val="0F19FF"/>
                </a:solidFill>
              </a:rPr>
              <a:t>An interdisciplinary approach </a:t>
            </a:r>
            <a:r>
              <a:rPr lang="en-US" sz="3000" dirty="0" smtClean="0">
                <a:solidFill>
                  <a:srgbClr val="0F19FF"/>
                </a:solidFill>
              </a:rPr>
              <a:t>is required to </a:t>
            </a:r>
            <a:r>
              <a:rPr lang="en-US" sz="3000" dirty="0">
                <a:solidFill>
                  <a:srgbClr val="0F19FF"/>
                </a:solidFill>
              </a:rPr>
              <a:t>understand </a:t>
            </a:r>
            <a:r>
              <a:rPr lang="en-US" sz="3000" dirty="0" smtClean="0">
                <a:solidFill>
                  <a:srgbClr val="0F19FF"/>
                </a:solidFill>
              </a:rPr>
              <a:t>dune field </a:t>
            </a:r>
            <a:r>
              <a:rPr lang="en-US" sz="3000" dirty="0">
                <a:solidFill>
                  <a:srgbClr val="0F19FF"/>
                </a:solidFill>
              </a:rPr>
              <a:t>response to climate change </a:t>
            </a:r>
            <a:endParaRPr lang="en-US" sz="3000" dirty="0" smtClean="0">
              <a:solidFill>
                <a:srgbClr val="0F19FF"/>
              </a:solidFill>
            </a:endParaRPr>
          </a:p>
          <a:p>
            <a:pPr>
              <a:lnSpc>
                <a:spcPct val="100000"/>
              </a:lnSpc>
            </a:pPr>
            <a:endParaRPr lang="en-US" sz="3000" dirty="0">
              <a:solidFill>
                <a:srgbClr val="0F19FF"/>
              </a:solidFill>
            </a:endParaRPr>
          </a:p>
        </p:txBody>
      </p:sp>
      <p:sp>
        <p:nvSpPr>
          <p:cNvPr id="4" name="Slide Number Placeholder 3"/>
          <p:cNvSpPr>
            <a:spLocks noGrp="1"/>
          </p:cNvSpPr>
          <p:nvPr>
            <p:ph type="sldNum" sz="quarter" idx="12"/>
          </p:nvPr>
        </p:nvSpPr>
        <p:spPr/>
        <p:txBody>
          <a:bodyPr/>
          <a:lstStyle/>
          <a:p>
            <a:fld id="{7932E60C-DB09-8E46-A7DD-711710BEF5A0}" type="slidenum">
              <a:rPr lang="en-US" smtClean="0"/>
              <a:t>27</a:t>
            </a:fld>
            <a:endParaRPr lang="en-US" dirty="0"/>
          </a:p>
        </p:txBody>
      </p:sp>
    </p:spTree>
    <p:extLst>
      <p:ext uri="{BB962C8B-B14F-4D97-AF65-F5344CB8AC3E}">
        <p14:creationId xmlns:p14="http://schemas.microsoft.com/office/powerpoint/2010/main" val="509848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a:xfrm>
            <a:off x="838200" y="1509823"/>
            <a:ext cx="10515600" cy="4667140"/>
          </a:xfrm>
        </p:spPr>
        <p:txBody>
          <a:bodyPr>
            <a:normAutofit fontScale="70000" lnSpcReduction="20000"/>
          </a:bodyPr>
          <a:lstStyle/>
          <a:p>
            <a:r>
              <a:rPr lang="en-US" dirty="0" err="1">
                <a:solidFill>
                  <a:srgbClr val="0F19FF"/>
                </a:solidFill>
              </a:rPr>
              <a:t>Yizhaq</a:t>
            </a:r>
            <a:r>
              <a:rPr lang="en-US" dirty="0">
                <a:solidFill>
                  <a:srgbClr val="0F19FF"/>
                </a:solidFill>
              </a:rPr>
              <a:t>, H., </a:t>
            </a:r>
            <a:r>
              <a:rPr lang="en-US" dirty="0" err="1">
                <a:solidFill>
                  <a:srgbClr val="0F19FF"/>
                </a:solidFill>
              </a:rPr>
              <a:t>Askenazy</a:t>
            </a:r>
            <a:r>
              <a:rPr lang="en-US" dirty="0">
                <a:solidFill>
                  <a:srgbClr val="0F19FF"/>
                </a:solidFill>
              </a:rPr>
              <a:t>, Y., </a:t>
            </a:r>
            <a:r>
              <a:rPr lang="en-US" dirty="0" err="1">
                <a:solidFill>
                  <a:srgbClr val="0F19FF"/>
                </a:solidFill>
              </a:rPr>
              <a:t>Tsoar</a:t>
            </a:r>
            <a:r>
              <a:rPr lang="en-US" dirty="0">
                <a:solidFill>
                  <a:srgbClr val="0F19FF"/>
                </a:solidFill>
              </a:rPr>
              <a:t>, H., 2008. Sand dune dynamics and climate change: a modeling approach. Journal of </a:t>
            </a:r>
            <a:r>
              <a:rPr lang="en-US" dirty="0" err="1">
                <a:solidFill>
                  <a:srgbClr val="0F19FF"/>
                </a:solidFill>
              </a:rPr>
              <a:t>Geophyical</a:t>
            </a:r>
            <a:r>
              <a:rPr lang="en-US" dirty="0">
                <a:solidFill>
                  <a:srgbClr val="0F19FF"/>
                </a:solidFill>
              </a:rPr>
              <a:t> Research 114, F01023 </a:t>
            </a:r>
            <a:endParaRPr lang="en-US" dirty="0" smtClean="0">
              <a:solidFill>
                <a:srgbClr val="0F19FF"/>
              </a:solidFill>
            </a:endParaRPr>
          </a:p>
          <a:p>
            <a:endParaRPr lang="en-US" dirty="0">
              <a:solidFill>
                <a:srgbClr val="0F19FF"/>
              </a:solidFill>
            </a:endParaRPr>
          </a:p>
          <a:p>
            <a:r>
              <a:rPr lang="en-US" dirty="0">
                <a:solidFill>
                  <a:srgbClr val="0F19FF"/>
                </a:solidFill>
              </a:rPr>
              <a:t>Lancaster, N., Helm, P., 2000. A test of a climatic index of dune mobility </a:t>
            </a:r>
            <a:r>
              <a:rPr lang="en-US" dirty="0" smtClean="0">
                <a:solidFill>
                  <a:srgbClr val="0F19FF"/>
                </a:solidFill>
              </a:rPr>
              <a:t>using measurements </a:t>
            </a:r>
            <a:r>
              <a:rPr lang="en-US" dirty="0">
                <a:solidFill>
                  <a:srgbClr val="0F19FF"/>
                </a:solidFill>
              </a:rPr>
              <a:t>from the southwestern United States. Earth Surface Processes and </a:t>
            </a:r>
            <a:r>
              <a:rPr lang="en-US" dirty="0" smtClean="0">
                <a:solidFill>
                  <a:srgbClr val="0F19FF"/>
                </a:solidFill>
              </a:rPr>
              <a:t>Landforms </a:t>
            </a:r>
            <a:r>
              <a:rPr lang="en-US" dirty="0">
                <a:solidFill>
                  <a:srgbClr val="0F19FF"/>
                </a:solidFill>
              </a:rPr>
              <a:t>25(2), </a:t>
            </a:r>
            <a:r>
              <a:rPr lang="en-US" dirty="0" smtClean="0">
                <a:solidFill>
                  <a:srgbClr val="0F19FF"/>
                </a:solidFill>
              </a:rPr>
              <a:t>197–208</a:t>
            </a:r>
          </a:p>
          <a:p>
            <a:endParaRPr lang="en-US" dirty="0" smtClean="0">
              <a:solidFill>
                <a:srgbClr val="0F19FF"/>
              </a:solidFill>
            </a:endParaRPr>
          </a:p>
          <a:p>
            <a:r>
              <a:rPr lang="en-US" dirty="0" err="1" smtClean="0">
                <a:solidFill>
                  <a:srgbClr val="0F19FF"/>
                </a:solidFill>
              </a:rPr>
              <a:t>Mahowald</a:t>
            </a:r>
            <a:r>
              <a:rPr lang="en-US" dirty="0">
                <a:solidFill>
                  <a:srgbClr val="0F19FF"/>
                </a:solidFill>
              </a:rPr>
              <a:t>, NM; </a:t>
            </a:r>
            <a:r>
              <a:rPr lang="en-US" dirty="0" err="1">
                <a:solidFill>
                  <a:srgbClr val="0F19FF"/>
                </a:solidFill>
              </a:rPr>
              <a:t>Albani</a:t>
            </a:r>
            <a:r>
              <a:rPr lang="en-US" dirty="0">
                <a:solidFill>
                  <a:srgbClr val="0F19FF"/>
                </a:solidFill>
              </a:rPr>
              <a:t>, S; </a:t>
            </a:r>
            <a:r>
              <a:rPr lang="en-US" dirty="0" err="1">
                <a:solidFill>
                  <a:srgbClr val="0F19FF"/>
                </a:solidFill>
              </a:rPr>
              <a:t>Kok</a:t>
            </a:r>
            <a:r>
              <a:rPr lang="en-US" dirty="0">
                <a:solidFill>
                  <a:srgbClr val="0F19FF"/>
                </a:solidFill>
              </a:rPr>
              <a:t>, J; </a:t>
            </a:r>
            <a:r>
              <a:rPr lang="en-US" dirty="0" err="1">
                <a:solidFill>
                  <a:srgbClr val="0F19FF"/>
                </a:solidFill>
              </a:rPr>
              <a:t>Engelstaeder</a:t>
            </a:r>
            <a:r>
              <a:rPr lang="en-US" dirty="0">
                <a:solidFill>
                  <a:srgbClr val="0F19FF"/>
                </a:solidFill>
              </a:rPr>
              <a:t>, S; </a:t>
            </a:r>
            <a:r>
              <a:rPr lang="en-US" dirty="0" err="1">
                <a:solidFill>
                  <a:srgbClr val="0F19FF"/>
                </a:solidFill>
              </a:rPr>
              <a:t>Scanza</a:t>
            </a:r>
            <a:r>
              <a:rPr lang="en-US" dirty="0">
                <a:solidFill>
                  <a:srgbClr val="0F19FF"/>
                </a:solidFill>
              </a:rPr>
              <a:t>, RA; Ward, DS;  et al.(2013). The size distribution of desert dust aerosols and its impact on the Earth system. </a:t>
            </a:r>
            <a:r>
              <a:rPr lang="en-US" i="1" dirty="0">
                <a:solidFill>
                  <a:srgbClr val="0F19FF"/>
                </a:solidFill>
              </a:rPr>
              <a:t>Aeolian Research</a:t>
            </a:r>
            <a:r>
              <a:rPr lang="en-US" dirty="0">
                <a:solidFill>
                  <a:srgbClr val="0F19FF"/>
                </a:solidFill>
              </a:rPr>
              <a:t>. </a:t>
            </a:r>
            <a:r>
              <a:rPr lang="en-US" dirty="0" err="1">
                <a:solidFill>
                  <a:srgbClr val="0F19FF"/>
                </a:solidFill>
              </a:rPr>
              <a:t>doi</a:t>
            </a:r>
            <a:r>
              <a:rPr lang="en-US" dirty="0">
                <a:solidFill>
                  <a:srgbClr val="0F19FF"/>
                </a:solidFill>
              </a:rPr>
              <a:t>: 10.1016/j.aeolia.2013.09.002. UCLA: 621581. Retrieved from: </a:t>
            </a:r>
            <a:r>
              <a:rPr lang="en-US" dirty="0">
                <a:solidFill>
                  <a:srgbClr val="0F19FF"/>
                </a:solidFill>
                <a:hlinkClick r:id="rId3"/>
              </a:rPr>
              <a:t>http://</a:t>
            </a:r>
            <a:r>
              <a:rPr lang="en-US" dirty="0" smtClean="0">
                <a:solidFill>
                  <a:srgbClr val="0F19FF"/>
                </a:solidFill>
                <a:hlinkClick r:id="rId3"/>
              </a:rPr>
              <a:t>escholarship.org/uc/item/9bm2q8sd</a:t>
            </a:r>
            <a:endParaRPr lang="en-US" dirty="0" smtClean="0">
              <a:solidFill>
                <a:srgbClr val="0F19FF"/>
              </a:solidFill>
            </a:endParaRPr>
          </a:p>
          <a:p>
            <a:endParaRPr lang="en-US" dirty="0" smtClean="0">
              <a:solidFill>
                <a:srgbClr val="0F19FF"/>
              </a:solidFill>
            </a:endParaRPr>
          </a:p>
          <a:p>
            <a:r>
              <a:rPr lang="en-US" dirty="0" err="1">
                <a:solidFill>
                  <a:srgbClr val="0F19FF"/>
                </a:solidFill>
              </a:rPr>
              <a:t>Pye</a:t>
            </a:r>
            <a:r>
              <a:rPr lang="en-US" dirty="0">
                <a:solidFill>
                  <a:srgbClr val="0F19FF"/>
                </a:solidFill>
              </a:rPr>
              <a:t>, K. (1987). Aeolian dust and dust deposition. </a:t>
            </a:r>
            <a:r>
              <a:rPr lang="en-US" i="1" dirty="0">
                <a:solidFill>
                  <a:srgbClr val="0F19FF"/>
                </a:solidFill>
              </a:rPr>
              <a:t>Academic, San Diego, Calif</a:t>
            </a:r>
            <a:r>
              <a:rPr lang="en-US" dirty="0">
                <a:solidFill>
                  <a:srgbClr val="0F19FF"/>
                </a:solidFill>
              </a:rPr>
              <a:t>, 92-100</a:t>
            </a:r>
            <a:r>
              <a:rPr lang="en-US" dirty="0" smtClean="0">
                <a:solidFill>
                  <a:srgbClr val="0F19FF"/>
                </a:solidFill>
              </a:rPr>
              <a:t>.</a:t>
            </a:r>
            <a:r>
              <a:rPr lang="en-US" dirty="0">
                <a:solidFill>
                  <a:srgbClr val="0F19FF"/>
                </a:solidFill>
              </a:rPr>
              <a:t> </a:t>
            </a:r>
            <a:endParaRPr lang="en-US" dirty="0" smtClean="0">
              <a:solidFill>
                <a:srgbClr val="0F19FF"/>
              </a:solidFill>
            </a:endParaRPr>
          </a:p>
          <a:p>
            <a:endParaRPr lang="en-US" dirty="0" smtClean="0">
              <a:solidFill>
                <a:srgbClr val="0F19FF"/>
              </a:solidFill>
            </a:endParaRPr>
          </a:p>
          <a:p>
            <a:r>
              <a:rPr lang="en-US" dirty="0" err="1" smtClean="0">
                <a:solidFill>
                  <a:srgbClr val="0F19FF"/>
                </a:solidFill>
              </a:rPr>
              <a:t>Okin</a:t>
            </a:r>
            <a:r>
              <a:rPr lang="en-US" dirty="0">
                <a:solidFill>
                  <a:srgbClr val="0F19FF"/>
                </a:solidFill>
              </a:rPr>
              <a:t>, G. S., &amp; </a:t>
            </a:r>
            <a:r>
              <a:rPr lang="en-US" dirty="0" err="1">
                <a:solidFill>
                  <a:srgbClr val="0F19FF"/>
                </a:solidFill>
              </a:rPr>
              <a:t>Reheis</a:t>
            </a:r>
            <a:r>
              <a:rPr lang="en-US" dirty="0">
                <a:solidFill>
                  <a:srgbClr val="0F19FF"/>
                </a:solidFill>
              </a:rPr>
              <a:t>, M. C. (2002). An ENSO predictor of dust emission in the southwestern United States. </a:t>
            </a:r>
            <a:r>
              <a:rPr lang="en-US" i="1" dirty="0">
                <a:solidFill>
                  <a:srgbClr val="0F19FF"/>
                </a:solidFill>
              </a:rPr>
              <a:t>Geophysical Research Letters</a:t>
            </a:r>
            <a:r>
              <a:rPr lang="en-US" dirty="0">
                <a:solidFill>
                  <a:srgbClr val="0F19FF"/>
                </a:solidFill>
              </a:rPr>
              <a:t>, </a:t>
            </a:r>
            <a:r>
              <a:rPr lang="en-US" i="1" dirty="0">
                <a:solidFill>
                  <a:srgbClr val="0F19FF"/>
                </a:solidFill>
              </a:rPr>
              <a:t>29</a:t>
            </a:r>
            <a:r>
              <a:rPr lang="en-US" dirty="0">
                <a:solidFill>
                  <a:srgbClr val="0F19FF"/>
                </a:solidFill>
              </a:rPr>
              <a:t>(9).</a:t>
            </a:r>
            <a:endParaRPr lang="en-US" dirty="0" smtClean="0">
              <a:solidFill>
                <a:srgbClr val="0F19FF"/>
              </a:solidFill>
            </a:endParaRPr>
          </a:p>
          <a:p>
            <a:endParaRPr lang="en-US" dirty="0">
              <a:solidFill>
                <a:srgbClr val="0F19FF"/>
              </a:solidFill>
            </a:endParaRPr>
          </a:p>
          <a:p>
            <a:endParaRPr lang="en-US" dirty="0">
              <a:solidFill>
                <a:srgbClr val="0F19FF"/>
              </a:solidFill>
            </a:endParaRPr>
          </a:p>
        </p:txBody>
      </p:sp>
      <p:sp>
        <p:nvSpPr>
          <p:cNvPr id="5" name="Slide Number Placeholder 4"/>
          <p:cNvSpPr>
            <a:spLocks noGrp="1"/>
          </p:cNvSpPr>
          <p:nvPr>
            <p:ph type="sldNum" sz="quarter" idx="12"/>
          </p:nvPr>
        </p:nvSpPr>
        <p:spPr/>
        <p:txBody>
          <a:bodyPr/>
          <a:lstStyle/>
          <a:p>
            <a:fld id="{7932E60C-DB09-8E46-A7DD-711710BEF5A0}" type="slidenum">
              <a:rPr lang="en-US" smtClean="0"/>
              <a:t>28</a:t>
            </a:fld>
            <a:endParaRPr lang="en-US"/>
          </a:p>
        </p:txBody>
      </p:sp>
    </p:spTree>
    <p:extLst>
      <p:ext uri="{BB962C8B-B14F-4D97-AF65-F5344CB8AC3E}">
        <p14:creationId xmlns:p14="http://schemas.microsoft.com/office/powerpoint/2010/main" val="259882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934" y="2038276"/>
            <a:ext cx="10515600" cy="2108422"/>
          </a:xfrm>
          <a:gradFill>
            <a:gsLst>
              <a:gs pos="46990">
                <a:srgbClr val="C6D4ED"/>
              </a:gs>
              <a:gs pos="3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prstMaterial="powder"/>
        </p:spPr>
        <p:txBody>
          <a:bodyPr>
            <a:normAutofit/>
          </a:bodyPr>
          <a:lstStyle/>
          <a:p>
            <a:pPr marL="0" indent="0" algn="ctr">
              <a:buNone/>
            </a:pPr>
            <a:r>
              <a:rPr lang="en-US" sz="13800" dirty="0" smtClean="0"/>
              <a:t>THANK YOU</a:t>
            </a:r>
            <a:endParaRPr lang="en-US" sz="13800" dirty="0"/>
          </a:p>
        </p:txBody>
      </p:sp>
      <p:sp>
        <p:nvSpPr>
          <p:cNvPr id="4" name="Slide Number Placeholder 3"/>
          <p:cNvSpPr>
            <a:spLocks noGrp="1"/>
          </p:cNvSpPr>
          <p:nvPr>
            <p:ph type="sldNum" sz="quarter" idx="12"/>
          </p:nvPr>
        </p:nvSpPr>
        <p:spPr/>
        <p:txBody>
          <a:bodyPr/>
          <a:lstStyle/>
          <a:p>
            <a:fld id="{7932E60C-DB09-8E46-A7DD-711710BEF5A0}" type="slidenum">
              <a:rPr lang="en-US" smtClean="0"/>
              <a:t>29</a:t>
            </a:fld>
            <a:endParaRPr lang="en-US"/>
          </a:p>
        </p:txBody>
      </p:sp>
    </p:spTree>
    <p:extLst>
      <p:ext uri="{BB962C8B-B14F-4D97-AF65-F5344CB8AC3E}">
        <p14:creationId xmlns:p14="http://schemas.microsoft.com/office/powerpoint/2010/main" val="1080307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772"/>
            <a:ext cx="10515600" cy="1325563"/>
          </a:xfrm>
        </p:spPr>
        <p:txBody>
          <a:bodyPr>
            <a:normAutofit/>
          </a:bodyPr>
          <a:lstStyle/>
          <a:p>
            <a:pPr algn="ctr"/>
            <a:r>
              <a:rPr lang="en-US" sz="4800" b="1" dirty="0" smtClean="0"/>
              <a:t>Outline</a:t>
            </a:r>
            <a:endParaRPr lang="en-US" sz="4800" b="1" dirty="0"/>
          </a:p>
        </p:txBody>
      </p:sp>
      <p:sp>
        <p:nvSpPr>
          <p:cNvPr id="4" name="Content Placeholder 2"/>
          <p:cNvSpPr>
            <a:spLocks noGrp="1"/>
          </p:cNvSpPr>
          <p:nvPr>
            <p:ph idx="1"/>
          </p:nvPr>
        </p:nvSpPr>
        <p:spPr>
          <a:xfrm>
            <a:off x="838200" y="1684286"/>
            <a:ext cx="10985205" cy="4375242"/>
          </a:xfrm>
        </p:spPr>
        <p:txBody>
          <a:bodyPr>
            <a:noAutofit/>
          </a:bodyPr>
          <a:lstStyle/>
          <a:p>
            <a:pPr>
              <a:lnSpc>
                <a:spcPct val="150000"/>
              </a:lnSpc>
            </a:pPr>
            <a:r>
              <a:rPr lang="en-US" sz="3200" dirty="0" smtClean="0">
                <a:solidFill>
                  <a:srgbClr val="0F19FF"/>
                </a:solidFill>
              </a:rPr>
              <a:t>Aeolian Processes</a:t>
            </a:r>
          </a:p>
          <a:p>
            <a:pPr>
              <a:lnSpc>
                <a:spcPct val="150000"/>
              </a:lnSpc>
            </a:pPr>
            <a:r>
              <a:rPr lang="en-US" sz="3200" dirty="0" smtClean="0">
                <a:solidFill>
                  <a:srgbClr val="0F19FF"/>
                </a:solidFill>
              </a:rPr>
              <a:t>Dust Events </a:t>
            </a:r>
          </a:p>
          <a:p>
            <a:pPr>
              <a:lnSpc>
                <a:spcPct val="150000"/>
              </a:lnSpc>
            </a:pPr>
            <a:r>
              <a:rPr lang="en-US" sz="3200" dirty="0" smtClean="0">
                <a:solidFill>
                  <a:srgbClr val="0F19FF"/>
                </a:solidFill>
              </a:rPr>
              <a:t>Dune System</a:t>
            </a:r>
          </a:p>
          <a:p>
            <a:pPr>
              <a:lnSpc>
                <a:spcPct val="150000"/>
              </a:lnSpc>
            </a:pPr>
            <a:r>
              <a:rPr lang="en-US" sz="3200" dirty="0" smtClean="0">
                <a:solidFill>
                  <a:srgbClr val="0F19FF"/>
                </a:solidFill>
              </a:rPr>
              <a:t>Modeling </a:t>
            </a:r>
            <a:r>
              <a:rPr lang="en-US" sz="3200" dirty="0">
                <a:solidFill>
                  <a:srgbClr val="0F19FF"/>
                </a:solidFill>
              </a:rPr>
              <a:t>the Response of Aeolian Systems to Climate Change </a:t>
            </a:r>
          </a:p>
          <a:p>
            <a:pPr>
              <a:lnSpc>
                <a:spcPct val="150000"/>
              </a:lnSpc>
            </a:pPr>
            <a:r>
              <a:rPr lang="en-US" sz="3200" dirty="0" smtClean="0">
                <a:solidFill>
                  <a:srgbClr val="0F19FF"/>
                </a:solidFill>
              </a:rPr>
              <a:t>Aeolian System Response to future climate change </a:t>
            </a:r>
          </a:p>
        </p:txBody>
      </p:sp>
      <p:sp>
        <p:nvSpPr>
          <p:cNvPr id="5" name="Slide Number Placeholder 4"/>
          <p:cNvSpPr>
            <a:spLocks noGrp="1"/>
          </p:cNvSpPr>
          <p:nvPr>
            <p:ph type="sldNum" sz="quarter" idx="12"/>
          </p:nvPr>
        </p:nvSpPr>
        <p:spPr/>
        <p:txBody>
          <a:bodyPr/>
          <a:lstStyle/>
          <a:p>
            <a:fld id="{7932E60C-DB09-8E46-A7DD-711710BEF5A0}" type="slidenum">
              <a:rPr lang="en-US" smtClean="0"/>
              <a:t>3</a:t>
            </a:fld>
            <a:endParaRPr lang="en-US"/>
          </a:p>
        </p:txBody>
      </p:sp>
    </p:spTree>
    <p:extLst>
      <p:ext uri="{BB962C8B-B14F-4D97-AF65-F5344CB8AC3E}">
        <p14:creationId xmlns:p14="http://schemas.microsoft.com/office/powerpoint/2010/main" val="1560000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584" y="42618"/>
            <a:ext cx="8668261" cy="6247650"/>
          </a:xfrm>
          <a:prstGeom prst="rect">
            <a:avLst/>
          </a:prstGeom>
        </p:spPr>
      </p:pic>
      <p:sp>
        <p:nvSpPr>
          <p:cNvPr id="5" name="Rectangle 4"/>
          <p:cNvSpPr/>
          <p:nvPr/>
        </p:nvSpPr>
        <p:spPr>
          <a:xfrm>
            <a:off x="83131" y="3959740"/>
            <a:ext cx="2929467" cy="584775"/>
          </a:xfrm>
          <a:prstGeom prst="rect">
            <a:avLst/>
          </a:prstGeom>
        </p:spPr>
        <p:txBody>
          <a:bodyPr wrap="square">
            <a:spAutoFit/>
          </a:bodyPr>
          <a:lstStyle/>
          <a:p>
            <a:r>
              <a:rPr lang="en-US" sz="3200" dirty="0" smtClean="0">
                <a:solidFill>
                  <a:srgbClr val="0F19FF"/>
                </a:solidFill>
              </a:rPr>
              <a:t>  DP  ⍺ U</a:t>
            </a:r>
            <a:r>
              <a:rPr lang="en-US" sz="3200" baseline="30000" dirty="0" smtClean="0">
                <a:solidFill>
                  <a:srgbClr val="0F19FF"/>
                </a:solidFill>
              </a:rPr>
              <a:t>2</a:t>
            </a:r>
            <a:r>
              <a:rPr lang="en-US" sz="3200" dirty="0" smtClean="0">
                <a:solidFill>
                  <a:srgbClr val="0F19FF"/>
                </a:solidFill>
              </a:rPr>
              <a:t>(U-U</a:t>
            </a:r>
            <a:r>
              <a:rPr lang="en-US" sz="3200" baseline="-25000" dirty="0" smtClean="0">
                <a:solidFill>
                  <a:srgbClr val="0F19FF"/>
                </a:solidFill>
              </a:rPr>
              <a:t>T</a:t>
            </a:r>
            <a:r>
              <a:rPr lang="en-US" sz="3200" dirty="0" smtClean="0">
                <a:solidFill>
                  <a:srgbClr val="0F19FF"/>
                </a:solidFill>
              </a:rPr>
              <a:t>)t</a:t>
            </a:r>
            <a:endParaRPr lang="en-US" sz="3200" baseline="30000" dirty="0">
              <a:solidFill>
                <a:srgbClr val="0F19FF"/>
              </a:solidFill>
            </a:endParaRPr>
          </a:p>
        </p:txBody>
      </p:sp>
      <p:sp>
        <p:nvSpPr>
          <p:cNvPr id="6" name="TextBox 5"/>
          <p:cNvSpPr txBox="1"/>
          <p:nvPr/>
        </p:nvSpPr>
        <p:spPr>
          <a:xfrm>
            <a:off x="2827867" y="4953198"/>
            <a:ext cx="184731" cy="369332"/>
          </a:xfrm>
          <a:prstGeom prst="rect">
            <a:avLst/>
          </a:prstGeom>
          <a:noFill/>
        </p:spPr>
        <p:txBody>
          <a:bodyPr wrap="none" rtlCol="0">
            <a:spAutoFit/>
          </a:bodyPr>
          <a:lstStyle/>
          <a:p>
            <a:endParaRPr lang="en-US" dirty="0"/>
          </a:p>
        </p:txBody>
      </p:sp>
      <p:sp>
        <p:nvSpPr>
          <p:cNvPr id="9" name="Slide Number Placeholder 8"/>
          <p:cNvSpPr>
            <a:spLocks noGrp="1"/>
          </p:cNvSpPr>
          <p:nvPr>
            <p:ph type="sldNum" sz="quarter" idx="12"/>
          </p:nvPr>
        </p:nvSpPr>
        <p:spPr/>
        <p:txBody>
          <a:bodyPr/>
          <a:lstStyle/>
          <a:p>
            <a:fld id="{7932E60C-DB09-8E46-A7DD-711710BEF5A0}" type="slidenum">
              <a:rPr lang="en-US" smtClean="0"/>
              <a:t>30</a:t>
            </a:fld>
            <a:endParaRPr lang="en-US"/>
          </a:p>
        </p:txBody>
      </p:sp>
      <p:sp>
        <p:nvSpPr>
          <p:cNvPr id="2" name="TextBox 1"/>
          <p:cNvSpPr txBox="1"/>
          <p:nvPr/>
        </p:nvSpPr>
        <p:spPr>
          <a:xfrm>
            <a:off x="321142" y="1998543"/>
            <a:ext cx="3381154" cy="1384995"/>
          </a:xfrm>
          <a:prstGeom prst="rect">
            <a:avLst/>
          </a:prstGeom>
          <a:noFill/>
        </p:spPr>
        <p:txBody>
          <a:bodyPr wrap="square" rtlCol="0">
            <a:spAutoFit/>
          </a:bodyPr>
          <a:lstStyle/>
          <a:p>
            <a:r>
              <a:rPr lang="en-US" sz="2800" dirty="0" err="1" smtClean="0">
                <a:solidFill>
                  <a:srgbClr val="0F19FF"/>
                </a:solidFill>
              </a:rPr>
              <a:t>V</a:t>
            </a:r>
            <a:r>
              <a:rPr lang="en-US" sz="2000" dirty="0" err="1" smtClean="0">
                <a:solidFill>
                  <a:srgbClr val="0F19FF"/>
                </a:solidFill>
              </a:rPr>
              <a:t>c</a:t>
            </a:r>
            <a:r>
              <a:rPr lang="en-US" sz="2800" dirty="0">
                <a:solidFill>
                  <a:srgbClr val="0F19FF"/>
                </a:solidFill>
              </a:rPr>
              <a:t> = </a:t>
            </a:r>
            <a:r>
              <a:rPr lang="en-US" sz="2800" dirty="0" smtClean="0">
                <a:solidFill>
                  <a:srgbClr val="0F19FF"/>
                </a:solidFill>
              </a:rPr>
              <a:t>Critical vegetative response to     precipitation </a:t>
            </a:r>
            <a:endParaRPr lang="en-US" sz="2800" dirty="0">
              <a:solidFill>
                <a:srgbClr val="0F19FF"/>
              </a:solidFill>
            </a:endParaRPr>
          </a:p>
        </p:txBody>
      </p:sp>
      <p:sp>
        <p:nvSpPr>
          <p:cNvPr id="7" name="Rectangle 6"/>
          <p:cNvSpPr/>
          <p:nvPr/>
        </p:nvSpPr>
        <p:spPr>
          <a:xfrm>
            <a:off x="8419214" y="6356350"/>
            <a:ext cx="2327625" cy="369332"/>
          </a:xfrm>
          <a:prstGeom prst="rect">
            <a:avLst/>
          </a:prstGeom>
        </p:spPr>
        <p:txBody>
          <a:bodyPr wrap="none">
            <a:spAutoFit/>
          </a:bodyPr>
          <a:lstStyle/>
          <a:p>
            <a:r>
              <a:rPr lang="en-US" dirty="0" smtClean="0"/>
              <a:t>Source: </a:t>
            </a:r>
            <a:r>
              <a:rPr lang="en-US" dirty="0" err="1" smtClean="0"/>
              <a:t>Yizhaq.H</a:t>
            </a:r>
            <a:r>
              <a:rPr lang="en-US" dirty="0" smtClean="0"/>
              <a:t>, 2008</a:t>
            </a:r>
            <a:endParaRPr lang="en-US" dirty="0"/>
          </a:p>
        </p:txBody>
      </p:sp>
    </p:spTree>
    <p:extLst>
      <p:ext uri="{BB962C8B-B14F-4D97-AF65-F5344CB8AC3E}">
        <p14:creationId xmlns:p14="http://schemas.microsoft.com/office/powerpoint/2010/main" val="1128831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69468"/>
            <a:ext cx="11353799" cy="4553910"/>
          </a:xfrm>
        </p:spPr>
        <p:txBody>
          <a:bodyPr/>
          <a:lstStyle/>
          <a:p>
            <a:r>
              <a:rPr lang="en-US" smtClean="0"/>
              <a:t>Model equation:  </a:t>
            </a:r>
            <a:endParaRPr lang="en-US" dirty="0"/>
          </a:p>
        </p:txBody>
      </p:sp>
      <p:sp>
        <p:nvSpPr>
          <p:cNvPr id="8" name="Slide Number Placeholder 7"/>
          <p:cNvSpPr>
            <a:spLocks noGrp="1"/>
          </p:cNvSpPr>
          <p:nvPr>
            <p:ph type="sldNum" sz="quarter" idx="12"/>
          </p:nvPr>
        </p:nvSpPr>
        <p:spPr/>
        <p:txBody>
          <a:bodyPr/>
          <a:lstStyle/>
          <a:p>
            <a:fld id="{7932E60C-DB09-8E46-A7DD-711710BEF5A0}" type="slidenum">
              <a:rPr lang="en-US" smtClean="0"/>
              <a:t>31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768" y="376569"/>
            <a:ext cx="8026445" cy="814277"/>
          </a:xfrm>
          <a:prstGeom prst="rect">
            <a:avLst/>
          </a:prstGeom>
        </p:spPr>
      </p:pic>
      <p:sp>
        <p:nvSpPr>
          <p:cNvPr id="5" name="TextBox 4"/>
          <p:cNvSpPr txBox="1"/>
          <p:nvPr/>
        </p:nvSpPr>
        <p:spPr>
          <a:xfrm>
            <a:off x="0" y="1553761"/>
            <a:ext cx="12192000" cy="3693319"/>
          </a:xfrm>
          <a:prstGeom prst="rect">
            <a:avLst/>
          </a:prstGeom>
          <a:noFill/>
        </p:spPr>
        <p:txBody>
          <a:bodyPr wrap="square" rtlCol="0">
            <a:spAutoFit/>
          </a:bodyPr>
          <a:lstStyle/>
          <a:p>
            <a:r>
              <a:rPr lang="en-US" i="1" dirty="0"/>
              <a:t>v</a:t>
            </a:r>
            <a:r>
              <a:rPr lang="en-US" dirty="0"/>
              <a:t> </a:t>
            </a:r>
            <a:r>
              <a:rPr lang="en-US" dirty="0" smtClean="0"/>
              <a:t>= the </a:t>
            </a:r>
            <a:r>
              <a:rPr lang="en-US" dirty="0"/>
              <a:t>dynamical variable representing areal vegetation cover </a:t>
            </a:r>
            <a:r>
              <a:rPr lang="en-US" dirty="0" smtClean="0"/>
              <a:t>density</a:t>
            </a:r>
          </a:p>
          <a:p>
            <a:r>
              <a:rPr lang="en-US" i="1" dirty="0" smtClean="0"/>
              <a:t>dv</a:t>
            </a:r>
            <a:r>
              <a:rPr lang="en-US" dirty="0" smtClean="0"/>
              <a:t>/</a:t>
            </a:r>
            <a:r>
              <a:rPr lang="en-US" i="1" dirty="0" err="1" smtClean="0"/>
              <a:t>dt</a:t>
            </a:r>
            <a:r>
              <a:rPr lang="en-US" i="1" dirty="0" smtClean="0"/>
              <a:t>= </a:t>
            </a:r>
            <a:r>
              <a:rPr lang="en-US" dirty="0" smtClean="0"/>
              <a:t>vegetation </a:t>
            </a:r>
            <a:r>
              <a:rPr lang="en-US" dirty="0"/>
              <a:t>colonization </a:t>
            </a:r>
            <a:r>
              <a:rPr lang="en-US" dirty="0" smtClean="0"/>
              <a:t>rate</a:t>
            </a:r>
          </a:p>
          <a:p>
            <a:r>
              <a:rPr lang="en-US" i="1" dirty="0" err="1"/>
              <a:t>η</a:t>
            </a:r>
            <a:r>
              <a:rPr lang="en-US" dirty="0"/>
              <a:t> =</a:t>
            </a:r>
            <a:r>
              <a:rPr lang="en-US" dirty="0" smtClean="0"/>
              <a:t> </a:t>
            </a:r>
            <a:r>
              <a:rPr lang="en-US" dirty="0"/>
              <a:t>a spontaneous growth cover parameter that describes an average cover due to spontaneous growth for even bare dunes </a:t>
            </a:r>
            <a:r>
              <a:rPr lang="en-US" dirty="0" smtClean="0"/>
              <a:t>	because </a:t>
            </a:r>
            <a:r>
              <a:rPr lang="en-US" dirty="0"/>
              <a:t>of soil seed </a:t>
            </a:r>
            <a:r>
              <a:rPr lang="en-US" dirty="0" smtClean="0"/>
              <a:t>banks</a:t>
            </a:r>
          </a:p>
          <a:p>
            <a:r>
              <a:rPr lang="en-US" i="1" dirty="0" err="1"/>
              <a:t>v</a:t>
            </a:r>
            <a:r>
              <a:rPr lang="en-US" baseline="-25000" dirty="0" err="1"/>
              <a:t>max</a:t>
            </a:r>
            <a:r>
              <a:rPr lang="en-US" dirty="0"/>
              <a:t> </a:t>
            </a:r>
            <a:r>
              <a:rPr lang="en-US" dirty="0" smtClean="0"/>
              <a:t>= maximum </a:t>
            </a:r>
            <a:r>
              <a:rPr lang="en-US" dirty="0"/>
              <a:t>vegetation </a:t>
            </a:r>
            <a:r>
              <a:rPr lang="en-US" dirty="0" smtClean="0"/>
              <a:t>cover</a:t>
            </a:r>
          </a:p>
          <a:p>
            <a:r>
              <a:rPr lang="en-US" dirty="0" smtClean="0"/>
              <a:t>p=</a:t>
            </a:r>
            <a:r>
              <a:rPr lang="en-US" dirty="0"/>
              <a:t>annual </a:t>
            </a:r>
            <a:r>
              <a:rPr lang="en-US" dirty="0" smtClean="0"/>
              <a:t>precipitation</a:t>
            </a:r>
          </a:p>
          <a:p>
            <a:r>
              <a:rPr lang="en-US" i="1" dirty="0"/>
              <a:t>α</a:t>
            </a:r>
            <a:r>
              <a:rPr lang="en-US" dirty="0"/>
              <a:t>(</a:t>
            </a:r>
            <a:r>
              <a:rPr lang="en-US" i="1" dirty="0"/>
              <a:t>p</a:t>
            </a:r>
            <a:r>
              <a:rPr lang="en-US" dirty="0"/>
              <a:t>) </a:t>
            </a:r>
            <a:r>
              <a:rPr lang="en-US" dirty="0" smtClean="0"/>
              <a:t>= areal </a:t>
            </a:r>
            <a:r>
              <a:rPr lang="en-US" dirty="0"/>
              <a:t>growth rate and not for biomass </a:t>
            </a:r>
            <a:r>
              <a:rPr lang="en-US" dirty="0" smtClean="0"/>
              <a:t>production</a:t>
            </a:r>
          </a:p>
          <a:p>
            <a:r>
              <a:rPr lang="en-US" dirty="0"/>
              <a:t>−</a:t>
            </a:r>
            <a:r>
              <a:rPr lang="en-US" dirty="0" err="1" smtClean="0"/>
              <a:t>ɛDP</a:t>
            </a:r>
            <a:r>
              <a:rPr lang="en-US" i="1" dirty="0" err="1" smtClean="0"/>
              <a:t>g</a:t>
            </a:r>
            <a:r>
              <a:rPr lang="en-US" dirty="0" smtClean="0"/>
              <a:t>(</a:t>
            </a:r>
            <a:r>
              <a:rPr lang="en-US" i="1" dirty="0" err="1" smtClean="0"/>
              <a:t>v</a:t>
            </a:r>
            <a:r>
              <a:rPr lang="en-US" i="1" baseline="-25000" dirty="0" err="1" smtClean="0"/>
              <a:t>c</a:t>
            </a:r>
            <a:r>
              <a:rPr lang="en-US" dirty="0" err="1" smtClean="0"/>
              <a:t>,</a:t>
            </a:r>
            <a:r>
              <a:rPr lang="en-US" i="1" dirty="0" err="1" smtClean="0"/>
              <a:t>v</a:t>
            </a:r>
            <a:r>
              <a:rPr lang="en-US" dirty="0" smtClean="0"/>
              <a:t>)</a:t>
            </a:r>
            <a:r>
              <a:rPr lang="en-US" i="1" dirty="0" smtClean="0"/>
              <a:t>v</a:t>
            </a:r>
            <a:r>
              <a:rPr lang="en-US" dirty="0"/>
              <a:t>=</a:t>
            </a:r>
            <a:r>
              <a:rPr lang="en-US" dirty="0" smtClean="0"/>
              <a:t> </a:t>
            </a:r>
            <a:r>
              <a:rPr lang="en-US" dirty="0"/>
              <a:t>represents the effect of sand transport on vegetative growth, mainly due to root exposure and plant </a:t>
            </a:r>
            <a:r>
              <a:rPr lang="en-US" dirty="0" smtClean="0"/>
              <a:t>burial</a:t>
            </a:r>
          </a:p>
          <a:p>
            <a:endParaRPr lang="en-US" dirty="0" smtClean="0"/>
          </a:p>
          <a:p>
            <a:endParaRPr lang="en-US" dirty="0" smtClean="0"/>
          </a:p>
          <a:p>
            <a:r>
              <a:rPr lang="en-US" i="1" dirty="0"/>
              <a:t>b</a:t>
            </a:r>
            <a:r>
              <a:rPr lang="en-US" dirty="0"/>
              <a:t> quantifies the steepness of the curve, the larger the value of </a:t>
            </a:r>
            <a:r>
              <a:rPr lang="en-US" i="1" dirty="0"/>
              <a:t>b</a:t>
            </a:r>
            <a:r>
              <a:rPr lang="en-US" dirty="0"/>
              <a:t>, the steeper is </a:t>
            </a:r>
            <a:r>
              <a:rPr lang="en-US" i="1" dirty="0"/>
              <a:t>g</a:t>
            </a:r>
            <a:r>
              <a:rPr lang="en-US" dirty="0"/>
              <a:t>(</a:t>
            </a:r>
            <a:r>
              <a:rPr lang="en-US" i="1" dirty="0" err="1"/>
              <a:t>v</a:t>
            </a:r>
            <a:r>
              <a:rPr lang="en-US" i="1" baseline="-25000" dirty="0" err="1"/>
              <a:t>c</a:t>
            </a:r>
            <a:r>
              <a:rPr lang="en-US" dirty="0"/>
              <a:t>, </a:t>
            </a:r>
            <a:r>
              <a:rPr lang="en-US" i="1" dirty="0"/>
              <a:t>v</a:t>
            </a:r>
            <a:r>
              <a:rPr lang="en-US" dirty="0" smtClean="0"/>
              <a:t>)</a:t>
            </a:r>
          </a:p>
          <a:p>
            <a:r>
              <a:rPr lang="en-US" i="1" dirty="0"/>
              <a:t>γ</a:t>
            </a:r>
            <a:r>
              <a:rPr lang="en-US" dirty="0"/>
              <a:t>DP</a:t>
            </a:r>
            <a:r>
              <a:rPr lang="en-US" baseline="30000" dirty="0"/>
              <a:t>2/3</a:t>
            </a:r>
            <a:r>
              <a:rPr lang="en-US" i="1" dirty="0"/>
              <a:t>v</a:t>
            </a:r>
            <a:r>
              <a:rPr lang="en-US" dirty="0"/>
              <a:t> </a:t>
            </a:r>
            <a:r>
              <a:rPr lang="en-US" dirty="0" smtClean="0"/>
              <a:t>=stands </a:t>
            </a:r>
            <a:r>
              <a:rPr lang="en-US" dirty="0"/>
              <a:t>for a reduction in vegetation cover due to direct wind </a:t>
            </a:r>
            <a:r>
              <a:rPr lang="en-US" dirty="0" smtClean="0"/>
              <a:t>action</a:t>
            </a:r>
          </a:p>
          <a:p>
            <a:r>
              <a:rPr lang="en-US" dirty="0"/>
              <a:t>−</a:t>
            </a:r>
            <a:r>
              <a:rPr lang="en-US" i="1" dirty="0" err="1" smtClean="0"/>
              <a:t>μv</a:t>
            </a:r>
            <a:r>
              <a:rPr lang="en-US" i="1" dirty="0" smtClean="0"/>
              <a:t>=</a:t>
            </a:r>
            <a:r>
              <a:rPr lang="en-US" dirty="0" smtClean="0"/>
              <a:t>extinction </a:t>
            </a:r>
            <a:r>
              <a:rPr lang="en-US" dirty="0"/>
              <a:t>rate due to continuous human activity, as such grazing, clear cutting or burning</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455" y="3927253"/>
            <a:ext cx="5609895" cy="488829"/>
          </a:xfrm>
          <a:prstGeom prst="rect">
            <a:avLst/>
          </a:prstGeom>
        </p:spPr>
      </p:pic>
    </p:spTree>
    <p:extLst>
      <p:ext uri="{BB962C8B-B14F-4D97-AF65-F5344CB8AC3E}">
        <p14:creationId xmlns:p14="http://schemas.microsoft.com/office/powerpoint/2010/main" val="1626371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Desertification</a:t>
            </a:r>
            <a:endParaRPr lang="en-US" b="1" dirty="0"/>
          </a:p>
        </p:txBody>
      </p:sp>
      <p:sp>
        <p:nvSpPr>
          <p:cNvPr id="3" name="Content Placeholder 2"/>
          <p:cNvSpPr>
            <a:spLocks noGrp="1"/>
          </p:cNvSpPr>
          <p:nvPr>
            <p:ph idx="1"/>
          </p:nvPr>
        </p:nvSpPr>
        <p:spPr/>
        <p:txBody>
          <a:bodyPr/>
          <a:lstStyle/>
          <a:p>
            <a:r>
              <a:rPr lang="en-US" dirty="0" smtClean="0">
                <a:solidFill>
                  <a:srgbClr val="0F19FF"/>
                </a:solidFill>
              </a:rPr>
              <a:t>“Land degradation in arid, semi-arid and dry sub-humid areas resulting from various factors, including climatic variations and human activities”</a:t>
            </a:r>
            <a:r>
              <a:rPr lang="is-IS" dirty="0" smtClean="0">
                <a:solidFill>
                  <a:srgbClr val="0F19FF"/>
                </a:solidFill>
              </a:rPr>
              <a:t>…..... UNCCD</a:t>
            </a:r>
          </a:p>
          <a:p>
            <a:endParaRPr lang="is-IS" dirty="0" smtClean="0">
              <a:solidFill>
                <a:srgbClr val="0F19FF"/>
              </a:solidFill>
            </a:endParaRPr>
          </a:p>
          <a:p>
            <a:r>
              <a:rPr lang="is-IS" dirty="0" smtClean="0">
                <a:solidFill>
                  <a:srgbClr val="0F19FF"/>
                </a:solidFill>
              </a:rPr>
              <a:t>Desertification involves the reactivation of anchored dunes or semi-anchored dunes under conditions leading to sand transport, excerbated by decreases in vegetation cover or increase in sand transport.  </a:t>
            </a:r>
            <a:r>
              <a:rPr lang="is-IS" sz="2000" dirty="0" smtClean="0">
                <a:solidFill>
                  <a:srgbClr val="0F19FF"/>
                </a:solidFill>
              </a:rPr>
              <a:t>(X. Wang, 2009)</a:t>
            </a:r>
            <a:endParaRPr lang="en-US" sz="2000" dirty="0">
              <a:solidFill>
                <a:srgbClr val="0F19FF"/>
              </a:solidFill>
            </a:endParaRPr>
          </a:p>
        </p:txBody>
      </p:sp>
      <p:sp>
        <p:nvSpPr>
          <p:cNvPr id="5" name="Slide Number Placeholder 4"/>
          <p:cNvSpPr>
            <a:spLocks noGrp="1"/>
          </p:cNvSpPr>
          <p:nvPr>
            <p:ph type="sldNum" sz="quarter" idx="12"/>
          </p:nvPr>
        </p:nvSpPr>
        <p:spPr/>
        <p:txBody>
          <a:bodyPr/>
          <a:lstStyle/>
          <a:p>
            <a:fld id="{7932E60C-DB09-8E46-A7DD-711710BEF5A0}" type="slidenum">
              <a:rPr lang="en-US" smtClean="0"/>
              <a:t>32</a:t>
            </a:fld>
            <a:endParaRPr lang="en-US"/>
          </a:p>
        </p:txBody>
      </p:sp>
    </p:spTree>
    <p:extLst>
      <p:ext uri="{BB962C8B-B14F-4D97-AF65-F5344CB8AC3E}">
        <p14:creationId xmlns:p14="http://schemas.microsoft.com/office/powerpoint/2010/main" val="13078861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24" y="643467"/>
            <a:ext cx="10611552" cy="5571066"/>
          </a:xfrm>
          <a:prstGeom prst="rect">
            <a:avLst/>
          </a:prstGeom>
        </p:spPr>
      </p:pic>
      <p:sp>
        <p:nvSpPr>
          <p:cNvPr id="3" name="Slide Number Placeholder 2"/>
          <p:cNvSpPr>
            <a:spLocks noGrp="1"/>
          </p:cNvSpPr>
          <p:nvPr>
            <p:ph type="sldNum" sz="quarter" idx="12"/>
          </p:nvPr>
        </p:nvSpPr>
        <p:spPr/>
        <p:txBody>
          <a:bodyPr/>
          <a:lstStyle/>
          <a:p>
            <a:fld id="{7932E60C-DB09-8E46-A7DD-711710BEF5A0}" type="slidenum">
              <a:rPr lang="en-US" smtClean="0"/>
              <a:t>33</a:t>
            </a:fld>
            <a:endParaRPr lang="en-US"/>
          </a:p>
        </p:txBody>
      </p:sp>
    </p:spTree>
    <p:extLst>
      <p:ext uri="{BB962C8B-B14F-4D97-AF65-F5344CB8AC3E}">
        <p14:creationId xmlns:p14="http://schemas.microsoft.com/office/powerpoint/2010/main" val="904769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46489" y="6396960"/>
            <a:ext cx="2986069" cy="584775"/>
          </a:xfrm>
          <a:prstGeom prst="rect">
            <a:avLst/>
          </a:prstGeom>
        </p:spPr>
        <p:txBody>
          <a:bodyPr wrap="square">
            <a:spAutoFit/>
          </a:bodyPr>
          <a:lstStyle/>
          <a:p>
            <a:r>
              <a:rPr lang="en-US" sz="1600" dirty="0" smtClean="0"/>
              <a:t>Source: </a:t>
            </a:r>
            <a:r>
              <a:rPr lang="en-US" sz="1600" dirty="0" err="1"/>
              <a:t>Mahowald</a:t>
            </a:r>
            <a:r>
              <a:rPr lang="en-US" sz="1600" dirty="0"/>
              <a:t>, </a:t>
            </a:r>
            <a:r>
              <a:rPr lang="en-US" sz="1600" dirty="0" smtClean="0"/>
              <a:t>NM, 2013</a:t>
            </a:r>
          </a:p>
          <a:p>
            <a:endParaRPr lang="en-US" sz="16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9090" y="-32479"/>
            <a:ext cx="8993468" cy="6499329"/>
          </a:xfrm>
        </p:spPr>
      </p:pic>
      <p:sp>
        <p:nvSpPr>
          <p:cNvPr id="4" name="Slide Number Placeholder 3"/>
          <p:cNvSpPr>
            <a:spLocks noGrp="1"/>
          </p:cNvSpPr>
          <p:nvPr>
            <p:ph type="sldNum" sz="quarter" idx="12"/>
          </p:nvPr>
        </p:nvSpPr>
        <p:spPr/>
        <p:txBody>
          <a:bodyPr/>
          <a:lstStyle/>
          <a:p>
            <a:fld id="{7932E60C-DB09-8E46-A7DD-711710BEF5A0}" type="slidenum">
              <a:rPr lang="en-US" smtClean="0"/>
              <a:t>4</a:t>
            </a:fld>
            <a:endParaRPr lang="en-US"/>
          </a:p>
        </p:txBody>
      </p:sp>
    </p:spTree>
    <p:extLst>
      <p:ext uri="{BB962C8B-B14F-4D97-AF65-F5344CB8AC3E}">
        <p14:creationId xmlns:p14="http://schemas.microsoft.com/office/powerpoint/2010/main" val="1559784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713"/>
            <a:ext cx="12192000" cy="1008543"/>
          </a:xfrm>
        </p:spPr>
        <p:txBody>
          <a:bodyPr>
            <a:normAutofit/>
          </a:bodyPr>
          <a:lstStyle/>
          <a:p>
            <a:pPr algn="ctr"/>
            <a:r>
              <a:rPr lang="en-US" b="1" dirty="0"/>
              <a:t>Aeolian Processes</a:t>
            </a:r>
          </a:p>
        </p:txBody>
      </p:sp>
      <p:sp>
        <p:nvSpPr>
          <p:cNvPr id="7" name="Slide Number Placeholder 6"/>
          <p:cNvSpPr>
            <a:spLocks noGrp="1"/>
          </p:cNvSpPr>
          <p:nvPr>
            <p:ph type="sldNum" sz="quarter" idx="12"/>
          </p:nvPr>
        </p:nvSpPr>
        <p:spPr/>
        <p:txBody>
          <a:bodyPr/>
          <a:lstStyle/>
          <a:p>
            <a:fld id="{7932E60C-DB09-8E46-A7DD-711710BEF5A0}" type="slidenum">
              <a:rPr lang="en-US" smtClean="0"/>
              <a:t>5</a:t>
            </a:fld>
            <a:endParaRPr lang="en-US"/>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206" y="754458"/>
            <a:ext cx="8595731" cy="5600840"/>
          </a:xfrm>
          <a:prstGeom prst="rect">
            <a:avLst/>
          </a:prstGeom>
        </p:spPr>
      </p:pic>
      <p:sp>
        <p:nvSpPr>
          <p:cNvPr id="6" name="Rectangle 5"/>
          <p:cNvSpPr/>
          <p:nvPr/>
        </p:nvSpPr>
        <p:spPr>
          <a:xfrm>
            <a:off x="8043577" y="6354246"/>
            <a:ext cx="2156360" cy="369332"/>
          </a:xfrm>
          <a:prstGeom prst="rect">
            <a:avLst/>
          </a:prstGeom>
        </p:spPr>
        <p:txBody>
          <a:bodyPr wrap="none">
            <a:spAutoFit/>
          </a:bodyPr>
          <a:lstStyle/>
          <a:p>
            <a:r>
              <a:rPr lang="en-US" dirty="0" smtClean="0"/>
              <a:t>Source: </a:t>
            </a:r>
            <a:r>
              <a:rPr lang="en-US" dirty="0" err="1"/>
              <a:t>Pye</a:t>
            </a:r>
            <a:r>
              <a:rPr lang="en-US" dirty="0"/>
              <a:t>, K. </a:t>
            </a:r>
            <a:r>
              <a:rPr lang="en-US" dirty="0" smtClean="0"/>
              <a:t>,1987</a:t>
            </a:r>
            <a:endParaRPr lang="en-US" dirty="0"/>
          </a:p>
        </p:txBody>
      </p:sp>
    </p:spTree>
    <p:extLst>
      <p:ext uri="{BB962C8B-B14F-4D97-AF65-F5344CB8AC3E}">
        <p14:creationId xmlns:p14="http://schemas.microsoft.com/office/powerpoint/2010/main" val="778303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423" y="859871"/>
            <a:ext cx="10758377" cy="5496479"/>
          </a:xfrm>
        </p:spPr>
        <p:txBody>
          <a:bodyPr>
            <a:normAutofit/>
          </a:bodyPr>
          <a:lstStyle/>
          <a:p>
            <a:endParaRPr lang="en-US" sz="3200" dirty="0" smtClean="0">
              <a:solidFill>
                <a:srgbClr val="0F19FF"/>
              </a:solidFill>
            </a:endParaRPr>
          </a:p>
          <a:p>
            <a:r>
              <a:rPr lang="en-US" sz="3200" dirty="0" smtClean="0">
                <a:solidFill>
                  <a:srgbClr val="0F19FF"/>
                </a:solidFill>
              </a:rPr>
              <a:t>Aeolian sediment transport systems and landforms responses to climate change : </a:t>
            </a:r>
          </a:p>
          <a:p>
            <a:pPr lvl="1"/>
            <a:endParaRPr lang="en-US" sz="3200" dirty="0" smtClean="0">
              <a:solidFill>
                <a:srgbClr val="0F19FF"/>
              </a:solidFill>
            </a:endParaRPr>
          </a:p>
          <a:p>
            <a:pPr lvl="2">
              <a:buFont typeface="Wingdings" charset="2"/>
              <a:buChar char="Ø"/>
            </a:pPr>
            <a:r>
              <a:rPr lang="en-US" sz="3200" dirty="0" smtClean="0">
                <a:solidFill>
                  <a:srgbClr val="0F19FF"/>
                </a:solidFill>
              </a:rPr>
              <a:t> Supply </a:t>
            </a:r>
            <a:r>
              <a:rPr lang="en-US" sz="3200" dirty="0" smtClean="0">
                <a:solidFill>
                  <a:srgbClr val="0F19FF"/>
                </a:solidFill>
              </a:rPr>
              <a:t>of sediment</a:t>
            </a:r>
          </a:p>
          <a:p>
            <a:pPr lvl="1"/>
            <a:endParaRPr lang="en-US" sz="3200" dirty="0">
              <a:solidFill>
                <a:srgbClr val="0F19FF"/>
              </a:solidFill>
            </a:endParaRPr>
          </a:p>
          <a:p>
            <a:pPr lvl="2">
              <a:buFont typeface="Wingdings" charset="2"/>
              <a:buChar char="Ø"/>
            </a:pPr>
            <a:r>
              <a:rPr lang="en-US" sz="3200" dirty="0" smtClean="0">
                <a:solidFill>
                  <a:srgbClr val="0F19FF"/>
                </a:solidFill>
              </a:rPr>
              <a:t> </a:t>
            </a:r>
            <a:r>
              <a:rPr lang="en-US" sz="3200" dirty="0" err="1" smtClean="0">
                <a:solidFill>
                  <a:srgbClr val="0F19FF"/>
                </a:solidFill>
              </a:rPr>
              <a:t>Erosivity</a:t>
            </a:r>
            <a:r>
              <a:rPr lang="en-US" sz="3200" dirty="0" smtClean="0">
                <a:solidFill>
                  <a:srgbClr val="0F19FF"/>
                </a:solidFill>
              </a:rPr>
              <a:t> </a:t>
            </a:r>
            <a:r>
              <a:rPr lang="en-US" sz="3200" dirty="0" smtClean="0">
                <a:solidFill>
                  <a:srgbClr val="0F19FF"/>
                </a:solidFill>
              </a:rPr>
              <a:t>or Mobility</a:t>
            </a:r>
          </a:p>
          <a:p>
            <a:pPr lvl="1"/>
            <a:endParaRPr lang="en-US" sz="3200" dirty="0" smtClean="0">
              <a:solidFill>
                <a:srgbClr val="0F19FF"/>
              </a:solidFill>
            </a:endParaRPr>
          </a:p>
          <a:p>
            <a:pPr lvl="2">
              <a:buFont typeface="Wingdings" charset="2"/>
              <a:buChar char="Ø"/>
            </a:pPr>
            <a:r>
              <a:rPr lang="en-US" sz="3200" dirty="0" smtClean="0">
                <a:solidFill>
                  <a:srgbClr val="0F19FF"/>
                </a:solidFill>
              </a:rPr>
              <a:t> Erodibility </a:t>
            </a:r>
            <a:r>
              <a:rPr lang="en-US" sz="3200" dirty="0" smtClean="0">
                <a:solidFill>
                  <a:srgbClr val="0F19FF"/>
                </a:solidFill>
              </a:rPr>
              <a:t>or Availability</a:t>
            </a:r>
          </a:p>
          <a:p>
            <a:pPr lvl="1"/>
            <a:endParaRPr lang="en-US" sz="3200" dirty="0" smtClean="0">
              <a:solidFill>
                <a:srgbClr val="0F19FF"/>
              </a:solidFill>
            </a:endParaRPr>
          </a:p>
        </p:txBody>
      </p:sp>
      <p:sp>
        <p:nvSpPr>
          <p:cNvPr id="5" name="Slide Number Placeholder 4"/>
          <p:cNvSpPr>
            <a:spLocks noGrp="1"/>
          </p:cNvSpPr>
          <p:nvPr>
            <p:ph type="sldNum" sz="quarter" idx="12"/>
          </p:nvPr>
        </p:nvSpPr>
        <p:spPr/>
        <p:txBody>
          <a:bodyPr/>
          <a:lstStyle/>
          <a:p>
            <a:fld id="{7932E60C-DB09-8E46-A7DD-711710BEF5A0}" type="slidenum">
              <a:rPr lang="en-US" smtClean="0"/>
              <a:t>6</a:t>
            </a:fld>
            <a:endParaRPr lang="en-US"/>
          </a:p>
        </p:txBody>
      </p:sp>
    </p:spTree>
    <p:extLst>
      <p:ext uri="{BB962C8B-B14F-4D97-AF65-F5344CB8AC3E}">
        <p14:creationId xmlns:p14="http://schemas.microsoft.com/office/powerpoint/2010/main" val="618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7" y="574158"/>
            <a:ext cx="11811928" cy="5581136"/>
          </a:xfrm>
          <a:prstGeom prst="rect">
            <a:avLst/>
          </a:prstGeom>
        </p:spPr>
      </p:pic>
      <p:sp>
        <p:nvSpPr>
          <p:cNvPr id="3" name="Slide Number Placeholder 2"/>
          <p:cNvSpPr>
            <a:spLocks noGrp="1"/>
          </p:cNvSpPr>
          <p:nvPr>
            <p:ph type="sldNum" sz="quarter" idx="12"/>
          </p:nvPr>
        </p:nvSpPr>
        <p:spPr/>
        <p:txBody>
          <a:bodyPr/>
          <a:lstStyle/>
          <a:p>
            <a:fld id="{7932E60C-DB09-8E46-A7DD-711710BEF5A0}" type="slidenum">
              <a:rPr lang="en-US" smtClean="0"/>
              <a:t>7</a:t>
            </a:fld>
            <a:endParaRPr lang="en-US"/>
          </a:p>
        </p:txBody>
      </p:sp>
      <p:sp>
        <p:nvSpPr>
          <p:cNvPr id="2" name="Rectangle 1"/>
          <p:cNvSpPr/>
          <p:nvPr/>
        </p:nvSpPr>
        <p:spPr>
          <a:xfrm>
            <a:off x="7581252" y="6352143"/>
            <a:ext cx="2717411" cy="369332"/>
          </a:xfrm>
          <a:prstGeom prst="rect">
            <a:avLst/>
          </a:prstGeom>
        </p:spPr>
        <p:txBody>
          <a:bodyPr wrap="none">
            <a:spAutoFit/>
          </a:bodyPr>
          <a:lstStyle/>
          <a:p>
            <a:r>
              <a:rPr lang="tr-TR" dirty="0" smtClean="0">
                <a:latin typeface="AdvHvc" charset="0"/>
              </a:rPr>
              <a:t>Source: </a:t>
            </a:r>
            <a:r>
              <a:rPr lang="tr-TR" dirty="0" err="1" smtClean="0">
                <a:latin typeface="AdvHvc" charset="0"/>
              </a:rPr>
              <a:t>Kocurek</a:t>
            </a:r>
            <a:r>
              <a:rPr lang="tr-TR" dirty="0">
                <a:latin typeface="AdvHvc" charset="0"/>
              </a:rPr>
              <a:t>, G., 1998 </a:t>
            </a:r>
            <a:endParaRPr lang="tr-TR" dirty="0"/>
          </a:p>
        </p:txBody>
      </p:sp>
    </p:spTree>
    <p:extLst>
      <p:ext uri="{BB962C8B-B14F-4D97-AF65-F5344CB8AC3E}">
        <p14:creationId xmlns:p14="http://schemas.microsoft.com/office/powerpoint/2010/main" val="3694920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7594"/>
            <a:ext cx="12192001" cy="1325563"/>
          </a:xfrm>
        </p:spPr>
        <p:txBody>
          <a:bodyPr>
            <a:normAutofit/>
          </a:bodyPr>
          <a:lstStyle/>
          <a:p>
            <a:pPr algn="ctr"/>
            <a:r>
              <a:rPr lang="en-US" b="1" dirty="0" smtClean="0"/>
              <a:t>Dust Events and Climate Variability</a:t>
            </a:r>
            <a:endParaRPr lang="en-US" b="1" dirty="0"/>
          </a:p>
        </p:txBody>
      </p:sp>
      <p:sp>
        <p:nvSpPr>
          <p:cNvPr id="3" name="Content Placeholder 2"/>
          <p:cNvSpPr>
            <a:spLocks noGrp="1"/>
          </p:cNvSpPr>
          <p:nvPr>
            <p:ph idx="1"/>
          </p:nvPr>
        </p:nvSpPr>
        <p:spPr>
          <a:xfrm>
            <a:off x="34508" y="1850283"/>
            <a:ext cx="4209689" cy="3675673"/>
          </a:xfrm>
        </p:spPr>
        <p:txBody>
          <a:bodyPr>
            <a:normAutofit/>
          </a:bodyPr>
          <a:lstStyle/>
          <a:p>
            <a:r>
              <a:rPr lang="en-US" dirty="0" smtClean="0">
                <a:solidFill>
                  <a:srgbClr val="0F19FF"/>
                </a:solidFill>
              </a:rPr>
              <a:t>Characterized by seasonal strong winds and fine grained sediments </a:t>
            </a:r>
          </a:p>
          <a:p>
            <a:endParaRPr lang="en-US" dirty="0">
              <a:solidFill>
                <a:srgbClr val="0F19FF"/>
              </a:solidFill>
            </a:endParaRPr>
          </a:p>
          <a:p>
            <a:r>
              <a:rPr lang="en-US" dirty="0" smtClean="0">
                <a:solidFill>
                  <a:srgbClr val="0F19FF"/>
                </a:solidFill>
              </a:rPr>
              <a:t>Dust sources are sensitive to climate but nature of response depends on the character of the source </a:t>
            </a:r>
          </a:p>
          <a:p>
            <a:endParaRPr lang="en-US" dirty="0" smtClean="0">
              <a:solidFill>
                <a:srgbClr val="0F19FF"/>
              </a:solidFill>
            </a:endParaRPr>
          </a:p>
        </p:txBody>
      </p:sp>
      <p:sp>
        <p:nvSpPr>
          <p:cNvPr id="7" name="Slide Number Placeholder 6"/>
          <p:cNvSpPr>
            <a:spLocks noGrp="1"/>
          </p:cNvSpPr>
          <p:nvPr>
            <p:ph type="sldNum" sz="quarter" idx="12"/>
          </p:nvPr>
        </p:nvSpPr>
        <p:spPr/>
        <p:txBody>
          <a:bodyPr/>
          <a:lstStyle/>
          <a:p>
            <a:fld id="{7932E60C-DB09-8E46-A7DD-711710BEF5A0}" type="slidenum">
              <a:rPr lang="en-US" smtClean="0"/>
              <a:t>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197" y="1465293"/>
            <a:ext cx="7766647" cy="4530544"/>
          </a:xfrm>
          <a:prstGeom prst="rect">
            <a:avLst/>
          </a:prstGeom>
        </p:spPr>
      </p:pic>
      <p:sp>
        <p:nvSpPr>
          <p:cNvPr id="6" name="TextBox 5"/>
          <p:cNvSpPr txBox="1"/>
          <p:nvPr/>
        </p:nvSpPr>
        <p:spPr>
          <a:xfrm>
            <a:off x="4244197" y="6098270"/>
            <a:ext cx="7947803" cy="307777"/>
          </a:xfrm>
          <a:prstGeom prst="rect">
            <a:avLst/>
          </a:prstGeom>
          <a:noFill/>
        </p:spPr>
        <p:txBody>
          <a:bodyPr wrap="square" rtlCol="0">
            <a:spAutoFit/>
          </a:bodyPr>
          <a:lstStyle/>
          <a:p>
            <a:r>
              <a:rPr lang="en-US" sz="1400" dirty="0" smtClean="0"/>
              <a:t>http://</a:t>
            </a:r>
            <a:r>
              <a:rPr lang="en-US" sz="1400" dirty="0" err="1" smtClean="0"/>
              <a:t>www.goes-r.gov</a:t>
            </a:r>
            <a:r>
              <a:rPr lang="en-US" sz="1400" dirty="0" smtClean="0"/>
              <a:t>/users/comet/EUMETSAT/</a:t>
            </a:r>
            <a:r>
              <a:rPr lang="en-US" sz="1400" dirty="0" err="1" smtClean="0"/>
              <a:t>at_dust</a:t>
            </a:r>
            <a:r>
              <a:rPr lang="en-US" sz="1400" dirty="0" smtClean="0"/>
              <a:t>/navmenu.php_tab_1_page_3.3.0_type_text.htm</a:t>
            </a:r>
            <a:endParaRPr lang="en-US" sz="1400" dirty="0"/>
          </a:p>
        </p:txBody>
      </p:sp>
    </p:spTree>
    <p:extLst>
      <p:ext uri="{BB962C8B-B14F-4D97-AF65-F5344CB8AC3E}">
        <p14:creationId xmlns:p14="http://schemas.microsoft.com/office/powerpoint/2010/main" val="24696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97275"/>
            <a:ext cx="12192000" cy="1325563"/>
          </a:xfrm>
        </p:spPr>
        <p:txBody>
          <a:bodyPr>
            <a:normAutofit fontScale="90000"/>
          </a:bodyPr>
          <a:lstStyle/>
          <a:p>
            <a:pPr algn="ctr"/>
            <a:r>
              <a:rPr lang="en-US" dirty="0" smtClean="0"/>
              <a:t>Inverse relation </a:t>
            </a:r>
            <a:r>
              <a:rPr lang="en-US" dirty="0"/>
              <a:t>between </a:t>
            </a:r>
            <a:r>
              <a:rPr lang="en-US" dirty="0" smtClean="0"/>
              <a:t/>
            </a:r>
            <a:br>
              <a:rPr lang="en-US" dirty="0" smtClean="0"/>
            </a:br>
            <a:r>
              <a:rPr lang="en-US" dirty="0" smtClean="0"/>
              <a:t>dust </a:t>
            </a:r>
            <a:r>
              <a:rPr lang="en-US" dirty="0"/>
              <a:t>storms and </a:t>
            </a:r>
            <a:r>
              <a:rPr lang="en-US" dirty="0" smtClean="0"/>
              <a:t>previous</a:t>
            </a:r>
            <a:r>
              <a:rPr lang="en-US" dirty="0" smtClean="0"/>
              <a:t> rainfall</a:t>
            </a:r>
            <a:r>
              <a:rPr lang="en-US" dirty="0"/>
              <a:t/>
            </a:r>
            <a:br>
              <a:rPr lang="en-US" dirty="0"/>
            </a:br>
            <a:endParaRPr lang="en-US" b="1" dirty="0"/>
          </a:p>
        </p:txBody>
      </p:sp>
      <p:sp>
        <p:nvSpPr>
          <p:cNvPr id="4" name="Slide Number Placeholder 3"/>
          <p:cNvSpPr>
            <a:spLocks noGrp="1"/>
          </p:cNvSpPr>
          <p:nvPr>
            <p:ph type="sldNum" sz="quarter" idx="12"/>
          </p:nvPr>
        </p:nvSpPr>
        <p:spPr/>
        <p:txBody>
          <a:bodyPr/>
          <a:lstStyle/>
          <a:p>
            <a:fld id="{7932E60C-DB09-8E46-A7DD-711710BEF5A0}" type="slidenum">
              <a:rPr lang="en-US" smtClean="0"/>
              <a:t>9</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958" y="1443460"/>
            <a:ext cx="9207795" cy="4908683"/>
          </a:xfrm>
          <a:prstGeom prst="rect">
            <a:avLst/>
          </a:prstGeom>
        </p:spPr>
      </p:pic>
      <p:sp>
        <p:nvSpPr>
          <p:cNvPr id="6" name="Rectangle 5"/>
          <p:cNvSpPr/>
          <p:nvPr/>
        </p:nvSpPr>
        <p:spPr>
          <a:xfrm>
            <a:off x="7817154" y="6352143"/>
            <a:ext cx="3031599" cy="369332"/>
          </a:xfrm>
          <a:prstGeom prst="rect">
            <a:avLst/>
          </a:prstGeom>
        </p:spPr>
        <p:txBody>
          <a:bodyPr wrap="none">
            <a:spAutoFit/>
          </a:bodyPr>
          <a:lstStyle/>
          <a:p>
            <a:r>
              <a:rPr lang="en-US" smtClean="0">
                <a:latin typeface="AdvPAEBC" charset="0"/>
              </a:rPr>
              <a:t>Source: Middleton</a:t>
            </a:r>
            <a:r>
              <a:rPr lang="en-US" dirty="0">
                <a:latin typeface="AdvPAEBC" charset="0"/>
              </a:rPr>
              <a:t>, N.J., 1989 </a:t>
            </a:r>
            <a:endParaRPr lang="en-US" dirty="0"/>
          </a:p>
        </p:txBody>
      </p:sp>
    </p:spTree>
    <p:extLst>
      <p:ext uri="{BB962C8B-B14F-4D97-AF65-F5344CB8AC3E}">
        <p14:creationId xmlns:p14="http://schemas.microsoft.com/office/powerpoint/2010/main" val="614723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13916</TotalTime>
  <Words>2478</Words>
  <Application>Microsoft Macintosh PowerPoint</Application>
  <PresentationFormat>Widescreen</PresentationFormat>
  <Paragraphs>298</Paragraphs>
  <Slides>33</Slides>
  <Notes>29</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AdvHvc</vt:lpstr>
      <vt:lpstr>AdvPAEBC</vt:lpstr>
      <vt:lpstr>Calibri</vt:lpstr>
      <vt:lpstr>Calibri Light</vt:lpstr>
      <vt:lpstr>Cambria Math</vt:lpstr>
      <vt:lpstr>Mangal</vt:lpstr>
      <vt:lpstr>Wingdings</vt:lpstr>
      <vt:lpstr>Arial</vt:lpstr>
      <vt:lpstr>Arial</vt:lpstr>
      <vt:lpstr>Office Theme</vt:lpstr>
      <vt:lpstr>Climate Change  and  Aeolian Processes</vt:lpstr>
      <vt:lpstr>PowerPoint Presentation</vt:lpstr>
      <vt:lpstr>Outline</vt:lpstr>
      <vt:lpstr>PowerPoint Presentation</vt:lpstr>
      <vt:lpstr>Aeolian Processes</vt:lpstr>
      <vt:lpstr>PowerPoint Presentation</vt:lpstr>
      <vt:lpstr>PowerPoint Presentation</vt:lpstr>
      <vt:lpstr>Dust Events and Climate Variability</vt:lpstr>
      <vt:lpstr>Inverse relation between  dust storms and previous rainfall </vt:lpstr>
      <vt:lpstr>PowerPoint Presentation</vt:lpstr>
      <vt:lpstr>Wind Speed and Drought Condition </vt:lpstr>
      <vt:lpstr>PowerPoint Presentation</vt:lpstr>
      <vt:lpstr>Outline</vt:lpstr>
      <vt:lpstr>Dune Systems</vt:lpstr>
      <vt:lpstr>Late Holocene (11700 years ago to present) Dune Movement </vt:lpstr>
      <vt:lpstr>PowerPoint Presentation</vt:lpstr>
      <vt:lpstr>Decadal Scale Changes</vt:lpstr>
      <vt:lpstr>PowerPoint Presentation</vt:lpstr>
      <vt:lpstr>Response to Inter-annual Climate Variability </vt:lpstr>
      <vt:lpstr>PowerPoint Presentation</vt:lpstr>
      <vt:lpstr>Dune Mobility Index</vt:lpstr>
      <vt:lpstr>PowerPoint Presentation</vt:lpstr>
      <vt:lpstr>PowerPoint Presentation</vt:lpstr>
      <vt:lpstr>PowerPoint Presentation</vt:lpstr>
      <vt:lpstr>Without CO2 Fertilization, model predicts to expand desert by 7.9% compared to 1980-2000 period</vt:lpstr>
      <vt:lpstr>PowerPoint Presentation</vt:lpstr>
      <vt:lpstr>Conclusions</vt:lpstr>
      <vt:lpstr>References</vt:lpstr>
      <vt:lpstr>PowerPoint Presentation</vt:lpstr>
      <vt:lpstr>PowerPoint Presentation</vt:lpstr>
      <vt:lpstr>PowerPoint Presentation</vt:lpstr>
      <vt:lpstr>Desertification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Aeolian Processes and Climate Change</dc:title>
  <dc:creator>Pramod Adhikari</dc:creator>
  <cp:lastModifiedBy>Pramod Adhikari</cp:lastModifiedBy>
  <cp:revision>200</cp:revision>
  <dcterms:created xsi:type="dcterms:W3CDTF">2017-01-31T04:49:14Z</dcterms:created>
  <dcterms:modified xsi:type="dcterms:W3CDTF">2017-02-14T18:03:12Z</dcterms:modified>
</cp:coreProperties>
</file>