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5" r:id="rId10"/>
    <p:sldId id="266" r:id="rId11"/>
    <p:sldId id="277" r:id="rId12"/>
    <p:sldId id="276" r:id="rId13"/>
    <p:sldId id="263" r:id="rId14"/>
    <p:sldId id="267" r:id="rId15"/>
    <p:sldId id="268" r:id="rId16"/>
    <p:sldId id="269" r:id="rId17"/>
    <p:sldId id="270" r:id="rId18"/>
    <p:sldId id="271" r:id="rId19"/>
    <p:sldId id="279" r:id="rId20"/>
    <p:sldId id="272" r:id="rId21"/>
    <p:sldId id="273" r:id="rId22"/>
    <p:sldId id="274" r:id="rId23"/>
    <p:sldId id="275" r:id="rId24"/>
    <p:sldId id="281" r:id="rId25"/>
    <p:sldId id="282" r:id="rId26"/>
    <p:sldId id="283" r:id="rId27"/>
    <p:sldId id="264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472" autoAdjust="0"/>
    <p:restoredTop sz="94820" autoAdjust="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99374-7BB0-415E-B41C-F2653B52CDC6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19E8C-A098-4A0B-BA80-267F59460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Amazonian tropical forest-</a:t>
            </a:r>
            <a:r>
              <a:rPr lang="en-US" baseline="0" dirty="0" smtClean="0"/>
              <a:t> cover the largest forested area globally, constitute the largest reservoir of above-ground organic carbon.</a:t>
            </a:r>
          </a:p>
          <a:p>
            <a:r>
              <a:rPr lang="en-US" baseline="0" dirty="0" smtClean="0"/>
              <a:t>Forests affect the functioning of Earth’s climate due to the exchanges of water, energy and carbon with the atmosphere</a:t>
            </a:r>
          </a:p>
          <a:p>
            <a:r>
              <a:rPr lang="en-US" baseline="0" dirty="0" smtClean="0"/>
              <a:t>They are under strong human pressure because of deforestation for logging, forest to pasture conversion and the use of natural resources</a:t>
            </a:r>
          </a:p>
          <a:p>
            <a:r>
              <a:rPr lang="en-US" baseline="0" dirty="0" smtClean="0"/>
              <a:t>Along with deforestation, forests face threats from climate change and altered fire regimes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19E8C-A098-4A0B-BA80-267F59460F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8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these forests</a:t>
            </a:r>
            <a:r>
              <a:rPr lang="en-US" baseline="0" dirty="0" smtClean="0"/>
              <a:t> face continuous pressures from humans through development and global temperature are continuing to rise because of fossil fuel burning, the AMAZONICA consortium or above was formed in 2009. There are 7 Brazilian and 7 UK research institutions that are involved. It combined for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time the above!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19E8C-A098-4A0B-BA80-267F59460F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2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background for the AMAZONICA</a:t>
            </a:r>
            <a:r>
              <a:rPr lang="en-US" baseline="0" dirty="0" smtClean="0"/>
              <a:t> studies.</a:t>
            </a:r>
          </a:p>
          <a:p>
            <a:r>
              <a:rPr lang="en-US" baseline="0" dirty="0" smtClean="0"/>
              <a:t>RAINFOR  forest census network 2009-2014, part of AMAZONICA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19E8C-A098-4A0B-BA80-267F59460F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2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Tightly coupled with Carbon dynamics of Amazonian rainforests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, positive precipitation, negative precipitation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19E8C-A098-4A0B-BA80-267F59460F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9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frequent extreme floods (2008/09, 2011/12 and 2013/14)</a:t>
            </a:r>
          </a:p>
          <a:p>
            <a:r>
              <a:rPr lang="en-US" dirty="0" smtClean="0"/>
              <a:t>Strong droughts (2005, 2007 and 2010)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Hydrological cycle</a:t>
            </a:r>
            <a:r>
              <a:rPr lang="en-US" baseline="0" dirty="0" smtClean="0"/>
              <a:t> is m</a:t>
            </a:r>
            <a:r>
              <a:rPr lang="en-US" dirty="0" smtClean="0"/>
              <a:t>ore variable past 3-4 decades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Increase</a:t>
            </a:r>
            <a:r>
              <a:rPr lang="en-US" baseline="0" dirty="0" smtClean="0"/>
              <a:t> in extreme events is consistent with an upward trend in seasonal amplitude of amazon river discharge measured at </a:t>
            </a:r>
            <a:r>
              <a:rPr lang="en-US" baseline="0" dirty="0" err="1" smtClean="0"/>
              <a:t>Obidos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Precipitation amount increased due to an increase during the wet season in northwestern, northern and central parts of basin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Decrease during the dry season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Intensification of hydrological cycle---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19E8C-A098-4A0B-BA80-267F59460F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76DD-8EB5-4318-8BFF-A4E0A663E114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767D-B4B6-48CE-9D3E-DC9AE824787B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8EED-F693-420C-8116-7B40D0C42FC4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FAC2-0264-4C5E-A133-AF95CF8ED177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AE103-07FB-4EE4-9A5C-D383112653B5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B560-8575-44BE-9E44-D4A45AC75471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ACF0-2D02-445D-AA7C-C3BA1C541AA9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CF8D-3C3F-47C6-B7EF-B36B15060481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DF9A750E-3971-4F02-B2E0-0FA7670D55DE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61E91FD-F342-4F38-8C74-7D36AE240E46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E5BF-B3B1-4183-A056-5044B4BD2178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153A-609C-4710-81F7-E1B067D94DDE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750E-3971-4F02-B2E0-0FA7670D55DE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750E-3971-4F02-B2E0-0FA7670D55DE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750E-3971-4F02-B2E0-0FA7670D55DE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F9A750E-3971-4F02-B2E0-0FA7670D55DE}" type="datetime1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B9F974A-A3EF-41CC-B80B-FF1556EEA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nullschool.net/#2016/01/01/2100Z/wind/surface/level/overlay=total_precipitable_water/patterson" TargetMode="External"/><Relationship Id="rId2" Type="http://schemas.openxmlformats.org/officeDocument/2006/relationships/hyperlink" Target="https://earth.nullschool.net/#2016/01/01/2100Z/ocean/primary/waves/overlay=sea_surface_temp/patters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arth.nullschool.net/#2016/08/01/2100Z/wind/surface/level/overlay=total_precipitable_water/patterson" TargetMode="External"/><Relationship Id="rId4" Type="http://schemas.openxmlformats.org/officeDocument/2006/relationships/hyperlink" Target="https://earth.nullschool.net/#2016/08/01/2100Z/ocean/primary/waves/overlay=sea_surface_temp/patters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02/2014GB00508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00374"/>
            <a:ext cx="7620000" cy="14192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Recent Amazon climate as background for possible ongoing and future changes of Amazon humid forests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00600"/>
            <a:ext cx="5724862" cy="1007200"/>
          </a:xfrm>
        </p:spPr>
        <p:txBody>
          <a:bodyPr/>
          <a:lstStyle/>
          <a:p>
            <a:r>
              <a:rPr lang="en-US" dirty="0" smtClean="0"/>
              <a:t>M. </a:t>
            </a:r>
            <a:r>
              <a:rPr lang="en-US" dirty="0" err="1" smtClean="0"/>
              <a:t>Gloor</a:t>
            </a:r>
            <a:r>
              <a:rPr lang="en-US" dirty="0" smtClean="0"/>
              <a:t>, J. </a:t>
            </a:r>
            <a:r>
              <a:rPr lang="en-US" dirty="0" err="1" smtClean="0"/>
              <a:t>Barichivich</a:t>
            </a:r>
            <a:r>
              <a:rPr lang="en-US" dirty="0" smtClean="0"/>
              <a:t>, G. </a:t>
            </a:r>
            <a:r>
              <a:rPr lang="en-US" dirty="0" err="1" smtClean="0"/>
              <a:t>Ziv</a:t>
            </a:r>
            <a:r>
              <a:rPr lang="en-US" dirty="0" smtClean="0"/>
              <a:t>, R. </a:t>
            </a:r>
            <a:r>
              <a:rPr lang="en-US" dirty="0" err="1" smtClean="0"/>
              <a:t>Brienen</a:t>
            </a:r>
            <a:r>
              <a:rPr lang="en-US" dirty="0" smtClean="0"/>
              <a:t>, J. </a:t>
            </a:r>
            <a:r>
              <a:rPr lang="en-US" dirty="0" err="1" smtClean="0"/>
              <a:t>Schongart</a:t>
            </a:r>
            <a:r>
              <a:rPr lang="en-US" dirty="0" smtClean="0"/>
              <a:t>, P. </a:t>
            </a:r>
            <a:r>
              <a:rPr lang="en-US" dirty="0" err="1" smtClean="0"/>
              <a:t>Peylin</a:t>
            </a:r>
            <a:r>
              <a:rPr lang="en-US" dirty="0" smtClean="0"/>
              <a:t>, B. </a:t>
            </a:r>
            <a:r>
              <a:rPr lang="en-US" dirty="0" err="1" smtClean="0"/>
              <a:t>Barcante</a:t>
            </a:r>
            <a:r>
              <a:rPr lang="en-US" dirty="0" smtClean="0"/>
              <a:t> </a:t>
            </a:r>
            <a:r>
              <a:rPr lang="en-US" dirty="0" err="1" smtClean="0"/>
              <a:t>Ladvocat</a:t>
            </a:r>
            <a:r>
              <a:rPr lang="en-US" dirty="0" smtClean="0"/>
              <a:t> </a:t>
            </a:r>
            <a:r>
              <a:rPr lang="en-US" dirty="0" err="1" smtClean="0"/>
              <a:t>Cintra</a:t>
            </a:r>
            <a:r>
              <a:rPr lang="en-US" dirty="0" smtClean="0"/>
              <a:t>, T. </a:t>
            </a:r>
            <a:r>
              <a:rPr lang="en-US" dirty="0" err="1" smtClean="0"/>
              <a:t>Feldpausch</a:t>
            </a:r>
            <a:r>
              <a:rPr lang="en-US" dirty="0" smtClean="0"/>
              <a:t>, O. Phillips, and J. Baker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 Drought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36" y="1443059"/>
            <a:ext cx="60802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8847" y="6072811"/>
            <a:ext cx="623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 </a:t>
            </a:r>
            <a:r>
              <a:rPr lang="en-US" sz="1400" dirty="0"/>
              <a:t>(</a:t>
            </a:r>
            <a:r>
              <a:rPr lang="en-US" dirty="0"/>
              <a:t>OPI, mm d</a:t>
            </a:r>
            <a:r>
              <a:rPr lang="en-US" baseline="30000" dirty="0"/>
              <a:t>–1</a:t>
            </a:r>
            <a:r>
              <a:rPr lang="en-US" dirty="0" smtClean="0"/>
              <a:t>)                              (</a:t>
            </a:r>
            <a:r>
              <a:rPr lang="en-US" dirty="0"/>
              <a:t>degree Celsius) </a:t>
            </a:r>
            <a:endParaRPr lang="en-US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438400" y="1066800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Rainfall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059482"/>
            <a:ext cx="27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Temperatures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510010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/>
              <a:t>Yoon and Zheng, 2008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7960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Pacific Decadal Oscillation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000"/>
            <a:ext cx="4495800" cy="487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495800" cy="487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1535668"/>
            <a:ext cx="13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PDO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15356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PDO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1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599421"/>
          </a:xfrm>
        </p:spPr>
        <p:txBody>
          <a:bodyPr/>
          <a:lstStyle/>
          <a:p>
            <a:r>
              <a:rPr lang="en-US" sz="4400" dirty="0" smtClean="0"/>
              <a:t>Walker Circulation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04" y="990601"/>
            <a:ext cx="7388992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886201"/>
            <a:ext cx="7391400" cy="29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2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523221"/>
          </a:xfrm>
        </p:spPr>
        <p:txBody>
          <a:bodyPr>
            <a:noAutofit/>
          </a:bodyPr>
          <a:lstStyle/>
          <a:p>
            <a:r>
              <a:rPr lang="en-US" sz="4400" dirty="0" smtClean="0"/>
              <a:t>Amazon Temperatures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03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0"/>
          <a:stretch/>
        </p:blipFill>
        <p:spPr bwMode="auto">
          <a:xfrm>
            <a:off x="4191000" y="1905000"/>
            <a:ext cx="4953000" cy="44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2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828021"/>
          </a:xfrm>
        </p:spPr>
        <p:txBody>
          <a:bodyPr/>
          <a:lstStyle/>
          <a:p>
            <a:r>
              <a:rPr lang="en-US" sz="4400" dirty="0" smtClean="0"/>
              <a:t>Precipitation</a:t>
            </a:r>
            <a:endParaRPr lang="en-US" sz="4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r="-345" b="41054"/>
          <a:stretch/>
        </p:blipFill>
        <p:spPr bwMode="auto">
          <a:xfrm>
            <a:off x="609600" y="1143000"/>
            <a:ext cx="7791269" cy="552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8280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River Discharge</a:t>
            </a:r>
            <a:endParaRPr lang="en-US" sz="4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86" r="-22886"/>
          <a:stretch>
            <a:fillRect/>
          </a:stretch>
        </p:blipFill>
        <p:spPr bwMode="auto">
          <a:xfrm>
            <a:off x="533848" y="1219200"/>
            <a:ext cx="8076305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582" y="228600"/>
            <a:ext cx="5842837" cy="76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Water vapor </a:t>
            </a:r>
            <a:r>
              <a:rPr lang="en-US" sz="4400" dirty="0" smtClean="0"/>
              <a:t>budget</a:t>
            </a:r>
            <a:endParaRPr lang="en-US" sz="4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48200" y="1219200"/>
            <a:ext cx="3776663" cy="550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0363" y="1295400"/>
            <a:ext cx="3807662" cy="5410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vapor transport into basin (line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vapor outflow             (across line 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 and W water vapor transport (lines 1 and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vapor content over the Amazon Basin (based on ERA-Interim reanalysis)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675621"/>
          </a:xfrm>
        </p:spPr>
        <p:txBody>
          <a:bodyPr>
            <a:noAutofit/>
          </a:bodyPr>
          <a:lstStyle/>
          <a:p>
            <a:r>
              <a:rPr lang="en-US" sz="4400" dirty="0" smtClean="0"/>
              <a:t>Sea Surface Warming Trends</a:t>
            </a:r>
            <a:endParaRPr lang="en-US" sz="4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90600"/>
            <a:ext cx="5562600" cy="564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Walker_Neutral_610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996" b="-4996"/>
          <a:stretch>
            <a:fillRect/>
          </a:stretch>
        </p:blipFill>
        <p:spPr>
          <a:xfrm>
            <a:off x="609600" y="3423062"/>
            <a:ext cx="7848266" cy="32555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sst.jpg"/>
          <p:cNvPicPr>
            <a:picLocks noChangeAspect="1"/>
          </p:cNvPicPr>
          <p:nvPr/>
        </p:nvPicPr>
        <p:blipFill rotWithShape="1">
          <a:blip r:embed="rId3"/>
          <a:srcRect b="53192"/>
          <a:stretch/>
        </p:blipFill>
        <p:spPr>
          <a:xfrm>
            <a:off x="609600" y="228600"/>
            <a:ext cx="7848266" cy="319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Earth Wind Map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Wet season, SST &amp; Precipitation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://earth.nullschool.net/#</a:t>
            </a:r>
            <a:r>
              <a:rPr lang="en-US" dirty="0" smtClean="0">
                <a:hlinkClick r:id="rId2"/>
              </a:rPr>
              <a:t>2016/01/01/2100Z/ocean/primary/waves/overlay=sea_surface_temp/patterson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https://earth.nullschool.net/#</a:t>
            </a:r>
            <a:r>
              <a:rPr lang="en-US" dirty="0" smtClean="0">
                <a:hlinkClick r:id="rId3"/>
              </a:rPr>
              <a:t>2016/01/01/2100Z/wind/surface/level/overlay=total_precipitable_water/patterson</a:t>
            </a:r>
            <a:endParaRPr lang="en-US" dirty="0" smtClean="0"/>
          </a:p>
          <a:p>
            <a:r>
              <a:rPr lang="en-US" dirty="0" smtClean="0"/>
              <a:t>Dry season, SST &amp; Precipitation</a:t>
            </a: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://earth.nullschool.net/#</a:t>
            </a:r>
            <a:r>
              <a:rPr lang="en-US" dirty="0" smtClean="0">
                <a:hlinkClick r:id="rId4"/>
              </a:rPr>
              <a:t>2016/08/01/2100Z/ocean/primary/waves/overlay=sea_surface_temp/patterson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https://earth.nullschool.net/#</a:t>
            </a:r>
            <a:r>
              <a:rPr lang="en-US" dirty="0" smtClean="0">
                <a:hlinkClick r:id="rId5"/>
              </a:rPr>
              <a:t>2016/08/01/2100Z/wind/surface/level/overlay=total_precipitable_water/patterson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AMAZONICA</a:t>
            </a:r>
          </a:p>
          <a:p>
            <a:pPr lvl="1"/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Amazon hydrologic cycle</a:t>
            </a:r>
          </a:p>
          <a:p>
            <a:r>
              <a:rPr lang="en-US" dirty="0" smtClean="0"/>
              <a:t>Recent Amazon climate patterns</a:t>
            </a:r>
          </a:p>
          <a:p>
            <a:pPr lvl="1"/>
            <a:r>
              <a:rPr lang="en-US" dirty="0" smtClean="0"/>
              <a:t>Temperatures</a:t>
            </a:r>
          </a:p>
          <a:p>
            <a:pPr lvl="1"/>
            <a:r>
              <a:rPr lang="en-US" dirty="0" smtClean="0"/>
              <a:t>Precipitation and river discharge</a:t>
            </a:r>
          </a:p>
          <a:p>
            <a:pPr lvl="1"/>
            <a:r>
              <a:rPr lang="en-US" dirty="0" smtClean="0"/>
              <a:t>Water vapor transport and atmospheric  water vapor content</a:t>
            </a:r>
          </a:p>
          <a:p>
            <a:r>
              <a:rPr lang="en-US" dirty="0" smtClean="0"/>
              <a:t>Implication for Amazon humid forests</a:t>
            </a:r>
          </a:p>
          <a:p>
            <a:r>
              <a:rPr lang="en-US" dirty="0" smtClean="0"/>
              <a:t>Conclusion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Deforestation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7800"/>
            <a:ext cx="693420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587" y="62484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INPE/</a:t>
            </a:r>
            <a:r>
              <a:rPr lang="en-US" sz="1400" i="1" dirty="0" err="1" smtClean="0"/>
              <a:t>Prodes</a:t>
            </a:r>
            <a:r>
              <a:rPr lang="en-US" sz="1400" i="1" dirty="0" smtClean="0"/>
              <a:t>.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Implications for Amazon Humid Forests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Terra </a:t>
            </a:r>
            <a:r>
              <a:rPr lang="en-US" dirty="0" err="1" smtClean="0"/>
              <a:t>firme</a:t>
            </a:r>
            <a:r>
              <a:rPr lang="en-US" dirty="0" smtClean="0"/>
              <a:t> forests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971800"/>
            <a:ext cx="6858000" cy="35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8189" y="6498571"/>
            <a:ext cx="1642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Grace &amp; </a:t>
            </a:r>
            <a:r>
              <a:rPr lang="en-US" sz="1400" i="1" dirty="0" err="1" smtClean="0"/>
              <a:t>Malhi</a:t>
            </a:r>
            <a:r>
              <a:rPr lang="en-US" sz="1400" i="1" dirty="0" smtClean="0"/>
              <a:t>, 2002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Intensification of hydrological cycle</a:t>
            </a:r>
          </a:p>
          <a:p>
            <a:r>
              <a:rPr lang="en-US" dirty="0" err="1" smtClean="0"/>
              <a:t>Riverine</a:t>
            </a:r>
            <a:r>
              <a:rPr lang="en-US" dirty="0" smtClean="0"/>
              <a:t> records and </a:t>
            </a:r>
            <a:r>
              <a:rPr lang="en-US" dirty="0" err="1" smtClean="0"/>
              <a:t>climatologies</a:t>
            </a:r>
            <a:r>
              <a:rPr lang="en-US" dirty="0" smtClean="0"/>
              <a:t> exhibit an increase in precipitation</a:t>
            </a:r>
          </a:p>
          <a:p>
            <a:r>
              <a:rPr lang="en-US" dirty="0" smtClean="0"/>
              <a:t>Increase in frequency of extreme floods and drought</a:t>
            </a:r>
          </a:p>
          <a:p>
            <a:r>
              <a:rPr lang="en-US" dirty="0" smtClean="0"/>
              <a:t>Precipitation trends coincide with trends of net water vapor transport into the Amazon basin</a:t>
            </a:r>
          </a:p>
          <a:p>
            <a:r>
              <a:rPr lang="en-US" dirty="0" smtClean="0"/>
              <a:t>Strong warming since 1980 in the basin</a:t>
            </a:r>
          </a:p>
          <a:p>
            <a:r>
              <a:rPr lang="en-US" dirty="0" smtClean="0"/>
              <a:t>Tropical North Atlantic SSTs have warmed over last decades, switch from negative to positive PDO in 1990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in precipitation, neutral effect on forests</a:t>
            </a:r>
          </a:p>
          <a:p>
            <a:r>
              <a:rPr lang="en-US" dirty="0" smtClean="0"/>
              <a:t>Southwest and south basin experience drier conditions,  negative effects on </a:t>
            </a:r>
            <a:r>
              <a:rPr lang="en-US" dirty="0" smtClean="0"/>
              <a:t>forests</a:t>
            </a:r>
          </a:p>
          <a:p>
            <a:r>
              <a:rPr lang="en-US" dirty="0" smtClean="0"/>
              <a:t>Forests will thrive in areas where precipitation is increasing, north and central </a:t>
            </a:r>
            <a:endParaRPr lang="en-US" dirty="0" smtClean="0"/>
          </a:p>
          <a:p>
            <a:r>
              <a:rPr lang="en-US" dirty="0" smtClean="0"/>
              <a:t>Shifts of forested communities in flood plain forests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8437"/>
            <a:ext cx="4038600" cy="340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9856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00" y="2250543"/>
            <a:ext cx="2782366" cy="185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9" y="5125129"/>
            <a:ext cx="4972050" cy="167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31998"/>
            <a:ext cx="174582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78" y="192127"/>
            <a:ext cx="2613430" cy="174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7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are rising SSTs rarely discussed when talking about climate change?</a:t>
            </a:r>
          </a:p>
          <a:p>
            <a:r>
              <a:rPr lang="en-US" dirty="0"/>
              <a:t>Increasing risk of Amazonian drought due to decreasing aerosol </a:t>
            </a:r>
            <a:r>
              <a:rPr lang="en-US" dirty="0" smtClean="0"/>
              <a:t>pollution…?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600" dirty="0"/>
              <a:t>Cox, Peter M., Phil P. Harris, Chris </a:t>
            </a:r>
            <a:r>
              <a:rPr lang="en-US" sz="1600" dirty="0" err="1"/>
              <a:t>Huntingford</a:t>
            </a:r>
            <a:r>
              <a:rPr lang="en-US" sz="1600" dirty="0"/>
              <a:t>, Richard A. Betts, Matthew Collins, Chris D. Jones, Tim E. </a:t>
            </a:r>
            <a:r>
              <a:rPr lang="en-US" sz="1600" dirty="0" err="1"/>
              <a:t>Jupp</a:t>
            </a:r>
            <a:r>
              <a:rPr lang="en-US" sz="1600" dirty="0"/>
              <a:t>, José A. Marengo, and Carlos A. </a:t>
            </a:r>
            <a:r>
              <a:rPr lang="en-US" sz="1600" dirty="0" err="1"/>
              <a:t>Nobre</a:t>
            </a:r>
            <a:r>
              <a:rPr lang="en-US" sz="1600" dirty="0"/>
              <a:t>. "Increasing Risk of Amazonian Drought Due to Decreasing Aerosol Pollution." </a:t>
            </a:r>
            <a:r>
              <a:rPr lang="en-US" sz="1600" i="1" dirty="0"/>
              <a:t>Nature News</a:t>
            </a:r>
            <a:r>
              <a:rPr lang="en-US" sz="1600" dirty="0"/>
              <a:t>. Nature Publishing Group, 08 May 2008. Web. 05 May 2017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Di </a:t>
            </a:r>
            <a:r>
              <a:rPr lang="en-US" sz="1600" dirty="0" err="1"/>
              <a:t>Liberto</a:t>
            </a:r>
            <a:r>
              <a:rPr lang="en-US" sz="1600" dirty="0"/>
              <a:t>, Tom. "The Walker Circulation: ENSO's Atmospheric Buddy." </a:t>
            </a:r>
            <a:r>
              <a:rPr lang="en-US" sz="1600" i="1" dirty="0"/>
              <a:t>The Walker Circulation: ENSO's Atmospheric Buddy | NOAA Climate.gov</a:t>
            </a:r>
            <a:r>
              <a:rPr lang="en-US" sz="1600" dirty="0" smtClean="0"/>
              <a:t>., </a:t>
            </a:r>
            <a:r>
              <a:rPr lang="en-US" sz="1600" dirty="0"/>
              <a:t>01 Aug. 2014. Web. 05 May 2017</a:t>
            </a:r>
            <a:endParaRPr lang="en-US" sz="1600" dirty="0" smtClean="0"/>
          </a:p>
          <a:p>
            <a:r>
              <a:rPr lang="en-US" sz="1600" dirty="0" err="1" smtClean="0"/>
              <a:t>Gloor</a:t>
            </a:r>
            <a:r>
              <a:rPr lang="en-US" sz="1600" dirty="0"/>
              <a:t>, M., J. </a:t>
            </a:r>
            <a:r>
              <a:rPr lang="en-US" sz="1600" dirty="0" err="1"/>
              <a:t>Barichivich</a:t>
            </a:r>
            <a:r>
              <a:rPr lang="en-US" sz="1600" dirty="0"/>
              <a:t>, G. </a:t>
            </a:r>
            <a:r>
              <a:rPr lang="en-US" sz="1600" dirty="0" err="1"/>
              <a:t>Ziv</a:t>
            </a:r>
            <a:r>
              <a:rPr lang="en-US" sz="1600" dirty="0"/>
              <a:t>, R. </a:t>
            </a:r>
            <a:r>
              <a:rPr lang="en-US" sz="1600" dirty="0" err="1"/>
              <a:t>Brienen</a:t>
            </a:r>
            <a:r>
              <a:rPr lang="en-US" sz="1600" dirty="0"/>
              <a:t>, J. </a:t>
            </a:r>
            <a:r>
              <a:rPr lang="en-US" sz="1600" dirty="0" err="1"/>
              <a:t>Schöngart</a:t>
            </a:r>
            <a:r>
              <a:rPr lang="en-US" sz="1600" dirty="0"/>
              <a:t>, P. </a:t>
            </a:r>
            <a:r>
              <a:rPr lang="en-US" sz="1600" dirty="0" err="1"/>
              <a:t>Peylin</a:t>
            </a:r>
            <a:r>
              <a:rPr lang="en-US" sz="1600" dirty="0"/>
              <a:t>, B. B. </a:t>
            </a:r>
            <a:r>
              <a:rPr lang="en-US" sz="1600" dirty="0" err="1"/>
              <a:t>Ladvocat</a:t>
            </a:r>
            <a:r>
              <a:rPr lang="en-US" sz="1600" dirty="0"/>
              <a:t> </a:t>
            </a:r>
            <a:r>
              <a:rPr lang="en-US" sz="1600" dirty="0" err="1"/>
              <a:t>Cintra</a:t>
            </a:r>
            <a:r>
              <a:rPr lang="en-US" sz="1600" dirty="0"/>
              <a:t>, T. </a:t>
            </a:r>
            <a:r>
              <a:rPr lang="en-US" sz="1600" dirty="0" err="1"/>
              <a:t>Feldpausch</a:t>
            </a:r>
            <a:r>
              <a:rPr lang="en-US" sz="1600" dirty="0"/>
              <a:t>, O. Phillips, and J. Baker (2015), Recent Amazon climate as background for possible ongoing and future changes of Amazon humid forests, Global </a:t>
            </a:r>
            <a:r>
              <a:rPr lang="en-US" sz="1600" dirty="0" err="1"/>
              <a:t>Biogeochem</a:t>
            </a:r>
            <a:r>
              <a:rPr lang="en-US" sz="1600" dirty="0"/>
              <a:t>. Cycles, 29, 1384–1399, doi:</a:t>
            </a:r>
            <a:r>
              <a:rPr lang="en-US" sz="1600" dirty="0">
                <a:hlinkClick r:id="rId2" tooltip="Link to external resource: 10.1002/2014GB005080"/>
              </a:rPr>
              <a:t>10.1002/2014GB005080</a:t>
            </a:r>
            <a:r>
              <a:rPr lang="en-US" sz="1600" dirty="0" smtClean="0"/>
              <a:t>.</a:t>
            </a:r>
          </a:p>
          <a:p>
            <a:r>
              <a:rPr lang="en-US" sz="1600" dirty="0" err="1"/>
              <a:t>Gloor</a:t>
            </a:r>
            <a:r>
              <a:rPr lang="en-US" sz="1600" dirty="0"/>
              <a:t>, M., R. J. W. </a:t>
            </a:r>
            <a:r>
              <a:rPr lang="en-US" sz="1600" dirty="0" err="1"/>
              <a:t>Brienen</a:t>
            </a:r>
            <a:r>
              <a:rPr lang="en-US" sz="1600" dirty="0"/>
              <a:t>, D. Galbraith, T. R. </a:t>
            </a:r>
            <a:r>
              <a:rPr lang="en-US" sz="1600" dirty="0" err="1"/>
              <a:t>Feldpausch</a:t>
            </a:r>
            <a:r>
              <a:rPr lang="en-US" sz="1600" dirty="0"/>
              <a:t>, J. </a:t>
            </a:r>
            <a:r>
              <a:rPr lang="en-US" sz="1600" dirty="0" err="1"/>
              <a:t>SchÃ¶ngart</a:t>
            </a:r>
            <a:r>
              <a:rPr lang="en-US" sz="1600" dirty="0"/>
              <a:t>, J.-L. </a:t>
            </a:r>
            <a:r>
              <a:rPr lang="en-US" sz="1600" dirty="0" err="1"/>
              <a:t>Guyot</a:t>
            </a:r>
            <a:r>
              <a:rPr lang="en-US" sz="1600" dirty="0"/>
              <a:t>, J. C. Espinoza, J. Lloyd, and O. L. Phillips. "Intensification of the Amazon Hydrological Cycle over the Last Two Decades." </a:t>
            </a:r>
            <a:r>
              <a:rPr lang="en-US" sz="1600" i="1" dirty="0"/>
              <a:t>Geophysical Research Letters</a:t>
            </a:r>
            <a:r>
              <a:rPr lang="en-US" sz="1600" dirty="0"/>
              <a:t> 40.9 (2013): 1729-733. Web</a:t>
            </a:r>
            <a:r>
              <a:rPr lang="en-US" sz="1600" dirty="0" smtClean="0"/>
              <a:t>.</a:t>
            </a:r>
          </a:p>
          <a:p>
            <a:r>
              <a:rPr lang="en-US" sz="1500" dirty="0"/>
              <a:t>Null, Jan. "El </a:t>
            </a:r>
            <a:r>
              <a:rPr lang="en-US" sz="1500" dirty="0" err="1"/>
              <a:t>Nio</a:t>
            </a:r>
            <a:r>
              <a:rPr lang="en-US" sz="1500" dirty="0"/>
              <a:t> and La Nia Years and Intensities." </a:t>
            </a:r>
            <a:r>
              <a:rPr lang="en-US" sz="1500" i="1" dirty="0"/>
              <a:t>El </a:t>
            </a:r>
            <a:r>
              <a:rPr lang="en-US" sz="1500" i="1" dirty="0" err="1"/>
              <a:t>Nio</a:t>
            </a:r>
            <a:r>
              <a:rPr lang="en-US" sz="1500" i="1" dirty="0"/>
              <a:t> and La Nia Years and Intensities</a:t>
            </a:r>
            <a:r>
              <a:rPr lang="en-US" sz="1500" dirty="0"/>
              <a:t>. </a:t>
            </a:r>
            <a:r>
              <a:rPr lang="en-US" sz="1500" dirty="0" err="1"/>
              <a:t>N.p</a:t>
            </a:r>
            <a:r>
              <a:rPr lang="en-US" sz="1500" dirty="0"/>
              <a:t>., </a:t>
            </a:r>
            <a:r>
              <a:rPr lang="en-US" sz="1500" dirty="0" err="1"/>
              <a:t>n.d.</a:t>
            </a:r>
            <a:r>
              <a:rPr lang="en-US" sz="1500" dirty="0"/>
              <a:t> Web. 05 May 2017</a:t>
            </a:r>
            <a:r>
              <a:rPr lang="en-US" sz="1500" dirty="0" smtClean="0"/>
              <a:t>.</a:t>
            </a:r>
          </a:p>
          <a:p>
            <a:r>
              <a:rPr lang="en-US" sz="1500" dirty="0" err="1"/>
              <a:t>Sco</a:t>
            </a:r>
            <a:r>
              <a:rPr lang="en-US" sz="1500" dirty="0"/>
              <a:t>, </a:t>
            </a:r>
            <a:r>
              <a:rPr lang="en-US" sz="1500" dirty="0" err="1"/>
              <a:t>Nc</a:t>
            </a:r>
            <a:r>
              <a:rPr lang="en-US" sz="1500" dirty="0"/>
              <a:t>. "Global Patterns - Pacific Decadal Oscillation (PDO)." </a:t>
            </a:r>
            <a:r>
              <a:rPr lang="en-US" sz="1500" i="1" dirty="0"/>
              <a:t>Pacific Decadal Oscillation (PDO)</a:t>
            </a:r>
            <a:r>
              <a:rPr lang="en-US" sz="1500" dirty="0"/>
              <a:t>. State Climate Office of North Carolina, </a:t>
            </a:r>
            <a:r>
              <a:rPr lang="en-US" sz="1500" dirty="0" err="1"/>
              <a:t>n.d.</a:t>
            </a:r>
            <a:r>
              <a:rPr lang="en-US" sz="1500" dirty="0"/>
              <a:t> Web. 05 May 2017.</a:t>
            </a:r>
            <a:endParaRPr lang="en-US" sz="1800" dirty="0" smtClean="0"/>
          </a:p>
          <a:p>
            <a:r>
              <a:rPr lang="en-US" sz="1600" dirty="0"/>
              <a:t>Yoon, </a:t>
            </a:r>
            <a:r>
              <a:rPr lang="en-US" sz="1600" dirty="0" err="1"/>
              <a:t>Jin</a:t>
            </a:r>
            <a:r>
              <a:rPr lang="en-US" sz="1600" dirty="0"/>
              <a:t>-Ho, and Ning Zeng. "An Atlantic Influence on Amazon Rainfall." </a:t>
            </a:r>
            <a:r>
              <a:rPr lang="en-US" sz="1600" i="1" dirty="0"/>
              <a:t>Climate Dynamics</a:t>
            </a:r>
            <a:r>
              <a:rPr lang="en-US" sz="1600" dirty="0"/>
              <a:t>34 (2010): 249-64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14" r="-2261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41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4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5810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52875"/>
            <a:ext cx="5810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Tropical rainforests of Amazonia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4267200" cy="262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36" y="3752294"/>
            <a:ext cx="4648200" cy="309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667000" cy="315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8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Amazon integrated Carbon Analysis</a:t>
            </a:r>
          </a:p>
          <a:p>
            <a:pPr lvl="1"/>
            <a:r>
              <a:rPr lang="en-US" dirty="0" smtClean="0"/>
              <a:t>Basin-wide greenhouse gas observations of the lower troposphere</a:t>
            </a:r>
          </a:p>
          <a:p>
            <a:pPr lvl="1"/>
            <a:r>
              <a:rPr lang="en-US" dirty="0" smtClean="0"/>
              <a:t>Basin-wide forest census across a widespread 1 ha plot network</a:t>
            </a:r>
          </a:p>
          <a:p>
            <a:pPr lvl="1"/>
            <a:r>
              <a:rPr lang="en-US" dirty="0" smtClean="0"/>
              <a:t>Comprehensive forest carbon pool </a:t>
            </a:r>
            <a:r>
              <a:rPr lang="en-US" dirty="0" smtClean="0"/>
              <a:t>measurements</a:t>
            </a:r>
          </a:p>
          <a:p>
            <a:pPr lvl="1"/>
            <a:r>
              <a:rPr lang="en-US" dirty="0" smtClean="0"/>
              <a:t>Remote sensing estimates of land use change</a:t>
            </a:r>
            <a:endParaRPr lang="en-US" dirty="0" smtClean="0"/>
          </a:p>
          <a:p>
            <a:pPr lvl="1"/>
            <a:r>
              <a:rPr lang="en-US" dirty="0" smtClean="0"/>
              <a:t>Fire </a:t>
            </a:r>
            <a:r>
              <a:rPr lang="en-US" dirty="0" smtClean="0"/>
              <a:t>and vegetation modeling over a period of 4 years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 recent trends of Amazonian climate</a:t>
            </a:r>
          </a:p>
          <a:p>
            <a:r>
              <a:rPr lang="en-US" dirty="0" smtClean="0"/>
              <a:t>Outlook on effects of recent climate patterns on Amazonian humid </a:t>
            </a:r>
            <a:r>
              <a:rPr lang="en-US" dirty="0" smtClean="0"/>
              <a:t>forests</a:t>
            </a:r>
          </a:p>
          <a:p>
            <a:r>
              <a:rPr lang="en-US" dirty="0" smtClean="0"/>
              <a:t>Results of study go against perception that the Amazon basin is drying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8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Large scale effects on Hydrological cycle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ENSO</a:t>
            </a:r>
          </a:p>
          <a:p>
            <a:r>
              <a:rPr lang="en-US" dirty="0" smtClean="0"/>
              <a:t>Sea surface temperatures (SST)</a:t>
            </a:r>
          </a:p>
          <a:p>
            <a:r>
              <a:rPr lang="en-US" dirty="0" smtClean="0"/>
              <a:t>Pacific Decadal Oscillation</a:t>
            </a:r>
          </a:p>
          <a:p>
            <a:r>
              <a:rPr lang="en-US" dirty="0" smtClean="0"/>
              <a:t>Pacific Walker circulation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Enso and carbon cycle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 Nino </a:t>
            </a:r>
            <a:r>
              <a:rPr lang="en-US" dirty="0" smtClean="0"/>
              <a:t>and </a:t>
            </a:r>
            <a:r>
              <a:rPr lang="en-US" dirty="0" smtClean="0"/>
              <a:t>La Nina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ffect </a:t>
            </a:r>
            <a:r>
              <a:rPr lang="en-US" dirty="0" smtClean="0"/>
              <a:t>northern and central parts of </a:t>
            </a:r>
            <a:r>
              <a:rPr lang="en-US" dirty="0" smtClean="0"/>
              <a:t>basin</a:t>
            </a:r>
          </a:p>
          <a:p>
            <a:pPr lvl="1"/>
            <a:r>
              <a:rPr lang="en-US" dirty="0" smtClean="0"/>
              <a:t>El Nino- negative precipitation anomalies</a:t>
            </a:r>
          </a:p>
          <a:p>
            <a:pPr lvl="1"/>
            <a:r>
              <a:rPr lang="en-US" dirty="0" smtClean="0"/>
              <a:t>La Nina- positive precipitation anomalies</a:t>
            </a:r>
            <a:endParaRPr lang="en-US" dirty="0" smtClean="0"/>
          </a:p>
          <a:p>
            <a:r>
              <a:rPr lang="en-US" dirty="0" smtClean="0"/>
              <a:t>Droughts in 2005 and 2010</a:t>
            </a:r>
          </a:p>
          <a:p>
            <a:pPr lvl="1"/>
            <a:r>
              <a:rPr lang="en-US" dirty="0" smtClean="0"/>
              <a:t>Tree mortality</a:t>
            </a:r>
          </a:p>
          <a:p>
            <a:pPr lvl="1"/>
            <a:r>
              <a:rPr lang="en-US" dirty="0" smtClean="0"/>
              <a:t>Substantial carbon release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90472"/>
            <a:ext cx="3295650" cy="218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6105494"/>
            <a:ext cx="2533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E. QUEIROZ/AP/Press Association Images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423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5661"/>
            <a:ext cx="7691719" cy="1143000"/>
          </a:xfrm>
        </p:spPr>
        <p:txBody>
          <a:bodyPr/>
          <a:lstStyle/>
          <a:p>
            <a:r>
              <a:rPr lang="en-US" sz="3600" dirty="0" smtClean="0"/>
              <a:t>Intensification of Hydrological </a:t>
            </a:r>
            <a:r>
              <a:rPr lang="en-US" sz="3600" dirty="0" smtClean="0"/>
              <a:t>Cycle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47775"/>
            <a:ext cx="38195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" y="1676400"/>
            <a:ext cx="491459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Sea surface temperatures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r>
              <a:rPr lang="en-US" dirty="0" smtClean="0"/>
              <a:t>Tropical North Atlantic sea surface temperatures (SST) anomalies</a:t>
            </a:r>
          </a:p>
          <a:p>
            <a:r>
              <a:rPr lang="en-US" dirty="0" smtClean="0"/>
              <a:t>Intertropical Convergence Zone (ITCZ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74A-A3EF-41CC-B80B-FF1556EEAC1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600200"/>
            <a:ext cx="4038599" cy="474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4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9802</TotalTime>
  <Words>842</Words>
  <Application>Microsoft Office PowerPoint</Application>
  <PresentationFormat>On-screen Show (4:3)</PresentationFormat>
  <Paragraphs>153</Paragraphs>
  <Slides>28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Venture</vt:lpstr>
      <vt:lpstr>Recent Amazon climate as background for possible ongoing and future changes of Amazon humid forests</vt:lpstr>
      <vt:lpstr>Outline</vt:lpstr>
      <vt:lpstr>Introduction</vt:lpstr>
      <vt:lpstr>AMAZONICA</vt:lpstr>
      <vt:lpstr>Purpose</vt:lpstr>
      <vt:lpstr>Large scale effects on Hydrological cycle</vt:lpstr>
      <vt:lpstr>Enso and carbon cycle </vt:lpstr>
      <vt:lpstr>Intensification of Hydrological Cycle </vt:lpstr>
      <vt:lpstr>Sea surface temperatures</vt:lpstr>
      <vt:lpstr>2005 Drought </vt:lpstr>
      <vt:lpstr>Pacific Decadal Oscillation</vt:lpstr>
      <vt:lpstr>Walker Circulation</vt:lpstr>
      <vt:lpstr>Amazon Temperatures</vt:lpstr>
      <vt:lpstr>Precipitation</vt:lpstr>
      <vt:lpstr>River Discharge</vt:lpstr>
      <vt:lpstr>Water vapor budget</vt:lpstr>
      <vt:lpstr>Sea Surface Warming Trends</vt:lpstr>
      <vt:lpstr>PowerPoint Presentation</vt:lpstr>
      <vt:lpstr>Earth Wind Map</vt:lpstr>
      <vt:lpstr>Deforestation</vt:lpstr>
      <vt:lpstr>Possible Implications for Amazon Humid Forests</vt:lpstr>
      <vt:lpstr>Conclusion</vt:lpstr>
      <vt:lpstr>Conclusion cont.</vt:lpstr>
      <vt:lpstr>Questions?</vt:lpstr>
      <vt:lpstr>Discussion Questions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Amazon climate as background for possible ongoing and future changes of Amazon humid forests</dc:title>
  <dc:creator>Arnold, Jennifer</dc:creator>
  <cp:lastModifiedBy>Arnold, Jennifer</cp:lastModifiedBy>
  <cp:revision>55</cp:revision>
  <dcterms:created xsi:type="dcterms:W3CDTF">2017-05-03T02:14:41Z</dcterms:created>
  <dcterms:modified xsi:type="dcterms:W3CDTF">2017-05-08T19:30:53Z</dcterms:modified>
</cp:coreProperties>
</file>