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notesMasterIdLst>
    <p:notesMasterId r:id="rId19"/>
  </p:notesMasterIdLst>
  <p:sldIdLst>
    <p:sldId id="256" r:id="rId2"/>
    <p:sldId id="257" r:id="rId3"/>
    <p:sldId id="258" r:id="rId4"/>
    <p:sldId id="265" r:id="rId5"/>
    <p:sldId id="259" r:id="rId6"/>
    <p:sldId id="267" r:id="rId7"/>
    <p:sldId id="268" r:id="rId8"/>
    <p:sldId id="266" r:id="rId9"/>
    <p:sldId id="260" r:id="rId10"/>
    <p:sldId id="261" r:id="rId11"/>
    <p:sldId id="269" r:id="rId12"/>
    <p:sldId id="270" r:id="rId13"/>
    <p:sldId id="271" r:id="rId14"/>
    <p:sldId id="262" r:id="rId15"/>
    <p:sldId id="263" r:id="rId16"/>
    <p:sldId id="272"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64" d="100"/>
          <a:sy n="64" d="100"/>
        </p:scale>
        <p:origin x="672" y="36"/>
      </p:cViewPr>
      <p:guideLst/>
    </p:cSldViewPr>
  </p:slideViewPr>
  <p:notesTextViewPr>
    <p:cViewPr>
      <p:scale>
        <a:sx n="1" d="1"/>
        <a:sy n="1" d="1"/>
      </p:scale>
      <p:origin x="0" y="-5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825DE-7BAD-4D1E-83A5-591869BEC87E}" type="datetimeFigureOut">
              <a:rPr lang="en-US" smtClean="0"/>
              <a:t>3/12/2017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5A954-70E1-4EF5-8091-1020BFC9CB98}" type="slidenum">
              <a:rPr lang="en-US" smtClean="0"/>
              <a:t>‹#›</a:t>
            </a:fld>
            <a:endParaRPr lang="en-US"/>
          </a:p>
        </p:txBody>
      </p:sp>
    </p:spTree>
    <p:extLst>
      <p:ext uri="{BB962C8B-B14F-4D97-AF65-F5344CB8AC3E}">
        <p14:creationId xmlns:p14="http://schemas.microsoft.com/office/powerpoint/2010/main" val="406068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Human perturbations to the terrestrial water cycle are increasing with the rise in global population and the water required to produce food. </a:t>
            </a:r>
          </a:p>
          <a:p>
            <a:pPr marL="628650" lvl="1" indent="-171450">
              <a:buFont typeface="Arial" panose="020B0604020202020204" pitchFamily="34" charset="0"/>
              <a:buChar char="•"/>
            </a:pPr>
            <a:r>
              <a:rPr lang="en-US" dirty="0"/>
              <a:t>There are two ways these changes are brought about; directly and indirectly.</a:t>
            </a:r>
          </a:p>
          <a:p>
            <a:pPr marL="1085850" lvl="2" indent="-171450">
              <a:buFont typeface="Arial" panose="020B0604020202020204" pitchFamily="34" charset="0"/>
              <a:buChar char="•"/>
            </a:pPr>
            <a:r>
              <a:rPr lang="en-US" dirty="0"/>
              <a:t>We directly effect the water cycle by withdrawing water for agriculture, industrial and domestic use. </a:t>
            </a:r>
          </a:p>
          <a:p>
            <a:pPr marL="1543050" lvl="3" indent="-171450">
              <a:buFont typeface="Arial" panose="020B0604020202020204" pitchFamily="34" charset="0"/>
              <a:buChar char="•"/>
            </a:pPr>
            <a:r>
              <a:rPr lang="en-US" dirty="0"/>
              <a:t>Irrigation water is the largest use of blue water globally, estimated at 70%.</a:t>
            </a:r>
          </a:p>
          <a:p>
            <a:pPr marL="1543050" lvl="3" indent="-171450">
              <a:buFont typeface="Arial" panose="020B0604020202020204" pitchFamily="34" charset="0"/>
              <a:buChar char="•"/>
            </a:pPr>
            <a:r>
              <a:rPr lang="en-US" dirty="0"/>
              <a:t>Global agricultural blue water consumption is the amount of blue water that transpires productively through plants and evaporates unproductively from soils and bodies of water. </a:t>
            </a:r>
          </a:p>
          <a:p>
            <a:pPr marL="2000250" lvl="4" indent="-171450">
              <a:buFont typeface="Arial" panose="020B0604020202020204" pitchFamily="34" charset="0"/>
              <a:buChar char="•"/>
            </a:pPr>
            <a:r>
              <a:rPr lang="en-US" dirty="0"/>
              <a:t>It is, however, a misconception to assume agricultural water consumption relies primarily on blue water withdrawals because 80% of global cropland is rainfed and 60-70% of the world’s food is produced on this cropland.</a:t>
            </a:r>
          </a:p>
          <a:p>
            <a:pPr marL="2457450" lvl="5" indent="-171450">
              <a:buFont typeface="Arial" panose="020B0604020202020204" pitchFamily="34" charset="0"/>
              <a:buChar char="•"/>
            </a:pPr>
            <a:r>
              <a:rPr lang="en-US" dirty="0"/>
              <a:t>In some regions such as sub-Saharan Africa, more than 95% of food production depends on green water irrigation.</a:t>
            </a:r>
          </a:p>
          <a:p>
            <a:pPr marL="2457450" lvl="5" indent="-171450">
              <a:buFont typeface="Arial" panose="020B0604020202020204" pitchFamily="34" charset="0"/>
              <a:buChar char="•"/>
            </a:pPr>
            <a:r>
              <a:rPr lang="en-US" dirty="0"/>
              <a:t>This places the global rainfed consumption on irrigated lands at 5000 km3/year.</a:t>
            </a:r>
          </a:p>
          <a:p>
            <a:pPr marL="2000250" lvl="4" indent="-171450">
              <a:buFont typeface="Arial" panose="020B0604020202020204" pitchFamily="34" charset="0"/>
              <a:buChar char="•"/>
            </a:pPr>
            <a:r>
              <a:rPr lang="en-US" dirty="0"/>
              <a:t>We indirectly effect the water cycle through land cover change and anthropogenic climate change. </a:t>
            </a:r>
          </a:p>
          <a:p>
            <a:pPr marL="1828800" lvl="4" indent="0">
              <a:buFont typeface="Arial" panose="020B0604020202020204" pitchFamily="34" charset="0"/>
              <a:buNone/>
            </a:pPr>
            <a:r>
              <a:rPr lang="en-US" dirty="0"/>
              <a:t>	</a:t>
            </a:r>
          </a:p>
        </p:txBody>
      </p:sp>
      <p:sp>
        <p:nvSpPr>
          <p:cNvPr id="4" name="Slide Number Placeholder 3"/>
          <p:cNvSpPr>
            <a:spLocks noGrp="1"/>
          </p:cNvSpPr>
          <p:nvPr>
            <p:ph type="sldNum" sz="quarter" idx="10"/>
          </p:nvPr>
        </p:nvSpPr>
        <p:spPr/>
        <p:txBody>
          <a:bodyPr/>
          <a:lstStyle/>
          <a:p>
            <a:fld id="{C2D5A954-70E1-4EF5-8091-1020BFC9CB98}" type="slidenum">
              <a:rPr lang="en-US" smtClean="0"/>
              <a:t>3</a:t>
            </a:fld>
            <a:endParaRPr lang="en-US"/>
          </a:p>
        </p:txBody>
      </p:sp>
    </p:spTree>
    <p:extLst>
      <p:ext uri="{BB962C8B-B14F-4D97-AF65-F5344CB8AC3E}">
        <p14:creationId xmlns:p14="http://schemas.microsoft.com/office/powerpoint/2010/main" val="17227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Simulates photosynthesis, evapotranspiration, autotrophic and heterotrophic respiration, allocation of assimilated carbon to different above and below-ground pools.</a:t>
            </a:r>
          </a:p>
          <a:p>
            <a:pPr marL="171450" indent="-171450">
              <a:buFont typeface="Arial" panose="020B0604020202020204" pitchFamily="34" charset="0"/>
              <a:buChar char="•"/>
            </a:pPr>
            <a:r>
              <a:rPr lang="en-US" dirty="0"/>
              <a:t>Computes the establishment, growth, and productivity of the major plant types and the associated carbon and water fluxes as well as their spatiotemporal variations in response to climatic conditions and human interference.</a:t>
            </a:r>
          </a:p>
          <a:p>
            <a:pPr marL="171450" indent="-171450">
              <a:buFont typeface="Arial" panose="020B0604020202020204" pitchFamily="34" charset="0"/>
              <a:buChar char="•"/>
            </a:pPr>
            <a:r>
              <a:rPr lang="en-US" dirty="0"/>
              <a:t>There are two categories of vegetation types: </a:t>
            </a:r>
          </a:p>
          <a:p>
            <a:pPr marL="628650" lvl="1" indent="-171450">
              <a:buFont typeface="Arial" panose="020B0604020202020204" pitchFamily="34" charset="0"/>
              <a:buChar char="•"/>
            </a:pPr>
            <a:r>
              <a:rPr lang="en-US" dirty="0"/>
              <a:t>CFT: Crop functional types and there are 12 of them; they are the worlds most important field crops. </a:t>
            </a:r>
          </a:p>
          <a:p>
            <a:pPr marL="628650" lvl="1" indent="-171450">
              <a:buFont typeface="Arial" panose="020B0604020202020204" pitchFamily="34" charset="0"/>
              <a:buChar char="•"/>
            </a:pPr>
            <a:r>
              <a:rPr lang="en-US" dirty="0"/>
              <a:t>PFT: Plant functional types: there are nine types that represent natural vegetation.</a:t>
            </a:r>
          </a:p>
          <a:p>
            <a:pPr marL="628650" lvl="1" indent="-171450">
              <a:buFont typeface="Arial" panose="020B0604020202020204" pitchFamily="34" charset="0"/>
              <a:buChar char="•"/>
            </a:pPr>
            <a:r>
              <a:rPr lang="en-US" dirty="0"/>
              <a:t>The authors have validated their model through biophysical and biogeographical observations such as leaf phenology, carbon dioxide fluxes and crop yields. </a:t>
            </a:r>
          </a:p>
        </p:txBody>
      </p:sp>
      <p:sp>
        <p:nvSpPr>
          <p:cNvPr id="4" name="Slide Number Placeholder 3"/>
          <p:cNvSpPr>
            <a:spLocks noGrp="1"/>
          </p:cNvSpPr>
          <p:nvPr>
            <p:ph type="sldNum" sz="quarter" idx="10"/>
          </p:nvPr>
        </p:nvSpPr>
        <p:spPr/>
        <p:txBody>
          <a:bodyPr/>
          <a:lstStyle/>
          <a:p>
            <a:fld id="{C2D5A954-70E1-4EF5-8091-1020BFC9CB98}" type="slidenum">
              <a:rPr lang="en-US" smtClean="0"/>
              <a:t>5</a:t>
            </a:fld>
            <a:endParaRPr lang="en-US"/>
          </a:p>
        </p:txBody>
      </p:sp>
    </p:spTree>
    <p:extLst>
      <p:ext uri="{BB962C8B-B14F-4D97-AF65-F5344CB8AC3E}">
        <p14:creationId xmlns:p14="http://schemas.microsoft.com/office/powerpoint/2010/main" val="160791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990-year </a:t>
            </a:r>
            <a:r>
              <a:rPr lang="en-US" dirty="0" err="1"/>
              <a:t>spinup</a:t>
            </a:r>
            <a:r>
              <a:rPr lang="en-US" dirty="0"/>
              <a:t> was done to PFT distribution and carbon pools to bring them into equilibrium.</a:t>
            </a:r>
          </a:p>
          <a:p>
            <a:pPr marL="171450" indent="-171450">
              <a:buFont typeface="Arial" panose="020B0604020202020204" pitchFamily="34" charset="0"/>
              <a:buChar char="•"/>
            </a:pPr>
            <a:r>
              <a:rPr lang="en-US" dirty="0"/>
              <a:t>I’ll go over the precipitation data sets momentarily.</a:t>
            </a:r>
          </a:p>
          <a:p>
            <a:pPr marL="171450" indent="-171450">
              <a:buFont typeface="Arial" panose="020B0604020202020204" pitchFamily="34" charset="0"/>
              <a:buChar char="•"/>
            </a:pPr>
            <a:r>
              <a:rPr lang="en-US" dirty="0"/>
              <a:t>Carbon dioxide info used from two previous studies by Keeling and Whorf [2005] and Stitch et al. {2003}.</a:t>
            </a:r>
          </a:p>
          <a:p>
            <a:pPr marL="171450" indent="-171450">
              <a:buFont typeface="Arial" panose="020B0604020202020204" pitchFamily="34" charset="0"/>
              <a:buChar char="•"/>
            </a:pPr>
            <a:r>
              <a:rPr lang="en-US" dirty="0"/>
              <a:t>Soil data derived from the food and agriculture organization.</a:t>
            </a:r>
          </a:p>
          <a:p>
            <a:pPr marL="171450" indent="-171450">
              <a:buFont typeface="Arial" panose="020B0604020202020204" pitchFamily="34" charset="0"/>
              <a:buChar char="•"/>
            </a:pPr>
            <a:r>
              <a:rPr lang="en-US" dirty="0"/>
              <a:t>Derived from a map of areas equipped for irrigation circa 2000.</a:t>
            </a:r>
          </a:p>
          <a:p>
            <a:pPr marL="171450" indent="-171450">
              <a:buFont typeface="Arial" panose="020B0604020202020204" pitchFamily="34" charset="0"/>
              <a:buChar char="•"/>
            </a:pPr>
            <a:r>
              <a:rPr lang="en-US" dirty="0"/>
              <a:t>Irrigation efficiency data prepared by </a:t>
            </a:r>
            <a:r>
              <a:rPr lang="en-US" dirty="0" err="1"/>
              <a:t>Rohwer</a:t>
            </a:r>
            <a:r>
              <a:rPr lang="en-US" dirty="0"/>
              <a:t> et al [2007],</a:t>
            </a:r>
          </a:p>
        </p:txBody>
      </p:sp>
      <p:sp>
        <p:nvSpPr>
          <p:cNvPr id="4" name="Slide Number Placeholder 3"/>
          <p:cNvSpPr>
            <a:spLocks noGrp="1"/>
          </p:cNvSpPr>
          <p:nvPr>
            <p:ph type="sldNum" sz="quarter" idx="10"/>
          </p:nvPr>
        </p:nvSpPr>
        <p:spPr/>
        <p:txBody>
          <a:bodyPr/>
          <a:lstStyle/>
          <a:p>
            <a:fld id="{C2D5A954-70E1-4EF5-8091-1020BFC9CB98}" type="slidenum">
              <a:rPr lang="en-US" smtClean="0"/>
              <a:t>6</a:t>
            </a:fld>
            <a:endParaRPr lang="en-US"/>
          </a:p>
        </p:txBody>
      </p:sp>
    </p:spTree>
    <p:extLst>
      <p:ext uri="{BB962C8B-B14F-4D97-AF65-F5344CB8AC3E}">
        <p14:creationId xmlns:p14="http://schemas.microsoft.com/office/powerpoint/2010/main" val="149331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ILIM: Irrigation water withdrawal is constrained by local, renewable water</a:t>
            </a:r>
          </a:p>
          <a:p>
            <a:pPr marL="171450" indent="-171450">
              <a:buFont typeface="Arial" panose="020B0604020202020204" pitchFamily="34" charset="0"/>
              <a:buChar char="•"/>
            </a:pPr>
            <a:r>
              <a:rPr lang="en-US" dirty="0"/>
              <a:t>IPOT: assuming sufficient water storage to fulfil Gross Irrigation Requirement</a:t>
            </a:r>
          </a:p>
          <a:p>
            <a:pPr marL="171450" indent="-171450">
              <a:buFont typeface="Arial" panose="020B0604020202020204" pitchFamily="34" charset="0"/>
              <a:buChar char="•"/>
            </a:pPr>
            <a:r>
              <a:rPr lang="en-US" dirty="0"/>
              <a:t>INO: Simulated without irrigation in order to assess the impact of irrigation on the terrestrial water balance.</a:t>
            </a:r>
          </a:p>
          <a:p>
            <a:pPr marL="171450" indent="-171450">
              <a:buFont typeface="Arial" panose="020B0604020202020204" pitchFamily="34" charset="0"/>
              <a:buChar char="•"/>
            </a:pPr>
            <a:r>
              <a:rPr lang="en-US" dirty="0"/>
              <a:t>PNV: simulation to look at potential natural vegetation only to assess the hydrologic impact of human land cover and land use change. </a:t>
            </a:r>
          </a:p>
        </p:txBody>
      </p:sp>
      <p:sp>
        <p:nvSpPr>
          <p:cNvPr id="4" name="Slide Number Placeholder 3"/>
          <p:cNvSpPr>
            <a:spLocks noGrp="1"/>
          </p:cNvSpPr>
          <p:nvPr>
            <p:ph type="sldNum" sz="quarter" idx="10"/>
          </p:nvPr>
        </p:nvSpPr>
        <p:spPr/>
        <p:txBody>
          <a:bodyPr/>
          <a:lstStyle/>
          <a:p>
            <a:fld id="{C2D5A954-70E1-4EF5-8091-1020BFC9CB98}" type="slidenum">
              <a:rPr lang="en-US" smtClean="0"/>
              <a:t>7</a:t>
            </a:fld>
            <a:endParaRPr lang="en-US"/>
          </a:p>
        </p:txBody>
      </p:sp>
    </p:spTree>
    <p:extLst>
      <p:ext uri="{BB962C8B-B14F-4D97-AF65-F5344CB8AC3E}">
        <p14:creationId xmlns:p14="http://schemas.microsoft.com/office/powerpoint/2010/main" val="228757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schematic represents the computed green and blue water flows</a:t>
            </a:r>
          </a:p>
          <a:p>
            <a:pPr marL="171450" indent="-171450">
              <a:buFont typeface="Arial" panose="020B0604020202020204" pitchFamily="34" charset="0"/>
              <a:buChar char="•"/>
            </a:pPr>
            <a:r>
              <a:rPr lang="en-US" dirty="0"/>
              <a:t>Blue water consumption is the amount of water consumed productively or unproductively</a:t>
            </a:r>
          </a:p>
        </p:txBody>
      </p:sp>
      <p:sp>
        <p:nvSpPr>
          <p:cNvPr id="4" name="Slide Number Placeholder 3"/>
          <p:cNvSpPr>
            <a:spLocks noGrp="1"/>
          </p:cNvSpPr>
          <p:nvPr>
            <p:ph type="sldNum" sz="quarter" idx="10"/>
          </p:nvPr>
        </p:nvSpPr>
        <p:spPr/>
        <p:txBody>
          <a:bodyPr/>
          <a:lstStyle/>
          <a:p>
            <a:fld id="{C2D5A954-70E1-4EF5-8091-1020BFC9CB98}" type="slidenum">
              <a:rPr lang="en-US" smtClean="0"/>
              <a:t>8</a:t>
            </a:fld>
            <a:endParaRPr lang="en-US"/>
          </a:p>
        </p:txBody>
      </p:sp>
    </p:spTree>
    <p:extLst>
      <p:ext uri="{BB962C8B-B14F-4D97-AF65-F5344CB8AC3E}">
        <p14:creationId xmlns:p14="http://schemas.microsoft.com/office/powerpoint/2010/main" val="51843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at model simulated average river discharge.</a:t>
            </a:r>
          </a:p>
        </p:txBody>
      </p:sp>
      <p:sp>
        <p:nvSpPr>
          <p:cNvPr id="4" name="Slide Number Placeholder 3"/>
          <p:cNvSpPr>
            <a:spLocks noGrp="1"/>
          </p:cNvSpPr>
          <p:nvPr>
            <p:ph type="sldNum" sz="quarter" idx="10"/>
          </p:nvPr>
        </p:nvSpPr>
        <p:spPr/>
        <p:txBody>
          <a:bodyPr/>
          <a:lstStyle/>
          <a:p>
            <a:fld id="{C2D5A954-70E1-4EF5-8091-1020BFC9CB98}" type="slidenum">
              <a:rPr lang="en-US" smtClean="0"/>
              <a:t>9</a:t>
            </a:fld>
            <a:endParaRPr lang="en-US"/>
          </a:p>
        </p:txBody>
      </p:sp>
    </p:spTree>
    <p:extLst>
      <p:ext uri="{BB962C8B-B14F-4D97-AF65-F5344CB8AC3E}">
        <p14:creationId xmlns:p14="http://schemas.microsoft.com/office/powerpoint/2010/main" val="6509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were only a few countries where crop production depended primarily on green water: Egypt, Saudi Arabia, and Pakistan. </a:t>
            </a:r>
          </a:p>
          <a:p>
            <a:pPr marL="171450" indent="-171450">
              <a:buFont typeface="Arial" panose="020B0604020202020204" pitchFamily="34" charset="0"/>
              <a:buChar char="•"/>
            </a:pPr>
            <a:r>
              <a:rPr lang="en-US" dirty="0"/>
              <a:t>ILIM and IPOT green water contributions are different (higher in ILIM) because less blue water was withdrawn. </a:t>
            </a:r>
          </a:p>
        </p:txBody>
      </p:sp>
      <p:sp>
        <p:nvSpPr>
          <p:cNvPr id="4" name="Slide Number Placeholder 3"/>
          <p:cNvSpPr>
            <a:spLocks noGrp="1"/>
          </p:cNvSpPr>
          <p:nvPr>
            <p:ph type="sldNum" sz="quarter" idx="10"/>
          </p:nvPr>
        </p:nvSpPr>
        <p:spPr/>
        <p:txBody>
          <a:bodyPr/>
          <a:lstStyle/>
          <a:p>
            <a:fld id="{C2D5A954-70E1-4EF5-8091-1020BFC9CB98}" type="slidenum">
              <a:rPr lang="en-US" smtClean="0"/>
              <a:t>10</a:t>
            </a:fld>
            <a:endParaRPr lang="en-US"/>
          </a:p>
        </p:txBody>
      </p:sp>
    </p:spTree>
    <p:extLst>
      <p:ext uri="{BB962C8B-B14F-4D97-AF65-F5344CB8AC3E}">
        <p14:creationId xmlns:p14="http://schemas.microsoft.com/office/powerpoint/2010/main" val="114855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 illustrates beautifully that green water plays a major role for sustaining global food production in most countries of the world.</a:t>
            </a:r>
          </a:p>
        </p:txBody>
      </p:sp>
      <p:sp>
        <p:nvSpPr>
          <p:cNvPr id="4" name="Slide Number Placeholder 3"/>
          <p:cNvSpPr>
            <a:spLocks noGrp="1"/>
          </p:cNvSpPr>
          <p:nvPr>
            <p:ph type="sldNum" sz="quarter" idx="10"/>
          </p:nvPr>
        </p:nvSpPr>
        <p:spPr/>
        <p:txBody>
          <a:bodyPr/>
          <a:lstStyle/>
          <a:p>
            <a:fld id="{C2D5A954-70E1-4EF5-8091-1020BFC9CB98}" type="slidenum">
              <a:rPr lang="en-US" smtClean="0"/>
              <a:t>11</a:t>
            </a:fld>
            <a:endParaRPr lang="en-US"/>
          </a:p>
        </p:txBody>
      </p:sp>
    </p:spTree>
    <p:extLst>
      <p:ext uri="{BB962C8B-B14F-4D97-AF65-F5344CB8AC3E}">
        <p14:creationId xmlns:p14="http://schemas.microsoft.com/office/powerpoint/2010/main" val="217398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The increase in river discharge has closely followed patterns of agricultural expansion. Highest.</a:t>
            </a:r>
          </a:p>
          <a:p>
            <a:pPr marL="171450" indent="-171450">
              <a:buFont typeface="Arial" panose="020B0604020202020204" pitchFamily="34" charset="0"/>
              <a:buChar char="•"/>
            </a:pPr>
            <a:r>
              <a:rPr lang="en-US" dirty="0"/>
              <a:t>(b) reductions in Q in IPOT were lower than </a:t>
            </a:r>
            <a:r>
              <a:rPr lang="en-US"/>
              <a:t>expected because </a:t>
            </a:r>
            <a:r>
              <a:rPr lang="en-US" dirty="0"/>
              <a:t>of the assumed extraction of non-renewable sources which increased Q</a:t>
            </a:r>
          </a:p>
        </p:txBody>
      </p:sp>
      <p:sp>
        <p:nvSpPr>
          <p:cNvPr id="4" name="Slide Number Placeholder 3"/>
          <p:cNvSpPr>
            <a:spLocks noGrp="1"/>
          </p:cNvSpPr>
          <p:nvPr>
            <p:ph type="sldNum" sz="quarter" idx="10"/>
          </p:nvPr>
        </p:nvSpPr>
        <p:spPr/>
        <p:txBody>
          <a:bodyPr/>
          <a:lstStyle/>
          <a:p>
            <a:fld id="{C2D5A954-70E1-4EF5-8091-1020BFC9CB98}" type="slidenum">
              <a:rPr lang="en-US" smtClean="0"/>
              <a:t>12</a:t>
            </a:fld>
            <a:endParaRPr lang="en-US"/>
          </a:p>
        </p:txBody>
      </p:sp>
    </p:spTree>
    <p:extLst>
      <p:ext uri="{BB962C8B-B14F-4D97-AF65-F5344CB8AC3E}">
        <p14:creationId xmlns:p14="http://schemas.microsoft.com/office/powerpoint/2010/main" val="70934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CE319D-20DB-44AB-AEC8-F15517319FA3}" type="datetime1">
              <a:rPr lang="en-US" smtClean="0"/>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8235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C60A8C-677F-4F5C-B27F-DC8E20B4075A}"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2868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552506-E70F-49C7-8CC5-35056B935636}"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6260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01ACB8-4D62-419A-BF4D-E2ECD1C03D3C}"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73125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CA60B4-3302-4E9E-8388-D0FAD1A15CF0}"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9330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2C4A5AA-BD51-490C-AA87-2DE05E0C8E79}" type="datetime1">
              <a:rPr lang="en-US" smtClean="0"/>
              <a:t>3/12/2017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5649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0E7558-4AB0-48BF-9261-39C48656A973}" type="datetime1">
              <a:rPr lang="en-US" smtClean="0"/>
              <a:t>3/12/2017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43930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9D453-14A9-4EA4-837D-EE867FDE7FBE}" type="datetime1">
              <a:rPr lang="en-US" smtClean="0"/>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57257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0ABAC-C0E8-477D-B130-D74701D97C85}" type="datetime1">
              <a:rPr lang="en-US" smtClean="0"/>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20586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3BD2E-5AFE-4054-8558-B8F6F9C3F887}" type="datetime1">
              <a:rPr lang="en-US" smtClean="0"/>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38239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69FC0-CDFB-46F4-8F0A-C505AF6384AF}" type="datetime1">
              <a:rPr lang="en-US" smtClean="0"/>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36215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79A1A3-26E9-4436-9C51-9AC9E9C2E175}"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10889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350465-F918-4700-938D-E6575BD5BE37}" type="datetime1">
              <a:rPr lang="en-US" smtClean="0"/>
              <a:t>3/12/2017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7196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6F2C35-33FF-4A0B-B058-DDF5C8F0EDB2}" type="datetime1">
              <a:rPr lang="en-US" smtClean="0"/>
              <a:t>3/12/2017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53379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219D897-F678-45CC-98CC-C7D11206043C}" type="datetime1">
              <a:rPr lang="en-US" smtClean="0"/>
              <a:t>3/12/2017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43533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855104-D959-4480-9BD8-3C6BC11066B8}"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85945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D21FB2-4BB2-4073-A98D-465696DD28ED}" type="datetime1">
              <a:rPr lang="en-US" smtClean="0"/>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29917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84000"/>
                <a:shade val="100000"/>
                <a:hueMod val="92000"/>
                <a:satMod val="180000"/>
                <a:lumMod val="42000"/>
              </a:schemeClr>
            </a:gs>
            <a:gs pos="99000">
              <a:schemeClr val="bg2">
                <a:shade val="92000"/>
                <a:satMod val="170000"/>
                <a:lumMod val="9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AB9146D-F667-4E0C-B83F-AB91969FF6A4}" type="datetime1">
              <a:rPr lang="en-US" smtClean="0"/>
              <a:t>3/12/2017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50037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cap="none" dirty="0"/>
              <a:t>Agricultural Green and Blue Water Consumption and its Influence on the Global Water System</a:t>
            </a:r>
          </a:p>
        </p:txBody>
      </p:sp>
      <p:sp>
        <p:nvSpPr>
          <p:cNvPr id="3" name="Subtitle 2"/>
          <p:cNvSpPr>
            <a:spLocks noGrp="1"/>
          </p:cNvSpPr>
          <p:nvPr>
            <p:ph type="subTitle" idx="1"/>
          </p:nvPr>
        </p:nvSpPr>
        <p:spPr>
          <a:xfrm>
            <a:off x="1751012" y="3886200"/>
            <a:ext cx="8689976" cy="2494722"/>
          </a:xfrm>
        </p:spPr>
        <p:txBody>
          <a:bodyPr>
            <a:normAutofit fontScale="92500" lnSpcReduction="20000"/>
          </a:bodyPr>
          <a:lstStyle/>
          <a:p>
            <a:r>
              <a:rPr lang="en-US" cap="none" dirty="0">
                <a:solidFill>
                  <a:schemeClr val="tx1">
                    <a:lumMod val="65000"/>
                    <a:lumOff val="35000"/>
                  </a:schemeClr>
                </a:solidFill>
              </a:rPr>
              <a:t>Presented by Brandi Murphy</a:t>
            </a:r>
          </a:p>
          <a:p>
            <a:r>
              <a:rPr lang="en-US" cap="none" dirty="0">
                <a:solidFill>
                  <a:schemeClr val="tx1">
                    <a:lumMod val="65000"/>
                    <a:lumOff val="35000"/>
                  </a:schemeClr>
                </a:solidFill>
              </a:rPr>
              <a:t>Authors: Stefanie </a:t>
            </a:r>
            <a:r>
              <a:rPr lang="en-US" cap="none" dirty="0" err="1">
                <a:solidFill>
                  <a:schemeClr val="tx1">
                    <a:lumMod val="65000"/>
                    <a:lumOff val="35000"/>
                  </a:schemeClr>
                </a:solidFill>
              </a:rPr>
              <a:t>Rost</a:t>
            </a:r>
            <a:r>
              <a:rPr lang="en-US" cap="none" dirty="0">
                <a:solidFill>
                  <a:schemeClr val="tx1">
                    <a:lumMod val="65000"/>
                    <a:lumOff val="35000"/>
                  </a:schemeClr>
                </a:solidFill>
              </a:rPr>
              <a:t>, Dieter </a:t>
            </a:r>
            <a:r>
              <a:rPr lang="en-US" cap="none" dirty="0" err="1">
                <a:solidFill>
                  <a:schemeClr val="tx1">
                    <a:lumMod val="65000"/>
                    <a:lumOff val="35000"/>
                  </a:schemeClr>
                </a:solidFill>
              </a:rPr>
              <a:t>Gerten</a:t>
            </a:r>
            <a:r>
              <a:rPr lang="en-US" cap="none" dirty="0">
                <a:solidFill>
                  <a:schemeClr val="tx1">
                    <a:lumMod val="65000"/>
                    <a:lumOff val="35000"/>
                  </a:schemeClr>
                </a:solidFill>
              </a:rPr>
              <a:t>, </a:t>
            </a:r>
            <a:r>
              <a:rPr lang="en-US" cap="none" dirty="0" err="1">
                <a:solidFill>
                  <a:schemeClr val="tx1">
                    <a:lumMod val="65000"/>
                    <a:lumOff val="35000"/>
                  </a:schemeClr>
                </a:solidFill>
              </a:rPr>
              <a:t>Alberte</a:t>
            </a:r>
            <a:r>
              <a:rPr lang="en-US" cap="none" dirty="0">
                <a:solidFill>
                  <a:schemeClr val="tx1">
                    <a:lumMod val="65000"/>
                    <a:lumOff val="35000"/>
                  </a:schemeClr>
                </a:solidFill>
              </a:rPr>
              <a:t> Bandeau, Wolfgang </a:t>
            </a:r>
            <a:r>
              <a:rPr lang="en-US" cap="none" dirty="0" err="1">
                <a:solidFill>
                  <a:schemeClr val="tx1">
                    <a:lumMod val="65000"/>
                    <a:lumOff val="35000"/>
                  </a:schemeClr>
                </a:solidFill>
              </a:rPr>
              <a:t>Lucht</a:t>
            </a:r>
            <a:r>
              <a:rPr lang="en-US" cap="none" dirty="0">
                <a:solidFill>
                  <a:schemeClr val="tx1">
                    <a:lumMod val="65000"/>
                    <a:lumOff val="35000"/>
                  </a:schemeClr>
                </a:solidFill>
              </a:rPr>
              <a:t>, Janine </a:t>
            </a:r>
            <a:r>
              <a:rPr lang="en-US" cap="none" dirty="0" err="1">
                <a:solidFill>
                  <a:schemeClr val="tx1">
                    <a:lumMod val="65000"/>
                    <a:lumOff val="35000"/>
                  </a:schemeClr>
                </a:solidFill>
              </a:rPr>
              <a:t>Rohwer</a:t>
            </a:r>
            <a:r>
              <a:rPr lang="en-US" cap="none" dirty="0">
                <a:solidFill>
                  <a:schemeClr val="tx1">
                    <a:lumMod val="65000"/>
                    <a:lumOff val="35000"/>
                  </a:schemeClr>
                </a:solidFill>
              </a:rPr>
              <a:t>, And Sibyl </a:t>
            </a:r>
            <a:r>
              <a:rPr lang="en-US" cap="none" dirty="0" err="1">
                <a:solidFill>
                  <a:schemeClr val="tx1">
                    <a:lumMod val="65000"/>
                    <a:lumOff val="35000"/>
                  </a:schemeClr>
                </a:solidFill>
              </a:rPr>
              <a:t>Schaphoff</a:t>
            </a:r>
            <a:endParaRPr lang="en-US" cap="none" dirty="0">
              <a:solidFill>
                <a:schemeClr val="tx1">
                  <a:lumMod val="65000"/>
                  <a:lumOff val="35000"/>
                </a:schemeClr>
              </a:solidFill>
            </a:endParaRPr>
          </a:p>
          <a:p>
            <a:endParaRPr lang="en-US" cap="none" dirty="0">
              <a:solidFill>
                <a:schemeClr val="tx1">
                  <a:lumMod val="65000"/>
                  <a:lumOff val="35000"/>
                </a:schemeClr>
              </a:solidFill>
            </a:endParaRPr>
          </a:p>
          <a:p>
            <a:r>
              <a:rPr lang="en-US" cap="none" dirty="0">
                <a:solidFill>
                  <a:schemeClr val="tx1">
                    <a:lumMod val="65000"/>
                    <a:lumOff val="35000"/>
                  </a:schemeClr>
                </a:solidFill>
              </a:rPr>
              <a:t>March 13, 2017</a:t>
            </a:r>
          </a:p>
          <a:p>
            <a:r>
              <a:rPr lang="en-US" cap="none" dirty="0">
                <a:solidFill>
                  <a:schemeClr val="tx1">
                    <a:lumMod val="65000"/>
                    <a:lumOff val="35000"/>
                  </a:schemeClr>
                </a:solidFill>
              </a:rPr>
              <a:t>NRES 701C</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195784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Results</a:t>
            </a:r>
            <a:br>
              <a:rPr lang="en-US" dirty="0"/>
            </a:br>
            <a:r>
              <a:rPr lang="en-US" dirty="0"/>
              <a:t>contemporary green and blue water consumption</a:t>
            </a: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Content Placeholder 4"/>
          <p:cNvPicPr>
            <a:picLocks noGrp="1" noChangeAspect="1"/>
          </p:cNvPicPr>
          <p:nvPr>
            <p:ph sz="quarter" idx="13"/>
          </p:nvPr>
        </p:nvPicPr>
        <p:blipFill>
          <a:blip r:embed="rId3"/>
          <a:stretch>
            <a:fillRect/>
          </a:stretch>
        </p:blipFill>
        <p:spPr>
          <a:xfrm>
            <a:off x="6652021" y="1596177"/>
            <a:ext cx="4244097" cy="4817623"/>
          </a:xfrm>
          <a:prstGeom prst="rect">
            <a:avLst/>
          </a:prstGeom>
        </p:spPr>
      </p:pic>
      <p:sp>
        <p:nvSpPr>
          <p:cNvPr id="6" name="TextBox 5"/>
          <p:cNvSpPr txBox="1"/>
          <p:nvPr/>
        </p:nvSpPr>
        <p:spPr>
          <a:xfrm>
            <a:off x="6372520" y="6405322"/>
            <a:ext cx="5165889" cy="600164"/>
          </a:xfrm>
          <a:prstGeom prst="rect">
            <a:avLst/>
          </a:prstGeom>
          <a:noFill/>
        </p:spPr>
        <p:txBody>
          <a:bodyPr wrap="square" rtlCol="0">
            <a:spAutoFit/>
          </a:bodyPr>
          <a:lstStyle/>
          <a:p>
            <a:r>
              <a:rPr lang="en-US" sz="1100" dirty="0"/>
              <a:t>Water Resources Research, vol. 44, W09405, doi:10.1029/2007wr006331, 2008</a:t>
            </a:r>
          </a:p>
          <a:p>
            <a:endParaRPr lang="en-US" sz="1100" dirty="0"/>
          </a:p>
          <a:p>
            <a:endParaRPr lang="en-US" sz="1050" dirty="0"/>
          </a:p>
        </p:txBody>
      </p:sp>
      <p:sp>
        <p:nvSpPr>
          <p:cNvPr id="7" name="TextBox 6"/>
          <p:cNvSpPr txBox="1"/>
          <p:nvPr/>
        </p:nvSpPr>
        <p:spPr>
          <a:xfrm>
            <a:off x="499621" y="1596177"/>
            <a:ext cx="57692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Contemporary green and blue water consumption</a:t>
            </a:r>
          </a:p>
          <a:p>
            <a:pPr marL="742950" lvl="1" indent="-285750">
              <a:buFont typeface="Arial" panose="020B0604020202020204" pitchFamily="34" charset="0"/>
              <a:buChar char="•"/>
            </a:pPr>
            <a:r>
              <a:rPr lang="en-US" dirty="0"/>
              <a:t>Cropland and Grazing land dominated by green water consumption</a:t>
            </a:r>
          </a:p>
        </p:txBody>
      </p:sp>
      <p:sp>
        <p:nvSpPr>
          <p:cNvPr id="15" name="Rectangle 14"/>
          <p:cNvSpPr/>
          <p:nvPr/>
        </p:nvSpPr>
        <p:spPr>
          <a:xfrm>
            <a:off x="6652021" y="4144617"/>
            <a:ext cx="3456075" cy="149087"/>
          </a:xfrm>
          <a:prstGeom prst="rect">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52021" y="4769628"/>
            <a:ext cx="3456075" cy="149087"/>
          </a:xfrm>
          <a:prstGeom prst="rect">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52021" y="4602822"/>
            <a:ext cx="3456075" cy="16680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652021" y="5509114"/>
            <a:ext cx="3456075" cy="304521"/>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03852" y="2584174"/>
            <a:ext cx="5168348" cy="646331"/>
          </a:xfrm>
          <a:prstGeom prst="rect">
            <a:avLst/>
          </a:prstGeom>
          <a:noFill/>
        </p:spPr>
        <p:txBody>
          <a:bodyPr wrap="square" rtlCol="0">
            <a:spAutoFit/>
          </a:bodyPr>
          <a:lstStyle/>
          <a:p>
            <a:pPr marL="285750" indent="-285750">
              <a:buFont typeface="Arial" panose="020B0604020202020204" pitchFamily="34" charset="0"/>
              <a:buChar char="•"/>
            </a:pPr>
            <a:r>
              <a:rPr lang="en-US" dirty="0"/>
              <a:t>ILIM and IPOT G contribution are slightly different</a:t>
            </a:r>
          </a:p>
          <a:p>
            <a:endParaRPr lang="en-US" dirty="0"/>
          </a:p>
        </p:txBody>
      </p:sp>
    </p:spTree>
    <p:extLst>
      <p:ext uri="{BB962C8B-B14F-4D97-AF65-F5344CB8AC3E}">
        <p14:creationId xmlns:p14="http://schemas.microsoft.com/office/powerpoint/2010/main" val="25520861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P spid="15" grpId="0" animBg="1"/>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96177"/>
          </a:xfrm>
        </p:spPr>
        <p:txBody>
          <a:bodyPr/>
          <a:lstStyle/>
          <a:p>
            <a:r>
              <a:rPr lang="en-US" dirty="0"/>
              <a:t>Results (CONT’D)</a:t>
            </a:r>
            <a:br>
              <a:rPr lang="en-US" dirty="0"/>
            </a:br>
            <a:r>
              <a:rPr lang="en-US" dirty="0"/>
              <a:t>contemporary green and blue water consumption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TextBox 6"/>
          <p:cNvSpPr txBox="1"/>
          <p:nvPr/>
        </p:nvSpPr>
        <p:spPr>
          <a:xfrm>
            <a:off x="3328826" y="3917066"/>
            <a:ext cx="5095981" cy="538609"/>
          </a:xfrm>
          <a:prstGeom prst="rect">
            <a:avLst/>
          </a:prstGeom>
          <a:noFill/>
        </p:spPr>
        <p:txBody>
          <a:bodyPr wrap="square" rtlCol="0">
            <a:spAutoFit/>
          </a:bodyPr>
          <a:lstStyle/>
          <a:p>
            <a:r>
              <a:rPr lang="en-US" sz="1100" dirty="0"/>
              <a:t>Water Resources Research, vol. 44, W09405, doi:10.1029/2007wr006331, 2008</a:t>
            </a:r>
          </a:p>
          <a:p>
            <a:endParaRPr lang="en-US" sz="1100" dirty="0"/>
          </a:p>
          <a:p>
            <a:endParaRPr lang="en-US" sz="700" dirty="0"/>
          </a:p>
        </p:txBody>
      </p:sp>
      <p:sp>
        <p:nvSpPr>
          <p:cNvPr id="8" name="TextBox 7"/>
          <p:cNvSpPr txBox="1"/>
          <p:nvPr/>
        </p:nvSpPr>
        <p:spPr>
          <a:xfrm>
            <a:off x="2524540" y="4191241"/>
            <a:ext cx="7245626" cy="2585323"/>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dirty="0"/>
              <a:t>1971-2000</a:t>
            </a:r>
          </a:p>
          <a:p>
            <a:pPr marL="285750" indent="-285750">
              <a:buFont typeface="Arial" panose="020B0604020202020204" pitchFamily="34" charset="0"/>
              <a:buChar char="•"/>
            </a:pPr>
            <a:r>
              <a:rPr lang="en-US" dirty="0"/>
              <a:t>(b) G as cropland per unit cropland area, IPOT </a:t>
            </a:r>
          </a:p>
          <a:p>
            <a:pPr marL="742950" lvl="1" indent="-285750">
              <a:buFont typeface="Arial" panose="020B0604020202020204" pitchFamily="34" charset="0"/>
              <a:buChar char="•"/>
            </a:pPr>
            <a:r>
              <a:rPr lang="en-US" dirty="0"/>
              <a:t>Reflects climatic conditions</a:t>
            </a:r>
          </a:p>
          <a:p>
            <a:pPr marL="1200150" lvl="2" indent="-285750">
              <a:buFont typeface="Arial" panose="020B0604020202020204" pitchFamily="34" charset="0"/>
              <a:buChar char="•"/>
            </a:pPr>
            <a:r>
              <a:rPr lang="en-US" dirty="0"/>
              <a:t>Highest values in humid tropics</a:t>
            </a:r>
          </a:p>
          <a:p>
            <a:pPr marL="1200150" lvl="2" indent="-285750">
              <a:buFont typeface="Arial" panose="020B0604020202020204" pitchFamily="34" charset="0"/>
              <a:buChar char="•"/>
            </a:pPr>
            <a:r>
              <a:rPr lang="en-US" dirty="0"/>
              <a:t>Lower values in cooler drier regions </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 On a country scale, G water fraction of total water consumption (%)</a:t>
            </a:r>
          </a:p>
          <a:p>
            <a:pPr marL="742950" lvl="1" indent="-285750">
              <a:buFont typeface="Arial" panose="020B0604020202020204" pitchFamily="34" charset="0"/>
              <a:buChar char="•"/>
            </a:pPr>
            <a:r>
              <a:rPr lang="en-US" dirty="0"/>
              <a:t>G is predominant throughout most</a:t>
            </a:r>
          </a:p>
          <a:p>
            <a:pPr marL="742950" lvl="1" indent="-285750">
              <a:buFont typeface="Arial" panose="020B0604020202020204" pitchFamily="34" charset="0"/>
              <a:buChar char="•"/>
            </a:pPr>
            <a:endParaRPr lang="en-US" dirty="0"/>
          </a:p>
        </p:txBody>
      </p:sp>
      <p:pic>
        <p:nvPicPr>
          <p:cNvPr id="12" name="Content Placeholder 11"/>
          <p:cNvPicPr>
            <a:picLocks noGrp="1" noChangeAspect="1"/>
          </p:cNvPicPr>
          <p:nvPr>
            <p:ph sz="quarter" idx="13"/>
          </p:nvPr>
        </p:nvPicPr>
        <p:blipFill>
          <a:blip r:embed="rId3"/>
          <a:stretch>
            <a:fillRect/>
          </a:stretch>
        </p:blipFill>
        <p:spPr>
          <a:xfrm>
            <a:off x="1073426" y="1468057"/>
            <a:ext cx="5255790" cy="2404856"/>
          </a:xfrm>
        </p:spPr>
      </p:pic>
      <p:pic>
        <p:nvPicPr>
          <p:cNvPr id="14" name="Picture 13"/>
          <p:cNvPicPr>
            <a:picLocks noChangeAspect="1"/>
          </p:cNvPicPr>
          <p:nvPr/>
        </p:nvPicPr>
        <p:blipFill>
          <a:blip r:embed="rId4"/>
          <a:stretch>
            <a:fillRect/>
          </a:stretch>
        </p:blipFill>
        <p:spPr>
          <a:xfrm>
            <a:off x="6463747" y="1451157"/>
            <a:ext cx="5006009" cy="2421756"/>
          </a:xfrm>
          <a:prstGeom prst="rect">
            <a:avLst/>
          </a:prstGeom>
        </p:spPr>
      </p:pic>
    </p:spTree>
    <p:extLst>
      <p:ext uri="{BB962C8B-B14F-4D97-AF65-F5344CB8AC3E}">
        <p14:creationId xmlns:p14="http://schemas.microsoft.com/office/powerpoint/2010/main" val="33383054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20952"/>
            <a:ext cx="10364451" cy="1596177"/>
          </a:xfrm>
        </p:spPr>
        <p:txBody>
          <a:bodyPr/>
          <a:lstStyle/>
          <a:p>
            <a:r>
              <a:rPr lang="en-US" dirty="0"/>
              <a:t>Results (cont’d)</a:t>
            </a:r>
            <a:br>
              <a:rPr lang="en-US" dirty="0"/>
            </a:br>
            <a:r>
              <a:rPr lang="en-US" dirty="0"/>
              <a:t>temporal variability in green and blue water consumption</a:t>
            </a:r>
          </a:p>
        </p:txBody>
      </p:sp>
      <p:sp>
        <p:nvSpPr>
          <p:cNvPr id="3" name="Content Placeholder 2"/>
          <p:cNvSpPr>
            <a:spLocks noGrp="1"/>
          </p:cNvSpPr>
          <p:nvPr>
            <p:ph sz="quarter" idx="13"/>
          </p:nvPr>
        </p:nvSpPr>
        <p:spPr>
          <a:xfrm>
            <a:off x="1029248" y="1708295"/>
            <a:ext cx="10363826" cy="483398"/>
          </a:xfrm>
        </p:spPr>
        <p:txBody>
          <a:bodyPr/>
          <a:lstStyle/>
          <a:p>
            <a:pPr marL="0" indent="0">
              <a:buNone/>
            </a:pPr>
            <a:r>
              <a:rPr lang="en-US" cap="none" dirty="0"/>
              <a:t>Temporal changes related to climatic variability for the entire simulation period (1901-2003)</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pic>
        <p:nvPicPr>
          <p:cNvPr id="12" name="Picture 11"/>
          <p:cNvPicPr>
            <a:picLocks noChangeAspect="1"/>
          </p:cNvPicPr>
          <p:nvPr/>
        </p:nvPicPr>
        <p:blipFill>
          <a:blip r:embed="rId3"/>
          <a:stretch>
            <a:fillRect/>
          </a:stretch>
        </p:blipFill>
        <p:spPr>
          <a:xfrm>
            <a:off x="397224" y="2184568"/>
            <a:ext cx="3353639" cy="1974573"/>
          </a:xfrm>
          <a:prstGeom prst="rect">
            <a:avLst/>
          </a:prstGeom>
        </p:spPr>
      </p:pic>
      <p:pic>
        <p:nvPicPr>
          <p:cNvPr id="14" name="Picture 13"/>
          <p:cNvPicPr>
            <a:picLocks noChangeAspect="1"/>
          </p:cNvPicPr>
          <p:nvPr/>
        </p:nvPicPr>
        <p:blipFill>
          <a:blip r:embed="rId4"/>
          <a:stretch>
            <a:fillRect/>
          </a:stretch>
        </p:blipFill>
        <p:spPr>
          <a:xfrm>
            <a:off x="3991910" y="2191693"/>
            <a:ext cx="3917638" cy="1974573"/>
          </a:xfrm>
          <a:prstGeom prst="rect">
            <a:avLst/>
          </a:prstGeom>
        </p:spPr>
      </p:pic>
      <p:pic>
        <p:nvPicPr>
          <p:cNvPr id="16" name="Picture 15"/>
          <p:cNvPicPr>
            <a:picLocks noChangeAspect="1"/>
          </p:cNvPicPr>
          <p:nvPr/>
        </p:nvPicPr>
        <p:blipFill>
          <a:blip r:embed="rId5"/>
          <a:stretch>
            <a:fillRect/>
          </a:stretch>
        </p:blipFill>
        <p:spPr>
          <a:xfrm>
            <a:off x="8182092" y="2191693"/>
            <a:ext cx="3495965" cy="1974573"/>
          </a:xfrm>
          <a:prstGeom prst="rect">
            <a:avLst/>
          </a:prstGeom>
        </p:spPr>
      </p:pic>
      <p:sp>
        <p:nvSpPr>
          <p:cNvPr id="18" name="TextBox 17"/>
          <p:cNvSpPr txBox="1"/>
          <p:nvPr/>
        </p:nvSpPr>
        <p:spPr>
          <a:xfrm>
            <a:off x="3200401" y="4189849"/>
            <a:ext cx="5307496" cy="723275"/>
          </a:xfrm>
          <a:prstGeom prst="rect">
            <a:avLst/>
          </a:prstGeom>
          <a:noFill/>
        </p:spPr>
        <p:txBody>
          <a:bodyPr wrap="square" rtlCol="0">
            <a:spAutoFit/>
          </a:bodyPr>
          <a:lstStyle/>
          <a:p>
            <a:r>
              <a:rPr lang="en-US" sz="1200" dirty="0"/>
              <a:t>Water Resources Research, vol. 44, W09405, doi:10.1029/2007wr006331, 2008</a:t>
            </a:r>
          </a:p>
          <a:p>
            <a:endParaRPr lang="en-US" sz="1200" dirty="0"/>
          </a:p>
          <a:p>
            <a:endParaRPr lang="en-US" sz="500" dirty="0"/>
          </a:p>
          <a:p>
            <a:endParaRPr lang="en-US" sz="1200" dirty="0"/>
          </a:p>
        </p:txBody>
      </p:sp>
      <p:sp>
        <p:nvSpPr>
          <p:cNvPr id="19" name="TextBox 18"/>
          <p:cNvSpPr txBox="1"/>
          <p:nvPr/>
        </p:nvSpPr>
        <p:spPr>
          <a:xfrm>
            <a:off x="735496" y="4651514"/>
            <a:ext cx="10267121" cy="2031325"/>
          </a:xfrm>
          <a:prstGeom prst="rect">
            <a:avLst/>
          </a:prstGeom>
          <a:noFill/>
        </p:spPr>
        <p:txBody>
          <a:bodyPr wrap="square" rtlCol="0">
            <a:spAutoFit/>
          </a:bodyPr>
          <a:lstStyle/>
          <a:p>
            <a:r>
              <a:rPr lang="en-US" dirty="0"/>
              <a:t>(a) Annual G consumption on rainfed cropland and B consumption on irrigated cropland, averaged.</a:t>
            </a:r>
          </a:p>
          <a:p>
            <a:pPr marL="285750" indent="-285750">
              <a:buFont typeface="Arial" panose="020B0604020202020204" pitchFamily="34" charset="0"/>
              <a:buChar char="•"/>
            </a:pPr>
            <a:r>
              <a:rPr lang="en-US" dirty="0"/>
              <a:t>Indicates more G consumed on cropland recently compared to the beginning of the 20</a:t>
            </a:r>
            <a:r>
              <a:rPr lang="en-US" baseline="30000" dirty="0"/>
              <a:t>th</a:t>
            </a:r>
            <a:r>
              <a:rPr lang="en-US" dirty="0"/>
              <a:t> century</a:t>
            </a:r>
          </a:p>
          <a:p>
            <a:pPr marL="742950" lvl="1" indent="-285750">
              <a:buFont typeface="Arial" panose="020B0604020202020204" pitchFamily="34" charset="0"/>
              <a:buChar char="•"/>
            </a:pPr>
            <a:r>
              <a:rPr lang="en-US" dirty="0"/>
              <a:t>Due to increasing area of cropland (B fed and G fed)</a:t>
            </a:r>
          </a:p>
          <a:p>
            <a:pPr marL="285750" indent="-285750">
              <a:buFont typeface="Arial" panose="020B0604020202020204" pitchFamily="34" charset="0"/>
              <a:buChar char="•"/>
            </a:pPr>
            <a:r>
              <a:rPr lang="en-US" dirty="0"/>
              <a:t>Growing difference in B in IPOT and ILIM = more water is being taken from non local and non renewable sources</a:t>
            </a:r>
          </a:p>
          <a:p>
            <a:r>
              <a:rPr lang="en-US" dirty="0"/>
              <a:t>(b) Shows pronounced </a:t>
            </a:r>
            <a:r>
              <a:rPr lang="en-US" dirty="0" err="1"/>
              <a:t>interannual</a:t>
            </a:r>
            <a:r>
              <a:rPr lang="en-US" dirty="0"/>
              <a:t> variability of rainfed cropland areas</a:t>
            </a:r>
          </a:p>
          <a:p>
            <a:r>
              <a:rPr lang="en-US" dirty="0"/>
              <a:t>(c ) Shows B consumption on irrigated cropland in relation to precipitation</a:t>
            </a:r>
          </a:p>
        </p:txBody>
      </p:sp>
    </p:spTree>
    <p:extLst>
      <p:ext uri="{BB962C8B-B14F-4D97-AF65-F5344CB8AC3E}">
        <p14:creationId xmlns:p14="http://schemas.microsoft.com/office/powerpoint/2010/main" val="37128592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Results (cont’d)</a:t>
            </a:r>
            <a:br>
              <a:rPr lang="en-US" dirty="0"/>
            </a:br>
            <a:r>
              <a:rPr lang="en-US" dirty="0"/>
              <a:t>global effects of land cover change and irrigation </a:t>
            </a:r>
          </a:p>
        </p:txBody>
      </p:sp>
      <p:sp>
        <p:nvSpPr>
          <p:cNvPr id="3" name="Content Placeholder 2"/>
          <p:cNvSpPr>
            <a:spLocks noGrp="1"/>
          </p:cNvSpPr>
          <p:nvPr>
            <p:ph sz="quarter" idx="13"/>
          </p:nvPr>
        </p:nvSpPr>
        <p:spPr>
          <a:xfrm>
            <a:off x="6142383" y="1596177"/>
            <a:ext cx="5134592" cy="4287098"/>
          </a:xfrm>
          <a:ln w="38100">
            <a:solidFill>
              <a:schemeClr val="tx1"/>
            </a:solidFill>
          </a:ln>
        </p:spPr>
        <p:txBody>
          <a:bodyPr>
            <a:normAutofit fontScale="92500" lnSpcReduction="10000"/>
          </a:bodyPr>
          <a:lstStyle/>
          <a:p>
            <a:pPr marL="0" indent="0">
              <a:buNone/>
            </a:pPr>
            <a:r>
              <a:rPr lang="en-US" cap="none" dirty="0"/>
              <a:t>Assess the impacts of both anthropogenic land cover conversion and irrigation upon the global water balance.</a:t>
            </a:r>
          </a:p>
          <a:p>
            <a:r>
              <a:rPr lang="en-US" cap="none" dirty="0"/>
              <a:t>Simulated river discharge, Q</a:t>
            </a:r>
          </a:p>
          <a:p>
            <a:pPr marL="457200" indent="-457200">
              <a:buAutoNum type="alphaLcParenBoth"/>
            </a:pPr>
            <a:r>
              <a:rPr lang="en-US" cap="none" dirty="0"/>
              <a:t>Deriving the isolated land cover change effect: compared PNV and INO results</a:t>
            </a:r>
          </a:p>
          <a:p>
            <a:pPr marL="457200" indent="-457200">
              <a:buAutoNum type="alphaLcParenBoth"/>
            </a:pPr>
            <a:r>
              <a:rPr lang="en-US" cap="none" dirty="0"/>
              <a:t>Deriving the isolated irrigation effect: compared INO, IPOT, and ILIM results</a:t>
            </a:r>
          </a:p>
          <a:p>
            <a:r>
              <a:rPr lang="en-US" cap="none" dirty="0"/>
              <a:t>Net effect of both: Reduction in evapotranspiration by 0.9% and an increase in surface water flow by 4.4%</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p:cNvPicPr>
            <a:picLocks noChangeAspect="1"/>
          </p:cNvPicPr>
          <p:nvPr/>
        </p:nvPicPr>
        <p:blipFill>
          <a:blip r:embed="rId2"/>
          <a:stretch>
            <a:fillRect/>
          </a:stretch>
        </p:blipFill>
        <p:spPr>
          <a:xfrm>
            <a:off x="629383" y="1596177"/>
            <a:ext cx="4894593" cy="4529198"/>
          </a:xfrm>
          <a:prstGeom prst="rect">
            <a:avLst/>
          </a:prstGeom>
        </p:spPr>
      </p:pic>
      <p:sp>
        <p:nvSpPr>
          <p:cNvPr id="7" name="TextBox 6"/>
          <p:cNvSpPr txBox="1"/>
          <p:nvPr/>
        </p:nvSpPr>
        <p:spPr>
          <a:xfrm>
            <a:off x="629383" y="6125375"/>
            <a:ext cx="4807321" cy="646331"/>
          </a:xfrm>
          <a:prstGeom prst="rect">
            <a:avLst/>
          </a:prstGeom>
          <a:noFill/>
        </p:spPr>
        <p:txBody>
          <a:bodyPr wrap="square" rtlCol="0">
            <a:spAutoFit/>
          </a:bodyPr>
          <a:lstStyle/>
          <a:p>
            <a:r>
              <a:rPr lang="en-US" sz="1050" dirty="0"/>
              <a:t>Water Resources Research, vol. 44, W09405, doi:10.1029/2007wr006331, 2008</a:t>
            </a:r>
          </a:p>
          <a:p>
            <a:endParaRPr lang="en-US" sz="1050" dirty="0"/>
          </a:p>
          <a:p>
            <a:endParaRPr lang="en-US" sz="300" dirty="0"/>
          </a:p>
          <a:p>
            <a:endParaRPr lang="en-US" sz="1050" dirty="0"/>
          </a:p>
        </p:txBody>
      </p:sp>
    </p:spTree>
    <p:extLst>
      <p:ext uri="{BB962C8B-B14F-4D97-AF65-F5344CB8AC3E}">
        <p14:creationId xmlns:p14="http://schemas.microsoft.com/office/powerpoint/2010/main" val="36703582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quarter" idx="13"/>
          </p:nvPr>
        </p:nvSpPr>
        <p:spPr/>
        <p:txBody>
          <a:bodyPr/>
          <a:lstStyle/>
          <a:p>
            <a:r>
              <a:rPr lang="en-US" cap="none" dirty="0"/>
              <a:t>Anthropogenic influences are visible on a global scale through these simulations</a:t>
            </a:r>
          </a:p>
          <a:p>
            <a:r>
              <a:rPr lang="en-US" cap="none" dirty="0"/>
              <a:t>The terrestrial water balance is greatly effected in areas of intense irrigation</a:t>
            </a:r>
          </a:p>
          <a:p>
            <a:r>
              <a:rPr lang="en-US" cap="none" dirty="0"/>
              <a:t>Approximately half of global B withdrawals were found to come from non-renewable or non-local sources (IPOT) and therefore not sustainable</a:t>
            </a:r>
          </a:p>
          <a:p>
            <a:pPr lvl="1"/>
            <a:r>
              <a:rPr lang="en-US" cap="none" dirty="0"/>
              <a:t>This figure has dramatically increased over the past century</a:t>
            </a: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1666594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outlook</a:t>
            </a:r>
          </a:p>
        </p:txBody>
      </p:sp>
      <p:sp>
        <p:nvSpPr>
          <p:cNvPr id="3" name="Content Placeholder 2"/>
          <p:cNvSpPr>
            <a:spLocks noGrp="1"/>
          </p:cNvSpPr>
          <p:nvPr>
            <p:ph sz="quarter" idx="13"/>
          </p:nvPr>
        </p:nvSpPr>
        <p:spPr/>
        <p:txBody>
          <a:bodyPr/>
          <a:lstStyle/>
          <a:p>
            <a:r>
              <a:rPr lang="en-US" cap="none" dirty="0"/>
              <a:t>Moving forward, development and application of new indicators of water scarcity and stress in both G and B</a:t>
            </a:r>
          </a:p>
          <a:p>
            <a:r>
              <a:rPr lang="en-US" cap="none" dirty="0"/>
              <a:t>Enhanced assessments using advanced dynamic vegetation models could distinguish B and G flows, temporal dynamics for natural and agricultural vegetation, as well as rainfed and irrigated agriculture, better than ever before. </a:t>
            </a:r>
          </a:p>
          <a:p>
            <a:r>
              <a:rPr lang="en-US" cap="none" dirty="0"/>
              <a:t>Future assessments are crucial with the growing global population and the irrigation effects on the water balance, especially under stress situations in climatic, economic and demographic change </a:t>
            </a:r>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9719941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Questions/Comments</a:t>
            </a:r>
          </a:p>
        </p:txBody>
      </p:sp>
      <p:sp>
        <p:nvSpPr>
          <p:cNvPr id="3" name="Content Placeholder 2"/>
          <p:cNvSpPr>
            <a:spLocks noGrp="1"/>
          </p:cNvSpPr>
          <p:nvPr>
            <p:ph sz="quarter" idx="13"/>
          </p:nvPr>
        </p:nvSpPr>
        <p:spPr>
          <a:xfrm>
            <a:off x="913775" y="1810500"/>
            <a:ext cx="10363826" cy="3424107"/>
          </a:xfrm>
        </p:spPr>
        <p:txBody>
          <a:bodyPr>
            <a:normAutofit/>
          </a:bodyPr>
          <a:lstStyle/>
          <a:p>
            <a:pPr marL="0" indent="0" algn="ctr">
              <a:buNone/>
            </a:pPr>
            <a:r>
              <a:rPr lang="en-US" sz="2800" dirty="0"/>
              <a:t>thank you!</a:t>
            </a: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p:cNvPicPr>
            <a:picLocks noChangeAspect="1"/>
          </p:cNvPicPr>
          <p:nvPr/>
        </p:nvPicPr>
        <p:blipFill>
          <a:blip r:embed="rId2"/>
          <a:stretch>
            <a:fillRect/>
          </a:stretch>
        </p:blipFill>
        <p:spPr>
          <a:xfrm>
            <a:off x="3919330" y="2454275"/>
            <a:ext cx="4572000" cy="3429000"/>
          </a:xfrm>
          <a:prstGeom prst="rect">
            <a:avLst/>
          </a:prstGeom>
        </p:spPr>
      </p:pic>
      <p:sp>
        <p:nvSpPr>
          <p:cNvPr id="7" name="TextBox 6"/>
          <p:cNvSpPr txBox="1"/>
          <p:nvPr/>
        </p:nvSpPr>
        <p:spPr>
          <a:xfrm>
            <a:off x="4102892" y="5883275"/>
            <a:ext cx="3985591" cy="276999"/>
          </a:xfrm>
          <a:prstGeom prst="rect">
            <a:avLst/>
          </a:prstGeom>
          <a:noFill/>
        </p:spPr>
        <p:txBody>
          <a:bodyPr wrap="square" rtlCol="0">
            <a:spAutoFit/>
          </a:bodyPr>
          <a:lstStyle/>
          <a:p>
            <a:r>
              <a:rPr lang="en-US" sz="1200" dirty="0"/>
              <a:t>Tottenhamtrees.com</a:t>
            </a:r>
          </a:p>
        </p:txBody>
      </p:sp>
    </p:spTree>
    <p:extLst>
      <p:ext uri="{BB962C8B-B14F-4D97-AF65-F5344CB8AC3E}">
        <p14:creationId xmlns:p14="http://schemas.microsoft.com/office/powerpoint/2010/main" val="32162162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Definitions/acronyms </a:t>
            </a:r>
          </a:p>
        </p:txBody>
      </p:sp>
      <p:sp>
        <p:nvSpPr>
          <p:cNvPr id="3" name="Content Placeholder 2"/>
          <p:cNvSpPr>
            <a:spLocks noGrp="1"/>
          </p:cNvSpPr>
          <p:nvPr>
            <p:ph sz="quarter" idx="13"/>
          </p:nvPr>
        </p:nvSpPr>
        <p:spPr/>
        <p:txBody>
          <a:bodyPr/>
          <a:lstStyle/>
          <a:p>
            <a:r>
              <a:rPr lang="en-US" cap="none" dirty="0"/>
              <a:t>Blue water: water withdrawn for irrigation from rivers, lakes and aquifers.</a:t>
            </a:r>
          </a:p>
          <a:p>
            <a:pPr lvl="1"/>
            <a:r>
              <a:rPr lang="en-US" cap="none" dirty="0"/>
              <a:t>Nonrenewable </a:t>
            </a:r>
          </a:p>
          <a:p>
            <a:r>
              <a:rPr lang="en-US" cap="none" dirty="0"/>
              <a:t>Green water: irrigation by precipitation</a:t>
            </a:r>
          </a:p>
          <a:p>
            <a:r>
              <a:rPr lang="en-US" cap="none" dirty="0" err="1"/>
              <a:t>LPJmL</a:t>
            </a:r>
            <a:r>
              <a:rPr lang="en-US" cap="none" dirty="0"/>
              <a:t> model: Lund-Potsdam-Jena Managed Land model</a:t>
            </a:r>
          </a:p>
          <a:p>
            <a:r>
              <a:rPr lang="en-US" cap="none" dirty="0"/>
              <a:t>PFT and CFT</a:t>
            </a:r>
            <a:endParaRPr lang="en-US" cap="none" dirty="0"/>
          </a:p>
          <a:p>
            <a:r>
              <a:rPr lang="en-US" cap="none" dirty="0"/>
              <a:t>IPOT and ILIM</a:t>
            </a:r>
          </a:p>
          <a:p>
            <a:r>
              <a:rPr lang="en-US" cap="none" dirty="0"/>
              <a:t>INO and PNV</a:t>
            </a:r>
          </a:p>
          <a:p>
            <a:endParaRPr lang="en-US" cap="none" dirty="0"/>
          </a:p>
          <a:p>
            <a:pPr marL="0" indent="0">
              <a:buNone/>
            </a:pPr>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48989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outline</a:t>
            </a:r>
          </a:p>
        </p:txBody>
      </p:sp>
      <p:sp>
        <p:nvSpPr>
          <p:cNvPr id="3" name="Content Placeholder 2"/>
          <p:cNvSpPr>
            <a:spLocks noGrp="1"/>
          </p:cNvSpPr>
          <p:nvPr>
            <p:ph sz="quarter" idx="13"/>
          </p:nvPr>
        </p:nvSpPr>
        <p:spPr/>
        <p:txBody>
          <a:bodyPr>
            <a:normAutofit/>
          </a:bodyPr>
          <a:lstStyle/>
          <a:p>
            <a:r>
              <a:rPr lang="en-US" sz="2400" cap="none" dirty="0"/>
              <a:t>Introduction</a:t>
            </a:r>
          </a:p>
          <a:p>
            <a:r>
              <a:rPr lang="en-US" sz="2400" cap="none" dirty="0"/>
              <a:t>Methods</a:t>
            </a:r>
          </a:p>
          <a:p>
            <a:r>
              <a:rPr lang="en-US" sz="2400" cap="none" dirty="0"/>
              <a:t>Results</a:t>
            </a:r>
          </a:p>
          <a:p>
            <a:r>
              <a:rPr lang="en-US" sz="2400" cap="none" dirty="0"/>
              <a:t>Discussion</a:t>
            </a:r>
          </a:p>
          <a:p>
            <a:r>
              <a:rPr lang="en-US" sz="2400" cap="none" dirty="0"/>
              <a:t>Conclusions And Outlook</a:t>
            </a: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8" name="Picture 7"/>
          <p:cNvPicPr>
            <a:picLocks noChangeAspect="1"/>
          </p:cNvPicPr>
          <p:nvPr/>
        </p:nvPicPr>
        <p:blipFill>
          <a:blip r:embed="rId2"/>
          <a:stretch>
            <a:fillRect/>
          </a:stretch>
        </p:blipFill>
        <p:spPr>
          <a:xfrm>
            <a:off x="6095687" y="2214694"/>
            <a:ext cx="4549122" cy="3554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331226" y="5506278"/>
            <a:ext cx="3329609" cy="307777"/>
          </a:xfrm>
          <a:prstGeom prst="rect">
            <a:avLst/>
          </a:prstGeom>
          <a:noFill/>
        </p:spPr>
        <p:txBody>
          <a:bodyPr wrap="square" rtlCol="0">
            <a:spAutoFit/>
          </a:bodyPr>
          <a:lstStyle/>
          <a:p>
            <a:r>
              <a:rPr lang="en-US" sz="1400" dirty="0"/>
              <a:t>Dreamstime.com</a:t>
            </a:r>
          </a:p>
        </p:txBody>
      </p:sp>
    </p:spTree>
    <p:extLst>
      <p:ext uri="{BB962C8B-B14F-4D97-AF65-F5344CB8AC3E}">
        <p14:creationId xmlns:p14="http://schemas.microsoft.com/office/powerpoint/2010/main" val="28581965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57665"/>
            <a:ext cx="10364451" cy="45719"/>
          </a:xfrm>
        </p:spPr>
        <p:txBody>
          <a:bodyPr>
            <a:normAutofit fontScale="90000"/>
          </a:bodyPr>
          <a:lstStyle/>
          <a:p>
            <a:r>
              <a:rPr lang="en-US" sz="4800" dirty="0"/>
              <a:t>introduction</a:t>
            </a:r>
          </a:p>
        </p:txBody>
      </p:sp>
      <p:sp>
        <p:nvSpPr>
          <p:cNvPr id="3" name="Content Placeholder 2"/>
          <p:cNvSpPr>
            <a:spLocks noGrp="1"/>
          </p:cNvSpPr>
          <p:nvPr>
            <p:ph sz="quarter" idx="13"/>
          </p:nvPr>
        </p:nvSpPr>
        <p:spPr>
          <a:xfrm>
            <a:off x="913774" y="1198880"/>
            <a:ext cx="7341226" cy="485987"/>
          </a:xfrm>
        </p:spPr>
        <p:txBody>
          <a:bodyPr/>
          <a:lstStyle/>
          <a:p>
            <a:r>
              <a:rPr lang="en-US" cap="none" dirty="0"/>
              <a:t>Human perturbations to the terrestrial water cycle.</a:t>
            </a:r>
          </a:p>
          <a:p>
            <a:pPr lvl="1"/>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
        <p:nvSpPr>
          <p:cNvPr id="5" name="TextBox 4"/>
          <p:cNvSpPr txBox="1"/>
          <p:nvPr/>
        </p:nvSpPr>
        <p:spPr>
          <a:xfrm>
            <a:off x="1286934" y="1662250"/>
            <a:ext cx="5491554" cy="646331"/>
          </a:xfrm>
          <a:prstGeom prst="rect">
            <a:avLst/>
          </a:prstGeom>
          <a:noFill/>
        </p:spPr>
        <p:txBody>
          <a:bodyPr wrap="square" rtlCol="0">
            <a:spAutoFit/>
          </a:bodyPr>
          <a:lstStyle/>
          <a:p>
            <a:pPr marL="285750" indent="-285750">
              <a:buFont typeface="Arial" panose="020B0604020202020204" pitchFamily="34" charset="0"/>
              <a:buChar char="•"/>
            </a:pPr>
            <a:r>
              <a:rPr lang="en-US" dirty="0"/>
              <a:t>Directly: withdrawals for agriculture, industrial and domestic use</a:t>
            </a:r>
          </a:p>
        </p:txBody>
      </p:sp>
      <p:sp>
        <p:nvSpPr>
          <p:cNvPr id="6" name="TextBox 5"/>
          <p:cNvSpPr txBox="1"/>
          <p:nvPr/>
        </p:nvSpPr>
        <p:spPr>
          <a:xfrm>
            <a:off x="1820332" y="2329502"/>
            <a:ext cx="4242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70% total human blue water use is irrigation- the largest (2500 </a:t>
            </a:r>
            <a:r>
              <a:rPr lang="en-US" dirty="0"/>
              <a:t>km</a:t>
            </a:r>
            <a:r>
              <a:rPr lang="en-US" baseline="30000" dirty="0"/>
              <a:t>3</a:t>
            </a:r>
            <a:r>
              <a:rPr lang="en-US" dirty="0"/>
              <a:t> year </a:t>
            </a:r>
            <a:r>
              <a:rPr lang="en-US" baseline="30000" dirty="0"/>
              <a:t>-1</a:t>
            </a:r>
            <a:r>
              <a:rPr lang="en-US" dirty="0"/>
              <a:t>)</a:t>
            </a:r>
            <a:endParaRPr lang="en-US" dirty="0"/>
          </a:p>
        </p:txBody>
      </p:sp>
      <p:sp>
        <p:nvSpPr>
          <p:cNvPr id="7" name="TextBox 6"/>
          <p:cNvSpPr txBox="1"/>
          <p:nvPr/>
        </p:nvSpPr>
        <p:spPr>
          <a:xfrm>
            <a:off x="1820332" y="2996754"/>
            <a:ext cx="4242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Global agricultural blue water consumption </a:t>
            </a:r>
          </a:p>
        </p:txBody>
      </p:sp>
      <p:sp>
        <p:nvSpPr>
          <p:cNvPr id="8" name="TextBox 7"/>
          <p:cNvSpPr txBox="1"/>
          <p:nvPr/>
        </p:nvSpPr>
        <p:spPr>
          <a:xfrm>
            <a:off x="2437296" y="3703799"/>
            <a:ext cx="49607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90% of this overall use </a:t>
            </a:r>
          </a:p>
        </p:txBody>
      </p:sp>
      <p:sp>
        <p:nvSpPr>
          <p:cNvPr id="9" name="TextBox 8"/>
          <p:cNvSpPr txBox="1"/>
          <p:nvPr/>
        </p:nvSpPr>
        <p:spPr>
          <a:xfrm>
            <a:off x="2943638" y="4133845"/>
            <a:ext cx="363772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However, agricultural water consumption is not primarily dependent on blue water withdrawals</a:t>
            </a:r>
          </a:p>
        </p:txBody>
      </p:sp>
      <p:sp>
        <p:nvSpPr>
          <p:cNvPr id="10" name="TextBox 9"/>
          <p:cNvSpPr txBox="1"/>
          <p:nvPr/>
        </p:nvSpPr>
        <p:spPr>
          <a:xfrm>
            <a:off x="1286934" y="5334174"/>
            <a:ext cx="5581006"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Indirectly: land cover conversions and anthropogenic climate change</a:t>
            </a:r>
          </a:p>
        </p:txBody>
      </p:sp>
      <p:pic>
        <p:nvPicPr>
          <p:cNvPr id="19" name="Picture 18"/>
          <p:cNvPicPr>
            <a:picLocks noChangeAspect="1"/>
          </p:cNvPicPr>
          <p:nvPr/>
        </p:nvPicPr>
        <p:blipFill>
          <a:blip r:embed="rId3"/>
          <a:stretch>
            <a:fillRect/>
          </a:stretch>
        </p:blipFill>
        <p:spPr>
          <a:xfrm>
            <a:off x="6385151" y="2075862"/>
            <a:ext cx="4893075" cy="2823304"/>
          </a:xfrm>
          <a:prstGeom prst="rect">
            <a:avLst/>
          </a:prstGeom>
        </p:spPr>
      </p:pic>
      <p:sp>
        <p:nvSpPr>
          <p:cNvPr id="20" name="TextBox 19"/>
          <p:cNvSpPr txBox="1"/>
          <p:nvPr/>
        </p:nvSpPr>
        <p:spPr>
          <a:xfrm>
            <a:off x="6659217" y="4899166"/>
            <a:ext cx="4244009" cy="261610"/>
          </a:xfrm>
          <a:prstGeom prst="rect">
            <a:avLst/>
          </a:prstGeom>
          <a:noFill/>
        </p:spPr>
        <p:txBody>
          <a:bodyPr wrap="square" rtlCol="0">
            <a:spAutoFit/>
          </a:bodyPr>
          <a:lstStyle/>
          <a:p>
            <a:r>
              <a:rPr lang="en-US" sz="1100" dirty="0"/>
              <a:t>Ars.usda.gov</a:t>
            </a:r>
          </a:p>
        </p:txBody>
      </p:sp>
    </p:spTree>
    <p:extLst>
      <p:ext uri="{BB962C8B-B14F-4D97-AF65-F5344CB8AC3E}">
        <p14:creationId xmlns:p14="http://schemas.microsoft.com/office/powerpoint/2010/main" val="595797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br>
              <a:rPr lang="en-US" dirty="0"/>
            </a:br>
            <a:r>
              <a:rPr lang="en-US" dirty="0"/>
              <a:t>guiding research questions</a:t>
            </a:r>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US" cap="none" dirty="0"/>
              <a:t>How much green water is consumed globally, differentiated between rainfed agriculture, irrigated agriculture, and natural terrestrial ecosystems?</a:t>
            </a:r>
          </a:p>
          <a:p>
            <a:pPr marL="457200" indent="-457200">
              <a:buFont typeface="+mj-lt"/>
              <a:buAutoNum type="arabicPeriod"/>
            </a:pPr>
            <a:r>
              <a:rPr lang="en-US" cap="none" dirty="0"/>
              <a:t>How does this relate to blue water consumption?</a:t>
            </a:r>
          </a:p>
          <a:p>
            <a:pPr marL="457200" indent="-457200">
              <a:buFont typeface="+mj-lt"/>
              <a:buAutoNum type="arabicPeriod"/>
            </a:pPr>
            <a:r>
              <a:rPr lang="en-US" cap="none" dirty="0"/>
              <a:t>How much blue water stems from nonrenewable water and from distant resources?</a:t>
            </a:r>
          </a:p>
          <a:p>
            <a:pPr marL="457200" indent="-457200">
              <a:buFont typeface="+mj-lt"/>
              <a:buAutoNum type="arabicPeriod"/>
            </a:pPr>
            <a:r>
              <a:rPr lang="en-US" cap="none" dirty="0"/>
              <a:t>What is the spatial and temporal variability of these flows?</a:t>
            </a:r>
          </a:p>
          <a:p>
            <a:pPr marL="457200" indent="-457200">
              <a:buFont typeface="+mj-lt"/>
              <a:buAutoNum type="arabicPeriod"/>
            </a:pPr>
            <a:r>
              <a:rPr lang="en-US" cap="none" dirty="0"/>
              <a:t>How large was the effect of human land cover change and irrigation on green and blue water flows?</a:t>
            </a: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879060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06968"/>
          </a:xfrm>
        </p:spPr>
        <p:txBody>
          <a:bodyPr>
            <a:normAutofit fontScale="90000"/>
          </a:bodyPr>
          <a:lstStyle/>
          <a:p>
            <a:r>
              <a:rPr lang="en-US" sz="4800" dirty="0"/>
              <a:t>Methods</a:t>
            </a:r>
          </a:p>
        </p:txBody>
      </p:sp>
      <p:sp>
        <p:nvSpPr>
          <p:cNvPr id="3" name="Content Placeholder 2"/>
          <p:cNvSpPr>
            <a:spLocks noGrp="1"/>
          </p:cNvSpPr>
          <p:nvPr>
            <p:ph sz="quarter" idx="13"/>
          </p:nvPr>
        </p:nvSpPr>
        <p:spPr>
          <a:xfrm>
            <a:off x="913774" y="1225486"/>
            <a:ext cx="10363826" cy="4565713"/>
          </a:xfrm>
        </p:spPr>
        <p:txBody>
          <a:bodyPr/>
          <a:lstStyle/>
          <a:p>
            <a:pPr marL="0" indent="0">
              <a:buNone/>
            </a:pPr>
            <a:r>
              <a:rPr lang="en-US" cap="none" dirty="0"/>
              <a:t>The Lund-Potsdam-Jena Managed Land (</a:t>
            </a:r>
            <a:r>
              <a:rPr lang="en-US" cap="none" dirty="0" err="1"/>
              <a:t>LPJmL</a:t>
            </a:r>
            <a:r>
              <a:rPr lang="en-US" cap="none" dirty="0"/>
              <a:t>) model</a:t>
            </a:r>
          </a:p>
          <a:p>
            <a:pPr lvl="1">
              <a:lnSpc>
                <a:spcPct val="150000"/>
              </a:lnSpc>
            </a:pPr>
            <a:r>
              <a:rPr lang="en-US" cap="none" dirty="0"/>
              <a:t>Dynamic global vegetation and water balance model.</a:t>
            </a:r>
          </a:p>
          <a:p>
            <a:pPr lvl="1">
              <a:lnSpc>
                <a:spcPct val="150000"/>
              </a:lnSpc>
            </a:pPr>
            <a:r>
              <a:rPr lang="en-US" cap="none" dirty="0"/>
              <a:t>What does it simulate? </a:t>
            </a:r>
            <a:r>
              <a:rPr lang="en-US" cap="none" dirty="0"/>
              <a:t>Key ecosystem processes</a:t>
            </a:r>
          </a:p>
          <a:p>
            <a:pPr lvl="1">
              <a:lnSpc>
                <a:spcPct val="150000"/>
              </a:lnSpc>
            </a:pPr>
            <a:r>
              <a:rPr lang="en-US" cap="none" dirty="0"/>
              <a:t>What does it compute?</a:t>
            </a:r>
          </a:p>
          <a:p>
            <a:pPr lvl="1">
              <a:lnSpc>
                <a:spcPct val="150000"/>
              </a:lnSpc>
            </a:pPr>
            <a:r>
              <a:rPr lang="en-US" cap="none" dirty="0"/>
              <a:t>Vegetation types</a:t>
            </a:r>
          </a:p>
          <a:p>
            <a:pPr lvl="2">
              <a:lnSpc>
                <a:spcPct val="150000"/>
              </a:lnSpc>
            </a:pPr>
            <a:r>
              <a:rPr lang="en-US" cap="none" dirty="0"/>
              <a:t>CFT</a:t>
            </a:r>
          </a:p>
          <a:p>
            <a:pPr lvl="2">
              <a:lnSpc>
                <a:spcPct val="150000"/>
              </a:lnSpc>
            </a:pPr>
            <a:r>
              <a:rPr lang="en-US" cap="none" dirty="0"/>
              <a:t>PFT</a:t>
            </a:r>
          </a:p>
          <a:p>
            <a:pPr lvl="1">
              <a:lnSpc>
                <a:spcPct val="150000"/>
              </a:lnSpc>
            </a:pPr>
            <a:r>
              <a:rPr lang="en-US" cap="none" dirty="0"/>
              <a:t>Model results have been extensively validated </a:t>
            </a: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3"/>
          <a:stretch>
            <a:fillRect/>
          </a:stretch>
        </p:blipFill>
        <p:spPr>
          <a:xfrm>
            <a:off x="7236303" y="3572508"/>
            <a:ext cx="3800889" cy="2132828"/>
          </a:xfrm>
          <a:prstGeom prst="rect">
            <a:avLst/>
          </a:prstGeom>
        </p:spPr>
      </p:pic>
      <p:sp>
        <p:nvSpPr>
          <p:cNvPr id="7" name="TextBox 6"/>
          <p:cNvSpPr txBox="1"/>
          <p:nvPr/>
        </p:nvSpPr>
        <p:spPr>
          <a:xfrm>
            <a:off x="7236929" y="5705336"/>
            <a:ext cx="3846444" cy="276999"/>
          </a:xfrm>
          <a:prstGeom prst="rect">
            <a:avLst/>
          </a:prstGeom>
          <a:noFill/>
        </p:spPr>
        <p:txBody>
          <a:bodyPr wrap="square" rtlCol="0">
            <a:spAutoFit/>
          </a:bodyPr>
          <a:lstStyle/>
          <a:p>
            <a:r>
              <a:rPr lang="en-US" sz="1200" dirty="0"/>
              <a:t>Dlf.com</a:t>
            </a:r>
          </a:p>
        </p:txBody>
      </p:sp>
      <p:pic>
        <p:nvPicPr>
          <p:cNvPr id="9" name="Picture 8"/>
          <p:cNvPicPr>
            <a:picLocks noChangeAspect="1"/>
          </p:cNvPicPr>
          <p:nvPr/>
        </p:nvPicPr>
        <p:blipFill>
          <a:blip r:embed="rId4"/>
          <a:stretch>
            <a:fillRect/>
          </a:stretch>
        </p:blipFill>
        <p:spPr>
          <a:xfrm>
            <a:off x="7723879" y="1225486"/>
            <a:ext cx="3172239" cy="2104252"/>
          </a:xfrm>
          <a:prstGeom prst="rect">
            <a:avLst/>
          </a:prstGeom>
        </p:spPr>
      </p:pic>
      <p:sp>
        <p:nvSpPr>
          <p:cNvPr id="10" name="TextBox 9"/>
          <p:cNvSpPr txBox="1"/>
          <p:nvPr/>
        </p:nvSpPr>
        <p:spPr>
          <a:xfrm>
            <a:off x="7891670" y="3306443"/>
            <a:ext cx="2922104" cy="276999"/>
          </a:xfrm>
          <a:prstGeom prst="rect">
            <a:avLst/>
          </a:prstGeom>
          <a:noFill/>
        </p:spPr>
        <p:txBody>
          <a:bodyPr wrap="square" rtlCol="0">
            <a:spAutoFit/>
          </a:bodyPr>
          <a:lstStyle/>
          <a:p>
            <a:r>
              <a:rPr lang="en-US" sz="1200" dirty="0"/>
              <a:t>Tutorialspoint.com</a:t>
            </a:r>
          </a:p>
        </p:txBody>
      </p:sp>
    </p:spTree>
    <p:extLst>
      <p:ext uri="{BB962C8B-B14F-4D97-AF65-F5344CB8AC3E}">
        <p14:creationId xmlns:p14="http://schemas.microsoft.com/office/powerpoint/2010/main" val="36671996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46332"/>
          </a:xfrm>
        </p:spPr>
        <p:txBody>
          <a:bodyPr>
            <a:normAutofit fontScale="90000"/>
          </a:bodyPr>
          <a:lstStyle/>
          <a:p>
            <a:r>
              <a:rPr lang="en-US" dirty="0"/>
              <a:t>Methods (cont’d)</a:t>
            </a:r>
            <a:br>
              <a:rPr lang="en-US" dirty="0"/>
            </a:br>
            <a:r>
              <a:rPr lang="en-US" dirty="0"/>
              <a:t>simulation protocol</a:t>
            </a:r>
            <a:br>
              <a:rPr lang="en-US" dirty="0"/>
            </a:br>
            <a:endParaRPr lang="en-US" dirty="0"/>
          </a:p>
        </p:txBody>
      </p:sp>
      <p:sp>
        <p:nvSpPr>
          <p:cNvPr id="3" name="Content Placeholder 2"/>
          <p:cNvSpPr>
            <a:spLocks noGrp="1"/>
          </p:cNvSpPr>
          <p:nvPr>
            <p:ph sz="quarter" idx="13"/>
          </p:nvPr>
        </p:nvSpPr>
        <p:spPr>
          <a:xfrm>
            <a:off x="913774" y="1564850"/>
            <a:ext cx="10363826" cy="4226349"/>
          </a:xfrm>
        </p:spPr>
        <p:txBody>
          <a:bodyPr>
            <a:normAutofit/>
          </a:bodyPr>
          <a:lstStyle/>
          <a:p>
            <a:r>
              <a:rPr lang="en-US" cap="none" dirty="0" err="1"/>
              <a:t>LPJmL</a:t>
            </a:r>
            <a:r>
              <a:rPr lang="en-US" cap="none" dirty="0"/>
              <a:t> model was run for the period 1901-2003</a:t>
            </a:r>
          </a:p>
          <a:p>
            <a:r>
              <a:rPr lang="en-US" cap="none" dirty="0"/>
              <a:t>A 990-year </a:t>
            </a:r>
            <a:r>
              <a:rPr lang="en-US" cap="none" dirty="0" err="1"/>
              <a:t>spinup</a:t>
            </a:r>
            <a:r>
              <a:rPr lang="en-US" cap="none" dirty="0"/>
              <a:t> was run</a:t>
            </a:r>
          </a:p>
          <a:p>
            <a:r>
              <a:rPr lang="en-US" cap="none" dirty="0"/>
              <a:t>Different precipitation data sets were used to estimate uncertainties in results that could have come from uncertainties in precipitation data.</a:t>
            </a:r>
          </a:p>
          <a:p>
            <a:r>
              <a:rPr lang="en-US" cap="none" dirty="0"/>
              <a:t>Annual atmospheric CO</a:t>
            </a:r>
            <a:r>
              <a:rPr lang="en-US" cap="none" baseline="-25000" dirty="0"/>
              <a:t>2</a:t>
            </a:r>
            <a:r>
              <a:rPr lang="en-US" cap="none" dirty="0"/>
              <a:t> concentration</a:t>
            </a:r>
          </a:p>
          <a:p>
            <a:r>
              <a:rPr lang="en-US" cap="none" dirty="0"/>
              <a:t>Soil information</a:t>
            </a:r>
          </a:p>
          <a:p>
            <a:r>
              <a:rPr lang="en-US" cap="none" dirty="0"/>
              <a:t>Irrigated cropland</a:t>
            </a:r>
          </a:p>
          <a:p>
            <a:r>
              <a:rPr lang="en-US" cap="none" dirty="0"/>
              <a:t>Data for irrigation efficiencies </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7" name="Picture 6"/>
          <p:cNvPicPr>
            <a:picLocks noChangeAspect="1"/>
          </p:cNvPicPr>
          <p:nvPr/>
        </p:nvPicPr>
        <p:blipFill>
          <a:blip r:embed="rId3"/>
          <a:stretch>
            <a:fillRect/>
          </a:stretch>
        </p:blipFill>
        <p:spPr>
          <a:xfrm>
            <a:off x="7612089" y="3241939"/>
            <a:ext cx="2088502" cy="2088502"/>
          </a:xfrm>
          <a:prstGeom prst="rect">
            <a:avLst/>
          </a:prstGeom>
        </p:spPr>
      </p:pic>
      <p:sp>
        <p:nvSpPr>
          <p:cNvPr id="8" name="TextBox 7"/>
          <p:cNvSpPr txBox="1"/>
          <p:nvPr/>
        </p:nvSpPr>
        <p:spPr>
          <a:xfrm>
            <a:off x="7682948" y="5330441"/>
            <a:ext cx="2146852" cy="430887"/>
          </a:xfrm>
          <a:prstGeom prst="rect">
            <a:avLst/>
          </a:prstGeom>
          <a:noFill/>
        </p:spPr>
        <p:txBody>
          <a:bodyPr wrap="square" rtlCol="0">
            <a:spAutoFit/>
          </a:bodyPr>
          <a:lstStyle/>
          <a:p>
            <a:r>
              <a:rPr lang="en-US" sz="1100" dirty="0"/>
              <a:t>Colourbox.com</a:t>
            </a:r>
          </a:p>
          <a:p>
            <a:endParaRPr lang="en-US" sz="1100" dirty="0"/>
          </a:p>
        </p:txBody>
      </p:sp>
    </p:spTree>
    <p:extLst>
      <p:ext uri="{BB962C8B-B14F-4D97-AF65-F5344CB8AC3E}">
        <p14:creationId xmlns:p14="http://schemas.microsoft.com/office/powerpoint/2010/main" val="4481884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39408"/>
            <a:ext cx="10364451" cy="390151"/>
          </a:xfrm>
        </p:spPr>
        <p:txBody>
          <a:bodyPr>
            <a:normAutofit fontScale="90000"/>
          </a:bodyPr>
          <a:lstStyle/>
          <a:p>
            <a:r>
              <a:rPr lang="en-US" dirty="0"/>
              <a:t>Methods (cont’d)</a:t>
            </a:r>
            <a:br>
              <a:rPr lang="en-US" dirty="0"/>
            </a:br>
            <a:r>
              <a:rPr lang="en-US" dirty="0"/>
              <a:t>simulation protocol</a:t>
            </a:r>
          </a:p>
        </p:txBody>
      </p:sp>
      <p:sp>
        <p:nvSpPr>
          <p:cNvPr id="3" name="Content Placeholder 2"/>
          <p:cNvSpPr>
            <a:spLocks noGrp="1"/>
          </p:cNvSpPr>
          <p:nvPr>
            <p:ph sz="quarter" idx="13"/>
          </p:nvPr>
        </p:nvSpPr>
        <p:spPr>
          <a:xfrm>
            <a:off x="372991" y="1322331"/>
            <a:ext cx="5713269" cy="4524315"/>
          </a:xfrm>
          <a:ln w="38100">
            <a:solidFill>
              <a:schemeClr val="tx1"/>
            </a:solidFill>
          </a:ln>
        </p:spPr>
        <p:txBody>
          <a:bodyPr>
            <a:normAutofit fontScale="92500" lnSpcReduction="10000"/>
          </a:bodyPr>
          <a:lstStyle/>
          <a:p>
            <a:r>
              <a:rPr lang="en-US" sz="2200" cap="none" dirty="0"/>
              <a:t>Four simulations were performed all taking into account PFT’s and CFT’s, each driven by different precipitation data sets</a:t>
            </a:r>
            <a:r>
              <a:rPr lang="en-US" cap="none" dirty="0"/>
              <a:t>:</a:t>
            </a:r>
          </a:p>
          <a:p>
            <a:pPr marL="800100" lvl="1" indent="-342900">
              <a:buFont typeface="+mj-lt"/>
              <a:buAutoNum type="arabicPeriod"/>
            </a:pPr>
            <a:r>
              <a:rPr lang="en-US" sz="2000" cap="none" dirty="0"/>
              <a:t>ILIM, extended and homogenized CRUTS2.1 global climate data set</a:t>
            </a:r>
          </a:p>
          <a:p>
            <a:pPr marL="800100" lvl="1" indent="-342900">
              <a:buFont typeface="+mj-lt"/>
              <a:buAutoNum type="arabicPeriod"/>
            </a:pPr>
            <a:endParaRPr lang="en-US" sz="2000" cap="none" dirty="0"/>
          </a:p>
          <a:p>
            <a:pPr marL="800100" lvl="1" indent="-342900">
              <a:buFont typeface="+mj-lt"/>
              <a:buAutoNum type="arabicPeriod"/>
            </a:pPr>
            <a:r>
              <a:rPr lang="en-US" sz="2000" cap="none" dirty="0"/>
              <a:t>IPOT, CRUTS2.1 (provided by the Climate Research Unit, University of East Anglia).</a:t>
            </a:r>
          </a:p>
          <a:p>
            <a:pPr marL="800100" lvl="1" indent="-342900">
              <a:buFont typeface="+mj-lt"/>
              <a:buAutoNum type="arabicPeriod"/>
            </a:pPr>
            <a:endParaRPr lang="en-US" sz="2000" cap="none" dirty="0"/>
          </a:p>
          <a:p>
            <a:pPr marL="800100" lvl="1" indent="-342900">
              <a:buFont typeface="+mj-lt"/>
              <a:buAutoNum type="arabicPeriod"/>
            </a:pPr>
            <a:r>
              <a:rPr lang="en-US" sz="2000" cap="none" dirty="0"/>
              <a:t>INO, data set by </a:t>
            </a:r>
            <a:r>
              <a:rPr lang="en-US" sz="2000" i="1" cap="none" dirty="0"/>
              <a:t>Matsuura and Willmott</a:t>
            </a:r>
            <a:r>
              <a:rPr lang="en-US" sz="2000" cap="none" dirty="0"/>
              <a:t> [2007].</a:t>
            </a:r>
          </a:p>
          <a:p>
            <a:pPr marL="800100" lvl="1" indent="-342900">
              <a:buFont typeface="+mj-lt"/>
              <a:buAutoNum type="arabicPeriod"/>
            </a:pPr>
            <a:endParaRPr lang="en-US" sz="2000" cap="none" dirty="0"/>
          </a:p>
          <a:p>
            <a:pPr marL="800100" lvl="1" indent="-342900">
              <a:buFont typeface="+mj-lt"/>
              <a:buAutoNum type="arabicPeriod"/>
            </a:pPr>
            <a:r>
              <a:rPr lang="en-US" sz="2000" cap="none" dirty="0"/>
              <a:t>PNV, </a:t>
            </a:r>
            <a:r>
              <a:rPr lang="en-US" sz="2000" cap="none" dirty="0" err="1"/>
              <a:t>VASClimO</a:t>
            </a:r>
            <a:r>
              <a:rPr lang="en-US" sz="2000" cap="none" dirty="0"/>
              <a:t> v1.1.</a:t>
            </a:r>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10" name="TextBox 9"/>
          <p:cNvSpPr txBox="1"/>
          <p:nvPr/>
        </p:nvSpPr>
        <p:spPr>
          <a:xfrm>
            <a:off x="6348005" y="1322331"/>
            <a:ext cx="5510913" cy="4524315"/>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dirty="0"/>
              <a:t>The general soil water balance simulated by </a:t>
            </a:r>
            <a:r>
              <a:rPr lang="en-US" dirty="0" err="1"/>
              <a:t>LPJmL</a:t>
            </a:r>
            <a:r>
              <a:rPr lang="en-US" dirty="0"/>
              <a:t> 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i="1" dirty="0"/>
          </a:p>
          <a:p>
            <a:pPr marL="742950" lvl="1" indent="-285750">
              <a:buFont typeface="Arial" panose="020B0604020202020204" pitchFamily="34" charset="0"/>
              <a:buChar char="•"/>
            </a:pPr>
            <a:r>
              <a:rPr lang="en-US" i="1" dirty="0"/>
              <a:t>W</a:t>
            </a:r>
            <a:r>
              <a:rPr lang="en-US" i="1" baseline="-25000" dirty="0"/>
              <a:t>T</a:t>
            </a:r>
            <a:r>
              <a:rPr lang="en-US" i="1" dirty="0"/>
              <a:t>= </a:t>
            </a:r>
            <a:r>
              <a:rPr lang="en-US" dirty="0"/>
              <a:t>Total water</a:t>
            </a:r>
            <a:endParaRPr lang="en-US" i="1" dirty="0"/>
          </a:p>
          <a:p>
            <a:pPr marL="742950" lvl="1" indent="-285750">
              <a:buFont typeface="Arial" panose="020B0604020202020204" pitchFamily="34" charset="0"/>
              <a:buChar char="•"/>
            </a:pPr>
            <a:r>
              <a:rPr lang="en-US" i="1" dirty="0"/>
              <a:t>W</a:t>
            </a:r>
            <a:r>
              <a:rPr lang="en-US" i="1" baseline="-25000" dirty="0"/>
              <a:t>T-1</a:t>
            </a:r>
            <a:r>
              <a:rPr lang="en-US" i="1" dirty="0"/>
              <a:t>= </a:t>
            </a:r>
            <a:r>
              <a:rPr lang="en-US" dirty="0"/>
              <a:t>Previous day’s water balance</a:t>
            </a:r>
          </a:p>
          <a:p>
            <a:pPr marL="742950" lvl="1" indent="-285750">
              <a:buFont typeface="Arial" panose="020B0604020202020204" pitchFamily="34" charset="0"/>
              <a:buChar char="•"/>
            </a:pPr>
            <a:r>
              <a:rPr lang="en-US" i="1" dirty="0"/>
              <a:t>P= </a:t>
            </a:r>
            <a:r>
              <a:rPr lang="en-US" dirty="0"/>
              <a:t>Precipitation</a:t>
            </a:r>
          </a:p>
          <a:p>
            <a:pPr marL="742950" lvl="1" indent="-285750">
              <a:buFont typeface="Arial" panose="020B0604020202020204" pitchFamily="34" charset="0"/>
              <a:buChar char="•"/>
            </a:pPr>
            <a:r>
              <a:rPr lang="en-US" i="1" dirty="0"/>
              <a:t>M</a:t>
            </a:r>
            <a:r>
              <a:rPr lang="en-US" dirty="0"/>
              <a:t>= Snowmelt</a:t>
            </a:r>
          </a:p>
          <a:p>
            <a:pPr marL="742950" lvl="1" indent="-285750">
              <a:buFont typeface="Arial" panose="020B0604020202020204" pitchFamily="34" charset="0"/>
              <a:buChar char="•"/>
            </a:pPr>
            <a:r>
              <a:rPr lang="en-US" i="1" dirty="0" err="1"/>
              <a:t>Irr</a:t>
            </a:r>
            <a:r>
              <a:rPr lang="en-US" dirty="0"/>
              <a:t>= Irrigation water</a:t>
            </a:r>
          </a:p>
          <a:p>
            <a:pPr marL="742950" lvl="1" indent="-285750">
              <a:buFont typeface="Arial" panose="020B0604020202020204" pitchFamily="34" charset="0"/>
              <a:buChar char="•"/>
            </a:pPr>
            <a:r>
              <a:rPr lang="en-US" i="1" dirty="0"/>
              <a:t>E</a:t>
            </a:r>
            <a:r>
              <a:rPr lang="en-US" i="1" baseline="-25000" dirty="0"/>
              <a:t>I</a:t>
            </a:r>
            <a:r>
              <a:rPr lang="en-US" i="1" dirty="0"/>
              <a:t>= Interception Loss</a:t>
            </a:r>
          </a:p>
          <a:p>
            <a:pPr marL="742950" lvl="1" indent="-285750">
              <a:buFont typeface="Arial" panose="020B0604020202020204" pitchFamily="34" charset="0"/>
              <a:buChar char="•"/>
            </a:pPr>
            <a:r>
              <a:rPr lang="en-US" i="1" dirty="0"/>
              <a:t>R</a:t>
            </a:r>
            <a:r>
              <a:rPr lang="en-US" dirty="0"/>
              <a:t>= Runoff</a:t>
            </a:r>
          </a:p>
          <a:p>
            <a:pPr marL="742950" lvl="1" indent="-285750">
              <a:buFont typeface="Arial" panose="020B0604020202020204" pitchFamily="34" charset="0"/>
              <a:buChar char="•"/>
            </a:pPr>
            <a:r>
              <a:rPr lang="en-US" i="1" dirty="0"/>
              <a:t>E</a:t>
            </a:r>
            <a:r>
              <a:rPr lang="en-US" i="1" baseline="-25000" dirty="0"/>
              <a:t>S</a:t>
            </a:r>
            <a:r>
              <a:rPr lang="en-US" dirty="0"/>
              <a:t>= Soil Evaporation</a:t>
            </a:r>
          </a:p>
          <a:p>
            <a:pPr marL="742950" lvl="1" indent="-285750">
              <a:buFont typeface="Arial" panose="020B0604020202020204" pitchFamily="34" charset="0"/>
              <a:buChar char="•"/>
            </a:pPr>
            <a:r>
              <a:rPr lang="en-US" i="1" dirty="0"/>
              <a:t>E</a:t>
            </a:r>
            <a:r>
              <a:rPr lang="en-US" i="1" baseline="-25000" dirty="0"/>
              <a:t>T</a:t>
            </a:r>
            <a:r>
              <a:rPr lang="en-US" i="1" dirty="0"/>
              <a:t>=</a:t>
            </a:r>
            <a:r>
              <a:rPr lang="en-US" dirty="0"/>
              <a:t> Plant Transpiration</a:t>
            </a:r>
          </a:p>
          <a:p>
            <a:pPr marL="742950" lvl="1" indent="-285750">
              <a:buFont typeface="Arial" panose="020B0604020202020204" pitchFamily="34" charset="0"/>
              <a:buChar char="•"/>
            </a:pPr>
            <a:r>
              <a:rPr lang="en-US" i="1" dirty="0"/>
              <a:t>p</a:t>
            </a:r>
            <a:r>
              <a:rPr lang="en-US" dirty="0"/>
              <a:t>= Percolation</a:t>
            </a:r>
          </a:p>
          <a:p>
            <a:pPr lvl="1"/>
            <a:r>
              <a:rPr lang="en-US" dirty="0"/>
              <a:t>(all measurements in mm d</a:t>
            </a:r>
            <a:r>
              <a:rPr lang="en-US" baseline="30000" dirty="0"/>
              <a:t>-1</a:t>
            </a:r>
            <a:r>
              <a:rPr lang="en-US" dirty="0"/>
              <a:t>)</a:t>
            </a:r>
          </a:p>
        </p:txBody>
      </p:sp>
      <p:pic>
        <p:nvPicPr>
          <p:cNvPr id="12" name="Picture 11"/>
          <p:cNvPicPr>
            <a:picLocks noChangeAspect="1"/>
          </p:cNvPicPr>
          <p:nvPr/>
        </p:nvPicPr>
        <p:blipFill>
          <a:blip r:embed="rId3"/>
          <a:stretch>
            <a:fillRect/>
          </a:stretch>
        </p:blipFill>
        <p:spPr>
          <a:xfrm>
            <a:off x="6497422" y="1931922"/>
            <a:ext cx="5212081" cy="622742"/>
          </a:xfrm>
          <a:prstGeom prst="rect">
            <a:avLst/>
          </a:prstGeom>
        </p:spPr>
      </p:pic>
    </p:spTree>
    <p:extLst>
      <p:ext uri="{BB962C8B-B14F-4D97-AF65-F5344CB8AC3E}">
        <p14:creationId xmlns:p14="http://schemas.microsoft.com/office/powerpoint/2010/main" val="34917453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9979"/>
            <a:ext cx="10364452" cy="1056640"/>
          </a:xfrm>
        </p:spPr>
        <p:txBody>
          <a:bodyPr>
            <a:normAutofit/>
          </a:bodyPr>
          <a:lstStyle/>
          <a:p>
            <a:r>
              <a:rPr lang="en-US" dirty="0"/>
              <a:t>Methods (Cont’d)…</a:t>
            </a:r>
            <a:br>
              <a:rPr lang="en-US" dirty="0"/>
            </a:br>
            <a:r>
              <a:rPr lang="en-US" dirty="0" err="1"/>
              <a:t>LpjMl</a:t>
            </a:r>
            <a:r>
              <a:rPr lang="en-US" dirty="0"/>
              <a:t> computes green and blue water flows</a:t>
            </a:r>
          </a:p>
        </p:txBody>
      </p:sp>
      <p:pic>
        <p:nvPicPr>
          <p:cNvPr id="9" name="Picture Placeholder 8"/>
          <p:cNvPicPr>
            <a:picLocks noGrp="1" noChangeAspect="1"/>
          </p:cNvPicPr>
          <p:nvPr>
            <p:ph type="pic" idx="1"/>
          </p:nvPr>
        </p:nvPicPr>
        <p:blipFill>
          <a:blip r:embed="rId3"/>
          <a:srcRect t="1036" b="1036"/>
          <a:stretch>
            <a:fillRect/>
          </a:stretch>
        </p:blipFill>
        <p:spPr>
          <a:xfrm>
            <a:off x="216512" y="1209039"/>
            <a:ext cx="8752919" cy="5205902"/>
          </a:xfrm>
        </p:spPr>
      </p:pic>
      <mc:AlternateContent xmlns:mc="http://schemas.openxmlformats.org/markup-compatibility/2006">
        <mc:Choice xmlns:a14="http://schemas.microsoft.com/office/drawing/2010/main" Requires="a14">
          <p:sp>
            <p:nvSpPr>
              <p:cNvPr id="4" name="Text Placeholder 3"/>
              <p:cNvSpPr>
                <a:spLocks noGrp="1"/>
              </p:cNvSpPr>
              <p:nvPr>
                <p:ph type="body" sz="half" idx="2"/>
              </p:nvPr>
            </p:nvSpPr>
            <p:spPr>
              <a:xfrm>
                <a:off x="8996767" y="1375580"/>
                <a:ext cx="3034487" cy="2941165"/>
              </a:xfrm>
            </p:spPr>
            <p:txBody>
              <a:bodyPr>
                <a:normAutofit/>
              </a:bodyPr>
              <a:lstStyle/>
              <a:p>
                <a:pPr marL="285750" indent="-285750" algn="l">
                  <a:buFont typeface="Arial" panose="020B0604020202020204" pitchFamily="34" charset="0"/>
                  <a:buChar char="•"/>
                </a:pPr>
                <a:r>
                  <a:rPr lang="en-US" sz="1800" cap="none" dirty="0"/>
                  <a:t>Blue water consumption (B) = </a:t>
                </a:r>
                <a14:m>
                  <m:oMath xmlns:m="http://schemas.openxmlformats.org/officeDocument/2006/math">
                    <m:nary>
                      <m:naryPr>
                        <m:chr m:val="∑"/>
                        <m:grow m:val="on"/>
                        <m:subHide m:val="on"/>
                        <m:supHide m:val="on"/>
                        <m:ctrlPr>
                          <a:rPr lang="en-US" sz="1800" i="1" cap="none" dirty="0" smtClean="0">
                            <a:latin typeface="Cambria Math" panose="02040503050406030204" pitchFamily="18" charset="0"/>
                          </a:rPr>
                        </m:ctrlPr>
                      </m:naryPr>
                      <m:sub/>
                      <m:sup/>
                      <m:e>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𝑇</m:t>
                            </m:r>
                          </m:sub>
                        </m:sSub>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𝑠</m:t>
                            </m:r>
                          </m:sub>
                        </m:sSub>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𝐼</m:t>
                            </m:r>
                          </m:sub>
                        </m:sSub>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𝐶</m:t>
                            </m:r>
                          </m:sub>
                        </m:sSub>
                      </m:e>
                    </m:nary>
                  </m:oMath>
                </a14:m>
                <a:r>
                  <a:rPr lang="en-US" sz="1800" cap="none" dirty="0"/>
                  <a:t> of irrigation water</a:t>
                </a:r>
              </a:p>
              <a:p>
                <a:pPr marL="285750" indent="-285750" algn="l">
                  <a:buFont typeface="Arial" panose="020B0604020202020204" pitchFamily="34" charset="0"/>
                  <a:buChar char="•"/>
                </a:pPr>
                <a:r>
                  <a:rPr lang="en-US" sz="1800" cap="none" dirty="0"/>
                  <a:t>Green water consumption (G)= </a:t>
                </a:r>
                <a14:m>
                  <m:oMath xmlns:m="http://schemas.openxmlformats.org/officeDocument/2006/math">
                    <m:nary>
                      <m:naryPr>
                        <m:chr m:val="∑"/>
                        <m:grow m:val="on"/>
                        <m:subHide m:val="on"/>
                        <m:supHide m:val="on"/>
                        <m:ctrlPr>
                          <a:rPr lang="en-US" sz="1800" i="1" cap="none" dirty="0" smtClean="0">
                            <a:latin typeface="Cambria Math" panose="02040503050406030204" pitchFamily="18" charset="0"/>
                          </a:rPr>
                        </m:ctrlPr>
                      </m:naryPr>
                      <m:sub/>
                      <m:sup/>
                      <m:e>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𝑇</m:t>
                            </m:r>
                          </m:sub>
                        </m:sSub>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𝑠</m:t>
                            </m:r>
                          </m:sub>
                        </m:sSub>
                        <m:sSub>
                          <m:sSubPr>
                            <m:ctrlPr>
                              <a:rPr lang="en-US" sz="1800" i="1" cap="none" dirty="0">
                                <a:latin typeface="Cambria Math" panose="02040503050406030204" pitchFamily="18" charset="0"/>
                              </a:rPr>
                            </m:ctrlPr>
                          </m:sSubPr>
                          <m:e>
                            <m:r>
                              <a:rPr lang="en-US" sz="1800" i="1" cap="none" dirty="0">
                                <a:latin typeface="Cambria Math" panose="02040503050406030204" pitchFamily="18" charset="0"/>
                              </a:rPr>
                              <m:t>𝐸</m:t>
                            </m:r>
                          </m:e>
                          <m:sub>
                            <m:r>
                              <a:rPr lang="en-US" sz="1800" i="1" cap="none" dirty="0">
                                <a:latin typeface="Cambria Math" panose="02040503050406030204" pitchFamily="18" charset="0"/>
                              </a:rPr>
                              <m:t>𝐼</m:t>
                            </m:r>
                          </m:sub>
                        </m:sSub>
                      </m:e>
                    </m:nary>
                  </m:oMath>
                </a14:m>
                <a:r>
                  <a:rPr lang="en-US" sz="1800" cap="none" dirty="0"/>
                  <a:t> of precipitation</a:t>
                </a:r>
              </a:p>
              <a:p>
                <a:pPr marL="742950" lvl="1" indent="-285750">
                  <a:buFont typeface="Arial" panose="020B0604020202020204" pitchFamily="34" charset="0"/>
                  <a:buChar char="•"/>
                </a:pPr>
                <a:endParaRPr lang="en-US" sz="1600" cap="none" dirty="0"/>
              </a:p>
            </p:txBody>
          </p:sp>
        </mc:Choice>
        <mc:Fallback>
          <p:sp>
            <p:nvSpPr>
              <p:cNvPr id="4" name="Text Placeholder 3"/>
              <p:cNvSpPr>
                <a:spLocks noGrp="1" noRot="1" noChangeAspect="1" noMove="1" noResize="1" noEditPoints="1" noAdjustHandles="1" noChangeArrowheads="1" noChangeShapeType="1" noTextEdit="1"/>
              </p:cNvSpPr>
              <p:nvPr>
                <p:ph type="body" sz="half" idx="2"/>
              </p:nvPr>
            </p:nvSpPr>
            <p:spPr>
              <a:xfrm>
                <a:off x="8996767" y="1375580"/>
                <a:ext cx="3034487" cy="2941165"/>
              </a:xfrm>
              <a:blipFill>
                <a:blip r:embed="rId4"/>
                <a:stretch>
                  <a:fillRect l="-1406" t="-2697" r="-18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
        <p:nvSpPr>
          <p:cNvPr id="10" name="TextBox 9"/>
          <p:cNvSpPr txBox="1"/>
          <p:nvPr/>
        </p:nvSpPr>
        <p:spPr>
          <a:xfrm>
            <a:off x="3299379" y="6457361"/>
            <a:ext cx="8597247" cy="307777"/>
          </a:xfrm>
          <a:prstGeom prst="rect">
            <a:avLst/>
          </a:prstGeom>
          <a:noFill/>
        </p:spPr>
        <p:txBody>
          <a:bodyPr wrap="square" rtlCol="0">
            <a:spAutoFit/>
          </a:bodyPr>
          <a:lstStyle/>
          <a:p>
            <a:r>
              <a:rPr lang="en-US" sz="1400" dirty="0"/>
              <a:t>Water Resources Research, Vol. 44, W09405, doi:10.1029/2007WR006331, 2008</a:t>
            </a:r>
          </a:p>
        </p:txBody>
      </p:sp>
      <p:sp>
        <p:nvSpPr>
          <p:cNvPr id="11" name="TextBox 10"/>
          <p:cNvSpPr txBox="1"/>
          <p:nvPr/>
        </p:nvSpPr>
        <p:spPr>
          <a:xfrm>
            <a:off x="8996767" y="3747469"/>
            <a:ext cx="300715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Two alternate approaches for estimating the amount of blue irrigation water that can be withdrawn and brought to the field.</a:t>
            </a:r>
          </a:p>
          <a:p>
            <a:pPr marL="742950" lvl="1" indent="-285750">
              <a:buFont typeface="Arial" panose="020B0604020202020204" pitchFamily="34" charset="0"/>
              <a:buChar char="•"/>
            </a:pPr>
            <a:r>
              <a:rPr lang="en-US" dirty="0"/>
              <a:t>IPOT</a:t>
            </a:r>
          </a:p>
          <a:p>
            <a:pPr marL="742950" lvl="1" indent="-285750">
              <a:buFont typeface="Arial" panose="020B0604020202020204" pitchFamily="34" charset="0"/>
              <a:buChar char="•"/>
            </a:pPr>
            <a:r>
              <a:rPr lang="en-US" dirty="0"/>
              <a:t>ILIM</a:t>
            </a:r>
          </a:p>
        </p:txBody>
      </p:sp>
    </p:spTree>
    <p:extLst>
      <p:ext uri="{BB962C8B-B14F-4D97-AF65-F5344CB8AC3E}">
        <p14:creationId xmlns:p14="http://schemas.microsoft.com/office/powerpoint/2010/main" val="35499108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87" y="250873"/>
            <a:ext cx="10364451" cy="635248"/>
          </a:xfrm>
        </p:spPr>
        <p:txBody>
          <a:bodyPr>
            <a:normAutofit fontScale="90000"/>
          </a:bodyPr>
          <a:lstStyle/>
          <a:p>
            <a:r>
              <a:rPr lang="en-US" dirty="0"/>
              <a:t>Methods (cont’d)</a:t>
            </a:r>
            <a:br>
              <a:rPr lang="en-US" dirty="0"/>
            </a:br>
            <a:r>
              <a:rPr lang="en-US" dirty="0"/>
              <a:t>Simulation protocol</a:t>
            </a:r>
          </a:p>
        </p:txBody>
      </p:sp>
      <p:pic>
        <p:nvPicPr>
          <p:cNvPr id="5" name="Content Placeholder 4"/>
          <p:cNvPicPr>
            <a:picLocks noGrp="1" noChangeAspect="1"/>
          </p:cNvPicPr>
          <p:nvPr>
            <p:ph sz="quarter" idx="13"/>
          </p:nvPr>
        </p:nvPicPr>
        <p:blipFill>
          <a:blip r:embed="rId3"/>
          <a:stretch>
            <a:fillRect/>
          </a:stretch>
        </p:blipFill>
        <p:spPr>
          <a:xfrm>
            <a:off x="186859" y="989813"/>
            <a:ext cx="8315012" cy="5778631"/>
          </a:xfrm>
        </p:spPr>
      </p:pic>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7" name="TextBox 6"/>
          <p:cNvSpPr txBox="1"/>
          <p:nvPr/>
        </p:nvSpPr>
        <p:spPr>
          <a:xfrm>
            <a:off x="3110845" y="6537611"/>
            <a:ext cx="8776355" cy="461665"/>
          </a:xfrm>
          <a:prstGeom prst="rect">
            <a:avLst/>
          </a:prstGeom>
          <a:noFill/>
        </p:spPr>
        <p:txBody>
          <a:bodyPr wrap="square" rtlCol="0">
            <a:spAutoFit/>
          </a:bodyPr>
          <a:lstStyle/>
          <a:p>
            <a:r>
              <a:rPr lang="en-US" sz="1200" dirty="0"/>
              <a:t>Water Resources Research, vol. 44, W09405, doi:10.1029/2007wr006331, 2008</a:t>
            </a:r>
          </a:p>
          <a:p>
            <a:endParaRPr lang="en-US" sz="1200" dirty="0"/>
          </a:p>
        </p:txBody>
      </p:sp>
      <p:sp>
        <p:nvSpPr>
          <p:cNvPr id="8" name="TextBox 7"/>
          <p:cNvSpPr txBox="1"/>
          <p:nvPr/>
        </p:nvSpPr>
        <p:spPr>
          <a:xfrm>
            <a:off x="8653294" y="2378974"/>
            <a:ext cx="2856321" cy="2862322"/>
          </a:xfrm>
          <a:prstGeom prst="rect">
            <a:avLst/>
          </a:prstGeom>
          <a:noFill/>
        </p:spPr>
        <p:txBody>
          <a:bodyPr wrap="square" rtlCol="0">
            <a:spAutoFit/>
          </a:bodyPr>
          <a:lstStyle/>
          <a:p>
            <a:r>
              <a:rPr lang="en-US" sz="2000" dirty="0"/>
              <a:t>(a)  Grey= simulated river  	discharge from 	1971-2000</a:t>
            </a:r>
          </a:p>
          <a:p>
            <a:r>
              <a:rPr lang="en-US" sz="2000" dirty="0"/>
              <a:t>    	colored = % area      	equipped for   	irrigation circa 2000.</a:t>
            </a:r>
          </a:p>
          <a:p>
            <a:endParaRPr lang="en-US" sz="2000" dirty="0"/>
          </a:p>
          <a:p>
            <a:r>
              <a:rPr lang="en-US" sz="2000" dirty="0"/>
              <a:t>(b) 	Irrigation efficiencies 	for equipped areas.</a:t>
            </a:r>
          </a:p>
        </p:txBody>
      </p:sp>
    </p:spTree>
    <p:extLst>
      <p:ext uri="{BB962C8B-B14F-4D97-AF65-F5344CB8AC3E}">
        <p14:creationId xmlns:p14="http://schemas.microsoft.com/office/powerpoint/2010/main" val="15828793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6015</TotalTime>
  <Words>1642</Words>
  <Application>Microsoft Office PowerPoint</Application>
  <PresentationFormat>Widescreen</PresentationFormat>
  <Paragraphs>197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Tw Cen MT</vt:lpstr>
      <vt:lpstr>Droplet</vt:lpstr>
      <vt:lpstr>Agricultural Green and Blue Water Consumption and its Influence on the Global Water System</vt:lpstr>
      <vt:lpstr>outline</vt:lpstr>
      <vt:lpstr>introduction</vt:lpstr>
      <vt:lpstr>Introduction (cont’d)… guiding research questions</vt:lpstr>
      <vt:lpstr>Methods</vt:lpstr>
      <vt:lpstr>Methods (cont’d) simulation protocol </vt:lpstr>
      <vt:lpstr>Methods (cont’d) simulation protocol</vt:lpstr>
      <vt:lpstr>Methods (Cont’d)… LpjMl computes green and blue water flows</vt:lpstr>
      <vt:lpstr>Methods (cont’d) Simulation protocol</vt:lpstr>
      <vt:lpstr>Results contemporary green and blue water consumption</vt:lpstr>
      <vt:lpstr>Results (CONT’D) contemporary green and blue water consumption</vt:lpstr>
      <vt:lpstr>Results (cont’d) temporal variability in green and blue water consumption</vt:lpstr>
      <vt:lpstr>Results (cont’d) global effects of land cover change and irrigation </vt:lpstr>
      <vt:lpstr>Discussion</vt:lpstr>
      <vt:lpstr>Conclusions and outlook</vt:lpstr>
      <vt:lpstr>Questions/Comments</vt:lpstr>
      <vt:lpstr>Definitions/acronyms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Green and Blue water consumption and its influence on the global water system</dc:title>
  <dc:creator>bkelly2murphy@gmail.com</dc:creator>
  <cp:lastModifiedBy>bkelly2murphy@gmail.com</cp:lastModifiedBy>
  <cp:revision>97</cp:revision>
  <dcterms:created xsi:type="dcterms:W3CDTF">2017-03-04T19:59:22Z</dcterms:created>
  <dcterms:modified xsi:type="dcterms:W3CDTF">2017-03-14T03:59:33Z</dcterms:modified>
</cp:coreProperties>
</file>