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handoutMasterIdLst>
    <p:handoutMasterId r:id="rId40"/>
  </p:handoutMasterIdLst>
  <p:sldIdLst>
    <p:sldId id="263" r:id="rId2"/>
    <p:sldId id="261" r:id="rId3"/>
    <p:sldId id="277" r:id="rId4"/>
    <p:sldId id="283" r:id="rId5"/>
    <p:sldId id="284" r:id="rId6"/>
    <p:sldId id="311" r:id="rId7"/>
    <p:sldId id="308" r:id="rId8"/>
    <p:sldId id="285" r:id="rId9"/>
    <p:sldId id="312" r:id="rId10"/>
    <p:sldId id="286" r:id="rId11"/>
    <p:sldId id="295" r:id="rId12"/>
    <p:sldId id="289" r:id="rId13"/>
    <p:sldId id="293" r:id="rId14"/>
    <p:sldId id="319" r:id="rId15"/>
    <p:sldId id="292" r:id="rId16"/>
    <p:sldId id="290" r:id="rId17"/>
    <p:sldId id="324" r:id="rId18"/>
    <p:sldId id="325" r:id="rId19"/>
    <p:sldId id="317" r:id="rId20"/>
    <p:sldId id="322" r:id="rId21"/>
    <p:sldId id="321" r:id="rId22"/>
    <p:sldId id="300" r:id="rId23"/>
    <p:sldId id="291" r:id="rId24"/>
    <p:sldId id="310" r:id="rId25"/>
    <p:sldId id="299" r:id="rId26"/>
    <p:sldId id="301" r:id="rId27"/>
    <p:sldId id="302" r:id="rId28"/>
    <p:sldId id="303" r:id="rId29"/>
    <p:sldId id="304" r:id="rId30"/>
    <p:sldId id="305" r:id="rId31"/>
    <p:sldId id="306" r:id="rId32"/>
    <p:sldId id="314" r:id="rId33"/>
    <p:sldId id="270" r:id="rId34"/>
    <p:sldId id="296" r:id="rId35"/>
    <p:sldId id="298" r:id="rId36"/>
    <p:sldId id="323" r:id="rId37"/>
    <p:sldId id="31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F4BC62-D88E-45FA-836F-6CB44C5446B8}">
          <p14:sldIdLst>
            <p14:sldId id="263"/>
            <p14:sldId id="261"/>
            <p14:sldId id="277"/>
            <p14:sldId id="283"/>
            <p14:sldId id="284"/>
            <p14:sldId id="311"/>
            <p14:sldId id="308"/>
            <p14:sldId id="285"/>
            <p14:sldId id="312"/>
            <p14:sldId id="286"/>
            <p14:sldId id="295"/>
            <p14:sldId id="289"/>
            <p14:sldId id="293"/>
            <p14:sldId id="319"/>
            <p14:sldId id="292"/>
            <p14:sldId id="290"/>
            <p14:sldId id="324"/>
            <p14:sldId id="325"/>
            <p14:sldId id="317"/>
            <p14:sldId id="322"/>
            <p14:sldId id="321"/>
            <p14:sldId id="300"/>
            <p14:sldId id="291"/>
            <p14:sldId id="310"/>
            <p14:sldId id="299"/>
            <p14:sldId id="301"/>
            <p14:sldId id="302"/>
            <p14:sldId id="303"/>
            <p14:sldId id="304"/>
            <p14:sldId id="305"/>
            <p14:sldId id="306"/>
            <p14:sldId id="314"/>
            <p14:sldId id="270"/>
            <p14:sldId id="296"/>
            <p14:sldId id="298"/>
            <p14:sldId id="323"/>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3" autoAdjust="0"/>
    <p:restoredTop sz="84502" autoAdjust="0"/>
  </p:normalViewPr>
  <p:slideViewPr>
    <p:cSldViewPr snapToGrid="0">
      <p:cViewPr varScale="1">
        <p:scale>
          <a:sx n="61" d="100"/>
          <a:sy n="61" d="100"/>
        </p:scale>
        <p:origin x="1380" y="72"/>
      </p:cViewPr>
      <p:guideLst/>
    </p:cSldViewPr>
  </p:slideViewPr>
  <p:notesTextViewPr>
    <p:cViewPr>
      <p:scale>
        <a:sx n="1" d="1"/>
        <a:sy n="1" d="1"/>
      </p:scale>
      <p:origin x="0" y="-3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F8293-D408-4513-80EB-300E99EC93A2}" type="doc">
      <dgm:prSet loTypeId="urn:microsoft.com/office/officeart/2005/8/layout/vList3" loCatId="list" qsTypeId="urn:microsoft.com/office/officeart/2005/8/quickstyle/simple1" qsCatId="simple" csTypeId="urn:microsoft.com/office/officeart/2005/8/colors/accent1_2" csCatId="accent1" phldr="1"/>
      <dgm:spPr/>
    </dgm:pt>
    <dgm:pt modelId="{418D3352-E3D2-493B-A093-621019A6FD97}">
      <dgm:prSet phldrT="[Text]" custT="1"/>
      <dgm:spPr/>
      <dgm:t>
        <a:bodyPr/>
        <a:lstStyle/>
        <a:p>
          <a:r>
            <a:rPr lang="en-US" sz="2400" dirty="0">
              <a:solidFill>
                <a:schemeClr val="tx1"/>
              </a:solidFill>
            </a:rPr>
            <a:t>Large-scale impacts</a:t>
          </a:r>
        </a:p>
      </dgm:t>
    </dgm:pt>
    <dgm:pt modelId="{54CCCBFA-8796-469B-943B-96C4BDA6351D}" type="parTrans" cxnId="{AA55EF46-0809-45AD-8831-2783E0B2B254}">
      <dgm:prSet/>
      <dgm:spPr/>
      <dgm:t>
        <a:bodyPr/>
        <a:lstStyle/>
        <a:p>
          <a:endParaRPr lang="en-US"/>
        </a:p>
      </dgm:t>
    </dgm:pt>
    <dgm:pt modelId="{AB7FCC5B-19F0-46B1-9560-EFBA681CC7DC}" type="sibTrans" cxnId="{AA55EF46-0809-45AD-8831-2783E0B2B254}">
      <dgm:prSet/>
      <dgm:spPr/>
      <dgm:t>
        <a:bodyPr/>
        <a:lstStyle/>
        <a:p>
          <a:endParaRPr lang="en-US"/>
        </a:p>
      </dgm:t>
    </dgm:pt>
    <dgm:pt modelId="{60A63621-51B9-4E33-8071-4A76EB5A7D72}">
      <dgm:prSet phldrT="[Text]" custT="1"/>
      <dgm:spPr>
        <a:solidFill>
          <a:schemeClr val="accent1">
            <a:hueOff val="0"/>
            <a:satOff val="0"/>
            <a:lumOff val="0"/>
          </a:schemeClr>
        </a:solidFill>
      </dgm:spPr>
      <dgm:t>
        <a:bodyPr/>
        <a:lstStyle/>
        <a:p>
          <a:r>
            <a:rPr lang="en-US" sz="2400" dirty="0">
              <a:solidFill>
                <a:schemeClr val="tx1"/>
              </a:solidFill>
            </a:rPr>
            <a:t>Albedo</a:t>
          </a:r>
          <a:r>
            <a:rPr lang="en-US" sz="2800" dirty="0">
              <a:solidFill>
                <a:schemeClr val="tx1"/>
              </a:solidFill>
            </a:rPr>
            <a:t> </a:t>
          </a:r>
        </a:p>
      </dgm:t>
    </dgm:pt>
    <dgm:pt modelId="{A1D87203-0C5E-4518-8E3A-DB9560773876}" type="parTrans" cxnId="{7CB9F8B6-C4DA-48BE-9A5E-BE3E39BE3A6C}">
      <dgm:prSet/>
      <dgm:spPr/>
      <dgm:t>
        <a:bodyPr/>
        <a:lstStyle/>
        <a:p>
          <a:endParaRPr lang="en-US"/>
        </a:p>
      </dgm:t>
    </dgm:pt>
    <dgm:pt modelId="{76245FD1-030E-4A1E-B3C2-7593F11AF0D7}" type="sibTrans" cxnId="{7CB9F8B6-C4DA-48BE-9A5E-BE3E39BE3A6C}">
      <dgm:prSet/>
      <dgm:spPr/>
      <dgm:t>
        <a:bodyPr/>
        <a:lstStyle/>
        <a:p>
          <a:endParaRPr lang="en-US"/>
        </a:p>
      </dgm:t>
    </dgm:pt>
    <dgm:pt modelId="{AA94F88E-F434-4BDF-8CA5-CC1E200F6A8D}">
      <dgm:prSet phldrT="[Text]" custT="1"/>
      <dgm:spPr/>
      <dgm:t>
        <a:bodyPr/>
        <a:lstStyle/>
        <a:p>
          <a:r>
            <a:rPr lang="en-US" sz="2400" dirty="0">
              <a:solidFill>
                <a:schemeClr val="tx1"/>
              </a:solidFill>
            </a:rPr>
            <a:t>Biogeochemical cycles </a:t>
          </a:r>
        </a:p>
      </dgm:t>
    </dgm:pt>
    <dgm:pt modelId="{602C9161-74A6-444C-86B5-94868E8396FC}" type="parTrans" cxnId="{D4011C64-0CAF-4862-B077-4872771AC771}">
      <dgm:prSet/>
      <dgm:spPr/>
      <dgm:t>
        <a:bodyPr/>
        <a:lstStyle/>
        <a:p>
          <a:endParaRPr lang="en-US"/>
        </a:p>
      </dgm:t>
    </dgm:pt>
    <dgm:pt modelId="{D9B58C76-33EA-4D06-A0CB-0834671F2008}" type="sibTrans" cxnId="{D4011C64-0CAF-4862-B077-4872771AC771}">
      <dgm:prSet/>
      <dgm:spPr/>
      <dgm:t>
        <a:bodyPr/>
        <a:lstStyle/>
        <a:p>
          <a:endParaRPr lang="en-US"/>
        </a:p>
      </dgm:t>
    </dgm:pt>
    <dgm:pt modelId="{F56A8B36-B5D8-4555-B7C2-FF0F7CBC0484}" type="pres">
      <dgm:prSet presAssocID="{2E4F8293-D408-4513-80EB-300E99EC93A2}" presName="linearFlow" presStyleCnt="0">
        <dgm:presLayoutVars>
          <dgm:dir/>
          <dgm:resizeHandles val="exact"/>
        </dgm:presLayoutVars>
      </dgm:prSet>
      <dgm:spPr/>
    </dgm:pt>
    <dgm:pt modelId="{C8409093-ADB2-4181-A8F5-C1BBD66391AE}" type="pres">
      <dgm:prSet presAssocID="{418D3352-E3D2-493B-A093-621019A6FD97}" presName="composite" presStyleCnt="0"/>
      <dgm:spPr/>
    </dgm:pt>
    <dgm:pt modelId="{69C59194-63FE-4F1F-B771-C802FDC355DF}" type="pres">
      <dgm:prSet presAssocID="{418D3352-E3D2-493B-A093-621019A6FD97}" presName="imgShp" presStyleLbl="fgImgPlace1" presStyleIdx="0" presStyleCnt="3" custScaleX="657720" custScaleY="217343" custLinFactNeighborX="-94557" custLinFactNeighborY="9000">
        <dgm:style>
          <a:lnRef idx="2">
            <a:schemeClr val="accent5"/>
          </a:lnRef>
          <a:fillRef idx="1">
            <a:schemeClr val="lt1"/>
          </a:fillRef>
          <a:effectRef idx="0">
            <a:schemeClr val="accent5"/>
          </a:effectRef>
          <a:fontRef idx="minor">
            <a:schemeClr val="dk1"/>
          </a:fontRef>
        </dgm:style>
      </dgm:prSet>
      <dgm:spPr>
        <a:prstGeom prst="rect">
          <a:avLst/>
        </a:prstGeom>
        <a:noFill/>
        <a:ln>
          <a:noFill/>
        </a:ln>
      </dgm:spPr>
    </dgm:pt>
    <dgm:pt modelId="{A86668FA-A812-4E7C-9400-2C0664C5D1A2}" type="pres">
      <dgm:prSet presAssocID="{418D3352-E3D2-493B-A093-621019A6FD97}" presName="txShp" presStyleLbl="node1" presStyleIdx="0" presStyleCnt="3" custScaleX="90288" custScaleY="80810" custLinFactNeighborX="246" custLinFactNeighborY="-26455">
        <dgm:presLayoutVars>
          <dgm:bulletEnabled val="1"/>
        </dgm:presLayoutVars>
      </dgm:prSet>
      <dgm:spPr/>
    </dgm:pt>
    <dgm:pt modelId="{454BC1FE-C609-43CD-B7BB-CB7BD2B58FE5}" type="pres">
      <dgm:prSet presAssocID="{AB7FCC5B-19F0-46B1-9560-EFBA681CC7DC}" presName="spacing" presStyleCnt="0"/>
      <dgm:spPr/>
    </dgm:pt>
    <dgm:pt modelId="{BA71B3B3-3661-4FA9-8ADB-B7E9BF4BCCC3}" type="pres">
      <dgm:prSet presAssocID="{60A63621-51B9-4E33-8071-4A76EB5A7D72}" presName="composite" presStyleCnt="0"/>
      <dgm:spPr/>
    </dgm:pt>
    <dgm:pt modelId="{6F5A85A2-D36E-4788-9789-B3CE24B21AB5}" type="pres">
      <dgm:prSet presAssocID="{60A63621-51B9-4E33-8071-4A76EB5A7D72}" presName="imgShp" presStyleLbl="fgImgPlace1" presStyleIdx="1" presStyleCnt="3" custScaleX="534199" custScaleY="198914" custLinFactX="-6791" custLinFactNeighborX="-100000" custLinFactNeighborY="4441"/>
      <dgm:spPr>
        <a:prstGeom prst="rect">
          <a:avLst/>
        </a:prstGeom>
        <a:noFill/>
        <a:ln>
          <a:noFill/>
        </a:ln>
      </dgm:spPr>
    </dgm:pt>
    <dgm:pt modelId="{BEE932A6-3F65-4F94-8259-5B7DD04AECC1}" type="pres">
      <dgm:prSet presAssocID="{60A63621-51B9-4E33-8071-4A76EB5A7D72}" presName="txShp" presStyleLbl="node1" presStyleIdx="1" presStyleCnt="3" custScaleX="89139" custScaleY="70812" custLinFactNeighborX="3944" custLinFactNeighborY="-28071">
        <dgm:presLayoutVars>
          <dgm:bulletEnabled val="1"/>
        </dgm:presLayoutVars>
      </dgm:prSet>
      <dgm:spPr/>
    </dgm:pt>
    <dgm:pt modelId="{DFE8FAE6-0E53-42BE-8DB7-1283CE247D9F}" type="pres">
      <dgm:prSet presAssocID="{76245FD1-030E-4A1E-B3C2-7593F11AF0D7}" presName="spacing" presStyleCnt="0"/>
      <dgm:spPr/>
    </dgm:pt>
    <dgm:pt modelId="{C91A6C65-5973-4AF2-885E-0F1164255506}" type="pres">
      <dgm:prSet presAssocID="{AA94F88E-F434-4BDF-8CA5-CC1E200F6A8D}" presName="composite" presStyleCnt="0"/>
      <dgm:spPr/>
    </dgm:pt>
    <dgm:pt modelId="{21F6439A-6362-445F-9CF4-C93A4F38C626}" type="pres">
      <dgm:prSet presAssocID="{AA94F88E-F434-4BDF-8CA5-CC1E200F6A8D}" presName="imgShp" presStyleLbl="fgImgPlace1" presStyleIdx="2" presStyleCnt="3" custScaleX="660995" custScaleY="193212" custLinFactX="-26199" custLinFactNeighborX="-100000" custLinFactNeighborY="117"/>
      <dgm:spPr>
        <a:prstGeom prst="rect">
          <a:avLst/>
        </a:prstGeom>
        <a:noFill/>
        <a:ln>
          <a:noFill/>
        </a:ln>
      </dgm:spPr>
    </dgm:pt>
    <dgm:pt modelId="{F216FF62-68FB-49A0-B6C3-0D9A7950E040}" type="pres">
      <dgm:prSet presAssocID="{AA94F88E-F434-4BDF-8CA5-CC1E200F6A8D}" presName="txShp" presStyleLbl="node1" presStyleIdx="2" presStyleCnt="3" custScaleX="88948" custScaleY="74924" custLinFactNeighborX="-991" custLinFactNeighborY="-20620">
        <dgm:presLayoutVars>
          <dgm:bulletEnabled val="1"/>
        </dgm:presLayoutVars>
      </dgm:prSet>
      <dgm:spPr/>
    </dgm:pt>
  </dgm:ptLst>
  <dgm:cxnLst>
    <dgm:cxn modelId="{199EBC1F-734E-4EE2-BDF8-2C9B0EC024A1}" type="presOf" srcId="{418D3352-E3D2-493B-A093-621019A6FD97}" destId="{A86668FA-A812-4E7C-9400-2C0664C5D1A2}" srcOrd="0" destOrd="0" presId="urn:microsoft.com/office/officeart/2005/8/layout/vList3"/>
    <dgm:cxn modelId="{AE40999D-7EE6-4011-8679-FDB51096DD9F}" type="presOf" srcId="{60A63621-51B9-4E33-8071-4A76EB5A7D72}" destId="{BEE932A6-3F65-4F94-8259-5B7DD04AECC1}" srcOrd="0" destOrd="0" presId="urn:microsoft.com/office/officeart/2005/8/layout/vList3"/>
    <dgm:cxn modelId="{8CB85FD9-9F53-4300-B9F7-C2FB7B410B68}" type="presOf" srcId="{2E4F8293-D408-4513-80EB-300E99EC93A2}" destId="{F56A8B36-B5D8-4555-B7C2-FF0F7CBC0484}" srcOrd="0" destOrd="0" presId="urn:microsoft.com/office/officeart/2005/8/layout/vList3"/>
    <dgm:cxn modelId="{7CB9F8B6-C4DA-48BE-9A5E-BE3E39BE3A6C}" srcId="{2E4F8293-D408-4513-80EB-300E99EC93A2}" destId="{60A63621-51B9-4E33-8071-4A76EB5A7D72}" srcOrd="1" destOrd="0" parTransId="{A1D87203-0C5E-4518-8E3A-DB9560773876}" sibTransId="{76245FD1-030E-4A1E-B3C2-7593F11AF0D7}"/>
    <dgm:cxn modelId="{CA587896-D78C-4324-84CF-06F83C9089A0}" type="presOf" srcId="{AA94F88E-F434-4BDF-8CA5-CC1E200F6A8D}" destId="{F216FF62-68FB-49A0-B6C3-0D9A7950E040}" srcOrd="0" destOrd="0" presId="urn:microsoft.com/office/officeart/2005/8/layout/vList3"/>
    <dgm:cxn modelId="{D4011C64-0CAF-4862-B077-4872771AC771}" srcId="{2E4F8293-D408-4513-80EB-300E99EC93A2}" destId="{AA94F88E-F434-4BDF-8CA5-CC1E200F6A8D}" srcOrd="2" destOrd="0" parTransId="{602C9161-74A6-444C-86B5-94868E8396FC}" sibTransId="{D9B58C76-33EA-4D06-A0CB-0834671F2008}"/>
    <dgm:cxn modelId="{AA55EF46-0809-45AD-8831-2783E0B2B254}" srcId="{2E4F8293-D408-4513-80EB-300E99EC93A2}" destId="{418D3352-E3D2-493B-A093-621019A6FD97}" srcOrd="0" destOrd="0" parTransId="{54CCCBFA-8796-469B-943B-96C4BDA6351D}" sibTransId="{AB7FCC5B-19F0-46B1-9560-EFBA681CC7DC}"/>
    <dgm:cxn modelId="{17813010-E780-479A-B68C-18521F4C4F39}" type="presParOf" srcId="{F56A8B36-B5D8-4555-B7C2-FF0F7CBC0484}" destId="{C8409093-ADB2-4181-A8F5-C1BBD66391AE}" srcOrd="0" destOrd="0" presId="urn:microsoft.com/office/officeart/2005/8/layout/vList3"/>
    <dgm:cxn modelId="{23FA1F36-8075-408D-BEC1-8581A92254D0}" type="presParOf" srcId="{C8409093-ADB2-4181-A8F5-C1BBD66391AE}" destId="{69C59194-63FE-4F1F-B771-C802FDC355DF}" srcOrd="0" destOrd="0" presId="urn:microsoft.com/office/officeart/2005/8/layout/vList3"/>
    <dgm:cxn modelId="{CF6D9146-0244-4D1D-AF00-A2D0D41C15C2}" type="presParOf" srcId="{C8409093-ADB2-4181-A8F5-C1BBD66391AE}" destId="{A86668FA-A812-4E7C-9400-2C0664C5D1A2}" srcOrd="1" destOrd="0" presId="urn:microsoft.com/office/officeart/2005/8/layout/vList3"/>
    <dgm:cxn modelId="{36CDE039-C4FA-400A-920F-7D42880B6F6F}" type="presParOf" srcId="{F56A8B36-B5D8-4555-B7C2-FF0F7CBC0484}" destId="{454BC1FE-C609-43CD-B7BB-CB7BD2B58FE5}" srcOrd="1" destOrd="0" presId="urn:microsoft.com/office/officeart/2005/8/layout/vList3"/>
    <dgm:cxn modelId="{F07C441F-DA83-45FE-BB9F-172021DD30E9}" type="presParOf" srcId="{F56A8B36-B5D8-4555-B7C2-FF0F7CBC0484}" destId="{BA71B3B3-3661-4FA9-8ADB-B7E9BF4BCCC3}" srcOrd="2" destOrd="0" presId="urn:microsoft.com/office/officeart/2005/8/layout/vList3"/>
    <dgm:cxn modelId="{15DA2842-AF58-4530-8DE7-038551BACB7F}" type="presParOf" srcId="{BA71B3B3-3661-4FA9-8ADB-B7E9BF4BCCC3}" destId="{6F5A85A2-D36E-4788-9789-B3CE24B21AB5}" srcOrd="0" destOrd="0" presId="urn:microsoft.com/office/officeart/2005/8/layout/vList3"/>
    <dgm:cxn modelId="{9CA7E332-7178-4AB9-906E-6638E349DECB}" type="presParOf" srcId="{BA71B3B3-3661-4FA9-8ADB-B7E9BF4BCCC3}" destId="{BEE932A6-3F65-4F94-8259-5B7DD04AECC1}" srcOrd="1" destOrd="0" presId="urn:microsoft.com/office/officeart/2005/8/layout/vList3"/>
    <dgm:cxn modelId="{ACE77CD9-C949-4B66-B585-EFC2731ADDB1}" type="presParOf" srcId="{F56A8B36-B5D8-4555-B7C2-FF0F7CBC0484}" destId="{DFE8FAE6-0E53-42BE-8DB7-1283CE247D9F}" srcOrd="3" destOrd="0" presId="urn:microsoft.com/office/officeart/2005/8/layout/vList3"/>
    <dgm:cxn modelId="{C8B7468E-A80B-4946-BBA1-0443F3689E11}" type="presParOf" srcId="{F56A8B36-B5D8-4555-B7C2-FF0F7CBC0484}" destId="{C91A6C65-5973-4AF2-885E-0F1164255506}" srcOrd="4" destOrd="0" presId="urn:microsoft.com/office/officeart/2005/8/layout/vList3"/>
    <dgm:cxn modelId="{C43391E1-89A0-4015-AAF3-7E36558DB99A}" type="presParOf" srcId="{C91A6C65-5973-4AF2-885E-0F1164255506}" destId="{21F6439A-6362-445F-9CF4-C93A4F38C626}" srcOrd="0" destOrd="0" presId="urn:microsoft.com/office/officeart/2005/8/layout/vList3"/>
    <dgm:cxn modelId="{77EB5AEC-79D4-4BC9-9101-1F9F7F90CF62}" type="presParOf" srcId="{C91A6C65-5973-4AF2-885E-0F1164255506}" destId="{F216FF62-68FB-49A0-B6C3-0D9A7950E04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668FA-A812-4E7C-9400-2C0664C5D1A2}">
      <dsp:nvSpPr>
        <dsp:cNvPr id="0" name=""/>
        <dsp:cNvSpPr/>
      </dsp:nvSpPr>
      <dsp:spPr>
        <a:xfrm rot="10800000">
          <a:off x="3182686" y="337624"/>
          <a:ext cx="5163600" cy="6445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73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Large-scale impacts</a:t>
          </a:r>
        </a:p>
      </dsp:txBody>
      <dsp:txXfrm rot="10800000">
        <a:off x="3343826" y="337624"/>
        <a:ext cx="5002460" cy="644560"/>
      </dsp:txXfrm>
    </dsp:sp>
    <dsp:sp modelId="{69C59194-63FE-4F1F-B771-C802FDC355DF}">
      <dsp:nvSpPr>
        <dsp:cNvPr id="0" name=""/>
        <dsp:cNvSpPr/>
      </dsp:nvSpPr>
      <dsp:spPr>
        <a:xfrm>
          <a:off x="0" y="75911"/>
          <a:ext cx="5246140" cy="1733582"/>
        </a:xfrm>
        <a:prstGeom prst="rect">
          <a:avLst/>
        </a:prstGeom>
        <a:noFill/>
        <a:ln w="12700" cap="flat" cmpd="sng" algn="ctr">
          <a:noFill/>
          <a:prstDash val="solid"/>
          <a:miter lim="800000"/>
        </a:ln>
        <a:effectLst/>
      </dsp:spPr>
      <dsp:style>
        <a:lnRef idx="2">
          <a:schemeClr val="accent5"/>
        </a:lnRef>
        <a:fillRef idx="1">
          <a:schemeClr val="lt1"/>
        </a:fillRef>
        <a:effectRef idx="0">
          <a:schemeClr val="accent5"/>
        </a:effectRef>
        <a:fontRef idx="minor">
          <a:schemeClr val="dk1"/>
        </a:fontRef>
      </dsp:style>
    </dsp:sp>
    <dsp:sp modelId="{BEE932A6-3F65-4F94-8259-5B7DD04AECC1}">
      <dsp:nvSpPr>
        <dsp:cNvPr id="0" name=""/>
        <dsp:cNvSpPr/>
      </dsp:nvSpPr>
      <dsp:spPr>
        <a:xfrm rot="10800000">
          <a:off x="3197151" y="2262790"/>
          <a:ext cx="5097888" cy="564814"/>
        </a:xfrm>
        <a:prstGeom prst="homePlate">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73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Albedo</a:t>
          </a:r>
          <a:r>
            <a:rPr lang="en-US" sz="2800" kern="1200" dirty="0">
              <a:solidFill>
                <a:schemeClr val="tx1"/>
              </a:solidFill>
            </a:rPr>
            <a:t> </a:t>
          </a:r>
        </a:p>
      </dsp:txBody>
      <dsp:txXfrm rot="10800000">
        <a:off x="3338354" y="2262790"/>
        <a:ext cx="4956685" cy="564814"/>
      </dsp:txXfrm>
    </dsp:sp>
    <dsp:sp modelId="{6F5A85A2-D36E-4788-9789-B3CE24B21AB5}">
      <dsp:nvSpPr>
        <dsp:cNvPr id="0" name=""/>
        <dsp:cNvSpPr/>
      </dsp:nvSpPr>
      <dsp:spPr>
        <a:xfrm>
          <a:off x="0" y="2011227"/>
          <a:ext cx="4260905" cy="158658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216FF62-68FB-49A0-B6C3-0D9A7950E040}">
      <dsp:nvSpPr>
        <dsp:cNvPr id="0" name=""/>
        <dsp:cNvSpPr/>
      </dsp:nvSpPr>
      <dsp:spPr>
        <a:xfrm rot="10800000">
          <a:off x="3175948" y="4107767"/>
          <a:ext cx="5086965" cy="5976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73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Biogeochemical cycles </a:t>
          </a:r>
        </a:p>
      </dsp:txBody>
      <dsp:txXfrm rot="10800000">
        <a:off x="3325351" y="4107767"/>
        <a:ext cx="4937562" cy="597612"/>
      </dsp:txXfrm>
    </dsp:sp>
    <dsp:sp modelId="{21F6439A-6362-445F-9CF4-C93A4F38C626}">
      <dsp:nvSpPr>
        <dsp:cNvPr id="0" name=""/>
        <dsp:cNvSpPr/>
      </dsp:nvSpPr>
      <dsp:spPr>
        <a:xfrm>
          <a:off x="0" y="3801423"/>
          <a:ext cx="5272262" cy="154110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46A0D8-0974-42E6-B4CB-B79DBB444E49}" type="datetimeFigureOut">
              <a:rPr lang="en-US" smtClean="0"/>
              <a:t>1/30/2017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8526-DA5F-4E9F-B45C-57051179D8BC}" type="slidenum">
              <a:rPr lang="en-US" smtClean="0"/>
              <a:t>‹#›</a:t>
            </a:fld>
            <a:endParaRPr lang="en-US"/>
          </a:p>
        </p:txBody>
      </p:sp>
    </p:spTree>
    <p:extLst>
      <p:ext uri="{BB962C8B-B14F-4D97-AF65-F5344CB8AC3E}">
        <p14:creationId xmlns:p14="http://schemas.microsoft.com/office/powerpoint/2010/main" val="42728416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E91D1-DDC3-4773-A1BE-29F2A5AEA459}" type="datetimeFigureOut">
              <a:rPr lang="en-US" smtClean="0"/>
              <a:t>1/30/2017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82D49-2538-4A21-9EB0-E5887ECEC988}" type="slidenum">
              <a:rPr lang="en-US" smtClean="0"/>
              <a:t>‹#›</a:t>
            </a:fld>
            <a:endParaRPr lang="en-US"/>
          </a:p>
        </p:txBody>
      </p:sp>
    </p:spTree>
    <p:extLst>
      <p:ext uri="{BB962C8B-B14F-4D97-AF65-F5344CB8AC3E}">
        <p14:creationId xmlns:p14="http://schemas.microsoft.com/office/powerpoint/2010/main" val="22238179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a:t>
            </a:fld>
            <a:endParaRPr lang="en-US"/>
          </a:p>
        </p:txBody>
      </p:sp>
    </p:spTree>
    <p:extLst>
      <p:ext uri="{BB962C8B-B14F-4D97-AF65-F5344CB8AC3E}">
        <p14:creationId xmlns:p14="http://schemas.microsoft.com/office/powerpoint/2010/main" val="399571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model, India monsoon,</a:t>
            </a:r>
            <a:r>
              <a:rPr lang="en-US" baseline="0" dirty="0"/>
              <a:t> dry conditions induced a stronger monsoon, model suggest impacts also on north American system; 2. bare soil, vegetation, drought impacts on vegetation; 3. plant’s productivity, assimilation of co2 in plants is couple with their water loss through transpiration. Impacts Global carbon cycle</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10</a:t>
            </a:fld>
            <a:endParaRPr lang="en-US"/>
          </a:p>
        </p:txBody>
      </p:sp>
    </p:spTree>
    <p:extLst>
      <p:ext uri="{BB962C8B-B14F-4D97-AF65-F5344CB8AC3E}">
        <p14:creationId xmlns:p14="http://schemas.microsoft.com/office/powerpoint/2010/main" val="14129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Meant to provide observations</a:t>
            </a:r>
            <a:r>
              <a:rPr lang="en-US" altLang="zh-CN" baseline="0" dirty="0"/>
              <a:t> for calibration and validation for satellite and output from LSM models. 2. temporal resolution depend on stations from daily to hourly, no data is omitted, untrustworthy data are flagged. Users need further processing when use this data</a:t>
            </a:r>
            <a:r>
              <a:rPr lang="zh-CN" altLang="en-US" baseline="0" dirty="0"/>
              <a:t>；</a:t>
            </a:r>
            <a:r>
              <a:rPr lang="en-US" altLang="zh-CN" baseline="0" dirty="0"/>
              <a:t>3. 55 </a:t>
            </a:r>
            <a:r>
              <a:rPr lang="en-US" altLang="zh-CN" baseline="0" dirty="0" err="1"/>
              <a:t>netwroks</a:t>
            </a:r>
            <a:r>
              <a:rPr lang="en-US" altLang="zh-CN" baseline="0" dirty="0"/>
              <a:t> ,2200 stations</a:t>
            </a:r>
            <a:r>
              <a:rPr lang="zh-CN" altLang="en-US" baseline="0" dirty="0"/>
              <a:t>； </a:t>
            </a:r>
            <a:r>
              <a:rPr lang="en-US" altLang="zh-CN" baseline="0" dirty="0"/>
              <a:t>4 include stations from Europe </a:t>
            </a:r>
            <a:r>
              <a:rPr lang="en-US" altLang="zh-CN" baseline="0" dirty="0" err="1"/>
              <a:t>asia</a:t>
            </a:r>
            <a:r>
              <a:rPr lang="en-US" altLang="zh-CN" baseline="0" dirty="0"/>
              <a:t> and also north </a:t>
            </a:r>
            <a:r>
              <a:rPr lang="en-US" altLang="zh-CN" baseline="0" dirty="0" err="1"/>
              <a:t>america</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11</a:t>
            </a:fld>
            <a:endParaRPr lang="en-US"/>
          </a:p>
        </p:txBody>
      </p:sp>
    </p:spTree>
    <p:extLst>
      <p:ext uri="{BB962C8B-B14F-4D97-AF65-F5344CB8AC3E}">
        <p14:creationId xmlns:p14="http://schemas.microsoft.com/office/powerpoint/2010/main" val="90247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motivation for NASMD is </a:t>
            </a:r>
            <a:r>
              <a:rPr lang="en-US" sz="1200" b="0" i="0" kern="1200" baseline="0" dirty="0">
                <a:solidFill>
                  <a:schemeClr val="tx1"/>
                </a:solidFill>
                <a:effectLst/>
                <a:latin typeface="+mn-lt"/>
                <a:ea typeface="+mn-ea"/>
                <a:cs typeface="+mn-cs"/>
              </a:rPr>
              <a:t> to </a:t>
            </a:r>
            <a:r>
              <a:rPr lang="en-US" sz="1200" b="0" i="0" kern="1200" dirty="0">
                <a:solidFill>
                  <a:schemeClr val="tx1"/>
                </a:solidFill>
                <a:effectLst/>
                <a:latin typeface="+mn-lt"/>
                <a:ea typeface="+mn-ea"/>
                <a:cs typeface="+mn-cs"/>
              </a:rPr>
              <a:t>investigate processes by which soil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moisture variability influences climate on seasonal to </a:t>
            </a:r>
            <a:r>
              <a:rPr lang="en-US" sz="1200" b="0" i="0" kern="1200" dirty="0" err="1">
                <a:solidFill>
                  <a:schemeClr val="tx1"/>
                </a:solidFill>
                <a:effectLst/>
                <a:latin typeface="+mn-lt"/>
                <a:ea typeface="+mn-ea"/>
                <a:cs typeface="+mn-cs"/>
              </a:rPr>
              <a:t>interannual</a:t>
            </a:r>
            <a:r>
              <a:rPr lang="en-US" sz="1200" b="0" i="0" kern="1200" dirty="0">
                <a:solidFill>
                  <a:schemeClr val="tx1"/>
                </a:solidFill>
                <a:effectLst/>
                <a:latin typeface="+mn-lt"/>
                <a:ea typeface="+mn-ea"/>
                <a:cs typeface="+mn-cs"/>
              </a:rPr>
              <a:t> time scales over </a:t>
            </a:r>
            <a:r>
              <a:rPr lang="en-US" sz="1200" b="0" i="0" kern="1200" dirty="0" err="1">
                <a:solidFill>
                  <a:schemeClr val="tx1"/>
                </a:solidFill>
                <a:effectLst/>
                <a:latin typeface="+mn-lt"/>
                <a:ea typeface="+mn-ea"/>
                <a:cs typeface="+mn-cs"/>
              </a:rPr>
              <a:t>NorthAmerica</a:t>
            </a:r>
            <a:r>
              <a:rPr lang="en-US" sz="1200" b="0" i="0" kern="1200" dirty="0">
                <a:solidFill>
                  <a:schemeClr val="tx1"/>
                </a:solidFill>
                <a:effectLst/>
                <a:latin typeface="+mn-lt"/>
                <a:ea typeface="+mn-ea"/>
                <a:cs typeface="+mn-cs"/>
              </a:rPr>
              <a:t>.</a:t>
            </a:r>
            <a:r>
              <a:rPr lang="en-US" dirty="0"/>
              <a:t> </a:t>
            </a:r>
          </a:p>
          <a:p>
            <a:pPr marL="228600" indent="-228600">
              <a:buAutoNum type="arabicPeriod"/>
            </a:pPr>
            <a:r>
              <a:rPr lang="en-US" dirty="0"/>
              <a:t>Data are processed , daily resolution, this</a:t>
            </a:r>
            <a:r>
              <a:rPr lang="en-US" baseline="0" dirty="0"/>
              <a:t> is good for harmonized dataset. But they result in loss of information like diurnal variation.</a:t>
            </a:r>
          </a:p>
          <a:p>
            <a:pPr marL="228600" indent="-228600">
              <a:buAutoNum type="arabicPeriod"/>
            </a:pPr>
            <a:r>
              <a:rPr lang="en-US" baseline="0" dirty="0"/>
              <a:t>34 networks</a:t>
            </a:r>
          </a:p>
          <a:p>
            <a:pPr marL="228600" indent="-228600">
              <a:buAutoNum type="arabicPeriod"/>
            </a:pPr>
            <a:r>
              <a:rPr lang="en-US" altLang="zh-CN" dirty="0"/>
              <a:t>Expected more networks and</a:t>
            </a:r>
            <a:r>
              <a:rPr lang="en-US" altLang="zh-CN" baseline="0" dirty="0"/>
              <a:t> single stations from Canada and Mexico</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12</a:t>
            </a:fld>
            <a:endParaRPr lang="en-US"/>
          </a:p>
        </p:txBody>
      </p:sp>
    </p:spTree>
    <p:extLst>
      <p:ext uri="{BB962C8B-B14F-4D97-AF65-F5344CB8AC3E}">
        <p14:creationId xmlns:p14="http://schemas.microsoft.com/office/powerpoint/2010/main" val="88949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a:t>
            </a:r>
            <a:r>
              <a:rPr lang="en-US" baseline="0" dirty="0"/>
              <a:t> measurements, active and passive remote sensing, different launch time and different resolutions, provide useful datasets of soil moisture products. But needs in situ </a:t>
            </a:r>
            <a:r>
              <a:rPr lang="en-US" baseline="0" dirty="0" err="1"/>
              <a:t>meansurement</a:t>
            </a:r>
            <a:r>
              <a:rPr lang="en-US" baseline="0" dirty="0"/>
              <a:t> validation </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13</a:t>
            </a:fld>
            <a:endParaRPr lang="en-US"/>
          </a:p>
        </p:txBody>
      </p:sp>
    </p:spTree>
    <p:extLst>
      <p:ext uri="{BB962C8B-B14F-4D97-AF65-F5344CB8AC3E}">
        <p14:creationId xmlns:p14="http://schemas.microsoft.com/office/powerpoint/2010/main" val="222099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Large parts of South Carolina appear blue, representing the impact of heavy localized rains and flooding. Regions in blue indicate areas with saturated soil conditions and possible standing water.</a:t>
            </a:r>
            <a:r>
              <a:rPr lang="en-US" sz="1200" b="1" i="0" kern="1200" dirty="0">
                <a:solidFill>
                  <a:schemeClr val="tx1"/>
                </a:solidFill>
                <a:effectLst/>
                <a:latin typeface="+mn-lt"/>
                <a:ea typeface="+mn-ea"/>
                <a:cs typeface="+mn-cs"/>
              </a:rPr>
              <a:t> Devastating Carolina Floods Viewed by NASA‘s SMAP</a:t>
            </a:r>
            <a:r>
              <a:rPr lang="zh-CN" altLang="en-US" sz="1200" b="1"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has a specific soil</a:t>
            </a:r>
            <a:r>
              <a:rPr lang="en-US" altLang="zh-CN" sz="1200" b="1" i="0" kern="1200" baseline="0" dirty="0">
                <a:solidFill>
                  <a:schemeClr val="tx1"/>
                </a:solidFill>
                <a:effectLst/>
                <a:latin typeface="+mn-lt"/>
                <a:ea typeface="+mn-ea"/>
                <a:cs typeface="+mn-cs"/>
              </a:rPr>
              <a:t> moisture </a:t>
            </a:r>
            <a:r>
              <a:rPr lang="en-US" altLang="zh-CN" sz="1200" b="1" i="0" kern="1200" baseline="0" dirty="0" err="1">
                <a:solidFill>
                  <a:schemeClr val="tx1"/>
                </a:solidFill>
                <a:effectLst/>
                <a:latin typeface="+mn-lt"/>
                <a:ea typeface="+mn-ea"/>
                <a:cs typeface="+mn-cs"/>
              </a:rPr>
              <a:t>retrievel</a:t>
            </a:r>
            <a:r>
              <a:rPr lang="en-US" altLang="zh-CN" sz="1200" b="1" i="0" kern="1200" baseline="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goal</a:t>
            </a:r>
            <a:r>
              <a:rPr lang="en-US" altLang="zh-CN" sz="1200" b="1" i="0" kern="1200" baseline="0" dirty="0">
                <a:solidFill>
                  <a:schemeClr val="tx1"/>
                </a:solidFill>
                <a:effectLst/>
                <a:latin typeface="+mn-lt"/>
                <a:ea typeface="+mn-ea"/>
                <a:cs typeface="+mn-cs"/>
              </a:rPr>
              <a:t> is 0.04 m3.m-3 </a:t>
            </a:r>
            <a:r>
              <a:rPr lang="en-US" altLang="zh-CN" sz="1200" b="1" i="0" kern="1200" baseline="0" dirty="0" err="1">
                <a:solidFill>
                  <a:schemeClr val="tx1"/>
                </a:solidFill>
                <a:effectLst/>
                <a:latin typeface="+mn-lt"/>
                <a:ea typeface="+mn-ea"/>
                <a:cs typeface="+mn-cs"/>
              </a:rPr>
              <a:t>rmse</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14</a:t>
            </a:fld>
            <a:endParaRPr lang="en-US"/>
          </a:p>
        </p:txBody>
      </p:sp>
    </p:spTree>
    <p:extLst>
      <p:ext uri="{BB962C8B-B14F-4D97-AF65-F5344CB8AC3E}">
        <p14:creationId xmlns:p14="http://schemas.microsoft.com/office/powerpoint/2010/main" val="3367826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soil moisture calculated by </a:t>
            </a:r>
            <a:r>
              <a:rPr lang="en-US" dirty="0" err="1"/>
              <a:t>reanalyses</a:t>
            </a:r>
            <a:r>
              <a:rPr lang="en-US" dirty="0"/>
              <a:t> depends</a:t>
            </a:r>
          </a:p>
          <a:p>
            <a:r>
              <a:rPr lang="en-US" dirty="0"/>
              <a:t>on the land surface scheme used, the forcing (particularly</a:t>
            </a:r>
          </a:p>
          <a:p>
            <a:r>
              <a:rPr lang="en-US" dirty="0"/>
              <a:t>precipitation and solar insolation), and the nudging</a:t>
            </a:r>
          </a:p>
          <a:p>
            <a:r>
              <a:rPr lang="en-US" dirty="0"/>
              <a:t>employed. </a:t>
            </a:r>
          </a:p>
        </p:txBody>
      </p:sp>
      <p:sp>
        <p:nvSpPr>
          <p:cNvPr id="4" name="Slide Number Placeholder 3"/>
          <p:cNvSpPr>
            <a:spLocks noGrp="1"/>
          </p:cNvSpPr>
          <p:nvPr>
            <p:ph type="sldNum" sz="quarter" idx="10"/>
          </p:nvPr>
        </p:nvSpPr>
        <p:spPr/>
        <p:txBody>
          <a:bodyPr/>
          <a:lstStyle/>
          <a:p>
            <a:fld id="{77E82D49-2538-4A21-9EB0-E5887ECEC988}" type="slidenum">
              <a:rPr lang="en-US" smtClean="0"/>
              <a:t>15</a:t>
            </a:fld>
            <a:endParaRPr lang="en-US"/>
          </a:p>
        </p:txBody>
      </p:sp>
    </p:spTree>
    <p:extLst>
      <p:ext uri="{BB962C8B-B14F-4D97-AF65-F5344CB8AC3E}">
        <p14:creationId xmlns:p14="http://schemas.microsoft.com/office/powerpoint/2010/main" val="883703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Noah: Richard Equation . 2.</a:t>
            </a:r>
          </a:p>
          <a:p>
            <a:pPr marL="228600" indent="-228600">
              <a:buAutoNum type="arabicPeriod"/>
            </a:pPr>
            <a:r>
              <a:rPr lang="en-US" dirty="0"/>
              <a:t>Soil</a:t>
            </a:r>
            <a:r>
              <a:rPr lang="en-US" baseline="0" dirty="0"/>
              <a:t> moisture </a:t>
            </a:r>
            <a:r>
              <a:rPr lang="en-US" baseline="0" dirty="0" err="1"/>
              <a:t>volumetic</a:t>
            </a:r>
            <a:r>
              <a:rPr lang="en-US" baseline="0" dirty="0"/>
              <a:t> soil concentration </a:t>
            </a:r>
            <a:r>
              <a:rPr lang="en-US" dirty="0">
                <a:solidFill>
                  <a:srgbClr val="231F20"/>
                </a:solidFill>
              </a:rPr>
              <a:t>The hydraulic conductivity K and diffusivity D depend on soil texture, non linear functions</a:t>
            </a:r>
            <a:r>
              <a:rPr lang="en-US" baseline="0" dirty="0">
                <a:solidFill>
                  <a:srgbClr val="231F20"/>
                </a:solidFill>
              </a:rPr>
              <a:t> of soil texture and soil moisture, </a:t>
            </a:r>
            <a:r>
              <a:rPr lang="en-US" dirty="0">
                <a:solidFill>
                  <a:srgbClr val="231F20"/>
                </a:solidFill>
              </a:rPr>
              <a:t> and F</a:t>
            </a:r>
            <a:r>
              <a:rPr lang="en-US" sz="500" dirty="0">
                <a:solidFill>
                  <a:srgbClr val="231F20"/>
                </a:solidFill>
              </a:rPr>
              <a:t>u </a:t>
            </a:r>
            <a:r>
              <a:rPr lang="en-US" dirty="0">
                <a:solidFill>
                  <a:srgbClr val="231F20"/>
                </a:solidFill>
              </a:rPr>
              <a:t>denotes additional sources and sinks of water.</a:t>
            </a:r>
            <a:r>
              <a:rPr lang="en-US" dirty="0"/>
              <a:t> </a:t>
            </a:r>
          </a:p>
          <a:p>
            <a:pPr marL="228600" indent="-228600">
              <a:buAutoNum type="arabicPeriod"/>
            </a:pPr>
            <a:r>
              <a:rPr lang="en-US" dirty="0"/>
              <a:t>This</a:t>
            </a:r>
            <a:r>
              <a:rPr lang="en-US" baseline="0" dirty="0"/>
              <a:t> land surface model needs forcing datasets, like </a:t>
            </a:r>
            <a:r>
              <a:rPr lang="en-US" baseline="0" dirty="0" err="1"/>
              <a:t>radition</a:t>
            </a:r>
            <a:r>
              <a:rPr lang="en-US" baseline="0" dirty="0"/>
              <a:t> and precipitation , land use datasets, and some parameters to feed in.</a:t>
            </a:r>
            <a:endParaRPr lang="en-US" dirty="0"/>
          </a:p>
          <a:p>
            <a:r>
              <a:rPr lang="en-US" dirty="0"/>
              <a:t> </a:t>
            </a:r>
            <a:r>
              <a:rPr lang="en-US" altLang="zh-CN" dirty="0"/>
              <a:t>Noah is coupled with </a:t>
            </a:r>
            <a:r>
              <a:rPr lang="en-US" altLang="zh-CN" dirty="0" err="1"/>
              <a:t>ncep</a:t>
            </a:r>
            <a:r>
              <a:rPr lang="en-US" altLang="zh-CN" dirty="0"/>
              <a:t> </a:t>
            </a:r>
            <a:r>
              <a:rPr lang="en-US" altLang="zh-CN" dirty="0" err="1"/>
              <a:t>models</a:t>
            </a:r>
            <a:r>
              <a:rPr lang="en-US" sz="1200" b="0" i="0" kern="1200" dirty="0" err="1">
                <a:solidFill>
                  <a:schemeClr val="tx1"/>
                </a:solidFill>
                <a:effectLst/>
                <a:latin typeface="+mn-lt"/>
                <a:ea typeface="+mn-ea"/>
                <a:cs typeface="+mn-cs"/>
              </a:rPr>
              <a:t>North</a:t>
            </a:r>
            <a:r>
              <a:rPr lang="en-US" sz="1200" b="0" i="0" kern="1200" dirty="0">
                <a:solidFill>
                  <a:schemeClr val="tx1"/>
                </a:solidFill>
                <a:effectLst/>
                <a:latin typeface="+mn-lt"/>
                <a:ea typeface="+mn-ea"/>
                <a:cs typeface="+mn-cs"/>
              </a:rPr>
              <a:t> American Mesoscale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model (NAM; short-range), Global Forecast System (GFS;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medium-range), Climate Forecast System (CFS; seasonal), &amp;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other NCEP modeling systems (i.e. NLDAS &amp; GLDAS)</a:t>
            </a:r>
            <a:r>
              <a:rPr lang="en-US" dirty="0"/>
              <a:t> </a:t>
            </a:r>
          </a:p>
          <a:p>
            <a:r>
              <a:rPr lang="en-US" dirty="0"/>
              <a:t>Coming from 04-Ek-EMC-land-physics</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16</a:t>
            </a:fld>
            <a:endParaRPr lang="en-US"/>
          </a:p>
        </p:txBody>
      </p:sp>
    </p:spTree>
    <p:extLst>
      <p:ext uri="{BB962C8B-B14F-4D97-AF65-F5344CB8AC3E}">
        <p14:creationId xmlns:p14="http://schemas.microsoft.com/office/powerpoint/2010/main" val="330410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TESSEL: The assimilation technique used for soil moisture is the</a:t>
            </a:r>
          </a:p>
          <a:p>
            <a:r>
              <a:rPr lang="en-US" dirty="0"/>
              <a:t>optimal interpolation and the spatial resolution is about 80 km。  corrections</a:t>
            </a:r>
          </a:p>
          <a:p>
            <a:r>
              <a:rPr lang="en-US" dirty="0"/>
              <a:t>applied in each soil layer (analysis increments) are linear</a:t>
            </a:r>
          </a:p>
          <a:p>
            <a:r>
              <a:rPr lang="en-US" dirty="0"/>
              <a:t>combinations of atmospheric increments of 2-m temperature and relative humidity;</a:t>
            </a:r>
          </a:p>
          <a:p>
            <a:r>
              <a:rPr lang="en-US" dirty="0"/>
              <a:t>1. Add an artificial term </a:t>
            </a:r>
          </a:p>
          <a:p>
            <a:r>
              <a:rPr lang="en-US" dirty="0"/>
              <a:t>2. Every 6 h, corrections applied in each soil layer (analysis increments) are linear combinations of atmospheric increments of 2-m temperature and relative humidity. </a:t>
            </a:r>
          </a:p>
          <a:p>
            <a:r>
              <a:rPr lang="en-US" dirty="0"/>
              <a:t>3. </a:t>
            </a:r>
            <a:r>
              <a:rPr lang="el-GR" altLang="zh-CN" dirty="0"/>
              <a:t>Α</a:t>
            </a:r>
            <a:r>
              <a:rPr lang="en-US" altLang="zh-CN" dirty="0"/>
              <a:t> and</a:t>
            </a:r>
            <a:r>
              <a:rPr lang="en-US" altLang="zh-CN" baseline="0" dirty="0"/>
              <a:t> β t</a:t>
            </a:r>
            <a:r>
              <a:rPr lang="en-US" sz="1200" b="0" i="0" kern="1200" dirty="0">
                <a:solidFill>
                  <a:schemeClr val="tx1"/>
                </a:solidFill>
                <a:effectLst/>
                <a:latin typeface="+mn-lt"/>
                <a:ea typeface="+mn-ea"/>
                <a:cs typeface="+mn-cs"/>
              </a:rPr>
              <a:t>he coefficients are such </a:t>
            </a:r>
            <a:r>
              <a:rPr lang="en-US" sz="1200" b="0" i="0" kern="1200" dirty="0" err="1">
                <a:solidFill>
                  <a:schemeClr val="tx1"/>
                </a:solidFill>
                <a:effectLst/>
                <a:latin typeface="+mn-lt"/>
                <a:ea typeface="+mn-ea"/>
                <a:cs typeface="+mn-cs"/>
              </a:rPr>
              <a:t>u</a:t>
            </a:r>
            <a:r>
              <a:rPr lang="en-US" sz="1200" b="0" i="1" kern="1200" dirty="0" err="1">
                <a:solidFill>
                  <a:schemeClr val="tx1"/>
                </a:solidFill>
                <a:effectLst/>
                <a:latin typeface="+mn-lt"/>
                <a:ea typeface="+mn-ea"/>
                <a:cs typeface="+mn-cs"/>
              </a:rPr>
              <a:t>f</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i</a:t>
            </a:r>
            <a:br>
              <a:rPr lang="en-US" sz="1200" b="0" i="1"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that they minimize the variance of resulting analysis error</a:t>
            </a:r>
          </a:p>
          <a:p>
            <a:r>
              <a:rPr lang="en-US" sz="1200" b="0" i="0" kern="1200" dirty="0">
                <a:solidFill>
                  <a:schemeClr val="tx1"/>
                </a:solidFill>
                <a:effectLst/>
                <a:latin typeface="+mn-lt"/>
                <a:ea typeface="+mn-ea"/>
                <a:cs typeface="+mn-cs"/>
              </a:rPr>
              <a:t>4. At ECMWF the analysis is done at 6-h intervals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by modifying the 6-h forecast (first-guess) from the previous analysis on the basis of observations.</a:t>
            </a:r>
            <a:r>
              <a:rPr lang="en-US" dirty="0"/>
              <a:t> </a:t>
            </a:r>
            <a:br>
              <a:rPr lang="en-US" dirty="0"/>
            </a:br>
            <a:br>
              <a:rPr lang="en-US" dirty="0"/>
            </a:br>
            <a:r>
              <a:rPr lang="en-US" altLang="zh-CN" dirty="0"/>
              <a:t>Source Evaluation of the Optimum Interpolation and Nudging Techniques for</a:t>
            </a:r>
            <a:endParaRPr lang="en-US" dirty="0"/>
          </a:p>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17</a:t>
            </a:fld>
            <a:endParaRPr lang="en-US"/>
          </a:p>
        </p:txBody>
      </p:sp>
    </p:spTree>
    <p:extLst>
      <p:ext uri="{BB962C8B-B14F-4D97-AF65-F5344CB8AC3E}">
        <p14:creationId xmlns:p14="http://schemas.microsoft.com/office/powerpoint/2010/main" val="352475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CPC, </a:t>
            </a:r>
            <a:r>
              <a:rPr lang="en-US" dirty="0" err="1"/>
              <a:t>ne?layer</a:t>
            </a:r>
            <a:r>
              <a:rPr lang="en-US" dirty="0"/>
              <a:t> ?bucket? water balance model, The model takes observed precipitation and temperature and calculates soil moisture, evaporation and runoff. The potential evaporation is estimated from observed temperature. </a:t>
            </a:r>
            <a:r>
              <a:rPr lang="en-US" altLang="zh-CN" dirty="0"/>
              <a:t>Monthly averaged </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18</a:t>
            </a:fld>
            <a:endParaRPr lang="en-US"/>
          </a:p>
        </p:txBody>
      </p:sp>
    </p:spTree>
    <p:extLst>
      <p:ext uri="{BB962C8B-B14F-4D97-AF65-F5344CB8AC3E}">
        <p14:creationId xmlns:p14="http://schemas.microsoft.com/office/powerpoint/2010/main" val="143443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capture the features of the driving force through the domain,</a:t>
            </a:r>
            <a:r>
              <a:rPr lang="en-US" dirty="0"/>
              <a:t>  grid nudging is conducted in every grid cell</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19</a:t>
            </a:fld>
            <a:endParaRPr lang="en-US"/>
          </a:p>
        </p:txBody>
      </p:sp>
    </p:spTree>
    <p:extLst>
      <p:ext uri="{BB962C8B-B14F-4D97-AF65-F5344CB8AC3E}">
        <p14:creationId xmlns:p14="http://schemas.microsoft.com/office/powerpoint/2010/main" val="345391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78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31F20"/>
                </a:solidFill>
                <a:latin typeface="AdvTT5843c571"/>
              </a:rPr>
              <a:t>1.  Each grid-point is nudged towards a</a:t>
            </a:r>
          </a:p>
          <a:p>
            <a:r>
              <a:rPr lang="en-US" dirty="0">
                <a:solidFill>
                  <a:srgbClr val="231F20"/>
                </a:solidFill>
                <a:latin typeface="AdvTT5843c571"/>
              </a:rPr>
              <a:t>value that is time-interpolated from</a:t>
            </a:r>
          </a:p>
          <a:p>
            <a:r>
              <a:rPr lang="en-US" dirty="0">
                <a:solidFill>
                  <a:srgbClr val="231F20"/>
                </a:solidFill>
                <a:latin typeface="AdvTT5843c571"/>
              </a:rPr>
              <a:t>Analyses.</a:t>
            </a:r>
            <a:r>
              <a:rPr lang="en-US" baseline="0" dirty="0">
                <a:solidFill>
                  <a:srgbClr val="231F20"/>
                </a:solidFill>
                <a:latin typeface="AdvTT5843c571"/>
              </a:rPr>
              <a:t> </a:t>
            </a:r>
            <a:r>
              <a:rPr lang="en-US" dirty="0">
                <a:solidFill>
                  <a:srgbClr val="231F20"/>
                </a:solidFill>
                <a:latin typeface="AdvTT5843c571"/>
              </a:rPr>
              <a:t>Which variable not to nudge in the </a:t>
            </a:r>
            <a:r>
              <a:rPr lang="en-US" dirty="0" err="1">
                <a:solidFill>
                  <a:srgbClr val="231F20"/>
                </a:solidFill>
                <a:latin typeface="AdvTT5843c571"/>
              </a:rPr>
              <a:t>pbl</a:t>
            </a:r>
            <a:r>
              <a:rPr lang="en-US" dirty="0">
                <a:solidFill>
                  <a:srgbClr val="231F20"/>
                </a:solidFill>
                <a:latin typeface="AdvTT5843c571"/>
              </a:rPr>
              <a:t>;</a:t>
            </a:r>
            <a:r>
              <a:rPr lang="en-US" baseline="0" dirty="0">
                <a:solidFill>
                  <a:srgbClr val="231F20"/>
                </a:solidFill>
                <a:latin typeface="AdvTT5843c571"/>
              </a:rPr>
              <a:t> model level below which nudging is turned off; guv is nudging </a:t>
            </a:r>
            <a:r>
              <a:rPr lang="en-US" altLang="zh-CN" baseline="0" dirty="0">
                <a:solidFill>
                  <a:srgbClr val="231F20"/>
                </a:solidFill>
                <a:latin typeface="AdvTT5843c571"/>
              </a:rPr>
              <a:t>coefficient</a:t>
            </a:r>
            <a:endParaRPr lang="en-US" dirty="0">
              <a:solidFill>
                <a:srgbClr val="231F20"/>
              </a:solidFill>
              <a:latin typeface="AdvTT5843c571"/>
            </a:endParaRPr>
          </a:p>
          <a:p>
            <a:endParaRPr lang="en-US" dirty="0">
              <a:solidFill>
                <a:srgbClr val="231F20"/>
              </a:solidFill>
              <a:latin typeface="AdvTT5843c571"/>
            </a:endParaRPr>
          </a:p>
          <a:p>
            <a:r>
              <a:rPr lang="en-US" dirty="0">
                <a:solidFill>
                  <a:srgbClr val="231F20"/>
                </a:solidFill>
                <a:latin typeface="AdvTT5843c571"/>
              </a:rPr>
              <a:t>2. Spectrum ,adding </a:t>
            </a:r>
            <a:r>
              <a:rPr lang="en-US" altLang="zh-CN" dirty="0">
                <a:solidFill>
                  <a:srgbClr val="231F20"/>
                </a:solidFill>
                <a:latin typeface="AdvTT5843c571"/>
              </a:rPr>
              <a:t>a</a:t>
            </a:r>
            <a:r>
              <a:rPr lang="en-US" dirty="0">
                <a:solidFill>
                  <a:srgbClr val="231F20"/>
                </a:solidFill>
                <a:latin typeface="AdvTT5843c571"/>
              </a:rPr>
              <a:t> new term to the tendencies of the variables that relaxes the selected part of the spectrum to the corresponding waves</a:t>
            </a:r>
            <a:br>
              <a:rPr lang="en-US" dirty="0">
                <a:solidFill>
                  <a:srgbClr val="231F20"/>
                </a:solidFill>
                <a:latin typeface="AdvTT5843c571"/>
              </a:rPr>
            </a:br>
            <a:r>
              <a:rPr lang="en-US" dirty="0">
                <a:solidFill>
                  <a:srgbClr val="231F20"/>
                </a:solidFill>
                <a:latin typeface="AdvTT5843c571"/>
              </a:rPr>
              <a:t>from reanalysis,</a:t>
            </a:r>
            <a:r>
              <a:rPr lang="en-US" baseline="0" dirty="0">
                <a:solidFill>
                  <a:srgbClr val="231F20"/>
                </a:solidFill>
                <a:latin typeface="AdvTT5843c571"/>
              </a:rPr>
              <a:t> nudge features on wavelengths  longer than 1000 km </a:t>
            </a:r>
          </a:p>
          <a:p>
            <a:r>
              <a:rPr lang="en-US" baseline="0" dirty="0">
                <a:solidFill>
                  <a:srgbClr val="231F20"/>
                </a:solidFill>
                <a:latin typeface="AdvTT5843c571"/>
              </a:rPr>
              <a:t>3. spectral nudging can </a:t>
            </a:r>
            <a:r>
              <a:rPr lang="en-US" sz="1200" b="0" i="0" kern="1200" dirty="0">
                <a:solidFill>
                  <a:schemeClr val="tx1"/>
                </a:solidFill>
                <a:effectLst/>
                <a:latin typeface="+mn-lt"/>
                <a:ea typeface="+mn-ea"/>
                <a:cs typeface="+mn-cs"/>
              </a:rPr>
              <a:t>spectral nudging can help eliminate the large-scale precipitation bias, and, at the same time,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maintain the features of small scale.</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20</a:t>
            </a:fld>
            <a:endParaRPr lang="en-US"/>
          </a:p>
        </p:txBody>
      </p:sp>
    </p:spTree>
    <p:extLst>
      <p:ext uri="{BB962C8B-B14F-4D97-AF65-F5344CB8AC3E}">
        <p14:creationId xmlns:p14="http://schemas.microsoft.com/office/powerpoint/2010/main" val="90759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larger scale 2000km, high similarity better;</a:t>
            </a:r>
            <a:r>
              <a:rPr lang="en-US" baseline="0" dirty="0"/>
              <a:t> small scale 300km, low similarity better, </a:t>
            </a:r>
            <a:r>
              <a:rPr lang="en-US" altLang="zh-CN" baseline="0" dirty="0"/>
              <a:t>need to produce more variance in RCM</a:t>
            </a:r>
            <a:endParaRPr lang="en-US" baseline="0" dirty="0"/>
          </a:p>
          <a:p>
            <a:r>
              <a:rPr lang="en-US" baseline="0" dirty="0" err="1"/>
              <a:t>Ncep</a:t>
            </a:r>
            <a:r>
              <a:rPr lang="en-US" baseline="0" dirty="0"/>
              <a:t> analysis 2.5*2.5, 209km; NARR 32km, NCEP vs NARR provide the ideal decrease of similarity from large scale to small scale</a:t>
            </a:r>
          </a:p>
          <a:p>
            <a:r>
              <a:rPr lang="en-US" baseline="0" dirty="0"/>
              <a:t>WRF 36 km resolution, </a:t>
            </a:r>
            <a:r>
              <a:rPr lang="en-US" baseline="0" dirty="0" err="1"/>
              <a:t>regrided</a:t>
            </a:r>
            <a:endParaRPr lang="en-US" baseline="0" dirty="0"/>
          </a:p>
          <a:p>
            <a:r>
              <a:rPr lang="en-US" baseline="0" dirty="0"/>
              <a:t>a) both high similarities at large scales, </a:t>
            </a:r>
            <a:r>
              <a:rPr lang="en-US" sz="1200" b="0" i="0" kern="1200" dirty="0">
                <a:solidFill>
                  <a:schemeClr val="tx1"/>
                </a:solidFill>
                <a:effectLst/>
                <a:latin typeface="+mn-lt"/>
                <a:ea typeface="+mn-ea"/>
                <a:cs typeface="+mn-cs"/>
              </a:rPr>
              <a:t>which means at the large scale, both of the nudging techniques are equally capable of capturing the features of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driving fields.</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21</a:t>
            </a:fld>
            <a:endParaRPr lang="en-US"/>
          </a:p>
        </p:txBody>
      </p:sp>
    </p:spTree>
    <p:extLst>
      <p:ext uri="{BB962C8B-B14F-4D97-AF65-F5344CB8AC3E}">
        <p14:creationId xmlns:p14="http://schemas.microsoft.com/office/powerpoint/2010/main" val="2084488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WRF-Noah is evaluated against</a:t>
            </a:r>
          </a:p>
          <a:p>
            <a:r>
              <a:rPr lang="en-US" dirty="0"/>
              <a:t>ERA-I and CPC. </a:t>
            </a:r>
          </a:p>
        </p:txBody>
      </p:sp>
      <p:sp>
        <p:nvSpPr>
          <p:cNvPr id="4" name="Slide Number Placeholder 3"/>
          <p:cNvSpPr>
            <a:spLocks noGrp="1"/>
          </p:cNvSpPr>
          <p:nvPr>
            <p:ph type="sldNum" sz="quarter" idx="10"/>
          </p:nvPr>
        </p:nvSpPr>
        <p:spPr/>
        <p:txBody>
          <a:bodyPr/>
          <a:lstStyle/>
          <a:p>
            <a:fld id="{77E82D49-2538-4A21-9EB0-E5887ECEC988}" type="slidenum">
              <a:rPr lang="en-US" smtClean="0"/>
              <a:t>22</a:t>
            </a:fld>
            <a:endParaRPr lang="en-US"/>
          </a:p>
        </p:txBody>
      </p:sp>
    </p:spTree>
    <p:extLst>
      <p:ext uri="{BB962C8B-B14F-4D97-AF65-F5344CB8AC3E}">
        <p14:creationId xmlns:p14="http://schemas.microsoft.com/office/powerpoint/2010/main" val="194394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three most westward stations are located within the forest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area of the For^ et des Landes, consisting mainly of Aleppo</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pines on sandy soils.</a:t>
            </a:r>
          </a:p>
          <a:p>
            <a:pPr marL="228600" indent="-228600">
              <a:buAutoNum type="arabicPeriod"/>
            </a:pPr>
            <a:r>
              <a:rPr lang="en-US" sz="1200" b="0" i="0" kern="1200" dirty="0">
                <a:solidFill>
                  <a:schemeClr val="tx1"/>
                </a:solidFill>
                <a:effectLst/>
                <a:latin typeface="+mn-lt"/>
                <a:ea typeface="+mn-ea"/>
                <a:cs typeface="+mn-cs"/>
              </a:rPr>
              <a:t>The three most eastward stations are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located within forests of Mediterranean type</a:t>
            </a:r>
          </a:p>
          <a:p>
            <a:pPr marL="228600" indent="-228600">
              <a:buAutoNum type="arabicPeriod"/>
            </a:pPr>
            <a:r>
              <a:rPr lang="en-US" sz="1200" b="0" i="0" kern="1200" dirty="0">
                <a:solidFill>
                  <a:schemeClr val="tx1"/>
                </a:solidFill>
                <a:effectLst/>
                <a:latin typeface="+mn-lt"/>
                <a:ea typeface="+mn-ea"/>
                <a:cs typeface="+mn-cs"/>
              </a:rPr>
              <a:t>Six</a:t>
            </a:r>
            <a:r>
              <a:rPr lang="en-US" sz="1200" b="0" i="0" kern="1200" baseline="0" dirty="0">
                <a:solidFill>
                  <a:schemeClr val="tx1"/>
                </a:solidFill>
                <a:effectLst/>
                <a:latin typeface="+mn-lt"/>
                <a:ea typeface="+mn-ea"/>
                <a:cs typeface="+mn-cs"/>
              </a:rPr>
              <a:t> station between is cropland</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23</a:t>
            </a:fld>
            <a:endParaRPr lang="en-US"/>
          </a:p>
        </p:txBody>
      </p:sp>
    </p:spTree>
    <p:extLst>
      <p:ext uri="{BB962C8B-B14F-4D97-AF65-F5344CB8AC3E}">
        <p14:creationId xmlns:p14="http://schemas.microsoft.com/office/powerpoint/2010/main" val="329034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1.WRF-Noah applies global datasets for land cover</a:t>
            </a:r>
          </a:p>
          <a:p>
            <a:r>
              <a:rPr lang="en-US" dirty="0"/>
              <a:t>classes and soil texture</a:t>
            </a:r>
          </a:p>
          <a:p>
            <a:r>
              <a:rPr lang="en-US" dirty="0"/>
              <a:t>2. </a:t>
            </a:r>
            <a:r>
              <a:rPr lang="en-US" altLang="zh-CN" dirty="0"/>
              <a:t>Differen</a:t>
            </a:r>
            <a:r>
              <a:rPr lang="en-US" altLang="zh-CN" baseline="0" dirty="0"/>
              <a:t>t soil texture have different soil </a:t>
            </a:r>
            <a:r>
              <a:rPr lang="en-US" altLang="zh-CN" baseline="0" dirty="0" err="1"/>
              <a:t>charactersitics</a:t>
            </a:r>
            <a:r>
              <a:rPr lang="en-US" altLang="zh-CN" baseline="0" dirty="0"/>
              <a:t>. Sand has the lowest soil moisture field capacity</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24</a:t>
            </a:fld>
            <a:endParaRPr lang="en-US"/>
          </a:p>
        </p:txBody>
      </p:sp>
    </p:spTree>
    <p:extLst>
      <p:ext uri="{BB962C8B-B14F-4D97-AF65-F5344CB8AC3E}">
        <p14:creationId xmlns:p14="http://schemas.microsoft.com/office/powerpoint/2010/main" val="3713090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largest soil wetness is observed in late winter–spring. </a:t>
            </a:r>
          </a:p>
          <a:p>
            <a:pPr marL="228600" indent="-228600">
              <a:buAutoNum type="arabicPeriod"/>
            </a:pPr>
            <a:r>
              <a:rPr lang="en-US" dirty="0"/>
              <a:t>Conditions at 5-cm</a:t>
            </a:r>
            <a:r>
              <a:rPr lang="en-US" baseline="0" dirty="0"/>
              <a:t> </a:t>
            </a:r>
            <a:r>
              <a:rPr lang="en-US" dirty="0"/>
              <a:t>depth are slightly wetter then at 25-cm depth</a:t>
            </a:r>
            <a:r>
              <a:rPr lang="zh-CN" altLang="en-US" dirty="0"/>
              <a:t>； </a:t>
            </a:r>
            <a:r>
              <a:rPr lang="en-US" altLang="zh-CN" dirty="0"/>
              <a:t>the temporal standard deviation under near-surface conditions at 5-cm</a:t>
            </a:r>
            <a:r>
              <a:rPr lang="en-US" altLang="zh-CN" baseline="0" dirty="0"/>
              <a:t> </a:t>
            </a:r>
            <a:r>
              <a:rPr lang="en-US" altLang="zh-CN" dirty="0"/>
              <a:t>depth is much larger.</a:t>
            </a:r>
          </a:p>
          <a:p>
            <a:pPr marL="228600" indent="-228600">
              <a:buAutoNum type="arabicPeriod"/>
            </a:pPr>
            <a:r>
              <a:rPr lang="en-US" altLang="zh-CN" dirty="0"/>
              <a:t>Large</a:t>
            </a:r>
            <a:r>
              <a:rPr lang="en-US" altLang="zh-CN" baseline="0" dirty="0"/>
              <a:t> SM, around 0.8; </a:t>
            </a:r>
            <a:r>
              <a:rPr lang="en-US" altLang="zh-CN" baseline="0" dirty="0" err="1"/>
              <a:t>rmse</a:t>
            </a:r>
            <a:r>
              <a:rPr lang="en-US" altLang="zh-CN" baseline="0" dirty="0"/>
              <a:t> deviation between WRF-Noah and SM is much lower than ERA vs SM</a:t>
            </a:r>
            <a:endParaRPr lang="en-US" altLang="zh-CN" dirty="0"/>
          </a:p>
          <a:p>
            <a:pPr marL="228600" indent="-228600">
              <a:buAutoNum type="arabicPeriod"/>
            </a:pPr>
            <a:r>
              <a:rPr lang="en-US" dirty="0"/>
              <a:t>WRF-Noah is slightly </a:t>
            </a:r>
            <a:r>
              <a:rPr lang="en-US" altLang="zh-CN" baseline="0" dirty="0"/>
              <a:t>correlations of WRF-Noah and ERA to </a:t>
            </a:r>
            <a:r>
              <a:rPr lang="en-US" dirty="0"/>
              <a:t>wetter in winter–spring and in</a:t>
            </a:r>
            <a:r>
              <a:rPr lang="en-US" baseline="0" dirty="0"/>
              <a:t> </a:t>
            </a:r>
            <a:r>
              <a:rPr lang="en-US" dirty="0"/>
              <a:t>most cases is slightly drier in summer–autumn at 5-cm</a:t>
            </a:r>
          </a:p>
          <a:p>
            <a:pPr marL="0" indent="0">
              <a:buNone/>
            </a:pPr>
            <a:r>
              <a:rPr lang="en-US" dirty="0"/>
              <a:t>depth. ERA-I is comparable to SM in winter–spring but</a:t>
            </a:r>
            <a:r>
              <a:rPr lang="en-US" baseline="0" dirty="0"/>
              <a:t> </a:t>
            </a:r>
            <a:r>
              <a:rPr lang="en-US" dirty="0"/>
              <a:t>significantly wetter during summer–autumn, with values</a:t>
            </a:r>
            <a:r>
              <a:rPr lang="en-US" baseline="0" dirty="0"/>
              <a:t> </a:t>
            </a:r>
            <a:r>
              <a:rPr lang="en-US" dirty="0"/>
              <a:t>comparable to those under wet conditions.</a:t>
            </a:r>
          </a:p>
          <a:p>
            <a:pPr marL="0" indent="0">
              <a:buNone/>
            </a:pPr>
            <a:r>
              <a:rPr lang="en-US" sz="1200" b="0" i="0" kern="1200" dirty="0">
                <a:solidFill>
                  <a:schemeClr val="tx1"/>
                </a:solidFill>
                <a:effectLst/>
                <a:latin typeface="+mn-lt"/>
                <a:ea typeface="+mn-ea"/>
                <a:cs typeface="+mn-cs"/>
              </a:rPr>
              <a:t>5. ERA-I ranks between </a:t>
            </a:r>
            <a:r>
              <a:rPr lang="en-US" sz="1200" b="0" i="0" kern="1200" dirty="0" err="1">
                <a:solidFill>
                  <a:schemeClr val="tx1"/>
                </a:solidFill>
                <a:effectLst/>
                <a:latin typeface="+mn-lt"/>
                <a:ea typeface="+mn-ea"/>
                <a:cs typeface="+mn-cs"/>
              </a:rPr>
              <a:t>WRFNoah</a:t>
            </a:r>
            <a:r>
              <a:rPr lang="en-US" sz="1200" b="0" i="0" kern="1200">
                <a:solidFill>
                  <a:schemeClr val="tx1"/>
                </a:solidFill>
                <a:effectLst/>
                <a:latin typeface="+mn-lt"/>
                <a:ea typeface="+mn-ea"/>
                <a:cs typeface="+mn-cs"/>
              </a:rPr>
              <a:t> and SM in winter–spring and is significantly</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(0.15 m3 m23) wetter than SM in summer and autumn</a:t>
            </a:r>
            <a:r>
              <a:rPr lang="en-US"/>
              <a:t> </a:t>
            </a:r>
            <a:br>
              <a:rPr lang="en-US"/>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25</a:t>
            </a:fld>
            <a:endParaRPr lang="en-US"/>
          </a:p>
        </p:txBody>
      </p:sp>
    </p:spTree>
    <p:extLst>
      <p:ext uri="{BB962C8B-B14F-4D97-AF65-F5344CB8AC3E}">
        <p14:creationId xmlns:p14="http://schemas.microsoft.com/office/powerpoint/2010/main" val="2164916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the regression line of </a:t>
            </a:r>
            <a:r>
              <a:rPr lang="en-US" sz="1200" b="0" i="0" kern="1200" dirty="0" err="1">
                <a:solidFill>
                  <a:schemeClr val="tx1"/>
                </a:solidFill>
                <a:effectLst/>
                <a:latin typeface="+mn-lt"/>
                <a:ea typeface="+mn-ea"/>
                <a:cs typeface="+mn-cs"/>
              </a:rPr>
              <a:t>WRFNoah</a:t>
            </a:r>
            <a:r>
              <a:rPr lang="en-US" sz="1200" b="0" i="0" kern="1200" dirty="0">
                <a:solidFill>
                  <a:schemeClr val="tx1"/>
                </a:solidFill>
                <a:effectLst/>
                <a:latin typeface="+mn-lt"/>
                <a:ea typeface="+mn-ea"/>
                <a:cs typeface="+mn-cs"/>
              </a:rPr>
              <a:t> (red line) has nearly the same slope (1.044) as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reference line of SM (blue line), but it is shifted 0.02 m3m23</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toward wetter values</a:t>
            </a:r>
            <a:r>
              <a:rPr lang="en-US" dirty="0"/>
              <a:t> </a:t>
            </a:r>
          </a:p>
          <a:p>
            <a:pPr marL="228600" indent="-228600">
              <a:buAutoNum type="arabicPeriod"/>
            </a:pPr>
            <a:r>
              <a:rPr lang="en-US" dirty="0"/>
              <a:t>The slope of ERA-I’s regression line is</a:t>
            </a:r>
            <a:r>
              <a:rPr lang="en-US" baseline="0" dirty="0"/>
              <a:t> </a:t>
            </a:r>
            <a:r>
              <a:rPr lang="en-US" dirty="0"/>
              <a:t>fairly flat, with a smaller</a:t>
            </a:r>
            <a:r>
              <a:rPr lang="en-US" baseline="0" dirty="0"/>
              <a:t> spread compared with Noah</a:t>
            </a:r>
          </a:p>
          <a:p>
            <a:pPr marL="228600" indent="-228600">
              <a:buAutoNum type="arabicPeriod"/>
            </a:pPr>
            <a:r>
              <a:rPr lang="en-US" sz="1200" b="0" i="0" kern="1200" dirty="0">
                <a:solidFill>
                  <a:schemeClr val="tx1"/>
                </a:solidFill>
                <a:effectLst/>
                <a:latin typeface="+mn-lt"/>
                <a:ea typeface="+mn-ea"/>
                <a:cs typeface="+mn-cs"/>
              </a:rPr>
              <a:t>At low soil wetness of SM, ERA-I is significantly larger. WRF-Noah is instead particularly drier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then SM under dry conditions</a:t>
            </a:r>
            <a:r>
              <a:rPr lang="en-US" dirty="0"/>
              <a:t> </a:t>
            </a:r>
          </a:p>
          <a:p>
            <a:pPr marL="228600" indent="-228600">
              <a:buAutoNum type="arabicPeriod"/>
            </a:pPr>
            <a:r>
              <a:rPr lang="en-US" sz="1200" b="0" i="0" kern="1200" dirty="0">
                <a:solidFill>
                  <a:schemeClr val="tx1"/>
                </a:solidFill>
                <a:effectLst/>
                <a:latin typeface="+mn-lt"/>
                <a:ea typeface="+mn-ea"/>
                <a:cs typeface="+mn-cs"/>
              </a:rPr>
              <a:t>At values above 0.3 m3 m23, the differences get smaller</a:t>
            </a:r>
            <a:r>
              <a:rPr lang="en-US" dirty="0"/>
              <a:t> </a:t>
            </a:r>
          </a:p>
          <a:p>
            <a:pPr marL="228600" indent="-228600">
              <a:buAutoNum type="arabicPeriod"/>
            </a:pPr>
            <a:r>
              <a:rPr lang="en-US" sz="1200" b="0" i="0" kern="1200" dirty="0">
                <a:solidFill>
                  <a:schemeClr val="tx1"/>
                </a:solidFill>
                <a:effectLst/>
                <a:latin typeface="+mn-lt"/>
                <a:ea typeface="+mn-ea"/>
                <a:cs typeface="+mn-cs"/>
              </a:rPr>
              <a:t>Two distinct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accumulations appear in the wet and dry values, representing either wet conditions during winter–spring 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dry conditions during summer–autumn.</a:t>
            </a:r>
            <a:r>
              <a:rPr lang="en-US" dirty="0"/>
              <a:t> </a:t>
            </a:r>
          </a:p>
          <a:p>
            <a:pPr marL="228600" indent="-228600">
              <a:buAutoNum type="arabicPeriod"/>
            </a:pPr>
            <a:r>
              <a:rPr lang="en-US" dirty="0"/>
              <a:t>At</a:t>
            </a:r>
            <a:r>
              <a:rPr lang="en-US" baseline="0" dirty="0"/>
              <a:t> 0.25cm,</a:t>
            </a:r>
            <a:r>
              <a:rPr lang="en-US" sz="1200" b="0" i="0" kern="1200" dirty="0">
                <a:solidFill>
                  <a:schemeClr val="tx1"/>
                </a:solidFill>
                <a:effectLst/>
                <a:latin typeface="+mn-lt"/>
                <a:ea typeface="+mn-ea"/>
                <a:cs typeface="+mn-cs"/>
              </a:rPr>
              <a:t> Under dry conditions, most data points from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WRF-Noah simulation are located below the blue reference line of SM, indicating that WRF-Noah is drier.</a:t>
            </a:r>
            <a:r>
              <a:rPr lang="en-US" dirty="0"/>
              <a:t>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26</a:t>
            </a:fld>
            <a:endParaRPr lang="en-US"/>
          </a:p>
        </p:txBody>
      </p:sp>
    </p:spTree>
    <p:extLst>
      <p:ext uri="{BB962C8B-B14F-4D97-AF65-F5344CB8AC3E}">
        <p14:creationId xmlns:p14="http://schemas.microsoft.com/office/powerpoint/2010/main" val="1705487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altLang="zh-CN" dirty="0"/>
              <a:t>. </a:t>
            </a:r>
            <a:r>
              <a:rPr lang="en-US" sz="1200" b="0" i="0" kern="1200" dirty="0">
                <a:solidFill>
                  <a:schemeClr val="tx1"/>
                </a:solidFill>
                <a:effectLst/>
                <a:latin typeface="+mn-lt"/>
                <a:ea typeface="+mn-ea"/>
                <a:cs typeface="+mn-cs"/>
              </a:rPr>
              <a:t>During dry periods in summer, soil wetness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ranks below 0.1 m3 m23 because of low values of </a:t>
            </a:r>
            <a:r>
              <a:rPr lang="en-US" sz="1200" b="0" i="0" kern="1200" dirty="0" err="1">
                <a:solidFill>
                  <a:schemeClr val="tx1"/>
                </a:solidFill>
                <a:effectLst/>
                <a:latin typeface="+mn-lt"/>
                <a:ea typeface="+mn-ea"/>
                <a:cs typeface="+mn-cs"/>
              </a:rPr>
              <a:t>uf</a:t>
            </a:r>
            <a:r>
              <a:rPr lang="en-US" sz="1200" b="0" i="0" kern="1200" dirty="0">
                <a:solidFill>
                  <a:schemeClr val="tx1"/>
                </a:solidFill>
                <a:effectLst/>
                <a:latin typeface="+mn-lt"/>
                <a:ea typeface="+mn-ea"/>
                <a:cs typeface="+mn-cs"/>
              </a:rPr>
              <a:t> and</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uw</a:t>
            </a:r>
            <a:r>
              <a:rPr lang="en-US" sz="1200" b="0" i="0" kern="1200" dirty="0">
                <a:solidFill>
                  <a:schemeClr val="tx1"/>
                </a:solidFill>
                <a:effectLst/>
                <a:latin typeface="+mn-lt"/>
                <a:ea typeface="+mn-ea"/>
                <a:cs typeface="+mn-cs"/>
              </a:rPr>
              <a:t> (see Table 1)</a:t>
            </a:r>
            <a:r>
              <a:rPr lang="en-US" dirty="0"/>
              <a:t> </a:t>
            </a:r>
          </a:p>
          <a:p>
            <a:r>
              <a:rPr lang="en-US" dirty="0"/>
              <a:t>1. WRF-Noah</a:t>
            </a:r>
          </a:p>
          <a:p>
            <a:r>
              <a:rPr lang="en-US" dirty="0"/>
              <a:t>soil wetness is nearly twice as large at both depths in</a:t>
            </a:r>
          </a:p>
          <a:p>
            <a:r>
              <a:rPr lang="en-US" dirty="0"/>
              <a:t>summer–early autumn, especially during 2007.</a:t>
            </a:r>
          </a:p>
          <a:p>
            <a:r>
              <a:rPr lang="en-US" dirty="0"/>
              <a:t>2. WRF-Noah shows the largest variability on seasonal time scales reflecting the</a:t>
            </a:r>
          </a:p>
          <a:p>
            <a:r>
              <a:rPr lang="en-US" dirty="0"/>
              <a:t>seasonal cycle, which is also visible in the observations, but</a:t>
            </a:r>
          </a:p>
          <a:p>
            <a:r>
              <a:rPr lang="en-US" dirty="0"/>
              <a:t>less pronounced. ERA-I shows almost no seasonal variation and those variations corresponding to other time</a:t>
            </a:r>
          </a:p>
          <a:p>
            <a:r>
              <a:rPr lang="en-US" dirty="0"/>
              <a:t>scales are rather small as well</a:t>
            </a:r>
          </a:p>
          <a:p>
            <a:r>
              <a:rPr lang="en-US" sz="1200" b="0" i="0" kern="1200" dirty="0">
                <a:solidFill>
                  <a:schemeClr val="tx1"/>
                </a:solidFill>
                <a:effectLst/>
                <a:latin typeface="+mn-lt"/>
                <a:ea typeface="+mn-ea"/>
                <a:cs typeface="+mn-cs"/>
              </a:rPr>
              <a:t>3. The propagation of rain signals downward into deeper soil layers 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underestimated in WRF-Noah. Lose</a:t>
            </a:r>
            <a:r>
              <a:rPr lang="en-US" sz="1200" b="0" i="0" kern="1200" baseline="0" dirty="0">
                <a:solidFill>
                  <a:schemeClr val="tx1"/>
                </a:solidFill>
                <a:effectLst/>
                <a:latin typeface="+mn-lt"/>
                <a:ea typeface="+mn-ea"/>
                <a:cs typeface="+mn-cs"/>
              </a:rPr>
              <a:t> some variation signals</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27</a:t>
            </a:fld>
            <a:endParaRPr lang="en-US"/>
          </a:p>
        </p:txBody>
      </p:sp>
    </p:spTree>
    <p:extLst>
      <p:ext uri="{BB962C8B-B14F-4D97-AF65-F5344CB8AC3E}">
        <p14:creationId xmlns:p14="http://schemas.microsoft.com/office/powerpoint/2010/main" val="3789893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1200" b="0" i="0" kern="1200" dirty="0">
                <a:solidFill>
                  <a:schemeClr val="tx1"/>
                </a:solidFill>
                <a:effectLst/>
                <a:latin typeface="+mn-lt"/>
                <a:ea typeface="+mn-ea"/>
                <a:cs typeface="+mn-cs"/>
              </a:rPr>
              <a:t>In a cropland environment,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seasonal cycle is visible for all stations and for WRF-Noah. For ERA-I this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is not evident.</a:t>
            </a:r>
          </a:p>
          <a:p>
            <a:r>
              <a:rPr lang="en-US" sz="1200" b="0" i="0" kern="1200" dirty="0">
                <a:solidFill>
                  <a:schemeClr val="tx1"/>
                </a:solidFill>
                <a:effectLst/>
                <a:latin typeface="+mn-lt"/>
                <a:ea typeface="+mn-ea"/>
                <a:cs typeface="+mn-cs"/>
              </a:rPr>
              <a:t>2.</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Regarding the mean values, WRF-Noah </a:t>
            </a:r>
            <a:r>
              <a:rPr lang="en-US" sz="1200" b="0" i="0" kern="1200" dirty="0" err="1">
                <a:solidFill>
                  <a:schemeClr val="tx1"/>
                </a:solidFill>
                <a:effectLst/>
                <a:latin typeface="+mn-lt"/>
                <a:ea typeface="+mn-ea"/>
                <a:cs typeface="+mn-cs"/>
              </a:rPr>
              <a:t>fitfairly</a:t>
            </a:r>
            <a:r>
              <a:rPr lang="en-US" sz="1200" b="0" i="0" kern="1200" dirty="0">
                <a:solidFill>
                  <a:schemeClr val="tx1"/>
                </a:solidFill>
                <a:effectLst/>
                <a:latin typeface="+mn-lt"/>
                <a:ea typeface="+mn-ea"/>
                <a:cs typeface="+mn-cs"/>
              </a:rPr>
              <a:t> well with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observations in winter–spring and is drier in summer–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autumn. ERA-I is too wet during summer–autumn</a:t>
            </a:r>
            <a:r>
              <a:rPr lang="en-US" dirty="0"/>
              <a:t> </a:t>
            </a:r>
            <a:r>
              <a:rPr lang="en-US" sz="1200" b="0" i="0" kern="1200" dirty="0">
                <a:solidFill>
                  <a:schemeClr val="tx1"/>
                </a:solidFill>
                <a:effectLst/>
                <a:latin typeface="+mn-lt"/>
                <a:ea typeface="+mn-ea"/>
                <a:cs typeface="+mn-cs"/>
              </a:rPr>
              <a:t>s</a:t>
            </a: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28</a:t>
            </a:fld>
            <a:endParaRPr lang="en-US"/>
          </a:p>
        </p:txBody>
      </p:sp>
    </p:spTree>
    <p:extLst>
      <p:ext uri="{BB962C8B-B14F-4D97-AF65-F5344CB8AC3E}">
        <p14:creationId xmlns:p14="http://schemas.microsoft.com/office/powerpoint/2010/main" val="3173462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Contrary to sandy soils, only strong rain signals are</a:t>
            </a:r>
            <a:r>
              <a:rPr lang="en-US" dirty="0"/>
              <a:t> </a:t>
            </a:r>
            <a:r>
              <a:rPr lang="en-US" baseline="0" dirty="0"/>
              <a:t> </a:t>
            </a:r>
            <a:r>
              <a:rPr lang="en-US" sz="1200" b="0" i="0" kern="1200" dirty="0">
                <a:solidFill>
                  <a:schemeClr val="tx1"/>
                </a:solidFill>
                <a:effectLst/>
                <a:latin typeface="+mn-lt"/>
                <a:ea typeface="+mn-ea"/>
                <a:cs typeface="+mn-cs"/>
              </a:rPr>
              <a:t>visible in the deeper soil. Light rain, especially during</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summer, only alters the soil wetness at 5-cm depth</a:t>
            </a:r>
            <a:r>
              <a:rPr lang="en-US" dirty="0"/>
              <a:t> </a:t>
            </a:r>
            <a:br>
              <a:rPr lang="en-US" dirty="0"/>
            </a:br>
            <a:r>
              <a:rPr lang="en-US" dirty="0"/>
              <a:t>2. </a:t>
            </a:r>
            <a:r>
              <a:rPr lang="en-US" sz="1200" b="0" i="0" kern="1200" dirty="0">
                <a:solidFill>
                  <a:schemeClr val="tx1"/>
                </a:solidFill>
                <a:effectLst/>
                <a:latin typeface="+mn-lt"/>
                <a:ea typeface="+mn-ea"/>
                <a:cs typeface="+mn-cs"/>
              </a:rPr>
              <a:t>WRF-Noah once again fails to dry the soil to </a:t>
            </a:r>
            <a:r>
              <a:rPr lang="en-US" sz="1200" b="0" i="0" kern="1200" dirty="0" err="1">
                <a:solidFill>
                  <a:schemeClr val="tx1"/>
                </a:solidFill>
                <a:effectLst/>
                <a:latin typeface="+mn-lt"/>
                <a:ea typeface="+mn-ea"/>
                <a:cs typeface="+mn-cs"/>
              </a:rPr>
              <a:t>uw</a:t>
            </a:r>
            <a:r>
              <a:rPr lang="en-US" sz="1200" b="0" i="0" kern="1200" dirty="0">
                <a:solidFill>
                  <a:schemeClr val="tx1"/>
                </a:solidFill>
                <a:effectLst/>
                <a:latin typeface="+mn-lt"/>
                <a:ea typeface="+mn-ea"/>
                <a:cs typeface="+mn-cs"/>
              </a:rPr>
              <a:t>.</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29</a:t>
            </a:fld>
            <a:endParaRPr lang="en-US"/>
          </a:p>
        </p:txBody>
      </p:sp>
    </p:spTree>
    <p:extLst>
      <p:ext uri="{BB962C8B-B14F-4D97-AF65-F5344CB8AC3E}">
        <p14:creationId xmlns:p14="http://schemas.microsoft.com/office/powerpoint/2010/main" val="274070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role of soil moisture in the land energy and water balances</a:t>
            </a:r>
          </a:p>
          <a:p>
            <a:r>
              <a:rPr lang="en-US" dirty="0"/>
              <a:t>Include latent heat of evaporation of water and call it λ (lambda). Include </a:t>
            </a:r>
            <a:r>
              <a:rPr lang="en-US" dirty="0" err="1"/>
              <a:t>evapo</a:t>
            </a:r>
            <a:r>
              <a:rPr lang="en-US" dirty="0"/>
              <a:t>-transpiration rate and call it Ε</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3</a:t>
            </a:fld>
            <a:endParaRPr lang="en-US"/>
          </a:p>
        </p:txBody>
      </p:sp>
    </p:spTree>
    <p:extLst>
      <p:ext uri="{BB962C8B-B14F-4D97-AF65-F5344CB8AC3E}">
        <p14:creationId xmlns:p14="http://schemas.microsoft.com/office/powerpoint/2010/main" val="1474166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Reverse color</a:t>
            </a:r>
            <a:r>
              <a:rPr lang="en-US" baseline="0" dirty="0"/>
              <a:t> bars</a:t>
            </a:r>
            <a:endParaRPr lang="en-US" dirty="0"/>
          </a:p>
          <a:p>
            <a:pPr marL="228600" indent="-228600">
              <a:buAutoNum type="arabicPeriod"/>
            </a:pPr>
            <a:r>
              <a:rPr lang="en-US" dirty="0"/>
              <a:t>SWC is highest during winter–spring and lowest in summer–autumn. </a:t>
            </a:r>
          </a:p>
          <a:p>
            <a:pPr marL="228600" indent="-228600">
              <a:buAutoNum type="arabicPeriod"/>
            </a:pPr>
            <a:r>
              <a:rPr lang="en-US" altLang="zh-CN" dirty="0"/>
              <a:t>During</a:t>
            </a:r>
            <a:r>
              <a:rPr lang="en-US" altLang="zh-CN" baseline="0" dirty="0"/>
              <a:t> winter-spring, </a:t>
            </a:r>
            <a:r>
              <a:rPr lang="en-US" altLang="zh-CN" dirty="0"/>
              <a:t>High </a:t>
            </a:r>
            <a:r>
              <a:rPr lang="en-US" altLang="zh-CN" dirty="0" err="1"/>
              <a:t>swc</a:t>
            </a:r>
            <a:r>
              <a:rPr lang="en-US" altLang="zh-CN" dirty="0"/>
              <a:t> values</a:t>
            </a:r>
            <a:r>
              <a:rPr lang="en-US" altLang="zh-CN" baseline="0" dirty="0"/>
              <a:t> are </a:t>
            </a:r>
            <a:r>
              <a:rPr lang="en-US" dirty="0"/>
              <a:t>found in</a:t>
            </a:r>
            <a:r>
              <a:rPr lang="en-US" baseline="0" dirty="0"/>
              <a:t> </a:t>
            </a:r>
            <a:r>
              <a:rPr lang="en-US" dirty="0"/>
              <a:t>regions with large amounts of precipitation. Minimum values are </a:t>
            </a:r>
            <a:r>
              <a:rPr lang="en-US" sz="1200" b="0" i="0" kern="1200" dirty="0">
                <a:solidFill>
                  <a:schemeClr val="tx1"/>
                </a:solidFill>
                <a:effectLst/>
                <a:latin typeface="+mn-lt"/>
                <a:ea typeface="+mn-ea"/>
                <a:cs typeface="+mn-cs"/>
              </a:rPr>
              <a:t>in the desert regions of northern Africa due to very low annual mean precipitation</a:t>
            </a:r>
            <a:r>
              <a:rPr lang="en-US" dirty="0"/>
              <a:t> </a:t>
            </a:r>
          </a:p>
          <a:p>
            <a:pPr marL="228600" indent="-228600">
              <a:buAutoNum type="arabicPeriod"/>
            </a:pPr>
            <a:r>
              <a:rPr lang="en-US" dirty="0" err="1"/>
              <a:t>Minumum</a:t>
            </a:r>
            <a:r>
              <a:rPr lang="en-US" baseline="0" dirty="0"/>
              <a:t> </a:t>
            </a:r>
            <a:r>
              <a:rPr lang="en-US" baseline="0" dirty="0" err="1"/>
              <a:t>swc</a:t>
            </a:r>
            <a:r>
              <a:rPr lang="en-US" baseline="0" dirty="0"/>
              <a:t> are found in </a:t>
            </a:r>
            <a:r>
              <a:rPr lang="en-US" dirty="0"/>
              <a:t>Mediterranean Sea and in eastern Europe, regions with low precipitation and an high evaporative demand during summer</a:t>
            </a:r>
          </a:p>
        </p:txBody>
      </p:sp>
      <p:sp>
        <p:nvSpPr>
          <p:cNvPr id="4" name="Slide Number Placeholder 3"/>
          <p:cNvSpPr>
            <a:spLocks noGrp="1"/>
          </p:cNvSpPr>
          <p:nvPr>
            <p:ph type="sldNum" sz="quarter" idx="10"/>
          </p:nvPr>
        </p:nvSpPr>
        <p:spPr/>
        <p:txBody>
          <a:bodyPr/>
          <a:lstStyle/>
          <a:p>
            <a:fld id="{77E82D49-2538-4A21-9EB0-E5887ECEC988}" type="slidenum">
              <a:rPr lang="en-US" smtClean="0"/>
              <a:t>30</a:t>
            </a:fld>
            <a:endParaRPr lang="en-US"/>
          </a:p>
        </p:txBody>
      </p:sp>
    </p:spTree>
    <p:extLst>
      <p:ext uri="{BB962C8B-B14F-4D97-AF65-F5344CB8AC3E}">
        <p14:creationId xmlns:p14="http://schemas.microsoft.com/office/powerpoint/2010/main" val="4091400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reveals the difference when subtracting either ERA-I SWC or CPC SWC from WRF-Noah. </a:t>
            </a:r>
          </a:p>
          <a:p>
            <a:r>
              <a:rPr lang="en-US" dirty="0"/>
              <a:t>2. According to CPC, WRF-Noah is wetter throughout the year with a mean bias of approximately 184 mm. </a:t>
            </a:r>
            <a:r>
              <a:rPr lang="en-US" sz="1200" b="0" i="0" kern="1200" dirty="0">
                <a:solidFill>
                  <a:schemeClr val="tx1"/>
                </a:solidFill>
                <a:effectLst/>
                <a:latin typeface="+mn-lt"/>
                <a:ea typeface="+mn-ea"/>
                <a:cs typeface="+mn-cs"/>
              </a:rPr>
              <a:t>Differences in central and western Europe range between 100 and 200 mm, which is significantly large</a:t>
            </a:r>
            <a:r>
              <a:rPr lang="en-US" dirty="0"/>
              <a:t> </a:t>
            </a:r>
          </a:p>
          <a:p>
            <a:r>
              <a:rPr lang="en-US" dirty="0"/>
              <a:t>3. Small biases occur when comparing WRF-Noah with</a:t>
            </a:r>
          </a:p>
          <a:p>
            <a:r>
              <a:rPr lang="en-US" dirty="0"/>
              <a:t>ERA-I over the whole domain. However, on a regional</a:t>
            </a:r>
          </a:p>
          <a:p>
            <a:r>
              <a:rPr lang="en-US" dirty="0"/>
              <a:t>scale, differences are significantly larger. On the Balkans,</a:t>
            </a:r>
          </a:p>
          <a:p>
            <a:r>
              <a:rPr lang="en-US" dirty="0"/>
              <a:t>the Iberian Peninsula, and southern Russia, WRF-Noah</a:t>
            </a:r>
          </a:p>
          <a:p>
            <a:r>
              <a:rPr lang="en-US" dirty="0"/>
              <a:t>is drier during summer. Along the western coastlines and</a:t>
            </a:r>
          </a:p>
          <a:p>
            <a:r>
              <a:rPr lang="en-US" dirty="0"/>
              <a:t>some parts of Russia, WRF-Noah is wetter.</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31</a:t>
            </a:fld>
            <a:endParaRPr lang="en-US"/>
          </a:p>
        </p:txBody>
      </p:sp>
    </p:spTree>
    <p:extLst>
      <p:ext uri="{BB962C8B-B14F-4D97-AF65-F5344CB8AC3E}">
        <p14:creationId xmlns:p14="http://schemas.microsoft.com/office/powerpoint/2010/main" val="3046272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32</a:t>
            </a:fld>
            <a:endParaRPr lang="en-US"/>
          </a:p>
        </p:txBody>
      </p:sp>
    </p:spTree>
    <p:extLst>
      <p:ext uri="{BB962C8B-B14F-4D97-AF65-F5344CB8AC3E}">
        <p14:creationId xmlns:p14="http://schemas.microsoft.com/office/powerpoint/2010/main" val="1199161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35</a:t>
            </a:fld>
            <a:endParaRPr lang="en-US"/>
          </a:p>
        </p:txBody>
      </p:sp>
    </p:spTree>
    <p:extLst>
      <p:ext uri="{BB962C8B-B14F-4D97-AF65-F5344CB8AC3E}">
        <p14:creationId xmlns:p14="http://schemas.microsoft.com/office/powerpoint/2010/main" val="2718972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map Improve seasonal rainfall forecasts,</a:t>
            </a:r>
            <a:r>
              <a:rPr lang="en-US" altLang="zh-CN" baseline="0" dirty="0"/>
              <a:t> diagnostic parameter</a:t>
            </a:r>
            <a:r>
              <a:rPr lang="zh-CN" altLang="en-US" baseline="0" dirty="0"/>
              <a:t>，</a:t>
            </a:r>
            <a:r>
              <a:rPr lang="en-US" altLang="zh-CN" baseline="0" dirty="0"/>
              <a:t>multiple models results, </a:t>
            </a:r>
            <a:r>
              <a:rPr lang="zh-CN" altLang="en-US" baseline="0" dirty="0"/>
              <a:t> </a:t>
            </a:r>
            <a:r>
              <a:rPr lang="en-US" altLang="zh-CN" baseline="0" dirty="0"/>
              <a:t>areas lie in the transitions zones between the dry and wet </a:t>
            </a:r>
            <a:r>
              <a:rPr lang="en-US" altLang="zh-CN" baseline="0" dirty="0" err="1"/>
              <a:t>condtions</a:t>
            </a:r>
            <a:r>
              <a:rPr lang="en-US" altLang="zh-CN" baseline="0" dirty="0"/>
              <a:t>, where </a:t>
            </a:r>
            <a:r>
              <a:rPr lang="en-US" altLang="zh-CN" baseline="0" dirty="0" err="1"/>
              <a:t>evaporazation</a:t>
            </a:r>
            <a:r>
              <a:rPr lang="en-US" altLang="zh-CN" baseline="0" dirty="0"/>
              <a:t> is large enough and also impacted by soil </a:t>
            </a:r>
            <a:r>
              <a:rPr lang="en-US" altLang="zh-CN" baseline="0" dirty="0" err="1"/>
              <a:t>mositure</a:t>
            </a:r>
            <a:r>
              <a:rPr lang="en-US" altLang="zh-CN" baseline="0" dirty="0"/>
              <a:t> </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36</a:t>
            </a:fld>
            <a:endParaRPr lang="en-US"/>
          </a:p>
        </p:txBody>
      </p:sp>
    </p:spTree>
    <p:extLst>
      <p:ext uri="{BB962C8B-B14F-4D97-AF65-F5344CB8AC3E}">
        <p14:creationId xmlns:p14="http://schemas.microsoft.com/office/powerpoint/2010/main" val="3335427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winter, areas in northern Europe show nearly no</a:t>
            </a:r>
          </a:p>
          <a:p>
            <a:r>
              <a:rPr lang="en-US" dirty="0"/>
              <a:t>variation in either of the models. In southern Europe,</a:t>
            </a:r>
          </a:p>
          <a:p>
            <a:r>
              <a:rPr lang="en-US" dirty="0"/>
              <a:t>values are high, especially along the </a:t>
            </a:r>
            <a:r>
              <a:rPr lang="en-US" dirty="0" err="1"/>
              <a:t>nortMediterranean</a:t>
            </a:r>
            <a:r>
              <a:rPr lang="en-US" dirty="0"/>
              <a:t> Sea. In spring, overall, high standard deviations</a:t>
            </a:r>
          </a:p>
          <a:p>
            <a:r>
              <a:rPr lang="en-US" dirty="0"/>
              <a:t>are found in most parts of northern-central and eastern</a:t>
            </a:r>
          </a:p>
          <a:p>
            <a:r>
              <a:rPr lang="en-US" dirty="0" err="1"/>
              <a:t>hern</a:t>
            </a:r>
            <a:r>
              <a:rPr lang="en-US" dirty="0"/>
              <a:t> Europe. During autumn, the maximum values of variability are located along the eastern Adriatic coast and</a:t>
            </a:r>
          </a:p>
          <a:p>
            <a:r>
              <a:rPr lang="en-US" dirty="0"/>
              <a:t>in northern Portugal–Spain.</a:t>
            </a:r>
          </a:p>
        </p:txBody>
      </p:sp>
      <p:sp>
        <p:nvSpPr>
          <p:cNvPr id="4" name="Slide Number Placeholder 3"/>
          <p:cNvSpPr>
            <a:spLocks noGrp="1"/>
          </p:cNvSpPr>
          <p:nvPr>
            <p:ph type="sldNum" sz="quarter" idx="10"/>
          </p:nvPr>
        </p:nvSpPr>
        <p:spPr/>
        <p:txBody>
          <a:bodyPr/>
          <a:lstStyle/>
          <a:p>
            <a:fld id="{77E82D49-2538-4A21-9EB0-E5887ECEC988}" type="slidenum">
              <a:rPr lang="en-US" smtClean="0"/>
              <a:t>37</a:t>
            </a:fld>
            <a:endParaRPr lang="en-US"/>
          </a:p>
        </p:txBody>
      </p:sp>
    </p:spTree>
    <p:extLst>
      <p:ext uri="{BB962C8B-B14F-4D97-AF65-F5344CB8AC3E}">
        <p14:creationId xmlns:p14="http://schemas.microsoft.com/office/powerpoint/2010/main" val="146852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1.</a:t>
            </a:r>
            <a:r>
              <a:rPr lang="en-US" sz="1200" b="0" i="1" kern="1200" baseline="0" dirty="0">
                <a:solidFill>
                  <a:schemeClr val="tx1"/>
                </a:solidFill>
                <a:effectLst/>
                <a:latin typeface="+mn-lt"/>
                <a:ea typeface="+mn-ea"/>
                <a:cs typeface="+mn-cs"/>
              </a:rPr>
              <a:t> </a:t>
            </a:r>
            <a:r>
              <a:rPr lang="en-US" altLang="zh-CN" sz="1200" b="0" i="1" kern="1200" baseline="0" dirty="0">
                <a:solidFill>
                  <a:schemeClr val="tx1"/>
                </a:solidFill>
                <a:effectLst/>
                <a:latin typeface="+mn-lt"/>
                <a:ea typeface="+mn-ea"/>
                <a:cs typeface="+mn-cs"/>
              </a:rPr>
              <a:t>Three evapotranspiration </a:t>
            </a:r>
            <a:r>
              <a:rPr lang="en-US" altLang="zh-CN" sz="1200" b="0" i="1" kern="1200" baseline="0" dirty="0" err="1">
                <a:solidFill>
                  <a:schemeClr val="tx1"/>
                </a:solidFill>
                <a:effectLst/>
                <a:latin typeface="+mn-lt"/>
                <a:ea typeface="+mn-ea"/>
                <a:cs typeface="+mn-cs"/>
              </a:rPr>
              <a:t>regims</a:t>
            </a:r>
            <a:r>
              <a:rPr lang="en-US" altLang="zh-CN" sz="1200" b="0" i="1" kern="1200" baseline="0" dirty="0">
                <a:solidFill>
                  <a:schemeClr val="tx1"/>
                </a:solidFill>
                <a:effectLst/>
                <a:latin typeface="+mn-lt"/>
                <a:ea typeface="+mn-ea"/>
                <a:cs typeface="+mn-cs"/>
              </a:rPr>
              <a:t>; 2 this is the basic conceptual model which is use in different land use models. 3 the transitional areas Only in transitional regions between dry and wet climates are both conditions met</a:t>
            </a:r>
          </a:p>
          <a:p>
            <a:r>
              <a:rPr lang="en-US" altLang="zh-CN" sz="1200" b="0" i="1" kern="1200" baseline="0" dirty="0">
                <a:solidFill>
                  <a:schemeClr val="tx1"/>
                </a:solidFill>
                <a:effectLst/>
                <a:latin typeface="+mn-lt"/>
                <a:ea typeface="+mn-ea"/>
                <a:cs typeface="+mn-cs"/>
              </a:rPr>
              <a:t>for strong soil moisture–climate coupling: a strong dependency of</a:t>
            </a:r>
          </a:p>
          <a:p>
            <a:r>
              <a:rPr lang="en-US" altLang="zh-CN" sz="1200" b="0" i="1" kern="1200" baseline="0" dirty="0">
                <a:solidFill>
                  <a:schemeClr val="tx1"/>
                </a:solidFill>
                <a:effectLst/>
                <a:latin typeface="+mn-lt"/>
                <a:ea typeface="+mn-ea"/>
                <a:cs typeface="+mn-cs"/>
              </a:rPr>
              <a:t>evapotranspiration on soil moisture and large mean evapotranspiration</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4</a:t>
            </a:fld>
            <a:endParaRPr lang="en-US"/>
          </a:p>
        </p:txBody>
      </p:sp>
    </p:spTree>
    <p:extLst>
      <p:ext uri="{BB962C8B-B14F-4D97-AF65-F5344CB8AC3E}">
        <p14:creationId xmlns:p14="http://schemas.microsoft.com/office/powerpoint/2010/main" val="320730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Impacts</a:t>
            </a:r>
            <a:r>
              <a:rPr lang="en-US" baseline="0" dirty="0"/>
              <a:t> near-surface temperature, be relevant to extreme hot temperatures and hot waves.  Three steps of the feedback loop.</a:t>
            </a:r>
          </a:p>
          <a:p>
            <a:r>
              <a:rPr lang="en-US" altLang="zh-CN" dirty="0"/>
              <a:t>Less soil</a:t>
            </a:r>
            <a:r>
              <a:rPr lang="en-US" altLang="zh-CN" baseline="0" dirty="0"/>
              <a:t> moisture, less latent heat fluxes, suppressed evapotranspiration, </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5</a:t>
            </a:fld>
            <a:endParaRPr lang="en-US"/>
          </a:p>
        </p:txBody>
      </p:sp>
    </p:spTree>
    <p:extLst>
      <p:ext uri="{BB962C8B-B14F-4D97-AF65-F5344CB8AC3E}">
        <p14:creationId xmlns:p14="http://schemas.microsoft.com/office/powerpoint/2010/main" val="13234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standardized precipitation index</a:t>
            </a:r>
          </a:p>
          <a:p>
            <a:r>
              <a:rPr lang="en-US" dirty="0"/>
              <a:t>(SPI; ref. 13, see Methods), a commonly used drought index23,24,</a:t>
            </a:r>
          </a:p>
          <a:p>
            <a:r>
              <a:rPr lang="en-US" dirty="0"/>
              <a:t>and two temperature indices from the CECILIA climate and extreme database (see Methods): the percentage of hot days</a:t>
            </a:r>
          </a:p>
          <a:p>
            <a:r>
              <a:rPr lang="en-US" dirty="0"/>
              <a:t>(%HD) and the maximum heat-wave duration (</a:t>
            </a:r>
            <a:r>
              <a:rPr lang="en-US" dirty="0" err="1"/>
              <a:t>HWDmax</a:t>
            </a:r>
            <a:r>
              <a:rPr lang="en-US" dirty="0"/>
              <a:t>).</a:t>
            </a:r>
          </a:p>
          <a:p>
            <a:r>
              <a:rPr lang="en-US" dirty="0"/>
              <a:t>Be </a:t>
            </a:r>
            <a:r>
              <a:rPr lang="en-US" dirty="0" err="1"/>
              <a:t>imporatant</a:t>
            </a:r>
            <a:r>
              <a:rPr lang="en-US" dirty="0"/>
              <a:t> to heat wave and </a:t>
            </a:r>
            <a:r>
              <a:rPr lang="en-US" dirty="0" err="1"/>
              <a:t>extrement</a:t>
            </a:r>
            <a:r>
              <a:rPr lang="en-US" dirty="0"/>
              <a:t> temperature forecast</a:t>
            </a:r>
            <a:r>
              <a:rPr lang="en-US" baseline="0" dirty="0"/>
              <a:t> </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6</a:t>
            </a:fld>
            <a:endParaRPr lang="en-US"/>
          </a:p>
        </p:txBody>
      </p:sp>
    </p:spTree>
    <p:extLst>
      <p:ext uri="{BB962C8B-B14F-4D97-AF65-F5344CB8AC3E}">
        <p14:creationId xmlns:p14="http://schemas.microsoft.com/office/powerpoint/2010/main" val="333763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effect of soil moisture on air temperature is</a:t>
            </a:r>
            <a:r>
              <a:rPr lang="en-US" dirty="0"/>
              <a:t> </a:t>
            </a:r>
            <a:r>
              <a:rPr lang="en-US" sz="1200" b="0" i="0" kern="1200" dirty="0">
                <a:solidFill>
                  <a:schemeClr val="tx1"/>
                </a:solidFill>
                <a:effectLst/>
                <a:latin typeface="+mn-lt"/>
                <a:ea typeface="+mn-ea"/>
                <a:cs typeface="+mn-cs"/>
              </a:rPr>
              <a:t>commonly referred as soil moisture-temperature coupling. </a:t>
            </a:r>
          </a:p>
          <a:p>
            <a:r>
              <a:rPr lang="en-US" sz="1200" b="0" i="0" kern="1200" dirty="0">
                <a:solidFill>
                  <a:schemeClr val="tx1"/>
                </a:solidFill>
                <a:effectLst/>
                <a:latin typeface="+mn-lt"/>
                <a:ea typeface="+mn-ea"/>
                <a:cs typeface="+mn-cs"/>
              </a:rPr>
              <a:t>1.Senstivity experiments</a:t>
            </a:r>
          </a:p>
          <a:p>
            <a:r>
              <a:rPr lang="en-US" sz="1200" b="0" i="0" kern="1200" dirty="0">
                <a:solidFill>
                  <a:schemeClr val="tx1"/>
                </a:solidFill>
                <a:effectLst/>
                <a:latin typeface="+mn-lt"/>
                <a:ea typeface="+mn-ea"/>
                <a:cs typeface="+mn-cs"/>
              </a:rPr>
              <a:t>2.spatial temperature anomaly patterns of the</a:t>
            </a:r>
          </a:p>
          <a:p>
            <a:r>
              <a:rPr lang="en-US" sz="1200" b="0" i="0" kern="1200" dirty="0">
                <a:solidFill>
                  <a:schemeClr val="tx1"/>
                </a:solidFill>
                <a:effectLst/>
                <a:latin typeface="+mn-lt"/>
                <a:ea typeface="+mn-ea"/>
                <a:cs typeface="+mn-cs"/>
              </a:rPr>
              <a:t>DRY25 and WET25 simulations with respect to the</a:t>
            </a:r>
          </a:p>
          <a:p>
            <a:r>
              <a:rPr lang="en-US" sz="1200" b="0" i="0" kern="1200" dirty="0">
                <a:solidFill>
                  <a:schemeClr val="tx1"/>
                </a:solidFill>
                <a:effectLst/>
                <a:latin typeface="+mn-lt"/>
                <a:ea typeface="+mn-ea"/>
                <a:cs typeface="+mn-cs"/>
              </a:rPr>
              <a:t>unperturbed CTL simulation</a:t>
            </a:r>
            <a:br>
              <a:rPr lang="en-US" dirty="0"/>
            </a:b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7</a:t>
            </a:fld>
            <a:endParaRPr lang="en-US"/>
          </a:p>
        </p:txBody>
      </p:sp>
    </p:spTree>
    <p:extLst>
      <p:ext uri="{BB962C8B-B14F-4D97-AF65-F5344CB8AC3E}">
        <p14:creationId xmlns:p14="http://schemas.microsoft.com/office/powerpoint/2010/main" val="330055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components,</a:t>
            </a:r>
            <a:r>
              <a:rPr lang="en-US" baseline="0" dirty="0"/>
              <a:t> C and A are straightforward. B is most uncertain. Model evaluation results: 1. higher </a:t>
            </a:r>
            <a:r>
              <a:rPr lang="en-US" baseline="0" dirty="0" err="1"/>
              <a:t>evapotraspiration</a:t>
            </a:r>
            <a:r>
              <a:rPr lang="en-US" baseline="0" dirty="0"/>
              <a:t>-higher precipitation, 2. under some conditions, convective </a:t>
            </a:r>
            <a:r>
              <a:rPr lang="en-US" baseline="0" dirty="0" err="1"/>
              <a:t>istability</a:t>
            </a:r>
            <a:r>
              <a:rPr lang="en-US" baseline="0" dirty="0"/>
              <a:t> and cloud formation is stronger under dry surface; observation: positive, negative, and no feedbacks</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8</a:t>
            </a:fld>
            <a:endParaRPr lang="en-US"/>
          </a:p>
        </p:txBody>
      </p:sp>
    </p:spTree>
    <p:extLst>
      <p:ext uri="{BB962C8B-B14F-4D97-AF65-F5344CB8AC3E}">
        <p14:creationId xmlns:p14="http://schemas.microsoft.com/office/powerpoint/2010/main" val="190896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map Improve seasonal rainfall forecasts,</a:t>
            </a:r>
            <a:r>
              <a:rPr lang="en-US" altLang="zh-CN" baseline="0" dirty="0"/>
              <a:t> diagnostic parameter</a:t>
            </a:r>
            <a:r>
              <a:rPr lang="zh-CN" altLang="en-US" baseline="0" dirty="0"/>
              <a:t>，</a:t>
            </a:r>
            <a:r>
              <a:rPr lang="en-US" altLang="zh-CN" baseline="0" dirty="0"/>
              <a:t>multiple models results, </a:t>
            </a:r>
            <a:r>
              <a:rPr lang="zh-CN" altLang="en-US" baseline="0" dirty="0"/>
              <a:t> </a:t>
            </a:r>
            <a:r>
              <a:rPr lang="en-US" altLang="zh-CN" baseline="0" dirty="0"/>
              <a:t>areas lie in the transitions zones between the dry and wet </a:t>
            </a:r>
            <a:r>
              <a:rPr lang="en-US" altLang="zh-CN" baseline="0" dirty="0" err="1"/>
              <a:t>condtions</a:t>
            </a:r>
            <a:r>
              <a:rPr lang="en-US" altLang="zh-CN" baseline="0" dirty="0"/>
              <a:t>, where </a:t>
            </a:r>
            <a:r>
              <a:rPr lang="en-US" altLang="zh-CN" baseline="0" dirty="0" err="1"/>
              <a:t>evaporazation</a:t>
            </a:r>
            <a:r>
              <a:rPr lang="en-US" altLang="zh-CN" baseline="0" dirty="0"/>
              <a:t> is large enough and also impacted by soil </a:t>
            </a:r>
            <a:r>
              <a:rPr lang="en-US" altLang="zh-CN" baseline="0" dirty="0" err="1"/>
              <a:t>mositure</a:t>
            </a:r>
            <a:r>
              <a:rPr lang="en-US" altLang="zh-CN" baseline="0" dirty="0"/>
              <a:t> </a:t>
            </a:r>
          </a:p>
          <a:p>
            <a:r>
              <a:rPr lang="en-US" sz="1200" dirty="0">
                <a:solidFill>
                  <a:srgbClr val="231F20"/>
                </a:solidFill>
              </a:rPr>
              <a:t>the </a:t>
            </a:r>
            <a:r>
              <a:rPr lang="el-GR" sz="1200" dirty="0">
                <a:solidFill>
                  <a:srgbClr val="231F20"/>
                </a:solidFill>
                <a:cs typeface="Arial" panose="020B0604020202020204" pitchFamily="34" charset="0"/>
              </a:rPr>
              <a:t>Ω</a:t>
            </a:r>
            <a:r>
              <a:rPr lang="en-US" sz="1200" dirty="0">
                <a:solidFill>
                  <a:srgbClr val="231F20"/>
                </a:solidFill>
                <a:cs typeface="Arial" panose="020B0604020202020204" pitchFamily="34" charset="0"/>
              </a:rPr>
              <a:t> </a:t>
            </a:r>
            <a:r>
              <a:rPr lang="en-US" sz="1200" dirty="0">
                <a:solidFill>
                  <a:srgbClr val="231F20"/>
                </a:solidFill>
              </a:rPr>
              <a:t>difference, dimensionless, describing the impact of soil moisture on precipitation), </a:t>
            </a:r>
            <a:endParaRPr lang="en-US" dirty="0"/>
          </a:p>
        </p:txBody>
      </p:sp>
      <p:sp>
        <p:nvSpPr>
          <p:cNvPr id="4" name="Slide Number Placeholder 3"/>
          <p:cNvSpPr>
            <a:spLocks noGrp="1"/>
          </p:cNvSpPr>
          <p:nvPr>
            <p:ph type="sldNum" sz="quarter" idx="10"/>
          </p:nvPr>
        </p:nvSpPr>
        <p:spPr/>
        <p:txBody>
          <a:bodyPr/>
          <a:lstStyle/>
          <a:p>
            <a:fld id="{77E82D49-2538-4A21-9EB0-E5887ECEC988}" type="slidenum">
              <a:rPr lang="en-US" smtClean="0"/>
              <a:t>9</a:t>
            </a:fld>
            <a:endParaRPr lang="en-US"/>
          </a:p>
        </p:txBody>
      </p:sp>
    </p:spTree>
    <p:extLst>
      <p:ext uri="{BB962C8B-B14F-4D97-AF65-F5344CB8AC3E}">
        <p14:creationId xmlns:p14="http://schemas.microsoft.com/office/powerpoint/2010/main" val="1374309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0059" name="Picture 11" descr="Panoramic From Rood2-T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ctrTitle"/>
          </p:nvPr>
        </p:nvSpPr>
        <p:spPr>
          <a:xfrm>
            <a:off x="126275" y="1526178"/>
            <a:ext cx="8763000" cy="914400"/>
          </a:xfrm>
        </p:spPr>
        <p:txBody>
          <a:bodyPr/>
          <a:lstStyle>
            <a:lvl1pPr>
              <a:defRPr sz="3600"/>
            </a:lvl1pPr>
          </a:lstStyle>
          <a:p>
            <a:pPr lvl="0"/>
            <a:r>
              <a:rPr lang="en-US" altLang="en-US" noProof="0"/>
              <a:t>Click to edit Master title style</a:t>
            </a:r>
          </a:p>
        </p:txBody>
      </p:sp>
      <p:sp>
        <p:nvSpPr>
          <p:cNvPr id="6148" name="Rectangle 4"/>
          <p:cNvSpPr>
            <a:spLocks noGrp="1" noChangeArrowheads="1"/>
          </p:cNvSpPr>
          <p:nvPr>
            <p:ph type="dt" sz="half" idx="2"/>
          </p:nvPr>
        </p:nvSpPr>
        <p:spPr/>
        <p:txBody>
          <a:bodyPr/>
          <a:lstStyle>
            <a:lvl1pPr>
              <a:defRPr sz="1400"/>
            </a:lvl1pPr>
          </a:lstStyle>
          <a:p>
            <a:pPr>
              <a:defRPr/>
            </a:pPr>
            <a:endParaRPr lang="en-US"/>
          </a:p>
        </p:txBody>
      </p:sp>
      <p:sp>
        <p:nvSpPr>
          <p:cNvPr id="6149" name="Rectangle 5"/>
          <p:cNvSpPr>
            <a:spLocks noGrp="1" noChangeArrowheads="1"/>
          </p:cNvSpPr>
          <p:nvPr>
            <p:ph type="ftr" sz="quarter" idx="3"/>
          </p:nvPr>
        </p:nvSpPr>
        <p:spPr/>
        <p:txBody>
          <a:bodyPr/>
          <a:lstStyle>
            <a:lvl1pPr algn="ctr">
              <a:defRPr sz="1400"/>
            </a:lvl1pPr>
          </a:lstStyle>
          <a:p>
            <a:pPr>
              <a:defRPr/>
            </a:pPr>
            <a:endParaRPr lang="en-US"/>
          </a:p>
        </p:txBody>
      </p:sp>
      <p:sp>
        <p:nvSpPr>
          <p:cNvPr id="6150" name="Rectangle 6"/>
          <p:cNvSpPr>
            <a:spLocks noGrp="1" noChangeArrowheads="1"/>
          </p:cNvSpPr>
          <p:nvPr>
            <p:ph type="sldNum" sz="quarter" idx="4"/>
          </p:nvPr>
        </p:nvSpPr>
        <p:spPr/>
        <p:txBody>
          <a:bodyPr/>
          <a:lstStyle>
            <a:lvl1pPr>
              <a:defRPr/>
            </a:lvl1pPr>
          </a:lstStyle>
          <a:p>
            <a:fld id="{1E139571-7E35-4D43-AE55-41E60328CE52}" type="slidenum">
              <a:rPr lang="en-US" altLang="en-US"/>
              <a:pPr/>
              <a:t>‹#›</a:t>
            </a:fld>
            <a:endParaRPr lang="en-US" altLang="en-US"/>
          </a:p>
        </p:txBody>
      </p:sp>
      <p:pic>
        <p:nvPicPr>
          <p:cNvPr id="130055" name="Picture 7" descr="blue strip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88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8" descr="blue strip copy"/>
          <p:cNvPicPr>
            <a:picLocks noChangeAspect="1" noChangeArrowheads="1"/>
          </p:cNvPicPr>
          <p:nvPr/>
        </p:nvPicPr>
        <p:blipFill>
          <a:blip r:embed="rId4">
            <a:extLst>
              <a:ext uri="{28A0092B-C50C-407E-A947-70E740481C1C}">
                <a14:useLocalDpi xmlns:a14="http://schemas.microsoft.com/office/drawing/2010/main" val="0"/>
              </a:ext>
            </a:extLst>
          </a:blip>
          <a:srcRect l="-35" t="20168"/>
          <a:stretch>
            <a:fillRect/>
          </a:stretch>
        </p:blipFill>
        <p:spPr bwMode="auto">
          <a:xfrm>
            <a:off x="0" y="6556375"/>
            <a:ext cx="9144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subTitle" idx="1"/>
          </p:nvPr>
        </p:nvSpPr>
        <p:spPr>
          <a:xfrm>
            <a:off x="0" y="2725783"/>
            <a:ext cx="8991600" cy="533400"/>
          </a:xfrm>
        </p:spPr>
        <p:txBody>
          <a:bodyPr anchor="b"/>
          <a:lstStyle>
            <a:lvl1pPr marL="0" indent="0" algn="ctr">
              <a:buFont typeface="Wingdings" panose="05000000000000000000" pitchFamily="2" charset="2"/>
              <a:buNone/>
              <a:defRPr sz="2400"/>
            </a:lvl1pPr>
          </a:lstStyle>
          <a:p>
            <a:pPr lvl="0"/>
            <a:r>
              <a:rPr lang="en-US" altLang="en-US" noProof="0" dirty="0"/>
              <a:t>Click to edit Master subtitle style</a:t>
            </a:r>
          </a:p>
        </p:txBody>
      </p:sp>
      <p:pic>
        <p:nvPicPr>
          <p:cNvPr id="12" name="Picture 9" descr="Nevada_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4503" y="0"/>
            <a:ext cx="644434" cy="64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80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924F0B-41C2-4FAA-B10A-92751D29D8E4}" type="slidenum">
              <a:rPr lang="en-US" altLang="en-US"/>
              <a:pPr/>
              <a:t>‹#›</a:t>
            </a:fld>
            <a:endParaRPr lang="en-US" altLang="en-US"/>
          </a:p>
        </p:txBody>
      </p:sp>
    </p:spTree>
    <p:extLst>
      <p:ext uri="{BB962C8B-B14F-4D97-AF65-F5344CB8AC3E}">
        <p14:creationId xmlns:p14="http://schemas.microsoft.com/office/powerpoint/2010/main" val="2461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81000"/>
            <a:ext cx="21336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6248400" cy="5745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93BFC9-3492-4793-BF86-70998ECC47D9}" type="slidenum">
              <a:rPr lang="en-US" altLang="en-US"/>
              <a:pPr/>
              <a:t>‹#›</a:t>
            </a:fld>
            <a:endParaRPr lang="en-US" altLang="en-US"/>
          </a:p>
        </p:txBody>
      </p:sp>
    </p:spTree>
    <p:extLst>
      <p:ext uri="{BB962C8B-B14F-4D97-AF65-F5344CB8AC3E}">
        <p14:creationId xmlns:p14="http://schemas.microsoft.com/office/powerpoint/2010/main" val="374696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54874"/>
            <a:ext cx="7391400" cy="762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7AF178-B552-4522-9352-F8E2C43E6FD7}" type="slidenum">
              <a:rPr lang="en-US" altLang="en-US"/>
              <a:pPr/>
              <a:t>‹#›</a:t>
            </a:fld>
            <a:endParaRPr lang="en-US" altLang="en-US"/>
          </a:p>
        </p:txBody>
      </p:sp>
    </p:spTree>
    <p:extLst>
      <p:ext uri="{BB962C8B-B14F-4D97-AF65-F5344CB8AC3E}">
        <p14:creationId xmlns:p14="http://schemas.microsoft.com/office/powerpoint/2010/main" val="59931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F9DA0E-51CB-4B52-8BE6-0BCEA5F896BA}" type="slidenum">
              <a:rPr lang="en-US" altLang="en-US"/>
              <a:pPr/>
              <a:t>‹#›</a:t>
            </a:fld>
            <a:endParaRPr lang="en-US" altLang="en-US"/>
          </a:p>
        </p:txBody>
      </p:sp>
    </p:spTree>
    <p:extLst>
      <p:ext uri="{BB962C8B-B14F-4D97-AF65-F5344CB8AC3E}">
        <p14:creationId xmlns:p14="http://schemas.microsoft.com/office/powerpoint/2010/main" val="333324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191000" cy="4678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91000" cy="4678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56D84CA-99CB-49F6-8B3C-0EE9B3059F0A}" type="slidenum">
              <a:rPr lang="en-US" altLang="en-US"/>
              <a:pPr/>
              <a:t>‹#›</a:t>
            </a:fld>
            <a:endParaRPr lang="en-US" altLang="en-US"/>
          </a:p>
        </p:txBody>
      </p:sp>
    </p:spTree>
    <p:extLst>
      <p:ext uri="{BB962C8B-B14F-4D97-AF65-F5344CB8AC3E}">
        <p14:creationId xmlns:p14="http://schemas.microsoft.com/office/powerpoint/2010/main" val="248308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74F83FE6-0CFB-4D39-B1A8-D03EACAF1359}" type="slidenum">
              <a:rPr lang="en-US" altLang="en-US"/>
              <a:pPr/>
              <a:t>‹#›</a:t>
            </a:fld>
            <a:endParaRPr lang="en-US" altLang="en-US"/>
          </a:p>
        </p:txBody>
      </p:sp>
    </p:spTree>
    <p:extLst>
      <p:ext uri="{BB962C8B-B14F-4D97-AF65-F5344CB8AC3E}">
        <p14:creationId xmlns:p14="http://schemas.microsoft.com/office/powerpoint/2010/main" val="60990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1F5258E-4434-4FEF-9A74-F06E6F1FCB5C}" type="slidenum">
              <a:rPr lang="en-US" altLang="en-US"/>
              <a:pPr/>
              <a:t>‹#›</a:t>
            </a:fld>
            <a:endParaRPr lang="en-US" altLang="en-US"/>
          </a:p>
        </p:txBody>
      </p:sp>
    </p:spTree>
    <p:extLst>
      <p:ext uri="{BB962C8B-B14F-4D97-AF65-F5344CB8AC3E}">
        <p14:creationId xmlns:p14="http://schemas.microsoft.com/office/powerpoint/2010/main" val="361629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B5392249-6A6F-4A04-802E-A5B87C90437E}" type="slidenum">
              <a:rPr lang="en-US" altLang="en-US"/>
              <a:pPr/>
              <a:t>‹#›</a:t>
            </a:fld>
            <a:endParaRPr lang="en-US" altLang="en-US"/>
          </a:p>
        </p:txBody>
      </p:sp>
    </p:spTree>
    <p:extLst>
      <p:ext uri="{BB962C8B-B14F-4D97-AF65-F5344CB8AC3E}">
        <p14:creationId xmlns:p14="http://schemas.microsoft.com/office/powerpoint/2010/main" val="183606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FF492DF-0063-47BF-8C6A-F4239193E6CA}" type="slidenum">
              <a:rPr lang="en-US" altLang="en-US"/>
              <a:pPr/>
              <a:t>‹#›</a:t>
            </a:fld>
            <a:endParaRPr lang="en-US" altLang="en-US"/>
          </a:p>
        </p:txBody>
      </p:sp>
    </p:spTree>
    <p:extLst>
      <p:ext uri="{BB962C8B-B14F-4D97-AF65-F5344CB8AC3E}">
        <p14:creationId xmlns:p14="http://schemas.microsoft.com/office/powerpoint/2010/main" val="182388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0A8A5BC-348D-497A-8E5B-F2AC994EE115}" type="slidenum">
              <a:rPr lang="en-US" altLang="en-US"/>
              <a:pPr/>
              <a:t>‹#›</a:t>
            </a:fld>
            <a:endParaRPr lang="en-US" altLang="en-US"/>
          </a:p>
        </p:txBody>
      </p:sp>
    </p:spTree>
    <p:extLst>
      <p:ext uri="{BB962C8B-B14F-4D97-AF65-F5344CB8AC3E}">
        <p14:creationId xmlns:p14="http://schemas.microsoft.com/office/powerpoint/2010/main" val="214345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1447800" y="3810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9027" name="Rectangle 3"/>
          <p:cNvSpPr>
            <a:spLocks noGrp="1" noChangeArrowheads="1"/>
          </p:cNvSpPr>
          <p:nvPr>
            <p:ph type="body" idx="1"/>
          </p:nvPr>
        </p:nvSpPr>
        <p:spPr bwMode="auto">
          <a:xfrm>
            <a:off x="304800" y="144780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5DEEA9-C697-4131-96B3-41EAD6C55A38}" type="slidenum">
              <a:rPr lang="en-US" altLang="en-US"/>
              <a:pPr/>
              <a:t>‹#›</a:t>
            </a:fld>
            <a:endParaRPr lang="en-US" altLang="en-US"/>
          </a:p>
        </p:txBody>
      </p:sp>
      <p:pic>
        <p:nvPicPr>
          <p:cNvPr id="129031" name="Picture 7" descr="blue strip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8" descr="blue strip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6480175"/>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3" name="Picture 9" descr="Nevada_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98425"/>
            <a:ext cx="1120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0033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p:titleStyle>
    <p:body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jpg"/><Relationship Id="rId4" Type="http://schemas.openxmlformats.org/officeDocument/2006/relationships/diagramLayout" Target="../diagrams/layout1.xml"/><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546" y="1244824"/>
            <a:ext cx="8763000" cy="914400"/>
          </a:xfrm>
        </p:spPr>
        <p:txBody>
          <a:bodyPr/>
          <a:lstStyle/>
          <a:p>
            <a:r>
              <a:rPr lang="en-US" dirty="0"/>
              <a:t>Soil Moisture Evaluation in WRF Model</a:t>
            </a:r>
          </a:p>
        </p:txBody>
      </p:sp>
      <p:sp>
        <p:nvSpPr>
          <p:cNvPr id="5" name="Subtitle 4"/>
          <p:cNvSpPr>
            <a:spLocks noGrp="1"/>
          </p:cNvSpPr>
          <p:nvPr>
            <p:ph type="subTitle" idx="1"/>
          </p:nvPr>
        </p:nvSpPr>
        <p:spPr>
          <a:xfrm>
            <a:off x="0" y="2960913"/>
            <a:ext cx="8991600" cy="533400"/>
          </a:xfrm>
        </p:spPr>
        <p:txBody>
          <a:bodyPr/>
          <a:lstStyle/>
          <a:p>
            <a:r>
              <a:rPr lang="en-US" altLang="zh-CN" dirty="0"/>
              <a:t>Xia Sun</a:t>
            </a:r>
          </a:p>
          <a:p>
            <a:r>
              <a:rPr lang="en-US" sz="1600" dirty="0"/>
              <a:t>Atmospheric Science Program, Physics Department</a:t>
            </a:r>
          </a:p>
          <a:p>
            <a:r>
              <a:rPr lang="en-US" sz="1600" dirty="0"/>
              <a:t>01/30/2017</a:t>
            </a:r>
          </a:p>
        </p:txBody>
      </p:sp>
      <p:sp>
        <p:nvSpPr>
          <p:cNvPr id="6" name="Slide Number Placeholder 5"/>
          <p:cNvSpPr>
            <a:spLocks noGrp="1"/>
          </p:cNvSpPr>
          <p:nvPr>
            <p:ph type="sldNum" sz="quarter" idx="4"/>
          </p:nvPr>
        </p:nvSpPr>
        <p:spPr/>
        <p:txBody>
          <a:bodyPr/>
          <a:lstStyle/>
          <a:p>
            <a:fld id="{1E139571-7E35-4D43-AE55-41E60328CE52}" type="slidenum">
              <a:rPr lang="en-US" altLang="en-US" smtClean="0"/>
              <a:pPr/>
              <a:t>1</a:t>
            </a:fld>
            <a:endParaRPr lang="en-US" altLang="en-US" dirty="0"/>
          </a:p>
        </p:txBody>
      </p:sp>
      <p:sp>
        <p:nvSpPr>
          <p:cNvPr id="7" name="TextBox 6"/>
          <p:cNvSpPr txBox="1"/>
          <p:nvPr/>
        </p:nvSpPr>
        <p:spPr>
          <a:xfrm>
            <a:off x="5514534" y="126610"/>
            <a:ext cx="3798277"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ATMS 790 </a:t>
            </a:r>
            <a:r>
              <a:rPr lang="en-US" altLang="zh-CN" b="1" dirty="0">
                <a:solidFill>
                  <a:schemeClr val="bg1"/>
                </a:solidFill>
                <a:effectLst>
                  <a:outerShdw blurRad="38100" dist="38100" dir="2700000" algn="tl">
                    <a:srgbClr val="000000">
                      <a:alpha val="43137"/>
                    </a:srgbClr>
                  </a:outerShdw>
                </a:effectLst>
              </a:rPr>
              <a:t>Course Presentation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6296218"/>
      </p:ext>
    </p:extLst>
  </p:cSld>
  <p:clrMapOvr>
    <a:masterClrMapping/>
  </p:clrMapOvr>
  <mc:AlternateContent xmlns:mc="http://schemas.openxmlformats.org/markup-compatibility/2006">
    <mc:Choice xmlns:p14="http://schemas.microsoft.com/office/powerpoint/2010/main" Requires="p14">
      <p:transition spd="slow" p14:dur="2000" advTm="9865"/>
    </mc:Choice>
    <mc:Fallback>
      <p:transition spd="slow" advTm="98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834" y="339108"/>
            <a:ext cx="7325710" cy="762000"/>
          </a:xfrm>
        </p:spPr>
        <p:txBody>
          <a:bodyPr/>
          <a:lstStyle/>
          <a:p>
            <a:r>
              <a:rPr lang="en-US" dirty="0"/>
              <a:t>Further Relevant Aspects</a:t>
            </a:r>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10</a:t>
            </a:fld>
            <a:endParaRPr lang="en-US" alt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744049678"/>
              </p:ext>
            </p:extLst>
          </p:nvPr>
        </p:nvGraphicFramePr>
        <p:xfrm>
          <a:off x="248528" y="1223889"/>
          <a:ext cx="8600049" cy="5345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978" y="1223862"/>
            <a:ext cx="3516924" cy="1589676"/>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084" y="2888567"/>
            <a:ext cx="3565743" cy="1739704"/>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2929" y="4705642"/>
            <a:ext cx="3538903" cy="1821768"/>
          </a:xfrm>
          <a:prstGeom prst="rect">
            <a:avLst/>
          </a:prstGeom>
        </p:spPr>
      </p:pic>
    </p:spTree>
    <p:extLst>
      <p:ext uri="{BB962C8B-B14F-4D97-AF65-F5344CB8AC3E}">
        <p14:creationId xmlns:p14="http://schemas.microsoft.com/office/powerpoint/2010/main" val="3957380510"/>
      </p:ext>
    </p:extLst>
  </p:cSld>
  <p:clrMapOvr>
    <a:masterClrMapping/>
  </p:clrMapOvr>
  <mc:AlternateContent xmlns:mc="http://schemas.openxmlformats.org/markup-compatibility/2006">
    <mc:Choice xmlns:p14="http://schemas.microsoft.com/office/powerpoint/2010/main" Requires="p14">
      <p:transition spd="slow" p14:dur="2000" advTm="46633"/>
    </mc:Choice>
    <mc:Fallback>
      <p:transition spd="slow" advTm="4663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54873"/>
            <a:ext cx="7499252" cy="798677"/>
          </a:xfrm>
        </p:spPr>
        <p:txBody>
          <a:bodyPr/>
          <a:lstStyle/>
          <a:p>
            <a:r>
              <a:rPr lang="en-US" altLang="zh-CN" sz="3200" dirty="0"/>
              <a:t>Observation </a:t>
            </a:r>
            <a:r>
              <a:rPr lang="en-US" altLang="zh-CN" sz="3200" dirty="0" err="1"/>
              <a:t>Networks_ISMN</a:t>
            </a:r>
            <a:endParaRPr lang="en-US" sz="3200" dirty="0"/>
          </a:p>
        </p:txBody>
      </p:sp>
      <p:sp>
        <p:nvSpPr>
          <p:cNvPr id="3" name="Content Placeholder 2"/>
          <p:cNvSpPr>
            <a:spLocks noGrp="1"/>
          </p:cNvSpPr>
          <p:nvPr>
            <p:ph idx="1"/>
          </p:nvPr>
        </p:nvSpPr>
        <p:spPr>
          <a:xfrm>
            <a:off x="361071" y="1349327"/>
            <a:ext cx="8534400" cy="4678363"/>
          </a:xfrm>
        </p:spPr>
        <p:txBody>
          <a:bodyPr/>
          <a:lstStyle/>
          <a:p>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11</a:t>
            </a:fld>
            <a:endParaRPr lang="en-US" altLang="en-US" dirty="0"/>
          </a:p>
        </p:txBody>
      </p:sp>
      <p:pic>
        <p:nvPicPr>
          <p:cNvPr id="5" name="Picture 4"/>
          <p:cNvPicPr>
            <a:picLocks noChangeAspect="1"/>
          </p:cNvPicPr>
          <p:nvPr/>
        </p:nvPicPr>
        <p:blipFill>
          <a:blip r:embed="rId3"/>
          <a:stretch>
            <a:fillRect/>
          </a:stretch>
        </p:blipFill>
        <p:spPr>
          <a:xfrm>
            <a:off x="141619" y="1237721"/>
            <a:ext cx="9002381" cy="4410691"/>
          </a:xfrm>
          <a:prstGeom prst="rect">
            <a:avLst/>
          </a:prstGeom>
        </p:spPr>
      </p:pic>
      <p:sp>
        <p:nvSpPr>
          <p:cNvPr id="6" name="Rectangle 5"/>
          <p:cNvSpPr/>
          <p:nvPr/>
        </p:nvSpPr>
        <p:spPr>
          <a:xfrm>
            <a:off x="-175847" y="5654265"/>
            <a:ext cx="9165102" cy="646331"/>
          </a:xfrm>
          <a:prstGeom prst="rect">
            <a:avLst/>
          </a:prstGeom>
        </p:spPr>
        <p:txBody>
          <a:bodyPr wrap="square">
            <a:spAutoFit/>
          </a:bodyPr>
          <a:lstStyle/>
          <a:p>
            <a:pPr algn="ctr"/>
            <a:r>
              <a:rPr lang="en-US" dirty="0"/>
              <a:t>Stations currently contained in the </a:t>
            </a:r>
            <a:r>
              <a:rPr lang="en-US" b="1" u="sng" dirty="0"/>
              <a:t>International Soil Moisture Network (ISMN)</a:t>
            </a:r>
          </a:p>
          <a:p>
            <a:pPr algn="ctr"/>
            <a:r>
              <a:rPr lang="en-US" dirty="0"/>
              <a:t> (status November 2012)</a:t>
            </a:r>
          </a:p>
        </p:txBody>
      </p:sp>
      <p:sp>
        <p:nvSpPr>
          <p:cNvPr id="7" name="Rectangle 6"/>
          <p:cNvSpPr/>
          <p:nvPr/>
        </p:nvSpPr>
        <p:spPr>
          <a:xfrm>
            <a:off x="7167489" y="6000654"/>
            <a:ext cx="4572000" cy="584775"/>
          </a:xfrm>
          <a:prstGeom prst="rect">
            <a:avLst/>
          </a:prstGeom>
        </p:spPr>
        <p:txBody>
          <a:bodyPr>
            <a:spAutoFit/>
          </a:bodyPr>
          <a:lstStyle/>
          <a:p>
            <a:r>
              <a:rPr lang="en-US" sz="1400" i="1" dirty="0">
                <a:latin typeface="AdvPSTIM10-R"/>
              </a:rPr>
              <a:t>(</a:t>
            </a:r>
            <a:r>
              <a:rPr lang="en-US" sz="1400" i="1" dirty="0" err="1">
                <a:latin typeface="AdvPSTIM10-R"/>
              </a:rPr>
              <a:t>Dorigo</a:t>
            </a:r>
            <a:r>
              <a:rPr lang="en-US" sz="1400" i="1" dirty="0">
                <a:latin typeface="AdvPSTIM10-R"/>
              </a:rPr>
              <a:t> et al. 2013)</a:t>
            </a:r>
            <a:r>
              <a:rPr lang="en-US" sz="1400" i="1" dirty="0"/>
              <a:t> </a:t>
            </a:r>
            <a:br>
              <a:rPr lang="en-US" dirty="0"/>
            </a:br>
            <a:endParaRPr lang="en-US" dirty="0"/>
          </a:p>
        </p:txBody>
      </p:sp>
    </p:spTree>
    <p:extLst>
      <p:ext uri="{BB962C8B-B14F-4D97-AF65-F5344CB8AC3E}">
        <p14:creationId xmlns:p14="http://schemas.microsoft.com/office/powerpoint/2010/main" val="3622919869"/>
      </p:ext>
    </p:extLst>
  </p:cSld>
  <p:clrMapOvr>
    <a:masterClrMapping/>
  </p:clrMapOvr>
  <mc:AlternateContent xmlns:mc="http://schemas.openxmlformats.org/markup-compatibility/2006">
    <mc:Choice xmlns:p14="http://schemas.microsoft.com/office/powerpoint/2010/main" Requires="p14">
      <p:transition spd="slow" p14:dur="2000" advTm="51883"/>
    </mc:Choice>
    <mc:Fallback>
      <p:transition spd="slow" advTm="5188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54873"/>
            <a:ext cx="7499252" cy="798677"/>
          </a:xfrm>
        </p:spPr>
        <p:txBody>
          <a:bodyPr/>
          <a:lstStyle/>
          <a:p>
            <a:r>
              <a:rPr lang="en-US" altLang="zh-CN" sz="3200" dirty="0"/>
              <a:t>Observation </a:t>
            </a:r>
            <a:r>
              <a:rPr lang="en-US" altLang="zh-CN" sz="3200" dirty="0" err="1"/>
              <a:t>Networks_NASMD</a:t>
            </a:r>
            <a:br>
              <a:rPr lang="en-US" altLang="zh-CN" dirty="0"/>
            </a:br>
            <a:r>
              <a:rPr lang="en-US" altLang="zh-CN" dirty="0"/>
              <a:t>                  </a:t>
            </a:r>
            <a:r>
              <a:rPr lang="en-US" altLang="zh-CN" b="0" i="1" dirty="0"/>
              <a:t>-</a:t>
            </a:r>
            <a:endParaRPr lang="en-US" i="1" dirty="0">
              <a:solidFill>
                <a:srgbClr val="C00000"/>
              </a:solidFill>
            </a:endParaRPr>
          </a:p>
        </p:txBody>
      </p:sp>
      <p:sp>
        <p:nvSpPr>
          <p:cNvPr id="3" name="Content Placeholder 2"/>
          <p:cNvSpPr>
            <a:spLocks noGrp="1"/>
          </p:cNvSpPr>
          <p:nvPr>
            <p:ph idx="1"/>
          </p:nvPr>
        </p:nvSpPr>
        <p:spPr>
          <a:xfrm>
            <a:off x="361071" y="1349327"/>
            <a:ext cx="8534400" cy="4678363"/>
          </a:xfrm>
        </p:spPr>
        <p:txBody>
          <a:bodyPr/>
          <a:lstStyle/>
          <a:p>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12</a:t>
            </a:fld>
            <a:endParaRPr lang="en-US" altLang="en-US" dirty="0"/>
          </a:p>
        </p:txBody>
      </p:sp>
      <p:sp>
        <p:nvSpPr>
          <p:cNvPr id="6" name="Rectangle 5"/>
          <p:cNvSpPr/>
          <p:nvPr/>
        </p:nvSpPr>
        <p:spPr>
          <a:xfrm>
            <a:off x="0" y="5668779"/>
            <a:ext cx="9165102" cy="646331"/>
          </a:xfrm>
          <a:prstGeom prst="rect">
            <a:avLst/>
          </a:prstGeom>
        </p:spPr>
        <p:txBody>
          <a:bodyPr wrap="square">
            <a:spAutoFit/>
          </a:bodyPr>
          <a:lstStyle/>
          <a:p>
            <a:pPr algn="ctr"/>
            <a:r>
              <a:rPr lang="en-US" dirty="0"/>
              <a:t>Stations currently contained in the </a:t>
            </a:r>
            <a:r>
              <a:rPr lang="en-US" b="1" u="sng" dirty="0"/>
              <a:t>North American Soil Moisture Database (NASMD) </a:t>
            </a:r>
            <a:br>
              <a:rPr lang="en-US" dirty="0"/>
            </a:br>
            <a:r>
              <a:rPr lang="en-US" dirty="0"/>
              <a:t>  </a:t>
            </a:r>
          </a:p>
        </p:txBody>
      </p:sp>
      <p:sp>
        <p:nvSpPr>
          <p:cNvPr id="7" name="Rectangle 6"/>
          <p:cNvSpPr/>
          <p:nvPr/>
        </p:nvSpPr>
        <p:spPr>
          <a:xfrm>
            <a:off x="7167489" y="6000654"/>
            <a:ext cx="4572000" cy="584775"/>
          </a:xfrm>
          <a:prstGeom prst="rect">
            <a:avLst/>
          </a:prstGeom>
        </p:spPr>
        <p:txBody>
          <a:bodyPr>
            <a:spAutoFit/>
          </a:bodyPr>
          <a:lstStyle/>
          <a:p>
            <a:r>
              <a:rPr lang="en-US" sz="1400" i="1" dirty="0">
                <a:latin typeface="AdvPSTIM10-R"/>
              </a:rPr>
              <a:t>(</a:t>
            </a:r>
            <a:r>
              <a:rPr lang="en-US" sz="1400" i="1" dirty="0" err="1">
                <a:latin typeface="AdvPSTIM10-R"/>
              </a:rPr>
              <a:t>Quiring</a:t>
            </a:r>
            <a:r>
              <a:rPr lang="en-US" sz="1400" i="1" dirty="0">
                <a:latin typeface="AdvPSTIM10-R"/>
              </a:rPr>
              <a:t> et al. 2016)</a:t>
            </a:r>
            <a:r>
              <a:rPr lang="en-US" sz="1400" i="1" dirty="0"/>
              <a:t> </a:t>
            </a:r>
            <a:br>
              <a:rPr lang="en-US" dirty="0"/>
            </a:br>
            <a:endParaRPr lang="en-US" dirty="0"/>
          </a:p>
        </p:txBody>
      </p:sp>
      <p:pic>
        <p:nvPicPr>
          <p:cNvPr id="8" name="Picture 7"/>
          <p:cNvPicPr>
            <a:picLocks noChangeAspect="1"/>
          </p:cNvPicPr>
          <p:nvPr/>
        </p:nvPicPr>
        <p:blipFill>
          <a:blip r:embed="rId3"/>
          <a:stretch>
            <a:fillRect/>
          </a:stretch>
        </p:blipFill>
        <p:spPr>
          <a:xfrm>
            <a:off x="1426640" y="1118501"/>
            <a:ext cx="5699874" cy="4505982"/>
          </a:xfrm>
          <a:prstGeom prst="rect">
            <a:avLst/>
          </a:prstGeom>
        </p:spPr>
      </p:pic>
    </p:spTree>
    <p:extLst>
      <p:ext uri="{BB962C8B-B14F-4D97-AF65-F5344CB8AC3E}">
        <p14:creationId xmlns:p14="http://schemas.microsoft.com/office/powerpoint/2010/main" val="829075236"/>
      </p:ext>
    </p:extLst>
  </p:cSld>
  <p:clrMapOvr>
    <a:masterClrMapping/>
  </p:clrMapOvr>
  <mc:AlternateContent xmlns:mc="http://schemas.openxmlformats.org/markup-compatibility/2006">
    <mc:Choice xmlns:p14="http://schemas.microsoft.com/office/powerpoint/2010/main" Requires="p14">
      <p:transition spd="slow" p14:dur="2000" advTm="34581"/>
    </mc:Choice>
    <mc:Fallback>
      <p:transition spd="slow" advTm="345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54873"/>
            <a:ext cx="7499252" cy="798677"/>
          </a:xfrm>
        </p:spPr>
        <p:txBody>
          <a:bodyPr/>
          <a:lstStyle/>
          <a:p>
            <a:r>
              <a:rPr lang="en-US" altLang="zh-CN" sz="3200" dirty="0"/>
              <a:t>Satellite Observations</a:t>
            </a:r>
            <a:endParaRPr lang="en-US" sz="3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1717" y="1206732"/>
            <a:ext cx="1836737" cy="1824158"/>
          </a:xfrm>
        </p:spPr>
      </p:pic>
      <p:sp>
        <p:nvSpPr>
          <p:cNvPr id="4" name="Slide Number Placeholder 3"/>
          <p:cNvSpPr>
            <a:spLocks noGrp="1"/>
          </p:cNvSpPr>
          <p:nvPr>
            <p:ph type="sldNum" sz="quarter" idx="12"/>
          </p:nvPr>
        </p:nvSpPr>
        <p:spPr/>
        <p:txBody>
          <a:bodyPr/>
          <a:lstStyle/>
          <a:p>
            <a:fld id="{B27AF178-B552-4522-9352-F8E2C43E6FD7}" type="slidenum">
              <a:rPr lang="en-US" altLang="en-US" smtClean="0"/>
              <a:pPr/>
              <a:t>13</a:t>
            </a:fld>
            <a:endParaRPr lang="en-US" altLang="en-US"/>
          </a:p>
        </p:txBody>
      </p:sp>
      <p:pic>
        <p:nvPicPr>
          <p:cNvPr id="1026" name="Picture 2" descr="https://ismn.geo.tuwien.ac.at/typo3temp/pics/smap_02_a0ca0e23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3004" y="1335626"/>
            <a:ext cx="83820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smn.geo.tuwien.ac.at/typo3temp/pics/metop_d35a58e39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9428" y="1237150"/>
            <a:ext cx="205740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smn.geo.tuwien.ac.at/typo3temp/pics/ers1-2_f30e4b313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825" y="4149163"/>
            <a:ext cx="207645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smn.geo.tuwien.ac.at/typo3temp/pics/aqua_49608feb8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461" y="4233570"/>
            <a:ext cx="1343025" cy="13811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smn.geo.tuwien.ac.at/typo3temp/pics/coriolis_22a7aea44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6880" y="4177297"/>
            <a:ext cx="828675" cy="13811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17339" y="6519446"/>
            <a:ext cx="3700052" cy="338554"/>
          </a:xfrm>
          <a:prstGeom prst="rect">
            <a:avLst/>
          </a:prstGeom>
        </p:spPr>
        <p:txBody>
          <a:bodyPr wrap="none">
            <a:spAutoFit/>
          </a:bodyPr>
          <a:lstStyle/>
          <a:p>
            <a:r>
              <a:rPr lang="en-US" sz="1600" i="1" dirty="0">
                <a:solidFill>
                  <a:schemeClr val="bg1"/>
                </a:solidFill>
              </a:rPr>
              <a:t>https://ismn.geo.tuwien.ac.at/satellites/</a:t>
            </a:r>
          </a:p>
        </p:txBody>
      </p:sp>
      <p:sp>
        <p:nvSpPr>
          <p:cNvPr id="9" name="Rectangle 8"/>
          <p:cNvSpPr/>
          <p:nvPr/>
        </p:nvSpPr>
        <p:spPr>
          <a:xfrm>
            <a:off x="780757" y="3429393"/>
            <a:ext cx="2947181" cy="584775"/>
          </a:xfrm>
          <a:prstGeom prst="rect">
            <a:avLst/>
          </a:prstGeom>
          <a:noFill/>
        </p:spPr>
        <p:txBody>
          <a:bodyPr wrap="square">
            <a:spAutoFit/>
          </a:bodyPr>
          <a:lstStyle/>
          <a:p>
            <a:r>
              <a:rPr lang="en-US" sz="1600" dirty="0"/>
              <a:t>Operations: </a:t>
            </a:r>
            <a:r>
              <a:rPr lang="en-US" sz="1600" i="1" dirty="0"/>
              <a:t>launch in 2009</a:t>
            </a:r>
          </a:p>
          <a:p>
            <a:r>
              <a:rPr lang="en-US" sz="1600" dirty="0"/>
              <a:t>Resolution: </a:t>
            </a:r>
            <a:r>
              <a:rPr lang="en-US" sz="1600" i="1" dirty="0"/>
              <a:t>30 km</a:t>
            </a:r>
          </a:p>
        </p:txBody>
      </p:sp>
      <p:sp>
        <p:nvSpPr>
          <p:cNvPr id="10" name="TextBox 9"/>
          <p:cNvSpPr txBox="1"/>
          <p:nvPr/>
        </p:nvSpPr>
        <p:spPr>
          <a:xfrm>
            <a:off x="1420836" y="3052689"/>
            <a:ext cx="1041009" cy="369332"/>
          </a:xfrm>
          <a:prstGeom prst="rect">
            <a:avLst/>
          </a:prstGeom>
          <a:solidFill>
            <a:schemeClr val="bg2">
              <a:lumMod val="75000"/>
            </a:schemeClr>
          </a:solidFill>
          <a:effectLst>
            <a:outerShdw blurRad="50800" dist="38100" dir="5400000" algn="t" rotWithShape="0">
              <a:prstClr val="black">
                <a:alpha val="40000"/>
              </a:prstClr>
            </a:outerShdw>
          </a:effectLst>
        </p:spPr>
        <p:txBody>
          <a:bodyPr wrap="square" rtlCol="0">
            <a:spAutoFit/>
          </a:bodyPr>
          <a:lstStyle/>
          <a:p>
            <a:r>
              <a:rPr lang="en-US" b="1" dirty="0">
                <a:solidFill>
                  <a:schemeClr val="bg1"/>
                </a:solidFill>
              </a:rPr>
              <a:t>SMOS</a:t>
            </a:r>
          </a:p>
        </p:txBody>
      </p:sp>
      <p:sp>
        <p:nvSpPr>
          <p:cNvPr id="16" name="TextBox 15"/>
          <p:cNvSpPr txBox="1"/>
          <p:nvPr/>
        </p:nvSpPr>
        <p:spPr>
          <a:xfrm>
            <a:off x="4217963" y="3036276"/>
            <a:ext cx="1041009" cy="369332"/>
          </a:xfrm>
          <a:prstGeom prst="rect">
            <a:avLst/>
          </a:prstGeom>
          <a:solidFill>
            <a:schemeClr val="bg2">
              <a:lumMod val="75000"/>
            </a:schemeClr>
          </a:solidFill>
          <a:effectLst>
            <a:outerShdw blurRad="50800" dist="38100" dir="5400000" algn="t" rotWithShape="0">
              <a:prstClr val="black">
                <a:alpha val="40000"/>
              </a:prstClr>
            </a:outerShdw>
          </a:effectLst>
        </p:spPr>
        <p:txBody>
          <a:bodyPr wrap="square" rtlCol="0">
            <a:spAutoFit/>
          </a:bodyPr>
          <a:lstStyle/>
          <a:p>
            <a:r>
              <a:rPr lang="en-US" b="1" dirty="0">
                <a:solidFill>
                  <a:schemeClr val="bg1"/>
                </a:solidFill>
              </a:rPr>
              <a:t>SMAP</a:t>
            </a:r>
          </a:p>
        </p:txBody>
      </p:sp>
      <p:sp>
        <p:nvSpPr>
          <p:cNvPr id="17" name="TextBox 16"/>
          <p:cNvSpPr txBox="1"/>
          <p:nvPr/>
        </p:nvSpPr>
        <p:spPr>
          <a:xfrm>
            <a:off x="6806417" y="2980006"/>
            <a:ext cx="1041009" cy="369332"/>
          </a:xfrm>
          <a:prstGeom prst="rect">
            <a:avLst/>
          </a:prstGeom>
          <a:solidFill>
            <a:schemeClr val="bg2">
              <a:lumMod val="75000"/>
            </a:schemeClr>
          </a:solidFill>
          <a:effectLst>
            <a:outerShdw blurRad="50800" dist="38100" dir="5400000" algn="t" rotWithShape="0">
              <a:prstClr val="black">
                <a:alpha val="40000"/>
              </a:prstClr>
            </a:outerShdw>
          </a:effectLst>
        </p:spPr>
        <p:txBody>
          <a:bodyPr wrap="square" rtlCol="0">
            <a:spAutoFit/>
          </a:bodyPr>
          <a:lstStyle/>
          <a:p>
            <a:r>
              <a:rPr lang="en-US" b="1" dirty="0">
                <a:solidFill>
                  <a:schemeClr val="bg1"/>
                </a:solidFill>
              </a:rPr>
              <a:t>METOP</a:t>
            </a:r>
          </a:p>
        </p:txBody>
      </p:sp>
      <p:sp>
        <p:nvSpPr>
          <p:cNvPr id="18" name="TextBox 17"/>
          <p:cNvSpPr txBox="1"/>
          <p:nvPr/>
        </p:nvSpPr>
        <p:spPr>
          <a:xfrm>
            <a:off x="1345808" y="5552048"/>
            <a:ext cx="1041009" cy="369332"/>
          </a:xfrm>
          <a:prstGeom prst="rect">
            <a:avLst/>
          </a:prstGeom>
          <a:solidFill>
            <a:schemeClr val="bg2">
              <a:lumMod val="75000"/>
            </a:schemeClr>
          </a:solidFill>
          <a:effectLst>
            <a:outerShdw blurRad="50800" dist="38100" dir="5400000" algn="t" rotWithShape="0">
              <a:prstClr val="black">
                <a:alpha val="40000"/>
              </a:prstClr>
            </a:outerShdw>
          </a:effectLst>
        </p:spPr>
        <p:txBody>
          <a:bodyPr wrap="square" rtlCol="0">
            <a:spAutoFit/>
          </a:bodyPr>
          <a:lstStyle/>
          <a:p>
            <a:r>
              <a:rPr lang="en-US" b="1" dirty="0">
                <a:solidFill>
                  <a:schemeClr val="bg1"/>
                </a:solidFill>
              </a:rPr>
              <a:t>ERS</a:t>
            </a:r>
          </a:p>
        </p:txBody>
      </p:sp>
      <p:sp>
        <p:nvSpPr>
          <p:cNvPr id="19" name="TextBox 18"/>
          <p:cNvSpPr txBox="1"/>
          <p:nvPr/>
        </p:nvSpPr>
        <p:spPr>
          <a:xfrm>
            <a:off x="4237388" y="5591459"/>
            <a:ext cx="1041009" cy="369332"/>
          </a:xfrm>
          <a:prstGeom prst="rect">
            <a:avLst/>
          </a:prstGeom>
          <a:solidFill>
            <a:schemeClr val="bg2">
              <a:lumMod val="75000"/>
            </a:schemeClr>
          </a:solidFill>
          <a:effectLst>
            <a:outerShdw blurRad="50800" dist="38100" dir="5400000" algn="t" rotWithShape="0">
              <a:prstClr val="black">
                <a:alpha val="40000"/>
              </a:prstClr>
            </a:outerShdw>
          </a:effectLst>
        </p:spPr>
        <p:txBody>
          <a:bodyPr wrap="square" rtlCol="0">
            <a:spAutoFit/>
          </a:bodyPr>
          <a:lstStyle/>
          <a:p>
            <a:r>
              <a:rPr lang="en-US" b="1" dirty="0">
                <a:solidFill>
                  <a:schemeClr val="bg1"/>
                </a:solidFill>
              </a:rPr>
              <a:t>AQUA</a:t>
            </a:r>
          </a:p>
        </p:txBody>
      </p:sp>
      <p:sp>
        <p:nvSpPr>
          <p:cNvPr id="21" name="TextBox 20"/>
          <p:cNvSpPr txBox="1"/>
          <p:nvPr/>
        </p:nvSpPr>
        <p:spPr>
          <a:xfrm>
            <a:off x="6872066" y="5605974"/>
            <a:ext cx="1041009" cy="369332"/>
          </a:xfrm>
          <a:prstGeom prst="rect">
            <a:avLst/>
          </a:prstGeom>
          <a:solidFill>
            <a:schemeClr val="bg2">
              <a:lumMod val="75000"/>
            </a:schemeClr>
          </a:solidFill>
          <a:effectLst>
            <a:outerShdw blurRad="50800" dist="38100" dir="5400000" algn="t" rotWithShape="0">
              <a:prstClr val="black">
                <a:alpha val="40000"/>
              </a:prstClr>
            </a:outerShdw>
          </a:effectLst>
        </p:spPr>
        <p:txBody>
          <a:bodyPr wrap="square" rtlCol="0">
            <a:spAutoFit/>
          </a:bodyPr>
          <a:lstStyle/>
          <a:p>
            <a:r>
              <a:rPr lang="en-US" b="1" dirty="0">
                <a:solidFill>
                  <a:schemeClr val="bg1"/>
                </a:solidFill>
              </a:rPr>
              <a:t>Coriolis</a:t>
            </a:r>
          </a:p>
        </p:txBody>
      </p:sp>
      <p:sp>
        <p:nvSpPr>
          <p:cNvPr id="22" name="Rectangle 21"/>
          <p:cNvSpPr/>
          <p:nvPr/>
        </p:nvSpPr>
        <p:spPr>
          <a:xfrm>
            <a:off x="3521612" y="3427048"/>
            <a:ext cx="2947181" cy="584775"/>
          </a:xfrm>
          <a:prstGeom prst="rect">
            <a:avLst/>
          </a:prstGeom>
          <a:noFill/>
        </p:spPr>
        <p:txBody>
          <a:bodyPr wrap="square">
            <a:spAutoFit/>
          </a:bodyPr>
          <a:lstStyle/>
          <a:p>
            <a:r>
              <a:rPr lang="en-US" sz="1600" dirty="0"/>
              <a:t>Operations: </a:t>
            </a:r>
            <a:r>
              <a:rPr lang="en-US" sz="1600" i="1" dirty="0"/>
              <a:t>launch in 2013</a:t>
            </a:r>
          </a:p>
          <a:p>
            <a:r>
              <a:rPr lang="en-US" sz="1600" dirty="0"/>
              <a:t>Resolution: </a:t>
            </a:r>
            <a:r>
              <a:rPr lang="en-US" sz="1600" i="1" dirty="0"/>
              <a:t>10 /40 km</a:t>
            </a:r>
          </a:p>
        </p:txBody>
      </p:sp>
      <p:sp>
        <p:nvSpPr>
          <p:cNvPr id="23" name="Rectangle 22"/>
          <p:cNvSpPr/>
          <p:nvPr/>
        </p:nvSpPr>
        <p:spPr>
          <a:xfrm>
            <a:off x="6196819" y="3410635"/>
            <a:ext cx="2947181" cy="584775"/>
          </a:xfrm>
          <a:prstGeom prst="rect">
            <a:avLst/>
          </a:prstGeom>
          <a:noFill/>
        </p:spPr>
        <p:txBody>
          <a:bodyPr wrap="square">
            <a:spAutoFit/>
          </a:bodyPr>
          <a:lstStyle/>
          <a:p>
            <a:r>
              <a:rPr lang="en-US" sz="1600" dirty="0"/>
              <a:t>Operations: </a:t>
            </a:r>
            <a:r>
              <a:rPr lang="en-US" sz="1600" i="1" dirty="0"/>
              <a:t>2006-2020</a:t>
            </a:r>
          </a:p>
          <a:p>
            <a:r>
              <a:rPr lang="en-US" sz="1600" dirty="0"/>
              <a:t>Resolution: </a:t>
            </a:r>
            <a:r>
              <a:rPr lang="en-US" sz="1600" i="1" dirty="0"/>
              <a:t>25/50  km</a:t>
            </a:r>
          </a:p>
        </p:txBody>
      </p:sp>
      <p:sp>
        <p:nvSpPr>
          <p:cNvPr id="24" name="Rectangle 23"/>
          <p:cNvSpPr/>
          <p:nvPr/>
        </p:nvSpPr>
        <p:spPr>
          <a:xfrm>
            <a:off x="705729" y="5999091"/>
            <a:ext cx="2947181" cy="584775"/>
          </a:xfrm>
          <a:prstGeom prst="rect">
            <a:avLst/>
          </a:prstGeom>
          <a:noFill/>
        </p:spPr>
        <p:txBody>
          <a:bodyPr wrap="square">
            <a:spAutoFit/>
          </a:bodyPr>
          <a:lstStyle/>
          <a:p>
            <a:r>
              <a:rPr lang="en-US" sz="1600" dirty="0"/>
              <a:t>Operations: </a:t>
            </a:r>
            <a:r>
              <a:rPr lang="en-US" sz="1600" i="1" dirty="0"/>
              <a:t>1991-2010</a:t>
            </a:r>
          </a:p>
          <a:p>
            <a:r>
              <a:rPr lang="en-US" sz="1600" dirty="0"/>
              <a:t>Resolution: </a:t>
            </a:r>
            <a:r>
              <a:rPr lang="en-US" sz="1600" i="1" dirty="0"/>
              <a:t>25/50 km</a:t>
            </a:r>
          </a:p>
        </p:txBody>
      </p:sp>
      <p:sp>
        <p:nvSpPr>
          <p:cNvPr id="25" name="Rectangle 24"/>
          <p:cNvSpPr/>
          <p:nvPr/>
        </p:nvSpPr>
        <p:spPr>
          <a:xfrm>
            <a:off x="3547403" y="5942820"/>
            <a:ext cx="2947181" cy="584775"/>
          </a:xfrm>
          <a:prstGeom prst="rect">
            <a:avLst/>
          </a:prstGeom>
          <a:noFill/>
        </p:spPr>
        <p:txBody>
          <a:bodyPr wrap="square">
            <a:spAutoFit/>
          </a:bodyPr>
          <a:lstStyle/>
          <a:p>
            <a:r>
              <a:rPr lang="en-US" sz="1600" dirty="0"/>
              <a:t>Operations: </a:t>
            </a:r>
            <a:r>
              <a:rPr lang="en-US" sz="1600" i="1" dirty="0"/>
              <a:t>2002-2011</a:t>
            </a:r>
          </a:p>
          <a:p>
            <a:r>
              <a:rPr lang="en-US" sz="1600" dirty="0"/>
              <a:t>Resolution: </a:t>
            </a:r>
            <a:r>
              <a:rPr lang="en-US" sz="1600" i="1" dirty="0"/>
              <a:t>50 km</a:t>
            </a:r>
          </a:p>
        </p:txBody>
      </p:sp>
      <p:sp>
        <p:nvSpPr>
          <p:cNvPr id="26" name="Rectangle 25"/>
          <p:cNvSpPr/>
          <p:nvPr/>
        </p:nvSpPr>
        <p:spPr>
          <a:xfrm>
            <a:off x="6318738" y="5942821"/>
            <a:ext cx="2947181" cy="584775"/>
          </a:xfrm>
          <a:prstGeom prst="rect">
            <a:avLst/>
          </a:prstGeom>
          <a:noFill/>
        </p:spPr>
        <p:txBody>
          <a:bodyPr wrap="square">
            <a:spAutoFit/>
          </a:bodyPr>
          <a:lstStyle/>
          <a:p>
            <a:r>
              <a:rPr lang="en-US" sz="1600" dirty="0"/>
              <a:t>Operations: </a:t>
            </a:r>
            <a:r>
              <a:rPr lang="en-US" sz="1600" i="1" dirty="0"/>
              <a:t>since 2003</a:t>
            </a:r>
          </a:p>
          <a:p>
            <a:r>
              <a:rPr lang="en-US" sz="1600" dirty="0"/>
              <a:t>Resolution: </a:t>
            </a:r>
            <a:r>
              <a:rPr lang="en-US" sz="1600" i="1" dirty="0"/>
              <a:t>50 km</a:t>
            </a:r>
          </a:p>
        </p:txBody>
      </p:sp>
    </p:spTree>
    <p:extLst>
      <p:ext uri="{BB962C8B-B14F-4D97-AF65-F5344CB8AC3E}">
        <p14:creationId xmlns:p14="http://schemas.microsoft.com/office/powerpoint/2010/main" val="3763885931"/>
      </p:ext>
    </p:extLst>
  </p:cSld>
  <p:clrMapOvr>
    <a:masterClrMapping/>
  </p:clrMapOvr>
  <mc:AlternateContent xmlns:mc="http://schemas.openxmlformats.org/markup-compatibility/2006">
    <mc:Choice xmlns:p14="http://schemas.microsoft.com/office/powerpoint/2010/main" Requires="p14">
      <p:transition spd="slow" p14:dur="2000" advTm="548"/>
    </mc:Choice>
    <mc:Fallback>
      <p:transition spd="slow" advTm="54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000" dirty="0"/>
          </a:p>
        </p:txBody>
      </p:sp>
      <p:sp>
        <p:nvSpPr>
          <p:cNvPr id="3" name="Content Placeholder 2"/>
          <p:cNvSpPr>
            <a:spLocks noGrp="1"/>
          </p:cNvSpPr>
          <p:nvPr>
            <p:ph idx="1"/>
          </p:nvPr>
        </p:nvSpPr>
        <p:spPr>
          <a:xfrm>
            <a:off x="178675" y="1353206"/>
            <a:ext cx="3400097" cy="1311166"/>
          </a:xfrm>
        </p:spPr>
        <p:txBody>
          <a:bodyPr/>
          <a:lstStyle/>
          <a:p>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14</a:t>
            </a:fld>
            <a:endParaRPr lang="en-US" altLang="en-US"/>
          </a:p>
        </p:txBody>
      </p:sp>
      <p:sp>
        <p:nvSpPr>
          <p:cNvPr id="5" name="Title 1"/>
          <p:cNvSpPr txBox="1">
            <a:spLocks/>
          </p:cNvSpPr>
          <p:nvPr/>
        </p:nvSpPr>
        <p:spPr bwMode="auto">
          <a:xfrm>
            <a:off x="1447800" y="449466"/>
            <a:ext cx="7499252" cy="79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sz="2600" dirty="0"/>
              <a:t>Devastating Carolina Floods Viewed by NASA's SMAP</a:t>
            </a:r>
          </a:p>
        </p:txBody>
      </p:sp>
      <p:pic>
        <p:nvPicPr>
          <p:cNvPr id="6" name="Picture 5"/>
          <p:cNvPicPr>
            <a:picLocks noChangeAspect="1"/>
          </p:cNvPicPr>
          <p:nvPr/>
        </p:nvPicPr>
        <p:blipFill>
          <a:blip r:embed="rId3"/>
          <a:stretch>
            <a:fillRect/>
          </a:stretch>
        </p:blipFill>
        <p:spPr>
          <a:xfrm>
            <a:off x="1816104" y="1182414"/>
            <a:ext cx="4321127" cy="4556235"/>
          </a:xfrm>
          <a:prstGeom prst="rect">
            <a:avLst/>
          </a:prstGeom>
        </p:spPr>
      </p:pic>
      <p:sp>
        <p:nvSpPr>
          <p:cNvPr id="7" name="Rectangle 6"/>
          <p:cNvSpPr/>
          <p:nvPr/>
        </p:nvSpPr>
        <p:spPr>
          <a:xfrm>
            <a:off x="614855" y="5748846"/>
            <a:ext cx="7772400" cy="830997"/>
          </a:xfrm>
          <a:prstGeom prst="rect">
            <a:avLst/>
          </a:prstGeom>
        </p:spPr>
        <p:txBody>
          <a:bodyPr wrap="square">
            <a:spAutoFit/>
          </a:bodyPr>
          <a:lstStyle/>
          <a:p>
            <a:r>
              <a:rPr lang="en-US" altLang="zh-CN" sz="1600" dirty="0">
                <a:solidFill>
                  <a:srgbClr val="2B2B2B"/>
                </a:solidFill>
                <a:latin typeface="Helvetica" panose="020B0604020202020204" pitchFamily="34" charset="0"/>
              </a:rPr>
              <a:t>S</a:t>
            </a:r>
            <a:r>
              <a:rPr lang="en-US" sz="1600" dirty="0">
                <a:solidFill>
                  <a:srgbClr val="2B2B2B"/>
                </a:solidFill>
                <a:latin typeface="Helvetica" panose="020B0604020202020204" pitchFamily="34" charset="0"/>
              </a:rPr>
              <a:t>urface soil moisture in the Southeastern United States as retrieved from NASA's Soil Moisture Active Passive </a:t>
            </a:r>
            <a:r>
              <a:rPr lang="en-US" sz="1600" dirty="0">
                <a:latin typeface="Helvetica" panose="020B0604020202020204" pitchFamily="34" charset="0"/>
              </a:rPr>
              <a:t>(SMAP) </a:t>
            </a:r>
            <a:r>
              <a:rPr lang="en-US" sz="1600" dirty="0">
                <a:solidFill>
                  <a:srgbClr val="2B2B2B"/>
                </a:solidFill>
                <a:latin typeface="Helvetica" panose="020B0604020202020204" pitchFamily="34" charset="0"/>
              </a:rPr>
              <a:t>satellite observatory at around 6 a.m. on Oct. 5, 2015. </a:t>
            </a:r>
            <a:endParaRPr lang="en-US" sz="1600" dirty="0"/>
          </a:p>
        </p:txBody>
      </p:sp>
      <p:sp>
        <p:nvSpPr>
          <p:cNvPr id="8" name="Rectangle 7"/>
          <p:cNvSpPr/>
          <p:nvPr/>
        </p:nvSpPr>
        <p:spPr>
          <a:xfrm>
            <a:off x="1923393" y="6550223"/>
            <a:ext cx="7220607" cy="307777"/>
          </a:xfrm>
          <a:prstGeom prst="rect">
            <a:avLst/>
          </a:prstGeom>
        </p:spPr>
        <p:txBody>
          <a:bodyPr wrap="square">
            <a:spAutoFit/>
          </a:bodyPr>
          <a:lstStyle/>
          <a:p>
            <a:r>
              <a:rPr lang="en-US" sz="1400" i="1" dirty="0">
                <a:solidFill>
                  <a:schemeClr val="bg1"/>
                </a:solidFill>
              </a:rPr>
              <a:t>(http://smap.jpl.nasa.gov/news/1253/devastating-carolina-floods-viewed-by-nasas-smap/)</a:t>
            </a:r>
          </a:p>
        </p:txBody>
      </p:sp>
    </p:spTree>
    <p:extLst>
      <p:ext uri="{BB962C8B-B14F-4D97-AF65-F5344CB8AC3E}">
        <p14:creationId xmlns:p14="http://schemas.microsoft.com/office/powerpoint/2010/main" val="2765314846"/>
      </p:ext>
    </p:extLst>
  </p:cSld>
  <p:clrMapOvr>
    <a:masterClrMapping/>
  </p:clrMapOvr>
  <mc:AlternateContent xmlns:mc="http://schemas.openxmlformats.org/markup-compatibility/2006">
    <mc:Choice xmlns:p14="http://schemas.microsoft.com/office/powerpoint/2010/main" Requires="p14">
      <p:transition spd="slow" p14:dur="2000" advTm="26031"/>
    </mc:Choice>
    <mc:Fallback>
      <p:transition spd="slow" advTm="2603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54873"/>
            <a:ext cx="7499252" cy="798677"/>
          </a:xfrm>
        </p:spPr>
        <p:txBody>
          <a:bodyPr/>
          <a:lstStyle/>
          <a:p>
            <a:r>
              <a:rPr lang="en-US" altLang="zh-CN" sz="3200" dirty="0"/>
              <a:t>Reanalysis datasets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9534775"/>
              </p:ext>
            </p:extLst>
          </p:nvPr>
        </p:nvGraphicFramePr>
        <p:xfrm>
          <a:off x="110845" y="1209134"/>
          <a:ext cx="8918915" cy="5090160"/>
        </p:xfrm>
        <a:graphic>
          <a:graphicData uri="http://schemas.openxmlformats.org/drawingml/2006/table">
            <a:tbl>
              <a:tblPr firstRow="1" bandRow="1">
                <a:tableStyleId>{5C22544A-7EE6-4342-B048-85BDC9FD1C3A}</a:tableStyleId>
              </a:tblPr>
              <a:tblGrid>
                <a:gridCol w="2312845">
                  <a:extLst>
                    <a:ext uri="{9D8B030D-6E8A-4147-A177-3AD203B41FA5}">
                      <a16:colId xmlns:a16="http://schemas.microsoft.com/office/drawing/2014/main" val="4018841410"/>
                    </a:ext>
                  </a:extLst>
                </a:gridCol>
                <a:gridCol w="1286520">
                  <a:extLst>
                    <a:ext uri="{9D8B030D-6E8A-4147-A177-3AD203B41FA5}">
                      <a16:colId xmlns:a16="http://schemas.microsoft.com/office/drawing/2014/main" val="3203754897"/>
                    </a:ext>
                  </a:extLst>
                </a:gridCol>
                <a:gridCol w="1806912">
                  <a:extLst>
                    <a:ext uri="{9D8B030D-6E8A-4147-A177-3AD203B41FA5}">
                      <a16:colId xmlns:a16="http://schemas.microsoft.com/office/drawing/2014/main" val="2579931104"/>
                    </a:ext>
                  </a:extLst>
                </a:gridCol>
                <a:gridCol w="2162141">
                  <a:extLst>
                    <a:ext uri="{9D8B030D-6E8A-4147-A177-3AD203B41FA5}">
                      <a16:colId xmlns:a16="http://schemas.microsoft.com/office/drawing/2014/main" val="2797794124"/>
                    </a:ext>
                  </a:extLst>
                </a:gridCol>
                <a:gridCol w="1350497">
                  <a:extLst>
                    <a:ext uri="{9D8B030D-6E8A-4147-A177-3AD203B41FA5}">
                      <a16:colId xmlns:a16="http://schemas.microsoft.com/office/drawing/2014/main" val="1456800740"/>
                    </a:ext>
                  </a:extLst>
                </a:gridCol>
              </a:tblGrid>
              <a:tr h="542239">
                <a:tc>
                  <a:txBody>
                    <a:bodyPr/>
                    <a:lstStyle/>
                    <a:p>
                      <a:r>
                        <a:rPr lang="en-US" altLang="zh-CN" sz="1600" dirty="0">
                          <a:solidFill>
                            <a:schemeClr val="tx1"/>
                          </a:solidFill>
                        </a:rPr>
                        <a:t>Reanalysis </a:t>
                      </a:r>
                    </a:p>
                    <a:p>
                      <a:r>
                        <a:rPr lang="en-US" altLang="zh-CN" sz="1600" dirty="0">
                          <a:solidFill>
                            <a:schemeClr val="tx1"/>
                          </a:solidFill>
                        </a:rPr>
                        <a:t>Dataset</a:t>
                      </a:r>
                      <a:endParaRPr lang="en-US" sz="1600" dirty="0">
                        <a:solidFill>
                          <a:schemeClr val="tx1"/>
                        </a:solidFill>
                      </a:endParaRPr>
                    </a:p>
                  </a:txBody>
                  <a:tcPr/>
                </a:tc>
                <a:tc>
                  <a:txBody>
                    <a:bodyPr/>
                    <a:lstStyle/>
                    <a:p>
                      <a:r>
                        <a:rPr lang="en-US" altLang="zh-CN" sz="1600" dirty="0">
                          <a:solidFill>
                            <a:schemeClr val="tx1"/>
                          </a:solidFill>
                        </a:rPr>
                        <a:t>Resolution</a:t>
                      </a:r>
                      <a:endParaRPr lang="en-US" sz="1600" dirty="0">
                        <a:solidFill>
                          <a:schemeClr val="tx1"/>
                        </a:solidFill>
                      </a:endParaRPr>
                    </a:p>
                  </a:txBody>
                  <a:tcPr/>
                </a:tc>
                <a:tc>
                  <a:txBody>
                    <a:bodyPr/>
                    <a:lstStyle/>
                    <a:p>
                      <a:r>
                        <a:rPr lang="en-US" sz="1600" dirty="0">
                          <a:solidFill>
                            <a:schemeClr val="tx1"/>
                          </a:solidFill>
                        </a:rPr>
                        <a:t>Forecast </a:t>
                      </a:r>
                      <a:r>
                        <a:rPr lang="en-US" sz="1600" baseline="0" dirty="0">
                          <a:solidFill>
                            <a:schemeClr val="tx1"/>
                          </a:solidFill>
                        </a:rPr>
                        <a:t>Model</a:t>
                      </a:r>
                      <a:endParaRPr lang="en-US" sz="1600" dirty="0">
                        <a:solidFill>
                          <a:schemeClr val="tx1"/>
                        </a:solidFill>
                      </a:endParaRPr>
                    </a:p>
                  </a:txBody>
                  <a:tcPr/>
                </a:tc>
                <a:tc>
                  <a:txBody>
                    <a:bodyPr/>
                    <a:lstStyle/>
                    <a:p>
                      <a:r>
                        <a:rPr lang="en-US" sz="1600" dirty="0">
                          <a:solidFill>
                            <a:schemeClr val="tx1"/>
                          </a:solidFill>
                        </a:rPr>
                        <a:t>Land</a:t>
                      </a:r>
                      <a:r>
                        <a:rPr lang="en-US" sz="1600" baseline="0" dirty="0">
                          <a:solidFill>
                            <a:schemeClr val="tx1"/>
                          </a:solidFill>
                        </a:rPr>
                        <a:t> Surface Model</a:t>
                      </a:r>
                      <a:endParaRPr lang="en-US" sz="1600" dirty="0">
                        <a:solidFill>
                          <a:schemeClr val="tx1"/>
                        </a:solidFill>
                      </a:endParaRPr>
                    </a:p>
                  </a:txBody>
                  <a:tcPr/>
                </a:tc>
                <a:tc>
                  <a:txBody>
                    <a:bodyPr/>
                    <a:lstStyle/>
                    <a:p>
                      <a:r>
                        <a:rPr lang="en-US" altLang="zh-CN" sz="1600" dirty="0">
                          <a:solidFill>
                            <a:schemeClr val="tx1"/>
                          </a:solidFill>
                        </a:rPr>
                        <a:t>Soil layers</a:t>
                      </a:r>
                      <a:endParaRPr lang="en-US" sz="1600" dirty="0">
                        <a:solidFill>
                          <a:schemeClr val="tx1"/>
                        </a:solidFill>
                      </a:endParaRPr>
                    </a:p>
                  </a:txBody>
                  <a:tcPr/>
                </a:tc>
                <a:extLst>
                  <a:ext uri="{0D108BD9-81ED-4DB2-BD59-A6C34878D82A}">
                    <a16:rowId xmlns:a16="http://schemas.microsoft.com/office/drawing/2014/main" val="3495411628"/>
                  </a:ext>
                </a:extLst>
              </a:tr>
              <a:tr h="998862">
                <a:tc>
                  <a:txBody>
                    <a:bodyPr/>
                    <a:lstStyle/>
                    <a:p>
                      <a:r>
                        <a:rPr lang="en-US" sz="1600" b="0" i="0" kern="1200" dirty="0">
                          <a:solidFill>
                            <a:schemeClr val="dk1"/>
                          </a:solidFill>
                          <a:effectLst/>
                          <a:latin typeface="+mn-lt"/>
                          <a:ea typeface="+mn-ea"/>
                          <a:cs typeface="+mn-cs"/>
                        </a:rPr>
                        <a:t>NCEP North American Regional Reanalysis </a:t>
                      </a:r>
                      <a:r>
                        <a:rPr lang="en-US" sz="1600" b="1" i="0" kern="1200" dirty="0">
                          <a:solidFill>
                            <a:schemeClr val="dk1"/>
                          </a:solidFill>
                          <a:effectLst/>
                          <a:latin typeface="+mn-lt"/>
                          <a:ea typeface="+mn-ea"/>
                          <a:cs typeface="+mn-cs"/>
                        </a:rPr>
                        <a:t>(NARR)</a:t>
                      </a:r>
                      <a:endParaRPr lang="en-US" sz="1600" b="1" dirty="0"/>
                    </a:p>
                  </a:txBody>
                  <a:tcPr/>
                </a:tc>
                <a:tc>
                  <a:txBody>
                    <a:bodyPr/>
                    <a:lstStyle/>
                    <a:p>
                      <a:r>
                        <a:rPr lang="en-US" sz="1600" dirty="0"/>
                        <a:t>32km</a:t>
                      </a:r>
                    </a:p>
                    <a:p>
                      <a:r>
                        <a:rPr lang="en-US" sz="1600" dirty="0"/>
                        <a:t>3-hourly</a:t>
                      </a:r>
                    </a:p>
                  </a:txBody>
                  <a:tcPr/>
                </a:tc>
                <a:tc>
                  <a:txBody>
                    <a:bodyPr/>
                    <a:lstStyle/>
                    <a:p>
                      <a:r>
                        <a:rPr lang="en-US" sz="1600" dirty="0"/>
                        <a:t>Eta</a:t>
                      </a:r>
                      <a:r>
                        <a:rPr lang="en-US" sz="1600" baseline="0" dirty="0"/>
                        <a:t> 32km model</a:t>
                      </a:r>
                      <a:endParaRPr lang="en-US" sz="1600" dirty="0"/>
                    </a:p>
                  </a:txBody>
                  <a:tcPr/>
                </a:tc>
                <a:tc>
                  <a:txBody>
                    <a:bodyPr/>
                    <a:lstStyle/>
                    <a:p>
                      <a:r>
                        <a:rPr lang="en-US" sz="1600" dirty="0">
                          <a:solidFill>
                            <a:srgbClr val="FF0000"/>
                          </a:solidFill>
                        </a:rPr>
                        <a:t>Noah</a:t>
                      </a:r>
                    </a:p>
                  </a:txBody>
                  <a:tcPr/>
                </a:tc>
                <a:tc>
                  <a:txBody>
                    <a:bodyPr/>
                    <a:lstStyle/>
                    <a:p>
                      <a:r>
                        <a:rPr lang="en-US" sz="1600" dirty="0"/>
                        <a:t>Four layers:</a:t>
                      </a:r>
                      <a:r>
                        <a:rPr lang="en-US" sz="1600" baseline="0" dirty="0"/>
                        <a:t> </a:t>
                      </a:r>
                      <a:r>
                        <a:rPr lang="en-US" sz="1600" dirty="0"/>
                        <a:t>0-10,</a:t>
                      </a:r>
                      <a:r>
                        <a:rPr lang="en-US" sz="1600" baseline="0" dirty="0"/>
                        <a:t> 10-40, 40-100, 100-200cm</a:t>
                      </a:r>
                      <a:endParaRPr lang="en-US" sz="1600" dirty="0"/>
                    </a:p>
                  </a:txBody>
                  <a:tcPr/>
                </a:tc>
                <a:extLst>
                  <a:ext uri="{0D108BD9-81ED-4DB2-BD59-A6C34878D82A}">
                    <a16:rowId xmlns:a16="http://schemas.microsoft.com/office/drawing/2014/main" val="1992666540"/>
                  </a:ext>
                </a:extLst>
              </a:tr>
              <a:tr h="998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NCEP North American Mesoscale </a:t>
                      </a:r>
                      <a:r>
                        <a:rPr lang="en-US" altLang="zh-CN" sz="1600" b="1" dirty="0"/>
                        <a:t>(NAM)</a:t>
                      </a:r>
                      <a:endParaRPr lang="en-US" sz="1600" b="1" dirty="0"/>
                    </a:p>
                    <a:p>
                      <a:endParaRPr lang="en-US" sz="1600" dirty="0"/>
                    </a:p>
                  </a:txBody>
                  <a:tcPr/>
                </a:tc>
                <a:tc>
                  <a:txBody>
                    <a:bodyPr/>
                    <a:lstStyle/>
                    <a:p>
                      <a:r>
                        <a:rPr lang="en-US" sz="1600" dirty="0"/>
                        <a:t>12km</a:t>
                      </a:r>
                    </a:p>
                    <a:p>
                      <a:r>
                        <a:rPr lang="en-US" sz="1600" dirty="0"/>
                        <a:t>6-hourly</a:t>
                      </a:r>
                    </a:p>
                  </a:txBody>
                  <a:tcPr/>
                </a:tc>
                <a:tc>
                  <a:txBody>
                    <a:bodyPr/>
                    <a:lstStyle/>
                    <a:p>
                      <a:r>
                        <a:rPr lang="it-IT" sz="1600" dirty="0"/>
                        <a:t>WRF Non Hydrostatic Mesoscale Model </a:t>
                      </a:r>
                      <a:endParaRPr lang="en-US" sz="1600" dirty="0"/>
                    </a:p>
                  </a:txBody>
                  <a:tcPr/>
                </a:tc>
                <a:tc>
                  <a:txBody>
                    <a:bodyPr/>
                    <a:lstStyle/>
                    <a:p>
                      <a:r>
                        <a:rPr lang="en-US" sz="1600" dirty="0">
                          <a:solidFill>
                            <a:srgbClr val="FF0000"/>
                          </a:solidFill>
                        </a:rPr>
                        <a:t>Noah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Four layers:</a:t>
                      </a:r>
                      <a:r>
                        <a:rPr lang="en-US" sz="1600" baseline="0" dirty="0"/>
                        <a:t> </a:t>
                      </a:r>
                      <a:r>
                        <a:rPr lang="en-US" sz="1600" dirty="0"/>
                        <a:t>0-10,</a:t>
                      </a:r>
                      <a:r>
                        <a:rPr lang="en-US" sz="1600" baseline="0" dirty="0"/>
                        <a:t> 10-40, 40-100, 100-200cm</a:t>
                      </a:r>
                      <a:endParaRPr lang="en-US" sz="1600" dirty="0"/>
                    </a:p>
                  </a:txBody>
                  <a:tcPr/>
                </a:tc>
                <a:extLst>
                  <a:ext uri="{0D108BD9-81ED-4DB2-BD59-A6C34878D82A}">
                    <a16:rowId xmlns:a16="http://schemas.microsoft.com/office/drawing/2014/main" val="1580168243"/>
                  </a:ext>
                </a:extLst>
              </a:tr>
              <a:tr h="1227173">
                <a:tc>
                  <a:txBody>
                    <a:bodyPr/>
                    <a:lstStyle/>
                    <a:p>
                      <a:r>
                        <a:rPr lang="en-US" sz="1600" dirty="0"/>
                        <a:t>ERA-Interim</a:t>
                      </a:r>
                      <a:r>
                        <a:rPr lang="en-US" sz="1600" baseline="0" dirty="0"/>
                        <a:t> Project </a:t>
                      </a:r>
                      <a:r>
                        <a:rPr lang="en-US" sz="1600" b="1" baseline="0" dirty="0">
                          <a:solidFill>
                            <a:schemeClr val="tx1"/>
                          </a:solidFill>
                        </a:rPr>
                        <a:t>(ERA-I)</a:t>
                      </a:r>
                      <a:endParaRPr lang="en-US" sz="1600" b="1" dirty="0">
                        <a:solidFill>
                          <a:schemeClr val="tx1"/>
                        </a:solidFill>
                      </a:endParaRPr>
                    </a:p>
                  </a:txBody>
                  <a:tcPr/>
                </a:tc>
                <a:tc>
                  <a:txBody>
                    <a:bodyPr/>
                    <a:lstStyle/>
                    <a:p>
                      <a:r>
                        <a:rPr lang="en-US" sz="1600" dirty="0"/>
                        <a:t>1.125 to 0.703 degrees</a:t>
                      </a:r>
                    </a:p>
                    <a:p>
                      <a:r>
                        <a:rPr lang="en-US" sz="1600" dirty="0"/>
                        <a:t>6-hourly</a:t>
                      </a:r>
                    </a:p>
                  </a:txBody>
                  <a:tcPr/>
                </a:tc>
                <a:tc>
                  <a:txBody>
                    <a:bodyPr/>
                    <a:lstStyle/>
                    <a:p>
                      <a:r>
                        <a:rPr lang="en-US" sz="1600" dirty="0"/>
                        <a:t>European Centre for Medium-Range Weather Forecasts (ECMWF)</a:t>
                      </a:r>
                    </a:p>
                  </a:txBody>
                  <a:tcPr/>
                </a:tc>
                <a:tc>
                  <a:txBody>
                    <a:bodyPr/>
                    <a:lstStyle/>
                    <a:p>
                      <a:r>
                        <a:rPr lang="en-US" sz="1600" dirty="0"/>
                        <a:t>Tiled ECMWF Scheme for Surface Exchange over Land </a:t>
                      </a:r>
                    </a:p>
                    <a:p>
                      <a:r>
                        <a:rPr lang="en-US" sz="1600" dirty="0"/>
                        <a:t>(</a:t>
                      </a:r>
                      <a:r>
                        <a:rPr lang="en-US" sz="1600" dirty="0">
                          <a:solidFill>
                            <a:srgbClr val="FFC000"/>
                          </a:solidFill>
                        </a:rPr>
                        <a:t>TESSEL</a:t>
                      </a:r>
                      <a:r>
                        <a:rPr lang="en-US" sz="1600" dirty="0"/>
                        <a:t>)</a:t>
                      </a:r>
                    </a:p>
                  </a:txBody>
                  <a:tcPr/>
                </a:tc>
                <a:tc>
                  <a:txBody>
                    <a:bodyPr/>
                    <a:lstStyle/>
                    <a:p>
                      <a:r>
                        <a:rPr lang="en-US" sz="1600" dirty="0"/>
                        <a:t>Four layers: 0-7, 7-28, 28-100, 100-255cm</a:t>
                      </a:r>
                    </a:p>
                  </a:txBody>
                  <a:tcPr/>
                </a:tc>
                <a:extLst>
                  <a:ext uri="{0D108BD9-81ED-4DB2-BD59-A6C34878D82A}">
                    <a16:rowId xmlns:a16="http://schemas.microsoft.com/office/drawing/2014/main" val="363779497"/>
                  </a:ext>
                </a:extLst>
              </a:tr>
              <a:tr h="998862">
                <a:tc>
                  <a:txBody>
                    <a:bodyPr/>
                    <a:lstStyle/>
                    <a:p>
                      <a:r>
                        <a:rPr lang="en-US" sz="1600" b="0" dirty="0">
                          <a:solidFill>
                            <a:schemeClr val="tx1"/>
                          </a:solidFill>
                        </a:rPr>
                        <a:t>Global Climate Prediction</a:t>
                      </a:r>
                    </a:p>
                    <a:p>
                      <a:r>
                        <a:rPr lang="en-US" sz="1600" b="0" dirty="0">
                          <a:solidFill>
                            <a:schemeClr val="tx1"/>
                          </a:solidFill>
                        </a:rPr>
                        <a:t>Center </a:t>
                      </a:r>
                      <a:r>
                        <a:rPr lang="en-US" sz="1600" b="1" dirty="0">
                          <a:solidFill>
                            <a:schemeClr val="tx1"/>
                          </a:solidFill>
                        </a:rPr>
                        <a:t>(CPC) </a:t>
                      </a:r>
                      <a:r>
                        <a:rPr lang="en-US" sz="1600" b="0" dirty="0">
                          <a:solidFill>
                            <a:schemeClr val="tx1"/>
                          </a:solidFill>
                        </a:rPr>
                        <a:t>reanalysis dataset</a:t>
                      </a:r>
                    </a:p>
                  </a:txBody>
                  <a:tcPr/>
                </a:tc>
                <a:tc>
                  <a:txBody>
                    <a:bodyPr/>
                    <a:lstStyle/>
                    <a:p>
                      <a:r>
                        <a:rPr lang="en-US" sz="1600" dirty="0"/>
                        <a:t>0.5 degrees</a:t>
                      </a:r>
                    </a:p>
                    <a:p>
                      <a:r>
                        <a:rPr lang="en-US" sz="1600" dirty="0"/>
                        <a:t>monthly</a:t>
                      </a:r>
                    </a:p>
                  </a:txBody>
                  <a:tcPr/>
                </a:tc>
                <a:tc>
                  <a:txBody>
                    <a:bodyPr/>
                    <a:lstStyle/>
                    <a:p>
                      <a:r>
                        <a:rPr lang="en-US" sz="1600" dirty="0"/>
                        <a:t>N/</a:t>
                      </a:r>
                      <a:r>
                        <a:rPr lang="en-US" altLang="zh-CN" sz="1600" dirty="0"/>
                        <a:t>A</a:t>
                      </a:r>
                      <a:endParaRPr lang="en-US" sz="1600" dirty="0"/>
                    </a:p>
                  </a:txBody>
                  <a:tcPr/>
                </a:tc>
                <a:tc>
                  <a:txBody>
                    <a:bodyPr/>
                    <a:lstStyle/>
                    <a:p>
                      <a:r>
                        <a:rPr lang="en-US" sz="1600" dirty="0"/>
                        <a:t>One layer </a:t>
                      </a:r>
                      <a:r>
                        <a:rPr lang="en-US" sz="1600" dirty="0">
                          <a:solidFill>
                            <a:schemeClr val="accent1">
                              <a:lumMod val="50000"/>
                            </a:schemeClr>
                          </a:solidFill>
                        </a:rPr>
                        <a:t>bucket</a:t>
                      </a:r>
                      <a:r>
                        <a:rPr lang="en-US" sz="1600" baseline="0" dirty="0">
                          <a:solidFill>
                            <a:schemeClr val="accent1">
                              <a:lumMod val="50000"/>
                            </a:schemeClr>
                          </a:solidFill>
                        </a:rPr>
                        <a:t> water balance model</a:t>
                      </a:r>
                      <a:endParaRPr lang="en-US" sz="1600" dirty="0">
                        <a:solidFill>
                          <a:schemeClr val="accent1">
                            <a:lumMod val="50000"/>
                          </a:schemeClr>
                        </a:solidFill>
                      </a:endParaRPr>
                    </a:p>
                  </a:txBody>
                  <a:tcPr/>
                </a:tc>
                <a:tc>
                  <a:txBody>
                    <a:bodyPr/>
                    <a:lstStyle/>
                    <a:p>
                      <a:r>
                        <a:rPr lang="en-US" sz="1600" dirty="0"/>
                        <a:t>One layer</a:t>
                      </a:r>
                    </a:p>
                    <a:p>
                      <a:r>
                        <a:rPr lang="en-US" sz="1600" dirty="0"/>
                        <a:t>0-1.6m</a:t>
                      </a:r>
                    </a:p>
                  </a:txBody>
                  <a:tcPr/>
                </a:tc>
                <a:extLst>
                  <a:ext uri="{0D108BD9-81ED-4DB2-BD59-A6C34878D82A}">
                    <a16:rowId xmlns:a16="http://schemas.microsoft.com/office/drawing/2014/main" val="1165551973"/>
                  </a:ext>
                </a:extLst>
              </a:tr>
            </a:tbl>
          </a:graphicData>
        </a:graphic>
      </p:graphicFrame>
      <p:sp>
        <p:nvSpPr>
          <p:cNvPr id="4" name="Slide Number Placeholder 3"/>
          <p:cNvSpPr>
            <a:spLocks noGrp="1"/>
          </p:cNvSpPr>
          <p:nvPr>
            <p:ph type="sldNum" sz="quarter" idx="12"/>
          </p:nvPr>
        </p:nvSpPr>
        <p:spPr/>
        <p:txBody>
          <a:bodyPr/>
          <a:lstStyle/>
          <a:p>
            <a:fld id="{B27AF178-B552-4522-9352-F8E2C43E6FD7}" type="slidenum">
              <a:rPr lang="en-US" altLang="en-US" smtClean="0"/>
              <a:pPr/>
              <a:t>15</a:t>
            </a:fld>
            <a:endParaRPr lang="en-US" altLang="en-US" dirty="0"/>
          </a:p>
        </p:txBody>
      </p:sp>
    </p:spTree>
    <p:extLst>
      <p:ext uri="{BB962C8B-B14F-4D97-AF65-F5344CB8AC3E}">
        <p14:creationId xmlns:p14="http://schemas.microsoft.com/office/powerpoint/2010/main" val="2174703901"/>
      </p:ext>
    </p:extLst>
  </p:cSld>
  <p:clrMapOvr>
    <a:masterClrMapping/>
  </p:clrMapOvr>
  <mc:AlternateContent xmlns:mc="http://schemas.openxmlformats.org/markup-compatibility/2006">
    <mc:Choice xmlns:p14="http://schemas.microsoft.com/office/powerpoint/2010/main" Requires="p14">
      <p:transition spd="slow" p14:dur="2000" advTm="93511"/>
    </mc:Choice>
    <mc:Fallback>
      <p:transition spd="slow" advTm="935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575826" y="1784558"/>
            <a:ext cx="3902988" cy="1305482"/>
          </a:xfrm>
          <a:prstGeom prst="rect">
            <a:avLst/>
          </a:prstGeom>
        </p:spPr>
      </p:pic>
      <p:sp>
        <p:nvSpPr>
          <p:cNvPr id="4" name="Slide Number Placeholder 3"/>
          <p:cNvSpPr>
            <a:spLocks noGrp="1"/>
          </p:cNvSpPr>
          <p:nvPr>
            <p:ph type="sldNum" sz="quarter" idx="12"/>
          </p:nvPr>
        </p:nvSpPr>
        <p:spPr/>
        <p:txBody>
          <a:bodyPr/>
          <a:lstStyle/>
          <a:p>
            <a:fld id="{B27AF178-B552-4522-9352-F8E2C43E6FD7}" type="slidenum">
              <a:rPr lang="en-US" altLang="en-US" smtClean="0"/>
              <a:pPr/>
              <a:t>16</a:t>
            </a:fld>
            <a:endParaRPr lang="en-US" altLang="en-US"/>
          </a:p>
        </p:txBody>
      </p:sp>
      <p:sp>
        <p:nvSpPr>
          <p:cNvPr id="5" name="Title 1"/>
          <p:cNvSpPr txBox="1">
            <a:spLocks/>
          </p:cNvSpPr>
          <p:nvPr/>
        </p:nvSpPr>
        <p:spPr bwMode="auto">
          <a:xfrm>
            <a:off x="1363394" y="425212"/>
            <a:ext cx="7499252" cy="79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sz="3200" dirty="0"/>
              <a:t>Reanalysis datasets</a:t>
            </a:r>
            <a:endParaRPr lang="en-US" sz="3200" dirty="0"/>
          </a:p>
        </p:txBody>
      </p:sp>
      <p:sp>
        <p:nvSpPr>
          <p:cNvPr id="7" name="TextBox 6"/>
          <p:cNvSpPr txBox="1"/>
          <p:nvPr/>
        </p:nvSpPr>
        <p:spPr>
          <a:xfrm>
            <a:off x="3578770" y="1277007"/>
            <a:ext cx="1860333" cy="461665"/>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CN" sz="2400" dirty="0">
                <a:solidFill>
                  <a:schemeClr val="tx1"/>
                </a:solidFill>
              </a:rPr>
              <a:t>Noah</a:t>
            </a:r>
            <a:endParaRPr lang="en-US" sz="2400" dirty="0">
              <a:solidFill>
                <a:schemeClr val="tx1"/>
              </a:solidFill>
            </a:endParaRPr>
          </a:p>
        </p:txBody>
      </p:sp>
      <p:sp>
        <p:nvSpPr>
          <p:cNvPr id="10" name="Rectangle 9"/>
          <p:cNvSpPr/>
          <p:nvPr/>
        </p:nvSpPr>
        <p:spPr>
          <a:xfrm>
            <a:off x="646386" y="3084473"/>
            <a:ext cx="8497614" cy="2031325"/>
          </a:xfrm>
          <a:prstGeom prst="rect">
            <a:avLst/>
          </a:prstGeom>
        </p:spPr>
        <p:txBody>
          <a:bodyPr wrap="square">
            <a:spAutoFit/>
          </a:bodyPr>
          <a:lstStyle/>
          <a:p>
            <a:r>
              <a:rPr lang="el-GR" dirty="0"/>
              <a:t>Θ</a:t>
            </a:r>
            <a:r>
              <a:rPr lang="en-US" dirty="0"/>
              <a:t>: soil moisture</a:t>
            </a:r>
          </a:p>
          <a:p>
            <a:r>
              <a:rPr lang="en-US" dirty="0"/>
              <a:t>D</a:t>
            </a:r>
            <a:r>
              <a:rPr lang="el-GR" baseline="-25000" dirty="0">
                <a:ea typeface="DengXian" panose="02010600030101010101" pitchFamily="2" charset="-122"/>
              </a:rPr>
              <a:t>θ</a:t>
            </a:r>
            <a:r>
              <a:rPr lang="en-US" dirty="0">
                <a:ea typeface="DengXian" panose="02010600030101010101" pitchFamily="2" charset="-122"/>
              </a:rPr>
              <a:t>: soil water diffusivity</a:t>
            </a:r>
          </a:p>
          <a:p>
            <a:r>
              <a:rPr lang="en-US" dirty="0">
                <a:ea typeface="DengXian" panose="02010600030101010101" pitchFamily="2" charset="-122"/>
              </a:rPr>
              <a:t>K</a:t>
            </a:r>
            <a:r>
              <a:rPr lang="el-GR" baseline="-25000" dirty="0">
                <a:ea typeface="DengXian" panose="02010600030101010101" pitchFamily="2" charset="-122"/>
              </a:rPr>
              <a:t>θ</a:t>
            </a:r>
            <a:r>
              <a:rPr lang="en-US" dirty="0">
                <a:ea typeface="DengXian" panose="02010600030101010101" pitchFamily="2" charset="-122"/>
              </a:rPr>
              <a:t>: </a:t>
            </a:r>
            <a:r>
              <a:rPr lang="en-US" dirty="0"/>
              <a:t>hydraulic conductivity</a:t>
            </a:r>
          </a:p>
          <a:p>
            <a:r>
              <a:rPr lang="en-US" dirty="0">
                <a:ea typeface="DengXian" panose="02010600030101010101" pitchFamily="2" charset="-122"/>
              </a:rPr>
              <a:t>F</a:t>
            </a:r>
            <a:r>
              <a:rPr lang="el-GR" baseline="-25000" dirty="0">
                <a:ea typeface="DengXian" panose="02010600030101010101" pitchFamily="2" charset="-122"/>
              </a:rPr>
              <a:t>θ</a:t>
            </a:r>
            <a:r>
              <a:rPr lang="el-GR" dirty="0">
                <a:ea typeface="DengXian" panose="02010600030101010101" pitchFamily="2" charset="-122"/>
              </a:rPr>
              <a:t> </a:t>
            </a:r>
            <a:r>
              <a:rPr lang="en-US" dirty="0"/>
              <a:t>is a source/sink term for precipitation/evapotranspiration </a:t>
            </a:r>
            <a:br>
              <a:rPr lang="en-US" dirty="0"/>
            </a:br>
            <a:endParaRPr lang="en-US" dirty="0"/>
          </a:p>
          <a:p>
            <a:br>
              <a:rPr lang="en-US" dirty="0"/>
            </a:br>
            <a:endParaRPr lang="en-US" dirty="0"/>
          </a:p>
        </p:txBody>
      </p:sp>
    </p:spTree>
    <p:extLst>
      <p:ext uri="{BB962C8B-B14F-4D97-AF65-F5344CB8AC3E}">
        <p14:creationId xmlns:p14="http://schemas.microsoft.com/office/powerpoint/2010/main" val="3886798697"/>
      </p:ext>
    </p:extLst>
  </p:cSld>
  <p:clrMapOvr>
    <a:masterClrMapping/>
  </p:clrMapOvr>
  <mc:AlternateContent xmlns:mc="http://schemas.openxmlformats.org/markup-compatibility/2006">
    <mc:Choice xmlns:p14="http://schemas.microsoft.com/office/powerpoint/2010/main" Requires="p14">
      <p:transition spd="slow" p14:dur="2000" advTm="22307"/>
    </mc:Choice>
    <mc:Fallback>
      <p:transition spd="slow" advTm="2230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17</a:t>
            </a:fld>
            <a:endParaRPr lang="en-US" altLang="en-US"/>
          </a:p>
        </p:txBody>
      </p:sp>
      <p:grpSp>
        <p:nvGrpSpPr>
          <p:cNvPr id="5" name="Group 4"/>
          <p:cNvGrpSpPr/>
          <p:nvPr/>
        </p:nvGrpSpPr>
        <p:grpSpPr>
          <a:xfrm>
            <a:off x="1355835" y="2095943"/>
            <a:ext cx="6285001" cy="552664"/>
            <a:chOff x="4698124" y="2584674"/>
            <a:chExt cx="6285001" cy="552664"/>
          </a:xfrm>
        </p:grpSpPr>
        <p:pic>
          <p:nvPicPr>
            <p:cNvPr id="6" name="Picture 5"/>
            <p:cNvPicPr>
              <a:picLocks noChangeAspect="1"/>
            </p:cNvPicPr>
            <p:nvPr/>
          </p:nvPicPr>
          <p:blipFill>
            <a:blip r:embed="rId3"/>
            <a:stretch>
              <a:fillRect/>
            </a:stretch>
          </p:blipFill>
          <p:spPr>
            <a:xfrm>
              <a:off x="4698124" y="2584674"/>
              <a:ext cx="4256690" cy="552664"/>
            </a:xfrm>
            <a:prstGeom prst="rect">
              <a:avLst/>
            </a:prstGeom>
          </p:spPr>
        </p:pic>
        <p:pic>
          <p:nvPicPr>
            <p:cNvPr id="7" name="Picture 6"/>
            <p:cNvPicPr>
              <a:picLocks noChangeAspect="1"/>
            </p:cNvPicPr>
            <p:nvPr/>
          </p:nvPicPr>
          <p:blipFill>
            <a:blip r:embed="rId4"/>
            <a:stretch>
              <a:fillRect/>
            </a:stretch>
          </p:blipFill>
          <p:spPr>
            <a:xfrm>
              <a:off x="8944490" y="2685205"/>
              <a:ext cx="2038635" cy="352474"/>
            </a:xfrm>
            <a:prstGeom prst="rect">
              <a:avLst/>
            </a:prstGeom>
          </p:spPr>
        </p:pic>
      </p:grpSp>
      <p:sp>
        <p:nvSpPr>
          <p:cNvPr id="8" name="TextBox 7"/>
          <p:cNvSpPr txBox="1"/>
          <p:nvPr/>
        </p:nvSpPr>
        <p:spPr>
          <a:xfrm>
            <a:off x="3810000" y="1350580"/>
            <a:ext cx="1692166" cy="461665"/>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CN" sz="2400" dirty="0">
                <a:solidFill>
                  <a:schemeClr val="tx1"/>
                </a:solidFill>
              </a:rPr>
              <a:t>TESSEL</a:t>
            </a:r>
            <a:endParaRPr lang="en-US" sz="2400" dirty="0">
              <a:solidFill>
                <a:schemeClr val="tx1"/>
              </a:solidFill>
            </a:endParaRPr>
          </a:p>
        </p:txBody>
      </p:sp>
      <p:sp>
        <p:nvSpPr>
          <p:cNvPr id="9" name="Rectangle 8"/>
          <p:cNvSpPr/>
          <p:nvPr/>
        </p:nvSpPr>
        <p:spPr>
          <a:xfrm>
            <a:off x="867103" y="2693728"/>
            <a:ext cx="7346732" cy="2308324"/>
          </a:xfrm>
          <a:prstGeom prst="rect">
            <a:avLst/>
          </a:prstGeom>
        </p:spPr>
        <p:txBody>
          <a:bodyPr wrap="square">
            <a:spAutoFit/>
          </a:bodyPr>
          <a:lstStyle/>
          <a:p>
            <a:pPr marL="285750" indent="-285750">
              <a:buFont typeface="Arial" panose="020B0604020202020204" pitchFamily="34" charset="0"/>
              <a:buChar char="•"/>
            </a:pPr>
            <a:r>
              <a:rPr lang="en-US" dirty="0">
                <a:solidFill>
                  <a:srgbClr val="231F20"/>
                </a:solidFill>
                <a:latin typeface="Times-Roman"/>
              </a:rPr>
              <a:t>Superscript a stands for analyzed values</a:t>
            </a:r>
          </a:p>
          <a:p>
            <a:pPr marL="285750" indent="-285750">
              <a:buFont typeface="Arial" panose="020B0604020202020204" pitchFamily="34" charset="0"/>
              <a:buChar char="•"/>
            </a:pPr>
            <a:r>
              <a:rPr lang="en-US" dirty="0">
                <a:solidFill>
                  <a:srgbClr val="231F20"/>
                </a:solidFill>
                <a:latin typeface="Times-Roman"/>
              </a:rPr>
              <a:t>superscript f for forecasted values</a:t>
            </a:r>
          </a:p>
          <a:p>
            <a:pPr marL="285750" indent="-285750">
              <a:buFont typeface="Arial" panose="020B0604020202020204" pitchFamily="34" charset="0"/>
              <a:buChar char="•"/>
            </a:pPr>
            <a:r>
              <a:rPr lang="en-US" dirty="0">
                <a:solidFill>
                  <a:srgbClr val="231F20"/>
                </a:solidFill>
                <a:latin typeface="Times-Roman"/>
              </a:rPr>
              <a:t>subscript </a:t>
            </a:r>
            <a:r>
              <a:rPr lang="en-US" dirty="0" err="1">
                <a:solidFill>
                  <a:srgbClr val="231F20"/>
                </a:solidFill>
                <a:latin typeface="Times-Roman"/>
              </a:rPr>
              <a:t>i</a:t>
            </a:r>
            <a:r>
              <a:rPr lang="en-US" dirty="0">
                <a:solidFill>
                  <a:srgbClr val="231F20"/>
                </a:solidFill>
                <a:latin typeface="Times-Roman"/>
              </a:rPr>
              <a:t> identifies the soil layer</a:t>
            </a:r>
          </a:p>
          <a:p>
            <a:pPr marL="285750" indent="-285750">
              <a:buFont typeface="Arial" panose="020B0604020202020204" pitchFamily="34" charset="0"/>
              <a:buChar char="•"/>
            </a:pPr>
            <a:r>
              <a:rPr lang="en-US" dirty="0">
                <a:solidFill>
                  <a:srgbClr val="231F20"/>
                </a:solidFill>
                <a:latin typeface="Times-Roman"/>
              </a:rPr>
              <a:t>The coefficients </a:t>
            </a:r>
            <a:r>
              <a:rPr lang="el-GR" dirty="0">
                <a:solidFill>
                  <a:srgbClr val="231F20"/>
                </a:solidFill>
                <a:latin typeface="Times-Roman"/>
              </a:rPr>
              <a:t>α</a:t>
            </a:r>
            <a:r>
              <a:rPr lang="en-US" baseline="-25000" dirty="0" err="1">
                <a:solidFill>
                  <a:srgbClr val="231F20"/>
                </a:solidFill>
                <a:latin typeface="Times-Roman"/>
              </a:rPr>
              <a:t>i</a:t>
            </a:r>
            <a:r>
              <a:rPr lang="en-US" dirty="0">
                <a:solidFill>
                  <a:srgbClr val="231F20"/>
                </a:solidFill>
                <a:latin typeface="Times-Roman"/>
              </a:rPr>
              <a:t> and </a:t>
            </a:r>
            <a:r>
              <a:rPr lang="el-GR" dirty="0">
                <a:solidFill>
                  <a:srgbClr val="231F20"/>
                </a:solidFill>
                <a:latin typeface="DengXian" panose="02010600030101010101" pitchFamily="2" charset="-122"/>
                <a:ea typeface="DengXian" panose="02010600030101010101" pitchFamily="2" charset="-122"/>
              </a:rPr>
              <a:t>β</a:t>
            </a:r>
            <a:r>
              <a:rPr lang="en-US" baseline="-25000" dirty="0" err="1">
                <a:solidFill>
                  <a:srgbClr val="231F20"/>
                </a:solidFill>
                <a:latin typeface="Times-Roman"/>
              </a:rPr>
              <a:t>i</a:t>
            </a:r>
            <a:r>
              <a:rPr lang="en-US" dirty="0">
                <a:solidFill>
                  <a:srgbClr val="231F20"/>
                </a:solidFill>
                <a:latin typeface="Times-Roman"/>
              </a:rPr>
              <a:t> determine the weight that is given to the increments of temperature (T</a:t>
            </a:r>
            <a:r>
              <a:rPr lang="en-US" baseline="30000" dirty="0">
                <a:solidFill>
                  <a:srgbClr val="231F20"/>
                </a:solidFill>
                <a:latin typeface="Times-Roman"/>
              </a:rPr>
              <a:t>a</a:t>
            </a:r>
            <a:r>
              <a:rPr lang="en-US" dirty="0">
                <a:solidFill>
                  <a:srgbClr val="231F20"/>
                </a:solidFill>
                <a:latin typeface="Times-Roman"/>
              </a:rPr>
              <a:t>-T</a:t>
            </a:r>
            <a:r>
              <a:rPr lang="en-US" baseline="30000" dirty="0">
                <a:solidFill>
                  <a:srgbClr val="231F20"/>
                </a:solidFill>
                <a:latin typeface="Times-Roman"/>
              </a:rPr>
              <a:t>f</a:t>
            </a:r>
            <a:r>
              <a:rPr lang="en-US" dirty="0">
                <a:solidFill>
                  <a:srgbClr val="231F20"/>
                </a:solidFill>
                <a:latin typeface="Times-Roman"/>
              </a:rPr>
              <a:t>) and relative humidity (RH</a:t>
            </a:r>
            <a:r>
              <a:rPr lang="en-US" baseline="30000" dirty="0">
                <a:solidFill>
                  <a:srgbClr val="231F20"/>
                </a:solidFill>
                <a:latin typeface="Times-Roman"/>
              </a:rPr>
              <a:t>a</a:t>
            </a:r>
            <a:r>
              <a:rPr lang="en-US" dirty="0">
                <a:solidFill>
                  <a:srgbClr val="231F20"/>
                </a:solidFill>
                <a:latin typeface="Times-Roman"/>
              </a:rPr>
              <a:t> - RH</a:t>
            </a:r>
            <a:r>
              <a:rPr lang="en-US" baseline="30000" dirty="0">
                <a:solidFill>
                  <a:srgbClr val="231F20"/>
                </a:solidFill>
                <a:latin typeface="Times-Roman"/>
              </a:rPr>
              <a:t>f</a:t>
            </a:r>
            <a:r>
              <a:rPr lang="en-US" dirty="0">
                <a:solidFill>
                  <a:srgbClr val="231F20"/>
                </a:solidFill>
                <a:latin typeface="Times-Roman"/>
              </a:rPr>
              <a:t> ) with respect to the first guess of soil moisture </a:t>
            </a:r>
          </a:p>
          <a:p>
            <a:br>
              <a:rPr lang="en-US" dirty="0"/>
            </a:br>
            <a:endParaRPr lang="en-US" dirty="0"/>
          </a:p>
        </p:txBody>
      </p:sp>
      <p:sp>
        <p:nvSpPr>
          <p:cNvPr id="10" name="Title 1"/>
          <p:cNvSpPr txBox="1">
            <a:spLocks/>
          </p:cNvSpPr>
          <p:nvPr/>
        </p:nvSpPr>
        <p:spPr bwMode="auto">
          <a:xfrm>
            <a:off x="1363394" y="425212"/>
            <a:ext cx="7499252" cy="79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sz="3200" dirty="0"/>
              <a:t>Reanalysis datasets</a:t>
            </a:r>
            <a:endParaRPr lang="en-US" sz="3200" dirty="0"/>
          </a:p>
        </p:txBody>
      </p:sp>
      <p:sp>
        <p:nvSpPr>
          <p:cNvPr id="11" name="Rectangle 10"/>
          <p:cNvSpPr/>
          <p:nvPr/>
        </p:nvSpPr>
        <p:spPr>
          <a:xfrm>
            <a:off x="6825619" y="5861409"/>
            <a:ext cx="2076209" cy="307777"/>
          </a:xfrm>
          <a:prstGeom prst="rect">
            <a:avLst/>
          </a:prstGeom>
        </p:spPr>
        <p:txBody>
          <a:bodyPr wrap="none">
            <a:spAutoFit/>
          </a:bodyPr>
          <a:lstStyle/>
          <a:p>
            <a:r>
              <a:rPr lang="en-US" sz="1400" i="1" dirty="0"/>
              <a:t>(DOUVILLE et al. 1999)</a:t>
            </a:r>
          </a:p>
        </p:txBody>
      </p:sp>
    </p:spTree>
    <p:extLst>
      <p:ext uri="{BB962C8B-B14F-4D97-AF65-F5344CB8AC3E}">
        <p14:creationId xmlns:p14="http://schemas.microsoft.com/office/powerpoint/2010/main" val="3087027163"/>
      </p:ext>
    </p:extLst>
  </p:cSld>
  <p:clrMapOvr>
    <a:masterClrMapping/>
  </p:clrMapOvr>
  <mc:AlternateContent xmlns:mc="http://schemas.openxmlformats.org/markup-compatibility/2006">
    <mc:Choice xmlns:p14="http://schemas.microsoft.com/office/powerpoint/2010/main" Requires="p14">
      <p:transition spd="slow" p14:dur="2000" advTm="23230"/>
    </mc:Choice>
    <mc:Fallback>
      <p:transition spd="slow" advTm="232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18</a:t>
            </a:fld>
            <a:endParaRPr lang="en-US" altLang="en-US"/>
          </a:p>
        </p:txBody>
      </p:sp>
      <p:sp>
        <p:nvSpPr>
          <p:cNvPr id="5" name="TextBox 4"/>
          <p:cNvSpPr txBox="1"/>
          <p:nvPr/>
        </p:nvSpPr>
        <p:spPr>
          <a:xfrm>
            <a:off x="3589282" y="1366345"/>
            <a:ext cx="1860333" cy="461665"/>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CN" sz="2400" dirty="0">
                <a:solidFill>
                  <a:schemeClr val="tx1"/>
                </a:solidFill>
              </a:rPr>
              <a:t>Bucket</a:t>
            </a:r>
            <a:endParaRPr lang="en-US" sz="2400" dirty="0">
              <a:solidFill>
                <a:schemeClr val="tx1"/>
              </a:solidFill>
            </a:endParaRPr>
          </a:p>
        </p:txBody>
      </p:sp>
      <p:sp>
        <p:nvSpPr>
          <p:cNvPr id="6" name="Rectangle 5"/>
          <p:cNvSpPr/>
          <p:nvPr/>
        </p:nvSpPr>
        <p:spPr>
          <a:xfrm>
            <a:off x="3116054" y="2271838"/>
            <a:ext cx="4572000" cy="461665"/>
          </a:xfrm>
          <a:prstGeom prst="rect">
            <a:avLst/>
          </a:prstGeom>
        </p:spPr>
        <p:txBody>
          <a:bodyPr>
            <a:spAutoFit/>
          </a:bodyPr>
          <a:lstStyle/>
          <a:p>
            <a:r>
              <a:rPr lang="pt-BR" sz="2400" dirty="0">
                <a:solidFill>
                  <a:srgbClr val="231F20"/>
                </a:solidFill>
                <a:latin typeface="AdvTT5843c571"/>
              </a:rPr>
              <a:t>dw/dt = P-E-R-G</a:t>
            </a:r>
            <a:endParaRPr lang="en-US" sz="2400" dirty="0"/>
          </a:p>
        </p:txBody>
      </p:sp>
      <p:sp>
        <p:nvSpPr>
          <p:cNvPr id="7" name="Rectangle 6"/>
          <p:cNvSpPr/>
          <p:nvPr/>
        </p:nvSpPr>
        <p:spPr>
          <a:xfrm>
            <a:off x="1907626" y="2880735"/>
            <a:ext cx="6432331" cy="1477328"/>
          </a:xfrm>
          <a:prstGeom prst="rect">
            <a:avLst/>
          </a:prstGeom>
        </p:spPr>
        <p:txBody>
          <a:bodyPr wrap="square">
            <a:spAutoFit/>
          </a:bodyPr>
          <a:lstStyle/>
          <a:p>
            <a:r>
              <a:rPr lang="en-US" dirty="0"/>
              <a:t>W: soil moisture in a single column of depth 1.6 meter, mm;</a:t>
            </a:r>
          </a:p>
          <a:p>
            <a:r>
              <a:rPr lang="en-US" dirty="0"/>
              <a:t>P: precipitation, mm/month;</a:t>
            </a:r>
          </a:p>
          <a:p>
            <a:r>
              <a:rPr lang="en-US" dirty="0"/>
              <a:t>E: evaporation, mm/month;</a:t>
            </a:r>
          </a:p>
          <a:p>
            <a:r>
              <a:rPr lang="en-US" dirty="0"/>
              <a:t>R: runoff, mm/month;</a:t>
            </a:r>
          </a:p>
          <a:p>
            <a:r>
              <a:rPr lang="en-US" dirty="0"/>
              <a:t>G: loss to groundwater, mm/month</a:t>
            </a:r>
          </a:p>
        </p:txBody>
      </p:sp>
      <p:sp>
        <p:nvSpPr>
          <p:cNvPr id="8" name="Title 1"/>
          <p:cNvSpPr txBox="1">
            <a:spLocks/>
          </p:cNvSpPr>
          <p:nvPr/>
        </p:nvSpPr>
        <p:spPr bwMode="auto">
          <a:xfrm>
            <a:off x="1363394" y="425212"/>
            <a:ext cx="7499252" cy="79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sz="3200" dirty="0"/>
              <a:t>Reanalysis datasets</a:t>
            </a:r>
            <a:endParaRPr lang="en-US" sz="3200" dirty="0"/>
          </a:p>
        </p:txBody>
      </p:sp>
    </p:spTree>
    <p:extLst>
      <p:ext uri="{BB962C8B-B14F-4D97-AF65-F5344CB8AC3E}">
        <p14:creationId xmlns:p14="http://schemas.microsoft.com/office/powerpoint/2010/main" val="2655573928"/>
      </p:ext>
    </p:extLst>
  </p:cSld>
  <p:clrMapOvr>
    <a:masterClrMapping/>
  </p:clrMapOvr>
  <mc:AlternateContent xmlns:mc="http://schemas.openxmlformats.org/markup-compatibility/2006">
    <mc:Choice xmlns:p14="http://schemas.microsoft.com/office/powerpoint/2010/main" Requires="p14">
      <p:transition spd="slow" p14:dur="2000" advTm="25169"/>
    </mc:Choice>
    <mc:Fallback>
      <p:transition spd="slow" advTm="2516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19</a:t>
            </a:fld>
            <a:endParaRPr lang="en-US" altLang="en-US"/>
          </a:p>
        </p:txBody>
      </p:sp>
      <p:sp>
        <p:nvSpPr>
          <p:cNvPr id="5" name="Title 1"/>
          <p:cNvSpPr txBox="1">
            <a:spLocks/>
          </p:cNvSpPr>
          <p:nvPr/>
        </p:nvSpPr>
        <p:spPr bwMode="auto">
          <a:xfrm>
            <a:off x="1489842" y="475743"/>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Downscaling in WRF</a:t>
            </a:r>
            <a:endParaRPr lang="en-US" dirty="0"/>
          </a:p>
        </p:txBody>
      </p:sp>
      <p:grpSp>
        <p:nvGrpSpPr>
          <p:cNvPr id="27" name="Group 26"/>
          <p:cNvGrpSpPr/>
          <p:nvPr/>
        </p:nvGrpSpPr>
        <p:grpSpPr>
          <a:xfrm>
            <a:off x="898634" y="1749972"/>
            <a:ext cx="6763408" cy="1466193"/>
            <a:chOff x="693682" y="2695903"/>
            <a:chExt cx="6763408" cy="1466193"/>
          </a:xfrm>
        </p:grpSpPr>
        <p:sp>
          <p:nvSpPr>
            <p:cNvPr id="6" name="Oval 5"/>
            <p:cNvSpPr/>
            <p:nvPr/>
          </p:nvSpPr>
          <p:spPr>
            <a:xfrm>
              <a:off x="693682" y="2695903"/>
              <a:ext cx="2333297" cy="14661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Large Scale</a:t>
              </a:r>
            </a:p>
            <a:p>
              <a:pPr algn="ctr"/>
              <a:r>
                <a:rPr lang="en-US" sz="2400" dirty="0">
                  <a:solidFill>
                    <a:schemeClr val="tx1"/>
                  </a:solidFill>
                </a:rPr>
                <a:t>/Global</a:t>
              </a:r>
            </a:p>
          </p:txBody>
        </p:sp>
        <p:sp>
          <p:nvSpPr>
            <p:cNvPr id="7" name="Rectangle 6"/>
            <p:cNvSpPr/>
            <p:nvPr/>
          </p:nvSpPr>
          <p:spPr>
            <a:xfrm>
              <a:off x="5360276" y="2963917"/>
              <a:ext cx="2096814" cy="9301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Small Scale</a:t>
              </a:r>
            </a:p>
            <a:p>
              <a:pPr algn="ctr"/>
              <a:r>
                <a:rPr lang="en-US" sz="2000" dirty="0">
                  <a:solidFill>
                    <a:schemeClr val="tx1"/>
                  </a:solidFill>
                </a:rPr>
                <a:t>/Regional</a:t>
              </a:r>
            </a:p>
          </p:txBody>
        </p:sp>
        <p:sp>
          <p:nvSpPr>
            <p:cNvPr id="22" name="Right Arrow 21"/>
            <p:cNvSpPr/>
            <p:nvPr/>
          </p:nvSpPr>
          <p:spPr>
            <a:xfrm>
              <a:off x="4729655" y="3137337"/>
              <a:ext cx="599089" cy="599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090042" y="3279227"/>
              <a:ext cx="409903" cy="3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668111" y="3273972"/>
              <a:ext cx="409903" cy="3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198884" y="3284482"/>
              <a:ext cx="409903" cy="3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11214" y="2932387"/>
              <a:ext cx="3216166" cy="369332"/>
            </a:xfrm>
            <a:prstGeom prst="rect">
              <a:avLst/>
            </a:prstGeom>
            <a:noFill/>
          </p:spPr>
          <p:txBody>
            <a:bodyPr wrap="square" rtlCol="0">
              <a:spAutoFit/>
            </a:bodyPr>
            <a:lstStyle/>
            <a:p>
              <a:r>
                <a:rPr lang="en-US" altLang="zh-CN" dirty="0"/>
                <a:t>Climate information</a:t>
              </a:r>
              <a:endParaRPr lang="en-US" dirty="0"/>
            </a:p>
          </p:txBody>
        </p:sp>
      </p:grpSp>
      <p:sp>
        <p:nvSpPr>
          <p:cNvPr id="29" name="Parallelogram 28"/>
          <p:cNvSpPr/>
          <p:nvPr/>
        </p:nvSpPr>
        <p:spPr>
          <a:xfrm>
            <a:off x="3026978" y="4288221"/>
            <a:ext cx="2554013" cy="740979"/>
          </a:xfrm>
          <a:prstGeom prst="parallelogra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Downscaling</a:t>
            </a:r>
          </a:p>
        </p:txBody>
      </p:sp>
      <p:sp>
        <p:nvSpPr>
          <p:cNvPr id="30" name="Up Arrow 29"/>
          <p:cNvSpPr/>
          <p:nvPr/>
        </p:nvSpPr>
        <p:spPr>
          <a:xfrm>
            <a:off x="4067503" y="3074276"/>
            <a:ext cx="268014" cy="83557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Brace 31"/>
          <p:cNvSpPr/>
          <p:nvPr/>
        </p:nvSpPr>
        <p:spPr>
          <a:xfrm>
            <a:off x="2506719" y="3736428"/>
            <a:ext cx="488732" cy="192339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Left Brace 32"/>
          <p:cNvSpPr/>
          <p:nvPr/>
        </p:nvSpPr>
        <p:spPr>
          <a:xfrm>
            <a:off x="5675586" y="3704897"/>
            <a:ext cx="520262" cy="1970689"/>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0" y="3641834"/>
            <a:ext cx="3389587" cy="369332"/>
          </a:xfrm>
          <a:prstGeom prst="rect">
            <a:avLst/>
          </a:prstGeom>
          <a:noFill/>
        </p:spPr>
        <p:txBody>
          <a:bodyPr wrap="square" rtlCol="0">
            <a:spAutoFit/>
          </a:bodyPr>
          <a:lstStyle/>
          <a:p>
            <a:r>
              <a:rPr lang="en-US" dirty="0"/>
              <a:t>Statistic</a:t>
            </a:r>
            <a:r>
              <a:rPr lang="en-US" altLang="zh-CN" dirty="0"/>
              <a:t>al downscaling</a:t>
            </a:r>
            <a:endParaRPr lang="en-US" dirty="0"/>
          </a:p>
        </p:txBody>
      </p:sp>
      <p:sp>
        <p:nvSpPr>
          <p:cNvPr id="35" name="TextBox 34"/>
          <p:cNvSpPr txBox="1"/>
          <p:nvPr/>
        </p:nvSpPr>
        <p:spPr>
          <a:xfrm>
            <a:off x="0" y="5402317"/>
            <a:ext cx="3389587" cy="369332"/>
          </a:xfrm>
          <a:prstGeom prst="rect">
            <a:avLst/>
          </a:prstGeom>
          <a:noFill/>
        </p:spPr>
        <p:txBody>
          <a:bodyPr wrap="square" rtlCol="0">
            <a:spAutoFit/>
          </a:bodyPr>
          <a:lstStyle/>
          <a:p>
            <a:r>
              <a:rPr lang="en-US" b="1" dirty="0"/>
              <a:t>Dynamic</a:t>
            </a:r>
            <a:r>
              <a:rPr lang="en-US" altLang="zh-CN" b="1" dirty="0"/>
              <a:t> downscaling</a:t>
            </a:r>
            <a:endParaRPr lang="en-US" b="1" dirty="0"/>
          </a:p>
        </p:txBody>
      </p:sp>
      <p:sp>
        <p:nvSpPr>
          <p:cNvPr id="36" name="TextBox 35"/>
          <p:cNvSpPr txBox="1"/>
          <p:nvPr/>
        </p:nvSpPr>
        <p:spPr>
          <a:xfrm>
            <a:off x="6411310" y="3557751"/>
            <a:ext cx="3389587" cy="369332"/>
          </a:xfrm>
          <a:prstGeom prst="rect">
            <a:avLst/>
          </a:prstGeom>
          <a:noFill/>
        </p:spPr>
        <p:txBody>
          <a:bodyPr wrap="square" rtlCol="0">
            <a:spAutoFit/>
          </a:bodyPr>
          <a:lstStyle/>
          <a:p>
            <a:r>
              <a:rPr lang="en-US" dirty="0"/>
              <a:t>Model Physics</a:t>
            </a:r>
          </a:p>
        </p:txBody>
      </p:sp>
      <p:sp>
        <p:nvSpPr>
          <p:cNvPr id="37" name="TextBox 36"/>
          <p:cNvSpPr txBox="1"/>
          <p:nvPr/>
        </p:nvSpPr>
        <p:spPr>
          <a:xfrm>
            <a:off x="6390289" y="5491655"/>
            <a:ext cx="3389587" cy="369332"/>
          </a:xfrm>
          <a:prstGeom prst="rect">
            <a:avLst/>
          </a:prstGeom>
          <a:noFill/>
        </p:spPr>
        <p:txBody>
          <a:bodyPr wrap="square" rtlCol="0">
            <a:spAutoFit/>
          </a:bodyPr>
          <a:lstStyle/>
          <a:p>
            <a:r>
              <a:rPr lang="en-US" dirty="0"/>
              <a:t>Downscaling itself</a:t>
            </a:r>
          </a:p>
        </p:txBody>
      </p:sp>
      <p:sp>
        <p:nvSpPr>
          <p:cNvPr id="38" name="Rectangle 37"/>
          <p:cNvSpPr/>
          <p:nvPr/>
        </p:nvSpPr>
        <p:spPr>
          <a:xfrm>
            <a:off x="425669" y="1292801"/>
            <a:ext cx="4572000" cy="646331"/>
          </a:xfrm>
          <a:prstGeom prst="rect">
            <a:avLst/>
          </a:prstGeom>
        </p:spPr>
        <p:txBody>
          <a:bodyPr>
            <a:spAutoFit/>
          </a:bodyPr>
          <a:lstStyle/>
          <a:p>
            <a:r>
              <a:rPr lang="en-US" altLang="zh-CN" sz="1600" dirty="0">
                <a:solidFill>
                  <a:schemeClr val="bg1">
                    <a:lumMod val="50000"/>
                  </a:schemeClr>
                </a:solidFill>
              </a:rPr>
              <a:t>eg.</a:t>
            </a:r>
            <a:r>
              <a:rPr lang="en-US" sz="1600" dirty="0">
                <a:solidFill>
                  <a:schemeClr val="bg1">
                    <a:lumMod val="50000"/>
                  </a:schemeClr>
                </a:solidFill>
              </a:rPr>
              <a:t>1-degree</a:t>
            </a:r>
            <a:r>
              <a:rPr lang="en-US" dirty="0">
                <a:solidFill>
                  <a:schemeClr val="bg1">
                    <a:lumMod val="50000"/>
                  </a:schemeClr>
                </a:solidFill>
              </a:rPr>
              <a:t> NCEP Global Final Analysis (FNL).</a:t>
            </a:r>
          </a:p>
        </p:txBody>
      </p:sp>
      <p:sp>
        <p:nvSpPr>
          <p:cNvPr id="39" name="Rectangle 38"/>
          <p:cNvSpPr/>
          <p:nvPr/>
        </p:nvSpPr>
        <p:spPr>
          <a:xfrm>
            <a:off x="5439103" y="1308566"/>
            <a:ext cx="4572000" cy="584775"/>
          </a:xfrm>
          <a:prstGeom prst="rect">
            <a:avLst/>
          </a:prstGeom>
        </p:spPr>
        <p:txBody>
          <a:bodyPr>
            <a:spAutoFit/>
          </a:bodyPr>
          <a:lstStyle/>
          <a:p>
            <a:r>
              <a:rPr lang="en-US" sz="1600" dirty="0" err="1">
                <a:solidFill>
                  <a:schemeClr val="bg1">
                    <a:lumMod val="50000"/>
                  </a:schemeClr>
                </a:solidFill>
              </a:rPr>
              <a:t>eg</a:t>
            </a:r>
            <a:r>
              <a:rPr lang="en-US" sz="1600" dirty="0">
                <a:solidFill>
                  <a:schemeClr val="bg1">
                    <a:lumMod val="50000"/>
                  </a:schemeClr>
                </a:solidFill>
              </a:rPr>
              <a:t>. a grid spacing at 36 km over the conterminous U.S</a:t>
            </a:r>
          </a:p>
        </p:txBody>
      </p:sp>
    </p:spTree>
    <p:extLst>
      <p:ext uri="{BB962C8B-B14F-4D97-AF65-F5344CB8AC3E}">
        <p14:creationId xmlns:p14="http://schemas.microsoft.com/office/powerpoint/2010/main" val="3251690770"/>
      </p:ext>
    </p:extLst>
  </p:cSld>
  <p:clrMapOvr>
    <a:masterClrMapping/>
  </p:clrMapOvr>
  <mc:AlternateContent xmlns:mc="http://schemas.openxmlformats.org/markup-compatibility/2006">
    <mc:Choice xmlns:p14="http://schemas.microsoft.com/office/powerpoint/2010/main" Requires="p14">
      <p:transition spd="slow" p14:dur="2000" advTm="42216"/>
    </mc:Choice>
    <mc:Fallback>
      <p:transition spd="slow" advTm="4221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dirty="0"/>
              <a:t>Outline</a:t>
            </a:r>
          </a:p>
        </p:txBody>
      </p:sp>
      <p:sp>
        <p:nvSpPr>
          <p:cNvPr id="157699" name="Rectangle 3"/>
          <p:cNvSpPr>
            <a:spLocks noGrp="1" noChangeArrowheads="1"/>
          </p:cNvSpPr>
          <p:nvPr>
            <p:ph type="body" idx="1"/>
          </p:nvPr>
        </p:nvSpPr>
        <p:spPr>
          <a:xfrm>
            <a:off x="304800" y="1461868"/>
            <a:ext cx="8534400" cy="4678363"/>
          </a:xfrm>
        </p:spPr>
        <p:txBody>
          <a:bodyPr/>
          <a:lstStyle/>
          <a:p>
            <a:r>
              <a:rPr lang="en-US" altLang="en-US" sz="2800" dirty="0"/>
              <a:t>Motivation </a:t>
            </a:r>
          </a:p>
          <a:p>
            <a:pPr marL="0" indent="0">
              <a:buNone/>
            </a:pPr>
            <a:r>
              <a:rPr lang="en-US" altLang="zh-CN" dirty="0"/>
              <a:t>   </a:t>
            </a:r>
            <a:r>
              <a:rPr lang="en-US" altLang="zh-CN" sz="2400" b="0" dirty="0"/>
              <a:t>- </a:t>
            </a:r>
            <a:r>
              <a:rPr lang="en-US" altLang="en-US" sz="2400" b="0" i="1" dirty="0"/>
              <a:t>Soil moisture-climate interactions</a:t>
            </a:r>
            <a:endParaRPr lang="en-US" altLang="en-US" b="0" i="1" dirty="0"/>
          </a:p>
          <a:p>
            <a:r>
              <a:rPr lang="en-US" altLang="en-US" sz="2800" dirty="0"/>
              <a:t>Soil moisture datasets</a:t>
            </a:r>
          </a:p>
          <a:p>
            <a:pPr marL="0" indent="0">
              <a:buNone/>
            </a:pPr>
            <a:r>
              <a:rPr lang="en-US" altLang="en-US" sz="2400" b="0" i="1" dirty="0"/>
              <a:t>   - Observation networks</a:t>
            </a:r>
          </a:p>
          <a:p>
            <a:pPr marL="0" indent="0">
              <a:buNone/>
            </a:pPr>
            <a:r>
              <a:rPr lang="en-US" altLang="en-US" sz="2400" b="0" i="1" dirty="0"/>
              <a:t>   - Satellite</a:t>
            </a:r>
          </a:p>
          <a:p>
            <a:pPr marL="0" indent="0">
              <a:buNone/>
            </a:pPr>
            <a:r>
              <a:rPr lang="en-US" altLang="en-US" sz="2400" b="0" i="1" dirty="0"/>
              <a:t>   - Reanalysis datasets </a:t>
            </a:r>
          </a:p>
          <a:p>
            <a:r>
              <a:rPr lang="en-US" altLang="en-US" sz="2800" dirty="0"/>
              <a:t>Evaluation in the WRF model</a:t>
            </a:r>
          </a:p>
          <a:p>
            <a:pPr marL="0" indent="0">
              <a:buNone/>
            </a:pPr>
            <a:r>
              <a:rPr lang="en-US" altLang="en-US" sz="2800" b="0" i="1" dirty="0"/>
              <a:t>   </a:t>
            </a:r>
            <a:r>
              <a:rPr lang="en-US" altLang="en-US" sz="2400" b="0" i="1" dirty="0"/>
              <a:t>- Comparison with in situ observations</a:t>
            </a:r>
          </a:p>
          <a:p>
            <a:pPr marL="0" indent="0">
              <a:buNone/>
            </a:pPr>
            <a:r>
              <a:rPr lang="en-US" altLang="en-US" sz="2400" b="0" i="1" dirty="0"/>
              <a:t>    - Comparison with reanalysis </a:t>
            </a:r>
            <a:r>
              <a:rPr lang="en-US" altLang="zh-CN" sz="2400" b="0" i="1" dirty="0"/>
              <a:t>datasets</a:t>
            </a:r>
            <a:endParaRPr lang="en-US" altLang="en-US" sz="2400" b="0" i="1" dirty="0"/>
          </a:p>
          <a:p>
            <a:r>
              <a:rPr lang="en-US" altLang="en-US" sz="2800" dirty="0"/>
              <a:t>Conclusion</a:t>
            </a:r>
          </a:p>
          <a:p>
            <a:endParaRPr lang="en-US" altLang="en-US" dirty="0"/>
          </a:p>
        </p:txBody>
      </p:sp>
      <p:sp>
        <p:nvSpPr>
          <p:cNvPr id="3" name="Slide Number Placeholder 2"/>
          <p:cNvSpPr>
            <a:spLocks noGrp="1"/>
          </p:cNvSpPr>
          <p:nvPr>
            <p:ph type="sldNum" sz="quarter" idx="12"/>
          </p:nvPr>
        </p:nvSpPr>
        <p:spPr/>
        <p:txBody>
          <a:bodyPr/>
          <a:lstStyle/>
          <a:p>
            <a:fld id="{B27AF178-B552-4522-9352-F8E2C43E6FD7}" type="slidenum">
              <a:rPr lang="en-US" altLang="en-US" smtClean="0"/>
              <a:pPr/>
              <a:t>2</a:t>
            </a:fld>
            <a:endParaRPr lang="en-US" altLang="en-US"/>
          </a:p>
        </p:txBody>
      </p:sp>
    </p:spTree>
    <p:extLst>
      <p:ext uri="{BB962C8B-B14F-4D97-AF65-F5344CB8AC3E}">
        <p14:creationId xmlns:p14="http://schemas.microsoft.com/office/powerpoint/2010/main" val="1715929823"/>
      </p:ext>
    </p:extLst>
  </p:cSld>
  <p:clrMapOvr>
    <a:masterClrMapping/>
  </p:clrMapOvr>
  <mc:AlternateContent xmlns:mc="http://schemas.openxmlformats.org/markup-compatibility/2006">
    <mc:Choice xmlns:p14="http://schemas.microsoft.com/office/powerpoint/2010/main" Requires="p14">
      <p:transition spd="slow" p14:dur="2000" advTm="24046"/>
    </mc:Choice>
    <mc:Fallback>
      <p:transition spd="slow" advTm="2404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689969" y="3818644"/>
            <a:ext cx="4296375" cy="828791"/>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7503" y="1274380"/>
            <a:ext cx="7483366" cy="365234"/>
          </a:xfrm>
        </p:spPr>
        <p:txBody>
          <a:bodyPr/>
          <a:lstStyle/>
          <a:p>
            <a:r>
              <a:rPr lang="en-US" altLang="zh-CN" b="0" dirty="0"/>
              <a:t>Downscaling in WRF configurations</a:t>
            </a:r>
            <a:endParaRPr lang="en-US" b="0"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20</a:t>
            </a:fld>
            <a:endParaRPr lang="en-US" altLang="en-US"/>
          </a:p>
        </p:txBody>
      </p:sp>
      <p:sp>
        <p:nvSpPr>
          <p:cNvPr id="6" name="Title 1"/>
          <p:cNvSpPr txBox="1">
            <a:spLocks/>
          </p:cNvSpPr>
          <p:nvPr/>
        </p:nvSpPr>
        <p:spPr bwMode="auto">
          <a:xfrm>
            <a:off x="1489842" y="475743"/>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Downscaling in WRF</a:t>
            </a:r>
            <a:endParaRPr lang="en-US" dirty="0"/>
          </a:p>
        </p:txBody>
      </p:sp>
      <p:sp>
        <p:nvSpPr>
          <p:cNvPr id="7" name="TextBox 6"/>
          <p:cNvSpPr txBox="1"/>
          <p:nvPr/>
        </p:nvSpPr>
        <p:spPr>
          <a:xfrm>
            <a:off x="488731" y="1907628"/>
            <a:ext cx="3563007" cy="369332"/>
          </a:xfrm>
          <a:prstGeom prst="rect">
            <a:avLst/>
          </a:prstGeom>
          <a:noFill/>
        </p:spPr>
        <p:txBody>
          <a:bodyPr wrap="square" rtlCol="0">
            <a:spAutoFit/>
          </a:bodyPr>
          <a:lstStyle/>
          <a:p>
            <a:r>
              <a:rPr lang="en-US" altLang="zh-CN" dirty="0"/>
              <a:t>Grid-nudging (analysis nudging)</a:t>
            </a:r>
            <a:endParaRPr lang="en-US" dirty="0"/>
          </a:p>
        </p:txBody>
      </p:sp>
      <p:sp>
        <p:nvSpPr>
          <p:cNvPr id="8" name="TextBox 7"/>
          <p:cNvSpPr txBox="1"/>
          <p:nvPr/>
        </p:nvSpPr>
        <p:spPr>
          <a:xfrm>
            <a:off x="5580993" y="1870842"/>
            <a:ext cx="3563007" cy="369332"/>
          </a:xfrm>
          <a:prstGeom prst="rect">
            <a:avLst/>
          </a:prstGeom>
          <a:noFill/>
        </p:spPr>
        <p:txBody>
          <a:bodyPr wrap="square" rtlCol="0">
            <a:spAutoFit/>
          </a:bodyPr>
          <a:lstStyle/>
          <a:p>
            <a:r>
              <a:rPr lang="en-US" altLang="zh-CN" dirty="0"/>
              <a:t>Spectral nudging</a:t>
            </a:r>
            <a:endParaRPr lang="en-US" dirty="0"/>
          </a:p>
        </p:txBody>
      </p:sp>
      <p:sp>
        <p:nvSpPr>
          <p:cNvPr id="12" name="Rectangle 11"/>
          <p:cNvSpPr/>
          <p:nvPr/>
        </p:nvSpPr>
        <p:spPr>
          <a:xfrm>
            <a:off x="4572000" y="4679511"/>
            <a:ext cx="4572000" cy="1815882"/>
          </a:xfrm>
          <a:prstGeom prst="rect">
            <a:avLst/>
          </a:prstGeom>
        </p:spPr>
        <p:txBody>
          <a:bodyPr wrap="square">
            <a:spAutoFit/>
          </a:bodyPr>
          <a:lstStyle/>
          <a:p>
            <a:r>
              <a:rPr lang="en-US" altLang="zh-CN" sz="1400" dirty="0">
                <a:solidFill>
                  <a:srgbClr val="231F20"/>
                </a:solidFill>
                <a:latin typeface="AdvTT5843c571"/>
              </a:rPr>
              <a:t>Q: prognostic variable to be nudged; L is the model operator, Q</a:t>
            </a:r>
            <a:r>
              <a:rPr lang="en-US" altLang="zh-CN" sz="1400" baseline="-25000" dirty="0">
                <a:solidFill>
                  <a:srgbClr val="231F20"/>
                </a:solidFill>
                <a:latin typeface="AdvTT5843c571"/>
              </a:rPr>
              <a:t>0 </a:t>
            </a:r>
            <a:r>
              <a:rPr lang="en-US" altLang="zh-CN" sz="1400" dirty="0">
                <a:solidFill>
                  <a:srgbClr val="231F20"/>
                </a:solidFill>
                <a:latin typeface="AdvTT5843c571"/>
              </a:rPr>
              <a:t>is the variable from the driving fields. </a:t>
            </a:r>
            <a:r>
              <a:rPr lang="en-US" sz="1400" dirty="0"/>
              <a:t>Q</a:t>
            </a:r>
            <a:r>
              <a:rPr lang="en-US" sz="1400" baseline="-25000" dirty="0"/>
              <a:t>mn</a:t>
            </a:r>
            <a:r>
              <a:rPr lang="en-US" sz="1400" dirty="0"/>
              <a:t> and Q</a:t>
            </a:r>
            <a:r>
              <a:rPr lang="en-US" sz="1400" baseline="-25000" dirty="0"/>
              <a:t>omn</a:t>
            </a:r>
            <a:r>
              <a:rPr lang="en-US" sz="1400" dirty="0"/>
              <a:t> are the spectral coefficients of Q and</a:t>
            </a:r>
            <a:br>
              <a:rPr lang="en-US" sz="1400" dirty="0"/>
            </a:br>
            <a:r>
              <a:rPr lang="en-US" sz="1400" dirty="0"/>
              <a:t>Q</a:t>
            </a:r>
            <a:r>
              <a:rPr lang="en-US" sz="1400" baseline="-25000" dirty="0"/>
              <a:t>o</a:t>
            </a:r>
            <a:r>
              <a:rPr lang="en-US" sz="1400" dirty="0"/>
              <a:t> respectively. K</a:t>
            </a:r>
            <a:r>
              <a:rPr lang="en-US" sz="1400" baseline="-25000" dirty="0"/>
              <a:t>mn</a:t>
            </a:r>
            <a:r>
              <a:rPr lang="en-US" sz="1400" dirty="0"/>
              <a:t> is the nudging coefficient, which can vary with m and n and also with height; m and n are the wave numbers in the x and y directions </a:t>
            </a:r>
            <a:br>
              <a:rPr lang="en-US" sz="1400" dirty="0"/>
            </a:br>
            <a:br>
              <a:rPr lang="en-US" sz="1400" dirty="0"/>
            </a:br>
            <a:endParaRPr lang="en-US" sz="1400" dirty="0"/>
          </a:p>
        </p:txBody>
      </p:sp>
      <p:sp>
        <p:nvSpPr>
          <p:cNvPr id="14" name="Rectangle 13"/>
          <p:cNvSpPr/>
          <p:nvPr/>
        </p:nvSpPr>
        <p:spPr>
          <a:xfrm>
            <a:off x="4871545" y="2301794"/>
            <a:ext cx="4130565" cy="1477328"/>
          </a:xfrm>
          <a:prstGeom prst="rect">
            <a:avLst/>
          </a:prstGeom>
          <a:solidFill>
            <a:srgbClr val="00B050"/>
          </a:solidFill>
        </p:spPr>
        <p:txBody>
          <a:bodyPr wrap="square">
            <a:spAutoFit/>
          </a:bodyPr>
          <a:lstStyle/>
          <a:p>
            <a:r>
              <a:rPr lang="en-US" dirty="0">
                <a:solidFill>
                  <a:srgbClr val="FFFF00"/>
                </a:solidFill>
                <a:latin typeface="Courier New" panose="02070309020205020404" pitchFamily="49" charset="0"/>
              </a:rPr>
              <a:t>grid_fdda=2</a:t>
            </a:r>
          </a:p>
          <a:p>
            <a:r>
              <a:rPr lang="en-US" dirty="0" err="1">
                <a:solidFill>
                  <a:srgbClr val="FFFF00"/>
                </a:solidFill>
                <a:latin typeface="Courier New" panose="02070309020205020404" pitchFamily="49" charset="0"/>
              </a:rPr>
              <a:t>xwavenum</a:t>
            </a:r>
            <a:r>
              <a:rPr lang="en-US" dirty="0">
                <a:solidFill>
                  <a:srgbClr val="FFFF00"/>
                </a:solidFill>
                <a:latin typeface="Courier New" panose="02070309020205020404" pitchFamily="49" charset="0"/>
              </a:rPr>
              <a:t> = 2,</a:t>
            </a:r>
            <a:br>
              <a:rPr lang="en-US" dirty="0">
                <a:solidFill>
                  <a:srgbClr val="FFFF00"/>
                </a:solidFill>
              </a:rPr>
            </a:br>
            <a:r>
              <a:rPr lang="en-US" dirty="0" err="1">
                <a:solidFill>
                  <a:srgbClr val="FFFF00"/>
                </a:solidFill>
                <a:latin typeface="Courier New" panose="02070309020205020404" pitchFamily="49" charset="0"/>
              </a:rPr>
              <a:t>ywavenum</a:t>
            </a:r>
            <a:r>
              <a:rPr lang="en-US" dirty="0">
                <a:solidFill>
                  <a:srgbClr val="FFFF00"/>
                </a:solidFill>
                <a:latin typeface="Courier New" panose="02070309020205020404" pitchFamily="49" charset="0"/>
              </a:rPr>
              <a:t> = 2,</a:t>
            </a:r>
          </a:p>
          <a:p>
            <a:endParaRPr lang="en-US" dirty="0">
              <a:solidFill>
                <a:srgbClr val="FFFF00"/>
              </a:solidFill>
              <a:latin typeface="Courier New" panose="02070309020205020404" pitchFamily="49" charset="0"/>
            </a:endParaRPr>
          </a:p>
          <a:p>
            <a:endParaRPr lang="en-US" dirty="0">
              <a:solidFill>
                <a:srgbClr val="FFFF00"/>
              </a:solidFill>
            </a:endParaRPr>
          </a:p>
        </p:txBody>
      </p:sp>
      <p:sp>
        <p:nvSpPr>
          <p:cNvPr id="15" name="TextBox 14"/>
          <p:cNvSpPr txBox="1"/>
          <p:nvPr/>
        </p:nvSpPr>
        <p:spPr>
          <a:xfrm>
            <a:off x="6564448" y="2333296"/>
            <a:ext cx="2579552" cy="276999"/>
          </a:xfrm>
          <a:prstGeom prst="rect">
            <a:avLst/>
          </a:prstGeom>
          <a:noFill/>
        </p:spPr>
        <p:txBody>
          <a:bodyPr wrap="none" rtlCol="0">
            <a:spAutoFit/>
          </a:bodyPr>
          <a:lstStyle/>
          <a:p>
            <a:r>
              <a:rPr lang="zh-CN" altLang="en-US" sz="1200" dirty="0">
                <a:solidFill>
                  <a:srgbClr val="FFFF00"/>
                </a:solidFill>
              </a:rPr>
              <a:t>；</a:t>
            </a:r>
            <a:r>
              <a:rPr lang="en-US" altLang="zh-CN" sz="1200" dirty="0" err="1">
                <a:solidFill>
                  <a:srgbClr val="FFFF00"/>
                </a:solidFill>
              </a:rPr>
              <a:t>DomainSize</a:t>
            </a:r>
            <a:r>
              <a:rPr lang="en-US" altLang="zh-CN" sz="1200" dirty="0">
                <a:solidFill>
                  <a:srgbClr val="FFFF00"/>
                </a:solidFill>
              </a:rPr>
              <a:t>/</a:t>
            </a:r>
            <a:r>
              <a:rPr lang="en-US" altLang="zh-CN" sz="1200" dirty="0" err="1">
                <a:solidFill>
                  <a:srgbClr val="FFFF00"/>
                </a:solidFill>
              </a:rPr>
              <a:t>wavanum</a:t>
            </a:r>
            <a:r>
              <a:rPr lang="en-US" altLang="zh-CN" sz="1200" dirty="0">
                <a:solidFill>
                  <a:srgbClr val="FFFF00"/>
                </a:solidFill>
              </a:rPr>
              <a:t> </a:t>
            </a:r>
            <a:r>
              <a:rPr lang="zh-CN" altLang="en-US" sz="1200" dirty="0">
                <a:solidFill>
                  <a:srgbClr val="FFFF00"/>
                </a:solidFill>
              </a:rPr>
              <a:t>≈ </a:t>
            </a:r>
            <a:r>
              <a:rPr lang="en-US" altLang="zh-CN" sz="1200" dirty="0">
                <a:solidFill>
                  <a:srgbClr val="FFFF00"/>
                </a:solidFill>
              </a:rPr>
              <a:t>1000km</a:t>
            </a:r>
            <a:endParaRPr lang="en-US" sz="1200" dirty="0">
              <a:solidFill>
                <a:srgbClr val="FFFF00"/>
              </a:solidFill>
            </a:endParaRPr>
          </a:p>
        </p:txBody>
      </p:sp>
      <p:sp>
        <p:nvSpPr>
          <p:cNvPr id="17" name="Rectangle 16"/>
          <p:cNvSpPr/>
          <p:nvPr/>
        </p:nvSpPr>
        <p:spPr>
          <a:xfrm>
            <a:off x="141891" y="2286027"/>
            <a:ext cx="4572000" cy="1477328"/>
          </a:xfrm>
          <a:prstGeom prst="rect">
            <a:avLst/>
          </a:prstGeom>
          <a:solidFill>
            <a:srgbClr val="00B050"/>
          </a:solidFill>
        </p:spPr>
        <p:txBody>
          <a:bodyPr>
            <a:spAutoFit/>
          </a:bodyPr>
          <a:lstStyle/>
          <a:p>
            <a:r>
              <a:rPr lang="en-US" dirty="0" err="1">
                <a:solidFill>
                  <a:srgbClr val="FFFF00"/>
                </a:solidFill>
                <a:latin typeface="Courier New" panose="02070309020205020404" pitchFamily="49" charset="0"/>
              </a:rPr>
              <a:t>grid_fdda</a:t>
            </a:r>
            <a:r>
              <a:rPr lang="en-US" dirty="0">
                <a:solidFill>
                  <a:srgbClr val="FFFF00"/>
                </a:solidFill>
                <a:latin typeface="Courier New" panose="02070309020205020404" pitchFamily="49" charset="0"/>
              </a:rPr>
              <a:t>=1</a:t>
            </a:r>
          </a:p>
          <a:p>
            <a:r>
              <a:rPr lang="en-US" dirty="0" err="1">
                <a:solidFill>
                  <a:srgbClr val="FFFF00"/>
                </a:solidFill>
                <a:latin typeface="Courier New" panose="02070309020205020404" pitchFamily="49" charset="0"/>
              </a:rPr>
              <a:t>if_no_pbl_nudging_uv</a:t>
            </a:r>
            <a:r>
              <a:rPr lang="en-US" dirty="0">
                <a:solidFill>
                  <a:srgbClr val="FFFF00"/>
                </a:solidFill>
                <a:latin typeface="Courier New" panose="02070309020205020404" pitchFamily="49" charset="0"/>
              </a:rPr>
              <a:t> = 0</a:t>
            </a:r>
            <a:endParaRPr lang="en-US" dirty="0">
              <a:solidFill>
                <a:srgbClr val="FFFF00"/>
              </a:solidFill>
            </a:endParaRPr>
          </a:p>
          <a:p>
            <a:r>
              <a:rPr lang="en-US" dirty="0">
                <a:solidFill>
                  <a:srgbClr val="FFFF00"/>
                </a:solidFill>
                <a:latin typeface="Courier New" panose="02070309020205020404" pitchFamily="49" charset="0"/>
              </a:rPr>
              <a:t>guv = 0.0003,</a:t>
            </a:r>
            <a:endParaRPr lang="en-US" dirty="0">
              <a:solidFill>
                <a:srgbClr val="FFFF00"/>
              </a:solidFill>
            </a:endParaRPr>
          </a:p>
          <a:p>
            <a:r>
              <a:rPr lang="en-US" dirty="0" err="1">
                <a:solidFill>
                  <a:srgbClr val="FFFF00"/>
                </a:solidFill>
                <a:latin typeface="Courier New" panose="02070309020205020404" pitchFamily="49" charset="0"/>
              </a:rPr>
              <a:t>if_zfac_uv</a:t>
            </a:r>
            <a:r>
              <a:rPr lang="en-US" dirty="0">
                <a:solidFill>
                  <a:srgbClr val="FFFF00"/>
                </a:solidFill>
                <a:latin typeface="Courier New" panose="02070309020205020404" pitchFamily="49" charset="0"/>
              </a:rPr>
              <a:t> = 0, </a:t>
            </a:r>
            <a:br>
              <a:rPr lang="en-US" dirty="0">
                <a:solidFill>
                  <a:srgbClr val="FFFF00"/>
                </a:solidFill>
              </a:rPr>
            </a:br>
            <a:r>
              <a:rPr lang="en-US" dirty="0" err="1">
                <a:solidFill>
                  <a:srgbClr val="FFFF00"/>
                </a:solidFill>
                <a:latin typeface="Courier New" panose="02070309020205020404" pitchFamily="49" charset="0"/>
              </a:rPr>
              <a:t>k_zfac_uv</a:t>
            </a:r>
            <a:r>
              <a:rPr lang="en-US" dirty="0">
                <a:solidFill>
                  <a:srgbClr val="FFFF00"/>
                </a:solidFill>
                <a:latin typeface="Courier New" panose="02070309020205020404" pitchFamily="49" charset="0"/>
              </a:rPr>
              <a:t> = 10,</a:t>
            </a:r>
            <a:endParaRPr lang="en-US" dirty="0">
              <a:solidFill>
                <a:srgbClr val="FFFF00"/>
              </a:solidFill>
            </a:endParaRPr>
          </a:p>
        </p:txBody>
      </p:sp>
      <p:sp>
        <p:nvSpPr>
          <p:cNvPr id="19" name="Rectangle 18"/>
          <p:cNvSpPr/>
          <p:nvPr/>
        </p:nvSpPr>
        <p:spPr>
          <a:xfrm>
            <a:off x="2658369" y="6211669"/>
            <a:ext cx="3143341" cy="584775"/>
          </a:xfrm>
          <a:prstGeom prst="rect">
            <a:avLst/>
          </a:prstGeom>
        </p:spPr>
        <p:txBody>
          <a:bodyPr wrap="square">
            <a:spAutoFit/>
          </a:bodyPr>
          <a:lstStyle/>
          <a:p>
            <a:r>
              <a:rPr lang="en-US" sz="1400" i="1" dirty="0">
                <a:solidFill>
                  <a:srgbClr val="000000"/>
                </a:solidFill>
                <a:latin typeface="FontAwesome"/>
              </a:rPr>
              <a:t>(Stauffer </a:t>
            </a:r>
            <a:r>
              <a:rPr lang="en-US" altLang="zh-CN" sz="1400" i="1" dirty="0">
                <a:solidFill>
                  <a:srgbClr val="000000"/>
                </a:solidFill>
                <a:latin typeface="FontAwesome"/>
              </a:rPr>
              <a:t>et al. 1991)</a:t>
            </a:r>
          </a:p>
          <a:p>
            <a:endParaRPr lang="en-US" dirty="0"/>
          </a:p>
        </p:txBody>
      </p:sp>
      <p:sp>
        <p:nvSpPr>
          <p:cNvPr id="20" name="Rectangle 19"/>
          <p:cNvSpPr/>
          <p:nvPr/>
        </p:nvSpPr>
        <p:spPr>
          <a:xfrm>
            <a:off x="6111018" y="6273225"/>
            <a:ext cx="3143341" cy="584775"/>
          </a:xfrm>
          <a:prstGeom prst="rect">
            <a:avLst/>
          </a:prstGeom>
        </p:spPr>
        <p:txBody>
          <a:bodyPr wrap="square">
            <a:spAutoFit/>
          </a:bodyPr>
          <a:lstStyle/>
          <a:p>
            <a:r>
              <a:rPr lang="en-US" sz="1400" i="1" dirty="0">
                <a:solidFill>
                  <a:srgbClr val="000000"/>
                </a:solidFill>
                <a:latin typeface="FontAwesome"/>
              </a:rPr>
              <a:t>(</a:t>
            </a:r>
            <a:r>
              <a:rPr lang="en-US" sz="1400" i="1" dirty="0" err="1">
                <a:solidFill>
                  <a:srgbClr val="000000"/>
                </a:solidFill>
                <a:latin typeface="FontAwesome"/>
              </a:rPr>
              <a:t>Miguez</a:t>
            </a:r>
            <a:r>
              <a:rPr lang="en-US" sz="1400" i="1" dirty="0">
                <a:solidFill>
                  <a:srgbClr val="000000"/>
                </a:solidFill>
                <a:latin typeface="FontAwesome"/>
              </a:rPr>
              <a:t>-Macho </a:t>
            </a:r>
            <a:r>
              <a:rPr lang="en-US" altLang="zh-CN" sz="1400" i="1" dirty="0">
                <a:solidFill>
                  <a:srgbClr val="000000"/>
                </a:solidFill>
                <a:latin typeface="FontAwesome"/>
              </a:rPr>
              <a:t>et al. 2004)</a:t>
            </a:r>
          </a:p>
          <a:p>
            <a:endParaRPr lang="en-US" dirty="0"/>
          </a:p>
        </p:txBody>
      </p:sp>
      <p:pic>
        <p:nvPicPr>
          <p:cNvPr id="21" name="Picture 20"/>
          <p:cNvPicPr>
            <a:picLocks noChangeAspect="1"/>
          </p:cNvPicPr>
          <p:nvPr/>
        </p:nvPicPr>
        <p:blipFill>
          <a:blip r:embed="rId4"/>
          <a:stretch>
            <a:fillRect/>
          </a:stretch>
        </p:blipFill>
        <p:spPr>
          <a:xfrm>
            <a:off x="216928" y="3939002"/>
            <a:ext cx="4228948" cy="495547"/>
          </a:xfrm>
          <a:prstGeom prst="rect">
            <a:avLst/>
          </a:prstGeom>
        </p:spPr>
      </p:pic>
      <p:sp>
        <p:nvSpPr>
          <p:cNvPr id="22" name="Rectangle 21"/>
          <p:cNvSpPr/>
          <p:nvPr/>
        </p:nvSpPr>
        <p:spPr>
          <a:xfrm>
            <a:off x="120869" y="4658490"/>
            <a:ext cx="4572000" cy="954107"/>
          </a:xfrm>
          <a:prstGeom prst="rect">
            <a:avLst/>
          </a:prstGeom>
        </p:spPr>
        <p:txBody>
          <a:bodyPr wrap="square">
            <a:spAutoFit/>
          </a:bodyPr>
          <a:lstStyle/>
          <a:p>
            <a:r>
              <a:rPr lang="en-US" altLang="zh-CN" sz="1400" dirty="0">
                <a:solidFill>
                  <a:srgbClr val="231F20"/>
                </a:solidFill>
                <a:latin typeface="AdvTT5843c571"/>
              </a:rPr>
              <a:t>p*: pressure difference of surface and top layer; α is the variable to be nudged; F represents all of the model’s physics terms; G determines the nudging strength; </a:t>
            </a:r>
            <a:r>
              <a:rPr lang="el-GR" altLang="zh-CN" sz="1400" dirty="0">
                <a:solidFill>
                  <a:srgbClr val="231F20"/>
                </a:solidFill>
                <a:latin typeface="Arial" panose="020B0604020202020204" pitchFamily="34" charset="0"/>
                <a:cs typeface="Arial" panose="020B0604020202020204" pitchFamily="34" charset="0"/>
              </a:rPr>
              <a:t>ϵ</a:t>
            </a:r>
            <a:r>
              <a:rPr lang="en-US" altLang="zh-CN" sz="1400" dirty="0">
                <a:solidFill>
                  <a:srgbClr val="231F20"/>
                </a:solidFill>
                <a:latin typeface="Arial" panose="020B0604020202020204" pitchFamily="34" charset="0"/>
                <a:cs typeface="Arial" panose="020B0604020202020204" pitchFamily="34" charset="0"/>
              </a:rPr>
              <a:t> is the analysis quantity factor; α</a:t>
            </a:r>
            <a:r>
              <a:rPr lang="en-US" altLang="zh-CN" sz="1400" baseline="-25000" dirty="0">
                <a:solidFill>
                  <a:srgbClr val="231F20"/>
                </a:solidFill>
                <a:latin typeface="Arial" panose="020B0604020202020204" pitchFamily="34" charset="0"/>
                <a:cs typeface="Arial" panose="020B0604020202020204" pitchFamily="34" charset="0"/>
              </a:rPr>
              <a:t>0</a:t>
            </a:r>
            <a:r>
              <a:rPr lang="en-US" altLang="zh-CN" sz="1400" dirty="0">
                <a:solidFill>
                  <a:srgbClr val="231F20"/>
                </a:solidFill>
                <a:latin typeface="Arial" panose="020B0604020202020204" pitchFamily="34" charset="0"/>
                <a:cs typeface="Arial" panose="020B0604020202020204" pitchFamily="34" charset="0"/>
              </a:rPr>
              <a:t> is estimated for α</a:t>
            </a:r>
            <a:endParaRPr lang="en-US" sz="1400" dirty="0"/>
          </a:p>
        </p:txBody>
      </p:sp>
    </p:spTree>
    <p:extLst>
      <p:ext uri="{BB962C8B-B14F-4D97-AF65-F5344CB8AC3E}">
        <p14:creationId xmlns:p14="http://schemas.microsoft.com/office/powerpoint/2010/main" val="74847912"/>
      </p:ext>
    </p:extLst>
  </p:cSld>
  <p:clrMapOvr>
    <a:masterClrMapping/>
  </p:clrMapOvr>
  <mc:AlternateContent xmlns:mc="http://schemas.openxmlformats.org/markup-compatibility/2006">
    <mc:Choice xmlns:p14="http://schemas.microsoft.com/office/powerpoint/2010/main" Requires="p14">
      <p:transition spd="slow" p14:dur="2000" advTm="84230"/>
    </mc:Choice>
    <mc:Fallback>
      <p:transition spd="slow" advTm="8423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0207" y="1290145"/>
            <a:ext cx="6758152" cy="412531"/>
          </a:xfrm>
        </p:spPr>
        <p:txBody>
          <a:bodyPr/>
          <a:lstStyle/>
          <a:p>
            <a:r>
              <a:rPr lang="en-US" altLang="zh-CN" sz="2400" b="0" dirty="0"/>
              <a:t>Grid nudging vs Spectral nudging</a:t>
            </a:r>
            <a:endParaRPr lang="en-US" sz="2400" b="0"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21</a:t>
            </a:fld>
            <a:endParaRPr lang="en-US" altLang="en-US" dirty="0"/>
          </a:p>
        </p:txBody>
      </p:sp>
      <p:sp>
        <p:nvSpPr>
          <p:cNvPr id="5" name="Title 1"/>
          <p:cNvSpPr txBox="1">
            <a:spLocks/>
          </p:cNvSpPr>
          <p:nvPr/>
        </p:nvSpPr>
        <p:spPr bwMode="auto">
          <a:xfrm>
            <a:off x="1489842" y="475743"/>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Downscaling in WRF</a:t>
            </a:r>
            <a:endParaRPr lang="en-US" dirty="0"/>
          </a:p>
        </p:txBody>
      </p:sp>
      <p:pic>
        <p:nvPicPr>
          <p:cNvPr id="6" name="Picture 5"/>
          <p:cNvPicPr>
            <a:picLocks noChangeAspect="1"/>
          </p:cNvPicPr>
          <p:nvPr/>
        </p:nvPicPr>
        <p:blipFill>
          <a:blip r:embed="rId3"/>
          <a:stretch>
            <a:fillRect/>
          </a:stretch>
        </p:blipFill>
        <p:spPr>
          <a:xfrm>
            <a:off x="0" y="1855679"/>
            <a:ext cx="8781393" cy="3131424"/>
          </a:xfrm>
          <a:prstGeom prst="rect">
            <a:avLst/>
          </a:prstGeom>
        </p:spPr>
      </p:pic>
      <p:sp>
        <p:nvSpPr>
          <p:cNvPr id="7" name="Rectangle 6"/>
          <p:cNvSpPr/>
          <p:nvPr/>
        </p:nvSpPr>
        <p:spPr>
          <a:xfrm>
            <a:off x="204951" y="5021429"/>
            <a:ext cx="8765628" cy="1077218"/>
          </a:xfrm>
          <a:prstGeom prst="rect">
            <a:avLst/>
          </a:prstGeom>
        </p:spPr>
        <p:txBody>
          <a:bodyPr wrap="square">
            <a:spAutoFit/>
          </a:bodyPr>
          <a:lstStyle/>
          <a:p>
            <a:r>
              <a:rPr lang="en-US" sz="1600" dirty="0">
                <a:solidFill>
                  <a:srgbClr val="000000"/>
                </a:solidFill>
                <a:latin typeface="Times-Roman"/>
              </a:rPr>
              <a:t>Time series plots of similarity for temperature at 850 </a:t>
            </a:r>
            <a:r>
              <a:rPr lang="en-US" sz="1600" dirty="0" err="1">
                <a:solidFill>
                  <a:srgbClr val="000000"/>
                </a:solidFill>
                <a:latin typeface="Times-Roman"/>
              </a:rPr>
              <a:t>hpa</a:t>
            </a:r>
            <a:r>
              <a:rPr lang="en-US" sz="1600" dirty="0">
                <a:solidFill>
                  <a:srgbClr val="000000"/>
                </a:solidFill>
                <a:latin typeface="Times-Roman"/>
              </a:rPr>
              <a:t>, 2000 km and 300 km scales for July 2009. </a:t>
            </a:r>
            <a:r>
              <a:rPr lang="en-US" sz="1600" b="1" dirty="0">
                <a:solidFill>
                  <a:srgbClr val="000000"/>
                </a:solidFill>
                <a:latin typeface="Times-Bold"/>
              </a:rPr>
              <a:t>(a) </a:t>
            </a:r>
            <a:r>
              <a:rPr lang="en-US" sz="1600" dirty="0">
                <a:solidFill>
                  <a:srgbClr val="000000"/>
                </a:solidFill>
                <a:latin typeface="Times-Roman"/>
              </a:rPr>
              <a:t>similarity between NCEP/NCAR and downscaling results by WRF by grid and spectral nudging; </a:t>
            </a:r>
            <a:r>
              <a:rPr lang="en-US" sz="1600" b="1" dirty="0">
                <a:solidFill>
                  <a:srgbClr val="000000"/>
                </a:solidFill>
                <a:latin typeface="Times-Bold"/>
              </a:rPr>
              <a:t>(b) </a:t>
            </a:r>
            <a:r>
              <a:rPr lang="en-US" sz="1600" dirty="0">
                <a:solidFill>
                  <a:srgbClr val="000000"/>
                </a:solidFill>
                <a:latin typeface="Times-Roman"/>
              </a:rPr>
              <a:t>similarity between NCEP/NCAR and NARR data.</a:t>
            </a:r>
            <a:r>
              <a:rPr lang="en-US" sz="1600" dirty="0"/>
              <a:t> </a:t>
            </a:r>
            <a:br>
              <a:rPr lang="en-US" sz="1600" dirty="0"/>
            </a:br>
            <a:endParaRPr lang="en-US" sz="1600" dirty="0"/>
          </a:p>
        </p:txBody>
      </p:sp>
      <p:sp>
        <p:nvSpPr>
          <p:cNvPr id="8" name="Rectangle 7"/>
          <p:cNvSpPr/>
          <p:nvPr/>
        </p:nvSpPr>
        <p:spPr>
          <a:xfrm>
            <a:off x="6615513" y="5707172"/>
            <a:ext cx="3143341" cy="584775"/>
          </a:xfrm>
          <a:prstGeom prst="rect">
            <a:avLst/>
          </a:prstGeom>
        </p:spPr>
        <p:txBody>
          <a:bodyPr wrap="square">
            <a:spAutoFit/>
          </a:bodyPr>
          <a:lstStyle/>
          <a:p>
            <a:r>
              <a:rPr lang="en-US" sz="1400" i="1" dirty="0">
                <a:solidFill>
                  <a:srgbClr val="000000"/>
                </a:solidFill>
                <a:latin typeface="FontAwesome"/>
              </a:rPr>
              <a:t>(</a:t>
            </a:r>
            <a:r>
              <a:rPr lang="en-US" altLang="zh-CN" sz="1400" i="1" dirty="0">
                <a:solidFill>
                  <a:srgbClr val="000000"/>
                </a:solidFill>
                <a:latin typeface="FontAwesome"/>
              </a:rPr>
              <a:t>Liu</a:t>
            </a:r>
            <a:r>
              <a:rPr lang="en-US" sz="1400" i="1" dirty="0">
                <a:solidFill>
                  <a:srgbClr val="000000"/>
                </a:solidFill>
                <a:latin typeface="FontAwesome"/>
              </a:rPr>
              <a:t> </a:t>
            </a:r>
            <a:r>
              <a:rPr lang="en-US" altLang="zh-CN" sz="1400" i="1" dirty="0">
                <a:solidFill>
                  <a:srgbClr val="000000"/>
                </a:solidFill>
                <a:latin typeface="FontAwesome"/>
              </a:rPr>
              <a:t>et al. 2012)</a:t>
            </a:r>
          </a:p>
          <a:p>
            <a:endParaRPr lang="en-US" dirty="0"/>
          </a:p>
        </p:txBody>
      </p:sp>
      <p:sp>
        <p:nvSpPr>
          <p:cNvPr id="9" name="TextBox 8"/>
          <p:cNvSpPr txBox="1"/>
          <p:nvPr/>
        </p:nvSpPr>
        <p:spPr>
          <a:xfrm>
            <a:off x="1308538" y="1765737"/>
            <a:ext cx="2483372" cy="338554"/>
          </a:xfrm>
          <a:prstGeom prst="rect">
            <a:avLst/>
          </a:prstGeom>
          <a:noFill/>
        </p:spPr>
        <p:txBody>
          <a:bodyPr wrap="none" rtlCol="0">
            <a:spAutoFit/>
          </a:bodyPr>
          <a:lstStyle/>
          <a:p>
            <a:r>
              <a:rPr lang="en-US" sz="1600" dirty="0"/>
              <a:t>NCEP/NCAR data _WRF</a:t>
            </a:r>
          </a:p>
        </p:txBody>
      </p:sp>
      <p:sp>
        <p:nvSpPr>
          <p:cNvPr id="10" name="TextBox 9"/>
          <p:cNvSpPr txBox="1"/>
          <p:nvPr/>
        </p:nvSpPr>
        <p:spPr>
          <a:xfrm>
            <a:off x="5686098" y="1776247"/>
            <a:ext cx="2537874" cy="338554"/>
          </a:xfrm>
          <a:prstGeom prst="rect">
            <a:avLst/>
          </a:prstGeom>
          <a:noFill/>
        </p:spPr>
        <p:txBody>
          <a:bodyPr wrap="none" rtlCol="0">
            <a:spAutoFit/>
          </a:bodyPr>
          <a:lstStyle/>
          <a:p>
            <a:r>
              <a:rPr lang="en-US" sz="1600" dirty="0"/>
              <a:t>NCE</a:t>
            </a:r>
            <a:r>
              <a:rPr lang="en-US" altLang="zh-CN" sz="1600" dirty="0"/>
              <a:t>P/NCAR data_NARR</a:t>
            </a:r>
            <a:endParaRPr lang="en-US" sz="1600" dirty="0"/>
          </a:p>
        </p:txBody>
      </p:sp>
    </p:spTree>
    <p:extLst>
      <p:ext uri="{BB962C8B-B14F-4D97-AF65-F5344CB8AC3E}">
        <p14:creationId xmlns:p14="http://schemas.microsoft.com/office/powerpoint/2010/main" val="3130244910"/>
      </p:ext>
    </p:extLst>
  </p:cSld>
  <p:clrMapOvr>
    <a:masterClrMapping/>
  </p:clrMapOvr>
  <mc:AlternateContent xmlns:mc="http://schemas.openxmlformats.org/markup-compatibility/2006">
    <mc:Choice xmlns:p14="http://schemas.microsoft.com/office/powerpoint/2010/main" Requires="p14">
      <p:transition spd="slow" p14:dur="2000" advTm="62991"/>
    </mc:Choice>
    <mc:Fallback>
      <p:transition spd="slow" advTm="6299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20092" y="1849558"/>
            <a:ext cx="1774845" cy="369332"/>
          </a:xfrm>
          <a:prstGeom prst="rect">
            <a:avLst/>
          </a:prstGeom>
          <a:noFill/>
        </p:spPr>
        <p:txBody>
          <a:bodyPr wrap="none" rtlCol="0">
            <a:spAutoFit/>
          </a:bodyPr>
          <a:lstStyle/>
          <a:p>
            <a:r>
              <a:rPr lang="en-US" dirty="0"/>
              <a:t>5, 10, 20, 30cm</a:t>
            </a:r>
          </a:p>
        </p:txBody>
      </p:sp>
      <p:sp>
        <p:nvSpPr>
          <p:cNvPr id="16" name="TextBox 15"/>
          <p:cNvSpPr txBox="1"/>
          <p:nvPr/>
        </p:nvSpPr>
        <p:spPr>
          <a:xfrm>
            <a:off x="6514837" y="3231669"/>
            <a:ext cx="3906171" cy="646331"/>
          </a:xfrm>
          <a:prstGeom prst="rect">
            <a:avLst/>
          </a:prstGeom>
          <a:noFill/>
        </p:spPr>
        <p:txBody>
          <a:bodyPr wrap="square" rtlCol="0">
            <a:spAutoFit/>
          </a:bodyPr>
          <a:lstStyle/>
          <a:p>
            <a:r>
              <a:rPr lang="en-US" dirty="0"/>
              <a:t>0-10, 10-40, 40-100, </a:t>
            </a:r>
          </a:p>
          <a:p>
            <a:r>
              <a:rPr lang="en-US" dirty="0"/>
              <a:t>100-200cm</a:t>
            </a:r>
          </a:p>
        </p:txBody>
      </p:sp>
      <p:sp>
        <p:nvSpPr>
          <p:cNvPr id="2" name="Title 1"/>
          <p:cNvSpPr>
            <a:spLocks noGrp="1"/>
          </p:cNvSpPr>
          <p:nvPr>
            <p:ph type="title"/>
          </p:nvPr>
        </p:nvSpPr>
        <p:spPr/>
        <p:txBody>
          <a:bodyPr/>
          <a:lstStyle/>
          <a:p>
            <a:r>
              <a:rPr lang="en-US" altLang="zh-CN" dirty="0"/>
              <a:t>WRF Evaluation of Soil Moisture</a:t>
            </a:r>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22</a:t>
            </a:fld>
            <a:endParaRPr lang="en-US" altLang="en-US"/>
          </a:p>
        </p:txBody>
      </p:sp>
      <p:sp>
        <p:nvSpPr>
          <p:cNvPr id="5" name="Rectangle 4"/>
          <p:cNvSpPr/>
          <p:nvPr/>
        </p:nvSpPr>
        <p:spPr>
          <a:xfrm>
            <a:off x="2743199" y="1665577"/>
            <a:ext cx="3641835" cy="830997"/>
          </a:xfrm>
          <a:prstGeom prst="rect">
            <a:avLst/>
          </a:prstGeom>
        </p:spPr>
        <p:txBody>
          <a:bodyPr wrap="square">
            <a:spAutoFit/>
          </a:bodyPr>
          <a:lstStyle/>
          <a:p>
            <a:r>
              <a:rPr lang="en-US" sz="1600" dirty="0">
                <a:solidFill>
                  <a:srgbClr val="231F20"/>
                </a:solidFill>
                <a:latin typeface="AdvPSTIM10-R"/>
              </a:rPr>
              <a:t>The Soil Moisture Observing System (SMOS) Meteorological Automatic Network Integrated Application</a:t>
            </a:r>
            <a:endParaRPr lang="en-US" sz="1600" dirty="0"/>
          </a:p>
        </p:txBody>
      </p:sp>
      <p:sp>
        <p:nvSpPr>
          <p:cNvPr id="6" name="TextBox 5"/>
          <p:cNvSpPr txBox="1"/>
          <p:nvPr/>
        </p:nvSpPr>
        <p:spPr>
          <a:xfrm>
            <a:off x="299544" y="1844566"/>
            <a:ext cx="2146742"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altLang="zh-CN" dirty="0">
                <a:solidFill>
                  <a:schemeClr val="tx1"/>
                </a:solidFill>
              </a:rPr>
              <a:t>In Situ Observation</a:t>
            </a:r>
            <a:endParaRPr lang="en-US" dirty="0">
              <a:solidFill>
                <a:schemeClr val="tx1"/>
              </a:solidFill>
            </a:endParaRPr>
          </a:p>
        </p:txBody>
      </p:sp>
      <p:sp>
        <p:nvSpPr>
          <p:cNvPr id="7" name="TextBox 6"/>
          <p:cNvSpPr txBox="1"/>
          <p:nvPr/>
        </p:nvSpPr>
        <p:spPr>
          <a:xfrm>
            <a:off x="877614" y="3210910"/>
            <a:ext cx="813043"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solidFill>
                  <a:schemeClr val="tx1"/>
                </a:solidFill>
              </a:rPr>
              <a:t>Model</a:t>
            </a:r>
          </a:p>
        </p:txBody>
      </p:sp>
      <p:sp>
        <p:nvSpPr>
          <p:cNvPr id="8" name="TextBox 7"/>
          <p:cNvSpPr txBox="1"/>
          <p:nvPr/>
        </p:nvSpPr>
        <p:spPr>
          <a:xfrm>
            <a:off x="225972" y="4656083"/>
            <a:ext cx="2172390"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altLang="zh-CN" dirty="0">
                <a:solidFill>
                  <a:schemeClr val="tx1"/>
                </a:solidFill>
              </a:rPr>
              <a:t>Reanalysis Dataset</a:t>
            </a:r>
            <a:endParaRPr lang="en-US" dirty="0">
              <a:solidFill>
                <a:schemeClr val="tx1"/>
              </a:solidFill>
            </a:endParaRPr>
          </a:p>
        </p:txBody>
      </p:sp>
      <p:sp>
        <p:nvSpPr>
          <p:cNvPr id="9" name="TextBox 8"/>
          <p:cNvSpPr txBox="1"/>
          <p:nvPr/>
        </p:nvSpPr>
        <p:spPr>
          <a:xfrm>
            <a:off x="3741683" y="3300249"/>
            <a:ext cx="1338828" cy="369332"/>
          </a:xfrm>
          <a:prstGeom prst="rect">
            <a:avLst/>
          </a:prstGeom>
          <a:noFill/>
        </p:spPr>
        <p:txBody>
          <a:bodyPr wrap="none" rtlCol="0">
            <a:spAutoFit/>
          </a:bodyPr>
          <a:lstStyle/>
          <a:p>
            <a:r>
              <a:rPr lang="en-US" dirty="0"/>
              <a:t>WRF-Noah</a:t>
            </a:r>
          </a:p>
        </p:txBody>
      </p:sp>
      <p:sp>
        <p:nvSpPr>
          <p:cNvPr id="10" name="TextBox 9"/>
          <p:cNvSpPr txBox="1"/>
          <p:nvPr/>
        </p:nvSpPr>
        <p:spPr>
          <a:xfrm>
            <a:off x="3878316" y="4414346"/>
            <a:ext cx="1481959" cy="923330"/>
          </a:xfrm>
          <a:prstGeom prst="rect">
            <a:avLst/>
          </a:prstGeom>
          <a:noFill/>
        </p:spPr>
        <p:txBody>
          <a:bodyPr wrap="square" rtlCol="0">
            <a:spAutoFit/>
          </a:bodyPr>
          <a:lstStyle/>
          <a:p>
            <a:r>
              <a:rPr lang="en-US" dirty="0"/>
              <a:t>ERA-I</a:t>
            </a:r>
          </a:p>
          <a:p>
            <a:endParaRPr lang="en-US" dirty="0"/>
          </a:p>
          <a:p>
            <a:r>
              <a:rPr lang="en-US" dirty="0"/>
              <a:t>CPC</a:t>
            </a:r>
          </a:p>
        </p:txBody>
      </p:sp>
      <p:sp>
        <p:nvSpPr>
          <p:cNvPr id="15" name="Left Brace 14"/>
          <p:cNvSpPr/>
          <p:nvPr/>
        </p:nvSpPr>
        <p:spPr>
          <a:xfrm>
            <a:off x="2790496" y="4461641"/>
            <a:ext cx="567559" cy="80404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6716110" y="4266938"/>
            <a:ext cx="2554009" cy="646331"/>
          </a:xfrm>
          <a:prstGeom prst="rect">
            <a:avLst/>
          </a:prstGeom>
          <a:noFill/>
        </p:spPr>
        <p:txBody>
          <a:bodyPr wrap="square" rtlCol="0">
            <a:spAutoFit/>
          </a:bodyPr>
          <a:lstStyle/>
          <a:p>
            <a:r>
              <a:rPr lang="en-US" dirty="0"/>
              <a:t>0-7, 7-28, 28-100, </a:t>
            </a:r>
          </a:p>
          <a:p>
            <a:r>
              <a:rPr lang="en-US" dirty="0"/>
              <a:t>100-255cm</a:t>
            </a:r>
          </a:p>
        </p:txBody>
      </p:sp>
      <p:sp>
        <p:nvSpPr>
          <p:cNvPr id="18" name="TextBox 17"/>
          <p:cNvSpPr txBox="1"/>
          <p:nvPr/>
        </p:nvSpPr>
        <p:spPr>
          <a:xfrm>
            <a:off x="7182244" y="4971130"/>
            <a:ext cx="697627" cy="369332"/>
          </a:xfrm>
          <a:prstGeom prst="rect">
            <a:avLst/>
          </a:prstGeom>
          <a:noFill/>
        </p:spPr>
        <p:txBody>
          <a:bodyPr wrap="none" rtlCol="0">
            <a:spAutoFit/>
          </a:bodyPr>
          <a:lstStyle/>
          <a:p>
            <a:r>
              <a:rPr lang="en-US" dirty="0"/>
              <a:t>1.6m</a:t>
            </a:r>
          </a:p>
        </p:txBody>
      </p:sp>
      <p:grpSp>
        <p:nvGrpSpPr>
          <p:cNvPr id="32" name="Group 31"/>
          <p:cNvGrpSpPr/>
          <p:nvPr/>
        </p:nvGrpSpPr>
        <p:grpSpPr>
          <a:xfrm>
            <a:off x="2585544" y="1497724"/>
            <a:ext cx="5344511" cy="3326524"/>
            <a:chOff x="2585544" y="1497724"/>
            <a:chExt cx="5344511" cy="3326524"/>
          </a:xfrm>
        </p:grpSpPr>
        <p:grpSp>
          <p:nvGrpSpPr>
            <p:cNvPr id="25" name="Group 24"/>
            <p:cNvGrpSpPr/>
            <p:nvPr/>
          </p:nvGrpSpPr>
          <p:grpSpPr>
            <a:xfrm>
              <a:off x="6448096" y="1860334"/>
              <a:ext cx="767256" cy="2737942"/>
              <a:chOff x="6448096" y="1860334"/>
              <a:chExt cx="767256" cy="2737942"/>
            </a:xfrm>
          </p:grpSpPr>
          <p:sp>
            <p:nvSpPr>
              <p:cNvPr id="20" name="Rectangle 19"/>
              <p:cNvSpPr/>
              <p:nvPr/>
            </p:nvSpPr>
            <p:spPr>
              <a:xfrm>
                <a:off x="6448096" y="1860334"/>
                <a:ext cx="394137" cy="315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542691" y="3216166"/>
                <a:ext cx="630620" cy="346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584732" y="4251435"/>
                <a:ext cx="630620" cy="346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p:nvPr/>
          </p:nvGrpSpPr>
          <p:grpSpPr>
            <a:xfrm>
              <a:off x="7189076" y="1781504"/>
              <a:ext cx="740979" cy="2848303"/>
              <a:chOff x="7189076" y="1781504"/>
              <a:chExt cx="740979" cy="2848303"/>
            </a:xfrm>
          </p:grpSpPr>
          <p:sp>
            <p:nvSpPr>
              <p:cNvPr id="26" name="Oval 25"/>
              <p:cNvSpPr/>
              <p:nvPr/>
            </p:nvSpPr>
            <p:spPr>
              <a:xfrm>
                <a:off x="7189076" y="1781504"/>
                <a:ext cx="740979" cy="48873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7" name="Oval 26"/>
              <p:cNvSpPr/>
              <p:nvPr/>
            </p:nvSpPr>
            <p:spPr>
              <a:xfrm>
                <a:off x="7215353" y="3132083"/>
                <a:ext cx="620110" cy="49398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8" name="Oval 27"/>
              <p:cNvSpPr/>
              <p:nvPr/>
            </p:nvSpPr>
            <p:spPr>
              <a:xfrm>
                <a:off x="7225863" y="4135821"/>
                <a:ext cx="620110" cy="49398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grpSp>
        <p:sp>
          <p:nvSpPr>
            <p:cNvPr id="30" name="Rectangle 29"/>
            <p:cNvSpPr/>
            <p:nvPr/>
          </p:nvSpPr>
          <p:spPr>
            <a:xfrm>
              <a:off x="2585544" y="1497724"/>
              <a:ext cx="3799490" cy="3326524"/>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p:cNvSpPr/>
          <p:nvPr/>
        </p:nvSpPr>
        <p:spPr>
          <a:xfrm>
            <a:off x="2580289" y="2927131"/>
            <a:ext cx="3799490" cy="3326524"/>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49751389"/>
      </p:ext>
    </p:extLst>
  </p:cSld>
  <p:clrMapOvr>
    <a:masterClrMapping/>
  </p:clrMapOvr>
  <mc:AlternateContent xmlns:mc="http://schemas.openxmlformats.org/markup-compatibility/2006">
    <mc:Choice xmlns:p14="http://schemas.microsoft.com/office/powerpoint/2010/main" Requires="p14">
      <p:transition spd="slow" p14:dur="2000" advTm="36523"/>
    </mc:Choice>
    <mc:Fallback>
      <p:transition spd="slow" advTm="36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601086"/>
            <a:ext cx="5135377" cy="3246409"/>
          </a:xfrm>
          <a:prstGeom prst="rect">
            <a:avLst/>
          </a:prstGeom>
        </p:spPr>
      </p:pic>
      <p:sp>
        <p:nvSpPr>
          <p:cNvPr id="2" name="Title 1"/>
          <p:cNvSpPr>
            <a:spLocks noGrp="1"/>
          </p:cNvSpPr>
          <p:nvPr>
            <p:ph type="title"/>
          </p:nvPr>
        </p:nvSpPr>
        <p:spPr>
          <a:xfrm>
            <a:off x="1337441" y="433701"/>
            <a:ext cx="7391400" cy="762000"/>
          </a:xfrm>
        </p:spPr>
        <p:txBody>
          <a:bodyPr/>
          <a:lstStyle/>
          <a:p>
            <a:r>
              <a:rPr lang="en-US" dirty="0"/>
              <a:t>Observation Sites</a:t>
            </a:r>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23</a:t>
            </a:fld>
            <a:endParaRPr lang="en-US" altLang="en-US"/>
          </a:p>
        </p:txBody>
      </p:sp>
      <p:sp>
        <p:nvSpPr>
          <p:cNvPr id="6" name="Rectangle 5"/>
          <p:cNvSpPr/>
          <p:nvPr/>
        </p:nvSpPr>
        <p:spPr>
          <a:xfrm>
            <a:off x="0" y="5668779"/>
            <a:ext cx="9165102" cy="923330"/>
          </a:xfrm>
          <a:prstGeom prst="rect">
            <a:avLst/>
          </a:prstGeom>
        </p:spPr>
        <p:txBody>
          <a:bodyPr wrap="square">
            <a:spAutoFit/>
          </a:bodyPr>
          <a:lstStyle/>
          <a:p>
            <a:pPr algn="ctr"/>
            <a:r>
              <a:rPr lang="en-US" altLang="zh-CN" dirty="0"/>
              <a:t>Twelve measurement stations and the domain used to do the aerial average in WRF and reanalysis datasets</a:t>
            </a:r>
            <a:br>
              <a:rPr lang="en-US" dirty="0"/>
            </a:br>
            <a:r>
              <a:rPr lang="en-US" dirty="0"/>
              <a:t>  </a:t>
            </a:r>
          </a:p>
        </p:txBody>
      </p:sp>
      <p:sp>
        <p:nvSpPr>
          <p:cNvPr id="7" name="Oval 6"/>
          <p:cNvSpPr/>
          <p:nvPr/>
        </p:nvSpPr>
        <p:spPr>
          <a:xfrm>
            <a:off x="1671145" y="2522483"/>
            <a:ext cx="520263" cy="693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5444139" y="488731"/>
            <a:ext cx="3232663" cy="1734206"/>
          </a:xfrm>
          <a:prstGeom prst="rect">
            <a:avLst/>
          </a:prstGeom>
          <a:ln w="28575">
            <a:solidFill>
              <a:srgbClr val="FF0000"/>
            </a:solidFill>
          </a:ln>
        </p:spPr>
      </p:pic>
      <p:sp>
        <p:nvSpPr>
          <p:cNvPr id="9" name="Oval 8"/>
          <p:cNvSpPr/>
          <p:nvPr/>
        </p:nvSpPr>
        <p:spPr>
          <a:xfrm>
            <a:off x="2170386" y="2706414"/>
            <a:ext cx="635876" cy="8723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858813" y="3205656"/>
            <a:ext cx="404649" cy="65689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Pascal Xicluna/Min.Agri.Fr"/>
          <p:cNvPicPr>
            <a:picLocks noChangeAspect="1" noChangeArrowheads="1"/>
          </p:cNvPicPr>
          <p:nvPr/>
        </p:nvPicPr>
        <p:blipFill rotWithShape="1">
          <a:blip r:embed="rId5">
            <a:extLst>
              <a:ext uri="{28A0092B-C50C-407E-A947-70E740481C1C}">
                <a14:useLocalDpi xmlns:a14="http://schemas.microsoft.com/office/drawing/2010/main" val="0"/>
              </a:ext>
            </a:extLst>
          </a:blip>
          <a:srcRect t="15141"/>
          <a:stretch/>
        </p:blipFill>
        <p:spPr bwMode="auto">
          <a:xfrm>
            <a:off x="5439102" y="2396360"/>
            <a:ext cx="3240361" cy="1502103"/>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11335407" y="45720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a:stretch>
            <a:fillRect/>
          </a:stretch>
        </p:blipFill>
        <p:spPr>
          <a:xfrm>
            <a:off x="5423611" y="4004442"/>
            <a:ext cx="3263191" cy="1580990"/>
          </a:xfrm>
          <a:prstGeom prst="rect">
            <a:avLst/>
          </a:prstGeom>
          <a:ln w="38100">
            <a:solidFill>
              <a:srgbClr val="0070C0"/>
            </a:solidFill>
          </a:ln>
        </p:spPr>
      </p:pic>
    </p:spTree>
    <p:extLst>
      <p:ext uri="{BB962C8B-B14F-4D97-AF65-F5344CB8AC3E}">
        <p14:creationId xmlns:p14="http://schemas.microsoft.com/office/powerpoint/2010/main" val="3440640084"/>
      </p:ext>
    </p:extLst>
  </p:cSld>
  <p:clrMapOvr>
    <a:masterClrMapping/>
  </p:clrMapOvr>
  <mc:AlternateContent xmlns:mc="http://schemas.openxmlformats.org/markup-compatibility/2006">
    <mc:Choice xmlns:p14="http://schemas.microsoft.com/office/powerpoint/2010/main" Requires="p14">
      <p:transition spd="slow" p14:dur="2000" advTm="24185"/>
    </mc:Choice>
    <mc:Fallback>
      <p:transition spd="slow" advTm="2418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4042787" y="2148053"/>
            <a:ext cx="4833199" cy="4286536"/>
          </a:xfrm>
          <a:prstGeom prst="rect">
            <a:avLst/>
          </a:prstGeom>
        </p:spPr>
      </p:pic>
      <p:sp>
        <p:nvSpPr>
          <p:cNvPr id="4" name="Slide Number Placeholder 3"/>
          <p:cNvSpPr>
            <a:spLocks noGrp="1"/>
          </p:cNvSpPr>
          <p:nvPr>
            <p:ph type="sldNum" sz="quarter" idx="12"/>
          </p:nvPr>
        </p:nvSpPr>
        <p:spPr/>
        <p:txBody>
          <a:bodyPr/>
          <a:lstStyle/>
          <a:p>
            <a:fld id="{B27AF178-B552-4522-9352-F8E2C43E6FD7}" type="slidenum">
              <a:rPr lang="en-US" altLang="en-US" smtClean="0"/>
              <a:pPr/>
              <a:t>24</a:t>
            </a:fld>
            <a:endParaRPr lang="en-US" altLang="en-US"/>
          </a:p>
        </p:txBody>
      </p:sp>
      <p:sp>
        <p:nvSpPr>
          <p:cNvPr id="7" name="Rectangle 6"/>
          <p:cNvSpPr/>
          <p:nvPr/>
        </p:nvSpPr>
        <p:spPr>
          <a:xfrm>
            <a:off x="3988677" y="1274829"/>
            <a:ext cx="5155323" cy="954107"/>
          </a:xfrm>
          <a:prstGeom prst="rect">
            <a:avLst/>
          </a:prstGeom>
        </p:spPr>
        <p:txBody>
          <a:bodyPr wrap="square">
            <a:spAutoFit/>
          </a:bodyPr>
          <a:lstStyle/>
          <a:p>
            <a:r>
              <a:rPr lang="en-US" sz="1400" dirty="0"/>
              <a:t>Modified version of the Boston University–International Geosphere–Biosphere Program (IGBP) land cover classification based on data from the Moderate Resolution Imaging </a:t>
            </a:r>
            <a:r>
              <a:rPr lang="en-US" sz="1400" dirty="0" err="1"/>
              <a:t>Spectroradiometer</a:t>
            </a:r>
            <a:r>
              <a:rPr lang="en-US" sz="1400" dirty="0"/>
              <a:t> (MODIS)</a:t>
            </a:r>
          </a:p>
        </p:txBody>
      </p:sp>
      <p:sp>
        <p:nvSpPr>
          <p:cNvPr id="8" name="Rectangle 7"/>
          <p:cNvSpPr/>
          <p:nvPr/>
        </p:nvSpPr>
        <p:spPr>
          <a:xfrm>
            <a:off x="176633" y="2188045"/>
            <a:ext cx="3595856" cy="369332"/>
          </a:xfrm>
          <a:prstGeom prst="rect">
            <a:avLst/>
          </a:prstGeom>
          <a:no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a:latin typeface="arial" panose="020B0604020202020204" pitchFamily="34" charset="0"/>
              </a:rPr>
              <a:t>Forest area of </a:t>
            </a:r>
            <a:r>
              <a:rPr lang="en-US" dirty="0" err="1">
                <a:latin typeface="arial" panose="020B0604020202020204" pitchFamily="34" charset="0"/>
              </a:rPr>
              <a:t>Forêt</a:t>
            </a:r>
            <a:r>
              <a:rPr lang="en-US" dirty="0">
                <a:latin typeface="arial" panose="020B0604020202020204" pitchFamily="34" charset="0"/>
              </a:rPr>
              <a:t> des Landes</a:t>
            </a:r>
            <a:endParaRPr lang="en-US" i="0" dirty="0">
              <a:effectLst/>
              <a:latin typeface="arial" panose="020B0604020202020204" pitchFamily="34" charset="0"/>
            </a:endParaRPr>
          </a:p>
        </p:txBody>
      </p:sp>
      <p:sp>
        <p:nvSpPr>
          <p:cNvPr id="10" name="Rectangle 9"/>
          <p:cNvSpPr/>
          <p:nvPr/>
        </p:nvSpPr>
        <p:spPr>
          <a:xfrm>
            <a:off x="991185" y="2734582"/>
            <a:ext cx="1236236" cy="369332"/>
          </a:xfrm>
          <a:prstGeom prst="rect">
            <a:avLst/>
          </a:prstGeom>
          <a:ln w="28575">
            <a:solidFill>
              <a:srgbClr val="FFC000"/>
            </a:solidFill>
          </a:ln>
        </p:spPr>
        <p:txBody>
          <a:bodyPr wrap="none">
            <a:spAutoFit/>
          </a:bodyPr>
          <a:lstStyle/>
          <a:p>
            <a:r>
              <a:rPr lang="en-US" dirty="0">
                <a:latin typeface="arial" panose="020B0604020202020204" pitchFamily="34" charset="0"/>
              </a:rPr>
              <a:t>Croplands</a:t>
            </a:r>
            <a:endParaRPr lang="en-US" b="0" i="0" dirty="0">
              <a:effectLst/>
              <a:latin typeface="arial" panose="020B0604020202020204" pitchFamily="34" charset="0"/>
            </a:endParaRPr>
          </a:p>
        </p:txBody>
      </p:sp>
      <p:sp>
        <p:nvSpPr>
          <p:cNvPr id="11" name="Rectangle 10"/>
          <p:cNvSpPr/>
          <p:nvPr/>
        </p:nvSpPr>
        <p:spPr>
          <a:xfrm>
            <a:off x="497198" y="3296886"/>
            <a:ext cx="2390398" cy="369332"/>
          </a:xfrm>
          <a:prstGeom prst="rect">
            <a:avLst/>
          </a:prstGeom>
          <a:ln w="28575">
            <a:solidFill>
              <a:srgbClr val="0070C0"/>
            </a:solidFill>
          </a:ln>
        </p:spPr>
        <p:txBody>
          <a:bodyPr wrap="none">
            <a:spAutoFit/>
          </a:bodyPr>
          <a:lstStyle/>
          <a:p>
            <a:r>
              <a:rPr lang="en-US" dirty="0">
                <a:latin typeface="arial" panose="020B0604020202020204" pitchFamily="34" charset="0"/>
              </a:rPr>
              <a:t>Mediterranean Forest</a:t>
            </a:r>
            <a:endParaRPr lang="en-US" b="0" i="0" dirty="0">
              <a:effectLst/>
              <a:latin typeface="arial" panose="020B0604020202020204" pitchFamily="34" charset="0"/>
            </a:endParaRPr>
          </a:p>
        </p:txBody>
      </p:sp>
      <p:grpSp>
        <p:nvGrpSpPr>
          <p:cNvPr id="24" name="Group 23"/>
          <p:cNvGrpSpPr/>
          <p:nvPr/>
        </p:nvGrpSpPr>
        <p:grpSpPr>
          <a:xfrm>
            <a:off x="5365533" y="2349062"/>
            <a:ext cx="3967653" cy="2492422"/>
            <a:chOff x="5365533" y="2349062"/>
            <a:chExt cx="3967653" cy="2492422"/>
          </a:xfrm>
        </p:grpSpPr>
        <p:grpSp>
          <p:nvGrpSpPr>
            <p:cNvPr id="14" name="Group 13"/>
            <p:cNvGrpSpPr/>
            <p:nvPr/>
          </p:nvGrpSpPr>
          <p:grpSpPr>
            <a:xfrm>
              <a:off x="5486401" y="2349062"/>
              <a:ext cx="3200399" cy="369332"/>
              <a:chOff x="5486401" y="2349062"/>
              <a:chExt cx="3200399" cy="369332"/>
            </a:xfrm>
          </p:grpSpPr>
          <p:sp>
            <p:nvSpPr>
              <p:cNvPr id="12" name="Oval 11"/>
              <p:cNvSpPr/>
              <p:nvPr/>
            </p:nvSpPr>
            <p:spPr>
              <a:xfrm>
                <a:off x="5486401" y="2459421"/>
                <a:ext cx="2081048" cy="1891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788165" y="2349062"/>
                <a:ext cx="898635" cy="369332"/>
              </a:xfrm>
              <a:prstGeom prst="rect">
                <a:avLst/>
              </a:prstGeom>
              <a:noFill/>
            </p:spPr>
            <p:txBody>
              <a:bodyPr wrap="square" rtlCol="0">
                <a:spAutoFit/>
              </a:bodyPr>
              <a:lstStyle/>
              <a:p>
                <a:r>
                  <a:rPr lang="en-US" altLang="zh-CN" dirty="0">
                    <a:solidFill>
                      <a:srgbClr val="FF0000"/>
                    </a:solidFill>
                  </a:rPr>
                  <a:t>sand</a:t>
                </a:r>
                <a:endParaRPr lang="en-US" dirty="0">
                  <a:solidFill>
                    <a:srgbClr val="FF0000"/>
                  </a:solidFill>
                </a:endParaRPr>
              </a:p>
            </p:txBody>
          </p:sp>
        </p:grpSp>
        <p:grpSp>
          <p:nvGrpSpPr>
            <p:cNvPr id="15" name="Group 14"/>
            <p:cNvGrpSpPr/>
            <p:nvPr/>
          </p:nvGrpSpPr>
          <p:grpSpPr>
            <a:xfrm>
              <a:off x="5433850" y="4472152"/>
              <a:ext cx="3899336" cy="369332"/>
              <a:chOff x="5486401" y="2396359"/>
              <a:chExt cx="3899336" cy="369332"/>
            </a:xfrm>
          </p:grpSpPr>
          <p:sp>
            <p:nvSpPr>
              <p:cNvPr id="16" name="Oval 15"/>
              <p:cNvSpPr/>
              <p:nvPr/>
            </p:nvSpPr>
            <p:spPr>
              <a:xfrm>
                <a:off x="5486401" y="2459421"/>
                <a:ext cx="2081048" cy="18918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614744" y="2396359"/>
                <a:ext cx="1770993" cy="369332"/>
              </a:xfrm>
              <a:prstGeom prst="rect">
                <a:avLst/>
              </a:prstGeom>
              <a:noFill/>
            </p:spPr>
            <p:txBody>
              <a:bodyPr wrap="square" rtlCol="0">
                <a:spAutoFit/>
              </a:bodyPr>
              <a:lstStyle/>
              <a:p>
                <a:r>
                  <a:rPr lang="en-US" altLang="zh-CN" dirty="0">
                    <a:solidFill>
                      <a:srgbClr val="FFC000"/>
                    </a:solidFill>
                  </a:rPr>
                  <a:t>clay loam</a:t>
                </a:r>
                <a:endParaRPr lang="en-US" dirty="0">
                  <a:solidFill>
                    <a:srgbClr val="FFC000"/>
                  </a:solidFill>
                </a:endParaRPr>
              </a:p>
            </p:txBody>
          </p:sp>
        </p:grpSp>
        <p:grpSp>
          <p:nvGrpSpPr>
            <p:cNvPr id="18" name="Group 17"/>
            <p:cNvGrpSpPr/>
            <p:nvPr/>
          </p:nvGrpSpPr>
          <p:grpSpPr>
            <a:xfrm>
              <a:off x="5365533" y="3142594"/>
              <a:ext cx="3899336" cy="369332"/>
              <a:chOff x="5486401" y="2396359"/>
              <a:chExt cx="3899336" cy="369332"/>
            </a:xfrm>
          </p:grpSpPr>
          <p:sp>
            <p:nvSpPr>
              <p:cNvPr id="19" name="Oval 18"/>
              <p:cNvSpPr/>
              <p:nvPr/>
            </p:nvSpPr>
            <p:spPr>
              <a:xfrm>
                <a:off x="5486401" y="2459421"/>
                <a:ext cx="2081048" cy="18918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0" name="TextBox 19"/>
              <p:cNvSpPr txBox="1"/>
              <p:nvPr/>
            </p:nvSpPr>
            <p:spPr>
              <a:xfrm>
                <a:off x="7614744" y="2396359"/>
                <a:ext cx="1770993" cy="369332"/>
              </a:xfrm>
              <a:prstGeom prst="rect">
                <a:avLst/>
              </a:prstGeom>
              <a:noFill/>
            </p:spPr>
            <p:txBody>
              <a:bodyPr wrap="square" rtlCol="0">
                <a:spAutoFit/>
              </a:bodyPr>
              <a:lstStyle/>
              <a:p>
                <a:r>
                  <a:rPr lang="en-US" altLang="zh-CN" dirty="0">
                    <a:solidFill>
                      <a:srgbClr val="0070C0"/>
                    </a:solidFill>
                  </a:rPr>
                  <a:t>silt clay loam</a:t>
                </a:r>
                <a:endParaRPr lang="en-US" dirty="0">
                  <a:solidFill>
                    <a:srgbClr val="0070C0"/>
                  </a:solidFill>
                </a:endParaRPr>
              </a:p>
            </p:txBody>
          </p:sp>
        </p:grpSp>
      </p:grpSp>
      <p:sp>
        <p:nvSpPr>
          <p:cNvPr id="21" name="TextBox 20"/>
          <p:cNvSpPr txBox="1"/>
          <p:nvPr/>
        </p:nvSpPr>
        <p:spPr>
          <a:xfrm>
            <a:off x="945931" y="1497724"/>
            <a:ext cx="2081048" cy="369332"/>
          </a:xfrm>
          <a:prstGeom prst="rect">
            <a:avLst/>
          </a:prstGeom>
          <a:noFill/>
        </p:spPr>
        <p:txBody>
          <a:bodyPr wrap="square" rtlCol="0">
            <a:spAutoFit/>
          </a:bodyPr>
          <a:lstStyle/>
          <a:p>
            <a:r>
              <a:rPr lang="en-US" dirty="0"/>
              <a:t>In situ sites</a:t>
            </a:r>
          </a:p>
        </p:txBody>
      </p:sp>
      <p:pic>
        <p:nvPicPr>
          <p:cNvPr id="22" name="Picture 21"/>
          <p:cNvPicPr>
            <a:picLocks noChangeAspect="1"/>
          </p:cNvPicPr>
          <p:nvPr/>
        </p:nvPicPr>
        <p:blipFill>
          <a:blip r:embed="rId5"/>
          <a:stretch>
            <a:fillRect/>
          </a:stretch>
        </p:blipFill>
        <p:spPr>
          <a:xfrm>
            <a:off x="0" y="5180520"/>
            <a:ext cx="3948494" cy="1172984"/>
          </a:xfrm>
          <a:prstGeom prst="rect">
            <a:avLst/>
          </a:prstGeom>
        </p:spPr>
      </p:pic>
      <p:sp>
        <p:nvSpPr>
          <p:cNvPr id="23" name="Rectangle 22"/>
          <p:cNvSpPr/>
          <p:nvPr/>
        </p:nvSpPr>
        <p:spPr>
          <a:xfrm>
            <a:off x="236483" y="4191451"/>
            <a:ext cx="3563007" cy="1169551"/>
          </a:xfrm>
          <a:prstGeom prst="rect">
            <a:avLst/>
          </a:prstGeom>
        </p:spPr>
        <p:txBody>
          <a:bodyPr wrap="square">
            <a:spAutoFit/>
          </a:bodyPr>
          <a:lstStyle/>
          <a:p>
            <a:r>
              <a:rPr lang="en-US" altLang="zh-CN" sz="1400" dirty="0">
                <a:solidFill>
                  <a:srgbClr val="231F20"/>
                </a:solidFill>
                <a:latin typeface="AdvPSTIM10-R"/>
              </a:rPr>
              <a:t>Table </a:t>
            </a:r>
            <a:r>
              <a:rPr lang="en-US" sz="1400" dirty="0">
                <a:solidFill>
                  <a:srgbClr val="231F20"/>
                </a:solidFill>
                <a:latin typeface="AdvPSTIM10-R"/>
              </a:rPr>
              <a:t>1. Field capacity</a:t>
            </a:r>
            <a:r>
              <a:rPr lang="en-US" sz="1400" dirty="0">
                <a:solidFill>
                  <a:srgbClr val="231F20"/>
                </a:solidFill>
                <a:latin typeface="AdvPSTIM10-I"/>
              </a:rPr>
              <a:t> </a:t>
            </a:r>
            <a:r>
              <a:rPr lang="en-US" sz="1400" dirty="0">
                <a:solidFill>
                  <a:srgbClr val="231F20"/>
                </a:solidFill>
                <a:latin typeface="AdvPSTIM10-R"/>
              </a:rPr>
              <a:t>and wilting point of the dominant soil categories in the SM domain. ERA-I/TESSEL has a uniform</a:t>
            </a:r>
            <a:br>
              <a:rPr lang="en-US" sz="1400" dirty="0">
                <a:solidFill>
                  <a:srgbClr val="231F20"/>
                </a:solidFill>
                <a:latin typeface="AdvPSTIM10-R"/>
              </a:rPr>
            </a:br>
            <a:r>
              <a:rPr lang="en-US" sz="1400" dirty="0">
                <a:solidFill>
                  <a:srgbClr val="231F20"/>
                </a:solidFill>
                <a:latin typeface="AdvPSTIM10-R"/>
              </a:rPr>
              <a:t>soil texture everywhere</a:t>
            </a:r>
            <a:r>
              <a:rPr lang="en-US" sz="1400" dirty="0"/>
              <a:t> </a:t>
            </a:r>
            <a:br>
              <a:rPr lang="en-US" sz="1400" dirty="0"/>
            </a:br>
            <a:endParaRPr lang="en-US" sz="1400" dirty="0"/>
          </a:p>
        </p:txBody>
      </p:sp>
      <p:sp>
        <p:nvSpPr>
          <p:cNvPr id="25" name="Title 1"/>
          <p:cNvSpPr txBox="1">
            <a:spLocks/>
          </p:cNvSpPr>
          <p:nvPr/>
        </p:nvSpPr>
        <p:spPr bwMode="auto">
          <a:xfrm>
            <a:off x="1284889" y="444212"/>
            <a:ext cx="785911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Land Use Classification</a:t>
            </a:r>
            <a:endParaRPr lang="en-US" dirty="0"/>
          </a:p>
        </p:txBody>
      </p:sp>
    </p:spTree>
    <p:custDataLst>
      <p:tags r:id="rId1"/>
    </p:custDataLst>
    <p:extLst>
      <p:ext uri="{BB962C8B-B14F-4D97-AF65-F5344CB8AC3E}">
        <p14:creationId xmlns:p14="http://schemas.microsoft.com/office/powerpoint/2010/main" val="3010930019"/>
      </p:ext>
    </p:extLst>
  </p:cSld>
  <p:clrMapOvr>
    <a:masterClrMapping/>
  </p:clrMapOvr>
  <mc:AlternateContent xmlns:mc="http://schemas.openxmlformats.org/markup-compatibility/2006">
    <mc:Choice xmlns:p14="http://schemas.microsoft.com/office/powerpoint/2010/main" Requires="p14">
      <p:transition spd="slow" p14:dur="2000" advTm="54343"/>
    </mc:Choice>
    <mc:Fallback>
      <p:transition spd="slow" advTm="543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275850"/>
            <a:ext cx="6538666" cy="4935764"/>
          </a:xfrm>
          <a:prstGeom prst="rect">
            <a:avLst/>
          </a:prstGeom>
        </p:spPr>
      </p:pic>
      <p:sp>
        <p:nvSpPr>
          <p:cNvPr id="4" name="Slide Number Placeholder 3"/>
          <p:cNvSpPr>
            <a:spLocks noGrp="1"/>
          </p:cNvSpPr>
          <p:nvPr>
            <p:ph type="sldNum" sz="quarter" idx="12"/>
          </p:nvPr>
        </p:nvSpPr>
        <p:spPr/>
        <p:txBody>
          <a:bodyPr/>
          <a:lstStyle/>
          <a:p>
            <a:fld id="{B27AF178-B552-4522-9352-F8E2C43E6FD7}" type="slidenum">
              <a:rPr lang="en-US" altLang="en-US" smtClean="0"/>
              <a:pPr/>
              <a:t>25</a:t>
            </a:fld>
            <a:endParaRPr lang="en-US" altLang="en-US"/>
          </a:p>
        </p:txBody>
      </p:sp>
      <p:sp>
        <p:nvSpPr>
          <p:cNvPr id="5" name="Title 1"/>
          <p:cNvSpPr txBox="1">
            <a:spLocks/>
          </p:cNvSpPr>
          <p:nvPr/>
        </p:nvSpPr>
        <p:spPr bwMode="auto">
          <a:xfrm>
            <a:off x="1284889" y="444212"/>
            <a:ext cx="785911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Comparison with in situ observations</a:t>
            </a:r>
            <a:endParaRPr lang="en-US" dirty="0"/>
          </a:p>
        </p:txBody>
      </p:sp>
      <p:grpSp>
        <p:nvGrpSpPr>
          <p:cNvPr id="21" name="Group 20"/>
          <p:cNvGrpSpPr/>
          <p:nvPr/>
        </p:nvGrpSpPr>
        <p:grpSpPr>
          <a:xfrm>
            <a:off x="6605754" y="1403132"/>
            <a:ext cx="2832536" cy="1074278"/>
            <a:chOff x="6605754" y="1403132"/>
            <a:chExt cx="2832536" cy="1074278"/>
          </a:xfrm>
        </p:grpSpPr>
        <p:grpSp>
          <p:nvGrpSpPr>
            <p:cNvPr id="10" name="Group 9"/>
            <p:cNvGrpSpPr/>
            <p:nvPr/>
          </p:nvGrpSpPr>
          <p:grpSpPr>
            <a:xfrm>
              <a:off x="6605754" y="1403132"/>
              <a:ext cx="2806261" cy="338554"/>
              <a:chOff x="6589987" y="1513491"/>
              <a:chExt cx="2806261" cy="338554"/>
            </a:xfrm>
          </p:grpSpPr>
          <p:cxnSp>
            <p:nvCxnSpPr>
              <p:cNvPr id="8" name="Straight Connector 7"/>
              <p:cNvCxnSpPr/>
              <p:nvPr/>
            </p:nvCxnSpPr>
            <p:spPr>
              <a:xfrm flipV="1">
                <a:off x="6589987" y="1703069"/>
                <a:ext cx="614854" cy="15372"/>
              </a:xfrm>
              <a:prstGeom prst="line">
                <a:avLst/>
              </a:prstGeom>
              <a:ln w="28575">
                <a:solidFill>
                  <a:srgbClr val="002060"/>
                </a:solidFill>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7173309" y="1513491"/>
                <a:ext cx="2222939" cy="338554"/>
              </a:xfrm>
              <a:prstGeom prst="rect">
                <a:avLst/>
              </a:prstGeom>
              <a:noFill/>
            </p:spPr>
            <p:txBody>
              <a:bodyPr wrap="square" rtlCol="0">
                <a:spAutoFit/>
              </a:bodyPr>
              <a:lstStyle/>
              <a:p>
                <a:r>
                  <a:rPr lang="en-US" altLang="zh-CN" sz="1600" dirty="0"/>
                  <a:t>In situ Observations</a:t>
                </a:r>
                <a:endParaRPr lang="en-US" sz="1600" dirty="0"/>
              </a:p>
            </p:txBody>
          </p:sp>
        </p:grpSp>
        <p:grpSp>
          <p:nvGrpSpPr>
            <p:cNvPr id="11" name="Group 10"/>
            <p:cNvGrpSpPr/>
            <p:nvPr/>
          </p:nvGrpSpPr>
          <p:grpSpPr>
            <a:xfrm>
              <a:off x="6616262" y="1792015"/>
              <a:ext cx="2806261" cy="338554"/>
              <a:chOff x="6589987" y="1513491"/>
              <a:chExt cx="2806261" cy="338554"/>
            </a:xfrm>
          </p:grpSpPr>
          <p:cxnSp>
            <p:nvCxnSpPr>
              <p:cNvPr id="12" name="Straight Connector 11"/>
              <p:cNvCxnSpPr/>
              <p:nvPr/>
            </p:nvCxnSpPr>
            <p:spPr>
              <a:xfrm flipV="1">
                <a:off x="6589987" y="1702938"/>
                <a:ext cx="620110" cy="1550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7173309" y="1513491"/>
                <a:ext cx="2222939" cy="338554"/>
              </a:xfrm>
              <a:prstGeom prst="rect">
                <a:avLst/>
              </a:prstGeom>
              <a:noFill/>
            </p:spPr>
            <p:txBody>
              <a:bodyPr wrap="square" rtlCol="0">
                <a:spAutoFit/>
              </a:bodyPr>
              <a:lstStyle/>
              <a:p>
                <a:r>
                  <a:rPr lang="en-US" altLang="zh-CN" sz="1600" dirty="0"/>
                  <a:t>WRF-Noah</a:t>
                </a:r>
                <a:endParaRPr lang="en-US" sz="1600" dirty="0"/>
              </a:p>
            </p:txBody>
          </p:sp>
        </p:grpSp>
        <p:grpSp>
          <p:nvGrpSpPr>
            <p:cNvPr id="14" name="Group 13"/>
            <p:cNvGrpSpPr/>
            <p:nvPr/>
          </p:nvGrpSpPr>
          <p:grpSpPr>
            <a:xfrm>
              <a:off x="6632029" y="2138856"/>
              <a:ext cx="2806261" cy="338554"/>
              <a:chOff x="6589987" y="1513491"/>
              <a:chExt cx="2806261" cy="338554"/>
            </a:xfrm>
          </p:grpSpPr>
          <p:cxnSp>
            <p:nvCxnSpPr>
              <p:cNvPr id="15" name="Straight Connector 14"/>
              <p:cNvCxnSpPr/>
              <p:nvPr/>
            </p:nvCxnSpPr>
            <p:spPr>
              <a:xfrm flipV="1">
                <a:off x="6589987" y="1703726"/>
                <a:ext cx="588579" cy="14715"/>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7173309" y="1513491"/>
                <a:ext cx="2222939" cy="338554"/>
              </a:xfrm>
              <a:prstGeom prst="rect">
                <a:avLst/>
              </a:prstGeom>
              <a:noFill/>
            </p:spPr>
            <p:txBody>
              <a:bodyPr wrap="square" rtlCol="0">
                <a:spAutoFit/>
              </a:bodyPr>
              <a:lstStyle/>
              <a:p>
                <a:r>
                  <a:rPr lang="en-US" altLang="zh-CN" sz="1600" dirty="0"/>
                  <a:t>ERA-I</a:t>
                </a:r>
                <a:endParaRPr lang="en-US" sz="1600" dirty="0"/>
              </a:p>
            </p:txBody>
          </p:sp>
        </p:grpSp>
      </p:grpSp>
      <p:sp>
        <p:nvSpPr>
          <p:cNvPr id="20" name="TextBox 19"/>
          <p:cNvSpPr txBox="1"/>
          <p:nvPr/>
        </p:nvSpPr>
        <p:spPr>
          <a:xfrm>
            <a:off x="6700344" y="4225159"/>
            <a:ext cx="2207173" cy="1815882"/>
          </a:xfrm>
          <a:prstGeom prst="rect">
            <a:avLst/>
          </a:prstGeom>
          <a:noFill/>
        </p:spPr>
        <p:txBody>
          <a:bodyPr wrap="square" rtlCol="0">
            <a:spAutoFit/>
          </a:bodyPr>
          <a:lstStyle/>
          <a:p>
            <a:r>
              <a:rPr lang="en-US" altLang="zh-CN" sz="1600" dirty="0"/>
              <a:t>Seasonal variation of mean soil wetness comparison among in situ observations (blue), WRF-Noah (red), and ERA-I (green)</a:t>
            </a:r>
            <a:endParaRPr lang="en-US" sz="1600" dirty="0"/>
          </a:p>
        </p:txBody>
      </p:sp>
    </p:spTree>
    <p:extLst>
      <p:ext uri="{BB962C8B-B14F-4D97-AF65-F5344CB8AC3E}">
        <p14:creationId xmlns:p14="http://schemas.microsoft.com/office/powerpoint/2010/main" val="4204898172"/>
      </p:ext>
    </p:extLst>
  </p:cSld>
  <p:clrMapOvr>
    <a:masterClrMapping/>
  </p:clrMapOvr>
  <mc:AlternateContent xmlns:mc="http://schemas.openxmlformats.org/markup-compatibility/2006">
    <mc:Choice xmlns:p14="http://schemas.microsoft.com/office/powerpoint/2010/main" Requires="p14">
      <p:transition spd="slow" p14:dur="2000" advTm="89039"/>
    </mc:Choice>
    <mc:Fallback>
      <p:transition spd="slow" advTm="8903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26</a:t>
            </a:fld>
            <a:endParaRPr lang="en-US" altLang="en-US"/>
          </a:p>
        </p:txBody>
      </p:sp>
      <p:pic>
        <p:nvPicPr>
          <p:cNvPr id="6" name="Picture 5"/>
          <p:cNvPicPr>
            <a:picLocks noChangeAspect="1"/>
          </p:cNvPicPr>
          <p:nvPr/>
        </p:nvPicPr>
        <p:blipFill>
          <a:blip r:embed="rId3"/>
          <a:stretch>
            <a:fillRect/>
          </a:stretch>
        </p:blipFill>
        <p:spPr>
          <a:xfrm>
            <a:off x="447299" y="1422503"/>
            <a:ext cx="7744906" cy="4801270"/>
          </a:xfrm>
          <a:prstGeom prst="rect">
            <a:avLst/>
          </a:prstGeom>
        </p:spPr>
      </p:pic>
      <p:sp>
        <p:nvSpPr>
          <p:cNvPr id="7" name="Title 1"/>
          <p:cNvSpPr txBox="1">
            <a:spLocks/>
          </p:cNvSpPr>
          <p:nvPr/>
        </p:nvSpPr>
        <p:spPr bwMode="auto">
          <a:xfrm>
            <a:off x="1284889" y="444212"/>
            <a:ext cx="785911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Comparison with in situ observations</a:t>
            </a:r>
            <a:endParaRPr lang="en-US" dirty="0"/>
          </a:p>
        </p:txBody>
      </p:sp>
      <p:grpSp>
        <p:nvGrpSpPr>
          <p:cNvPr id="9" name="Group 8"/>
          <p:cNvGrpSpPr/>
          <p:nvPr/>
        </p:nvGrpSpPr>
        <p:grpSpPr>
          <a:xfrm>
            <a:off x="1434665" y="1213946"/>
            <a:ext cx="2806261" cy="338554"/>
            <a:chOff x="6589987" y="1513491"/>
            <a:chExt cx="2806261" cy="338554"/>
          </a:xfrm>
        </p:grpSpPr>
        <p:cxnSp>
          <p:nvCxnSpPr>
            <p:cNvPr id="16" name="Straight Connector 15"/>
            <p:cNvCxnSpPr/>
            <p:nvPr/>
          </p:nvCxnSpPr>
          <p:spPr>
            <a:xfrm flipV="1">
              <a:off x="6589987" y="1703069"/>
              <a:ext cx="614854" cy="15372"/>
            </a:xfrm>
            <a:prstGeom prst="line">
              <a:avLst/>
            </a:prstGeom>
            <a:ln w="28575">
              <a:solidFill>
                <a:srgbClr val="002060"/>
              </a:solidFill>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7173309" y="1513491"/>
              <a:ext cx="2222939" cy="338554"/>
            </a:xfrm>
            <a:prstGeom prst="rect">
              <a:avLst/>
            </a:prstGeom>
            <a:noFill/>
          </p:spPr>
          <p:txBody>
            <a:bodyPr wrap="square" rtlCol="0">
              <a:spAutoFit/>
            </a:bodyPr>
            <a:lstStyle/>
            <a:p>
              <a:r>
                <a:rPr lang="en-US" altLang="zh-CN" sz="1600" dirty="0"/>
                <a:t>In situ Observations</a:t>
              </a:r>
              <a:endParaRPr lang="en-US" sz="1600" dirty="0"/>
            </a:p>
          </p:txBody>
        </p:sp>
      </p:grpSp>
      <p:grpSp>
        <p:nvGrpSpPr>
          <p:cNvPr id="10" name="Group 9"/>
          <p:cNvGrpSpPr/>
          <p:nvPr/>
        </p:nvGrpSpPr>
        <p:grpSpPr>
          <a:xfrm>
            <a:off x="4156842" y="1208690"/>
            <a:ext cx="2885088" cy="338554"/>
            <a:chOff x="6589987" y="1545021"/>
            <a:chExt cx="2885088" cy="338554"/>
          </a:xfrm>
        </p:grpSpPr>
        <p:cxnSp>
          <p:nvCxnSpPr>
            <p:cNvPr id="14" name="Straight Connector 13"/>
            <p:cNvCxnSpPr>
              <a:endCxn id="15" idx="1"/>
            </p:cNvCxnSpPr>
            <p:nvPr/>
          </p:nvCxnSpPr>
          <p:spPr>
            <a:xfrm flipV="1">
              <a:off x="6589987" y="1714298"/>
              <a:ext cx="662149" cy="414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7252136" y="1545021"/>
              <a:ext cx="2222939" cy="338554"/>
            </a:xfrm>
            <a:prstGeom prst="rect">
              <a:avLst/>
            </a:prstGeom>
            <a:noFill/>
          </p:spPr>
          <p:txBody>
            <a:bodyPr wrap="square" rtlCol="0">
              <a:spAutoFit/>
            </a:bodyPr>
            <a:lstStyle/>
            <a:p>
              <a:r>
                <a:rPr lang="en-US" altLang="zh-CN" sz="1600" dirty="0"/>
                <a:t>WRF-Noah</a:t>
              </a:r>
              <a:endParaRPr lang="en-US" sz="1600" dirty="0"/>
            </a:p>
          </p:txBody>
        </p:sp>
      </p:grpSp>
      <p:grpSp>
        <p:nvGrpSpPr>
          <p:cNvPr id="11" name="Group 10"/>
          <p:cNvGrpSpPr/>
          <p:nvPr/>
        </p:nvGrpSpPr>
        <p:grpSpPr>
          <a:xfrm>
            <a:off x="6600499" y="1177161"/>
            <a:ext cx="2806261" cy="338554"/>
            <a:chOff x="6589987" y="1560788"/>
            <a:chExt cx="2806261" cy="338554"/>
          </a:xfrm>
        </p:grpSpPr>
        <p:cxnSp>
          <p:nvCxnSpPr>
            <p:cNvPr id="12" name="Straight Connector 11"/>
            <p:cNvCxnSpPr>
              <a:endCxn id="13" idx="1"/>
            </p:cNvCxnSpPr>
            <p:nvPr/>
          </p:nvCxnSpPr>
          <p:spPr>
            <a:xfrm>
              <a:off x="6589987" y="1718442"/>
              <a:ext cx="583322" cy="11623"/>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7173309" y="1560788"/>
              <a:ext cx="2222939" cy="338554"/>
            </a:xfrm>
            <a:prstGeom prst="rect">
              <a:avLst/>
            </a:prstGeom>
            <a:noFill/>
          </p:spPr>
          <p:txBody>
            <a:bodyPr wrap="square" rtlCol="0">
              <a:spAutoFit/>
            </a:bodyPr>
            <a:lstStyle/>
            <a:p>
              <a:r>
                <a:rPr lang="en-US" altLang="zh-CN" sz="1600" dirty="0"/>
                <a:t>ERA-I</a:t>
              </a:r>
              <a:endParaRPr lang="en-US" sz="1600" dirty="0"/>
            </a:p>
          </p:txBody>
        </p:sp>
      </p:grpSp>
    </p:spTree>
    <p:extLst>
      <p:ext uri="{BB962C8B-B14F-4D97-AF65-F5344CB8AC3E}">
        <p14:creationId xmlns:p14="http://schemas.microsoft.com/office/powerpoint/2010/main" val="12523171"/>
      </p:ext>
    </p:extLst>
  </p:cSld>
  <p:clrMapOvr>
    <a:masterClrMapping/>
  </p:clrMapOvr>
  <mc:AlternateContent xmlns:mc="http://schemas.openxmlformats.org/markup-compatibility/2006">
    <mc:Choice xmlns:p14="http://schemas.microsoft.com/office/powerpoint/2010/main" Requires="p14">
      <p:transition spd="slow" p14:dur="2000" advTm="63641"/>
    </mc:Choice>
    <mc:Fallback>
      <p:transition spd="slow" advTm="6364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27</a:t>
            </a:fld>
            <a:endParaRPr lang="en-US" altLang="en-US"/>
          </a:p>
        </p:txBody>
      </p:sp>
      <p:sp>
        <p:nvSpPr>
          <p:cNvPr id="6" name="Title 1"/>
          <p:cNvSpPr txBox="1">
            <a:spLocks noGrp="1"/>
          </p:cNvSpPr>
          <p:nvPr>
            <p:ph type="title"/>
          </p:nvPr>
        </p:nvSpPr>
        <p:spPr bwMode="auto">
          <a:xfrm>
            <a:off x="1447800" y="40217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Comparison at different land use types</a:t>
            </a:r>
            <a:endParaRPr lang="en-US" dirty="0"/>
          </a:p>
        </p:txBody>
      </p:sp>
      <p:pic>
        <p:nvPicPr>
          <p:cNvPr id="9" name="Picture 8"/>
          <p:cNvPicPr>
            <a:picLocks noChangeAspect="1"/>
          </p:cNvPicPr>
          <p:nvPr/>
        </p:nvPicPr>
        <p:blipFill>
          <a:blip r:embed="rId3"/>
          <a:stretch>
            <a:fillRect/>
          </a:stretch>
        </p:blipFill>
        <p:spPr>
          <a:xfrm>
            <a:off x="551347" y="1456643"/>
            <a:ext cx="7754589" cy="3288777"/>
          </a:xfrm>
          <a:prstGeom prst="rect">
            <a:avLst/>
          </a:prstGeom>
        </p:spPr>
      </p:pic>
      <p:sp>
        <p:nvSpPr>
          <p:cNvPr id="10" name="Rectangle 9"/>
          <p:cNvSpPr/>
          <p:nvPr/>
        </p:nvSpPr>
        <p:spPr>
          <a:xfrm>
            <a:off x="599089" y="5370879"/>
            <a:ext cx="8544911" cy="861774"/>
          </a:xfrm>
          <a:prstGeom prst="rect">
            <a:avLst/>
          </a:prstGeom>
        </p:spPr>
        <p:txBody>
          <a:bodyPr wrap="square">
            <a:spAutoFit/>
          </a:bodyPr>
          <a:lstStyle/>
          <a:p>
            <a:r>
              <a:rPr lang="en-US" sz="1600" dirty="0"/>
              <a:t>The 6-hourly soil wetness of those stations within </a:t>
            </a:r>
            <a:r>
              <a:rPr lang="en-US" sz="1600" dirty="0" err="1">
                <a:latin typeface="arial" panose="020B0604020202020204" pitchFamily="34" charset="0"/>
              </a:rPr>
              <a:t>Forêt</a:t>
            </a:r>
            <a:r>
              <a:rPr lang="en-US" sz="1600" dirty="0">
                <a:latin typeface="arial" panose="020B0604020202020204" pitchFamily="34" charset="0"/>
              </a:rPr>
              <a:t> </a:t>
            </a:r>
            <a:r>
              <a:rPr lang="en-US" sz="1600" dirty="0"/>
              <a:t>des Landes compared with those grid points classified as evergreen needle leaf forest (sand) </a:t>
            </a:r>
            <a:r>
              <a:rPr lang="en-US" altLang="zh-CN" sz="1600" dirty="0"/>
              <a:t>in WRF-Noah.</a:t>
            </a:r>
            <a:br>
              <a:rPr lang="en-US" sz="1600" dirty="0"/>
            </a:br>
            <a:endParaRPr lang="en-US" sz="1600" dirty="0"/>
          </a:p>
        </p:txBody>
      </p:sp>
      <p:grpSp>
        <p:nvGrpSpPr>
          <p:cNvPr id="11" name="Group 10"/>
          <p:cNvGrpSpPr/>
          <p:nvPr/>
        </p:nvGrpSpPr>
        <p:grpSpPr>
          <a:xfrm>
            <a:off x="1103588" y="4960885"/>
            <a:ext cx="8555419" cy="406871"/>
            <a:chOff x="7126016" y="1271753"/>
            <a:chExt cx="8555419" cy="406871"/>
          </a:xfrm>
        </p:grpSpPr>
        <p:grpSp>
          <p:nvGrpSpPr>
            <p:cNvPr id="12" name="Group 11"/>
            <p:cNvGrpSpPr/>
            <p:nvPr/>
          </p:nvGrpSpPr>
          <p:grpSpPr>
            <a:xfrm>
              <a:off x="7126016" y="1340070"/>
              <a:ext cx="2806261" cy="338554"/>
              <a:chOff x="7110249" y="1450429"/>
              <a:chExt cx="2806261" cy="338554"/>
            </a:xfrm>
          </p:grpSpPr>
          <p:cxnSp>
            <p:nvCxnSpPr>
              <p:cNvPr id="19" name="Straight Connector 18"/>
              <p:cNvCxnSpPr/>
              <p:nvPr/>
            </p:nvCxnSpPr>
            <p:spPr>
              <a:xfrm flipV="1">
                <a:off x="7110249" y="1640007"/>
                <a:ext cx="614854" cy="15372"/>
              </a:xfrm>
              <a:prstGeom prst="line">
                <a:avLst/>
              </a:prstGeom>
              <a:ln w="28575">
                <a:solidFill>
                  <a:schemeClr val="accent3">
                    <a:lumMod val="50000"/>
                  </a:schemeClr>
                </a:solidFill>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7693571" y="1450429"/>
                <a:ext cx="2222939" cy="338554"/>
              </a:xfrm>
              <a:prstGeom prst="rect">
                <a:avLst/>
              </a:prstGeom>
              <a:noFill/>
              <a:ln>
                <a:noFill/>
              </a:ln>
            </p:spPr>
            <p:txBody>
              <a:bodyPr wrap="square" rtlCol="0">
                <a:spAutoFit/>
              </a:bodyPr>
              <a:lstStyle/>
              <a:p>
                <a:r>
                  <a:rPr lang="en-US" altLang="zh-CN" sz="1600" dirty="0"/>
                  <a:t>In situ Observations</a:t>
                </a:r>
                <a:endParaRPr lang="en-US" sz="1600" dirty="0"/>
              </a:p>
            </p:txBody>
          </p:sp>
        </p:grpSp>
        <p:grpSp>
          <p:nvGrpSpPr>
            <p:cNvPr id="13" name="Group 12"/>
            <p:cNvGrpSpPr/>
            <p:nvPr/>
          </p:nvGrpSpPr>
          <p:grpSpPr>
            <a:xfrm>
              <a:off x="10210800" y="1319049"/>
              <a:ext cx="2900854" cy="338554"/>
              <a:chOff x="10184525" y="1040525"/>
              <a:chExt cx="2900854" cy="338554"/>
            </a:xfrm>
          </p:grpSpPr>
          <p:cxnSp>
            <p:nvCxnSpPr>
              <p:cNvPr id="17" name="Straight Connector 16"/>
              <p:cNvCxnSpPr/>
              <p:nvPr/>
            </p:nvCxnSpPr>
            <p:spPr>
              <a:xfrm flipV="1">
                <a:off x="10184525" y="1214207"/>
                <a:ext cx="620110" cy="1550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10862440" y="1040525"/>
                <a:ext cx="2222939" cy="338554"/>
              </a:xfrm>
              <a:prstGeom prst="rect">
                <a:avLst/>
              </a:prstGeom>
              <a:noFill/>
            </p:spPr>
            <p:txBody>
              <a:bodyPr wrap="square" rtlCol="0">
                <a:spAutoFit/>
              </a:bodyPr>
              <a:lstStyle/>
              <a:p>
                <a:r>
                  <a:rPr lang="en-US" altLang="zh-CN" sz="1600" dirty="0"/>
                  <a:t>WRF-Noah</a:t>
                </a:r>
                <a:endParaRPr lang="en-US" sz="1600" dirty="0"/>
              </a:p>
            </p:txBody>
          </p:sp>
        </p:grpSp>
        <p:grpSp>
          <p:nvGrpSpPr>
            <p:cNvPr id="14" name="Group 13"/>
            <p:cNvGrpSpPr/>
            <p:nvPr/>
          </p:nvGrpSpPr>
          <p:grpSpPr>
            <a:xfrm>
              <a:off x="12875174" y="1271753"/>
              <a:ext cx="2806261" cy="338554"/>
              <a:chOff x="12833132" y="646388"/>
              <a:chExt cx="2806261" cy="338554"/>
            </a:xfrm>
          </p:grpSpPr>
          <p:cxnSp>
            <p:nvCxnSpPr>
              <p:cNvPr id="15" name="Straight Connector 14"/>
              <p:cNvCxnSpPr/>
              <p:nvPr/>
            </p:nvCxnSpPr>
            <p:spPr>
              <a:xfrm flipV="1">
                <a:off x="12833132" y="836623"/>
                <a:ext cx="588579" cy="14715"/>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13416454" y="646388"/>
                <a:ext cx="2222939" cy="338554"/>
              </a:xfrm>
              <a:prstGeom prst="rect">
                <a:avLst/>
              </a:prstGeom>
              <a:noFill/>
            </p:spPr>
            <p:txBody>
              <a:bodyPr wrap="square" rtlCol="0">
                <a:spAutoFit/>
              </a:bodyPr>
              <a:lstStyle/>
              <a:p>
                <a:r>
                  <a:rPr lang="en-US" altLang="zh-CN" sz="1600" dirty="0"/>
                  <a:t>ERA-I</a:t>
                </a:r>
                <a:endParaRPr lang="en-US" sz="1600" dirty="0"/>
              </a:p>
            </p:txBody>
          </p:sp>
        </p:grpSp>
      </p:grpSp>
      <p:pic>
        <p:nvPicPr>
          <p:cNvPr id="22" name="Picture 21"/>
          <p:cNvPicPr>
            <a:picLocks noChangeAspect="1"/>
          </p:cNvPicPr>
          <p:nvPr/>
        </p:nvPicPr>
        <p:blipFill>
          <a:blip r:embed="rId4"/>
          <a:stretch>
            <a:fillRect/>
          </a:stretch>
        </p:blipFill>
        <p:spPr>
          <a:xfrm>
            <a:off x="1327405" y="4602357"/>
            <a:ext cx="5628117" cy="379546"/>
          </a:xfrm>
          <a:prstGeom prst="rect">
            <a:avLst/>
          </a:prstGeom>
        </p:spPr>
      </p:pic>
      <p:sp>
        <p:nvSpPr>
          <p:cNvPr id="5" name="TextBox 4"/>
          <p:cNvSpPr txBox="1"/>
          <p:nvPr/>
        </p:nvSpPr>
        <p:spPr>
          <a:xfrm>
            <a:off x="2585545" y="993227"/>
            <a:ext cx="4067503" cy="369332"/>
          </a:xfrm>
          <a:prstGeom prst="rect">
            <a:avLst/>
          </a:prstGeom>
          <a:noFill/>
          <a:ln w="28575">
            <a:solidFill>
              <a:srgbClr val="FF0000"/>
            </a:solidFill>
          </a:ln>
        </p:spPr>
        <p:txBody>
          <a:bodyPr wrap="square" rtlCol="0">
            <a:spAutoFit/>
          </a:bodyPr>
          <a:lstStyle/>
          <a:p>
            <a:r>
              <a:rPr lang="en-US" altLang="zh-CN" b="1" dirty="0"/>
              <a:t>Evergreen </a:t>
            </a:r>
            <a:r>
              <a:rPr lang="en-US" altLang="zh-CN" b="1" dirty="0" err="1"/>
              <a:t>Needleleaf</a:t>
            </a:r>
            <a:r>
              <a:rPr lang="en-US" altLang="zh-CN" b="1" dirty="0"/>
              <a:t> Forest (sand)</a:t>
            </a:r>
            <a:endParaRPr lang="en-US" b="1" dirty="0"/>
          </a:p>
        </p:txBody>
      </p:sp>
    </p:spTree>
    <p:extLst>
      <p:ext uri="{BB962C8B-B14F-4D97-AF65-F5344CB8AC3E}">
        <p14:creationId xmlns:p14="http://schemas.microsoft.com/office/powerpoint/2010/main" val="1233953247"/>
      </p:ext>
    </p:extLst>
  </p:cSld>
  <p:clrMapOvr>
    <a:masterClrMapping/>
  </p:clrMapOvr>
  <mc:AlternateContent xmlns:mc="http://schemas.openxmlformats.org/markup-compatibility/2006">
    <mc:Choice xmlns:p14="http://schemas.microsoft.com/office/powerpoint/2010/main" Requires="p14">
      <p:transition spd="slow" p14:dur="2000" advTm="1306"/>
    </mc:Choice>
    <mc:Fallback>
      <p:transition spd="slow" advTm="130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28</a:t>
            </a:fld>
            <a:endParaRPr lang="en-US" altLang="en-US"/>
          </a:p>
        </p:txBody>
      </p:sp>
      <p:pic>
        <p:nvPicPr>
          <p:cNvPr id="5" name="Picture 4"/>
          <p:cNvPicPr>
            <a:picLocks noChangeAspect="1"/>
          </p:cNvPicPr>
          <p:nvPr/>
        </p:nvPicPr>
        <p:blipFill>
          <a:blip r:embed="rId3"/>
          <a:stretch>
            <a:fillRect/>
          </a:stretch>
        </p:blipFill>
        <p:spPr>
          <a:xfrm>
            <a:off x="390069" y="1499510"/>
            <a:ext cx="8302844" cy="3340503"/>
          </a:xfrm>
          <a:prstGeom prst="rect">
            <a:avLst/>
          </a:prstGeom>
        </p:spPr>
      </p:pic>
      <p:grpSp>
        <p:nvGrpSpPr>
          <p:cNvPr id="6" name="Group 5"/>
          <p:cNvGrpSpPr/>
          <p:nvPr/>
        </p:nvGrpSpPr>
        <p:grpSpPr>
          <a:xfrm>
            <a:off x="1166651" y="5039712"/>
            <a:ext cx="8555419" cy="406871"/>
            <a:chOff x="7126016" y="1271753"/>
            <a:chExt cx="8555419" cy="406871"/>
          </a:xfrm>
        </p:grpSpPr>
        <p:grpSp>
          <p:nvGrpSpPr>
            <p:cNvPr id="7" name="Group 6"/>
            <p:cNvGrpSpPr/>
            <p:nvPr/>
          </p:nvGrpSpPr>
          <p:grpSpPr>
            <a:xfrm>
              <a:off x="7126016" y="1340070"/>
              <a:ext cx="2806261" cy="338554"/>
              <a:chOff x="7110249" y="1450429"/>
              <a:chExt cx="2806261" cy="338554"/>
            </a:xfrm>
          </p:grpSpPr>
          <p:cxnSp>
            <p:nvCxnSpPr>
              <p:cNvPr id="14" name="Straight Connector 13"/>
              <p:cNvCxnSpPr/>
              <p:nvPr/>
            </p:nvCxnSpPr>
            <p:spPr>
              <a:xfrm flipV="1">
                <a:off x="7110249" y="1640007"/>
                <a:ext cx="614854" cy="15372"/>
              </a:xfrm>
              <a:prstGeom prst="line">
                <a:avLst/>
              </a:prstGeom>
              <a:ln w="28575">
                <a:solidFill>
                  <a:schemeClr val="accent3">
                    <a:lumMod val="50000"/>
                  </a:schemeClr>
                </a:solidFill>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7693571" y="1450429"/>
                <a:ext cx="2222939" cy="338554"/>
              </a:xfrm>
              <a:prstGeom prst="rect">
                <a:avLst/>
              </a:prstGeom>
              <a:noFill/>
              <a:ln>
                <a:noFill/>
              </a:ln>
            </p:spPr>
            <p:txBody>
              <a:bodyPr wrap="square" rtlCol="0">
                <a:spAutoFit/>
              </a:bodyPr>
              <a:lstStyle/>
              <a:p>
                <a:r>
                  <a:rPr lang="en-US" altLang="zh-CN" sz="1600" dirty="0"/>
                  <a:t>In situ Observations</a:t>
                </a:r>
                <a:endParaRPr lang="en-US" sz="1600" dirty="0"/>
              </a:p>
            </p:txBody>
          </p:sp>
        </p:grpSp>
        <p:grpSp>
          <p:nvGrpSpPr>
            <p:cNvPr id="8" name="Group 7"/>
            <p:cNvGrpSpPr/>
            <p:nvPr/>
          </p:nvGrpSpPr>
          <p:grpSpPr>
            <a:xfrm>
              <a:off x="10210800" y="1319049"/>
              <a:ext cx="2900854" cy="338554"/>
              <a:chOff x="10184525" y="1040525"/>
              <a:chExt cx="2900854" cy="338554"/>
            </a:xfrm>
          </p:grpSpPr>
          <p:cxnSp>
            <p:nvCxnSpPr>
              <p:cNvPr id="12" name="Straight Connector 11"/>
              <p:cNvCxnSpPr/>
              <p:nvPr/>
            </p:nvCxnSpPr>
            <p:spPr>
              <a:xfrm flipV="1">
                <a:off x="10184525" y="1214207"/>
                <a:ext cx="620110" cy="1550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10862440" y="1040525"/>
                <a:ext cx="2222939" cy="338554"/>
              </a:xfrm>
              <a:prstGeom prst="rect">
                <a:avLst/>
              </a:prstGeom>
              <a:noFill/>
            </p:spPr>
            <p:txBody>
              <a:bodyPr wrap="square" rtlCol="0">
                <a:spAutoFit/>
              </a:bodyPr>
              <a:lstStyle/>
              <a:p>
                <a:r>
                  <a:rPr lang="en-US" altLang="zh-CN" sz="1600" dirty="0"/>
                  <a:t>WRF-Noah</a:t>
                </a:r>
                <a:endParaRPr lang="en-US" sz="1600" dirty="0"/>
              </a:p>
            </p:txBody>
          </p:sp>
        </p:grpSp>
        <p:grpSp>
          <p:nvGrpSpPr>
            <p:cNvPr id="9" name="Group 8"/>
            <p:cNvGrpSpPr/>
            <p:nvPr/>
          </p:nvGrpSpPr>
          <p:grpSpPr>
            <a:xfrm>
              <a:off x="12875174" y="1271753"/>
              <a:ext cx="2806261" cy="338554"/>
              <a:chOff x="12833132" y="646388"/>
              <a:chExt cx="2806261" cy="338554"/>
            </a:xfrm>
          </p:grpSpPr>
          <p:cxnSp>
            <p:nvCxnSpPr>
              <p:cNvPr id="10" name="Straight Connector 9"/>
              <p:cNvCxnSpPr/>
              <p:nvPr/>
            </p:nvCxnSpPr>
            <p:spPr>
              <a:xfrm flipV="1">
                <a:off x="12833132" y="836623"/>
                <a:ext cx="588579" cy="14715"/>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13416454" y="646388"/>
                <a:ext cx="2222939" cy="338554"/>
              </a:xfrm>
              <a:prstGeom prst="rect">
                <a:avLst/>
              </a:prstGeom>
              <a:noFill/>
            </p:spPr>
            <p:txBody>
              <a:bodyPr wrap="square" rtlCol="0">
                <a:spAutoFit/>
              </a:bodyPr>
              <a:lstStyle/>
              <a:p>
                <a:r>
                  <a:rPr lang="en-US" altLang="zh-CN" sz="1600" dirty="0"/>
                  <a:t>ERA-I</a:t>
                </a:r>
                <a:endParaRPr lang="en-US" sz="1600" dirty="0"/>
              </a:p>
            </p:txBody>
          </p:sp>
        </p:grpSp>
      </p:grpSp>
      <p:sp>
        <p:nvSpPr>
          <p:cNvPr id="16" name="Rectangle 15"/>
          <p:cNvSpPr/>
          <p:nvPr/>
        </p:nvSpPr>
        <p:spPr>
          <a:xfrm>
            <a:off x="599089" y="5512769"/>
            <a:ext cx="8544911" cy="830997"/>
          </a:xfrm>
          <a:prstGeom prst="rect">
            <a:avLst/>
          </a:prstGeom>
        </p:spPr>
        <p:txBody>
          <a:bodyPr wrap="square">
            <a:spAutoFit/>
          </a:bodyPr>
          <a:lstStyle/>
          <a:p>
            <a:r>
              <a:rPr lang="en-US" sz="1600" dirty="0"/>
              <a:t>The 6-hourly soil wetness of those stations within </a:t>
            </a:r>
            <a:r>
              <a:rPr lang="en-US" altLang="zh-CN" sz="1600" dirty="0"/>
              <a:t>cropland </a:t>
            </a:r>
            <a:r>
              <a:rPr lang="en-US" sz="1600" dirty="0"/>
              <a:t>compared with those grid points classified as cropland (silt, clay loam) </a:t>
            </a:r>
            <a:r>
              <a:rPr lang="en-US" altLang="zh-CN" sz="1600" dirty="0"/>
              <a:t>in WRF-Noah.</a:t>
            </a:r>
            <a:br>
              <a:rPr lang="en-US" sz="1600" dirty="0"/>
            </a:br>
            <a:endParaRPr lang="en-US" sz="1600" dirty="0"/>
          </a:p>
        </p:txBody>
      </p:sp>
      <p:pic>
        <p:nvPicPr>
          <p:cNvPr id="18" name="Picture 17"/>
          <p:cNvPicPr>
            <a:picLocks noChangeAspect="1"/>
          </p:cNvPicPr>
          <p:nvPr/>
        </p:nvPicPr>
        <p:blipFill>
          <a:blip r:embed="rId4"/>
          <a:stretch>
            <a:fillRect/>
          </a:stretch>
        </p:blipFill>
        <p:spPr>
          <a:xfrm>
            <a:off x="1343170" y="4696950"/>
            <a:ext cx="5861904" cy="395312"/>
          </a:xfrm>
          <a:prstGeom prst="rect">
            <a:avLst/>
          </a:prstGeom>
        </p:spPr>
      </p:pic>
      <p:sp>
        <p:nvSpPr>
          <p:cNvPr id="20" name="Title 1"/>
          <p:cNvSpPr txBox="1">
            <a:spLocks noGrp="1"/>
          </p:cNvSpPr>
          <p:nvPr>
            <p:ph type="title"/>
          </p:nvPr>
        </p:nvSpPr>
        <p:spPr bwMode="auto">
          <a:xfrm>
            <a:off x="1335505" y="370085"/>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Comparison at different land use types</a:t>
            </a:r>
            <a:endParaRPr lang="en-US" dirty="0"/>
          </a:p>
        </p:txBody>
      </p:sp>
      <p:sp>
        <p:nvSpPr>
          <p:cNvPr id="19" name="TextBox 18"/>
          <p:cNvSpPr txBox="1"/>
          <p:nvPr/>
        </p:nvSpPr>
        <p:spPr>
          <a:xfrm>
            <a:off x="3279227" y="977461"/>
            <a:ext cx="3200399" cy="369332"/>
          </a:xfrm>
          <a:prstGeom prst="rect">
            <a:avLst/>
          </a:prstGeom>
          <a:noFill/>
          <a:ln w="28575">
            <a:solidFill>
              <a:srgbClr val="FFC000"/>
            </a:solidFill>
          </a:ln>
        </p:spPr>
        <p:txBody>
          <a:bodyPr wrap="square" rtlCol="0">
            <a:spAutoFit/>
          </a:bodyPr>
          <a:lstStyle/>
          <a:p>
            <a:r>
              <a:rPr lang="en-US" altLang="zh-CN" b="1" dirty="0"/>
              <a:t>Cropland (Silt, Clay Loam)</a:t>
            </a:r>
            <a:endParaRPr lang="en-US" b="1" dirty="0"/>
          </a:p>
        </p:txBody>
      </p:sp>
    </p:spTree>
    <p:extLst>
      <p:ext uri="{BB962C8B-B14F-4D97-AF65-F5344CB8AC3E}">
        <p14:creationId xmlns:p14="http://schemas.microsoft.com/office/powerpoint/2010/main" val="2842190343"/>
      </p:ext>
    </p:extLst>
  </p:cSld>
  <p:clrMapOvr>
    <a:masterClrMapping/>
  </p:clrMapOvr>
  <mc:AlternateContent xmlns:mc="http://schemas.openxmlformats.org/markup-compatibility/2006">
    <mc:Choice xmlns:p14="http://schemas.microsoft.com/office/powerpoint/2010/main" Requires="p14">
      <p:transition spd="slow" p14:dur="2000" advTm="2423"/>
    </mc:Choice>
    <mc:Fallback>
      <p:transition spd="slow" advTm="242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7AF178-B552-4522-9352-F8E2C43E6FD7}" type="slidenum">
              <a:rPr lang="en-US" altLang="en-US" smtClean="0"/>
              <a:pPr/>
              <a:t>29</a:t>
            </a:fld>
            <a:endParaRPr lang="en-US" altLang="en-US"/>
          </a:p>
        </p:txBody>
      </p:sp>
      <p:pic>
        <p:nvPicPr>
          <p:cNvPr id="6" name="Picture 5"/>
          <p:cNvPicPr>
            <a:picLocks noChangeAspect="1"/>
          </p:cNvPicPr>
          <p:nvPr/>
        </p:nvPicPr>
        <p:blipFill>
          <a:blip r:embed="rId3"/>
          <a:stretch>
            <a:fillRect/>
          </a:stretch>
        </p:blipFill>
        <p:spPr>
          <a:xfrm>
            <a:off x="699810" y="1293219"/>
            <a:ext cx="7982798" cy="3799042"/>
          </a:xfrm>
          <a:prstGeom prst="rect">
            <a:avLst/>
          </a:prstGeom>
        </p:spPr>
      </p:pic>
      <p:grpSp>
        <p:nvGrpSpPr>
          <p:cNvPr id="8" name="Group 7"/>
          <p:cNvGrpSpPr/>
          <p:nvPr/>
        </p:nvGrpSpPr>
        <p:grpSpPr>
          <a:xfrm>
            <a:off x="1166651" y="4913588"/>
            <a:ext cx="8555419" cy="406871"/>
            <a:chOff x="7126016" y="1271753"/>
            <a:chExt cx="8555419" cy="406871"/>
          </a:xfrm>
        </p:grpSpPr>
        <p:grpSp>
          <p:nvGrpSpPr>
            <p:cNvPr id="9" name="Group 8"/>
            <p:cNvGrpSpPr/>
            <p:nvPr/>
          </p:nvGrpSpPr>
          <p:grpSpPr>
            <a:xfrm>
              <a:off x="7126016" y="1340070"/>
              <a:ext cx="2806261" cy="338554"/>
              <a:chOff x="7110249" y="1450429"/>
              <a:chExt cx="2806261" cy="338554"/>
            </a:xfrm>
          </p:grpSpPr>
          <p:cxnSp>
            <p:nvCxnSpPr>
              <p:cNvPr id="16" name="Straight Connector 15"/>
              <p:cNvCxnSpPr/>
              <p:nvPr/>
            </p:nvCxnSpPr>
            <p:spPr>
              <a:xfrm flipV="1">
                <a:off x="7110249" y="1640007"/>
                <a:ext cx="614854" cy="15372"/>
              </a:xfrm>
              <a:prstGeom prst="line">
                <a:avLst/>
              </a:prstGeom>
              <a:ln w="28575">
                <a:solidFill>
                  <a:schemeClr val="accent3">
                    <a:lumMod val="50000"/>
                  </a:schemeClr>
                </a:solidFill>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7693571" y="1450429"/>
                <a:ext cx="2222939" cy="338554"/>
              </a:xfrm>
              <a:prstGeom prst="rect">
                <a:avLst/>
              </a:prstGeom>
              <a:noFill/>
              <a:ln>
                <a:noFill/>
              </a:ln>
            </p:spPr>
            <p:txBody>
              <a:bodyPr wrap="square" rtlCol="0">
                <a:spAutoFit/>
              </a:bodyPr>
              <a:lstStyle/>
              <a:p>
                <a:r>
                  <a:rPr lang="en-US" altLang="zh-CN" sz="1600" dirty="0"/>
                  <a:t>In situ Observations</a:t>
                </a:r>
                <a:endParaRPr lang="en-US" sz="1600" dirty="0"/>
              </a:p>
            </p:txBody>
          </p:sp>
        </p:grpSp>
        <p:grpSp>
          <p:nvGrpSpPr>
            <p:cNvPr id="10" name="Group 9"/>
            <p:cNvGrpSpPr/>
            <p:nvPr/>
          </p:nvGrpSpPr>
          <p:grpSpPr>
            <a:xfrm>
              <a:off x="10210800" y="1319049"/>
              <a:ext cx="2900854" cy="338554"/>
              <a:chOff x="10184525" y="1040525"/>
              <a:chExt cx="2900854" cy="338554"/>
            </a:xfrm>
          </p:grpSpPr>
          <p:cxnSp>
            <p:nvCxnSpPr>
              <p:cNvPr id="14" name="Straight Connector 13"/>
              <p:cNvCxnSpPr/>
              <p:nvPr/>
            </p:nvCxnSpPr>
            <p:spPr>
              <a:xfrm flipV="1">
                <a:off x="10184525" y="1214207"/>
                <a:ext cx="620110" cy="1550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10862440" y="1040525"/>
                <a:ext cx="2222939" cy="338554"/>
              </a:xfrm>
              <a:prstGeom prst="rect">
                <a:avLst/>
              </a:prstGeom>
              <a:noFill/>
            </p:spPr>
            <p:txBody>
              <a:bodyPr wrap="square" rtlCol="0">
                <a:spAutoFit/>
              </a:bodyPr>
              <a:lstStyle/>
              <a:p>
                <a:r>
                  <a:rPr lang="en-US" altLang="zh-CN" sz="1600" dirty="0"/>
                  <a:t>WRF-Noah</a:t>
                </a:r>
                <a:endParaRPr lang="en-US" sz="1600" dirty="0"/>
              </a:p>
            </p:txBody>
          </p:sp>
        </p:grpSp>
        <p:grpSp>
          <p:nvGrpSpPr>
            <p:cNvPr id="11" name="Group 10"/>
            <p:cNvGrpSpPr/>
            <p:nvPr/>
          </p:nvGrpSpPr>
          <p:grpSpPr>
            <a:xfrm>
              <a:off x="12875174" y="1271753"/>
              <a:ext cx="2806261" cy="338554"/>
              <a:chOff x="12833132" y="646388"/>
              <a:chExt cx="2806261" cy="338554"/>
            </a:xfrm>
          </p:grpSpPr>
          <p:cxnSp>
            <p:nvCxnSpPr>
              <p:cNvPr id="12" name="Straight Connector 11"/>
              <p:cNvCxnSpPr/>
              <p:nvPr/>
            </p:nvCxnSpPr>
            <p:spPr>
              <a:xfrm flipV="1">
                <a:off x="12833132" y="836623"/>
                <a:ext cx="588579" cy="14715"/>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13416454" y="646388"/>
                <a:ext cx="2222939" cy="338554"/>
              </a:xfrm>
              <a:prstGeom prst="rect">
                <a:avLst/>
              </a:prstGeom>
              <a:noFill/>
            </p:spPr>
            <p:txBody>
              <a:bodyPr wrap="square" rtlCol="0">
                <a:spAutoFit/>
              </a:bodyPr>
              <a:lstStyle/>
              <a:p>
                <a:r>
                  <a:rPr lang="en-US" altLang="zh-CN" sz="1600" dirty="0"/>
                  <a:t>ERA-I</a:t>
                </a:r>
                <a:endParaRPr lang="en-US" sz="1600" dirty="0"/>
              </a:p>
            </p:txBody>
          </p:sp>
        </p:grpSp>
      </p:grpSp>
      <p:sp>
        <p:nvSpPr>
          <p:cNvPr id="18" name="Rectangle 17"/>
          <p:cNvSpPr/>
          <p:nvPr/>
        </p:nvSpPr>
        <p:spPr>
          <a:xfrm>
            <a:off x="599089" y="5370879"/>
            <a:ext cx="8544911" cy="830997"/>
          </a:xfrm>
          <a:prstGeom prst="rect">
            <a:avLst/>
          </a:prstGeom>
        </p:spPr>
        <p:txBody>
          <a:bodyPr wrap="square">
            <a:spAutoFit/>
          </a:bodyPr>
          <a:lstStyle/>
          <a:p>
            <a:r>
              <a:rPr lang="en-US" sz="1600" dirty="0"/>
              <a:t>The 6-hourly soil wetness of those stations within Mediterranean</a:t>
            </a:r>
            <a:r>
              <a:rPr lang="en-US" altLang="zh-CN" sz="1600" dirty="0"/>
              <a:t> </a:t>
            </a:r>
            <a:r>
              <a:rPr lang="en-US" sz="1600" dirty="0"/>
              <a:t>compared with those grid points classified as mixed forest (clay loam) </a:t>
            </a:r>
            <a:r>
              <a:rPr lang="en-US" altLang="zh-CN" sz="1600" dirty="0"/>
              <a:t>in WRF-Noah.</a:t>
            </a:r>
            <a:br>
              <a:rPr lang="en-US" sz="1600" dirty="0"/>
            </a:br>
            <a:endParaRPr lang="en-US" sz="1600" dirty="0"/>
          </a:p>
        </p:txBody>
      </p:sp>
      <p:sp>
        <p:nvSpPr>
          <p:cNvPr id="20" name="Title 1"/>
          <p:cNvSpPr txBox="1">
            <a:spLocks noGrp="1"/>
          </p:cNvSpPr>
          <p:nvPr>
            <p:ph type="title"/>
          </p:nvPr>
        </p:nvSpPr>
        <p:spPr bwMode="auto">
          <a:xfrm>
            <a:off x="1447800" y="40217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Comparison at different land use types</a:t>
            </a:r>
            <a:endParaRPr lang="en-US" dirty="0"/>
          </a:p>
        </p:txBody>
      </p:sp>
      <p:sp>
        <p:nvSpPr>
          <p:cNvPr id="19" name="TextBox 18"/>
          <p:cNvSpPr txBox="1"/>
          <p:nvPr/>
        </p:nvSpPr>
        <p:spPr>
          <a:xfrm>
            <a:off x="3153104" y="993227"/>
            <a:ext cx="3231931" cy="369332"/>
          </a:xfrm>
          <a:prstGeom prst="rect">
            <a:avLst/>
          </a:prstGeom>
          <a:noFill/>
          <a:ln w="28575">
            <a:solidFill>
              <a:srgbClr val="0070C0"/>
            </a:solidFill>
          </a:ln>
        </p:spPr>
        <p:txBody>
          <a:bodyPr wrap="square" rtlCol="0">
            <a:spAutoFit/>
          </a:bodyPr>
          <a:lstStyle/>
          <a:p>
            <a:r>
              <a:rPr lang="en-US" altLang="zh-CN" b="1" dirty="0"/>
              <a:t>Mixed Forest (Clay Loam)</a:t>
            </a:r>
            <a:endParaRPr lang="en-US" b="1" dirty="0"/>
          </a:p>
        </p:txBody>
      </p:sp>
    </p:spTree>
    <p:extLst>
      <p:ext uri="{BB962C8B-B14F-4D97-AF65-F5344CB8AC3E}">
        <p14:creationId xmlns:p14="http://schemas.microsoft.com/office/powerpoint/2010/main" val="2602516028"/>
      </p:ext>
    </p:extLst>
  </p:cSld>
  <p:clrMapOvr>
    <a:masterClrMapping/>
  </p:clrMapOvr>
  <mc:AlternateContent xmlns:mc="http://schemas.openxmlformats.org/markup-compatibility/2006">
    <mc:Choice xmlns:p14="http://schemas.microsoft.com/office/powerpoint/2010/main" Requires="p14">
      <p:transition spd="slow" p14:dur="2000" advTm="15030"/>
    </mc:Choice>
    <mc:Fallback>
      <p:transition spd="slow" advTm="150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1186" y="5027345"/>
            <a:ext cx="4572000" cy="2000548"/>
          </a:xfrm>
          <a:prstGeom prst="rect">
            <a:avLst/>
          </a:prstGeom>
        </p:spPr>
        <p:txBody>
          <a:bodyPr>
            <a:spAutoFit/>
          </a:bodyPr>
          <a:lstStyle/>
          <a:p>
            <a:r>
              <a:rPr lang="en-US" sz="1600" dirty="0" err="1">
                <a:solidFill>
                  <a:srgbClr val="231F20"/>
                </a:solidFill>
                <a:latin typeface="AdvTT5235d5a9"/>
              </a:rPr>
              <a:t>d</a:t>
            </a:r>
            <a:r>
              <a:rPr lang="en-US" sz="1600" dirty="0" err="1">
                <a:solidFill>
                  <a:srgbClr val="231F20"/>
                </a:solidFill>
                <a:latin typeface="AdvTT94c8263f.I"/>
              </a:rPr>
              <a:t>H</a:t>
            </a:r>
            <a:r>
              <a:rPr lang="en-US" sz="1600" dirty="0">
                <a:solidFill>
                  <a:srgbClr val="231F20"/>
                </a:solidFill>
                <a:latin typeface="AdvTT94c8263f.I"/>
              </a:rPr>
              <a:t>/</a:t>
            </a:r>
            <a:r>
              <a:rPr lang="en-US" sz="1600" dirty="0" err="1">
                <a:solidFill>
                  <a:srgbClr val="231F20"/>
                </a:solidFill>
                <a:latin typeface="AdvTT5235d5a9"/>
              </a:rPr>
              <a:t>d</a:t>
            </a:r>
            <a:r>
              <a:rPr lang="en-US" sz="1600" dirty="0" err="1">
                <a:solidFill>
                  <a:srgbClr val="231F20"/>
                </a:solidFill>
                <a:latin typeface="AdvTT94c8263f.I"/>
              </a:rPr>
              <a:t>t</a:t>
            </a:r>
            <a:r>
              <a:rPr lang="en-US" sz="1600" dirty="0">
                <a:solidFill>
                  <a:srgbClr val="231F20"/>
                </a:solidFill>
                <a:latin typeface="AdvTT94c8263f.I"/>
              </a:rPr>
              <a:t> </a:t>
            </a:r>
            <a:r>
              <a:rPr lang="en-US" sz="1600" dirty="0">
                <a:solidFill>
                  <a:srgbClr val="231F20"/>
                </a:solidFill>
                <a:latin typeface="AdvTT5235d5a9"/>
              </a:rPr>
              <a:t>refers to the change of energy within the same layer</a:t>
            </a:r>
          </a:p>
          <a:p>
            <a:r>
              <a:rPr lang="en-US" altLang="zh-CN" sz="1600" dirty="0">
                <a:solidFill>
                  <a:srgbClr val="231F20"/>
                </a:solidFill>
                <a:latin typeface="AdvTT5235d5a9"/>
              </a:rPr>
              <a:t>Rn is net radiation</a:t>
            </a:r>
          </a:p>
          <a:p>
            <a:r>
              <a:rPr lang="el-GR" sz="1600" dirty="0">
                <a:solidFill>
                  <a:srgbClr val="231F20"/>
                </a:solidFill>
                <a:latin typeface="AdvTT5235d5a9"/>
              </a:rPr>
              <a:t>λ</a:t>
            </a:r>
            <a:r>
              <a:rPr lang="en-US" altLang="zh-CN" sz="1600" dirty="0">
                <a:solidFill>
                  <a:srgbClr val="231F20"/>
                </a:solidFill>
                <a:latin typeface="AdvTT5235d5a9"/>
              </a:rPr>
              <a:t>E is the latent heat flux</a:t>
            </a:r>
            <a:endParaRPr lang="en-US" sz="1600" dirty="0">
              <a:solidFill>
                <a:srgbClr val="231F20"/>
              </a:solidFill>
              <a:latin typeface="AdvTT5235d5a9"/>
            </a:endParaRPr>
          </a:p>
          <a:p>
            <a:r>
              <a:rPr lang="en-US" sz="1600" dirty="0">
                <a:solidFill>
                  <a:srgbClr val="231F20"/>
                </a:solidFill>
                <a:latin typeface="AdvTT5235d5a9"/>
              </a:rPr>
              <a:t>SH is sensible heat flux</a:t>
            </a:r>
          </a:p>
          <a:p>
            <a:r>
              <a:rPr lang="en-US" sz="1600" dirty="0">
                <a:solidFill>
                  <a:srgbClr val="231F20"/>
                </a:solidFill>
                <a:latin typeface="AdvTT5235d5a9"/>
              </a:rPr>
              <a:t>G is ground heat flux</a:t>
            </a:r>
          </a:p>
          <a:p>
            <a:br>
              <a:rPr lang="en-US" sz="1400" dirty="0"/>
            </a:br>
            <a:endParaRPr lang="en-US" sz="1400" dirty="0"/>
          </a:p>
        </p:txBody>
      </p:sp>
      <p:pic>
        <p:nvPicPr>
          <p:cNvPr id="11" name="Picture 10"/>
          <p:cNvPicPr>
            <a:picLocks noChangeAspect="1"/>
          </p:cNvPicPr>
          <p:nvPr/>
        </p:nvPicPr>
        <p:blipFill>
          <a:blip r:embed="rId4"/>
          <a:stretch>
            <a:fillRect/>
          </a:stretch>
        </p:blipFill>
        <p:spPr>
          <a:xfrm>
            <a:off x="1327426" y="853491"/>
            <a:ext cx="7816574" cy="3663694"/>
          </a:xfrm>
          <a:prstGeom prst="rect">
            <a:avLst/>
          </a:prstGeom>
        </p:spPr>
      </p:pic>
      <p:sp>
        <p:nvSpPr>
          <p:cNvPr id="2" name="Title 1"/>
          <p:cNvSpPr>
            <a:spLocks noGrp="1"/>
          </p:cNvSpPr>
          <p:nvPr>
            <p:ph type="title"/>
          </p:nvPr>
        </p:nvSpPr>
        <p:spPr>
          <a:xfrm>
            <a:off x="1432034" y="354874"/>
            <a:ext cx="7391400" cy="762000"/>
          </a:xfrm>
        </p:spPr>
        <p:txBody>
          <a:bodyPr/>
          <a:lstStyle/>
          <a:p>
            <a:r>
              <a:rPr lang="en-US" dirty="0"/>
              <a:t>Motivation</a:t>
            </a:r>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3</a:t>
            </a:fld>
            <a:endParaRPr lang="en-US" altLang="en-US" dirty="0"/>
          </a:p>
        </p:txBody>
      </p:sp>
      <p:sp>
        <p:nvSpPr>
          <p:cNvPr id="10" name="Content Placeholder 9"/>
          <p:cNvSpPr>
            <a:spLocks noGrp="1"/>
          </p:cNvSpPr>
          <p:nvPr>
            <p:ph idx="1"/>
          </p:nvPr>
        </p:nvSpPr>
        <p:spPr>
          <a:xfrm>
            <a:off x="168164" y="4835445"/>
            <a:ext cx="4797973" cy="4678363"/>
          </a:xfrm>
        </p:spPr>
        <p:txBody>
          <a:bodyPr/>
          <a:lstStyle/>
          <a:p>
            <a:r>
              <a:rPr lang="en-US" sz="1600" b="0" dirty="0"/>
              <a:t>dS/</a:t>
            </a:r>
            <a:r>
              <a:rPr lang="en-US" sz="1600" b="0" dirty="0" err="1"/>
              <a:t>dt</a:t>
            </a:r>
            <a:r>
              <a:rPr lang="en-US" sz="1600" b="0" dirty="0"/>
              <a:t> is the change of water content within the given layer</a:t>
            </a:r>
          </a:p>
          <a:p>
            <a:r>
              <a:rPr lang="en-US" sz="1600" b="0" dirty="0"/>
              <a:t>P is the precipitation</a:t>
            </a:r>
          </a:p>
          <a:p>
            <a:r>
              <a:rPr lang="en-US" sz="1600" b="0" dirty="0"/>
              <a:t>E is the evapotranspiration</a:t>
            </a:r>
          </a:p>
          <a:p>
            <a:r>
              <a:rPr lang="en-US" sz="1600" b="0" dirty="0" err="1"/>
              <a:t>Rs</a:t>
            </a:r>
            <a:r>
              <a:rPr lang="en-US" sz="1600" b="0" dirty="0"/>
              <a:t> is the surface runoff,</a:t>
            </a:r>
          </a:p>
          <a:p>
            <a:r>
              <a:rPr lang="en-US" sz="1600" b="0" dirty="0" err="1"/>
              <a:t>Rg</a:t>
            </a:r>
            <a:r>
              <a:rPr lang="en-US" sz="1600" b="0" dirty="0"/>
              <a:t> is the drainage </a:t>
            </a:r>
          </a:p>
          <a:p>
            <a:endParaRPr lang="en-US" sz="1800" dirty="0"/>
          </a:p>
        </p:txBody>
      </p:sp>
      <p:sp>
        <p:nvSpPr>
          <p:cNvPr id="14" name="Rectangle 13"/>
          <p:cNvSpPr/>
          <p:nvPr/>
        </p:nvSpPr>
        <p:spPr>
          <a:xfrm>
            <a:off x="6832154" y="6550223"/>
            <a:ext cx="3451085" cy="307777"/>
          </a:xfrm>
          <a:prstGeom prst="rect">
            <a:avLst/>
          </a:prstGeom>
        </p:spPr>
        <p:txBody>
          <a:bodyPr wrap="square">
            <a:spAutoFit/>
          </a:bodyPr>
          <a:lstStyle/>
          <a:p>
            <a:r>
              <a:rPr lang="en-US" sz="1400" i="1" dirty="0">
                <a:solidFill>
                  <a:schemeClr val="bg1"/>
                </a:solidFill>
              </a:rPr>
              <a:t>(</a:t>
            </a:r>
            <a:r>
              <a:rPr lang="en-US" sz="1400" i="1" dirty="0" err="1">
                <a:solidFill>
                  <a:schemeClr val="bg1"/>
                </a:solidFill>
              </a:rPr>
              <a:t>Seneviratne</a:t>
            </a:r>
            <a:r>
              <a:rPr lang="en-US" sz="1400" i="1" dirty="0">
                <a:solidFill>
                  <a:schemeClr val="bg1"/>
                </a:solidFill>
              </a:rPr>
              <a:t> et al. 2010)</a:t>
            </a:r>
          </a:p>
        </p:txBody>
      </p:sp>
      <p:pic>
        <p:nvPicPr>
          <p:cNvPr id="13" name="Picture 12"/>
          <p:cNvPicPr>
            <a:picLocks noChangeAspect="1"/>
          </p:cNvPicPr>
          <p:nvPr/>
        </p:nvPicPr>
        <p:blipFill>
          <a:blip r:embed="rId5"/>
          <a:stretch>
            <a:fillRect/>
          </a:stretch>
        </p:blipFill>
        <p:spPr>
          <a:xfrm>
            <a:off x="5891626" y="4434793"/>
            <a:ext cx="2732112" cy="670141"/>
          </a:xfrm>
          <a:prstGeom prst="rect">
            <a:avLst/>
          </a:prstGeom>
        </p:spPr>
      </p:pic>
      <p:pic>
        <p:nvPicPr>
          <p:cNvPr id="12" name="Picture 11"/>
          <p:cNvPicPr>
            <a:picLocks noChangeAspect="1"/>
          </p:cNvPicPr>
          <p:nvPr/>
        </p:nvPicPr>
        <p:blipFill>
          <a:blip r:embed="rId6"/>
          <a:stretch>
            <a:fillRect/>
          </a:stretch>
        </p:blipFill>
        <p:spPr>
          <a:xfrm>
            <a:off x="1715453" y="4226891"/>
            <a:ext cx="2466499" cy="644653"/>
          </a:xfrm>
          <a:prstGeom prst="rect">
            <a:avLst/>
          </a:prstGeom>
        </p:spPr>
      </p:pic>
      <p:grpSp>
        <p:nvGrpSpPr>
          <p:cNvPr id="6" name="Group 5"/>
          <p:cNvGrpSpPr/>
          <p:nvPr/>
        </p:nvGrpSpPr>
        <p:grpSpPr>
          <a:xfrm>
            <a:off x="2680382" y="4393242"/>
            <a:ext cx="4792068" cy="657867"/>
            <a:chOff x="2680382" y="4393242"/>
            <a:chExt cx="4792068" cy="657867"/>
          </a:xfrm>
        </p:grpSpPr>
        <p:sp>
          <p:nvSpPr>
            <p:cNvPr id="15" name="Oval 14"/>
            <p:cNvSpPr/>
            <p:nvPr/>
          </p:nvSpPr>
          <p:spPr>
            <a:xfrm>
              <a:off x="2680382" y="4393242"/>
              <a:ext cx="225083" cy="4360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47367" y="4615011"/>
              <a:ext cx="225083" cy="4360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96387995"/>
      </p:ext>
    </p:extLst>
  </p:cSld>
  <p:clrMapOvr>
    <a:masterClrMapping/>
  </p:clrMapOvr>
  <mc:AlternateContent xmlns:mc="http://schemas.openxmlformats.org/markup-compatibility/2006">
    <mc:Choice xmlns:p14="http://schemas.microsoft.com/office/powerpoint/2010/main" Requires="p14">
      <p:transition spd="slow" p14:dur="2000" advTm="78232"/>
    </mc:Choice>
    <mc:Fallback>
      <p:transition spd="slow" advTm="782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7AF178-B552-4522-9352-F8E2C43E6FD7}" type="slidenum">
              <a:rPr lang="en-US" altLang="en-US" smtClean="0"/>
              <a:pPr/>
              <a:t>30</a:t>
            </a:fld>
            <a:endParaRPr lang="en-US" altLang="en-US" dirty="0"/>
          </a:p>
        </p:txBody>
      </p:sp>
      <p:sp>
        <p:nvSpPr>
          <p:cNvPr id="5" name="Title 1"/>
          <p:cNvSpPr txBox="1">
            <a:spLocks/>
          </p:cNvSpPr>
          <p:nvPr/>
        </p:nvSpPr>
        <p:spPr bwMode="auto">
          <a:xfrm>
            <a:off x="1447800" y="417935"/>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Comparison with reanalysis datasets </a:t>
            </a:r>
            <a:endParaRPr lang="en-US" dirty="0"/>
          </a:p>
        </p:txBody>
      </p:sp>
      <p:pic>
        <p:nvPicPr>
          <p:cNvPr id="9" name="Picture 8"/>
          <p:cNvPicPr>
            <a:picLocks noChangeAspect="1"/>
          </p:cNvPicPr>
          <p:nvPr/>
        </p:nvPicPr>
        <p:blipFill>
          <a:blip r:embed="rId3"/>
          <a:stretch>
            <a:fillRect/>
          </a:stretch>
        </p:blipFill>
        <p:spPr>
          <a:xfrm>
            <a:off x="336940" y="1247199"/>
            <a:ext cx="5370177" cy="2457203"/>
          </a:xfrm>
          <a:prstGeom prst="rect">
            <a:avLst/>
          </a:prstGeom>
        </p:spPr>
      </p:pic>
      <p:pic>
        <p:nvPicPr>
          <p:cNvPr id="10" name="Picture 9"/>
          <p:cNvPicPr>
            <a:picLocks noChangeAspect="1"/>
          </p:cNvPicPr>
          <p:nvPr/>
        </p:nvPicPr>
        <p:blipFill>
          <a:blip r:embed="rId4"/>
          <a:stretch>
            <a:fillRect/>
          </a:stretch>
        </p:blipFill>
        <p:spPr>
          <a:xfrm>
            <a:off x="331076" y="3711990"/>
            <a:ext cx="5439103" cy="2954167"/>
          </a:xfrm>
          <a:prstGeom prst="rect">
            <a:avLst/>
          </a:prstGeom>
        </p:spPr>
      </p:pic>
      <p:sp>
        <p:nvSpPr>
          <p:cNvPr id="11" name="Rectangle 10"/>
          <p:cNvSpPr/>
          <p:nvPr/>
        </p:nvSpPr>
        <p:spPr>
          <a:xfrm>
            <a:off x="5817476" y="4685775"/>
            <a:ext cx="3326524" cy="1446550"/>
          </a:xfrm>
          <a:prstGeom prst="rect">
            <a:avLst/>
          </a:prstGeom>
        </p:spPr>
        <p:txBody>
          <a:bodyPr wrap="square">
            <a:spAutoFit/>
          </a:bodyPr>
          <a:lstStyle/>
          <a:p>
            <a:r>
              <a:rPr lang="en-US" sz="1400" dirty="0">
                <a:solidFill>
                  <a:srgbClr val="231F20"/>
                </a:solidFill>
                <a:latin typeface="AdvPSTIM10-R"/>
              </a:rPr>
              <a:t>Seasonal mean SWC of the WRF-Noah Model between 1990 and 2008.</a:t>
            </a:r>
            <a:r>
              <a:rPr lang="en-US" sz="1400" dirty="0"/>
              <a:t> The corresponding soil layer depth is 1.6 m (1600 mm). </a:t>
            </a:r>
            <a:br>
              <a:rPr lang="en-US" sz="1600" dirty="0"/>
            </a:br>
            <a:br>
              <a:rPr lang="en-US" sz="1600" dirty="0"/>
            </a:br>
            <a:endParaRPr lang="en-US" sz="1600" dirty="0"/>
          </a:p>
        </p:txBody>
      </p:sp>
      <p:sp>
        <p:nvSpPr>
          <p:cNvPr id="12" name="TextBox 11"/>
          <p:cNvSpPr txBox="1"/>
          <p:nvPr/>
        </p:nvSpPr>
        <p:spPr>
          <a:xfrm>
            <a:off x="788276" y="1418896"/>
            <a:ext cx="961696"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chemeClr val="tx1"/>
                </a:solidFill>
              </a:rPr>
              <a:t>Winter</a:t>
            </a:r>
            <a:endParaRPr lang="en-US" dirty="0">
              <a:solidFill>
                <a:schemeClr val="tx1"/>
              </a:solidFill>
            </a:endParaRPr>
          </a:p>
        </p:txBody>
      </p:sp>
      <p:sp>
        <p:nvSpPr>
          <p:cNvPr id="13" name="TextBox 12"/>
          <p:cNvSpPr txBox="1"/>
          <p:nvPr/>
        </p:nvSpPr>
        <p:spPr>
          <a:xfrm>
            <a:off x="3368566" y="1429406"/>
            <a:ext cx="1124607"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chemeClr val="tx1"/>
                </a:solidFill>
              </a:rPr>
              <a:t>Summer</a:t>
            </a:r>
            <a:endParaRPr lang="en-US" dirty="0">
              <a:solidFill>
                <a:schemeClr val="tx1"/>
              </a:solidFill>
            </a:endParaRPr>
          </a:p>
        </p:txBody>
      </p:sp>
      <p:sp>
        <p:nvSpPr>
          <p:cNvPr id="14" name="TextBox 13"/>
          <p:cNvSpPr txBox="1"/>
          <p:nvPr/>
        </p:nvSpPr>
        <p:spPr>
          <a:xfrm>
            <a:off x="777765" y="3899338"/>
            <a:ext cx="861849"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chemeClr val="tx1"/>
                </a:solidFill>
              </a:rPr>
              <a:t>Spring</a:t>
            </a:r>
            <a:endParaRPr lang="en-US" dirty="0">
              <a:solidFill>
                <a:schemeClr val="tx1"/>
              </a:solidFill>
            </a:endParaRPr>
          </a:p>
        </p:txBody>
      </p:sp>
      <p:sp>
        <p:nvSpPr>
          <p:cNvPr id="15" name="TextBox 14"/>
          <p:cNvSpPr txBox="1"/>
          <p:nvPr/>
        </p:nvSpPr>
        <p:spPr>
          <a:xfrm>
            <a:off x="3405351" y="3878317"/>
            <a:ext cx="1056290"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solidFill>
                  <a:schemeClr val="tx1"/>
                </a:solidFill>
              </a:rPr>
              <a:t>Autumn</a:t>
            </a:r>
            <a:endParaRPr lang="en-US" dirty="0">
              <a:solidFill>
                <a:schemeClr val="tx1"/>
              </a:solidFill>
            </a:endParaRPr>
          </a:p>
        </p:txBody>
      </p:sp>
    </p:spTree>
    <p:extLst>
      <p:ext uri="{BB962C8B-B14F-4D97-AF65-F5344CB8AC3E}">
        <p14:creationId xmlns:p14="http://schemas.microsoft.com/office/powerpoint/2010/main" val="3343746626"/>
      </p:ext>
    </p:extLst>
  </p:cSld>
  <p:clrMapOvr>
    <a:masterClrMapping/>
  </p:clrMapOvr>
  <mc:AlternateContent xmlns:mc="http://schemas.openxmlformats.org/markup-compatibility/2006">
    <mc:Choice xmlns:p14="http://schemas.microsoft.com/office/powerpoint/2010/main" Requires="p14">
      <p:transition spd="slow" p14:dur="2000" advTm="28886"/>
    </mc:Choice>
    <mc:Fallback>
      <p:transition spd="slow" advTm="2888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31</a:t>
            </a:fld>
            <a:endParaRPr lang="en-US" altLang="en-US"/>
          </a:p>
        </p:txBody>
      </p:sp>
      <p:grpSp>
        <p:nvGrpSpPr>
          <p:cNvPr id="19" name="Group 18"/>
          <p:cNvGrpSpPr/>
          <p:nvPr/>
        </p:nvGrpSpPr>
        <p:grpSpPr>
          <a:xfrm>
            <a:off x="1074947" y="1101288"/>
            <a:ext cx="8069053" cy="4999967"/>
            <a:chOff x="853108" y="1180115"/>
            <a:chExt cx="8069053" cy="4999967"/>
          </a:xfrm>
        </p:grpSpPr>
        <p:pic>
          <p:nvPicPr>
            <p:cNvPr id="5" name="Picture 4"/>
            <p:cNvPicPr>
              <a:picLocks noChangeAspect="1"/>
            </p:cNvPicPr>
            <p:nvPr/>
          </p:nvPicPr>
          <p:blipFill>
            <a:blip r:embed="rId3"/>
            <a:stretch>
              <a:fillRect/>
            </a:stretch>
          </p:blipFill>
          <p:spPr>
            <a:xfrm>
              <a:off x="853108" y="1180115"/>
              <a:ext cx="8069053" cy="4999967"/>
            </a:xfrm>
            <a:prstGeom prst="rect">
              <a:avLst/>
            </a:prstGeom>
          </p:spPr>
        </p:pic>
        <p:sp>
          <p:nvSpPr>
            <p:cNvPr id="9" name="TextBox 8"/>
            <p:cNvSpPr txBox="1"/>
            <p:nvPr/>
          </p:nvSpPr>
          <p:spPr>
            <a:xfrm>
              <a:off x="1203433" y="1613337"/>
              <a:ext cx="861849"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Spring</a:t>
              </a:r>
              <a:endParaRPr lang="en-US" sz="1600" dirty="0">
                <a:solidFill>
                  <a:schemeClr val="tx1"/>
                </a:solidFill>
              </a:endParaRPr>
            </a:p>
          </p:txBody>
        </p:sp>
        <p:sp>
          <p:nvSpPr>
            <p:cNvPr id="10" name="TextBox 9"/>
            <p:cNvSpPr txBox="1"/>
            <p:nvPr/>
          </p:nvSpPr>
          <p:spPr>
            <a:xfrm>
              <a:off x="1245475" y="3704896"/>
              <a:ext cx="898635"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Spring</a:t>
              </a:r>
              <a:endParaRPr lang="en-US" sz="1600" dirty="0">
                <a:solidFill>
                  <a:schemeClr val="tx1"/>
                </a:solidFill>
              </a:endParaRPr>
            </a:p>
          </p:txBody>
        </p:sp>
        <p:sp>
          <p:nvSpPr>
            <p:cNvPr id="11" name="TextBox 10"/>
            <p:cNvSpPr txBox="1"/>
            <p:nvPr/>
          </p:nvSpPr>
          <p:spPr>
            <a:xfrm>
              <a:off x="3179380" y="1587061"/>
              <a:ext cx="966952"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t>Summer</a:t>
              </a:r>
              <a:endParaRPr lang="en-US" sz="1600" dirty="0"/>
            </a:p>
          </p:txBody>
        </p:sp>
        <p:sp>
          <p:nvSpPr>
            <p:cNvPr id="12" name="TextBox 11"/>
            <p:cNvSpPr txBox="1"/>
            <p:nvPr/>
          </p:nvSpPr>
          <p:spPr>
            <a:xfrm>
              <a:off x="3179381" y="3683875"/>
              <a:ext cx="1014248"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Summer</a:t>
              </a:r>
              <a:endParaRPr lang="en-US" sz="1600" dirty="0">
                <a:solidFill>
                  <a:schemeClr val="tx1"/>
                </a:solidFill>
              </a:endParaRPr>
            </a:p>
          </p:txBody>
        </p:sp>
        <p:sp>
          <p:nvSpPr>
            <p:cNvPr id="13" name="TextBox 12"/>
            <p:cNvSpPr txBox="1"/>
            <p:nvPr/>
          </p:nvSpPr>
          <p:spPr>
            <a:xfrm>
              <a:off x="5186854" y="1608083"/>
              <a:ext cx="898636"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Autumn</a:t>
              </a:r>
              <a:endParaRPr lang="en-US" sz="1600" dirty="0">
                <a:solidFill>
                  <a:schemeClr val="tx1"/>
                </a:solidFill>
              </a:endParaRPr>
            </a:p>
          </p:txBody>
        </p:sp>
        <p:sp>
          <p:nvSpPr>
            <p:cNvPr id="14" name="TextBox 13"/>
            <p:cNvSpPr txBox="1"/>
            <p:nvPr/>
          </p:nvSpPr>
          <p:spPr>
            <a:xfrm>
              <a:off x="5165833" y="3683877"/>
              <a:ext cx="898636"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Autumn</a:t>
              </a:r>
              <a:endParaRPr lang="en-US" sz="1600" dirty="0">
                <a:solidFill>
                  <a:schemeClr val="tx1"/>
                </a:solidFill>
              </a:endParaRPr>
            </a:p>
          </p:txBody>
        </p:sp>
        <p:sp>
          <p:nvSpPr>
            <p:cNvPr id="15" name="TextBox 14"/>
            <p:cNvSpPr txBox="1"/>
            <p:nvPr/>
          </p:nvSpPr>
          <p:spPr>
            <a:xfrm>
              <a:off x="7157544" y="1592317"/>
              <a:ext cx="772511"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Winter</a:t>
              </a:r>
              <a:endParaRPr lang="en-US" sz="1600" dirty="0">
                <a:solidFill>
                  <a:schemeClr val="tx1"/>
                </a:solidFill>
              </a:endParaRPr>
            </a:p>
          </p:txBody>
        </p:sp>
        <p:sp>
          <p:nvSpPr>
            <p:cNvPr id="16" name="TextBox 15"/>
            <p:cNvSpPr txBox="1"/>
            <p:nvPr/>
          </p:nvSpPr>
          <p:spPr>
            <a:xfrm>
              <a:off x="7141780" y="3704896"/>
              <a:ext cx="851337"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Winter</a:t>
              </a:r>
              <a:endParaRPr lang="en-US" sz="1600" dirty="0">
                <a:solidFill>
                  <a:schemeClr val="tx1"/>
                </a:solidFill>
              </a:endParaRPr>
            </a:p>
          </p:txBody>
        </p:sp>
      </p:grpSp>
      <p:sp>
        <p:nvSpPr>
          <p:cNvPr id="17" name="TextBox 16"/>
          <p:cNvSpPr txBox="1"/>
          <p:nvPr/>
        </p:nvSpPr>
        <p:spPr>
          <a:xfrm>
            <a:off x="0" y="2159875"/>
            <a:ext cx="2159876" cy="584775"/>
          </a:xfrm>
          <a:prstGeom prst="rect">
            <a:avLst/>
          </a:prstGeom>
          <a:noFill/>
        </p:spPr>
        <p:txBody>
          <a:bodyPr wrap="square" rtlCol="0">
            <a:spAutoFit/>
          </a:bodyPr>
          <a:lstStyle/>
          <a:p>
            <a:r>
              <a:rPr lang="en-US" altLang="zh-CN" sz="1600" dirty="0"/>
              <a:t>WRF-ERA</a:t>
            </a:r>
          </a:p>
          <a:p>
            <a:endParaRPr lang="en-US" sz="1600" dirty="0"/>
          </a:p>
        </p:txBody>
      </p:sp>
      <p:sp>
        <p:nvSpPr>
          <p:cNvPr id="18" name="TextBox 17"/>
          <p:cNvSpPr txBox="1"/>
          <p:nvPr/>
        </p:nvSpPr>
        <p:spPr>
          <a:xfrm>
            <a:off x="0" y="4219903"/>
            <a:ext cx="2159876" cy="615553"/>
          </a:xfrm>
          <a:prstGeom prst="rect">
            <a:avLst/>
          </a:prstGeom>
          <a:noFill/>
        </p:spPr>
        <p:txBody>
          <a:bodyPr wrap="square" rtlCol="0">
            <a:spAutoFit/>
          </a:bodyPr>
          <a:lstStyle/>
          <a:p>
            <a:r>
              <a:rPr lang="en-US" altLang="zh-CN" sz="1600" dirty="0"/>
              <a:t>WRF-CPC</a:t>
            </a:r>
            <a:endParaRPr lang="en-US" altLang="zh-CN" dirty="0"/>
          </a:p>
          <a:p>
            <a:endParaRPr lang="en-US" dirty="0"/>
          </a:p>
        </p:txBody>
      </p:sp>
      <p:sp>
        <p:nvSpPr>
          <p:cNvPr id="8" name="Rectangle 7"/>
          <p:cNvSpPr/>
          <p:nvPr/>
        </p:nvSpPr>
        <p:spPr>
          <a:xfrm>
            <a:off x="756746" y="6072038"/>
            <a:ext cx="7835462" cy="738664"/>
          </a:xfrm>
          <a:prstGeom prst="rect">
            <a:avLst/>
          </a:prstGeom>
        </p:spPr>
        <p:txBody>
          <a:bodyPr wrap="square">
            <a:spAutoFit/>
          </a:bodyPr>
          <a:lstStyle/>
          <a:p>
            <a:r>
              <a:rPr lang="en-US" sz="1400" dirty="0">
                <a:solidFill>
                  <a:srgbClr val="231F20"/>
                </a:solidFill>
                <a:latin typeface="AdvPSTIM10-R"/>
              </a:rPr>
              <a:t>Difference in seasonal mean SWC (1990–2008) between the WRF-Noah Model and either (top) ERA-I or (bottom) CPC</a:t>
            </a:r>
            <a:r>
              <a:rPr lang="en-US" sz="1400" dirty="0"/>
              <a:t> </a:t>
            </a:r>
            <a:br>
              <a:rPr lang="en-US" sz="1400" dirty="0"/>
            </a:br>
            <a:endParaRPr lang="en-US" sz="1400" dirty="0"/>
          </a:p>
        </p:txBody>
      </p:sp>
      <p:sp>
        <p:nvSpPr>
          <p:cNvPr id="20" name="Title 1"/>
          <p:cNvSpPr txBox="1">
            <a:spLocks/>
          </p:cNvSpPr>
          <p:nvPr/>
        </p:nvSpPr>
        <p:spPr bwMode="auto">
          <a:xfrm>
            <a:off x="1447800" y="417935"/>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Comparison with reanalysis datasets </a:t>
            </a:r>
            <a:endParaRPr lang="en-US" dirty="0"/>
          </a:p>
        </p:txBody>
      </p:sp>
    </p:spTree>
    <p:extLst>
      <p:ext uri="{BB962C8B-B14F-4D97-AF65-F5344CB8AC3E}">
        <p14:creationId xmlns:p14="http://schemas.microsoft.com/office/powerpoint/2010/main" val="405351467"/>
      </p:ext>
    </p:extLst>
  </p:cSld>
  <p:clrMapOvr>
    <a:masterClrMapping/>
  </p:clrMapOvr>
  <mc:AlternateContent xmlns:mc="http://schemas.openxmlformats.org/markup-compatibility/2006">
    <mc:Choice xmlns:p14="http://schemas.microsoft.com/office/powerpoint/2010/main" Requires="p14">
      <p:transition spd="slow" p14:dur="2000" advTm="33093"/>
    </mc:Choice>
    <mc:Fallback>
      <p:transition spd="slow" advTm="3309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Conclusion</a:t>
            </a:r>
            <a:endParaRPr lang="en-US" dirty="0"/>
          </a:p>
        </p:txBody>
      </p:sp>
      <p:sp>
        <p:nvSpPr>
          <p:cNvPr id="3" name="Content Placeholder 2"/>
          <p:cNvSpPr>
            <a:spLocks noGrp="1"/>
          </p:cNvSpPr>
          <p:nvPr>
            <p:ph idx="1"/>
          </p:nvPr>
        </p:nvSpPr>
        <p:spPr/>
        <p:txBody>
          <a:bodyPr/>
          <a:lstStyle/>
          <a:p>
            <a:r>
              <a:rPr lang="en-US" b="0" dirty="0"/>
              <a:t>Soil moisture observations and realistic simulations are important due to the soil moisture-climate couplings</a:t>
            </a:r>
          </a:p>
          <a:p>
            <a:r>
              <a:rPr lang="en-US" b="0" dirty="0"/>
              <a:t>Larger values </a:t>
            </a:r>
            <a:r>
              <a:rPr lang="en-US" altLang="zh-CN" b="0" dirty="0"/>
              <a:t>of soil moisture </a:t>
            </a:r>
            <a:r>
              <a:rPr lang="en-US" b="0" dirty="0"/>
              <a:t>in winter appear most probably due to a significant overestimation of precipitation from model outputs. </a:t>
            </a:r>
          </a:p>
          <a:p>
            <a:r>
              <a:rPr lang="en-US" b="0" dirty="0"/>
              <a:t>Further detailed classifications of land use could improve soil moisture simulations</a:t>
            </a:r>
          </a:p>
          <a:p>
            <a:r>
              <a:rPr lang="en-US" altLang="zh-CN" b="0" dirty="0"/>
              <a:t>D</a:t>
            </a:r>
            <a:r>
              <a:rPr lang="en-US" b="0" dirty="0"/>
              <a:t>ynamical downscaling clearly improves the representation of the soil hydrology. </a:t>
            </a:r>
            <a:br>
              <a:rPr lang="en-US" b="0" dirty="0"/>
            </a:br>
            <a:endParaRPr lang="en-US" b="0"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32</a:t>
            </a:fld>
            <a:endParaRPr lang="en-US" altLang="en-US"/>
          </a:p>
        </p:txBody>
      </p:sp>
    </p:spTree>
    <p:extLst>
      <p:ext uri="{BB962C8B-B14F-4D97-AF65-F5344CB8AC3E}">
        <p14:creationId xmlns:p14="http://schemas.microsoft.com/office/powerpoint/2010/main" val="1028250059"/>
      </p:ext>
    </p:extLst>
  </p:cSld>
  <p:clrMapOvr>
    <a:masterClrMapping/>
  </p:clrMapOvr>
  <mc:AlternateContent xmlns:mc="http://schemas.openxmlformats.org/markup-compatibility/2006">
    <mc:Choice xmlns:p14="http://schemas.microsoft.com/office/powerpoint/2010/main" Requires="p14">
      <p:transition spd="slow" p14:dur="2000" advTm="2197"/>
    </mc:Choice>
    <mc:Fallback>
      <p:transition spd="slow" advTm="219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611901" y="2713892"/>
            <a:ext cx="8534400" cy="4678363"/>
          </a:xfrm>
        </p:spPr>
        <p:txBody>
          <a:bodyPr/>
          <a:lstStyle/>
          <a:p>
            <a:pPr marL="0" indent="0">
              <a:buNone/>
            </a:pPr>
            <a:r>
              <a:rPr lang="en-US" sz="5400" dirty="0">
                <a:effectLst>
                  <a:outerShdw blurRad="38100" dist="38100" dir="2700000" algn="tl">
                    <a:srgbClr val="000000">
                      <a:alpha val="43137"/>
                    </a:srgbClr>
                  </a:outerShdw>
                </a:effectLst>
              </a:rPr>
              <a:t>THANKS!</a:t>
            </a:r>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33</a:t>
            </a:fld>
            <a:endParaRPr lang="en-US" altLang="en-US"/>
          </a:p>
        </p:txBody>
      </p:sp>
    </p:spTree>
    <p:extLst>
      <p:ext uri="{BB962C8B-B14F-4D97-AF65-F5344CB8AC3E}">
        <p14:creationId xmlns:p14="http://schemas.microsoft.com/office/powerpoint/2010/main" val="3291239256"/>
      </p:ext>
    </p:extLst>
  </p:cSld>
  <p:clrMapOvr>
    <a:masterClrMapping/>
  </p:clrMapOvr>
  <mc:AlternateContent xmlns:mc="http://schemas.openxmlformats.org/markup-compatibility/2006">
    <mc:Choice xmlns:p14="http://schemas.microsoft.com/office/powerpoint/2010/main" Requires="p14">
      <p:transition spd="slow" p14:dur="2000" advTm="843"/>
    </mc:Choice>
    <mc:Fallback>
      <p:transition spd="slow" advTm="84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NASMD Network</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34</a:t>
            </a:fld>
            <a:endParaRPr lang="en-US" altLang="en-US"/>
          </a:p>
        </p:txBody>
      </p:sp>
      <p:pic>
        <p:nvPicPr>
          <p:cNvPr id="5" name="Picture 4"/>
          <p:cNvPicPr>
            <a:picLocks noChangeAspect="1"/>
          </p:cNvPicPr>
          <p:nvPr/>
        </p:nvPicPr>
        <p:blipFill>
          <a:blip r:embed="rId2"/>
          <a:stretch>
            <a:fillRect/>
          </a:stretch>
        </p:blipFill>
        <p:spPr>
          <a:xfrm>
            <a:off x="1399035" y="1121051"/>
            <a:ext cx="6844144" cy="5342029"/>
          </a:xfrm>
          <a:prstGeom prst="rect">
            <a:avLst/>
          </a:prstGeom>
        </p:spPr>
      </p:pic>
    </p:spTree>
    <p:extLst>
      <p:ext uri="{BB962C8B-B14F-4D97-AF65-F5344CB8AC3E}">
        <p14:creationId xmlns:p14="http://schemas.microsoft.com/office/powerpoint/2010/main" val="3848353875"/>
      </p:ext>
    </p:extLst>
  </p:cSld>
  <p:clrMapOvr>
    <a:masterClrMapping/>
  </p:clrMapOvr>
  <mc:AlternateContent xmlns:mc="http://schemas.openxmlformats.org/markup-compatibility/2006">
    <mc:Choice xmlns:p14="http://schemas.microsoft.com/office/powerpoint/2010/main" Requires="p14">
      <p:transition spd="slow" p14:dur="2000" advTm="859"/>
    </mc:Choice>
    <mc:Fallback>
      <p:transition spd="slow" advTm="85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Stations Over North America</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35</a:t>
            </a:fld>
            <a:endParaRPr lang="en-US" altLang="en-US"/>
          </a:p>
        </p:txBody>
      </p:sp>
      <p:pic>
        <p:nvPicPr>
          <p:cNvPr id="5" name="Picture 4"/>
          <p:cNvPicPr>
            <a:picLocks noChangeAspect="1"/>
          </p:cNvPicPr>
          <p:nvPr/>
        </p:nvPicPr>
        <p:blipFill>
          <a:blip r:embed="rId3"/>
          <a:stretch>
            <a:fillRect/>
          </a:stretch>
        </p:blipFill>
        <p:spPr>
          <a:xfrm>
            <a:off x="0" y="1566709"/>
            <a:ext cx="9286276" cy="4215113"/>
          </a:xfrm>
          <a:prstGeom prst="rect">
            <a:avLst/>
          </a:prstGeom>
        </p:spPr>
      </p:pic>
    </p:spTree>
    <p:extLst>
      <p:ext uri="{BB962C8B-B14F-4D97-AF65-F5344CB8AC3E}">
        <p14:creationId xmlns:p14="http://schemas.microsoft.com/office/powerpoint/2010/main" val="2756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1686073"/>
            <a:ext cx="2934423" cy="347680"/>
          </a:xfrm>
          <a:prstGeom prst="rect">
            <a:avLst/>
          </a:prstGeom>
        </p:spPr>
      </p:pic>
      <p:sp>
        <p:nvSpPr>
          <p:cNvPr id="4" name="Slide Number Placeholder 3"/>
          <p:cNvSpPr>
            <a:spLocks noGrp="1"/>
          </p:cNvSpPr>
          <p:nvPr>
            <p:ph type="sldNum" sz="quarter" idx="12"/>
          </p:nvPr>
        </p:nvSpPr>
        <p:spPr/>
        <p:txBody>
          <a:bodyPr/>
          <a:lstStyle/>
          <a:p>
            <a:fld id="{B27AF178-B552-4522-9352-F8E2C43E6FD7}" type="slidenum">
              <a:rPr lang="en-US" altLang="en-US" smtClean="0"/>
              <a:pPr/>
              <a:t>36</a:t>
            </a:fld>
            <a:endParaRPr lang="en-US" altLang="en-US"/>
          </a:p>
        </p:txBody>
      </p:sp>
      <p:pic>
        <p:nvPicPr>
          <p:cNvPr id="7" name="Picture 6"/>
          <p:cNvPicPr>
            <a:picLocks noChangeAspect="1"/>
          </p:cNvPicPr>
          <p:nvPr/>
        </p:nvPicPr>
        <p:blipFill>
          <a:blip r:embed="rId4"/>
          <a:stretch>
            <a:fillRect/>
          </a:stretch>
        </p:blipFill>
        <p:spPr>
          <a:xfrm>
            <a:off x="2668752" y="1273631"/>
            <a:ext cx="6333358" cy="4218567"/>
          </a:xfrm>
          <a:prstGeom prst="rect">
            <a:avLst/>
          </a:prstGeom>
        </p:spPr>
      </p:pic>
      <p:sp>
        <p:nvSpPr>
          <p:cNvPr id="8" name="Rectangle 7"/>
          <p:cNvSpPr/>
          <p:nvPr/>
        </p:nvSpPr>
        <p:spPr>
          <a:xfrm>
            <a:off x="425668" y="5522534"/>
            <a:ext cx="8718332" cy="1077218"/>
          </a:xfrm>
          <a:prstGeom prst="rect">
            <a:avLst/>
          </a:prstGeom>
        </p:spPr>
        <p:txBody>
          <a:bodyPr wrap="square">
            <a:spAutoFit/>
          </a:bodyPr>
          <a:lstStyle/>
          <a:p>
            <a:r>
              <a:rPr lang="en-US" sz="1600" dirty="0">
                <a:solidFill>
                  <a:srgbClr val="231F20"/>
                </a:solidFill>
              </a:rPr>
              <a:t>The land-atmosphere coupling strength diagnostic for boreal summer (the </a:t>
            </a:r>
            <a:r>
              <a:rPr lang="el-GR" sz="1600" dirty="0">
                <a:solidFill>
                  <a:srgbClr val="231F20"/>
                </a:solidFill>
                <a:cs typeface="Arial" panose="020B0604020202020204" pitchFamily="34" charset="0"/>
              </a:rPr>
              <a:t>Ω</a:t>
            </a:r>
            <a:r>
              <a:rPr lang="en-US" sz="1600" dirty="0">
                <a:solidFill>
                  <a:srgbClr val="231F20"/>
                </a:solidFill>
                <a:cs typeface="Arial" panose="020B0604020202020204" pitchFamily="34" charset="0"/>
              </a:rPr>
              <a:t> </a:t>
            </a:r>
            <a:r>
              <a:rPr lang="en-US" sz="1600" dirty="0">
                <a:solidFill>
                  <a:srgbClr val="231F20"/>
                </a:solidFill>
              </a:rPr>
              <a:t>difference, dimensionless, describing the impact of soil moisture on precipitation), averaged across the 12 models participating in  Global Land Atmosphere Coupling Experiment (GLACE).</a:t>
            </a:r>
            <a:r>
              <a:rPr lang="en-US" sz="1600" dirty="0"/>
              <a:t> </a:t>
            </a:r>
            <a:br>
              <a:rPr lang="en-US" sz="1600" dirty="0"/>
            </a:br>
            <a:endParaRPr lang="en-US" sz="1600" dirty="0"/>
          </a:p>
        </p:txBody>
      </p:sp>
      <p:sp>
        <p:nvSpPr>
          <p:cNvPr id="10" name="Rectangle 9"/>
          <p:cNvSpPr/>
          <p:nvPr/>
        </p:nvSpPr>
        <p:spPr>
          <a:xfrm>
            <a:off x="6721796" y="6241480"/>
            <a:ext cx="3451085" cy="307777"/>
          </a:xfrm>
          <a:prstGeom prst="rect">
            <a:avLst/>
          </a:prstGeom>
        </p:spPr>
        <p:txBody>
          <a:bodyPr wrap="square">
            <a:spAutoFit/>
          </a:bodyPr>
          <a:lstStyle/>
          <a:p>
            <a:r>
              <a:rPr lang="en-US" sz="1400" i="1" dirty="0"/>
              <a:t>(</a:t>
            </a:r>
            <a:r>
              <a:rPr lang="en-US" sz="1400" i="1" dirty="0" err="1"/>
              <a:t>Koster</a:t>
            </a:r>
            <a:r>
              <a:rPr lang="en-US" sz="1400" i="1" dirty="0"/>
              <a:t> et al. 2004)</a:t>
            </a:r>
          </a:p>
        </p:txBody>
      </p:sp>
      <p:sp>
        <p:nvSpPr>
          <p:cNvPr id="12" name="Rectangle 11"/>
          <p:cNvSpPr/>
          <p:nvPr/>
        </p:nvSpPr>
        <p:spPr>
          <a:xfrm>
            <a:off x="236482" y="2201605"/>
            <a:ext cx="2427889" cy="1384995"/>
          </a:xfrm>
          <a:prstGeom prst="rect">
            <a:avLst/>
          </a:prstGeom>
        </p:spPr>
        <p:txBody>
          <a:bodyPr wrap="square">
            <a:spAutoFit/>
          </a:bodyPr>
          <a:lstStyle/>
          <a:p>
            <a:r>
              <a:rPr lang="en-US" sz="1400" dirty="0"/>
              <a:t>where X is soil moisture here; </a:t>
            </a:r>
            <a:r>
              <a:rPr lang="el-GR" sz="1400" dirty="0"/>
              <a:t>σ</a:t>
            </a:r>
            <a:r>
              <a:rPr lang="en-US" sz="1400" baseline="30000" dirty="0"/>
              <a:t>2</a:t>
            </a:r>
            <a:r>
              <a:rPr lang="en-US" sz="1400" baseline="-25000" dirty="0"/>
              <a:t>&lt;x&gt;</a:t>
            </a:r>
            <a:r>
              <a:rPr lang="en-US" sz="1400" dirty="0"/>
              <a:t>  is the intraensemble variance of X; </a:t>
            </a:r>
            <a:r>
              <a:rPr lang="el-GR" sz="1400" dirty="0"/>
              <a:t>σ</a:t>
            </a:r>
            <a:r>
              <a:rPr lang="en-US" sz="1400" baseline="-25000" dirty="0"/>
              <a:t>x</a:t>
            </a:r>
            <a:r>
              <a:rPr lang="en-US" sz="1400" dirty="0"/>
              <a:t> is the corresponding variance of the ensemble of precipitation</a:t>
            </a:r>
          </a:p>
        </p:txBody>
      </p:sp>
      <p:sp>
        <p:nvSpPr>
          <p:cNvPr id="13" name="Title 1"/>
          <p:cNvSpPr txBox="1">
            <a:spLocks/>
          </p:cNvSpPr>
          <p:nvPr/>
        </p:nvSpPr>
        <p:spPr bwMode="auto">
          <a:xfrm>
            <a:off x="1479330" y="591356"/>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dirty="0"/>
              <a:t>Soil moisture–precipitation coupling</a:t>
            </a:r>
            <a:br>
              <a:rPr lang="en-US" dirty="0"/>
            </a:br>
            <a:endParaRPr lang="en-US" dirty="0"/>
          </a:p>
        </p:txBody>
      </p:sp>
    </p:spTree>
    <p:extLst>
      <p:ext uri="{BB962C8B-B14F-4D97-AF65-F5344CB8AC3E}">
        <p14:creationId xmlns:p14="http://schemas.microsoft.com/office/powerpoint/2010/main" val="1440638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65854" y="1296240"/>
            <a:ext cx="8578146" cy="4805013"/>
            <a:chOff x="714976" y="1312006"/>
            <a:chExt cx="8578146" cy="4805013"/>
          </a:xfrm>
        </p:grpSpPr>
        <p:pic>
          <p:nvPicPr>
            <p:cNvPr id="6" name="Picture 5"/>
            <p:cNvPicPr>
              <a:picLocks noChangeAspect="1"/>
            </p:cNvPicPr>
            <p:nvPr/>
          </p:nvPicPr>
          <p:blipFill>
            <a:blip r:embed="rId3"/>
            <a:stretch>
              <a:fillRect/>
            </a:stretch>
          </p:blipFill>
          <p:spPr>
            <a:xfrm>
              <a:off x="714976" y="1312006"/>
              <a:ext cx="8578146" cy="4805013"/>
            </a:xfrm>
            <a:prstGeom prst="rect">
              <a:avLst/>
            </a:prstGeom>
          </p:spPr>
        </p:pic>
        <p:sp>
          <p:nvSpPr>
            <p:cNvPr id="10" name="TextBox 9"/>
            <p:cNvSpPr txBox="1"/>
            <p:nvPr/>
          </p:nvSpPr>
          <p:spPr>
            <a:xfrm>
              <a:off x="1246595" y="1592318"/>
              <a:ext cx="772511"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Winter</a:t>
              </a:r>
              <a:endParaRPr lang="en-US" sz="1600" dirty="0">
                <a:solidFill>
                  <a:schemeClr val="tx1"/>
                </a:solidFill>
              </a:endParaRPr>
            </a:p>
          </p:txBody>
        </p:sp>
        <p:sp>
          <p:nvSpPr>
            <p:cNvPr id="11" name="TextBox 10"/>
            <p:cNvSpPr txBox="1"/>
            <p:nvPr/>
          </p:nvSpPr>
          <p:spPr>
            <a:xfrm>
              <a:off x="1257106" y="3715408"/>
              <a:ext cx="772511"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Winter</a:t>
              </a:r>
              <a:endParaRPr lang="en-US" sz="1600" dirty="0">
                <a:solidFill>
                  <a:schemeClr val="tx1"/>
                </a:solidFill>
              </a:endParaRPr>
            </a:p>
          </p:txBody>
        </p:sp>
        <p:sp>
          <p:nvSpPr>
            <p:cNvPr id="12" name="TextBox 11"/>
            <p:cNvSpPr txBox="1"/>
            <p:nvPr/>
          </p:nvSpPr>
          <p:spPr>
            <a:xfrm>
              <a:off x="3269837" y="1597572"/>
              <a:ext cx="861849"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Spring</a:t>
              </a:r>
              <a:endParaRPr lang="en-US" sz="1600" dirty="0">
                <a:solidFill>
                  <a:schemeClr val="tx1"/>
                </a:solidFill>
              </a:endParaRPr>
            </a:p>
          </p:txBody>
        </p:sp>
        <p:sp>
          <p:nvSpPr>
            <p:cNvPr id="13" name="TextBox 12"/>
            <p:cNvSpPr txBox="1"/>
            <p:nvPr/>
          </p:nvSpPr>
          <p:spPr>
            <a:xfrm>
              <a:off x="3280349" y="3720662"/>
              <a:ext cx="861849"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Spring</a:t>
              </a:r>
              <a:endParaRPr lang="en-US" sz="1600" dirty="0">
                <a:solidFill>
                  <a:schemeClr val="tx1"/>
                </a:solidFill>
              </a:endParaRPr>
            </a:p>
          </p:txBody>
        </p:sp>
        <p:sp>
          <p:nvSpPr>
            <p:cNvPr id="14" name="TextBox 13"/>
            <p:cNvSpPr txBox="1"/>
            <p:nvPr/>
          </p:nvSpPr>
          <p:spPr>
            <a:xfrm>
              <a:off x="5324613" y="1587062"/>
              <a:ext cx="966952"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t>Summer</a:t>
              </a:r>
              <a:endParaRPr lang="en-US" sz="1600" dirty="0"/>
            </a:p>
          </p:txBody>
        </p:sp>
        <p:sp>
          <p:nvSpPr>
            <p:cNvPr id="15" name="TextBox 14"/>
            <p:cNvSpPr txBox="1"/>
            <p:nvPr/>
          </p:nvSpPr>
          <p:spPr>
            <a:xfrm>
              <a:off x="5303592" y="3710152"/>
              <a:ext cx="966952"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t>Summer</a:t>
              </a:r>
              <a:endParaRPr lang="en-US" sz="1600" dirty="0"/>
            </a:p>
          </p:txBody>
        </p:sp>
        <p:sp>
          <p:nvSpPr>
            <p:cNvPr id="16" name="TextBox 15"/>
            <p:cNvSpPr txBox="1"/>
            <p:nvPr/>
          </p:nvSpPr>
          <p:spPr>
            <a:xfrm>
              <a:off x="7347852" y="1592318"/>
              <a:ext cx="898636"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Autumn</a:t>
              </a:r>
              <a:endParaRPr lang="en-US" sz="1600" dirty="0">
                <a:solidFill>
                  <a:schemeClr val="tx1"/>
                </a:solidFill>
              </a:endParaRPr>
            </a:p>
          </p:txBody>
        </p:sp>
        <p:sp>
          <p:nvSpPr>
            <p:cNvPr id="17" name="TextBox 16"/>
            <p:cNvSpPr txBox="1"/>
            <p:nvPr/>
          </p:nvSpPr>
          <p:spPr>
            <a:xfrm>
              <a:off x="7332086" y="3704897"/>
              <a:ext cx="898636"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600" dirty="0">
                  <a:solidFill>
                    <a:schemeClr val="tx1"/>
                  </a:solidFill>
                </a:rPr>
                <a:t>Autumn</a:t>
              </a:r>
              <a:endParaRPr lang="en-US" sz="1600" dirty="0">
                <a:solidFill>
                  <a:schemeClr val="tx1"/>
                </a:solidFill>
              </a:endParaRPr>
            </a:p>
          </p:txBody>
        </p:sp>
      </p:grpSp>
      <p:sp>
        <p:nvSpPr>
          <p:cNvPr id="4" name="Slide Number Placeholder 3"/>
          <p:cNvSpPr>
            <a:spLocks noGrp="1"/>
          </p:cNvSpPr>
          <p:nvPr>
            <p:ph type="sldNum" sz="quarter" idx="12"/>
          </p:nvPr>
        </p:nvSpPr>
        <p:spPr/>
        <p:txBody>
          <a:bodyPr/>
          <a:lstStyle/>
          <a:p>
            <a:fld id="{B27AF178-B552-4522-9352-F8E2C43E6FD7}" type="slidenum">
              <a:rPr lang="en-US" altLang="en-US" smtClean="0"/>
              <a:pPr/>
              <a:t>37</a:t>
            </a:fld>
            <a:endParaRPr lang="en-US" altLang="en-US"/>
          </a:p>
        </p:txBody>
      </p:sp>
      <p:sp>
        <p:nvSpPr>
          <p:cNvPr id="7" name="Rectangle 6"/>
          <p:cNvSpPr/>
          <p:nvPr/>
        </p:nvSpPr>
        <p:spPr>
          <a:xfrm>
            <a:off x="1103584" y="6004513"/>
            <a:ext cx="7346731" cy="584775"/>
          </a:xfrm>
          <a:prstGeom prst="rect">
            <a:avLst/>
          </a:prstGeom>
        </p:spPr>
        <p:txBody>
          <a:bodyPr wrap="square">
            <a:spAutoFit/>
          </a:bodyPr>
          <a:lstStyle/>
          <a:p>
            <a:r>
              <a:rPr lang="en-US" sz="1600" dirty="0"/>
              <a:t>Mean of 18 seasonal standard deviations (mm) of SWC (from 1990 to 2008) for (top) WRF-Noah and (bottom) ERA-I</a:t>
            </a:r>
          </a:p>
        </p:txBody>
      </p:sp>
      <p:sp>
        <p:nvSpPr>
          <p:cNvPr id="8" name="TextBox 7"/>
          <p:cNvSpPr txBox="1"/>
          <p:nvPr/>
        </p:nvSpPr>
        <p:spPr>
          <a:xfrm>
            <a:off x="0" y="2049516"/>
            <a:ext cx="2159876" cy="584775"/>
          </a:xfrm>
          <a:prstGeom prst="rect">
            <a:avLst/>
          </a:prstGeom>
          <a:noFill/>
        </p:spPr>
        <p:txBody>
          <a:bodyPr wrap="square" rtlCol="0">
            <a:spAutoFit/>
          </a:bodyPr>
          <a:lstStyle/>
          <a:p>
            <a:r>
              <a:rPr lang="en-US" altLang="zh-CN" sz="1600" dirty="0"/>
              <a:t>WRF</a:t>
            </a:r>
          </a:p>
          <a:p>
            <a:endParaRPr lang="en-US" sz="1600" dirty="0"/>
          </a:p>
        </p:txBody>
      </p:sp>
      <p:sp>
        <p:nvSpPr>
          <p:cNvPr id="9" name="TextBox 8"/>
          <p:cNvSpPr txBox="1"/>
          <p:nvPr/>
        </p:nvSpPr>
        <p:spPr>
          <a:xfrm>
            <a:off x="0" y="4188372"/>
            <a:ext cx="2159876" cy="338554"/>
          </a:xfrm>
          <a:prstGeom prst="rect">
            <a:avLst/>
          </a:prstGeom>
          <a:noFill/>
        </p:spPr>
        <p:txBody>
          <a:bodyPr wrap="square" rtlCol="0">
            <a:spAutoFit/>
          </a:bodyPr>
          <a:lstStyle/>
          <a:p>
            <a:r>
              <a:rPr lang="en-US" altLang="zh-CN" sz="1600" dirty="0"/>
              <a:t>ERA-I</a:t>
            </a:r>
            <a:endParaRPr lang="en-US" sz="1600" dirty="0"/>
          </a:p>
        </p:txBody>
      </p:sp>
      <p:sp>
        <p:nvSpPr>
          <p:cNvPr id="19" name="Title 1"/>
          <p:cNvSpPr txBox="1">
            <a:spLocks/>
          </p:cNvSpPr>
          <p:nvPr/>
        </p:nvSpPr>
        <p:spPr bwMode="auto">
          <a:xfrm>
            <a:off x="1447800" y="417935"/>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altLang="zh-CN" dirty="0"/>
              <a:t>Comparison with reanalysis datasets </a:t>
            </a:r>
            <a:endParaRPr lang="en-US" dirty="0"/>
          </a:p>
        </p:txBody>
      </p:sp>
    </p:spTree>
    <p:extLst>
      <p:ext uri="{BB962C8B-B14F-4D97-AF65-F5344CB8AC3E}">
        <p14:creationId xmlns:p14="http://schemas.microsoft.com/office/powerpoint/2010/main" val="85529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7AF178-B552-4522-9352-F8E2C43E6FD7}" type="slidenum">
              <a:rPr lang="en-US" altLang="en-US" smtClean="0"/>
              <a:pPr/>
              <a:t>4</a:t>
            </a:fld>
            <a:endParaRPr lang="en-US" altLang="en-US"/>
          </a:p>
        </p:txBody>
      </p:sp>
      <p:pic>
        <p:nvPicPr>
          <p:cNvPr id="3" name="Picture 2"/>
          <p:cNvPicPr>
            <a:picLocks noChangeAspect="1"/>
          </p:cNvPicPr>
          <p:nvPr/>
        </p:nvPicPr>
        <p:blipFill>
          <a:blip r:embed="rId3"/>
          <a:stretch>
            <a:fillRect/>
          </a:stretch>
        </p:blipFill>
        <p:spPr>
          <a:xfrm>
            <a:off x="442030" y="1260114"/>
            <a:ext cx="7669267" cy="3973068"/>
          </a:xfrm>
          <a:prstGeom prst="rect">
            <a:avLst/>
          </a:prstGeom>
        </p:spPr>
      </p:pic>
      <p:sp>
        <p:nvSpPr>
          <p:cNvPr id="6" name="Content Placeholder 9"/>
          <p:cNvSpPr txBox="1">
            <a:spLocks/>
          </p:cNvSpPr>
          <p:nvPr/>
        </p:nvSpPr>
        <p:spPr bwMode="auto">
          <a:xfrm>
            <a:off x="609600" y="540082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t> Definition of soil moisture regimes and corresponding evapotranspiration regimes</a:t>
            </a:r>
          </a:p>
        </p:txBody>
      </p:sp>
      <p:sp>
        <p:nvSpPr>
          <p:cNvPr id="7" name="Rectangle 6"/>
          <p:cNvSpPr/>
          <p:nvPr/>
        </p:nvSpPr>
        <p:spPr>
          <a:xfrm>
            <a:off x="6311892" y="5973467"/>
            <a:ext cx="3451085" cy="307777"/>
          </a:xfrm>
          <a:prstGeom prst="rect">
            <a:avLst/>
          </a:prstGeom>
        </p:spPr>
        <p:txBody>
          <a:bodyPr wrap="square">
            <a:spAutoFit/>
          </a:bodyPr>
          <a:lstStyle/>
          <a:p>
            <a:r>
              <a:rPr lang="en-US" sz="1400" i="1" dirty="0"/>
              <a:t>(</a:t>
            </a:r>
            <a:r>
              <a:rPr lang="en-US" sz="1400" i="1" dirty="0" err="1"/>
              <a:t>Seneviratne</a:t>
            </a:r>
            <a:r>
              <a:rPr lang="en-US" sz="1400" i="1" dirty="0"/>
              <a:t> et al. 2010)</a:t>
            </a:r>
          </a:p>
        </p:txBody>
      </p:sp>
      <p:sp>
        <p:nvSpPr>
          <p:cNvPr id="8" name="Rectangle 7"/>
          <p:cNvSpPr/>
          <p:nvPr/>
        </p:nvSpPr>
        <p:spPr>
          <a:xfrm>
            <a:off x="1307809" y="400231"/>
            <a:ext cx="7520881" cy="523220"/>
          </a:xfrm>
          <a:prstGeom prst="rect">
            <a:avLst/>
          </a:prstGeom>
        </p:spPr>
        <p:txBody>
          <a:bodyPr wrap="square">
            <a:spAutoFit/>
          </a:bodyPr>
          <a:lstStyle/>
          <a:p>
            <a:r>
              <a:rPr lang="en-US" sz="2800" b="1" dirty="0"/>
              <a:t>Soil moisture–evapotranspiration coupling</a:t>
            </a:r>
          </a:p>
        </p:txBody>
      </p:sp>
    </p:spTree>
    <p:extLst>
      <p:ext uri="{BB962C8B-B14F-4D97-AF65-F5344CB8AC3E}">
        <p14:creationId xmlns:p14="http://schemas.microsoft.com/office/powerpoint/2010/main" val="2526910677"/>
      </p:ext>
    </p:extLst>
  </p:cSld>
  <p:clrMapOvr>
    <a:masterClrMapping/>
  </p:clrMapOvr>
  <mc:AlternateContent xmlns:mc="http://schemas.openxmlformats.org/markup-compatibility/2006">
    <mc:Choice xmlns:p14="http://schemas.microsoft.com/office/powerpoint/2010/main" Requires="p14">
      <p:transition spd="slow" p14:dur="2000" advTm="91668"/>
    </mc:Choice>
    <mc:Fallback>
      <p:transition spd="slow" advTm="916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973" y="480999"/>
            <a:ext cx="7391400" cy="762000"/>
          </a:xfrm>
        </p:spPr>
        <p:txBody>
          <a:bodyPr/>
          <a:lstStyle/>
          <a:p>
            <a:r>
              <a:rPr lang="en-US" dirty="0"/>
              <a:t>Soil moisture–temperature coupling</a:t>
            </a:r>
            <a:br>
              <a:rPr lang="en-US" dirty="0"/>
            </a:br>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5</a:t>
            </a:fld>
            <a:endParaRPr lang="en-US" altLang="en-US"/>
          </a:p>
        </p:txBody>
      </p:sp>
      <p:sp>
        <p:nvSpPr>
          <p:cNvPr id="10" name="Content Placeholder 9"/>
          <p:cNvSpPr>
            <a:spLocks noGrp="1"/>
          </p:cNvSpPr>
          <p:nvPr>
            <p:ph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853987" y="1399016"/>
            <a:ext cx="6232104" cy="3876368"/>
          </a:xfrm>
          <a:prstGeom prst="rect">
            <a:avLst/>
          </a:prstGeom>
        </p:spPr>
      </p:pic>
      <p:sp>
        <p:nvSpPr>
          <p:cNvPr id="7" name="Content Placeholder 9"/>
          <p:cNvSpPr txBox="1">
            <a:spLocks/>
          </p:cNvSpPr>
          <p:nvPr/>
        </p:nvSpPr>
        <p:spPr bwMode="auto">
          <a:xfrm>
            <a:off x="609600" y="540082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t>  Processes contributing to soil moisture–temperature coupling and feedback loop</a:t>
            </a:r>
          </a:p>
        </p:txBody>
      </p:sp>
      <p:sp>
        <p:nvSpPr>
          <p:cNvPr id="8" name="Rectangle 7"/>
          <p:cNvSpPr/>
          <p:nvPr/>
        </p:nvSpPr>
        <p:spPr>
          <a:xfrm>
            <a:off x="6311892" y="5973467"/>
            <a:ext cx="3451085" cy="307777"/>
          </a:xfrm>
          <a:prstGeom prst="rect">
            <a:avLst/>
          </a:prstGeom>
        </p:spPr>
        <p:txBody>
          <a:bodyPr wrap="square">
            <a:spAutoFit/>
          </a:bodyPr>
          <a:lstStyle/>
          <a:p>
            <a:r>
              <a:rPr lang="en-US" sz="1400" i="1" dirty="0"/>
              <a:t>(</a:t>
            </a:r>
            <a:r>
              <a:rPr lang="en-US" sz="1400" i="1" dirty="0" err="1"/>
              <a:t>Seneviratne</a:t>
            </a:r>
            <a:r>
              <a:rPr lang="en-US" sz="1400" i="1" dirty="0"/>
              <a:t> et al. 2010)</a:t>
            </a:r>
          </a:p>
        </p:txBody>
      </p:sp>
    </p:spTree>
    <p:extLst>
      <p:ext uri="{BB962C8B-B14F-4D97-AF65-F5344CB8AC3E}">
        <p14:creationId xmlns:p14="http://schemas.microsoft.com/office/powerpoint/2010/main" val="1633592733"/>
      </p:ext>
    </p:extLst>
  </p:cSld>
  <p:clrMapOvr>
    <a:masterClrMapping/>
  </p:clrMapOvr>
  <mc:AlternateContent xmlns:mc="http://schemas.openxmlformats.org/markup-compatibility/2006">
    <mc:Choice xmlns:p14="http://schemas.microsoft.com/office/powerpoint/2010/main" Requires="p14">
      <p:transition spd="slow" p14:dur="2000" advTm="49657"/>
    </mc:Choice>
    <mc:Fallback>
      <p:transition spd="slow" advTm="4965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9698" y="5499538"/>
            <a:ext cx="3636579" cy="570186"/>
          </a:xfrm>
        </p:spPr>
        <p:txBody>
          <a:bodyPr/>
          <a:lstStyle/>
          <a:p>
            <a:pPr marL="0" indent="0">
              <a:buNone/>
            </a:pPr>
            <a:r>
              <a:rPr lang="en-US" sz="2000" b="0" dirty="0"/>
              <a:t>Hot extremes versus SPI</a:t>
            </a:r>
            <a:r>
              <a:rPr lang="en-US" sz="2000" dirty="0"/>
              <a:t> </a:t>
            </a:r>
            <a:br>
              <a:rPr lang="en-US" sz="2000" dirty="0"/>
            </a:br>
            <a:endParaRPr lang="en-US" sz="2000"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6</a:t>
            </a:fld>
            <a:endParaRPr lang="en-US" altLang="en-US"/>
          </a:p>
        </p:txBody>
      </p:sp>
      <p:sp>
        <p:nvSpPr>
          <p:cNvPr id="5" name="Title 1"/>
          <p:cNvSpPr txBox="1">
            <a:spLocks/>
          </p:cNvSpPr>
          <p:nvPr/>
        </p:nvSpPr>
        <p:spPr bwMode="auto">
          <a:xfrm>
            <a:off x="1405758" y="444212"/>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dirty="0"/>
              <a:t>Soil moisture–</a:t>
            </a:r>
            <a:r>
              <a:rPr lang="en-US" altLang="zh-CN" dirty="0"/>
              <a:t>temperature </a:t>
            </a:r>
            <a:r>
              <a:rPr lang="en-US" dirty="0"/>
              <a:t>coupling</a:t>
            </a:r>
          </a:p>
          <a:p>
            <a:endParaRPr lang="en-US" dirty="0"/>
          </a:p>
        </p:txBody>
      </p:sp>
      <p:sp>
        <p:nvSpPr>
          <p:cNvPr id="7" name="Rectangle 6"/>
          <p:cNvSpPr/>
          <p:nvPr/>
        </p:nvSpPr>
        <p:spPr>
          <a:xfrm>
            <a:off x="2995449" y="945932"/>
            <a:ext cx="3216165" cy="472965"/>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400" b="1" dirty="0">
                <a:solidFill>
                  <a:schemeClr val="tx1"/>
                </a:solidFill>
                <a:latin typeface="Times New Roman" panose="02020603050405020304" pitchFamily="18" charset="0"/>
                <a:cs typeface="Times New Roman" panose="02020603050405020304" pitchFamily="18" charset="0"/>
              </a:rPr>
              <a:t>Observation Evidence</a:t>
            </a:r>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986454" y="1418491"/>
            <a:ext cx="6915550" cy="3911091"/>
            <a:chOff x="2049516" y="1386960"/>
            <a:chExt cx="6915550" cy="3911091"/>
          </a:xfrm>
        </p:grpSpPr>
        <p:pic>
          <p:nvPicPr>
            <p:cNvPr id="9" name="Picture 8"/>
            <p:cNvPicPr>
              <a:picLocks noChangeAspect="1"/>
            </p:cNvPicPr>
            <p:nvPr/>
          </p:nvPicPr>
          <p:blipFill rotWithShape="1">
            <a:blip r:embed="rId3"/>
            <a:srcRect l="8186"/>
            <a:stretch/>
          </p:blipFill>
          <p:spPr>
            <a:xfrm>
              <a:off x="2049516" y="1386960"/>
              <a:ext cx="3421118" cy="3567593"/>
            </a:xfrm>
            <a:prstGeom prst="rect">
              <a:avLst/>
            </a:prstGeom>
          </p:spPr>
        </p:pic>
        <p:pic>
          <p:nvPicPr>
            <p:cNvPr id="10" name="Picture 9"/>
            <p:cNvPicPr>
              <a:picLocks noChangeAspect="1"/>
            </p:cNvPicPr>
            <p:nvPr/>
          </p:nvPicPr>
          <p:blipFill>
            <a:blip r:embed="rId4"/>
            <a:stretch>
              <a:fillRect/>
            </a:stretch>
          </p:blipFill>
          <p:spPr>
            <a:xfrm>
              <a:off x="5336676" y="1481959"/>
              <a:ext cx="3628390" cy="3422816"/>
            </a:xfrm>
            <a:prstGeom prst="rect">
              <a:avLst/>
            </a:prstGeom>
          </p:spPr>
        </p:pic>
        <p:pic>
          <p:nvPicPr>
            <p:cNvPr id="11" name="Picture 10"/>
            <p:cNvPicPr>
              <a:picLocks noChangeAspect="1"/>
            </p:cNvPicPr>
            <p:nvPr/>
          </p:nvPicPr>
          <p:blipFill>
            <a:blip r:embed="rId5"/>
            <a:stretch>
              <a:fillRect/>
            </a:stretch>
          </p:blipFill>
          <p:spPr>
            <a:xfrm>
              <a:off x="2799105" y="5059893"/>
              <a:ext cx="6068272" cy="238158"/>
            </a:xfrm>
            <a:prstGeom prst="rect">
              <a:avLst/>
            </a:prstGeom>
          </p:spPr>
        </p:pic>
      </p:grpSp>
      <p:sp>
        <p:nvSpPr>
          <p:cNvPr id="12" name="Rectangle 11"/>
          <p:cNvSpPr/>
          <p:nvPr/>
        </p:nvSpPr>
        <p:spPr>
          <a:xfrm>
            <a:off x="7059672" y="5861410"/>
            <a:ext cx="1686680" cy="307777"/>
          </a:xfrm>
          <a:prstGeom prst="rect">
            <a:avLst/>
          </a:prstGeom>
        </p:spPr>
        <p:txBody>
          <a:bodyPr wrap="none">
            <a:spAutoFit/>
          </a:bodyPr>
          <a:lstStyle/>
          <a:p>
            <a:r>
              <a:rPr lang="en-US" sz="1400" i="1" dirty="0">
                <a:latin typeface="arial" panose="020B0604020202020204" pitchFamily="34" charset="0"/>
              </a:rPr>
              <a:t>(Hirschi </a:t>
            </a:r>
            <a:r>
              <a:rPr lang="en-US" altLang="zh-CN" sz="1400" i="1" dirty="0">
                <a:latin typeface="arial" panose="020B0604020202020204" pitchFamily="34" charset="0"/>
              </a:rPr>
              <a:t>et al 2010)</a:t>
            </a:r>
          </a:p>
        </p:txBody>
      </p:sp>
      <p:sp>
        <p:nvSpPr>
          <p:cNvPr id="13" name="Rectangle 12"/>
          <p:cNvSpPr/>
          <p:nvPr/>
        </p:nvSpPr>
        <p:spPr>
          <a:xfrm>
            <a:off x="0" y="1734428"/>
            <a:ext cx="2128345" cy="3416320"/>
          </a:xfrm>
          <a:prstGeom prst="rect">
            <a:avLst/>
          </a:prstGeom>
        </p:spPr>
        <p:txBody>
          <a:bodyPr wrap="square">
            <a:spAutoFit/>
          </a:bodyPr>
          <a:lstStyle/>
          <a:p>
            <a:r>
              <a:rPr lang="en-US" b="1" dirty="0">
                <a:solidFill>
                  <a:srgbClr val="000000"/>
                </a:solidFill>
                <a:latin typeface="t1-mini-regular"/>
              </a:rPr>
              <a:t>SPI: </a:t>
            </a:r>
          </a:p>
          <a:p>
            <a:r>
              <a:rPr lang="en-US" dirty="0">
                <a:solidFill>
                  <a:srgbClr val="000000"/>
                </a:solidFill>
                <a:latin typeface="t1-mini-regular"/>
              </a:rPr>
              <a:t>standardized precipitation index </a:t>
            </a:r>
          </a:p>
          <a:p>
            <a:endParaRPr lang="en-US" dirty="0">
              <a:solidFill>
                <a:srgbClr val="000000"/>
              </a:solidFill>
              <a:latin typeface="t1-mini-regular"/>
            </a:endParaRPr>
          </a:p>
          <a:p>
            <a:r>
              <a:rPr lang="en-US" b="1" dirty="0">
                <a:solidFill>
                  <a:srgbClr val="000000"/>
                </a:solidFill>
                <a:latin typeface="t1-mini-regular"/>
              </a:rPr>
              <a:t>%HD:</a:t>
            </a:r>
          </a:p>
          <a:p>
            <a:r>
              <a:rPr lang="en-US" dirty="0">
                <a:solidFill>
                  <a:srgbClr val="000000"/>
                </a:solidFill>
                <a:latin typeface="t1-mini-regular"/>
              </a:rPr>
              <a:t> </a:t>
            </a:r>
            <a:r>
              <a:rPr lang="en-US" dirty="0"/>
              <a:t>the percentage of hot days</a:t>
            </a:r>
            <a:br>
              <a:rPr lang="en-US" dirty="0"/>
            </a:br>
            <a:endParaRPr lang="en-US" dirty="0"/>
          </a:p>
          <a:p>
            <a:r>
              <a:rPr lang="en-US" b="1" dirty="0" err="1"/>
              <a:t>HWDmax</a:t>
            </a:r>
            <a:endParaRPr lang="en-US" b="1" dirty="0"/>
          </a:p>
          <a:p>
            <a:r>
              <a:rPr lang="en-US" dirty="0"/>
              <a:t>the maximum heat-wave duration  </a:t>
            </a:r>
            <a:br>
              <a:rPr lang="en-US" dirty="0"/>
            </a:br>
            <a:endParaRPr lang="en-US" dirty="0"/>
          </a:p>
        </p:txBody>
      </p:sp>
    </p:spTree>
    <p:extLst>
      <p:ext uri="{BB962C8B-B14F-4D97-AF65-F5344CB8AC3E}">
        <p14:creationId xmlns:p14="http://schemas.microsoft.com/office/powerpoint/2010/main" val="1574417712"/>
      </p:ext>
    </p:extLst>
  </p:cSld>
  <p:clrMapOvr>
    <a:masterClrMapping/>
  </p:clrMapOvr>
  <mc:AlternateContent xmlns:mc="http://schemas.openxmlformats.org/markup-compatibility/2006">
    <mc:Choice xmlns:p14="http://schemas.microsoft.com/office/powerpoint/2010/main" Requires="p14">
      <p:transition spd="slow" p14:dur="2000" advTm="70089"/>
    </mc:Choice>
    <mc:Fallback>
      <p:transition spd="slow" advTm="700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7AF178-B552-4522-9352-F8E2C43E6FD7}" type="slidenum">
              <a:rPr lang="en-US" altLang="en-US" smtClean="0"/>
              <a:pPr/>
              <a:t>7</a:t>
            </a:fld>
            <a:endParaRPr lang="en-US" altLang="en-US"/>
          </a:p>
        </p:txBody>
      </p:sp>
      <p:pic>
        <p:nvPicPr>
          <p:cNvPr id="2" name="Picture 1"/>
          <p:cNvPicPr>
            <a:picLocks noChangeAspect="1"/>
          </p:cNvPicPr>
          <p:nvPr/>
        </p:nvPicPr>
        <p:blipFill>
          <a:blip r:embed="rId3"/>
          <a:stretch>
            <a:fillRect/>
          </a:stretch>
        </p:blipFill>
        <p:spPr>
          <a:xfrm>
            <a:off x="2969102" y="1335490"/>
            <a:ext cx="5893182" cy="4592346"/>
          </a:xfrm>
          <a:prstGeom prst="rect">
            <a:avLst/>
          </a:prstGeom>
        </p:spPr>
      </p:pic>
      <p:sp>
        <p:nvSpPr>
          <p:cNvPr id="5" name="Rectangle 4"/>
          <p:cNvSpPr/>
          <p:nvPr/>
        </p:nvSpPr>
        <p:spPr>
          <a:xfrm>
            <a:off x="6608076" y="6255548"/>
            <a:ext cx="1774845" cy="307777"/>
          </a:xfrm>
          <a:prstGeom prst="rect">
            <a:avLst/>
          </a:prstGeom>
        </p:spPr>
        <p:txBody>
          <a:bodyPr wrap="none">
            <a:spAutoFit/>
          </a:bodyPr>
          <a:lstStyle/>
          <a:p>
            <a:r>
              <a:rPr lang="en-US" sz="1400" dirty="0">
                <a:solidFill>
                  <a:srgbClr val="000000"/>
                </a:solidFill>
                <a:latin typeface="Roboto"/>
              </a:rPr>
              <a:t>(Fischer et al. 2007)</a:t>
            </a:r>
            <a:endParaRPr lang="en-US" sz="1400" dirty="0"/>
          </a:p>
        </p:txBody>
      </p:sp>
      <p:sp>
        <p:nvSpPr>
          <p:cNvPr id="8" name="Rectangle 7"/>
          <p:cNvSpPr/>
          <p:nvPr/>
        </p:nvSpPr>
        <p:spPr>
          <a:xfrm>
            <a:off x="2995449" y="945932"/>
            <a:ext cx="3216165" cy="472965"/>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400" b="1" dirty="0">
                <a:solidFill>
                  <a:schemeClr val="tx1"/>
                </a:solidFill>
                <a:latin typeface="Times New Roman" panose="02020603050405020304" pitchFamily="18" charset="0"/>
                <a:cs typeface="Times New Roman" panose="02020603050405020304" pitchFamily="18" charset="0"/>
              </a:rPr>
              <a:t>Model Evidence</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73420" y="1939159"/>
            <a:ext cx="2531462" cy="2862322"/>
          </a:xfrm>
          <a:prstGeom prst="rect">
            <a:avLst/>
          </a:prstGeom>
          <a:noFill/>
        </p:spPr>
        <p:txBody>
          <a:bodyPr wrap="none" rtlCol="0">
            <a:spAutoFit/>
          </a:bodyPr>
          <a:lstStyle/>
          <a:p>
            <a:r>
              <a:rPr lang="en-US" altLang="zh-CN" b="1" dirty="0"/>
              <a:t>DRY25: </a:t>
            </a:r>
          </a:p>
          <a:p>
            <a:r>
              <a:rPr lang="en-US" altLang="zh-CN" dirty="0">
                <a:solidFill>
                  <a:srgbClr val="0070C0"/>
                </a:solidFill>
              </a:rPr>
              <a:t>Soil Moisture×(1-25%)</a:t>
            </a:r>
          </a:p>
          <a:p>
            <a:r>
              <a:rPr lang="en-US" altLang="zh-CN" dirty="0">
                <a:solidFill>
                  <a:srgbClr val="FF0000"/>
                </a:solidFill>
              </a:rPr>
              <a:t>T+2</a:t>
            </a:r>
            <a:r>
              <a:rPr lang="zh-CN" altLang="en-US" dirty="0">
                <a:solidFill>
                  <a:srgbClr val="FF0000"/>
                </a:solidFill>
              </a:rPr>
              <a:t>℃</a:t>
            </a:r>
            <a:endParaRPr lang="en-US" altLang="zh-CN" dirty="0">
              <a:solidFill>
                <a:srgbClr val="FF0000"/>
              </a:solidFill>
            </a:endParaRPr>
          </a:p>
          <a:p>
            <a:endParaRPr lang="en-US" dirty="0"/>
          </a:p>
          <a:p>
            <a:r>
              <a:rPr lang="en-US" altLang="zh-CN" b="1" dirty="0"/>
              <a:t>WET25:</a:t>
            </a:r>
          </a:p>
          <a:p>
            <a:r>
              <a:rPr lang="en-US" dirty="0">
                <a:solidFill>
                  <a:srgbClr val="FF0000"/>
                </a:solidFill>
              </a:rPr>
              <a:t>Soil Moisture</a:t>
            </a:r>
            <a:r>
              <a:rPr lang="en-US" altLang="zh-CN" dirty="0">
                <a:solidFill>
                  <a:srgbClr val="FF0000"/>
                </a:solidFill>
              </a:rPr>
              <a:t>×(1+25%)</a:t>
            </a:r>
          </a:p>
          <a:p>
            <a:r>
              <a:rPr lang="en-US" altLang="zh-CN" dirty="0">
                <a:solidFill>
                  <a:srgbClr val="0070C0"/>
                </a:solidFill>
              </a:rPr>
              <a:t>T-1.5</a:t>
            </a:r>
            <a:r>
              <a:rPr lang="zh-CN" altLang="en-US" dirty="0">
                <a:solidFill>
                  <a:srgbClr val="0070C0"/>
                </a:solidFill>
              </a:rPr>
              <a:t>℃</a:t>
            </a:r>
            <a:endParaRPr lang="en-US" altLang="zh-CN" dirty="0">
              <a:solidFill>
                <a:srgbClr val="0070C0"/>
              </a:solidFill>
            </a:endParaRPr>
          </a:p>
          <a:p>
            <a:endParaRPr lang="en-US" dirty="0"/>
          </a:p>
          <a:p>
            <a:r>
              <a:rPr lang="en-US" altLang="zh-CN" b="1" dirty="0"/>
              <a:t>CTL:</a:t>
            </a:r>
          </a:p>
          <a:p>
            <a:r>
              <a:rPr lang="en-US" dirty="0"/>
              <a:t>Controlled simulation</a:t>
            </a:r>
          </a:p>
        </p:txBody>
      </p:sp>
      <p:sp>
        <p:nvSpPr>
          <p:cNvPr id="10" name="Rectangle 9"/>
          <p:cNvSpPr/>
          <p:nvPr/>
        </p:nvSpPr>
        <p:spPr>
          <a:xfrm>
            <a:off x="1560785" y="5817504"/>
            <a:ext cx="6101255" cy="369332"/>
          </a:xfrm>
          <a:prstGeom prst="rect">
            <a:avLst/>
          </a:prstGeom>
        </p:spPr>
        <p:txBody>
          <a:bodyPr wrap="square">
            <a:spAutoFit/>
          </a:bodyPr>
          <a:lstStyle/>
          <a:p>
            <a:r>
              <a:rPr lang="en-US" dirty="0"/>
              <a:t>The Climate High-Resolution Model (CHRM) version 2.3</a:t>
            </a:r>
          </a:p>
        </p:txBody>
      </p:sp>
      <p:sp>
        <p:nvSpPr>
          <p:cNvPr id="11" name="Title 1"/>
          <p:cNvSpPr txBox="1">
            <a:spLocks/>
          </p:cNvSpPr>
          <p:nvPr/>
        </p:nvSpPr>
        <p:spPr bwMode="auto">
          <a:xfrm>
            <a:off x="1342696" y="459977"/>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dirty="0"/>
              <a:t>Soil moisture–</a:t>
            </a:r>
            <a:r>
              <a:rPr lang="en-US" altLang="zh-CN" dirty="0"/>
              <a:t>temperature </a:t>
            </a:r>
            <a:r>
              <a:rPr lang="en-US" dirty="0"/>
              <a:t>coupling</a:t>
            </a:r>
          </a:p>
          <a:p>
            <a:endParaRPr lang="en-US" dirty="0"/>
          </a:p>
        </p:txBody>
      </p:sp>
    </p:spTree>
    <p:extLst>
      <p:ext uri="{BB962C8B-B14F-4D97-AF65-F5344CB8AC3E}">
        <p14:creationId xmlns:p14="http://schemas.microsoft.com/office/powerpoint/2010/main" val="3724867049"/>
      </p:ext>
    </p:extLst>
  </p:cSld>
  <p:clrMapOvr>
    <a:masterClrMapping/>
  </p:clrMapOvr>
  <mc:AlternateContent xmlns:mc="http://schemas.openxmlformats.org/markup-compatibility/2006">
    <mc:Choice xmlns:p14="http://schemas.microsoft.com/office/powerpoint/2010/main" Requires="p14">
      <p:transition spd="slow" p14:dur="2000" advTm="46445"/>
    </mc:Choice>
    <mc:Fallback>
      <p:transition spd="slow" advTm="4644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972" y="480998"/>
            <a:ext cx="7391400" cy="762000"/>
          </a:xfrm>
        </p:spPr>
        <p:txBody>
          <a:bodyPr/>
          <a:lstStyle/>
          <a:p>
            <a:r>
              <a:rPr lang="en-US" dirty="0"/>
              <a:t>Soil moisture–precipitation coupling</a:t>
            </a:r>
            <a:br>
              <a:rPr lang="en-US" dirty="0"/>
            </a:br>
            <a:endParaRPr lang="en-US" dirty="0"/>
          </a:p>
        </p:txBody>
      </p:sp>
      <p:sp>
        <p:nvSpPr>
          <p:cNvPr id="4" name="Slide Number Placeholder 3"/>
          <p:cNvSpPr>
            <a:spLocks noGrp="1"/>
          </p:cNvSpPr>
          <p:nvPr>
            <p:ph type="sldNum" sz="quarter" idx="12"/>
          </p:nvPr>
        </p:nvSpPr>
        <p:spPr/>
        <p:txBody>
          <a:bodyPr/>
          <a:lstStyle/>
          <a:p>
            <a:fld id="{B27AF178-B552-4522-9352-F8E2C43E6FD7}" type="slidenum">
              <a:rPr lang="en-US" altLang="en-US" smtClean="0"/>
              <a:pPr/>
              <a:t>8</a:t>
            </a:fld>
            <a:endParaRPr lang="en-US" altLang="en-US"/>
          </a:p>
        </p:txBody>
      </p:sp>
      <p:sp>
        <p:nvSpPr>
          <p:cNvPr id="10" name="Content Placeholder 9"/>
          <p:cNvSpPr>
            <a:spLocks noGrp="1"/>
          </p:cNvSpPr>
          <p:nvPr>
            <p:ph idx="1"/>
          </p:nvPr>
        </p:nvSpPr>
        <p:spPr/>
        <p:txBody>
          <a:bodyPr/>
          <a:lstStyle/>
          <a:p>
            <a:endParaRPr lang="en-US" dirty="0"/>
          </a:p>
        </p:txBody>
      </p:sp>
      <p:pic>
        <p:nvPicPr>
          <p:cNvPr id="3" name="Picture 2"/>
          <p:cNvPicPr>
            <a:picLocks noChangeAspect="1"/>
          </p:cNvPicPr>
          <p:nvPr/>
        </p:nvPicPr>
        <p:blipFill>
          <a:blip r:embed="rId4"/>
          <a:stretch>
            <a:fillRect/>
          </a:stretch>
        </p:blipFill>
        <p:spPr>
          <a:xfrm>
            <a:off x="1621288" y="1217794"/>
            <a:ext cx="5567302" cy="4260196"/>
          </a:xfrm>
          <a:prstGeom prst="rect">
            <a:avLst/>
          </a:prstGeom>
        </p:spPr>
      </p:pic>
      <p:sp>
        <p:nvSpPr>
          <p:cNvPr id="7" name="Content Placeholder 9"/>
          <p:cNvSpPr txBox="1">
            <a:spLocks/>
          </p:cNvSpPr>
          <p:nvPr/>
        </p:nvSpPr>
        <p:spPr bwMode="auto">
          <a:xfrm>
            <a:off x="609600" y="540082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  Processes contributing to soil moisture–precipitation coupling and feedback loop</a:t>
            </a:r>
          </a:p>
        </p:txBody>
      </p:sp>
      <p:sp>
        <p:nvSpPr>
          <p:cNvPr id="8" name="Rectangle 7"/>
          <p:cNvSpPr/>
          <p:nvPr/>
        </p:nvSpPr>
        <p:spPr>
          <a:xfrm>
            <a:off x="6311892" y="5973467"/>
            <a:ext cx="3451085" cy="307777"/>
          </a:xfrm>
          <a:prstGeom prst="rect">
            <a:avLst/>
          </a:prstGeom>
        </p:spPr>
        <p:txBody>
          <a:bodyPr wrap="square">
            <a:spAutoFit/>
          </a:bodyPr>
          <a:lstStyle/>
          <a:p>
            <a:r>
              <a:rPr lang="en-US" sz="1400" i="1" dirty="0"/>
              <a:t>(</a:t>
            </a:r>
            <a:r>
              <a:rPr lang="en-US" sz="1400" i="1" dirty="0" err="1"/>
              <a:t>Seneviratne</a:t>
            </a:r>
            <a:r>
              <a:rPr lang="en-US" sz="1400" i="1" dirty="0"/>
              <a:t> et al. 2010)</a:t>
            </a:r>
          </a:p>
        </p:txBody>
      </p:sp>
      <p:grpSp>
        <p:nvGrpSpPr>
          <p:cNvPr id="11" name="Group 10"/>
          <p:cNvGrpSpPr/>
          <p:nvPr/>
        </p:nvGrpSpPr>
        <p:grpSpPr>
          <a:xfrm>
            <a:off x="0" y="3657600"/>
            <a:ext cx="4740812" cy="1814732"/>
            <a:chOff x="0" y="3657600"/>
            <a:chExt cx="4740812" cy="1814732"/>
          </a:xfrm>
        </p:grpSpPr>
        <p:sp>
          <p:nvSpPr>
            <p:cNvPr id="6" name="Oval 5"/>
            <p:cNvSpPr/>
            <p:nvPr/>
          </p:nvSpPr>
          <p:spPr>
            <a:xfrm>
              <a:off x="1983544" y="3657600"/>
              <a:ext cx="2757268" cy="1814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4192172"/>
              <a:ext cx="2025748" cy="400110"/>
            </a:xfrm>
            <a:prstGeom prst="rect">
              <a:avLst/>
            </a:prstGeom>
            <a:noFill/>
          </p:spPr>
          <p:txBody>
            <a:bodyPr wrap="square" rtlCol="0">
              <a:spAutoFit/>
            </a:bodyPr>
            <a:lstStyle/>
            <a:p>
              <a:r>
                <a:rPr lang="en-US" sz="2000" b="1" dirty="0">
                  <a:solidFill>
                    <a:srgbClr val="FF0000"/>
                  </a:solidFill>
                </a:rPr>
                <a:t>Uncertain Link</a:t>
              </a:r>
            </a:p>
          </p:txBody>
        </p:sp>
      </p:grpSp>
    </p:spTree>
    <p:custDataLst>
      <p:tags r:id="rId1"/>
    </p:custDataLst>
    <p:extLst>
      <p:ext uri="{BB962C8B-B14F-4D97-AF65-F5344CB8AC3E}">
        <p14:creationId xmlns:p14="http://schemas.microsoft.com/office/powerpoint/2010/main" val="3348846517"/>
      </p:ext>
    </p:extLst>
  </p:cSld>
  <p:clrMapOvr>
    <a:masterClrMapping/>
  </p:clrMapOvr>
  <mc:AlternateContent xmlns:mc="http://schemas.openxmlformats.org/markup-compatibility/2006">
    <mc:Choice xmlns:p14="http://schemas.microsoft.com/office/powerpoint/2010/main" Requires="p14">
      <p:transition spd="slow" p14:dur="2000" advTm="67602"/>
    </mc:Choice>
    <mc:Fallback>
      <p:transition spd="slow" advTm="676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7AF178-B552-4522-9352-F8E2C43E6FD7}" type="slidenum">
              <a:rPr lang="en-US" altLang="en-US" smtClean="0"/>
              <a:pPr/>
              <a:t>9</a:t>
            </a:fld>
            <a:endParaRPr lang="en-US" altLang="en-US"/>
          </a:p>
        </p:txBody>
      </p:sp>
      <p:pic>
        <p:nvPicPr>
          <p:cNvPr id="7" name="Picture 6"/>
          <p:cNvPicPr>
            <a:picLocks noChangeAspect="1"/>
          </p:cNvPicPr>
          <p:nvPr/>
        </p:nvPicPr>
        <p:blipFill>
          <a:blip r:embed="rId3"/>
          <a:stretch>
            <a:fillRect/>
          </a:stretch>
        </p:blipFill>
        <p:spPr>
          <a:xfrm>
            <a:off x="1833180" y="1210569"/>
            <a:ext cx="6333358" cy="4218567"/>
          </a:xfrm>
          <a:prstGeom prst="rect">
            <a:avLst/>
          </a:prstGeom>
        </p:spPr>
      </p:pic>
      <p:sp>
        <p:nvSpPr>
          <p:cNvPr id="8" name="Rectangle 7"/>
          <p:cNvSpPr/>
          <p:nvPr/>
        </p:nvSpPr>
        <p:spPr>
          <a:xfrm>
            <a:off x="425668" y="5522534"/>
            <a:ext cx="8718332" cy="830997"/>
          </a:xfrm>
          <a:prstGeom prst="rect">
            <a:avLst/>
          </a:prstGeom>
        </p:spPr>
        <p:txBody>
          <a:bodyPr wrap="square">
            <a:spAutoFit/>
          </a:bodyPr>
          <a:lstStyle/>
          <a:p>
            <a:r>
              <a:rPr lang="en-US" sz="1600" dirty="0">
                <a:solidFill>
                  <a:srgbClr val="231F20"/>
                </a:solidFill>
              </a:rPr>
              <a:t>The land-atmosphere coupling strength diagnostic for boreal summer averaged across the 12 models participating in  Global Land Atmosphere Coupling Experiment (GLACE).</a:t>
            </a:r>
            <a:r>
              <a:rPr lang="en-US" sz="1600" dirty="0"/>
              <a:t> </a:t>
            </a:r>
            <a:br>
              <a:rPr lang="en-US" sz="1600" dirty="0"/>
            </a:br>
            <a:endParaRPr lang="en-US" sz="1600" dirty="0"/>
          </a:p>
        </p:txBody>
      </p:sp>
      <p:sp>
        <p:nvSpPr>
          <p:cNvPr id="10" name="Rectangle 9"/>
          <p:cNvSpPr/>
          <p:nvPr/>
        </p:nvSpPr>
        <p:spPr>
          <a:xfrm>
            <a:off x="6721796" y="6241480"/>
            <a:ext cx="3451085" cy="307777"/>
          </a:xfrm>
          <a:prstGeom prst="rect">
            <a:avLst/>
          </a:prstGeom>
        </p:spPr>
        <p:txBody>
          <a:bodyPr wrap="square">
            <a:spAutoFit/>
          </a:bodyPr>
          <a:lstStyle/>
          <a:p>
            <a:r>
              <a:rPr lang="en-US" sz="1400" i="1" dirty="0"/>
              <a:t>(</a:t>
            </a:r>
            <a:r>
              <a:rPr lang="en-US" sz="1400" i="1" dirty="0" err="1"/>
              <a:t>Koster</a:t>
            </a:r>
            <a:r>
              <a:rPr lang="en-US" sz="1400" i="1" dirty="0"/>
              <a:t> et al. 2004)</a:t>
            </a:r>
          </a:p>
        </p:txBody>
      </p:sp>
      <p:sp>
        <p:nvSpPr>
          <p:cNvPr id="13" name="Title 1"/>
          <p:cNvSpPr txBox="1">
            <a:spLocks/>
          </p:cNvSpPr>
          <p:nvPr/>
        </p:nvSpPr>
        <p:spPr bwMode="auto">
          <a:xfrm>
            <a:off x="1479330" y="591356"/>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a:lstStyle>
          <a:p>
            <a:r>
              <a:rPr lang="en-US" dirty="0"/>
              <a:t>Soil moisture–precipitation coupling</a:t>
            </a:r>
            <a:br>
              <a:rPr lang="en-US" dirty="0"/>
            </a:br>
            <a:endParaRPr lang="en-US" dirty="0"/>
          </a:p>
        </p:txBody>
      </p:sp>
    </p:spTree>
    <p:extLst>
      <p:ext uri="{BB962C8B-B14F-4D97-AF65-F5344CB8AC3E}">
        <p14:creationId xmlns:p14="http://schemas.microsoft.com/office/powerpoint/2010/main" val="3468858702"/>
      </p:ext>
    </p:extLst>
  </p:cSld>
  <p:clrMapOvr>
    <a:masterClrMapping/>
  </p:clrMapOvr>
  <mc:AlternateContent xmlns:mc="http://schemas.openxmlformats.org/markup-compatibility/2006">
    <mc:Choice xmlns:p14="http://schemas.microsoft.com/office/powerpoint/2010/main" Requires="p14">
      <p:transition spd="slow" p14:dur="2000" advTm="39539"/>
    </mc:Choice>
    <mc:Fallback>
      <p:transition spd="slow" advTm="3953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0.4"/>
</p:tagLst>
</file>

<file path=ppt/tags/tag2.xml><?xml version="1.0" encoding="utf-8"?>
<p:tagLst xmlns:a="http://schemas.openxmlformats.org/drawingml/2006/main" xmlns:r="http://schemas.openxmlformats.org/officeDocument/2006/relationships" xmlns:p="http://schemas.openxmlformats.org/presentationml/2006/main">
  <p:tag name="TIMING" val="|32.9"/>
</p:tagLst>
</file>

<file path=ppt/tags/tag3.xml><?xml version="1.0" encoding="utf-8"?>
<p:tagLst xmlns:a="http://schemas.openxmlformats.org/drawingml/2006/main" xmlns:r="http://schemas.openxmlformats.org/officeDocument/2006/relationships" xmlns:p="http://schemas.openxmlformats.org/presentationml/2006/main">
  <p:tag name="TIMING" val="|3.9|23.2"/>
</p:tagLst>
</file>

<file path=ppt/tags/tag4.xml><?xml version="1.0" encoding="utf-8"?>
<p:tagLst xmlns:a="http://schemas.openxmlformats.org/drawingml/2006/main" xmlns:r="http://schemas.openxmlformats.org/officeDocument/2006/relationships" xmlns:p="http://schemas.openxmlformats.org/presentationml/2006/main">
  <p:tag name="TIMING" val="|16.9"/>
</p:tagLst>
</file>

<file path=ppt/theme/theme1.xml><?xml version="1.0" encoding="utf-8"?>
<a:theme xmlns:a="http://schemas.openxmlformats.org/drawingml/2006/main" name="3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NR-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9520</TotalTime>
  <Words>2967</Words>
  <Application>Microsoft Office PowerPoint</Application>
  <PresentationFormat>On-screen Show (4:3)</PresentationFormat>
  <Paragraphs>467</Paragraphs>
  <Slides>37</Slides>
  <Notes>35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37</vt:i4>
      </vt:variant>
    </vt:vector>
  </HeadingPairs>
  <TitlesOfParts>
    <vt:vector size="57" baseType="lpstr">
      <vt:lpstr>AdvPSTIM10-I</vt:lpstr>
      <vt:lpstr>AdvPSTIM10-R</vt:lpstr>
      <vt:lpstr>AdvTT5235d5a9</vt:lpstr>
      <vt:lpstr>AdvTT5843c571</vt:lpstr>
      <vt:lpstr>AdvTT94c8263f.I</vt:lpstr>
      <vt:lpstr>等线</vt:lpstr>
      <vt:lpstr>等线</vt:lpstr>
      <vt:lpstr>FontAwesome</vt:lpstr>
      <vt:lpstr>Roboto</vt:lpstr>
      <vt:lpstr>t1-mini-regular</vt:lpstr>
      <vt:lpstr>Times-Bold</vt:lpstr>
      <vt:lpstr>Times-Roman</vt:lpstr>
      <vt:lpstr>Arial</vt:lpstr>
      <vt:lpstr>Arial</vt:lpstr>
      <vt:lpstr>Calibri</vt:lpstr>
      <vt:lpstr>Courier New</vt:lpstr>
      <vt:lpstr>Helvetica</vt:lpstr>
      <vt:lpstr>Times New Roman</vt:lpstr>
      <vt:lpstr>Wingdings</vt:lpstr>
      <vt:lpstr>3_UNR-landscape</vt:lpstr>
      <vt:lpstr>Soil Moisture Evaluation in WRF Model</vt:lpstr>
      <vt:lpstr>Outline</vt:lpstr>
      <vt:lpstr>Motivation</vt:lpstr>
      <vt:lpstr>PowerPoint Presentation</vt:lpstr>
      <vt:lpstr>Soil moisture–temperature coupling </vt:lpstr>
      <vt:lpstr>PowerPoint Presentation</vt:lpstr>
      <vt:lpstr>PowerPoint Presentation</vt:lpstr>
      <vt:lpstr>Soil moisture–precipitation coupling </vt:lpstr>
      <vt:lpstr>PowerPoint Presentation</vt:lpstr>
      <vt:lpstr>Further Relevant Aspects</vt:lpstr>
      <vt:lpstr>Observation Networks_ISMN</vt:lpstr>
      <vt:lpstr>Observation Networks_NASMD                   -</vt:lpstr>
      <vt:lpstr>Satellite Observations</vt:lpstr>
      <vt:lpstr>PowerPoint Presentation</vt:lpstr>
      <vt:lpstr>Reanalysis datasets</vt:lpstr>
      <vt:lpstr>PowerPoint Presentation</vt:lpstr>
      <vt:lpstr>PowerPoint Presentation</vt:lpstr>
      <vt:lpstr>PowerPoint Presentation</vt:lpstr>
      <vt:lpstr>PowerPoint Presentation</vt:lpstr>
      <vt:lpstr>PowerPoint Presentation</vt:lpstr>
      <vt:lpstr>PowerPoint Presentation</vt:lpstr>
      <vt:lpstr>WRF Evaluation of Soil Moisture</vt:lpstr>
      <vt:lpstr>Observation Sites</vt:lpstr>
      <vt:lpstr>PowerPoint Presentation</vt:lpstr>
      <vt:lpstr>PowerPoint Presentation</vt:lpstr>
      <vt:lpstr>PowerPoint Presentation</vt:lpstr>
      <vt:lpstr>Comparison at different land use types</vt:lpstr>
      <vt:lpstr>Comparison at different land use types</vt:lpstr>
      <vt:lpstr>Comparison at different land use types</vt:lpstr>
      <vt:lpstr>PowerPoint Presentation</vt:lpstr>
      <vt:lpstr>PowerPoint Presentation</vt:lpstr>
      <vt:lpstr>Conclusion</vt:lpstr>
      <vt:lpstr>PowerPoint Presentation</vt:lpstr>
      <vt:lpstr>NASMD Network</vt:lpstr>
      <vt:lpstr>Stations Over North America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 Sun</dc:creator>
  <cp:lastModifiedBy>Xia Sun</cp:lastModifiedBy>
  <cp:revision>375</cp:revision>
  <dcterms:created xsi:type="dcterms:W3CDTF">2016-11-26T19:42:27Z</dcterms:created>
  <dcterms:modified xsi:type="dcterms:W3CDTF">2017-01-30T16:38:36Z</dcterms:modified>
</cp:coreProperties>
</file>