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16" r:id="rId3"/>
    <p:sldId id="317" r:id="rId4"/>
    <p:sldId id="287" r:id="rId5"/>
    <p:sldId id="291" r:id="rId6"/>
    <p:sldId id="329" r:id="rId7"/>
    <p:sldId id="290" r:id="rId8"/>
    <p:sldId id="289" r:id="rId9"/>
    <p:sldId id="323" r:id="rId10"/>
    <p:sldId id="292" r:id="rId11"/>
    <p:sldId id="330" r:id="rId12"/>
    <p:sldId id="299" r:id="rId13"/>
    <p:sldId id="300" r:id="rId14"/>
    <p:sldId id="326" r:id="rId15"/>
    <p:sldId id="303" r:id="rId16"/>
    <p:sldId id="304" r:id="rId17"/>
    <p:sldId id="301" r:id="rId18"/>
    <p:sldId id="320" r:id="rId19"/>
    <p:sldId id="308" r:id="rId20"/>
    <p:sldId id="309" r:id="rId21"/>
    <p:sldId id="322" r:id="rId22"/>
    <p:sldId id="258" r:id="rId23"/>
    <p:sldId id="327" r:id="rId24"/>
    <p:sldId id="259" r:id="rId25"/>
    <p:sldId id="311" r:id="rId26"/>
    <p:sldId id="260" r:id="rId27"/>
    <p:sldId id="315" r:id="rId28"/>
    <p:sldId id="264" r:id="rId29"/>
    <p:sldId id="324" r:id="rId30"/>
    <p:sldId id="284" r:id="rId31"/>
    <p:sldId id="30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4" autoAdjust="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7969A-981D-4436-A52A-36A3F207631B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7A4C6-0D9A-4CF1-B021-04546E9D0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Ramanathan, V., and Carmichael, G.: Global and regional climate changes due to black carbon, Nature Geoscience, 1, 221-227, 1752-0894, 2008.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Wilcox, E. M., Thomas, R. M., Praveen, P. S., </a:t>
            </a:r>
            <a:r>
              <a:rPr lang="en-US" dirty="0" err="1" smtClean="0"/>
              <a:t>Pistone</a:t>
            </a:r>
            <a:r>
              <a:rPr lang="en-US" dirty="0" smtClean="0"/>
              <a:t>, K., Bender, F. A., and Ramanathan, V.: Black carbon solar absorption suppresses turbulence in the atmospheric boundary layer, Proceedings of the National Academy of Sciences of the United States of America, 10.1073/pnas.1525746113, 2016.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A4C6-0D9A-4CF1-B021-04546E9D04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06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A4C6-0D9A-4CF1-B021-04546E9D04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0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A4C6-0D9A-4CF1-B021-04546E9D04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80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A4C6-0D9A-4CF1-B021-04546E9D04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2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A4C6-0D9A-4CF1-B021-04546E9D04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2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A4C6-0D9A-4CF1-B021-04546E9D04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2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51F1-2A21-4F94-821C-EE3DCB0A8885}" type="datetime1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D4346-DD93-4A3F-9497-0B1806B65672}" type="datetime1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404C-3920-4199-9064-B55504D3B67A}" type="datetime1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FE8D7-A97E-4379-AF4E-9E28A5A25C9C}" type="datetime1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8F61-67CB-4AF3-B143-938AAC1A39AA}" type="datetime1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2F9C-9FDB-4D23-AC76-AC876A75BD78}" type="datetime1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8B96-46FD-4D2F-A476-1C0BB23C35EF}" type="datetime1">
              <a:rPr lang="en-US" smtClean="0"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C27A-B418-4FC7-BC05-9DA92B3CF08D}" type="datetime1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FE4C-63BA-4B52-8F6A-BC3D90C31F9F}" type="datetime1">
              <a:rPr lang="en-US" smtClean="0"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2D15-5C8E-410F-9D3B-47466356D3C0}" type="datetime1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BC14-CA4A-4542-AA0A-61E86FFD4A43}" type="datetime1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FC9D7-C1B6-499F-AE30-5C9DE393F768}" type="datetime1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.org/news/2016-10-insights-black-carbon-aerosols-impact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scied.ucar.edu/sites/default/files/images/longcontentpage/Black%20Carbon%20Power%20Point" TargetMode="External"/><Relationship Id="rId3" Type="http://schemas.openxmlformats.org/officeDocument/2006/relationships/hyperlink" Target="https://www.google.com/imgres?imgurl=http://www.postgazette.com/image/2015/09/24/20150923ppAnthracite1POWERSOURCE.jpg&amp;imgrefurl=http://powersource" TargetMode="External"/><Relationship Id="rId7" Type="http://schemas.openxmlformats.org/officeDocument/2006/relationships/hyperlink" Target="http://www.gettyimages.com/event/aug-oscar-winning-actor-sir-sean-connery-born-52761304#scottish-actor-sean-connery-with-his-face-covered-in-coal-dust-for-picture-id3163794" TargetMode="External"/><Relationship Id="rId2" Type="http://schemas.openxmlformats.org/officeDocument/2006/relationships/hyperlink" Target="https://phys.org/news/2016-10-insights-black-carbon-aerosols-impact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lideplayer.com/slide/9347951/" TargetMode="External"/><Relationship Id="rId5" Type="http://schemas.openxmlformats.org/officeDocument/2006/relationships/hyperlink" Target="https://www.google.com/search?q=black+carbon&amp;espv=2&amp;biw=1600&amp;bih=721&amp;source=lnms&amp;tbm=isch&amp;sa=X&amp;ved=0ahUKEwj6_579xs3RAhVBT2MKHdWgAlsQ_AUIBigB#tbm=isch&amp;q=China+power+generation+emission+black&amp;imgrc=SUBF6aDpK0eGBM%3A" TargetMode="External"/><Relationship Id="rId10" Type="http://schemas.openxmlformats.org/officeDocument/2006/relationships/hyperlink" Target="https://thevendy.wordpress.com/category/uncategorized/page/3/" TargetMode="External"/><Relationship Id="rId4" Type="http://schemas.openxmlformats.org/officeDocument/2006/relationships/hyperlink" Target="https://www.pinterest.com/pin/125678645824434384/" TargetMode="External"/><Relationship Id="rId9" Type="http://schemas.openxmlformats.org/officeDocument/2006/relationships/hyperlink" Target="https://www.nasa.gov/feature/goddard/2016/arctic-sea-ice-annual-minimum-ties-second-lowest-on-recor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ashvacuumreview.com/is-an-ash-vacuum-a-soot-remover/" TargetMode="External"/><Relationship Id="rId4" Type="http://schemas.openxmlformats.org/officeDocument/2006/relationships/hyperlink" Target="http://www.cas.manchester.ac.uk/restools/instruments/aerosol/sp2/background/soot_particle/index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word-suggestions.com/Y2F1dGlvbiBob3Q/" TargetMode="External"/><Relationship Id="rId2" Type="http://schemas.openxmlformats.org/officeDocument/2006/relationships/hyperlink" Target="http://gemmy.wikia.com/wiki/Funtim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8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Black Carbon and Its </a:t>
            </a:r>
            <a:r>
              <a:rPr lang="en-US" sz="4000" b="1" dirty="0"/>
              <a:t>C</a:t>
            </a:r>
            <a:r>
              <a:rPr lang="en-US" sz="4000" b="1" dirty="0" smtClean="0"/>
              <a:t>limate </a:t>
            </a:r>
            <a:r>
              <a:rPr lang="en-US" sz="4000" b="1" dirty="0"/>
              <a:t>E</a:t>
            </a:r>
            <a:r>
              <a:rPr lang="en-US" sz="4000" b="1" dirty="0" smtClean="0"/>
              <a:t>ffects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771" y="2667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Lan Gao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01/23/2017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ATMS 790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400800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Trade cumulus clouds embedded in haze over Northern Indian Ocean, photo taken by Eric Wilcox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Why should we care about black carbon?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430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Climate: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Second strongest </a:t>
            </a:r>
            <a:r>
              <a:rPr lang="en-US" sz="2800" dirty="0"/>
              <a:t>contribution to current global </a:t>
            </a:r>
            <a:r>
              <a:rPr lang="en-US" sz="2800" dirty="0" smtClean="0"/>
              <a:t>warming</a:t>
            </a:r>
            <a:endParaRPr lang="en-US" sz="2800" dirty="0" smtClean="0"/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Radiative forcing effects are </a:t>
            </a:r>
            <a:r>
              <a:rPr lang="en-US" sz="2800" dirty="0" smtClean="0">
                <a:solidFill>
                  <a:srgbClr val="FF0000"/>
                </a:solidFill>
              </a:rPr>
              <a:t>much more complex</a:t>
            </a:r>
            <a:r>
              <a:rPr lang="en-US" sz="2800" dirty="0" smtClean="0"/>
              <a:t> than 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Health: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Particulate emissions, especially </a:t>
            </a:r>
            <a:r>
              <a:rPr lang="en-US" sz="2800" dirty="0"/>
              <a:t>from diesel exhaust (major source of BC</a:t>
            </a:r>
            <a:r>
              <a:rPr lang="en-US" sz="2800" dirty="0" smtClean="0"/>
              <a:t>), </a:t>
            </a:r>
            <a:r>
              <a:rPr lang="en-US" sz="2800" dirty="0"/>
              <a:t>are linked to lung and heart disease, as well as </a:t>
            </a:r>
            <a:r>
              <a:rPr lang="en-US" sz="2800" dirty="0" smtClean="0"/>
              <a:t>cancer.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334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Note: </a:t>
            </a: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hort </a:t>
            </a:r>
            <a:r>
              <a:rPr lang="en-US" sz="2800" dirty="0" smtClean="0">
                <a:solidFill>
                  <a:srgbClr val="FF0000"/>
                </a:solidFill>
              </a:rPr>
              <a:t>lifetime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0000"/>
                </a:solidFill>
              </a:rPr>
              <a:t>uneven spatial </a:t>
            </a:r>
            <a:r>
              <a:rPr lang="en-US" sz="2800" dirty="0" smtClean="0">
                <a:solidFill>
                  <a:srgbClr val="FF0000"/>
                </a:solidFill>
              </a:rPr>
              <a:t>distribution</a:t>
            </a:r>
            <a:r>
              <a:rPr lang="en-US" sz="2800" dirty="0" smtClean="0"/>
              <a:t> of BC, we could control BC emission to </a:t>
            </a:r>
            <a:r>
              <a:rPr lang="en-US" sz="2800" dirty="0" smtClean="0">
                <a:solidFill>
                  <a:srgbClr val="FF0000"/>
                </a:solidFill>
              </a:rPr>
              <a:t>delay</a:t>
            </a:r>
            <a:r>
              <a:rPr lang="en-US" sz="2800" dirty="0" smtClean="0"/>
              <a:t> warming trend quickly.</a:t>
            </a:r>
            <a:endParaRPr lang="en-US" sz="2800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1" y="1295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Radiative forcing </a:t>
            </a:r>
            <a:r>
              <a:rPr lang="en-US" sz="2800" dirty="0" smtClean="0"/>
              <a:t>(W/m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is </a:t>
            </a:r>
            <a:r>
              <a:rPr lang="en-US" sz="2800" dirty="0"/>
              <a:t>defined as the difference of insolation (sunlight) absorbed by the Earth and energy radiated back to space</a:t>
            </a:r>
            <a:r>
              <a:rPr lang="en-US" sz="2800" dirty="0" smtClean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/>
              <a:t>adiative forcing due to BC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835057"/>
              </p:ext>
            </p:extLst>
          </p:nvPr>
        </p:nvGraphicFramePr>
        <p:xfrm>
          <a:off x="2362200" y="3733800"/>
          <a:ext cx="4114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Positive forcing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More incoming energy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Warming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Negative</a:t>
                      </a:r>
                      <a:r>
                        <a:rPr lang="en-US" b="1" baseline="0" dirty="0" smtClean="0"/>
                        <a:t> forcing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More outgoing energy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Cool </a:t>
                      </a:r>
                      <a:r>
                        <a:rPr lang="en-US" b="1" dirty="0" err="1" smtClean="0"/>
                        <a:t>ing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1" y="12192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Special </a:t>
            </a:r>
            <a:r>
              <a:rPr lang="en-US" sz="2800" dirty="0"/>
              <a:t>role </a:t>
            </a:r>
            <a:r>
              <a:rPr lang="en-US" sz="2800" dirty="0" smtClean="0"/>
              <a:t>in </a:t>
            </a:r>
            <a:r>
              <a:rPr lang="en-US" sz="2800" dirty="0"/>
              <a:t>radiative forcing was recognized </a:t>
            </a:r>
            <a:r>
              <a:rPr lang="en-US" sz="2800" dirty="0" smtClean="0"/>
              <a:t>since 1980s.</a:t>
            </a:r>
            <a:endParaRPr lang="en-US" sz="2800" dirty="0"/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A </a:t>
            </a:r>
            <a:r>
              <a:rPr lang="en-US" sz="2800" dirty="0"/>
              <a:t>number of field </a:t>
            </a:r>
            <a:r>
              <a:rPr lang="en-US" sz="2800" dirty="0" smtClean="0"/>
              <a:t>experiments: TARFOE (1996), ACE-II (1997), INDOEX (1999), MAC (2006), CARDEX (2012).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Different from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radiative forcing.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/>
              <a:t>adiative forcing due to BC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162055"/>
              </p:ext>
            </p:extLst>
          </p:nvPr>
        </p:nvGraphicFramePr>
        <p:xfrm>
          <a:off x="2362200" y="4343400"/>
          <a:ext cx="4114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Radiative forcing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Atmosphere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Surface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1" y="8382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Increase </a:t>
            </a:r>
            <a:r>
              <a:rPr lang="en-US" sz="2800" dirty="0"/>
              <a:t>in </a:t>
            </a:r>
            <a:r>
              <a:rPr lang="en-US" sz="2800" dirty="0" smtClean="0"/>
              <a:t>TOA radiative forcing: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Absorbing the </a:t>
            </a:r>
            <a:r>
              <a:rPr lang="en-US" sz="2800" dirty="0"/>
              <a:t>solar radiation </a:t>
            </a:r>
            <a:r>
              <a:rPr lang="en-US" sz="2800" dirty="0" smtClean="0"/>
              <a:t>reflected </a:t>
            </a:r>
            <a:r>
              <a:rPr lang="en-US" sz="2800" dirty="0"/>
              <a:t>by the </a:t>
            </a:r>
            <a:r>
              <a:rPr lang="en-US" sz="2800" dirty="0" smtClean="0"/>
              <a:t>surface–atmosphere–cloud system.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/>
              <a:t>adiative forcing due to BC</a:t>
            </a:r>
            <a:endParaRPr lang="en-US" sz="2800" b="1" dirty="0"/>
          </a:p>
        </p:txBody>
      </p:sp>
      <p:pic>
        <p:nvPicPr>
          <p:cNvPr id="3074" name="Picture 2" descr="D:\research\dissertation\CARDEX\T_RH_CPC profiles\figure\aerosolprofil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2" r="18973" b="4167"/>
          <a:stretch/>
        </p:blipFill>
        <p:spPr bwMode="auto">
          <a:xfrm>
            <a:off x="228600" y="2209800"/>
            <a:ext cx="3929744" cy="38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21988"/>
            <a:ext cx="9122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Source: Typical aerosol vertical distribution (Gao, et al. prepare), absorption coefficient and BC concentration </a:t>
            </a:r>
            <a:r>
              <a:rPr lang="en-US" sz="1600" dirty="0"/>
              <a:t>(Wilcox, et al, 2016) </a:t>
            </a:r>
            <a:r>
              <a:rPr lang="en-US" sz="1600" dirty="0" smtClean="0"/>
              <a:t>during CARDEX campaign.</a:t>
            </a:r>
            <a:endParaRPr lang="en-US" sz="1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17070"/>
            <a:ext cx="461266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rot="20172479">
            <a:off x="1672260" y="3595737"/>
            <a:ext cx="2264016" cy="9002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29200" y="3436270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60665" y="3463484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12029" y="265408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ABCs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81400" y="3023414"/>
            <a:ext cx="440265" cy="32938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9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1" y="83820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Increase </a:t>
            </a:r>
            <a:r>
              <a:rPr lang="en-US" sz="2800" dirty="0"/>
              <a:t>in </a:t>
            </a:r>
            <a:r>
              <a:rPr lang="en-US" sz="2800" dirty="0" smtClean="0"/>
              <a:t>TOA radiative forcing: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Absorbing the </a:t>
            </a:r>
            <a:r>
              <a:rPr lang="en-US" sz="2800" dirty="0"/>
              <a:t>solar radiation </a:t>
            </a:r>
            <a:r>
              <a:rPr lang="en-US" sz="2800" dirty="0" smtClean="0"/>
              <a:t>reflected </a:t>
            </a:r>
            <a:r>
              <a:rPr lang="en-US" sz="2800" dirty="0"/>
              <a:t>by the </a:t>
            </a:r>
            <a:r>
              <a:rPr lang="en-US" sz="2800" dirty="0" smtClean="0"/>
              <a:t>surface–atmosphere–cloud system. 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/>
              <a:t>adiative forcing due to BC</a:t>
            </a:r>
            <a:endParaRPr lang="en-US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2895600"/>
            <a:ext cx="4288971" cy="33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76800" y="30480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16200000">
            <a:off x="6250616" y="912185"/>
            <a:ext cx="1024268" cy="3314700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77525" y="1737948"/>
            <a:ext cx="154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50% of GHGs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89" y="2897860"/>
            <a:ext cx="45489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Observation: 0.4-1.2 W/m</a:t>
            </a:r>
            <a:r>
              <a:rPr lang="en-US" sz="2800" baseline="30000" dirty="0" smtClean="0"/>
              <a:t>2</a:t>
            </a:r>
          </a:p>
          <a:p>
            <a:pPr algn="just"/>
            <a:r>
              <a:rPr lang="en-US" sz="2800" dirty="0" smtClean="0"/>
              <a:t>GCMs: 0.2-0.4 W/m</a:t>
            </a:r>
            <a:r>
              <a:rPr lang="en-US" sz="2800" baseline="30000" dirty="0"/>
              <a:t>2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rgbClr val="FF0000"/>
                </a:solidFill>
              </a:rPr>
              <a:t>mixing state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            elevated level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            biomass burning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Bent-Up Arrow 30"/>
          <p:cNvSpPr/>
          <p:nvPr/>
        </p:nvSpPr>
        <p:spPr>
          <a:xfrm rot="5400000">
            <a:off x="87013" y="4125614"/>
            <a:ext cx="1206955" cy="600218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093028" y="6248400"/>
            <a:ext cx="505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/>
              <a:t>Comparison of the global mean radiative forcing due </a:t>
            </a:r>
            <a:r>
              <a:rPr lang="en-US" sz="1600" dirty="0" smtClean="0"/>
              <a:t>to GHGs </a:t>
            </a:r>
            <a:r>
              <a:rPr lang="en-US" sz="1600" dirty="0"/>
              <a:t>with that of ABCs. (Ramanathan, </a:t>
            </a:r>
            <a:r>
              <a:rPr lang="en-US" sz="1600" dirty="0" smtClean="0"/>
              <a:t>et al, 2008) </a:t>
            </a:r>
            <a:endParaRPr lang="en-US" sz="1600" dirty="0"/>
          </a:p>
        </p:txBody>
      </p:sp>
      <p:sp>
        <p:nvSpPr>
          <p:cNvPr id="27" name="Oval 26"/>
          <p:cNvSpPr/>
          <p:nvPr/>
        </p:nvSpPr>
        <p:spPr>
          <a:xfrm>
            <a:off x="7312585" y="30480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153400" y="30480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715000" y="306324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Brace 31"/>
          <p:cNvSpPr/>
          <p:nvPr/>
        </p:nvSpPr>
        <p:spPr>
          <a:xfrm rot="16200000">
            <a:off x="6645239" y="2647352"/>
            <a:ext cx="266700" cy="1067995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096000" y="2590800"/>
            <a:ext cx="154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55% of CO2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579285" y="2569534"/>
            <a:ext cx="0" cy="47846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81247" y="2171121"/>
            <a:ext cx="1546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-1.4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1" y="8382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Increase </a:t>
            </a:r>
            <a:r>
              <a:rPr lang="en-US" sz="2800" dirty="0"/>
              <a:t>in </a:t>
            </a:r>
            <a:r>
              <a:rPr lang="en-US" sz="2800" dirty="0" smtClean="0"/>
              <a:t>TOA radiative forcing: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Absorbing the </a:t>
            </a:r>
            <a:r>
              <a:rPr lang="en-US" sz="2800" dirty="0"/>
              <a:t>solar radiation </a:t>
            </a:r>
            <a:r>
              <a:rPr lang="en-US" sz="2800" dirty="0" smtClean="0"/>
              <a:t>reflected </a:t>
            </a:r>
            <a:r>
              <a:rPr lang="en-US" sz="2800" dirty="0"/>
              <a:t>by the </a:t>
            </a:r>
            <a:r>
              <a:rPr lang="en-US" sz="2800" dirty="0" smtClean="0"/>
              <a:t>surface–atmosphere–cloud system. 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Deposited over </a:t>
            </a:r>
            <a:r>
              <a:rPr lang="en-US" sz="2800" dirty="0"/>
              <a:t>snow and sea ice </a:t>
            </a:r>
            <a:r>
              <a:rPr lang="en-US" sz="2800" dirty="0" smtClean="0"/>
              <a:t>decreases </a:t>
            </a:r>
            <a:r>
              <a:rPr lang="en-US" sz="2800" dirty="0"/>
              <a:t>the surface </a:t>
            </a:r>
            <a:r>
              <a:rPr lang="en-US" sz="2800" dirty="0" smtClean="0"/>
              <a:t>albedo.</a:t>
            </a:r>
          </a:p>
          <a:p>
            <a:pPr marL="514350" indent="-514350" algn="just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/>
              <a:t>adiative forcing due to BC</a:t>
            </a:r>
            <a:endParaRPr lang="en-US" sz="2800" b="1" dirty="0"/>
          </a:p>
        </p:txBody>
      </p:sp>
      <p:pic>
        <p:nvPicPr>
          <p:cNvPr id="6" name="Picture 5" descr="http://www.dnr.state.md.us/education/envirothon/2004art/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32374"/>
            <a:ext cx="3352801" cy="25183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71242" y="5781479"/>
            <a:ext cx="350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snow will melt faster?</a:t>
            </a:r>
          </a:p>
          <a:p>
            <a:r>
              <a:rPr lang="en-US" dirty="0" smtClean="0"/>
              <a:t>White ‘clean’ or dark dirty?</a:t>
            </a:r>
            <a:endParaRPr lang="en-US" dirty="0"/>
          </a:p>
        </p:txBody>
      </p:sp>
      <p:pic>
        <p:nvPicPr>
          <p:cNvPr id="3074" name="Picture 2" descr="C:\Users\cousin\Desktop\29567923615_2b4b83d67d_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3429000"/>
            <a:ext cx="1796143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ousin\Desktop\polar-bear-iceber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81600"/>
            <a:ext cx="1807029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837714" y="4343400"/>
            <a:ext cx="1066800" cy="1616551"/>
          </a:xfrm>
          <a:prstGeom prst="ellipse">
            <a:avLst/>
          </a:prstGeom>
          <a:solidFill>
            <a:srgbClr val="FFC000">
              <a:alpha val="3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73785" y="482850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</a:t>
            </a:r>
          </a:p>
          <a:p>
            <a:r>
              <a:rPr lang="en-US" dirty="0" smtClean="0"/>
              <a:t>albedo</a:t>
            </a:r>
            <a:endParaRPr lang="en-US" dirty="0"/>
          </a:p>
        </p:txBody>
      </p:sp>
      <p:sp>
        <p:nvSpPr>
          <p:cNvPr id="13" name="Curved Left Arrow 12"/>
          <p:cNvSpPr/>
          <p:nvPr/>
        </p:nvSpPr>
        <p:spPr>
          <a:xfrm rot="19938894">
            <a:off x="8074555" y="2733896"/>
            <a:ext cx="507975" cy="15580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0800000">
            <a:off x="5170714" y="6067026"/>
            <a:ext cx="3200400" cy="71477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01629" y="4782536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Increase in absorbed sunlight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76443" y="4529811"/>
            <a:ext cx="1447800" cy="1303578"/>
          </a:xfrm>
          <a:prstGeom prst="roundRect">
            <a:avLst/>
          </a:prstGeom>
          <a:solidFill>
            <a:srgbClr val="FFC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rved Left Arrow 22"/>
          <p:cNvSpPr/>
          <p:nvPr/>
        </p:nvSpPr>
        <p:spPr>
          <a:xfrm rot="12217168">
            <a:off x="5037439" y="2699001"/>
            <a:ext cx="507975" cy="15580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08914" y="2690440"/>
            <a:ext cx="1524000" cy="651484"/>
          </a:xfrm>
          <a:prstGeom prst="ellipse">
            <a:avLst/>
          </a:prstGeom>
          <a:solidFill>
            <a:schemeClr val="bg2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24600" y="2667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Melting of sea ice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886" y="6550223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See page 29.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60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1" y="8382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Increase </a:t>
            </a:r>
            <a:r>
              <a:rPr lang="en-US" sz="2800" dirty="0"/>
              <a:t>in </a:t>
            </a:r>
            <a:r>
              <a:rPr lang="en-US" sz="2800" dirty="0" smtClean="0"/>
              <a:t>TOA radiative forcing: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Absorbing the </a:t>
            </a:r>
            <a:r>
              <a:rPr lang="en-US" sz="2800" dirty="0"/>
              <a:t>solar radiation </a:t>
            </a:r>
            <a:r>
              <a:rPr lang="en-US" sz="2800" dirty="0" smtClean="0"/>
              <a:t>reflected </a:t>
            </a:r>
            <a:r>
              <a:rPr lang="en-US" sz="2800" dirty="0"/>
              <a:t>by the </a:t>
            </a:r>
            <a:r>
              <a:rPr lang="en-US" sz="2800" dirty="0" smtClean="0"/>
              <a:t>surface–atmosphere–cloud system. 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Deposited over </a:t>
            </a:r>
            <a:r>
              <a:rPr lang="en-US" sz="2800" dirty="0"/>
              <a:t>snow and sea ice </a:t>
            </a:r>
            <a:r>
              <a:rPr lang="en-US" sz="2800" dirty="0" smtClean="0"/>
              <a:t>decreases </a:t>
            </a:r>
            <a:r>
              <a:rPr lang="en-US" sz="2800" dirty="0"/>
              <a:t>the surface </a:t>
            </a:r>
            <a:r>
              <a:rPr lang="en-US" sz="2800" dirty="0" smtClean="0"/>
              <a:t>albedo.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nside </a:t>
            </a:r>
            <a:r>
              <a:rPr lang="en-US" sz="2800" dirty="0"/>
              <a:t>cloud drops and ice crystals can decrease the albedo </a:t>
            </a:r>
            <a:r>
              <a:rPr lang="en-US" sz="2800" dirty="0" smtClean="0"/>
              <a:t>of clouds </a:t>
            </a:r>
            <a:r>
              <a:rPr lang="en-US" sz="2800" dirty="0"/>
              <a:t>by enhancing absorption </a:t>
            </a:r>
            <a:r>
              <a:rPr lang="en-US" sz="2800" dirty="0" smtClean="0"/>
              <a:t>and evaporation. </a:t>
            </a:r>
            <a:endParaRPr lang="en-US" sz="2800" dirty="0" smtClean="0"/>
          </a:p>
          <a:p>
            <a:pPr marL="514350" indent="-514350" algn="just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/>
              <a:t>adiative forcing due to BC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9143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Note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Non-BC </a:t>
            </a:r>
            <a:r>
              <a:rPr lang="en-US" sz="2800" dirty="0">
                <a:solidFill>
                  <a:srgbClr val="FF0000"/>
                </a:solidFill>
              </a:rPr>
              <a:t>aerosols have opposite </a:t>
            </a:r>
            <a:r>
              <a:rPr lang="en-US" sz="2800" dirty="0" smtClean="0">
                <a:solidFill>
                  <a:srgbClr val="FF0000"/>
                </a:solidFill>
              </a:rPr>
              <a:t>effects which </a:t>
            </a:r>
            <a:r>
              <a:rPr lang="en-US" sz="2800" dirty="0">
                <a:solidFill>
                  <a:srgbClr val="FF0000"/>
                </a:solidFill>
              </a:rPr>
              <a:t>directly reflect more solar radiation and increase cloud </a:t>
            </a:r>
            <a:r>
              <a:rPr lang="en-US" sz="2800" dirty="0" smtClean="0">
                <a:solidFill>
                  <a:srgbClr val="FF0000"/>
                </a:solidFill>
              </a:rPr>
              <a:t>albedo.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1" y="990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Atmospheric </a:t>
            </a:r>
            <a:r>
              <a:rPr lang="en-US" sz="2800" dirty="0"/>
              <a:t>solar </a:t>
            </a:r>
            <a:r>
              <a:rPr lang="en-US" sz="2800" dirty="0" smtClean="0"/>
              <a:t>heating: directly absorbs solar radiation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/>
              <a:t>adiative forcing due to BC</a:t>
            </a:r>
            <a:endParaRPr lang="en-US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2895600"/>
            <a:ext cx="4288971" cy="33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1" t="39440" b="32103"/>
          <a:stretch/>
        </p:blipFill>
        <p:spPr bwMode="auto">
          <a:xfrm>
            <a:off x="150517" y="1905000"/>
            <a:ext cx="4367055" cy="226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99385" y="4317545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30480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1257" y="417942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/>
              <a:t>Atmospheric solar heating due to BC</a:t>
            </a:r>
          </a:p>
          <a:p>
            <a:r>
              <a:rPr lang="en-US" sz="1600" dirty="0"/>
              <a:t>from </a:t>
            </a:r>
            <a:r>
              <a:rPr lang="en-US" sz="1600" dirty="0" smtClean="0"/>
              <a:t>2001 </a:t>
            </a:r>
            <a:r>
              <a:rPr lang="en-US" sz="1600" dirty="0"/>
              <a:t>to </a:t>
            </a:r>
            <a:r>
              <a:rPr lang="en-US" sz="1600" dirty="0" smtClean="0"/>
              <a:t>2003</a:t>
            </a:r>
            <a:r>
              <a:rPr lang="en-US" sz="1600" dirty="0"/>
              <a:t> </a:t>
            </a:r>
            <a:r>
              <a:rPr lang="en-US" sz="1600" dirty="0" smtClean="0"/>
              <a:t>(Chuang, et al, 2005). 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674538" y="170494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Comparable</a:t>
            </a:r>
            <a:endParaRPr lang="en-US" sz="2000" dirty="0"/>
          </a:p>
        </p:txBody>
      </p:sp>
      <p:sp>
        <p:nvSpPr>
          <p:cNvPr id="25" name="Right Brace 24"/>
          <p:cNvSpPr/>
          <p:nvPr/>
        </p:nvSpPr>
        <p:spPr>
          <a:xfrm rot="16200000">
            <a:off x="6059198" y="1258597"/>
            <a:ext cx="744308" cy="2529696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7696200" y="2895600"/>
            <a:ext cx="0" cy="14219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95400" y="5181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Together with absorb reflected solar radiation</a:t>
            </a:r>
            <a:endParaRPr lang="en-US" sz="2000" dirty="0"/>
          </a:p>
        </p:txBody>
      </p:sp>
      <p:cxnSp>
        <p:nvCxnSpPr>
          <p:cNvPr id="32" name="Straight Arrow Connector 31"/>
          <p:cNvCxnSpPr>
            <a:stCxn id="30" idx="0"/>
          </p:cNvCxnSpPr>
          <p:nvPr/>
        </p:nvCxnSpPr>
        <p:spPr>
          <a:xfrm flipH="1" flipV="1">
            <a:off x="2618117" y="3048001"/>
            <a:ext cx="10783" cy="21335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343400" y="4838006"/>
            <a:ext cx="2952749" cy="129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343400" y="4838006"/>
            <a:ext cx="0" cy="800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962400" y="5638800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93028" y="6248400"/>
            <a:ext cx="505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/>
              <a:t>Comparison of the global mean radiative forcing due </a:t>
            </a:r>
            <a:r>
              <a:rPr lang="en-US" sz="1600" dirty="0" smtClean="0"/>
              <a:t>to GHGs </a:t>
            </a:r>
            <a:r>
              <a:rPr lang="en-US" sz="1600" dirty="0"/>
              <a:t>with that of ABCs. (Ramanathan, </a:t>
            </a:r>
            <a:r>
              <a:rPr lang="en-US" sz="1600" dirty="0" smtClean="0"/>
              <a:t>et al, 2008)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72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1" y="990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800" dirty="0"/>
              <a:t>Surface dimming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b="1" dirty="0" smtClean="0"/>
              <a:t>adiative forcing due to BC</a:t>
            </a:r>
            <a:endParaRPr lang="en-US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2871110"/>
            <a:ext cx="4288971" cy="33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0061"/>
          <a:stretch/>
        </p:blipFill>
        <p:spPr bwMode="auto">
          <a:xfrm>
            <a:off x="141514" y="1752600"/>
            <a:ext cx="4365172" cy="251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3381" y="4222978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</a:t>
            </a:r>
            <a:r>
              <a:rPr lang="en-US" sz="1600" dirty="0"/>
              <a:t>:</a:t>
            </a:r>
            <a:r>
              <a:rPr lang="en-US" sz="1600" dirty="0" smtClean="0"/>
              <a:t> </a:t>
            </a:r>
            <a:r>
              <a:rPr lang="en-US" sz="1600" dirty="0"/>
              <a:t>Atmospheric solar heating due to BC</a:t>
            </a:r>
          </a:p>
          <a:p>
            <a:r>
              <a:rPr lang="en-US" sz="1600" dirty="0"/>
              <a:t>from </a:t>
            </a:r>
            <a:r>
              <a:rPr lang="en-US" sz="1600" dirty="0" smtClean="0"/>
              <a:t>2001 </a:t>
            </a:r>
            <a:r>
              <a:rPr lang="en-US" sz="1600" dirty="0"/>
              <a:t>to </a:t>
            </a:r>
            <a:r>
              <a:rPr lang="en-US" sz="1600" dirty="0" smtClean="0"/>
              <a:t>2003 (Chuang, et al, 2005).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093028" y="6248400"/>
            <a:ext cx="505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/>
              <a:t>Comparison of the global mean radiative forcing due </a:t>
            </a:r>
            <a:r>
              <a:rPr lang="en-US" sz="1600" dirty="0" smtClean="0"/>
              <a:t>to GHGs </a:t>
            </a:r>
            <a:r>
              <a:rPr lang="en-US" sz="1600" dirty="0"/>
              <a:t>with that of ABCs. (Ramanathan, </a:t>
            </a:r>
            <a:r>
              <a:rPr lang="en-US" sz="1600" dirty="0" smtClean="0"/>
              <a:t>et al, 2008) 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7283570" y="5181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77200" y="5181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32072" y="1752600"/>
            <a:ext cx="285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Enhanced by direct and indirect effects of non-BC</a:t>
            </a:r>
            <a:endParaRPr lang="en-US" sz="2000" dirty="0"/>
          </a:p>
        </p:txBody>
      </p:sp>
      <p:sp>
        <p:nvSpPr>
          <p:cNvPr id="13" name="Bent-Up Arrow 12"/>
          <p:cNvSpPr/>
          <p:nvPr/>
        </p:nvSpPr>
        <p:spPr>
          <a:xfrm rot="5400000">
            <a:off x="5457491" y="3850821"/>
            <a:ext cx="2977242" cy="457200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rot="5400000">
            <a:off x="7350579" y="3845379"/>
            <a:ext cx="2977242" cy="457200"/>
          </a:xfrm>
          <a:prstGeom prst="bentUpArrow">
            <a:avLst/>
          </a:prstGeom>
          <a:noFill/>
          <a:ln>
            <a:solidFill>
              <a:srgbClr val="FF0000"/>
            </a:solidFill>
          </a:ln>
          <a:scene3d>
            <a:camera prst="orthographicFront">
              <a:rot lat="2099997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4976336"/>
            <a:ext cx="487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Dimming &amp; direct absorption: redistribute energy</a:t>
            </a:r>
          </a:p>
          <a:p>
            <a:endParaRPr lang="en-US" dirty="0"/>
          </a:p>
          <a:p>
            <a:r>
              <a:rPr lang="en-US" dirty="0" smtClean="0"/>
              <a:t>        Weaken radiative-convective</a:t>
            </a:r>
          </a:p>
          <a:p>
            <a:r>
              <a:rPr lang="en-US" dirty="0" smtClean="0"/>
              <a:t>        Decrease evaporation and rainfall</a:t>
            </a:r>
            <a:endParaRPr lang="en-US" dirty="0"/>
          </a:p>
        </p:txBody>
      </p:sp>
      <p:sp>
        <p:nvSpPr>
          <p:cNvPr id="16" name="Bent-Up Arrow 15"/>
          <p:cNvSpPr/>
          <p:nvPr/>
        </p:nvSpPr>
        <p:spPr>
          <a:xfrm rot="5400000">
            <a:off x="39754" y="5481944"/>
            <a:ext cx="507255" cy="300107"/>
          </a:xfrm>
          <a:prstGeom prst="bent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1" y="990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Global effects:</a:t>
            </a:r>
          </a:p>
          <a:p>
            <a:pPr algn="just"/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Climate change impacts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20585" y="2752830"/>
            <a:ext cx="4191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22271" y="2697424"/>
            <a:ext cx="4191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66850" y="4518239"/>
            <a:ext cx="4191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31129" y="4518238"/>
            <a:ext cx="4191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/>
          <p:cNvSpPr/>
          <p:nvPr/>
        </p:nvSpPr>
        <p:spPr>
          <a:xfrm>
            <a:off x="7162800" y="2697424"/>
            <a:ext cx="304800" cy="1929157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8664" y="2390086"/>
            <a:ext cx="1047750" cy="725488"/>
          </a:xfrm>
          <a:prstGeom prst="ellipse">
            <a:avLst/>
          </a:prstGeom>
          <a:solidFill>
            <a:schemeClr val="accent1">
              <a:alpha val="51000"/>
            </a:schemeClr>
          </a:solidFill>
          <a:ln>
            <a:solidFill>
              <a:schemeClr val="accent1">
                <a:alpha val="5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GHGs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8664" y="4115885"/>
            <a:ext cx="1047750" cy="725488"/>
          </a:xfrm>
          <a:prstGeom prst="ellipse">
            <a:avLst/>
          </a:prstGeom>
          <a:solidFill>
            <a:schemeClr val="accent1">
              <a:alpha val="51000"/>
            </a:schemeClr>
          </a:solidFill>
          <a:ln>
            <a:solidFill>
              <a:schemeClr val="accent1"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57400" y="2213638"/>
            <a:ext cx="1828800" cy="107838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4000"/>
            </a:schemeClr>
          </a:solidFill>
          <a:ln>
            <a:solidFill>
              <a:schemeClr val="accent5">
                <a:lumMod val="60000"/>
                <a:lumOff val="4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Positive surface </a:t>
            </a:r>
            <a:r>
              <a:rPr lang="en-US" b="1" dirty="0">
                <a:solidFill>
                  <a:schemeClr val="tx1"/>
                </a:solidFill>
              </a:rPr>
              <a:t>&amp; atmosphere </a:t>
            </a:r>
            <a:r>
              <a:rPr lang="en-US" b="1" dirty="0" smtClean="0">
                <a:solidFill>
                  <a:schemeClr val="tx1"/>
                </a:solidFill>
              </a:rPr>
              <a:t>forc</a:t>
            </a:r>
            <a:r>
              <a:rPr lang="en-US" b="1" dirty="0" smtClean="0">
                <a:solidFill>
                  <a:schemeClr val="tx1"/>
                </a:solidFill>
              </a:rPr>
              <a:t>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90057" y="3979047"/>
            <a:ext cx="1828800" cy="1078383"/>
          </a:xfrm>
          <a:prstGeom prst="roundRect">
            <a:avLst/>
          </a:prstGeom>
          <a:solidFill>
            <a:schemeClr val="accent5">
              <a:lumMod val="60000"/>
              <a:lumOff val="40000"/>
              <a:alpha val="54000"/>
            </a:schemeClr>
          </a:solidFill>
          <a:ln>
            <a:solidFill>
              <a:schemeClr val="accent5">
                <a:lumMod val="60000"/>
                <a:lumOff val="4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Negative </a:t>
            </a:r>
            <a:r>
              <a:rPr lang="en-US" b="1" dirty="0">
                <a:solidFill>
                  <a:schemeClr val="tx1"/>
                </a:solidFill>
              </a:rPr>
              <a:t>surface &amp; </a:t>
            </a:r>
            <a:r>
              <a:rPr lang="en-US" b="1" dirty="0" smtClean="0">
                <a:solidFill>
                  <a:schemeClr val="tx1"/>
                </a:solidFill>
              </a:rPr>
              <a:t>TOA forcing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Flowchart: Preparation 14"/>
          <p:cNvSpPr/>
          <p:nvPr/>
        </p:nvSpPr>
        <p:spPr>
          <a:xfrm>
            <a:off x="4740728" y="2085286"/>
            <a:ext cx="2269672" cy="1355684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Increase humidity &amp; rainfall</a:t>
            </a:r>
          </a:p>
        </p:txBody>
      </p:sp>
      <p:sp>
        <p:nvSpPr>
          <p:cNvPr id="25" name="Flowchart: Preparation 24"/>
          <p:cNvSpPr/>
          <p:nvPr/>
        </p:nvSpPr>
        <p:spPr>
          <a:xfrm>
            <a:off x="4740728" y="3844872"/>
            <a:ext cx="2345872" cy="1412928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Decrease evaporation </a:t>
            </a:r>
            <a:r>
              <a:rPr lang="en-US" b="1" dirty="0" smtClean="0">
                <a:solidFill>
                  <a:schemeClr val="tx1"/>
                </a:solidFill>
              </a:rPr>
              <a:t>&amp; rainfall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cousin\Desktop\28bdbfd065628bb434c79319fe1a5ac8_a1e4eb5b667cf6f474f568dab31534-black-and-white-question-mark-clipart_330-5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08" y="2819400"/>
            <a:ext cx="1163792" cy="24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391400" y="3316069"/>
            <a:ext cx="132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Net </a:t>
            </a:r>
            <a:r>
              <a:rPr lang="en-US" b="1" dirty="0" smtClean="0"/>
              <a:t>effect on rainfall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76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Materials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wo articles:</a:t>
            </a:r>
          </a:p>
          <a:p>
            <a:r>
              <a:rPr lang="en-US" sz="2800" dirty="0" smtClean="0"/>
              <a:t> </a:t>
            </a:r>
          </a:p>
        </p:txBody>
      </p:sp>
      <p:pic>
        <p:nvPicPr>
          <p:cNvPr id="4" name="Picture 2" descr="C:\Users\cousin\Desktop\微信截图_20170119140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7" y="1676400"/>
            <a:ext cx="8806543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029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This review paper summaries the general and broad view of black carbon (BC) effects on the Earth climate.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1" y="990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Ø"/>
            </a:pPr>
            <a:r>
              <a:rPr lang="en-US" sz="2800" dirty="0" smtClean="0"/>
              <a:t>Regional effects: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Climate change 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4191000" cy="329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91200" y="5423946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Source: Precipitation </a:t>
            </a:r>
            <a:r>
              <a:rPr lang="en-US" sz="1600" dirty="0"/>
              <a:t>trend from </a:t>
            </a:r>
            <a:r>
              <a:rPr lang="en-US" sz="1600" dirty="0" smtClean="0"/>
              <a:t>1950–2002 (Chung et al. 2006).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-21771" y="2286000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Retreat of Himalayan glaciers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Retreat of Arctic sea ice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Weaken of Indian monsoon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Rainfall shift in China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Drought events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7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New insights of BC affecting the BL turbulence</a:t>
            </a:r>
            <a:endParaRPr lang="en-US" sz="2800" b="1" dirty="0"/>
          </a:p>
        </p:txBody>
      </p:sp>
      <p:pic>
        <p:nvPicPr>
          <p:cNvPr id="2" name="Picture 2" descr="C:\Users\cousin\Desktop\18-newinsight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2" y="1143000"/>
            <a:ext cx="803341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78227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Schematic </a:t>
            </a:r>
            <a:r>
              <a:rPr lang="en-US" dirty="0"/>
              <a:t>of measurement approach showing all three </a:t>
            </a:r>
            <a:r>
              <a:rPr lang="en-US" dirty="0" smtClean="0"/>
              <a:t>aircraft during Cloud </a:t>
            </a:r>
            <a:r>
              <a:rPr lang="en-US" dirty="0"/>
              <a:t>Aerosol Radiative Forcing </a:t>
            </a:r>
            <a:r>
              <a:rPr lang="en-US" dirty="0" smtClean="0"/>
              <a:t>and Dynamics </a:t>
            </a:r>
            <a:r>
              <a:rPr lang="en-US" dirty="0"/>
              <a:t>Experiment (CARDEX</a:t>
            </a:r>
            <a:r>
              <a:rPr lang="en-US" dirty="0" smtClean="0"/>
              <a:t>), Feb. and Mar. 2012 over the Northern Indian Ocean.</a:t>
            </a:r>
            <a:r>
              <a:rPr lang="en-US" sz="1600" dirty="0" smtClean="0"/>
              <a:t> </a:t>
            </a:r>
            <a:r>
              <a:rPr lang="en-US" sz="1400" dirty="0" smtClean="0"/>
              <a:t>(From </a:t>
            </a: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phys.org/news/2016-10-insights-black-carbon-aerosols-impact.html</a:t>
            </a:r>
            <a:r>
              <a:rPr lang="en-US" sz="1400" dirty="0" smtClean="0"/>
              <a:t>)</a:t>
            </a:r>
          </a:p>
          <a:p>
            <a:pPr algn="just"/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7"/>
          <a:stretch/>
        </p:blipFill>
        <p:spPr bwMode="auto">
          <a:xfrm>
            <a:off x="2438401" y="838200"/>
            <a:ext cx="4267198" cy="511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" y="636761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Source: Height of mixed layer top against TKE measured at 15m tower top (Wilcox, et al. 2016).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Shallower </a:t>
            </a:r>
            <a:r>
              <a:rPr lang="en-US" sz="2800" b="1" dirty="0"/>
              <a:t>mixed </a:t>
            </a:r>
            <a:r>
              <a:rPr lang="en-US" sz="2800" b="1" dirty="0" smtClean="0"/>
              <a:t>layer in pollution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39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6" t="34068"/>
          <a:stretch/>
        </p:blipFill>
        <p:spPr bwMode="auto">
          <a:xfrm>
            <a:off x="1384964" y="1447800"/>
            <a:ext cx="637407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519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Source: TKE from UAV against TKE from tower</a:t>
            </a:r>
            <a:r>
              <a:rPr lang="en-US" dirty="0"/>
              <a:t> </a:t>
            </a:r>
            <a:r>
              <a:rPr lang="en-US" dirty="0" smtClean="0"/>
              <a:t>(Wilcox, et al. 2016).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TKE comparison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7236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09"/>
          <a:stretch/>
        </p:blipFill>
        <p:spPr bwMode="auto">
          <a:xfrm>
            <a:off x="533400" y="609756"/>
            <a:ext cx="373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01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Source: (A) Profiles of equivalent potential T and saturated </a:t>
            </a:r>
            <a:r>
              <a:rPr lang="en-US" sz="1600" dirty="0"/>
              <a:t>equivalent potential T </a:t>
            </a:r>
            <a:r>
              <a:rPr lang="en-US" sz="1600" dirty="0" smtClean="0"/>
              <a:t>under low and high polluted conditions during CARDEX. (B) CALIPSO </a:t>
            </a:r>
            <a:r>
              <a:rPr lang="en-US" sz="1600" dirty="0"/>
              <a:t>retrieved cloud top height during February 2007-2013 within 5</a:t>
            </a:r>
            <a:r>
              <a:rPr lang="en-US" sz="1600" baseline="30000" dirty="0"/>
              <a:t>o</a:t>
            </a:r>
            <a:r>
              <a:rPr lang="en-US" sz="1600" dirty="0"/>
              <a:t> of MCOH (Wilcox, et al. </a:t>
            </a:r>
            <a:r>
              <a:rPr lang="en-US" sz="1600" dirty="0" smtClean="0"/>
              <a:t>2016).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 rot="20539754">
            <a:off x="3196797" y="3866646"/>
            <a:ext cx="288553" cy="677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0539754">
            <a:off x="2683121" y="3351268"/>
            <a:ext cx="288553" cy="42512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76200" y="-783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Atmospheric </a:t>
            </a:r>
            <a:r>
              <a:rPr lang="en-US" sz="2800" b="1" dirty="0" smtClean="0"/>
              <a:t>condition: warmer and more humid in pollution</a:t>
            </a:r>
            <a:endParaRPr lang="en-US" sz="2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/>
          <a:stretch/>
        </p:blipFill>
        <p:spPr bwMode="auto">
          <a:xfrm>
            <a:off x="4267200" y="609600"/>
            <a:ext cx="3592830" cy="533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research\dissertation\CARDEX\cloud\width\cloud_width_LWP_win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t="7641"/>
          <a:stretch/>
        </p:blipFill>
        <p:spPr bwMode="auto">
          <a:xfrm>
            <a:off x="4988378" y="3200400"/>
            <a:ext cx="3951515" cy="302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research\dissertation\CARDEX\MODIS\CB_C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5" t="8104" r="10961" b="2884"/>
          <a:stretch/>
        </p:blipFill>
        <p:spPr bwMode="auto">
          <a:xfrm>
            <a:off x="465364" y="1066800"/>
            <a:ext cx="3733800" cy="2960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063425"/>
            <a:ext cx="4267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Figure. Cloud top (MODIS) and base (MPL) height as a function of AOD (MODIS) during CARDEX.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925786" y="6211669"/>
            <a:ext cx="421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Figure. Daily averaged cloud width (UAV) and peak LWP (MPL) during CARDEX.</a:t>
            </a:r>
            <a:endParaRPr lang="en-US" sz="1600" dirty="0"/>
          </a:p>
        </p:txBody>
      </p:sp>
      <p:sp>
        <p:nvSpPr>
          <p:cNvPr id="8" name="Line Callout 2 7"/>
          <p:cNvSpPr/>
          <p:nvPr/>
        </p:nvSpPr>
        <p:spPr>
          <a:xfrm>
            <a:off x="4953000" y="1393379"/>
            <a:ext cx="2389414" cy="1143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7738"/>
              <a:gd name="adj6" fmla="val -53955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Thicker clouds in highly polluted condition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Line Callout 2 8"/>
          <p:cNvSpPr/>
          <p:nvPr/>
        </p:nvSpPr>
        <p:spPr>
          <a:xfrm rot="10800000">
            <a:off x="1929492" y="5297243"/>
            <a:ext cx="2922814" cy="87495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4327"/>
              <a:gd name="adj6" fmla="val -53188"/>
            </a:avLst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399" y="5404391"/>
            <a:ext cx="266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Greater cloud LWP in highly polluted condition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657" y="6421878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Figures from Gao et al. (prepare)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545506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Thicker cloud developed in pollution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750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915400" cy="452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Cause and effects?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787390"/>
            <a:ext cx="912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Model simulations are needed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Discussion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878810"/>
            <a:ext cx="9144000" cy="307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Observation and model are both needed.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More data are needed (SSA, g, mixing state, etc.).</a:t>
            </a:r>
            <a:endParaRPr lang="en-US" sz="2800" dirty="0"/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The parameterization scheme </a:t>
            </a:r>
            <a:r>
              <a:rPr lang="en-US" sz="2800" dirty="0" smtClean="0"/>
              <a:t>needs to be improved.</a:t>
            </a:r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The indirect effect </a:t>
            </a:r>
            <a:r>
              <a:rPr lang="en-US" sz="2800" dirty="0"/>
              <a:t>of BC aerosols </a:t>
            </a:r>
            <a:r>
              <a:rPr lang="en-US" sz="2800" dirty="0" smtClean="0"/>
              <a:t>is </a:t>
            </a:r>
            <a:r>
              <a:rPr lang="en-US" sz="2800" dirty="0"/>
              <a:t>even more uncertain.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918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Uncertainties in BC aerosol research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656" y="1219200"/>
            <a:ext cx="911134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557784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BC aerosols play a complex and yet </a:t>
            </a:r>
            <a:r>
              <a:rPr lang="en-US" sz="2800" dirty="0" smtClean="0"/>
              <a:t>important role </a:t>
            </a:r>
            <a:r>
              <a:rPr lang="en-US" sz="2800" dirty="0"/>
              <a:t>in the climate </a:t>
            </a:r>
            <a:r>
              <a:rPr lang="en-US" sz="2800" dirty="0" smtClean="0"/>
              <a:t>change.</a:t>
            </a:r>
          </a:p>
          <a:p>
            <a:pPr marL="285750" indent="-557784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S</a:t>
            </a:r>
            <a:r>
              <a:rPr lang="en-US" sz="2800" dirty="0" smtClean="0"/>
              <a:t>ource </a:t>
            </a:r>
            <a:r>
              <a:rPr lang="en-US" sz="2800" dirty="0"/>
              <a:t>emission data </a:t>
            </a:r>
            <a:r>
              <a:rPr lang="en-US" sz="2800" dirty="0" smtClean="0"/>
              <a:t>acquisition and analysis should be improved. </a:t>
            </a:r>
          </a:p>
          <a:p>
            <a:pPr marL="285750" indent="-557784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study of the heterogeneous </a:t>
            </a:r>
            <a:r>
              <a:rPr lang="en-US" sz="2800" dirty="0" smtClean="0"/>
              <a:t>chemical reactions </a:t>
            </a:r>
            <a:r>
              <a:rPr lang="en-US" sz="2800" dirty="0"/>
              <a:t>on </a:t>
            </a:r>
            <a:r>
              <a:rPr lang="en-US" sz="2800" dirty="0" smtClean="0"/>
              <a:t>BC </a:t>
            </a:r>
            <a:r>
              <a:rPr lang="en-US" sz="2800" dirty="0"/>
              <a:t>surfaces and their mixing </a:t>
            </a:r>
            <a:r>
              <a:rPr lang="en-US" sz="2800" dirty="0" smtClean="0"/>
              <a:t>states with </a:t>
            </a:r>
            <a:r>
              <a:rPr lang="en-US" sz="2800" dirty="0"/>
              <a:t>other </a:t>
            </a:r>
            <a:r>
              <a:rPr lang="en-US" sz="2800" dirty="0" smtClean="0"/>
              <a:t>aerosols should be considered.</a:t>
            </a:r>
          </a:p>
          <a:p>
            <a:pPr marL="285750" indent="-557784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indirect </a:t>
            </a:r>
            <a:r>
              <a:rPr lang="en-US" sz="2800" dirty="0" smtClean="0"/>
              <a:t>effect </a:t>
            </a:r>
            <a:r>
              <a:rPr lang="en-US" sz="2800" dirty="0"/>
              <a:t>of BC </a:t>
            </a:r>
            <a:r>
              <a:rPr lang="en-US" sz="2800" dirty="0" smtClean="0"/>
              <a:t>aerosols through cloud process </a:t>
            </a:r>
            <a:r>
              <a:rPr lang="en-US" sz="2800" dirty="0"/>
              <a:t>on </a:t>
            </a:r>
            <a:r>
              <a:rPr lang="en-US" sz="2800" dirty="0" smtClean="0"/>
              <a:t>climate should be deeply studied.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9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Reference:</a:t>
            </a:r>
          </a:p>
          <a:p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Chung, C. E., Ramanathan, V., Kim, D., and Podgorny, I. A.: Global anthropogenic aerosol direct forcing derived from satellite and ground-based observations, Journal of Geophysical Research, 110, 10.1029/2005jd006356, 2005.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Gao, L</a:t>
            </a:r>
            <a:r>
              <a:rPr lang="en-US" sz="1400" dirty="0" smtClean="0"/>
              <a:t>., W</a:t>
            </a:r>
            <a:r>
              <a:rPr lang="en-US" sz="1400" dirty="0"/>
              <a:t>., E. M</a:t>
            </a:r>
            <a:r>
              <a:rPr lang="en-US" sz="1400" dirty="0" smtClean="0"/>
              <a:t>., Shan Y., Praveen, P., </a:t>
            </a:r>
            <a:r>
              <a:rPr lang="en-US" sz="1400" dirty="0" err="1" smtClean="0"/>
              <a:t>Pistone</a:t>
            </a:r>
            <a:r>
              <a:rPr lang="en-US" sz="1400" dirty="0" smtClean="0"/>
              <a:t>, K., and Bender, F.: </a:t>
            </a:r>
            <a:r>
              <a:rPr lang="en-US" sz="1400" dirty="0"/>
              <a:t>Observed Cloud Properties above the Northern Indian Ocean during CARDEX 2012, in preparation</a:t>
            </a:r>
            <a:r>
              <a:rPr lang="en-US" sz="14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Gao, </a:t>
            </a:r>
            <a:r>
              <a:rPr lang="en-US" sz="1400" dirty="0" smtClean="0"/>
              <a:t>L., W</a:t>
            </a:r>
            <a:r>
              <a:rPr lang="en-US" sz="1400" dirty="0"/>
              <a:t>., E. M.: Impact of Anthropogenic Aerosol on the Properties of Shallow Maritime Cumulus Clouds, in preparation.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Ramanathan, V., </a:t>
            </a:r>
            <a:r>
              <a:rPr lang="en-US" sz="1400" dirty="0" err="1"/>
              <a:t>Ramana</a:t>
            </a:r>
            <a:r>
              <a:rPr lang="en-US" sz="1400" dirty="0"/>
              <a:t>, M. V., Roberts, G., Kim, D., Corrigan, C., Chung, C., and Winker, D.: Warming trends in Asia amplified by brown cloud solar absorption, Nature, 448, 575-578, 10.1038/nature06019, 2007.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Ramanathan, V., and Carmichael, G.: Global and regional climate changes due to black carbon, Nature Geoscience, 1, </a:t>
            </a:r>
            <a:r>
              <a:rPr lang="en-US" sz="1400" dirty="0" smtClean="0"/>
              <a:t>221-227, </a:t>
            </a:r>
            <a:r>
              <a:rPr lang="en-US" sz="1400" dirty="0"/>
              <a:t>1752-0894, 2008</a:t>
            </a:r>
            <a:r>
              <a:rPr lang="en-US" sz="14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US Environmental Protection Agency (US EPA), 2012. Report to Congress on </a:t>
            </a:r>
            <a:r>
              <a:rPr lang="en-US" sz="1400" dirty="0" smtClean="0"/>
              <a:t>Black Carbon</a:t>
            </a:r>
            <a:r>
              <a:rPr lang="en-US" sz="1400" dirty="0"/>
              <a:t>. Office of Air Quality Planning and Standards, Office of </a:t>
            </a:r>
            <a:r>
              <a:rPr lang="en-US" sz="1400" dirty="0" smtClean="0"/>
              <a:t>Atmospheric Programs</a:t>
            </a:r>
            <a:r>
              <a:rPr lang="en-US" sz="1400" dirty="0"/>
              <a:t>, Office of Radiation and Indoor Air, Office of Research and </a:t>
            </a:r>
            <a:r>
              <a:rPr lang="en-US" sz="1400" dirty="0" smtClean="0"/>
              <a:t>Development, Office </a:t>
            </a:r>
            <a:r>
              <a:rPr lang="en-US" sz="1400" dirty="0"/>
              <a:t>of Transportation and Air Quality, Washington, DC. </a:t>
            </a:r>
            <a:r>
              <a:rPr lang="en-US" sz="1400" dirty="0" smtClean="0"/>
              <a:t>EPA-450/R-12-001.</a:t>
            </a:r>
            <a:endParaRPr lang="en-US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Wilcox, E. M., Thomas, R. M., Praveen, P. S., </a:t>
            </a:r>
            <a:r>
              <a:rPr lang="en-US" sz="1400" dirty="0" err="1"/>
              <a:t>Pistone</a:t>
            </a:r>
            <a:r>
              <a:rPr lang="en-US" sz="1400" dirty="0"/>
              <a:t>, K., Bender, F. A., and Ramanathan, V.: Black carbon solar absorption suppresses turbulence in the atmospheric boundary layer, Proceedings of the National Academy of Sciences of the United States of America, 10.1073/pnas.1525746113, 2016.</a:t>
            </a:r>
          </a:p>
        </p:txBody>
      </p:sp>
    </p:spTree>
    <p:extLst>
      <p:ext uri="{BB962C8B-B14F-4D97-AF65-F5344CB8AC3E}">
        <p14:creationId xmlns:p14="http://schemas.microsoft.com/office/powerpoint/2010/main" val="29700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Materials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/>
          <a:stretch/>
        </p:blipFill>
        <p:spPr bwMode="auto">
          <a:xfrm>
            <a:off x="335997" y="2067019"/>
            <a:ext cx="8472006" cy="220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8768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This paper </a:t>
            </a:r>
            <a:r>
              <a:rPr lang="en-US" sz="2800" dirty="0">
                <a:solidFill>
                  <a:srgbClr val="FF0000"/>
                </a:solidFill>
              </a:rPr>
              <a:t>gives </a:t>
            </a:r>
            <a:r>
              <a:rPr lang="en-US" sz="2800" dirty="0" smtClean="0">
                <a:solidFill>
                  <a:srgbClr val="FF0000"/>
                </a:solidFill>
              </a:rPr>
              <a:t>new </a:t>
            </a:r>
            <a:r>
              <a:rPr lang="en-US" sz="2800" dirty="0">
                <a:solidFill>
                  <a:srgbClr val="FF0000"/>
                </a:solidFill>
              </a:rPr>
              <a:t>insights into how </a:t>
            </a:r>
            <a:r>
              <a:rPr lang="en-US" sz="2800" dirty="0" smtClean="0">
                <a:solidFill>
                  <a:srgbClr val="FF0000"/>
                </a:solidFill>
              </a:rPr>
              <a:t>BC may affect boundary layer turbulence, which in turn affects climate through cloud processes.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066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wo articles:</a:t>
            </a:r>
          </a:p>
          <a:p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7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6" y="26857"/>
            <a:ext cx="91440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Image source:</a:t>
            </a:r>
          </a:p>
          <a:p>
            <a:endParaRPr lang="en-US" dirty="0" smtClean="0"/>
          </a:p>
          <a:p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phys.org/news/2016-10-insights-black-carbon-aerosols-impact.html</a:t>
            </a:r>
            <a:endParaRPr lang="en-US" sz="1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www.google.com/imgres?imgurl=http%3A%2F%2Fwww.postgazette.com%2Fimage%2F2015%2F09%2F24%2F20150923ppAnthracite1POWERSOURCE.jpg&amp;imgrefurl=http%3A%2F%2Fpowersource</a:t>
            </a:r>
            <a:endParaRPr lang="en-US" sz="1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hlinkClick r:id="rId4"/>
              </a:rPr>
              <a:t>https://www.pinterest.com/pin/125678645824434384</a:t>
            </a:r>
            <a:r>
              <a:rPr lang="en-US" sz="1400" dirty="0" smtClean="0">
                <a:hlinkClick r:id="rId4"/>
              </a:rPr>
              <a:t>/</a:t>
            </a:r>
            <a:endParaRPr lang="en-US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www.google.com/search?q=black+carbon&amp;espv=2&amp;biw=1600&amp;bih=721&amp;source=lnms&amp;tbm=isch&amp;sa=X&amp;ved=0ahUKEwj6_579xs3RAhVBT2MKHdWgAlsQ_AUIBigB#tbm=isch&amp;q=China+power+generation+emission+black&amp;imgrc=SUBF6aDpK0eGBM%3A</a:t>
            </a:r>
            <a:endParaRPr lang="en-US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hlinkClick r:id="rId6"/>
              </a:rPr>
              <a:t>http://slideplayer.com/slide/9347951</a:t>
            </a:r>
            <a:r>
              <a:rPr lang="en-US" sz="1400" dirty="0" smtClean="0">
                <a:hlinkClick r:id="rId6"/>
              </a:rPr>
              <a:t>/</a:t>
            </a:r>
            <a:endParaRPr lang="en-US" sz="1400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www.gettyimages.com/event/aug-oscar-winning-actor-sir-sean-connery-born-52761304#scottish-actor-sean-connery-with-his-face-covered-in-coal-dust-for-picture-id3163794</a:t>
            </a:r>
            <a:endParaRPr lang="en-US" sz="1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scied.ucar.edu/sites/default/files/images/longcontentpage/Black%20Carbon%20Power%20Point%20</a:t>
            </a:r>
            <a:endParaRPr lang="en-US" sz="1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hlinkClick r:id="rId9"/>
              </a:rPr>
              <a:t>https://</a:t>
            </a:r>
            <a:r>
              <a:rPr lang="en-US" sz="1400" dirty="0" smtClean="0">
                <a:hlinkClick r:id="rId9"/>
              </a:rPr>
              <a:t>www.nasa.gov/feature/goddard/2016/arctic-sea-ice-annual-minimum-ties-second-lowest-on-record</a:t>
            </a:r>
            <a:endParaRPr lang="en-US" sz="1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hlinkClick r:id="rId10"/>
              </a:rPr>
              <a:t>https://thevendy.wordpress.com/category/uncategorized/page/3</a:t>
            </a:r>
            <a:r>
              <a:rPr lang="en-US" sz="1400" dirty="0" smtClean="0">
                <a:hlinkClick r:id="rId10"/>
              </a:rPr>
              <a:t>/</a:t>
            </a:r>
            <a:endParaRPr lang="en-US" sz="1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phys.org/news/2016-10-insights-black-carbon-aerosols-impact.html</a:t>
            </a:r>
            <a:endParaRPr lang="en-US" sz="1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talkingscience.org/wp-content/uploads/2010/09/WOE_150Albed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43296" cy="35814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04" y="914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Thank you !</a:t>
            </a:r>
          </a:p>
          <a:p>
            <a:pPr algn="ctr"/>
            <a:r>
              <a:rPr lang="en-US" sz="3200" b="1" dirty="0" smtClean="0"/>
              <a:t>Questions 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61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Outline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Background</a:t>
            </a:r>
          </a:p>
          <a:p>
            <a:pPr marL="1885950" lvl="4" indent="-514350" algn="just">
              <a:buFont typeface="Arial" panose="020B0604020202020204" pitchFamily="34" charset="0"/>
              <a:buChar char="•"/>
            </a:pPr>
            <a:r>
              <a:rPr lang="en-US" sz="2400" dirty="0"/>
              <a:t>Definition</a:t>
            </a:r>
          </a:p>
          <a:p>
            <a:pPr marL="1885950" lvl="4" indent="-514350" algn="just">
              <a:buFont typeface="Arial" panose="020B0604020202020204" pitchFamily="34" charset="0"/>
              <a:buChar char="•"/>
            </a:pPr>
            <a:r>
              <a:rPr lang="en-US" sz="2400" dirty="0"/>
              <a:t>Source and sink</a:t>
            </a:r>
          </a:p>
          <a:p>
            <a:pPr marL="1885950" lvl="4" indent="-514350" algn="just">
              <a:buFont typeface="Arial" panose="020B0604020202020204" pitchFamily="34" charset="0"/>
              <a:buChar char="•"/>
            </a:pPr>
            <a:r>
              <a:rPr lang="en-US" sz="2400" dirty="0"/>
              <a:t>Global distribution</a:t>
            </a:r>
          </a:p>
          <a:p>
            <a:pPr marL="971550" lvl="1" indent="-5143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Radiative forcing due to BC</a:t>
            </a:r>
          </a:p>
          <a:p>
            <a:pPr marL="1885950" lvl="4" indent="-5143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Top of atmosphere (TOA) forcing </a:t>
            </a:r>
          </a:p>
          <a:p>
            <a:pPr marL="1885950" lvl="4" indent="-51435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Atmospheric </a:t>
            </a:r>
            <a:r>
              <a:rPr lang="en-US" sz="2400" dirty="0"/>
              <a:t>heating</a:t>
            </a:r>
          </a:p>
          <a:p>
            <a:pPr marL="1885950" lvl="4" indent="-514350" algn="just">
              <a:buFont typeface="Arial" panose="020B0604020202020204" pitchFamily="34" charset="0"/>
              <a:buChar char="•"/>
            </a:pPr>
            <a:r>
              <a:rPr lang="en-US" sz="2400" dirty="0"/>
              <a:t>Surface dimming</a:t>
            </a:r>
          </a:p>
          <a:p>
            <a:pPr marL="971550" lvl="1" indent="-5143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Climate </a:t>
            </a:r>
            <a:r>
              <a:rPr lang="en-US" sz="2800" dirty="0" smtClean="0"/>
              <a:t>change impacts</a:t>
            </a:r>
            <a:endParaRPr lang="en-US" sz="2800" dirty="0"/>
          </a:p>
          <a:p>
            <a:pPr marL="1885950" lvl="4" indent="-514350" algn="just">
              <a:buFont typeface="Arial" panose="020B0604020202020204" pitchFamily="34" charset="0"/>
              <a:buChar char="•"/>
            </a:pPr>
            <a:r>
              <a:rPr lang="en-US" sz="2400" dirty="0"/>
              <a:t>Global </a:t>
            </a:r>
          </a:p>
          <a:p>
            <a:pPr marL="1885950" lvl="4" indent="-514350" algn="just">
              <a:buFont typeface="Arial" panose="020B0604020202020204" pitchFamily="34" charset="0"/>
              <a:buChar char="•"/>
            </a:pPr>
            <a:r>
              <a:rPr lang="en-US" sz="2400" dirty="0"/>
              <a:t>Regional</a:t>
            </a:r>
          </a:p>
          <a:p>
            <a:pPr marL="971550" lvl="3" indent="-5143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New </a:t>
            </a:r>
            <a:r>
              <a:rPr lang="en-US" sz="2800" dirty="0" smtClean="0"/>
              <a:t>insights</a:t>
            </a:r>
            <a:endParaRPr lang="en-US" sz="2800" dirty="0"/>
          </a:p>
          <a:p>
            <a:pPr marL="971550" lvl="1" indent="-5143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/>
              <a:t>Discussion and summary</a:t>
            </a:r>
          </a:p>
          <a:p>
            <a:pPr marL="971550" lvl="1" indent="-5143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Reference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0" y="4267200"/>
            <a:ext cx="9144000" cy="19151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“Carbonaceous </a:t>
            </a:r>
            <a:r>
              <a:rPr lang="en-US" sz="2800" dirty="0"/>
              <a:t>component of </a:t>
            </a:r>
            <a:r>
              <a:rPr lang="en-US" sz="2800" dirty="0" smtClean="0"/>
              <a:t>particulate matter </a:t>
            </a:r>
            <a:r>
              <a:rPr lang="en-US" sz="2800" dirty="0"/>
              <a:t>that absorbs all wavelengths </a:t>
            </a:r>
            <a:r>
              <a:rPr lang="en-US" sz="2800" dirty="0" smtClean="0"/>
              <a:t>of solar </a:t>
            </a:r>
            <a:r>
              <a:rPr lang="en-US" sz="2800" dirty="0"/>
              <a:t>radiation</a:t>
            </a:r>
            <a:r>
              <a:rPr lang="en-US" sz="2800" dirty="0" smtClean="0"/>
              <a:t>”--- </a:t>
            </a:r>
            <a:r>
              <a:rPr lang="en-US" sz="2800" dirty="0"/>
              <a:t>US EPA (2012).</a:t>
            </a:r>
          </a:p>
          <a:p>
            <a:pPr marL="0" indent="0" algn="just">
              <a:buNone/>
            </a:pPr>
            <a:r>
              <a:rPr lang="en-US" sz="2800" dirty="0" smtClean="0"/>
              <a:t>A product from incomplete combustion.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black carbon?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cousin\Desktop\fractal-so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0086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www.cas.manchester.ac.uk/restools/instruments/aerosol/sp2/background/soot_particle/index.html</a:t>
            </a:r>
            <a:endParaRPr lang="en-US" sz="1400" dirty="0" smtClean="0"/>
          </a:p>
          <a:p>
            <a:r>
              <a:rPr lang="en-US" sz="1400" dirty="0">
                <a:hlinkClick r:id="rId5"/>
              </a:rPr>
              <a:t>http://ashvacuumreview.com/is-an-ash-vacuum-a-soot-remover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 smtClean="0"/>
          </a:p>
        </p:txBody>
      </p:sp>
      <p:pic>
        <p:nvPicPr>
          <p:cNvPr id="6" name="Picture 2" descr="C:\Users\cousin\Desktop\微信截图_2017012022412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9740"/>
            <a:ext cx="4038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31650"/>
            <a:ext cx="4455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>
                <a:hlinkClick r:id="rId2"/>
              </a:rPr>
              <a:t>http://gemmy.wikia.com/wiki/Funtime</a:t>
            </a:r>
            <a:endParaRPr lang="en-US" sz="1400" dirty="0"/>
          </a:p>
          <a:p>
            <a:r>
              <a:rPr lang="en-US" sz="1400" dirty="0">
                <a:hlinkClick r:id="rId3"/>
              </a:rPr>
              <a:t>http://www.keyword-suggestions.com/Y2F1dGlvbiBob3Q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/>
          </a:p>
        </p:txBody>
      </p:sp>
      <p:pic>
        <p:nvPicPr>
          <p:cNvPr id="1027" name="Picture 3" descr="C:\Users\cousin\Desktop\Funtim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762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ousin\Desktop\40787_3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31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0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usin\Desktop\china-carbon-emissions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46414"/>
            <a:ext cx="2971800" cy="23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usin\Desktop\CarbonMonox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5765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ousin\Desktop\img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ousin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6414"/>
            <a:ext cx="2971800" cy="23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are the sources for BC?</a:t>
            </a:r>
            <a:endParaRPr lang="en-US" sz="2800" b="1" dirty="0"/>
          </a:p>
        </p:txBody>
      </p:sp>
      <p:pic>
        <p:nvPicPr>
          <p:cNvPr id="2050" name="Picture 2" descr="C:\Users\cousin\Desktop\231f36ccd9f2b4b8ea5adbdcccfd11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76450"/>
            <a:ext cx="22479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886" y="6520543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See page 29.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7185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b="64054"/>
          <a:stretch/>
        </p:blipFill>
        <p:spPr bwMode="auto">
          <a:xfrm>
            <a:off x="1111044" y="1066800"/>
            <a:ext cx="69219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Where is black carbon on Earth?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-33528" y="6189077"/>
            <a:ext cx="9133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Source: Global </a:t>
            </a:r>
            <a:r>
              <a:rPr lang="en-US" sz="1600" dirty="0"/>
              <a:t>distribution of black carbon emissions (tons/year</a:t>
            </a:r>
            <a:r>
              <a:rPr lang="en-US" sz="1600" dirty="0" smtClean="0"/>
              <a:t>) for the year 1996 from Bond et al (2004).</a:t>
            </a:r>
            <a:endParaRPr lang="en-US" sz="1600" dirty="0"/>
          </a:p>
        </p:txBody>
      </p:sp>
      <p:sp>
        <p:nvSpPr>
          <p:cNvPr id="7" name="Oval 6"/>
          <p:cNvSpPr/>
          <p:nvPr/>
        </p:nvSpPr>
        <p:spPr>
          <a:xfrm>
            <a:off x="6411686" y="2237014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1200" y="2503714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19600" y="2797628"/>
            <a:ext cx="914400" cy="478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9000" y="32004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1948543"/>
            <a:ext cx="348343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7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are the sinks for BC?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1295400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Typically through </a:t>
            </a:r>
            <a:r>
              <a:rPr lang="en-US" sz="2800" dirty="0" smtClean="0">
                <a:solidFill>
                  <a:srgbClr val="FF0000"/>
                </a:solidFill>
              </a:rPr>
              <a:t>dry </a:t>
            </a:r>
            <a:r>
              <a:rPr lang="en-US" sz="2800" dirty="0">
                <a:solidFill>
                  <a:srgbClr val="FF0000"/>
                </a:solidFill>
              </a:rPr>
              <a:t>and wet </a:t>
            </a:r>
            <a:r>
              <a:rPr lang="en-US" sz="2800" dirty="0" smtClean="0">
                <a:solidFill>
                  <a:srgbClr val="FF0000"/>
                </a:solidFill>
              </a:rPr>
              <a:t>removal </a:t>
            </a:r>
            <a:r>
              <a:rPr lang="en-US" sz="2800" dirty="0" smtClean="0"/>
              <a:t>processes.</a:t>
            </a:r>
            <a:endParaRPr lang="en-US" sz="2800" dirty="0"/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/>
              <a:t>Rainwater </a:t>
            </a:r>
            <a:r>
              <a:rPr lang="en-US" sz="2800" dirty="0"/>
              <a:t>washing </a:t>
            </a:r>
            <a:r>
              <a:rPr lang="en-US" sz="2800" dirty="0" smtClean="0"/>
              <a:t>is </a:t>
            </a:r>
            <a:r>
              <a:rPr lang="en-US" sz="2800" dirty="0"/>
              <a:t>the most </a:t>
            </a:r>
            <a:r>
              <a:rPr lang="en-US" sz="2800" dirty="0" smtClean="0"/>
              <a:t>important.</a:t>
            </a:r>
            <a:endParaRPr lang="en-US" sz="2800" dirty="0"/>
          </a:p>
          <a:p>
            <a:pPr marL="514350" indent="-5143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L</a:t>
            </a:r>
            <a:r>
              <a:rPr lang="en-US" sz="2800" dirty="0" smtClean="0"/>
              <a:t>imit </a:t>
            </a:r>
            <a:r>
              <a:rPr lang="en-US" sz="2800" dirty="0"/>
              <a:t>the </a:t>
            </a:r>
            <a:r>
              <a:rPr lang="en-US" sz="2800" dirty="0" smtClean="0"/>
              <a:t>lifetime </a:t>
            </a:r>
            <a:r>
              <a:rPr lang="en-US" sz="2800" dirty="0"/>
              <a:t>of BC to about </a:t>
            </a:r>
            <a:r>
              <a:rPr lang="en-US" sz="2800" dirty="0">
                <a:solidFill>
                  <a:srgbClr val="FF0000"/>
                </a:solidFill>
              </a:rPr>
              <a:t>one </a:t>
            </a:r>
            <a:r>
              <a:rPr lang="en-US" sz="2800" dirty="0" smtClean="0">
                <a:solidFill>
                  <a:srgbClr val="FF0000"/>
                </a:solidFill>
              </a:rPr>
              <a:t>week</a:t>
            </a:r>
            <a:r>
              <a:rPr lang="en-US" sz="2800" dirty="0" smtClean="0"/>
              <a:t>, much shorter than GHG.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96024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Q: What is the lifetime of typical GHG, for example,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?</a:t>
            </a:r>
            <a:endParaRPr lang="en-US" sz="28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1718</Words>
  <Application>Microsoft Office PowerPoint</Application>
  <PresentationFormat>On-screen Show (4:3)</PresentationFormat>
  <Paragraphs>235</Paragraphs>
  <Slides>31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Gao</dc:creator>
  <cp:lastModifiedBy>LAN GAO</cp:lastModifiedBy>
  <cp:revision>202</cp:revision>
  <dcterms:created xsi:type="dcterms:W3CDTF">2006-08-16T00:00:00Z</dcterms:created>
  <dcterms:modified xsi:type="dcterms:W3CDTF">2017-01-22T19:53:29Z</dcterms:modified>
</cp:coreProperties>
</file>