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9" r:id="rId3"/>
    <p:sldId id="261" r:id="rId4"/>
    <p:sldId id="280" r:id="rId5"/>
    <p:sldId id="257" r:id="rId6"/>
    <p:sldId id="264" r:id="rId7"/>
    <p:sldId id="270" r:id="rId8"/>
    <p:sldId id="265" r:id="rId9"/>
    <p:sldId id="266" r:id="rId10"/>
    <p:sldId id="267" r:id="rId11"/>
    <p:sldId id="271" r:id="rId12"/>
    <p:sldId id="272" r:id="rId13"/>
    <p:sldId id="273" r:id="rId14"/>
    <p:sldId id="294" r:id="rId15"/>
    <p:sldId id="290" r:id="rId16"/>
    <p:sldId id="285" r:id="rId17"/>
    <p:sldId id="284" r:id="rId18"/>
    <p:sldId id="283" r:id="rId19"/>
    <p:sldId id="293" r:id="rId20"/>
    <p:sldId id="291" r:id="rId21"/>
    <p:sldId id="277" r:id="rId22"/>
    <p:sldId id="278" r:id="rId23"/>
    <p:sldId id="260" r:id="rId24"/>
    <p:sldId id="262" r:id="rId25"/>
    <p:sldId id="268" r:id="rId26"/>
    <p:sldId id="279" r:id="rId27"/>
    <p:sldId id="263" r:id="rId28"/>
    <p:sldId id="258" r:id="rId29"/>
    <p:sldId id="288" r:id="rId30"/>
    <p:sldId id="274" r:id="rId31"/>
    <p:sldId id="275" r:id="rId32"/>
    <p:sldId id="282" r:id="rId33"/>
    <p:sldId id="276" r:id="rId34"/>
    <p:sldId id="29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4937" autoAdjust="0"/>
    <p:restoredTop sz="91052" autoAdjust="0"/>
  </p:normalViewPr>
  <p:slideViewPr>
    <p:cSldViewPr>
      <p:cViewPr>
        <p:scale>
          <a:sx n="80" d="100"/>
          <a:sy n="80" d="100"/>
        </p:scale>
        <p:origin x="-1363" y="-2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AF959C-0586-4F3B-861A-953B69E9D54B}" type="datetimeFigureOut">
              <a:rPr lang="en-US" smtClean="0"/>
              <a:t>5/14/2017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D89DC6-A4F2-4790-A9FE-61309A3153C9}" type="slidenum">
              <a:rPr lang="en-US" smtClean="0"/>
              <a:t>‹#›</a:t>
            </a:fld>
            <a:endParaRPr lang="en-US"/>
          </a:p>
        </p:txBody>
      </p:sp>
    </p:spTree>
    <p:extLst>
      <p:ext uri="{BB962C8B-B14F-4D97-AF65-F5344CB8AC3E}">
        <p14:creationId xmlns:p14="http://schemas.microsoft.com/office/powerpoint/2010/main" val="404984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Understanding the dynamical processes that control synoptic/mesoscale phenomena will help to improve the forecasts of tropical storms and other phenomena controlled by complex terrain over vast expanses of our planet. An enhancement in storm track prediction will have a major societal impact in coastal regions prone to tropical storms by increasing the lead time available to people for storm preparation including subsequent evacuation.</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1</a:t>
            </a:fld>
            <a:endParaRPr lang="en-US"/>
          </a:p>
        </p:txBody>
      </p:sp>
    </p:spTree>
    <p:extLst>
      <p:ext uri="{BB962C8B-B14F-4D97-AF65-F5344CB8AC3E}">
        <p14:creationId xmlns:p14="http://schemas.microsoft.com/office/powerpoint/2010/main" val="3098793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Plotted every 3 </a:t>
            </a:r>
            <a:r>
              <a:rPr lang="en-US" dirty="0" err="1" smtClean="0"/>
              <a:t>hr</a:t>
            </a:r>
            <a:r>
              <a:rPr lang="en-US" dirty="0" smtClean="0"/>
              <a:t> while </a:t>
            </a:r>
            <a:r>
              <a:rPr lang="en-US" dirty="0" err="1" smtClean="0"/>
              <a:t>Bilis</a:t>
            </a:r>
            <a:r>
              <a:rPr lang="en-US" dirty="0" smtClean="0"/>
              <a:t> was </a:t>
            </a:r>
            <a:r>
              <a:rPr lang="en-US" dirty="0" err="1" smtClean="0"/>
              <a:t>crossig</a:t>
            </a:r>
            <a:r>
              <a:rPr lang="en-US" dirty="0" smtClean="0"/>
              <a:t> </a:t>
            </a:r>
            <a:r>
              <a:rPr lang="en-US" dirty="0" err="1" smtClean="0"/>
              <a:t>taiwan</a:t>
            </a:r>
            <a:r>
              <a:rPr lang="en-US" dirty="0" smtClean="0"/>
              <a:t>, yes </a:t>
            </a:r>
            <a:r>
              <a:rPr lang="en-US" dirty="0" err="1" smtClean="0"/>
              <a:t>moutains</a:t>
            </a:r>
            <a:r>
              <a:rPr lang="en-US" baseline="0" dirty="0" smtClean="0"/>
              <a:t> are </a:t>
            </a:r>
            <a:r>
              <a:rPr lang="en-US" baseline="0" dirty="0" err="1" smtClean="0"/>
              <a:t>causit</a:t>
            </a:r>
            <a:r>
              <a:rPr lang="en-US" baseline="0" dirty="0" smtClean="0"/>
              <a:t> that the storm loose its intensity but </a:t>
            </a:r>
            <a:r>
              <a:rPr lang="en-US" baseline="0" dirty="0" err="1" smtClean="0"/>
              <a:t>ir</a:t>
            </a:r>
            <a:r>
              <a:rPr lang="en-US" baseline="0" dirty="0" smtClean="0"/>
              <a:t> remain vertically stacked in figure b we can see that due to orographic blocking it loose the vertical </a:t>
            </a:r>
            <a:r>
              <a:rPr lang="en-US" baseline="0" dirty="0" err="1" smtClean="0"/>
              <a:t>strucuture</a:t>
            </a:r>
            <a:r>
              <a:rPr lang="en-US" baseline="0" dirty="0" smtClean="0"/>
              <a:t>  but also due that this is a strong typhoon it </a:t>
            </a:r>
            <a:r>
              <a:rPr lang="en-US" baseline="0" dirty="0" err="1" smtClean="0"/>
              <a:t>doesn</a:t>
            </a:r>
            <a:r>
              <a:rPr lang="en-US" baseline="0" dirty="0" smtClean="0"/>
              <a:t> t form a </a:t>
            </a:r>
            <a:r>
              <a:rPr lang="en-US" baseline="0" dirty="0" err="1" smtClean="0"/>
              <a:t>secodary</a:t>
            </a:r>
            <a:r>
              <a:rPr lang="en-US" baseline="0" dirty="0" smtClean="0"/>
              <a:t> low in the lee side of the </a:t>
            </a:r>
            <a:r>
              <a:rPr lang="en-US" baseline="0" dirty="0" err="1" smtClean="0"/>
              <a:t>moutain</a:t>
            </a:r>
            <a:r>
              <a:rPr lang="en-US" baseline="0" dirty="0" smtClean="0"/>
              <a:t> as we are </a:t>
            </a:r>
            <a:r>
              <a:rPr lang="en-US" baseline="0" dirty="0" err="1" smtClean="0"/>
              <a:t>gonna</a:t>
            </a:r>
            <a:r>
              <a:rPr lang="en-US" baseline="0" dirty="0" smtClean="0"/>
              <a:t> see with typhoon </a:t>
            </a:r>
            <a:r>
              <a:rPr lang="en-US" baseline="0" dirty="0" err="1" smtClean="0"/>
              <a:t>toraji</a:t>
            </a:r>
            <a:r>
              <a:rPr lang="en-US" baseline="0" dirty="0" smtClean="0"/>
              <a:t>. In figure c PV is once again coupled  vertically . But due to the loose of intensity the eye is no longer </a:t>
            </a:r>
            <a:r>
              <a:rPr lang="en-US" baseline="0" dirty="0" err="1" smtClean="0"/>
              <a:t>indetifiable</a:t>
            </a:r>
            <a:r>
              <a:rPr lang="en-US" baseline="0" dirty="0" smtClean="0"/>
              <a:t>.</a:t>
            </a:r>
          </a:p>
          <a:p>
            <a:r>
              <a:rPr lang="en-US" baseline="0" dirty="0" smtClean="0"/>
              <a:t>From figure d to f….these shaded regions correlate with higher PV regions. Mixing ratio also decrease due the orographic blocking. Also mixing ratio is large due to orographic forcing figure f</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12</a:t>
            </a:fld>
            <a:endParaRPr lang="en-US"/>
          </a:p>
        </p:txBody>
      </p:sp>
    </p:spTree>
    <p:extLst>
      <p:ext uri="{BB962C8B-B14F-4D97-AF65-F5344CB8AC3E}">
        <p14:creationId xmlns:p14="http://schemas.microsoft.com/office/powerpoint/2010/main" val="149482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surface pressure center 700- 300 </a:t>
            </a:r>
            <a:r>
              <a:rPr lang="en-US" dirty="0" err="1" smtClean="0"/>
              <a:t>mb</a:t>
            </a:r>
            <a:r>
              <a:rPr lang="en-US" dirty="0" smtClean="0"/>
              <a:t> </a:t>
            </a:r>
            <a:r>
              <a:rPr lang="en-US" dirty="0" err="1" smtClean="0"/>
              <a:t>geoponteitla</a:t>
            </a:r>
            <a:r>
              <a:rPr lang="en-US" dirty="0" smtClean="0"/>
              <a:t> center are located at the same location 2 hours later the surface and 700 </a:t>
            </a:r>
            <a:r>
              <a:rPr lang="en-US" dirty="0" err="1" smtClean="0"/>
              <a:t>mb</a:t>
            </a:r>
            <a:r>
              <a:rPr lang="en-US" dirty="0" smtClean="0"/>
              <a:t> are located </a:t>
            </a:r>
            <a:r>
              <a:rPr lang="en-US" baseline="0" dirty="0" smtClean="0"/>
              <a:t> on the west side of the </a:t>
            </a:r>
            <a:r>
              <a:rPr lang="en-US" baseline="0" dirty="0" err="1" smtClean="0"/>
              <a:t>moutain</a:t>
            </a:r>
            <a:r>
              <a:rPr lang="en-US" baseline="0" dirty="0" smtClean="0"/>
              <a:t> but the 300mb is still located over the </a:t>
            </a:r>
            <a:r>
              <a:rPr lang="en-US" baseline="0" dirty="0" err="1" smtClean="0"/>
              <a:t>moutains</a:t>
            </a:r>
            <a:r>
              <a:rPr lang="en-US" baseline="0" dirty="0" smtClean="0"/>
              <a:t> one hour later the center are vertically stacked. Indicating that the low center crossed the </a:t>
            </a:r>
            <a:r>
              <a:rPr lang="en-US" baseline="0" dirty="0" err="1" smtClean="0"/>
              <a:t>moutains</a:t>
            </a:r>
            <a:r>
              <a:rPr lang="en-US" baseline="0" dirty="0" smtClean="0"/>
              <a:t> </a:t>
            </a:r>
            <a:r>
              <a:rPr lang="en-US" baseline="0" dirty="0" err="1" smtClean="0"/>
              <a:t>continuiolsy</a:t>
            </a:r>
            <a:r>
              <a:rPr lang="en-US" baseline="0" dirty="0" smtClean="0"/>
              <a:t> </a:t>
            </a:r>
            <a:r>
              <a:rPr lang="en-US" baseline="0" dirty="0" err="1" smtClean="0"/>
              <a:t>withour</a:t>
            </a:r>
            <a:r>
              <a:rPr lang="en-US" baseline="0" dirty="0" smtClean="0"/>
              <a:t> much disturbance. And there is no evidence of new circulation center forming in the lee side of the </a:t>
            </a:r>
            <a:r>
              <a:rPr lang="en-US" baseline="0" dirty="0" err="1" smtClean="0"/>
              <a:t>moutains</a:t>
            </a:r>
            <a:r>
              <a:rPr lang="en-US" baseline="0" dirty="0" smtClean="0"/>
              <a:t> as we </a:t>
            </a:r>
            <a:r>
              <a:rPr lang="en-US" baseline="0" dirty="0" err="1" smtClean="0"/>
              <a:t>agoing</a:t>
            </a:r>
            <a:r>
              <a:rPr lang="en-US" baseline="0" dirty="0" smtClean="0"/>
              <a:t> to see in </a:t>
            </a:r>
            <a:r>
              <a:rPr lang="en-US" baseline="0" dirty="0" err="1" smtClean="0"/>
              <a:t>thecase</a:t>
            </a:r>
            <a:r>
              <a:rPr lang="en-US" baseline="0" dirty="0" smtClean="0"/>
              <a:t> of </a:t>
            </a:r>
            <a:r>
              <a:rPr lang="en-US" baseline="0" dirty="0" err="1" smtClean="0"/>
              <a:t>toaji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13</a:t>
            </a:fld>
            <a:endParaRPr lang="en-US"/>
          </a:p>
        </p:txBody>
      </p:sp>
    </p:spTree>
    <p:extLst>
      <p:ext uri="{BB962C8B-B14F-4D97-AF65-F5344CB8AC3E}">
        <p14:creationId xmlns:p14="http://schemas.microsoft.com/office/powerpoint/2010/main" val="3365000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simulated storm, like the observed storm took an almost straight line track over</a:t>
            </a:r>
            <a:r>
              <a:rPr lang="en-US" baseline="0" dirty="0" smtClean="0"/>
              <a:t> the CMR. The lower- mid and upper level storm center remain </a:t>
            </a:r>
            <a:r>
              <a:rPr lang="en-US" baseline="0" dirty="0" err="1" smtClean="0"/>
              <a:t>vertally</a:t>
            </a:r>
            <a:r>
              <a:rPr lang="en-US" baseline="0" dirty="0" smtClean="0"/>
              <a:t> stacked during and after the passage over Taiwan.</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15</a:t>
            </a:fld>
            <a:endParaRPr lang="en-US"/>
          </a:p>
        </p:txBody>
      </p:sp>
    </p:spTree>
    <p:extLst>
      <p:ext uri="{BB962C8B-B14F-4D97-AF65-F5344CB8AC3E}">
        <p14:creationId xmlns:p14="http://schemas.microsoft.com/office/powerpoint/2010/main" val="184930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weaker </a:t>
            </a:r>
            <a:r>
              <a:rPr lang="en-US" dirty="0" err="1" smtClean="0"/>
              <a:t>typhon</a:t>
            </a:r>
            <a:r>
              <a:rPr lang="en-US" dirty="0" smtClean="0"/>
              <a:t>, the low level PV is destroyed by the interaction with the </a:t>
            </a:r>
            <a:r>
              <a:rPr lang="en-US" dirty="0" err="1" smtClean="0"/>
              <a:t>moutains.when</a:t>
            </a:r>
            <a:r>
              <a:rPr lang="en-US" dirty="0" smtClean="0"/>
              <a:t> the low level support vanish, the mid and upper level PV weakens. AS the outer circulation impinges on the CMR a new low level PV center forms in the lee side, ultimately takes over as the new center and couples with the </a:t>
            </a:r>
            <a:r>
              <a:rPr lang="en-US" dirty="0" err="1" smtClean="0"/>
              <a:t>remant</a:t>
            </a:r>
            <a:r>
              <a:rPr lang="en-US" dirty="0" smtClean="0"/>
              <a:t> of the upper </a:t>
            </a:r>
            <a:r>
              <a:rPr lang="en-US" dirty="0" err="1" smtClean="0"/>
              <a:t>leel</a:t>
            </a:r>
            <a:r>
              <a:rPr lang="en-US" dirty="0" smtClean="0"/>
              <a:t> PV</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16</a:t>
            </a:fld>
            <a:endParaRPr lang="en-US"/>
          </a:p>
        </p:txBody>
      </p:sp>
    </p:spTree>
    <p:extLst>
      <p:ext uri="{BB962C8B-B14F-4D97-AF65-F5344CB8AC3E}">
        <p14:creationId xmlns:p14="http://schemas.microsoft.com/office/powerpoint/2010/main" val="2754684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concentrations mixing ratio are associated with the new lower circulation</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17</a:t>
            </a:fld>
            <a:endParaRPr lang="en-US"/>
          </a:p>
        </p:txBody>
      </p:sp>
    </p:spTree>
    <p:extLst>
      <p:ext uri="{BB962C8B-B14F-4D97-AF65-F5344CB8AC3E}">
        <p14:creationId xmlns:p14="http://schemas.microsoft.com/office/powerpoint/2010/main" val="1955241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first hours the center have a good vertical coherence even over the </a:t>
            </a:r>
            <a:r>
              <a:rPr lang="en-US" baseline="0" dirty="0" err="1" smtClean="0"/>
              <a:t>CMR.the</a:t>
            </a:r>
            <a:r>
              <a:rPr lang="en-US" baseline="0" dirty="0" smtClean="0"/>
              <a:t> secondary low start to strengthened, having a low circulation at the surface . The upper level low </a:t>
            </a:r>
            <a:r>
              <a:rPr lang="en-US" baseline="0" dirty="0" err="1" smtClean="0"/>
              <a:t>weakended</a:t>
            </a:r>
            <a:r>
              <a:rPr lang="en-US" baseline="0" dirty="0" smtClean="0"/>
              <a:t> at the same time. This pattern continues </a:t>
            </a:r>
            <a:r>
              <a:rPr lang="en-US" baseline="0" dirty="0" err="1" smtClean="0"/>
              <a:t>ganing</a:t>
            </a:r>
            <a:r>
              <a:rPr lang="en-US" baseline="0" dirty="0" smtClean="0"/>
              <a:t> </a:t>
            </a:r>
            <a:r>
              <a:rPr lang="en-US" baseline="0" dirty="0" err="1" smtClean="0"/>
              <a:t>stregenthen</a:t>
            </a:r>
            <a:r>
              <a:rPr lang="en-US" baseline="0" dirty="0" smtClean="0"/>
              <a:t> at surface and </a:t>
            </a:r>
            <a:r>
              <a:rPr lang="en-US" baseline="0" dirty="0" err="1" smtClean="0"/>
              <a:t>extendig</a:t>
            </a:r>
            <a:r>
              <a:rPr lang="en-US" baseline="0" dirty="0" smtClean="0"/>
              <a:t> at </a:t>
            </a:r>
            <a:r>
              <a:rPr lang="en-US" baseline="0" dirty="0" err="1" smtClean="0"/>
              <a:t>uppr</a:t>
            </a:r>
            <a:r>
              <a:rPr lang="en-US" baseline="0" dirty="0" smtClean="0"/>
              <a:t> level and finally taken </a:t>
            </a:r>
            <a:r>
              <a:rPr lang="en-US" baseline="0" dirty="0" err="1" smtClean="0"/>
              <a:t>ove</a:t>
            </a:r>
            <a:r>
              <a:rPr lang="en-US" baseline="0" dirty="0" smtClean="0"/>
              <a:t> </a:t>
            </a:r>
            <a:r>
              <a:rPr lang="en-US" baseline="0" dirty="0" err="1" smtClean="0"/>
              <a:t>rthe</a:t>
            </a:r>
            <a:r>
              <a:rPr lang="en-US" baseline="0" dirty="0" smtClean="0"/>
              <a:t> original cyclone</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18</a:t>
            </a:fld>
            <a:endParaRPr lang="en-US"/>
          </a:p>
        </p:txBody>
      </p:sp>
    </p:spTree>
    <p:extLst>
      <p:ext uri="{BB962C8B-B14F-4D97-AF65-F5344CB8AC3E}">
        <p14:creationId xmlns:p14="http://schemas.microsoft.com/office/powerpoint/2010/main" val="2004744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For </a:t>
            </a:r>
            <a:r>
              <a:rPr lang="en-US" sz="1200" b="0" i="1" kern="1200" dirty="0" smtClean="0">
                <a:solidFill>
                  <a:schemeClr val="tx1"/>
                </a:solidFill>
                <a:effectLst/>
                <a:latin typeface="+mn-lt"/>
                <a:ea typeface="+mn-ea"/>
                <a:cs typeface="+mn-cs"/>
              </a:rPr>
              <a:t>U</a:t>
            </a:r>
            <a:r>
              <a:rPr lang="en-US" sz="1200" b="0" i="0"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Nh</a:t>
            </a:r>
            <a:r>
              <a:rPr lang="en-US" sz="1200" b="0" i="0" kern="1200" dirty="0" smtClean="0">
                <a:solidFill>
                  <a:schemeClr val="tx1"/>
                </a:solidFill>
                <a:effectLst/>
                <a:latin typeface="+mn-lt"/>
                <a:ea typeface="+mn-ea"/>
                <a:cs typeface="+mn-cs"/>
              </a:rPr>
              <a:t>) &gt;&gt; 1, the flow ascends over the obstacle with no upstream deceleration. For </a:t>
            </a:r>
            <a:r>
              <a:rPr lang="en-US" sz="1200" b="0" i="1" kern="1200" dirty="0" smtClean="0">
                <a:solidFill>
                  <a:schemeClr val="tx1"/>
                </a:solidFill>
                <a:effectLst/>
                <a:latin typeface="+mn-lt"/>
                <a:ea typeface="+mn-ea"/>
                <a:cs typeface="+mn-cs"/>
              </a:rPr>
              <a:t>U</a:t>
            </a:r>
            <a:r>
              <a:rPr lang="en-US" sz="1200" b="0" i="0"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Nh</a:t>
            </a:r>
            <a:r>
              <a:rPr lang="en-US" sz="1200" b="0" i="0" kern="1200" smtClean="0">
                <a:solidFill>
                  <a:schemeClr val="tx1"/>
                </a:solidFill>
                <a:effectLst/>
                <a:latin typeface="+mn-lt"/>
                <a:ea typeface="+mn-ea"/>
                <a:cs typeface="+mn-cs"/>
              </a:rPr>
              <a:t>) &lt;&lt; 1, a region of upstream flow deceleration forms that may propagate continuously upstream with time.</a:t>
            </a:r>
            <a:endParaRPr lang="en-US"/>
          </a:p>
        </p:txBody>
      </p:sp>
      <p:sp>
        <p:nvSpPr>
          <p:cNvPr id="4" name="Slide Number Placeholder 3"/>
          <p:cNvSpPr>
            <a:spLocks noGrp="1"/>
          </p:cNvSpPr>
          <p:nvPr>
            <p:ph type="sldNum" sz="quarter" idx="10"/>
          </p:nvPr>
        </p:nvSpPr>
        <p:spPr/>
        <p:txBody>
          <a:bodyPr/>
          <a:lstStyle/>
          <a:p>
            <a:fld id="{35D89DC6-A4F2-4790-A9FE-61309A3153C9}" type="slidenum">
              <a:rPr lang="en-US" smtClean="0"/>
              <a:t>20</a:t>
            </a:fld>
            <a:endParaRPr lang="en-US"/>
          </a:p>
        </p:txBody>
      </p:sp>
    </p:spTree>
    <p:extLst>
      <p:ext uri="{BB962C8B-B14F-4D97-AF65-F5344CB8AC3E}">
        <p14:creationId xmlns:p14="http://schemas.microsoft.com/office/powerpoint/2010/main" val="162924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a:t>
            </a:r>
            <a:r>
              <a:rPr lang="en-US" dirty="0" err="1" smtClean="0"/>
              <a:t>arameters</a:t>
            </a:r>
            <a:r>
              <a:rPr lang="en-US" dirty="0" smtClean="0"/>
              <a:t> are base on cyclones moving westward over a north south oriented mesoscale mountain ranges</a:t>
            </a:r>
          </a:p>
          <a:p>
            <a:r>
              <a:rPr lang="en-US" dirty="0" smtClean="0"/>
              <a:t>Vortex </a:t>
            </a:r>
            <a:r>
              <a:rPr lang="en-US" dirty="0" err="1" smtClean="0"/>
              <a:t>frounde</a:t>
            </a:r>
            <a:r>
              <a:rPr lang="en-US" dirty="0" smtClean="0"/>
              <a:t> number-</a:t>
            </a:r>
            <a:r>
              <a:rPr lang="en-US" dirty="0" err="1" smtClean="0"/>
              <a:t>meausre</a:t>
            </a:r>
            <a:r>
              <a:rPr lang="en-US" dirty="0" smtClean="0"/>
              <a:t> the ability to go over the </a:t>
            </a:r>
            <a:r>
              <a:rPr lang="en-US" dirty="0" err="1" smtClean="0"/>
              <a:t>moutain</a:t>
            </a:r>
            <a:endParaRPr lang="en-US" dirty="0" smtClean="0"/>
          </a:p>
          <a:p>
            <a:r>
              <a:rPr lang="en-US" dirty="0" err="1" smtClean="0"/>
              <a:t>ratioTC</a:t>
            </a:r>
            <a:r>
              <a:rPr lang="en-US" dirty="0" smtClean="0"/>
              <a:t>/MTN </a:t>
            </a:r>
            <a:r>
              <a:rPr lang="en-US" dirty="0" err="1" smtClean="0"/>
              <a:t>leng</a:t>
            </a:r>
            <a:r>
              <a:rPr lang="en-US" dirty="0" smtClean="0"/>
              <a:t>= smaller means that  stronger orographic </a:t>
            </a:r>
            <a:r>
              <a:rPr lang="en-US" dirty="0" err="1" smtClean="0"/>
              <a:t>bloking</a:t>
            </a:r>
            <a:endParaRPr lang="en-US" dirty="0" smtClean="0"/>
          </a:p>
          <a:p>
            <a:r>
              <a:rPr lang="en-US" dirty="0" smtClean="0"/>
              <a:t>Track </a:t>
            </a:r>
            <a:r>
              <a:rPr lang="en-US" dirty="0" err="1" smtClean="0"/>
              <a:t>conitnuity</a:t>
            </a:r>
            <a:r>
              <a:rPr lang="en-US" dirty="0" smtClean="0"/>
              <a:t> controlled by Vortex Froude number and ratio ..</a:t>
            </a:r>
          </a:p>
          <a:p>
            <a:r>
              <a:rPr lang="en-US" dirty="0" smtClean="0"/>
              <a:t>Degree of </a:t>
            </a:r>
            <a:r>
              <a:rPr lang="en-US" dirty="0" err="1" smtClean="0"/>
              <a:t>delfection</a:t>
            </a:r>
            <a:r>
              <a:rPr lang="en-US" dirty="0" smtClean="0"/>
              <a:t> is controlled by Froude Number.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21</a:t>
            </a:fld>
            <a:endParaRPr lang="en-US"/>
          </a:p>
        </p:txBody>
      </p:sp>
    </p:spTree>
    <p:extLst>
      <p:ext uri="{BB962C8B-B14F-4D97-AF65-F5344CB8AC3E}">
        <p14:creationId xmlns:p14="http://schemas.microsoft.com/office/powerpoint/2010/main" val="359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Applying those parameters to tropical storms in the Atlantic Ocean and the Caribbean may imply different results based on the unique geometry, topography, and sea surface temperature as well as larger scale wind and temperature conditions in the Caribbean compared to Taiwan. For example, there are some massive differences that are important to point out between Taiwan and Puerto Rico: the east-west island mountain ranges in the Caribbean (Bender M., 1987) are radically different than the mountain range in Taiwan and the mountain height in the Caribbean Islands in general are lower than the CMR in Taiwan. </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23</a:t>
            </a:fld>
            <a:endParaRPr lang="en-US"/>
          </a:p>
        </p:txBody>
      </p:sp>
    </p:spTree>
    <p:extLst>
      <p:ext uri="{BB962C8B-B14F-4D97-AF65-F5344CB8AC3E}">
        <p14:creationId xmlns:p14="http://schemas.microsoft.com/office/powerpoint/2010/main" val="1853456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Since I’m originally from Puerto Rico, this topic always had caught my attention when every year we are in a constant state of concern as to whether a hurricane will make or not a landfall over Puerto Rico. I have always noticed that most of the tropical cyclones deviate to the north or south when they approach Puerto Rico. Thus, I have a particular interest in understanding in a depth manner the dynamical processes responsible for this deviation.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Previous studies of tropical storm track deflection were focused mostly on the topographic effects of Hispaniola and Cuba due to the fact that they have very high mountains. (Bender, 1987). It is important to point out that the topography employed in previous simulation studies was very coarse and often underestimated terrain forcing due to low numerical model topographic resolution. Properly incorporating the effect of high resolution terrain may enhance track predictions of tropical cyclones and have large societal impacts downstream in the Caribbean and even the 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 in the Caribbean the highest mountains are lower compared to the CMR in Taiwan, track deflection may be caused by other parameters that are not taken into consideration in the previous studies. These have not been studied in depth in the Caribbean and as mentioned above real data simulations have suffered from poor topographic resolution and inadequate initial data.  Those parameters include orientation, scale, nearby sea surface temperatures, sensible and latent heat from nearby dry and moist convection as well as background wind/temperature stratification fields. </a:t>
            </a:r>
          </a:p>
          <a:p>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24</a:t>
            </a:fld>
            <a:endParaRPr lang="en-US"/>
          </a:p>
        </p:txBody>
      </p:sp>
    </p:spTree>
    <p:extLst>
      <p:ext uri="{BB962C8B-B14F-4D97-AF65-F5344CB8AC3E}">
        <p14:creationId xmlns:p14="http://schemas.microsoft.com/office/powerpoint/2010/main" val="34526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Understanding the dynamical processes that control synoptic/mesoscale phenomena will help to improve the forecasts of tropical storms and other phenomena controlled by complex terrain over vast expanses of our planet. An enhancement in storm track prediction will have a major societal impact in coastal regions prone to tropical storms by increasing the lead time available to people for storm preparation including subsequent evacuation.</a:t>
            </a:r>
            <a:endParaRPr lang="en-US" dirty="0" smtClean="0"/>
          </a:p>
          <a:p>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3</a:t>
            </a:fld>
            <a:endParaRPr lang="en-US"/>
          </a:p>
        </p:txBody>
      </p:sp>
    </p:spTree>
    <p:extLst>
      <p:ext uri="{BB962C8B-B14F-4D97-AF65-F5344CB8AC3E}">
        <p14:creationId xmlns:p14="http://schemas.microsoft.com/office/powerpoint/2010/main" val="121938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those numerical simulations, six non-dimensional parameters have been established (see </a:t>
            </a:r>
            <a:r>
              <a:rPr lang="en-US" sz="1200" b="1" kern="1200" dirty="0" smtClean="0">
                <a:solidFill>
                  <a:schemeClr val="tx1"/>
                </a:solidFill>
                <a:effectLst/>
                <a:latin typeface="+mn-lt"/>
                <a:ea typeface="+mn-ea"/>
                <a:cs typeface="+mn-cs"/>
              </a:rPr>
              <a:t>Table 1</a:t>
            </a:r>
            <a:r>
              <a:rPr lang="en-US" sz="1200" kern="1200" dirty="0" smtClean="0">
                <a:solidFill>
                  <a:schemeClr val="tx1"/>
                </a:solidFill>
                <a:effectLst/>
                <a:latin typeface="+mn-lt"/>
                <a:ea typeface="+mn-ea"/>
                <a:cs typeface="+mn-cs"/>
              </a:rPr>
              <a:t>) which help to determine the deflection of TC tracks (Lin, 2006).</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28</a:t>
            </a:fld>
            <a:endParaRPr lang="en-US"/>
          </a:p>
        </p:txBody>
      </p:sp>
    </p:spTree>
    <p:extLst>
      <p:ext uri="{BB962C8B-B14F-4D97-AF65-F5344CB8AC3E}">
        <p14:creationId xmlns:p14="http://schemas.microsoft.com/office/powerpoint/2010/main" val="1897407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D89DC6-A4F2-4790-A9FE-61309A3153C9}" type="slidenum">
              <a:rPr lang="en-US" smtClean="0"/>
              <a:t>33</a:t>
            </a:fld>
            <a:endParaRPr lang="en-US"/>
          </a:p>
        </p:txBody>
      </p:sp>
    </p:spTree>
    <p:extLst>
      <p:ext uri="{BB962C8B-B14F-4D97-AF65-F5344CB8AC3E}">
        <p14:creationId xmlns:p14="http://schemas.microsoft.com/office/powerpoint/2010/main" val="35525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Why? Due that to jump over the island by </a:t>
            </a:r>
            <a:r>
              <a:rPr lang="en-US" dirty="0" err="1" smtClean="0"/>
              <a:t>froming</a:t>
            </a:r>
            <a:r>
              <a:rPr lang="en-US" dirty="0" smtClean="0"/>
              <a:t> a secondary circulation on the lee side, with the original center being blocked  by the terrain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a:t>
            </a:r>
            <a:r>
              <a:rPr lang="en-US" dirty="0" err="1" smtClean="0"/>
              <a:t>doesn</a:t>
            </a:r>
            <a:r>
              <a:rPr lang="en-US" dirty="0" smtClean="0"/>
              <a:t> t mean deflection</a:t>
            </a:r>
          </a:p>
          <a:p>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4</a:t>
            </a:fld>
            <a:endParaRPr lang="en-US"/>
          </a:p>
        </p:txBody>
      </p:sp>
    </p:spTree>
    <p:extLst>
      <p:ext uri="{BB962C8B-B14F-4D97-AF65-F5344CB8AC3E}">
        <p14:creationId xmlns:p14="http://schemas.microsoft.com/office/powerpoint/2010/main" val="3852526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before landfall, </a:t>
            </a:r>
            <a:r>
              <a:rPr lang="en-US" dirty="0" err="1" smtClean="0"/>
              <a:t>Bilis</a:t>
            </a:r>
            <a:r>
              <a:rPr lang="en-US" dirty="0" smtClean="0"/>
              <a:t> turned northward and followed</a:t>
            </a:r>
            <a:r>
              <a:rPr lang="en-US" baseline="0" dirty="0" smtClean="0"/>
              <a:t> a cyclonic track across the island, </a:t>
            </a:r>
            <a:r>
              <a:rPr lang="en-US" baseline="0" dirty="0" err="1" smtClean="0"/>
              <a:t>afther</a:t>
            </a:r>
            <a:r>
              <a:rPr lang="en-US" baseline="0" dirty="0" smtClean="0"/>
              <a:t> the </a:t>
            </a:r>
            <a:r>
              <a:rPr lang="en-US" baseline="0" dirty="0" err="1" smtClean="0"/>
              <a:t>landfalll</a:t>
            </a:r>
            <a:r>
              <a:rPr lang="en-US" baseline="0" dirty="0" smtClean="0"/>
              <a:t> over Taiwan it </a:t>
            </a:r>
            <a:r>
              <a:rPr lang="en-US" baseline="0" dirty="0" err="1" smtClean="0"/>
              <a:t>weakended</a:t>
            </a:r>
            <a:r>
              <a:rPr lang="en-US" baseline="0" dirty="0" smtClean="0"/>
              <a:t> rapidly, it then </a:t>
            </a:r>
            <a:r>
              <a:rPr lang="en-US" baseline="0" dirty="0" err="1" smtClean="0"/>
              <a:t>conitnued</a:t>
            </a:r>
            <a:r>
              <a:rPr lang="en-US" baseline="0" dirty="0" smtClean="0"/>
              <a:t> to move westward and made landfall on the southeast coast of China. The high terrain of CMR helped weaken </a:t>
            </a:r>
            <a:r>
              <a:rPr lang="en-US" baseline="0" dirty="0" err="1" smtClean="0"/>
              <a:t>Bilis</a:t>
            </a:r>
            <a:r>
              <a:rPr lang="en-US" baseline="0" dirty="0" smtClean="0"/>
              <a:t> significantly</a:t>
            </a:r>
          </a:p>
          <a:p>
            <a:endParaRPr lang="en-US" baseline="0" dirty="0" smtClean="0"/>
          </a:p>
          <a:p>
            <a:r>
              <a:rPr lang="en-US" baseline="0" dirty="0" err="1" smtClean="0"/>
              <a:t>Wjen</a:t>
            </a:r>
            <a:r>
              <a:rPr lang="en-US" baseline="0" dirty="0" smtClean="0"/>
              <a:t> it formed it followed an almost straight northwesterly track </a:t>
            </a:r>
            <a:r>
              <a:rPr lang="en-US" baseline="0" dirty="0" err="1" smtClean="0"/>
              <a:t>aproaching</a:t>
            </a:r>
            <a:r>
              <a:rPr lang="en-US" baseline="0" dirty="0" smtClean="0"/>
              <a:t> Taiwan</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6</a:t>
            </a:fld>
            <a:endParaRPr lang="en-US"/>
          </a:p>
        </p:txBody>
      </p:sp>
    </p:spTree>
    <p:extLst>
      <p:ext uri="{BB962C8B-B14F-4D97-AF65-F5344CB8AC3E}">
        <p14:creationId xmlns:p14="http://schemas.microsoft.com/office/powerpoint/2010/main" val="9336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Bilis</a:t>
            </a:r>
            <a:r>
              <a:rPr lang="en-US" dirty="0" smtClean="0"/>
              <a:t> was approaching the SE coast of Taiwan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with the </a:t>
            </a:r>
            <a:r>
              <a:rPr lang="en-US" dirty="0" err="1" smtClean="0"/>
              <a:t>taiwain</a:t>
            </a:r>
            <a:r>
              <a:rPr lang="en-US" dirty="0" smtClean="0"/>
              <a:t> </a:t>
            </a:r>
            <a:r>
              <a:rPr lang="en-US" dirty="0" err="1" smtClean="0"/>
              <a:t>centtral</a:t>
            </a:r>
            <a:r>
              <a:rPr lang="en-US" dirty="0" smtClean="0"/>
              <a:t> weather</a:t>
            </a:r>
            <a:r>
              <a:rPr lang="en-US" baseline="0" dirty="0" smtClean="0"/>
              <a:t> mesoscale </a:t>
            </a:r>
            <a:r>
              <a:rPr lang="en-US" baseline="0" smtClean="0"/>
              <a:t>analysiss</a:t>
            </a:r>
            <a:endParaRPr lang="en-US" dirty="0" smtClean="0"/>
          </a:p>
          <a:p>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7</a:t>
            </a:fld>
            <a:endParaRPr lang="en-US"/>
          </a:p>
        </p:txBody>
      </p:sp>
    </p:spTree>
    <p:extLst>
      <p:ext uri="{BB962C8B-B14F-4D97-AF65-F5344CB8AC3E}">
        <p14:creationId xmlns:p14="http://schemas.microsoft.com/office/powerpoint/2010/main" val="94789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Wjen</a:t>
            </a:r>
            <a:r>
              <a:rPr lang="en-US" baseline="0" dirty="0" smtClean="0"/>
              <a:t> it formed it followed westward and then northwesterly track </a:t>
            </a:r>
            <a:r>
              <a:rPr lang="en-US" baseline="0" dirty="0" err="1" smtClean="0"/>
              <a:t>aproaching</a:t>
            </a:r>
            <a:r>
              <a:rPr lang="en-US" baseline="0" dirty="0" smtClean="0"/>
              <a:t> Taiwan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Again The </a:t>
            </a:r>
            <a:r>
              <a:rPr lang="en-US" baseline="0" dirty="0" smtClean="0"/>
              <a:t>high terrain of CMR helped weaken </a:t>
            </a:r>
            <a:r>
              <a:rPr lang="en-US" baseline="0" dirty="0" err="1" smtClean="0"/>
              <a:t>Bilis</a:t>
            </a:r>
            <a:r>
              <a:rPr lang="en-US" baseline="0" dirty="0" smtClean="0"/>
              <a:t> significantly</a:t>
            </a:r>
            <a:endParaRPr lang="en-US" dirty="0" smtClean="0"/>
          </a:p>
          <a:p>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8</a:t>
            </a:fld>
            <a:endParaRPr lang="en-US"/>
          </a:p>
        </p:txBody>
      </p:sp>
    </p:spTree>
    <p:extLst>
      <p:ext uri="{BB962C8B-B14F-4D97-AF65-F5344CB8AC3E}">
        <p14:creationId xmlns:p14="http://schemas.microsoft.com/office/powerpoint/2010/main" val="28331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Contrary to </a:t>
            </a:r>
            <a:r>
              <a:rPr lang="en-US" dirty="0" err="1" smtClean="0"/>
              <a:t>Bilis</a:t>
            </a:r>
            <a:r>
              <a:rPr lang="en-US" dirty="0" smtClean="0"/>
              <a:t> Secondary low formed in the lee</a:t>
            </a:r>
            <a:r>
              <a:rPr lang="en-US" baseline="0" dirty="0" smtClean="0"/>
              <a:t> side before </a:t>
            </a:r>
            <a:r>
              <a:rPr lang="en-US" baseline="0" dirty="0" err="1" smtClean="0"/>
              <a:t>Toraji</a:t>
            </a:r>
            <a:r>
              <a:rPr lang="en-US" baseline="0" dirty="0" smtClean="0"/>
              <a:t> made landfall</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9</a:t>
            </a:fld>
            <a:endParaRPr lang="en-US"/>
          </a:p>
        </p:txBody>
      </p:sp>
    </p:spTree>
    <p:extLst>
      <p:ext uri="{BB962C8B-B14F-4D97-AF65-F5344CB8AC3E}">
        <p14:creationId xmlns:p14="http://schemas.microsoft.com/office/powerpoint/2010/main" val="165163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PSU/NCAR mesoscale model (known as MM5) is a limited-area, </a:t>
            </a:r>
            <a:r>
              <a:rPr lang="en-US" sz="1200" b="0" i="0" kern="1200" dirty="0" err="1" smtClean="0">
                <a:solidFill>
                  <a:schemeClr val="tx1"/>
                </a:solidFill>
                <a:effectLst/>
                <a:latin typeface="+mn-lt"/>
                <a:ea typeface="+mn-ea"/>
                <a:cs typeface="+mn-cs"/>
              </a:rPr>
              <a:t>nonhydrostatic</a:t>
            </a:r>
            <a:r>
              <a:rPr lang="en-US" sz="1200" b="0" i="0" kern="1200" dirty="0" smtClean="0">
                <a:solidFill>
                  <a:schemeClr val="tx1"/>
                </a:solidFill>
                <a:effectLst/>
                <a:latin typeface="+mn-lt"/>
                <a:ea typeface="+mn-ea"/>
                <a:cs typeface="+mn-cs"/>
              </a:rPr>
              <a:t>, terrain-following sigma-coordinate model designed to simulate or predict mesoscale atmospheric circulation. The model is supported by several pre- and post-processing programs, which are referred to collectively as the MM5 modeling system. The MM5 modeling system software is mostly written in Fortran, and has been developed at Penn State and NCAR as a community mesoscale model with contributions from users worldwide.</a:t>
            </a:r>
          </a:p>
          <a:p>
            <a:endParaRPr lang="en-US" sz="1200" b="0" i="0" kern="1200" dirty="0" smtClean="0">
              <a:solidFill>
                <a:schemeClr val="tx1"/>
              </a:solidFill>
              <a:effectLst/>
              <a:latin typeface="+mn-lt"/>
              <a:ea typeface="+mn-ea"/>
              <a:cs typeface="+mn-cs"/>
            </a:endParaRPr>
          </a:p>
          <a:p>
            <a:r>
              <a:rPr lang="en-US" sz="1200" b="0" i="0" kern="1200" dirty="0" smtClean="0">
                <a:solidFill>
                  <a:srgbClr val="FF0000"/>
                </a:solidFill>
                <a:effectLst/>
                <a:latin typeface="+mn-lt"/>
                <a:ea typeface="+mn-ea"/>
                <a:cs typeface="+mn-cs"/>
              </a:rPr>
              <a:t>They made various assumptions due to the coarse resolution.</a:t>
            </a:r>
            <a:r>
              <a:rPr lang="en-US" sz="1200" b="0" i="0" kern="1200" baseline="0" dirty="0" smtClean="0">
                <a:solidFill>
                  <a:srgbClr val="FF0000"/>
                </a:solidFill>
                <a:effectLst/>
                <a:latin typeface="+mn-lt"/>
                <a:ea typeface="+mn-ea"/>
                <a:cs typeface="+mn-cs"/>
              </a:rPr>
              <a:t> They remove vortices from the </a:t>
            </a:r>
            <a:r>
              <a:rPr lang="en-US" sz="1200" b="0" i="0" kern="1200" baseline="0" dirty="0" err="1" smtClean="0">
                <a:solidFill>
                  <a:srgbClr val="FF0000"/>
                </a:solidFill>
                <a:effectLst/>
                <a:latin typeface="+mn-lt"/>
                <a:ea typeface="+mn-ea"/>
                <a:cs typeface="+mn-cs"/>
              </a:rPr>
              <a:t>analyssis</a:t>
            </a:r>
            <a:r>
              <a:rPr lang="en-US" sz="1200" b="0" i="0" kern="1200" baseline="0" dirty="0" smtClean="0">
                <a:solidFill>
                  <a:srgbClr val="FF0000"/>
                </a:solidFill>
                <a:effectLst/>
                <a:latin typeface="+mn-lt"/>
                <a:ea typeface="+mn-ea"/>
                <a:cs typeface="+mn-cs"/>
              </a:rPr>
              <a:t> and implanted bogus vortices</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5D89DC6-A4F2-4790-A9FE-61309A3153C9}" type="slidenum">
              <a:rPr lang="en-US" smtClean="0"/>
              <a:t>10</a:t>
            </a:fld>
            <a:endParaRPr lang="en-US"/>
          </a:p>
        </p:txBody>
      </p:sp>
    </p:spTree>
    <p:extLst>
      <p:ext uri="{BB962C8B-B14F-4D97-AF65-F5344CB8AC3E}">
        <p14:creationId xmlns:p14="http://schemas.microsoft.com/office/powerpoint/2010/main" val="407897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simulated storm, like the observed storm took an almost straight line track over</a:t>
            </a:r>
            <a:r>
              <a:rPr lang="en-US" baseline="0" dirty="0" smtClean="0"/>
              <a:t> the CMR. The lower- mid and upper level storm center remain </a:t>
            </a:r>
            <a:r>
              <a:rPr lang="en-US" baseline="0" dirty="0" err="1" smtClean="0"/>
              <a:t>vertally</a:t>
            </a:r>
            <a:r>
              <a:rPr lang="en-US" baseline="0" dirty="0" smtClean="0"/>
              <a:t> stacked during and after the passage over Taiwan.</a:t>
            </a:r>
            <a:endParaRPr lang="en-US" dirty="0"/>
          </a:p>
        </p:txBody>
      </p:sp>
      <p:sp>
        <p:nvSpPr>
          <p:cNvPr id="4" name="Slide Number Placeholder 3"/>
          <p:cNvSpPr>
            <a:spLocks noGrp="1"/>
          </p:cNvSpPr>
          <p:nvPr>
            <p:ph type="sldNum" sz="quarter" idx="10"/>
          </p:nvPr>
        </p:nvSpPr>
        <p:spPr/>
        <p:txBody>
          <a:bodyPr/>
          <a:lstStyle/>
          <a:p>
            <a:fld id="{35D89DC6-A4F2-4790-A9FE-61309A3153C9}" type="slidenum">
              <a:rPr lang="en-US" smtClean="0"/>
              <a:t>11</a:t>
            </a:fld>
            <a:endParaRPr lang="en-US"/>
          </a:p>
        </p:txBody>
      </p:sp>
    </p:spTree>
    <p:extLst>
      <p:ext uri="{BB962C8B-B14F-4D97-AF65-F5344CB8AC3E}">
        <p14:creationId xmlns:p14="http://schemas.microsoft.com/office/powerpoint/2010/main" val="184930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11780F-2E12-4179-877A-7D6B3F323BA4}" type="datetime1">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3721040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F08779-1190-4EDB-9F60-D59606AEA23A}" type="datetime1">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347221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30411D-4329-43D8-B3AA-59AEA0D2AA4D}" type="datetime1">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251372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BBB765-8364-4FF3-BBE9-EB8CF4E5E15C}" type="datetime1">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579920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5BD989-301F-49E0-8C9C-D0866D082DA0}" type="datetime1">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3641742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CBDDC7-4306-4BC9-B4FB-2FB33F8BA3F7}" type="datetime1">
              <a:rPr lang="en-US" smtClean="0"/>
              <a:t>5/14/2017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364908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E2CD18-A204-408E-8A3B-58384EB11B09}" type="datetime1">
              <a:rPr lang="en-US" smtClean="0"/>
              <a:t>5/14/2017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3804730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B051B3-7349-4F5B-A632-428852067AB7}" type="datetime1">
              <a:rPr lang="en-US" smtClean="0"/>
              <a:t>5/14/2017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4267767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24681-F0E3-425C-A781-89D4A8AC7FE1}" type="datetime1">
              <a:rPr lang="en-US" smtClean="0"/>
              <a:t>5/14/2017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3889848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F694F-8844-41FC-972C-53875E4A24FD}" type="datetime1">
              <a:rPr lang="en-US" smtClean="0"/>
              <a:t>5/14/2017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1520483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EF12C-045C-43DB-999C-C195C4C2DE99}" type="datetime1">
              <a:rPr lang="en-US" smtClean="0"/>
              <a:t>5/14/2017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05D73-90AA-4904-AE43-1007D8A7A6C1}" type="slidenum">
              <a:rPr lang="en-US" smtClean="0"/>
              <a:t>‹#›</a:t>
            </a:fld>
            <a:endParaRPr lang="en-US"/>
          </a:p>
        </p:txBody>
      </p:sp>
    </p:spTree>
    <p:extLst>
      <p:ext uri="{BB962C8B-B14F-4D97-AF65-F5344CB8AC3E}">
        <p14:creationId xmlns:p14="http://schemas.microsoft.com/office/powerpoint/2010/main" val="3153356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DE332-A50F-4BEA-B59A-69B9FAFC3466}" type="datetime1">
              <a:rPr lang="en-US" smtClean="0"/>
              <a:t>5/14/2017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05D73-90AA-4904-AE43-1007D8A7A6C1}" type="slidenum">
              <a:rPr lang="en-US" smtClean="0"/>
              <a:t>‹#›</a:t>
            </a:fld>
            <a:endParaRPr lang="en-US"/>
          </a:p>
        </p:txBody>
      </p:sp>
    </p:spTree>
    <p:extLst>
      <p:ext uri="{BB962C8B-B14F-4D97-AF65-F5344CB8AC3E}">
        <p14:creationId xmlns:p14="http://schemas.microsoft.com/office/powerpoint/2010/main" val="198690574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urricane disasters in taiwan"/>
          <p:cNvPicPr>
            <a:picLocks noChangeAspect="1" noChangeArrowheads="1"/>
          </p:cNvPicPr>
          <p:nvPr/>
        </p:nvPicPr>
        <p:blipFill rotWithShape="1">
          <a:blip r:embed="rId3">
            <a:extLst>
              <a:ext uri="{28A0092B-C50C-407E-A947-70E740481C1C}">
                <a14:useLocalDpi xmlns:a14="http://schemas.microsoft.com/office/drawing/2010/main" val="0"/>
              </a:ext>
            </a:extLst>
          </a:blip>
          <a:srcRect r="33710"/>
          <a:stretch/>
        </p:blipFill>
        <p:spPr bwMode="auto">
          <a:xfrm>
            <a:off x="9601200" y="624840"/>
            <a:ext cx="422680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4876800"/>
            <a:ext cx="6400800" cy="1752600"/>
          </a:xfrm>
          <a:solidFill>
            <a:schemeClr val="tx1">
              <a:lumMod val="50000"/>
            </a:schemeClr>
          </a:solidFill>
        </p:spPr>
        <p:txBody>
          <a:bodyPr>
            <a:normAutofit fontScale="92500" lnSpcReduction="10000"/>
          </a:bodyPr>
          <a:lstStyle/>
          <a:p>
            <a:endParaRPr lang="en-US" sz="2500" dirty="0" smtClean="0"/>
          </a:p>
          <a:p>
            <a:r>
              <a:rPr lang="en-US" sz="2500" dirty="0" smtClean="0"/>
              <a:t>Presented by </a:t>
            </a:r>
            <a:r>
              <a:rPr lang="en-US" sz="2500" dirty="0" err="1" smtClean="0"/>
              <a:t>Karimar</a:t>
            </a:r>
            <a:r>
              <a:rPr lang="en-US" sz="2500" dirty="0" smtClean="0"/>
              <a:t> Ledesma-Maldonado</a:t>
            </a:r>
          </a:p>
          <a:p>
            <a:pPr>
              <a:lnSpc>
                <a:spcPct val="120000"/>
              </a:lnSpc>
              <a:spcBef>
                <a:spcPts val="0"/>
              </a:spcBef>
            </a:pPr>
            <a:r>
              <a:rPr lang="en-US" sz="1500" dirty="0"/>
              <a:t>Graduate Student </a:t>
            </a:r>
            <a:br>
              <a:rPr lang="en-US" sz="1500" dirty="0"/>
            </a:br>
            <a:r>
              <a:rPr lang="en-US" sz="1500" dirty="0"/>
              <a:t>Department of Atmospheric </a:t>
            </a:r>
            <a:r>
              <a:rPr lang="en-US" sz="1500" dirty="0" smtClean="0"/>
              <a:t>Sciences</a:t>
            </a:r>
          </a:p>
          <a:p>
            <a:pPr>
              <a:lnSpc>
                <a:spcPct val="120000"/>
              </a:lnSpc>
              <a:spcBef>
                <a:spcPts val="0"/>
              </a:spcBef>
            </a:pPr>
            <a:r>
              <a:rPr lang="en-US" sz="1500" dirty="0" smtClean="0"/>
              <a:t>Desert </a:t>
            </a:r>
            <a:r>
              <a:rPr lang="en-US" sz="1500" dirty="0"/>
              <a:t>Research </a:t>
            </a:r>
            <a:r>
              <a:rPr lang="en-US" sz="1500" dirty="0" smtClean="0"/>
              <a:t>Institute</a:t>
            </a:r>
          </a:p>
          <a:p>
            <a:pPr>
              <a:lnSpc>
                <a:spcPct val="120000"/>
              </a:lnSpc>
              <a:spcBef>
                <a:spcPts val="0"/>
              </a:spcBef>
            </a:pPr>
            <a:r>
              <a:rPr lang="en-US" sz="1500" dirty="0" smtClean="0"/>
              <a:t>University </a:t>
            </a:r>
            <a:r>
              <a:rPr lang="en-US" sz="1500" dirty="0"/>
              <a:t>of Nevada Reno</a:t>
            </a:r>
          </a:p>
        </p:txBody>
      </p:sp>
      <p:pic>
        <p:nvPicPr>
          <p:cNvPr id="4100" name="Picture 4" descr="Image result for typhoon taiw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962400"/>
            <a:ext cx="3140022" cy="37052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taiwan isla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 b="100000" l="0" r="100000"/>
                    </a14:imgEffect>
                  </a14:imgLayer>
                </a14:imgProps>
              </a:ext>
              <a:ext uri="{28A0092B-C50C-407E-A947-70E740481C1C}">
                <a14:useLocalDpi xmlns:a14="http://schemas.microsoft.com/office/drawing/2010/main" val="0"/>
              </a:ext>
            </a:extLst>
          </a:blip>
          <a:srcRect/>
          <a:stretch>
            <a:fillRect/>
          </a:stretch>
        </p:blipFill>
        <p:spPr bwMode="auto">
          <a:xfrm>
            <a:off x="4653013" y="1600200"/>
            <a:ext cx="3429000"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urved Connector 4"/>
          <p:cNvCxnSpPr/>
          <p:nvPr/>
        </p:nvCxnSpPr>
        <p:spPr>
          <a:xfrm rot="10800000">
            <a:off x="5338813" y="2781300"/>
            <a:ext cx="2743200" cy="2362200"/>
          </a:xfrm>
          <a:prstGeom prst="curvedConnector3">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2" descr="https://encrypted-tbn3.gstatic.com/images?q=tbn:ANd9GcQznPaAgoJuThmVRg5K4ekyOPcFxKAhRhwqhPjA5ogHnPnqHnJ9e8dbrT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772400" y="4729163"/>
            <a:ext cx="1181100" cy="1085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9514" y="76200"/>
            <a:ext cx="7991375" cy="3489960"/>
          </a:xfrm>
        </p:spPr>
        <p:txBody>
          <a:bodyPr>
            <a:normAutofit/>
          </a:bodyPr>
          <a:lstStyle/>
          <a:p>
            <a:pPr algn="l"/>
            <a:r>
              <a:rPr lang="en-US" dirty="0" smtClean="0"/>
              <a:t>Dynamics of Track Deflection Associated with the passage of tropical cyclones over  a Mesoscale Mountain</a:t>
            </a:r>
            <a:endParaRPr lang="en-US" dirty="0"/>
          </a:p>
        </p:txBody>
      </p:sp>
      <p:sp>
        <p:nvSpPr>
          <p:cNvPr id="4" name="TextBox 3"/>
          <p:cNvSpPr txBox="1"/>
          <p:nvPr/>
        </p:nvSpPr>
        <p:spPr>
          <a:xfrm>
            <a:off x="152400" y="3352800"/>
            <a:ext cx="5638800" cy="369332"/>
          </a:xfrm>
          <a:prstGeom prst="rect">
            <a:avLst/>
          </a:prstGeom>
          <a:noFill/>
        </p:spPr>
        <p:txBody>
          <a:bodyPr wrap="square" rtlCol="0">
            <a:spAutoFit/>
          </a:bodyPr>
          <a:lstStyle/>
          <a:p>
            <a:r>
              <a:rPr lang="en-US" dirty="0" smtClean="0"/>
              <a:t>By </a:t>
            </a:r>
            <a:r>
              <a:rPr lang="en-US" dirty="0" err="1" smtClean="0"/>
              <a:t>Yuh</a:t>
            </a:r>
            <a:r>
              <a:rPr lang="en-US" dirty="0" smtClean="0"/>
              <a:t>-Lang Lin, Nicholas C. </a:t>
            </a:r>
            <a:r>
              <a:rPr lang="en-US" dirty="0" err="1" smtClean="0"/>
              <a:t>Witcraft</a:t>
            </a:r>
            <a:r>
              <a:rPr lang="en-US" dirty="0" smtClean="0"/>
              <a:t> and Ying-Hwa </a:t>
            </a:r>
            <a:r>
              <a:rPr lang="en-US" dirty="0" err="1" smtClean="0"/>
              <a:t>Kuo</a:t>
            </a:r>
            <a:endParaRPr lang="en-US" dirty="0"/>
          </a:p>
        </p:txBody>
      </p:sp>
      <p:sp>
        <p:nvSpPr>
          <p:cNvPr id="6" name="Slide Number Placeholder 5"/>
          <p:cNvSpPr>
            <a:spLocks noGrp="1"/>
          </p:cNvSpPr>
          <p:nvPr>
            <p:ph type="sldNum" sz="quarter" idx="12"/>
          </p:nvPr>
        </p:nvSpPr>
        <p:spPr/>
        <p:txBody>
          <a:bodyPr/>
          <a:lstStyle/>
          <a:p>
            <a:fld id="{30305D73-90AA-4904-AE43-1007D8A7A6C1}" type="slidenum">
              <a:rPr lang="en-US" smtClean="0"/>
              <a:t>1</a:t>
            </a:fld>
            <a:endParaRPr lang="en-US"/>
          </a:p>
        </p:txBody>
      </p:sp>
    </p:spTree>
    <p:extLst>
      <p:ext uri="{BB962C8B-B14F-4D97-AF65-F5344CB8AC3E}">
        <p14:creationId xmlns:p14="http://schemas.microsoft.com/office/powerpoint/2010/main" val="1255164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normAutofit fontScale="90000"/>
          </a:bodyPr>
          <a:lstStyle/>
          <a:p>
            <a:r>
              <a:rPr lang="en-US" dirty="0" smtClean="0"/>
              <a:t>Model Description and Experiment Design</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t>Version 3 of the Mesoscale Model (MM5.v3)</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r>
              <a:rPr lang="en-US" dirty="0" smtClean="0"/>
              <a:t>National Centers for Environmental Prediction (NCEP) operational analysis with a resolution of 2.5° x 2.5° </a:t>
            </a:r>
            <a:r>
              <a:rPr lang="en-US" dirty="0" err="1" smtClean="0"/>
              <a:t>lat-lon</a:t>
            </a:r>
            <a:r>
              <a:rPr lang="en-US" dirty="0" smtClean="0"/>
              <a:t> and 15 standard pressure layers  is used for model initialization and for boundary conditions during model integration.</a:t>
            </a:r>
          </a:p>
          <a:p>
            <a:r>
              <a:rPr lang="en-US" dirty="0" smtClean="0"/>
              <a:t>For both typhoons, experiments were integrated for a period of 48hr.</a:t>
            </a:r>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30305D73-90AA-4904-AE43-1007D8A7A6C1}" type="slidenum">
              <a:rPr lang="en-US" smtClean="0"/>
              <a:t>10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91751163"/>
              </p:ext>
            </p:extLst>
          </p:nvPr>
        </p:nvGraphicFramePr>
        <p:xfrm>
          <a:off x="838200" y="2133600"/>
          <a:ext cx="7696200" cy="1483360"/>
        </p:xfrm>
        <a:graphic>
          <a:graphicData uri="http://schemas.openxmlformats.org/drawingml/2006/table">
            <a:tbl>
              <a:tblPr firstRow="1" bandRow="1">
                <a:tableStyleId>{5C22544A-7EE6-4342-B048-85BDC9FD1C3A}</a:tableStyleId>
              </a:tblPr>
              <a:tblGrid>
                <a:gridCol w="3095211"/>
                <a:gridCol w="4600989"/>
              </a:tblGrid>
              <a:tr h="370840">
                <a:tc>
                  <a:txBody>
                    <a:bodyPr/>
                    <a:lstStyle/>
                    <a:p>
                      <a:pPr algn="ctr"/>
                      <a:r>
                        <a:rPr lang="en-US" dirty="0" smtClean="0"/>
                        <a:t>Scheme</a:t>
                      </a:r>
                      <a:endParaRPr lang="en-US" dirty="0"/>
                    </a:p>
                  </a:txBody>
                  <a:tcPr/>
                </a:tc>
                <a:tc>
                  <a:txBody>
                    <a:bodyPr/>
                    <a:lstStyle/>
                    <a:p>
                      <a:pPr algn="ctr"/>
                      <a:r>
                        <a:rPr lang="en-US" dirty="0" smtClean="0"/>
                        <a:t>Parameterization</a:t>
                      </a:r>
                      <a:endParaRPr lang="en-US" dirty="0"/>
                    </a:p>
                  </a:txBody>
                  <a:tcPr/>
                </a:tc>
              </a:tr>
              <a:tr h="370840">
                <a:tc>
                  <a:txBody>
                    <a:bodyPr/>
                    <a:lstStyle/>
                    <a:p>
                      <a:pPr algn="ctr"/>
                      <a:r>
                        <a:rPr lang="en-US" dirty="0" err="1" smtClean="0"/>
                        <a:t>Blackadar</a:t>
                      </a:r>
                      <a:endParaRPr lang="en-US" dirty="0"/>
                    </a:p>
                  </a:txBody>
                  <a:tcPr/>
                </a:tc>
                <a:tc>
                  <a:txBody>
                    <a:bodyPr/>
                    <a:lstStyle/>
                    <a:p>
                      <a:pPr algn="ctr"/>
                      <a:r>
                        <a:rPr lang="en-US" dirty="0" smtClean="0"/>
                        <a:t>To parameterize the planetary boundary layer.</a:t>
                      </a:r>
                      <a:endParaRPr lang="en-US" dirty="0"/>
                    </a:p>
                  </a:txBody>
                  <a:tcPr/>
                </a:tc>
              </a:tr>
              <a:tr h="370840">
                <a:tc>
                  <a:txBody>
                    <a:bodyPr/>
                    <a:lstStyle/>
                    <a:p>
                      <a:pPr algn="ctr"/>
                      <a:r>
                        <a:rPr lang="en-US" dirty="0" smtClean="0"/>
                        <a:t>Goddard Lin- Farley- Orville </a:t>
                      </a:r>
                      <a:endParaRPr lang="en-US" dirty="0"/>
                    </a:p>
                  </a:txBody>
                  <a:tcPr/>
                </a:tc>
                <a:tc>
                  <a:txBody>
                    <a:bodyPr/>
                    <a:lstStyle/>
                    <a:p>
                      <a:pPr algn="ctr"/>
                      <a:r>
                        <a:rPr lang="en-US" dirty="0" smtClean="0"/>
                        <a:t>To parameterize  the microphysical</a:t>
                      </a:r>
                      <a:r>
                        <a:rPr lang="en-US" baseline="0" dirty="0" smtClean="0"/>
                        <a:t> processes.</a:t>
                      </a:r>
                      <a:endParaRPr lang="en-US" dirty="0"/>
                    </a:p>
                  </a:txBody>
                  <a:tcPr/>
                </a:tc>
              </a:tr>
              <a:tr h="370840">
                <a:tc>
                  <a:txBody>
                    <a:bodyPr/>
                    <a:lstStyle/>
                    <a:p>
                      <a:pPr algn="ctr"/>
                      <a:r>
                        <a:rPr lang="en-US" dirty="0" smtClean="0"/>
                        <a:t>Betts-Miller</a:t>
                      </a:r>
                      <a:endParaRPr lang="en-US" dirty="0"/>
                    </a:p>
                  </a:txBody>
                  <a:tcPr/>
                </a:tc>
                <a:tc>
                  <a:txBody>
                    <a:bodyPr/>
                    <a:lstStyle/>
                    <a:p>
                      <a:pPr algn="ctr"/>
                      <a:r>
                        <a:rPr lang="en-US" dirty="0" smtClean="0"/>
                        <a:t>To parameterize the sub-grid convection.</a:t>
                      </a:r>
                      <a:endParaRPr lang="en-US" dirty="0"/>
                    </a:p>
                  </a:txBody>
                  <a:tcPr/>
                </a:tc>
              </a:tr>
            </a:tbl>
          </a:graphicData>
        </a:graphic>
      </p:graphicFrame>
    </p:spTree>
    <p:extLst>
      <p:ext uri="{BB962C8B-B14F-4D97-AF65-F5344CB8AC3E}">
        <p14:creationId xmlns:p14="http://schemas.microsoft.com/office/powerpoint/2010/main" val="867035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733800" y="1600200"/>
            <a:ext cx="4953000" cy="4525963"/>
          </a:xfrm>
        </p:spPr>
        <p:txBody>
          <a:bodyPr/>
          <a:lstStyle/>
          <a:p>
            <a:r>
              <a:rPr lang="en-US" sz="3000" dirty="0" smtClean="0"/>
              <a:t>=</a:t>
            </a:r>
            <a:r>
              <a:rPr lang="en-US" dirty="0" smtClean="0"/>
              <a:t> </a:t>
            </a:r>
            <a:r>
              <a:rPr lang="en-US" sz="3000" dirty="0" smtClean="0"/>
              <a:t>surface center track</a:t>
            </a:r>
          </a:p>
          <a:p>
            <a:r>
              <a:rPr lang="en-US" sz="3000" dirty="0"/>
              <a:t>=700mb center track</a:t>
            </a:r>
            <a:endParaRPr lang="en-US" sz="3000" dirty="0" smtClean="0"/>
          </a:p>
          <a:p>
            <a:r>
              <a:rPr lang="en-US" sz="3000" dirty="0"/>
              <a:t>=500mb center track</a:t>
            </a:r>
            <a:endParaRPr lang="en-US" sz="3000" dirty="0" smtClean="0"/>
          </a:p>
          <a:p>
            <a:r>
              <a:rPr lang="en-US" sz="3000" dirty="0" smtClean="0"/>
              <a:t>=300mb </a:t>
            </a:r>
            <a:r>
              <a:rPr lang="en-US" sz="3000" dirty="0"/>
              <a:t>center track</a:t>
            </a:r>
            <a:endParaRPr lang="en-US" sz="3000" dirty="0" smtClean="0"/>
          </a:p>
          <a:p>
            <a:r>
              <a:rPr lang="en-US" sz="3000" dirty="0" smtClean="0"/>
              <a:t>= observed track</a:t>
            </a:r>
          </a:p>
          <a:p>
            <a:r>
              <a:rPr lang="en-US" sz="3000" dirty="0" smtClean="0"/>
              <a:t>The observed and simulated track was very close.</a:t>
            </a:r>
          </a:p>
          <a:p>
            <a:endParaRPr lang="en-US" sz="3000" dirty="0" smtClean="0"/>
          </a:p>
          <a:p>
            <a:endParaRPr lang="en-US" sz="3000" dirty="0" smtClean="0"/>
          </a:p>
          <a:p>
            <a:endParaRPr lang="en-US" dirty="0" smtClean="0"/>
          </a:p>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375" t="10667" r="50781" b="44666"/>
          <a:stretch/>
        </p:blipFill>
        <p:spPr bwMode="auto">
          <a:xfrm>
            <a:off x="228600" y="2047875"/>
            <a:ext cx="3429000" cy="3944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2667000"/>
            <a:ext cx="1143000" cy="381000"/>
          </a:xfrm>
          <a:prstGeom prst="rect">
            <a:avLst/>
          </a:prstGeom>
          <a:noFill/>
        </p:spPr>
        <p:txBody>
          <a:bodyPr wrap="square" rtlCol="0">
            <a:spAutoFit/>
          </a:bodyPr>
          <a:lstStyle/>
          <a:p>
            <a:r>
              <a:rPr lang="en-US" dirty="0" smtClean="0">
                <a:solidFill>
                  <a:schemeClr val="bg1"/>
                </a:solidFill>
              </a:rPr>
              <a:t>9555</a:t>
            </a:r>
            <a:endParaRPr lang="en-US" dirty="0">
              <a:solidFill>
                <a:schemeClr val="bg1"/>
              </a:solidFill>
            </a:endParaRPr>
          </a:p>
        </p:txBody>
      </p:sp>
      <p:sp>
        <p:nvSpPr>
          <p:cNvPr id="6" name="Title 1"/>
          <p:cNvSpPr txBox="1">
            <a:spLocks/>
          </p:cNvSpPr>
          <p:nvPr/>
        </p:nvSpPr>
        <p:spPr>
          <a:xfrm>
            <a:off x="0" y="274638"/>
            <a:ext cx="9144000" cy="1143000"/>
          </a:xfrm>
          <a:prstGeom prst="rect">
            <a:avLst/>
          </a:prstGeom>
          <a:solidFill>
            <a:schemeClr val="tx1">
              <a:lumMod val="5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Simulations Results of </a:t>
            </a:r>
            <a:r>
              <a:rPr lang="en-US" dirty="0" err="1" smtClean="0"/>
              <a:t>Bilis</a:t>
            </a:r>
            <a:endParaRPr lang="en-US" dirty="0"/>
          </a:p>
        </p:txBody>
      </p:sp>
      <p:pic>
        <p:nvPicPr>
          <p:cNvPr id="5" name="Picture 2" descr="Image result for tropical storm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397" y="3782157"/>
            <a:ext cx="685799" cy="685799"/>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p:cNvSpPr/>
          <p:nvPr/>
        </p:nvSpPr>
        <p:spPr>
          <a:xfrm>
            <a:off x="3752850" y="1666875"/>
            <a:ext cx="381000" cy="38100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3800475" y="2362200"/>
            <a:ext cx="32385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p:cNvSpPr/>
          <p:nvPr/>
        </p:nvSpPr>
        <p:spPr>
          <a:xfrm>
            <a:off x="3743325" y="2818031"/>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Isosceles Triangle 10"/>
          <p:cNvSpPr/>
          <p:nvPr/>
        </p:nvSpPr>
        <p:spPr>
          <a:xfrm>
            <a:off x="3748085" y="3391636"/>
            <a:ext cx="352425" cy="381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Brace 11"/>
          <p:cNvSpPr/>
          <p:nvPr/>
        </p:nvSpPr>
        <p:spPr>
          <a:xfrm>
            <a:off x="7477125" y="1857375"/>
            <a:ext cx="304800" cy="1867268"/>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7781925" y="2362200"/>
            <a:ext cx="1371600" cy="923330"/>
          </a:xfrm>
          <a:prstGeom prst="rect">
            <a:avLst/>
          </a:prstGeom>
          <a:noFill/>
        </p:spPr>
        <p:txBody>
          <a:bodyPr wrap="square" rtlCol="0">
            <a:spAutoFit/>
          </a:bodyPr>
          <a:lstStyle/>
          <a:p>
            <a:r>
              <a:rPr lang="en-US" dirty="0" smtClean="0"/>
              <a:t>From model simulations</a:t>
            </a:r>
          </a:p>
          <a:p>
            <a:r>
              <a:rPr lang="en-US" dirty="0" smtClean="0"/>
              <a:t>3hr interval</a:t>
            </a:r>
            <a:endParaRPr lang="en-US" dirty="0"/>
          </a:p>
        </p:txBody>
      </p:sp>
      <p:sp>
        <p:nvSpPr>
          <p:cNvPr id="14" name="Slide Number Placeholder 13"/>
          <p:cNvSpPr>
            <a:spLocks noGrp="1"/>
          </p:cNvSpPr>
          <p:nvPr>
            <p:ph type="sldNum" sz="quarter" idx="12"/>
          </p:nvPr>
        </p:nvSpPr>
        <p:spPr/>
        <p:txBody>
          <a:bodyPr/>
          <a:lstStyle/>
          <a:p>
            <a:fld id="{30305D73-90AA-4904-AE43-1007D8A7A6C1}" type="slidenum">
              <a:rPr lang="en-US" smtClean="0"/>
              <a:t>11</a:t>
            </a:fld>
            <a:endParaRPr lang="en-US"/>
          </a:p>
        </p:txBody>
      </p:sp>
    </p:spTree>
    <p:extLst>
      <p:ext uri="{BB962C8B-B14F-4D97-AF65-F5344CB8AC3E}">
        <p14:creationId xmlns:p14="http://schemas.microsoft.com/office/powerpoint/2010/main" val="2499935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3276600" cy="3352799"/>
          </a:xfrm>
        </p:spPr>
        <p:txBody>
          <a:bodyPr>
            <a:normAutofit fontScale="77500" lnSpcReduction="20000"/>
          </a:bodyPr>
          <a:lstStyle/>
          <a:p>
            <a:pPr algn="just"/>
            <a:r>
              <a:rPr lang="en-US" dirty="0" smtClean="0"/>
              <a:t>Vertical coherence structure of the storm via east-west vertical cross sections through the storm center of horizontal wind speed </a:t>
            </a:r>
            <a:r>
              <a:rPr lang="en-US" dirty="0"/>
              <a:t>Water mixing ratio, Potential </a:t>
            </a:r>
            <a:r>
              <a:rPr lang="en-US" dirty="0" smtClean="0"/>
              <a:t>temperature and PV</a:t>
            </a:r>
            <a:endParaRPr lang="en-US"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217" t="8514" r="31386" b="8112"/>
          <a:stretch/>
        </p:blipFill>
        <p:spPr bwMode="auto">
          <a:xfrm>
            <a:off x="3962400" y="609600"/>
            <a:ext cx="5172075" cy="6206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3581400" y="2667000"/>
            <a:ext cx="1143000" cy="762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962400" y="0"/>
            <a:ext cx="2646918" cy="651511"/>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Potential Vorticity</a:t>
            </a:r>
            <a:endParaRPr lang="en-US" dirty="0"/>
          </a:p>
        </p:txBody>
      </p:sp>
      <p:sp>
        <p:nvSpPr>
          <p:cNvPr id="9" name="Rectangle 8"/>
          <p:cNvSpPr/>
          <p:nvPr/>
        </p:nvSpPr>
        <p:spPr>
          <a:xfrm>
            <a:off x="6609318" y="0"/>
            <a:ext cx="2525157" cy="651512"/>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Water mixing ratio, Potential temperature and wind vectors</a:t>
            </a:r>
            <a:endParaRPr lang="en-US" sz="1600" dirty="0"/>
          </a:p>
        </p:txBody>
      </p:sp>
      <p:sp>
        <p:nvSpPr>
          <p:cNvPr id="8" name="Slide Number Placeholder 7"/>
          <p:cNvSpPr>
            <a:spLocks noGrp="1"/>
          </p:cNvSpPr>
          <p:nvPr>
            <p:ph type="sldNum" sz="quarter" idx="12"/>
          </p:nvPr>
        </p:nvSpPr>
        <p:spPr/>
        <p:txBody>
          <a:bodyPr/>
          <a:lstStyle/>
          <a:p>
            <a:fld id="{30305D73-90AA-4904-AE43-1007D8A7A6C1}" type="slidenum">
              <a:rPr lang="en-US" smtClean="0"/>
              <a:t>12</a:t>
            </a:fld>
            <a:endParaRPr lang="en-US"/>
          </a:p>
        </p:txBody>
      </p:sp>
    </p:spTree>
    <p:extLst>
      <p:ext uri="{BB962C8B-B14F-4D97-AF65-F5344CB8AC3E}">
        <p14:creationId xmlns:p14="http://schemas.microsoft.com/office/powerpoint/2010/main" val="1846159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3276600" cy="4525963"/>
          </a:xfrm>
        </p:spPr>
        <p:txBody>
          <a:bodyPr/>
          <a:lstStyle/>
          <a:p>
            <a:r>
              <a:rPr lang="en-US" dirty="0" smtClean="0"/>
              <a:t>Pressure and vector wind field at the surface, 700mb and 300mb</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312" t="8999" r="32875" b="8667"/>
          <a:stretch/>
        </p:blipFill>
        <p:spPr bwMode="auto">
          <a:xfrm>
            <a:off x="3817620" y="25971"/>
            <a:ext cx="5326380" cy="6888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0305D73-90AA-4904-AE43-1007D8A7A6C1}" type="slidenum">
              <a:rPr lang="en-US" smtClean="0"/>
              <a:t>13</a:t>
            </a:fld>
            <a:endParaRPr lang="en-US"/>
          </a:p>
        </p:txBody>
      </p:sp>
    </p:spTree>
    <p:extLst>
      <p:ext uri="{BB962C8B-B14F-4D97-AF65-F5344CB8AC3E}">
        <p14:creationId xmlns:p14="http://schemas.microsoft.com/office/powerpoint/2010/main" val="1318646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lstStyle/>
          <a:p>
            <a:r>
              <a:rPr lang="en-US" dirty="0" smtClean="0"/>
              <a:t>Backward Trajectories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30305D73-90AA-4904-AE43-1007D8A7A6C1}" type="slidenum">
              <a:rPr lang="en-US" smtClean="0"/>
              <a:t>14</a:t>
            </a:fld>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22" t="13610" r="33594" b="20417"/>
          <a:stretch/>
        </p:blipFill>
        <p:spPr bwMode="auto">
          <a:xfrm>
            <a:off x="2362200" y="1524000"/>
            <a:ext cx="4724400" cy="515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1000" y="1676400"/>
            <a:ext cx="1828800" cy="9906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Parcels tend to go around the north side of the CMR</a:t>
            </a:r>
            <a:endParaRPr lang="en-US" dirty="0"/>
          </a:p>
        </p:txBody>
      </p:sp>
      <p:cxnSp>
        <p:nvCxnSpPr>
          <p:cNvPr id="7" name="Straight Arrow Connector 6"/>
          <p:cNvCxnSpPr/>
          <p:nvPr/>
        </p:nvCxnSpPr>
        <p:spPr>
          <a:xfrm>
            <a:off x="2362200" y="2247900"/>
            <a:ext cx="1295400" cy="1143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2425" y="2971800"/>
            <a:ext cx="1828800" cy="8382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Parcels tend to go over the CMR</a:t>
            </a:r>
            <a:endParaRPr lang="en-US" dirty="0"/>
          </a:p>
        </p:txBody>
      </p:sp>
      <p:cxnSp>
        <p:nvCxnSpPr>
          <p:cNvPr id="11" name="Straight Arrow Connector 10"/>
          <p:cNvCxnSpPr/>
          <p:nvPr/>
        </p:nvCxnSpPr>
        <p:spPr>
          <a:xfrm flipV="1">
            <a:off x="2305050" y="2819400"/>
            <a:ext cx="1295400" cy="58102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52425" y="5105400"/>
            <a:ext cx="1828800" cy="8382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 Parcels traveled over the central CMR</a:t>
            </a:r>
            <a:endParaRPr lang="en-US" dirty="0"/>
          </a:p>
        </p:txBody>
      </p:sp>
      <p:sp>
        <p:nvSpPr>
          <p:cNvPr id="14" name="Rectangle 13"/>
          <p:cNvSpPr/>
          <p:nvPr/>
        </p:nvSpPr>
        <p:spPr>
          <a:xfrm>
            <a:off x="7315200" y="2257425"/>
            <a:ext cx="1828800" cy="8382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 Parcels traveled over the central CMR</a:t>
            </a:r>
            <a:endParaRPr lang="en-US" dirty="0"/>
          </a:p>
        </p:txBody>
      </p:sp>
      <p:sp>
        <p:nvSpPr>
          <p:cNvPr id="15" name="Rectangle 14"/>
          <p:cNvSpPr/>
          <p:nvPr/>
        </p:nvSpPr>
        <p:spPr>
          <a:xfrm>
            <a:off x="7277100" y="5181600"/>
            <a:ext cx="1828800" cy="8382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 Parcels traveled over the central CMR</a:t>
            </a:r>
            <a:endParaRPr lang="en-US" dirty="0"/>
          </a:p>
        </p:txBody>
      </p:sp>
      <mc:AlternateContent xmlns:mc="http://schemas.openxmlformats.org/markup-compatibility/2006">
        <mc:Choice xmlns:a14="http://schemas.microsoft.com/office/drawing/2010/main" Requires="a14">
          <p:sp>
            <p:nvSpPr>
              <p:cNvPr id="16" name="Rectangle 15"/>
              <p:cNvSpPr/>
              <p:nvPr/>
            </p:nvSpPr>
            <p:spPr>
              <a:xfrm>
                <a:off x="2638424" y="1524000"/>
                <a:ext cx="1781175" cy="34290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r>
                        <a:rPr lang="en-US" b="0" i="1" smtClean="0">
                          <a:latin typeface="Cambria Math"/>
                          <a:ea typeface="Cambria Math"/>
                        </a:rPr>
                        <m:t>=0.9</m:t>
                      </m:r>
                    </m:oMath>
                  </m:oMathPara>
                </a14:m>
                <a:endParaRPr lang="en-US" dirty="0"/>
              </a:p>
            </p:txBody>
          </p:sp>
        </mc:Choice>
        <mc:Fallback>
          <p:sp>
            <p:nvSpPr>
              <p:cNvPr id="16" name="Rectangle 15"/>
              <p:cNvSpPr>
                <a:spLocks noRot="1" noChangeAspect="1" noMove="1" noResize="1" noEditPoints="1" noAdjustHandles="1" noChangeArrowheads="1" noChangeShapeType="1" noTextEdit="1"/>
              </p:cNvSpPr>
              <p:nvPr/>
            </p:nvSpPr>
            <p:spPr>
              <a:xfrm>
                <a:off x="2638424" y="1524000"/>
                <a:ext cx="1781175" cy="342900"/>
              </a:xfrm>
              <a:prstGeom prst="rect">
                <a:avLst/>
              </a:prstGeom>
              <a:blipFill rotWithShape="1">
                <a:blip r:embed="rId3"/>
                <a:stretch>
                  <a:fillRect/>
                </a:stretch>
              </a:blipFill>
              <a:ln>
                <a:solidFill>
                  <a:schemeClr val="tx1">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4876800" y="1504950"/>
                <a:ext cx="1781175" cy="34290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r>
                        <a:rPr lang="en-US" b="0" i="1" smtClean="0">
                          <a:latin typeface="Cambria Math"/>
                          <a:ea typeface="Cambria Math"/>
                        </a:rPr>
                        <m:t>=0.8</m:t>
                      </m:r>
                    </m:oMath>
                  </m:oMathPara>
                </a14:m>
                <a:endParaRPr lang="en-US" dirty="0"/>
              </a:p>
            </p:txBody>
          </p:sp>
        </mc:Choice>
        <mc:Fallback>
          <p:sp>
            <p:nvSpPr>
              <p:cNvPr id="17" name="Rectangle 16"/>
              <p:cNvSpPr>
                <a:spLocks noRot="1" noChangeAspect="1" noMove="1" noResize="1" noEditPoints="1" noAdjustHandles="1" noChangeArrowheads="1" noChangeShapeType="1" noTextEdit="1"/>
              </p:cNvSpPr>
              <p:nvPr/>
            </p:nvSpPr>
            <p:spPr>
              <a:xfrm>
                <a:off x="4876800" y="1504950"/>
                <a:ext cx="1781175" cy="342900"/>
              </a:xfrm>
              <a:prstGeom prst="rect">
                <a:avLst/>
              </a:prstGeom>
              <a:blipFill rotWithShape="1">
                <a:blip r:embed="rId4"/>
                <a:stretch>
                  <a:fillRect/>
                </a:stretch>
              </a:blipFill>
              <a:ln>
                <a:solidFill>
                  <a:schemeClr val="tx1">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2638423" y="4038600"/>
                <a:ext cx="1781175" cy="34290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r>
                        <a:rPr lang="en-US" b="0" i="1" smtClean="0">
                          <a:latin typeface="Cambria Math"/>
                          <a:ea typeface="Cambria Math"/>
                        </a:rPr>
                        <m:t>=0.7</m:t>
                      </m:r>
                    </m:oMath>
                  </m:oMathPara>
                </a14:m>
                <a:endParaRPr lang="en-US" dirty="0"/>
              </a:p>
            </p:txBody>
          </p:sp>
        </mc:Choice>
        <mc:Fallback>
          <p:sp>
            <p:nvSpPr>
              <p:cNvPr id="18" name="Rectangle 17"/>
              <p:cNvSpPr>
                <a:spLocks noRot="1" noChangeAspect="1" noMove="1" noResize="1" noEditPoints="1" noAdjustHandles="1" noChangeArrowheads="1" noChangeShapeType="1" noTextEdit="1"/>
              </p:cNvSpPr>
              <p:nvPr/>
            </p:nvSpPr>
            <p:spPr>
              <a:xfrm>
                <a:off x="2638423" y="4038600"/>
                <a:ext cx="1781175" cy="342900"/>
              </a:xfrm>
              <a:prstGeom prst="rect">
                <a:avLst/>
              </a:prstGeom>
              <a:blipFill rotWithShape="1">
                <a:blip r:embed="rId5"/>
                <a:stretch>
                  <a:fillRect/>
                </a:stretch>
              </a:blipFill>
              <a:ln>
                <a:solidFill>
                  <a:schemeClr val="tx1">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4857749" y="4038600"/>
                <a:ext cx="1781175" cy="34290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r>
                        <a:rPr lang="en-US" b="0" i="1" smtClean="0">
                          <a:latin typeface="Cambria Math"/>
                          <a:ea typeface="Cambria Math"/>
                        </a:rPr>
                        <m:t>=0.6</m:t>
                      </m:r>
                    </m:oMath>
                  </m:oMathPara>
                </a14:m>
                <a:endParaRPr lang="en-US" dirty="0"/>
              </a:p>
            </p:txBody>
          </p:sp>
        </mc:Choice>
        <mc:Fallback>
          <p:sp>
            <p:nvSpPr>
              <p:cNvPr id="19" name="Rectangle 18"/>
              <p:cNvSpPr>
                <a:spLocks noRot="1" noChangeAspect="1" noMove="1" noResize="1" noEditPoints="1" noAdjustHandles="1" noChangeArrowheads="1" noChangeShapeType="1" noTextEdit="1"/>
              </p:cNvSpPr>
              <p:nvPr/>
            </p:nvSpPr>
            <p:spPr>
              <a:xfrm>
                <a:off x="4857749" y="4038600"/>
                <a:ext cx="1781175" cy="342900"/>
              </a:xfrm>
              <a:prstGeom prst="rect">
                <a:avLst/>
              </a:prstGeom>
              <a:blipFill rotWithShape="1">
                <a:blip r:embed="rId6"/>
                <a:stretch>
                  <a:fillRect/>
                </a:stretch>
              </a:blipFill>
              <a:ln>
                <a:solidFill>
                  <a:schemeClr val="tx1">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878547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733800" y="1600200"/>
            <a:ext cx="4953000" cy="4525963"/>
          </a:xfrm>
        </p:spPr>
        <p:txBody>
          <a:bodyPr/>
          <a:lstStyle/>
          <a:p>
            <a:r>
              <a:rPr lang="en-US" sz="3000" dirty="0" smtClean="0"/>
              <a:t>=</a:t>
            </a:r>
            <a:r>
              <a:rPr lang="en-US" dirty="0" smtClean="0"/>
              <a:t> </a:t>
            </a:r>
            <a:r>
              <a:rPr lang="en-US" sz="3000" dirty="0" smtClean="0"/>
              <a:t>surface center track</a:t>
            </a:r>
          </a:p>
          <a:p>
            <a:r>
              <a:rPr lang="en-US" sz="3000" dirty="0"/>
              <a:t>=700mb center track</a:t>
            </a:r>
            <a:endParaRPr lang="en-US" sz="3000" dirty="0" smtClean="0"/>
          </a:p>
          <a:p>
            <a:r>
              <a:rPr lang="en-US" sz="3000" dirty="0"/>
              <a:t>=500mb center track</a:t>
            </a:r>
            <a:endParaRPr lang="en-US" sz="3000" dirty="0" smtClean="0"/>
          </a:p>
          <a:p>
            <a:r>
              <a:rPr lang="en-US" sz="3000" dirty="0" smtClean="0"/>
              <a:t>=300mb </a:t>
            </a:r>
            <a:r>
              <a:rPr lang="en-US" sz="3000" dirty="0"/>
              <a:t>center track</a:t>
            </a:r>
            <a:endParaRPr lang="en-US" sz="3000" dirty="0" smtClean="0"/>
          </a:p>
          <a:p>
            <a:r>
              <a:rPr lang="en-US" sz="3000" dirty="0" smtClean="0"/>
              <a:t>= observed track</a:t>
            </a:r>
          </a:p>
          <a:p>
            <a:r>
              <a:rPr lang="en-US" sz="3000" dirty="0" smtClean="0"/>
              <a:t>The outlined symbols indicate two centers coexisting simultaneously</a:t>
            </a:r>
          </a:p>
          <a:p>
            <a:endParaRPr lang="en-US" dirty="0" smtClean="0"/>
          </a:p>
          <a:p>
            <a:endParaRPr lang="en-US" dirty="0"/>
          </a:p>
        </p:txBody>
      </p:sp>
      <p:sp>
        <p:nvSpPr>
          <p:cNvPr id="4" name="TextBox 3"/>
          <p:cNvSpPr txBox="1"/>
          <p:nvPr/>
        </p:nvSpPr>
        <p:spPr>
          <a:xfrm>
            <a:off x="1524000" y="2743200"/>
            <a:ext cx="1143000" cy="381000"/>
          </a:xfrm>
          <a:prstGeom prst="rect">
            <a:avLst/>
          </a:prstGeom>
          <a:noFill/>
        </p:spPr>
        <p:txBody>
          <a:bodyPr wrap="square" rtlCol="0">
            <a:spAutoFit/>
          </a:bodyPr>
          <a:lstStyle/>
          <a:p>
            <a:r>
              <a:rPr lang="en-US" dirty="0" smtClean="0">
                <a:solidFill>
                  <a:schemeClr val="bg1"/>
                </a:solidFill>
              </a:rPr>
              <a:t>9555</a:t>
            </a:r>
            <a:endParaRPr lang="en-US" dirty="0">
              <a:solidFill>
                <a:schemeClr val="bg1"/>
              </a:solidFill>
            </a:endParaRPr>
          </a:p>
        </p:txBody>
      </p:sp>
      <p:sp>
        <p:nvSpPr>
          <p:cNvPr id="6" name="Title 1"/>
          <p:cNvSpPr txBox="1">
            <a:spLocks/>
          </p:cNvSpPr>
          <p:nvPr/>
        </p:nvSpPr>
        <p:spPr>
          <a:xfrm>
            <a:off x="0" y="274638"/>
            <a:ext cx="9144000" cy="1143000"/>
          </a:xfrm>
          <a:prstGeom prst="rect">
            <a:avLst/>
          </a:prstGeom>
          <a:solidFill>
            <a:schemeClr val="tx1">
              <a:lumMod val="5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Simulations Results of </a:t>
            </a:r>
            <a:r>
              <a:rPr lang="en-US" dirty="0" err="1" smtClean="0"/>
              <a:t>Toraji</a:t>
            </a:r>
            <a:endParaRPr lang="en-US" dirty="0"/>
          </a:p>
        </p:txBody>
      </p:sp>
      <p:pic>
        <p:nvPicPr>
          <p:cNvPr id="5" name="Picture 2" descr="Image result for tropical storm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397" y="3782157"/>
            <a:ext cx="685799" cy="685799"/>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p:cNvSpPr/>
          <p:nvPr/>
        </p:nvSpPr>
        <p:spPr>
          <a:xfrm>
            <a:off x="3752850" y="1666875"/>
            <a:ext cx="381000" cy="38100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3800475" y="2362200"/>
            <a:ext cx="32385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p:cNvSpPr/>
          <p:nvPr/>
        </p:nvSpPr>
        <p:spPr>
          <a:xfrm>
            <a:off x="3743325" y="2818031"/>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Isosceles Triangle 10"/>
          <p:cNvSpPr/>
          <p:nvPr/>
        </p:nvSpPr>
        <p:spPr>
          <a:xfrm>
            <a:off x="3748085" y="3391636"/>
            <a:ext cx="352425" cy="381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Brace 11"/>
          <p:cNvSpPr/>
          <p:nvPr/>
        </p:nvSpPr>
        <p:spPr>
          <a:xfrm>
            <a:off x="7477125" y="1857375"/>
            <a:ext cx="304800" cy="1867268"/>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7781925" y="2362200"/>
            <a:ext cx="1371600" cy="923330"/>
          </a:xfrm>
          <a:prstGeom prst="rect">
            <a:avLst/>
          </a:prstGeom>
          <a:noFill/>
        </p:spPr>
        <p:txBody>
          <a:bodyPr wrap="square" rtlCol="0">
            <a:spAutoFit/>
          </a:bodyPr>
          <a:lstStyle/>
          <a:p>
            <a:r>
              <a:rPr lang="en-US" dirty="0" smtClean="0"/>
              <a:t>From model simulations</a:t>
            </a:r>
          </a:p>
          <a:p>
            <a:r>
              <a:rPr lang="en-US" dirty="0" smtClean="0"/>
              <a:t>3hr interval</a:t>
            </a:r>
            <a:endParaRPr lang="en-US" dirty="0"/>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737" t="37894" r="50658" b="21684"/>
          <a:stretch/>
        </p:blipFill>
        <p:spPr bwMode="auto">
          <a:xfrm>
            <a:off x="197643" y="1915257"/>
            <a:ext cx="338375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714500" y="2734411"/>
            <a:ext cx="5334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30305D73-90AA-4904-AE43-1007D8A7A6C1}" type="slidenum">
              <a:rPr lang="en-US" smtClean="0"/>
              <a:t>15</a:t>
            </a:fld>
            <a:endParaRPr lang="en-US"/>
          </a:p>
        </p:txBody>
      </p:sp>
    </p:spTree>
    <p:extLst>
      <p:ext uri="{BB962C8B-B14F-4D97-AF65-F5344CB8AC3E}">
        <p14:creationId xmlns:p14="http://schemas.microsoft.com/office/powerpoint/2010/main" val="2120677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1">
              <a:lumMod val="50000"/>
            </a:schemeClr>
          </a:solidFill>
        </p:spPr>
        <p:txBody>
          <a:bodyPr>
            <a:normAutofit/>
          </a:bodyPr>
          <a:lstStyle/>
          <a:p>
            <a:pPr algn="l"/>
            <a:r>
              <a:rPr lang="en-US" sz="3200" dirty="0" smtClean="0"/>
              <a:t>Simulations Results of </a:t>
            </a:r>
            <a:r>
              <a:rPr lang="en-US" sz="3200" dirty="0" err="1" smtClean="0"/>
              <a:t>Toraji</a:t>
            </a:r>
            <a:r>
              <a:rPr lang="en-US" sz="3200" dirty="0" smtClean="0"/>
              <a:t/>
            </a:r>
            <a:br>
              <a:rPr lang="en-US" sz="3200" dirty="0" smtClean="0"/>
            </a:br>
            <a:r>
              <a:rPr lang="en-US" sz="3200" dirty="0" smtClean="0"/>
              <a:t>         </a:t>
            </a:r>
            <a:endParaRPr lang="en-US" sz="3200" dirty="0"/>
          </a:p>
        </p:txBody>
      </p:sp>
      <p:sp>
        <p:nvSpPr>
          <p:cNvPr id="3" name="Content Placeholder 2"/>
          <p:cNvSpPr>
            <a:spLocks noGrp="1"/>
          </p:cNvSpPr>
          <p:nvPr>
            <p:ph idx="1"/>
          </p:nvPr>
        </p:nvSpPr>
        <p:spPr>
          <a:xfrm>
            <a:off x="457200" y="1600200"/>
            <a:ext cx="4724400" cy="4525963"/>
          </a:xfrm>
        </p:spPr>
        <p:txBody>
          <a:bodyPr/>
          <a:lstStyle/>
          <a:p>
            <a:r>
              <a:rPr lang="en-US" dirty="0"/>
              <a:t>Vertical coherence structure of the storm via east-west vertical cross sections through the storm center </a:t>
            </a:r>
            <a:r>
              <a:rPr lang="en-US" dirty="0" smtClean="0"/>
              <a:t>Potential Vorticity</a:t>
            </a:r>
            <a:endParaRPr lang="en-US" dirty="0"/>
          </a:p>
          <a:p>
            <a:endParaRPr lang="en-US"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16" t="10666" r="30763" b="4561"/>
          <a:stretch/>
        </p:blipFill>
        <p:spPr bwMode="auto">
          <a:xfrm>
            <a:off x="5310729" y="453555"/>
            <a:ext cx="3270094" cy="385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970" t="34488" r="30438" b="8729"/>
          <a:stretch/>
        </p:blipFill>
        <p:spPr bwMode="auto">
          <a:xfrm>
            <a:off x="5344140" y="4311244"/>
            <a:ext cx="3236683" cy="254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291678" y="1"/>
            <a:ext cx="1670803" cy="44403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Primary circulation</a:t>
            </a:r>
            <a:endParaRPr lang="en-US" dirty="0"/>
          </a:p>
        </p:txBody>
      </p:sp>
      <p:sp>
        <p:nvSpPr>
          <p:cNvPr id="7" name="Rectangle 6"/>
          <p:cNvSpPr/>
          <p:nvPr/>
        </p:nvSpPr>
        <p:spPr>
          <a:xfrm>
            <a:off x="6910020" y="1"/>
            <a:ext cx="1670803" cy="44403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Secondary</a:t>
            </a:r>
          </a:p>
          <a:p>
            <a:pPr algn="ctr"/>
            <a:r>
              <a:rPr lang="en-US" dirty="0" smtClean="0"/>
              <a:t>circulation</a:t>
            </a:r>
            <a:endParaRPr lang="en-US" dirty="0"/>
          </a:p>
        </p:txBody>
      </p:sp>
      <p:sp>
        <p:nvSpPr>
          <p:cNvPr id="4" name="Slide Number Placeholder 3"/>
          <p:cNvSpPr>
            <a:spLocks noGrp="1"/>
          </p:cNvSpPr>
          <p:nvPr>
            <p:ph type="sldNum" sz="quarter" idx="12"/>
          </p:nvPr>
        </p:nvSpPr>
        <p:spPr/>
        <p:txBody>
          <a:bodyPr/>
          <a:lstStyle/>
          <a:p>
            <a:fld id="{30305D73-90AA-4904-AE43-1007D8A7A6C1}" type="slidenum">
              <a:rPr lang="en-US" smtClean="0"/>
              <a:t>16</a:t>
            </a:fld>
            <a:endParaRPr lang="en-US"/>
          </a:p>
        </p:txBody>
      </p:sp>
    </p:spTree>
    <p:extLst>
      <p:ext uri="{BB962C8B-B14F-4D97-AF65-F5344CB8AC3E}">
        <p14:creationId xmlns:p14="http://schemas.microsoft.com/office/powerpoint/2010/main" val="318531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1">
              <a:lumMod val="50000"/>
            </a:schemeClr>
          </a:solidFill>
        </p:spPr>
        <p:txBody>
          <a:bodyPr>
            <a:normAutofit/>
          </a:bodyPr>
          <a:lstStyle/>
          <a:p>
            <a:pPr algn="l"/>
            <a:r>
              <a:rPr lang="en-US" sz="3200" dirty="0" smtClean="0"/>
              <a:t>Simulations Results of </a:t>
            </a:r>
            <a:r>
              <a:rPr lang="en-US" sz="3200" dirty="0" err="1" smtClean="0"/>
              <a:t>Toraji</a:t>
            </a:r>
            <a:endParaRPr lang="en-US" sz="3200" dirty="0"/>
          </a:p>
        </p:txBody>
      </p:sp>
      <p:sp>
        <p:nvSpPr>
          <p:cNvPr id="3" name="Content Placeholder 2"/>
          <p:cNvSpPr>
            <a:spLocks noGrp="1"/>
          </p:cNvSpPr>
          <p:nvPr>
            <p:ph idx="1"/>
          </p:nvPr>
        </p:nvSpPr>
        <p:spPr>
          <a:xfrm>
            <a:off x="457200" y="1600200"/>
            <a:ext cx="4572000" cy="4525963"/>
          </a:xfrm>
        </p:spPr>
        <p:txBody>
          <a:bodyPr/>
          <a:lstStyle/>
          <a:p>
            <a:pPr algn="ctr"/>
            <a:r>
              <a:rPr lang="en-US" dirty="0" smtClean="0"/>
              <a:t>Vertical coherence structure of the storm via east-west vertical cross sections through the storm center water </a:t>
            </a:r>
            <a:r>
              <a:rPr lang="en-US" dirty="0"/>
              <a:t>mixing ratio, </a:t>
            </a:r>
            <a:r>
              <a:rPr lang="en-US" dirty="0" smtClean="0"/>
              <a:t>potential </a:t>
            </a:r>
            <a:r>
              <a:rPr lang="en-US" dirty="0"/>
              <a:t>temperature and wind vectors</a:t>
            </a: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526" t="7579" r="30606" b="7790"/>
          <a:stretch/>
        </p:blipFill>
        <p:spPr bwMode="auto">
          <a:xfrm>
            <a:off x="5257800" y="405870"/>
            <a:ext cx="3276601" cy="3912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201" t="29690" r="30747" b="13814"/>
          <a:stretch/>
        </p:blipFill>
        <p:spPr bwMode="auto">
          <a:xfrm>
            <a:off x="5257801" y="4299276"/>
            <a:ext cx="3276600" cy="259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291678" y="1"/>
            <a:ext cx="1670803" cy="44403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Primary circulation</a:t>
            </a:r>
            <a:endParaRPr lang="en-US" dirty="0"/>
          </a:p>
        </p:txBody>
      </p:sp>
      <p:sp>
        <p:nvSpPr>
          <p:cNvPr id="8" name="Rectangle 7"/>
          <p:cNvSpPr/>
          <p:nvPr/>
        </p:nvSpPr>
        <p:spPr>
          <a:xfrm>
            <a:off x="6863598" y="0"/>
            <a:ext cx="1670803" cy="44403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Secondary</a:t>
            </a:r>
          </a:p>
          <a:p>
            <a:pPr algn="ctr"/>
            <a:r>
              <a:rPr lang="en-US" dirty="0" smtClean="0"/>
              <a:t>circulation</a:t>
            </a:r>
            <a:endParaRPr lang="en-US" dirty="0"/>
          </a:p>
        </p:txBody>
      </p:sp>
      <p:sp>
        <p:nvSpPr>
          <p:cNvPr id="2" name="Slide Number Placeholder 1"/>
          <p:cNvSpPr>
            <a:spLocks noGrp="1"/>
          </p:cNvSpPr>
          <p:nvPr>
            <p:ph type="sldNum" sz="quarter" idx="12"/>
          </p:nvPr>
        </p:nvSpPr>
        <p:spPr/>
        <p:txBody>
          <a:bodyPr/>
          <a:lstStyle/>
          <a:p>
            <a:fld id="{30305D73-90AA-4904-AE43-1007D8A7A6C1}" type="slidenum">
              <a:rPr lang="en-US" smtClean="0"/>
              <a:t>17</a:t>
            </a:fld>
            <a:endParaRPr lang="en-US"/>
          </a:p>
        </p:txBody>
      </p:sp>
    </p:spTree>
    <p:extLst>
      <p:ext uri="{BB962C8B-B14F-4D97-AF65-F5344CB8AC3E}">
        <p14:creationId xmlns:p14="http://schemas.microsoft.com/office/powerpoint/2010/main" val="4107204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74638"/>
            <a:ext cx="9144000" cy="1143000"/>
          </a:xfrm>
          <a:prstGeom prst="rect">
            <a:avLst/>
          </a:prstGeom>
          <a:solidFill>
            <a:schemeClr val="tx1">
              <a:lumMod val="5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smtClean="0"/>
              <a:t>Simulations Results of Toraji</a:t>
            </a:r>
            <a:endParaRPr lang="en-US" sz="3200" dirty="0"/>
          </a:p>
        </p:txBody>
      </p:sp>
      <p:sp>
        <p:nvSpPr>
          <p:cNvPr id="3" name="Content Placeholder 2"/>
          <p:cNvSpPr>
            <a:spLocks noGrp="1"/>
          </p:cNvSpPr>
          <p:nvPr>
            <p:ph idx="1"/>
          </p:nvPr>
        </p:nvSpPr>
        <p:spPr>
          <a:xfrm>
            <a:off x="228600" y="1524000"/>
            <a:ext cx="4495800" cy="4297363"/>
          </a:xfrm>
        </p:spPr>
        <p:txBody>
          <a:bodyPr/>
          <a:lstStyle/>
          <a:p>
            <a:r>
              <a:rPr lang="en-US" dirty="0" smtClean="0"/>
              <a:t>A better look of the formation of the secondary low of </a:t>
            </a:r>
            <a:r>
              <a:rPr lang="en-US" dirty="0" err="1" smtClean="0"/>
              <a:t>Toraji</a:t>
            </a:r>
            <a:endParaRPr lang="en-US"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737" t="7579" r="33605" b="7509"/>
          <a:stretch/>
        </p:blipFill>
        <p:spPr bwMode="auto">
          <a:xfrm>
            <a:off x="4876800" y="609600"/>
            <a:ext cx="4225490" cy="5823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0305D73-90AA-4904-AE43-1007D8A7A6C1}" type="slidenum">
              <a:rPr lang="en-US" smtClean="0"/>
              <a:t>18</a:t>
            </a:fld>
            <a:endParaRPr lang="en-US"/>
          </a:p>
        </p:txBody>
      </p:sp>
    </p:spTree>
    <p:extLst>
      <p:ext uri="{BB962C8B-B14F-4D97-AF65-F5344CB8AC3E}">
        <p14:creationId xmlns:p14="http://schemas.microsoft.com/office/powerpoint/2010/main" val="2672424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lstStyle/>
          <a:p>
            <a:r>
              <a:rPr lang="en-US" dirty="0" smtClean="0"/>
              <a:t>Backward Trajectories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0305D73-90AA-4904-AE43-1007D8A7A6C1}" type="slidenum">
              <a:rPr lang="en-US" smtClean="0"/>
              <a:t>19</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68" t="13611" r="32422" b="14166"/>
          <a:stretch/>
        </p:blipFill>
        <p:spPr bwMode="auto">
          <a:xfrm>
            <a:off x="2362200" y="1600200"/>
            <a:ext cx="452437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010400" y="5029200"/>
            <a:ext cx="1828800" cy="8382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 Parcels traveled over the central CMR</a:t>
            </a:r>
            <a:endParaRPr lang="en-US" dirty="0"/>
          </a:p>
        </p:txBody>
      </p:sp>
      <p:sp>
        <p:nvSpPr>
          <p:cNvPr id="8" name="Rectangle 7"/>
          <p:cNvSpPr/>
          <p:nvPr/>
        </p:nvSpPr>
        <p:spPr>
          <a:xfrm>
            <a:off x="381000" y="1676400"/>
            <a:ext cx="1828800" cy="12192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Parcels tend to go around the north side of the CMR</a:t>
            </a:r>
            <a:endParaRPr lang="en-US" dirty="0"/>
          </a:p>
        </p:txBody>
      </p:sp>
      <p:sp>
        <p:nvSpPr>
          <p:cNvPr id="9" name="Rectangle 8"/>
          <p:cNvSpPr/>
          <p:nvPr/>
        </p:nvSpPr>
        <p:spPr>
          <a:xfrm>
            <a:off x="381000" y="5181600"/>
            <a:ext cx="1828800" cy="8382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Parcels tend to go over the CMR</a:t>
            </a:r>
            <a:endParaRPr lang="en-US" dirty="0"/>
          </a:p>
        </p:txBody>
      </p:sp>
      <p:sp>
        <p:nvSpPr>
          <p:cNvPr id="10" name="Rectangle 9"/>
          <p:cNvSpPr/>
          <p:nvPr/>
        </p:nvSpPr>
        <p:spPr>
          <a:xfrm>
            <a:off x="7010400" y="2286000"/>
            <a:ext cx="1828800" cy="8382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Parcels tend to go over the CMR</a:t>
            </a:r>
            <a:endParaRPr lang="en-US" dirty="0"/>
          </a:p>
        </p:txBody>
      </p:sp>
      <mc:AlternateContent xmlns:mc="http://schemas.openxmlformats.org/markup-compatibility/2006">
        <mc:Choice xmlns:a14="http://schemas.microsoft.com/office/drawing/2010/main" Requires="a14">
          <p:sp>
            <p:nvSpPr>
              <p:cNvPr id="5" name="Rectangle 4"/>
              <p:cNvSpPr/>
              <p:nvPr/>
            </p:nvSpPr>
            <p:spPr>
              <a:xfrm>
                <a:off x="2667000" y="1600200"/>
                <a:ext cx="1676400" cy="26670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r>
                        <a:rPr lang="en-US" b="0" i="1" smtClean="0">
                          <a:latin typeface="Cambria Math"/>
                          <a:ea typeface="Cambria Math"/>
                        </a:rPr>
                        <m:t>=0.9</m:t>
                      </m:r>
                    </m:oMath>
                  </m:oMathPara>
                </a14:m>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2667000" y="1600200"/>
                <a:ext cx="1676400" cy="266700"/>
              </a:xfrm>
              <a:prstGeom prst="rect">
                <a:avLst/>
              </a:prstGeom>
              <a:blipFill rotWithShape="1">
                <a:blip r:embed="rId3"/>
                <a:stretch>
                  <a:fillRect b="-4255"/>
                </a:stretch>
              </a:blipFill>
              <a:ln>
                <a:solidFill>
                  <a:schemeClr val="tx1">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667000" y="4076700"/>
                <a:ext cx="1676400" cy="26670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r>
                        <a:rPr lang="en-US" b="0" i="1" smtClean="0">
                          <a:latin typeface="Cambria Math"/>
                          <a:ea typeface="Cambria Math"/>
                        </a:rPr>
                        <m:t>=0.7</m:t>
                      </m:r>
                    </m:oMath>
                  </m:oMathPara>
                </a14:m>
                <a:endParaRPr lang="en-US" dirty="0"/>
              </a:p>
            </p:txBody>
          </p:sp>
        </mc:Choice>
        <mc:Fallback>
          <p:sp>
            <p:nvSpPr>
              <p:cNvPr id="12" name="Rectangle 11"/>
              <p:cNvSpPr>
                <a:spLocks noRot="1" noChangeAspect="1" noMove="1" noResize="1" noEditPoints="1" noAdjustHandles="1" noChangeArrowheads="1" noChangeShapeType="1" noTextEdit="1"/>
              </p:cNvSpPr>
              <p:nvPr/>
            </p:nvSpPr>
            <p:spPr>
              <a:xfrm>
                <a:off x="2667000" y="4076700"/>
                <a:ext cx="1676400" cy="266700"/>
              </a:xfrm>
              <a:prstGeom prst="rect">
                <a:avLst/>
              </a:prstGeom>
              <a:blipFill rotWithShape="1">
                <a:blip r:embed="rId4"/>
                <a:stretch>
                  <a:fillRect b="-4167"/>
                </a:stretch>
              </a:blipFill>
              <a:ln>
                <a:solidFill>
                  <a:schemeClr val="tx1">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4800600" y="1600200"/>
                <a:ext cx="1676400" cy="22860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r>
                        <a:rPr lang="en-US" b="0" i="1" smtClean="0">
                          <a:latin typeface="Cambria Math"/>
                          <a:ea typeface="Cambria Math"/>
                        </a:rPr>
                        <m:t>=0.8</m:t>
                      </m:r>
                    </m:oMath>
                  </m:oMathPara>
                </a14:m>
                <a:endParaRPr lang="en-US" dirty="0"/>
              </a:p>
            </p:txBody>
          </p:sp>
        </mc:Choice>
        <mc:Fallback>
          <p:sp>
            <p:nvSpPr>
              <p:cNvPr id="13" name="Rectangle 12"/>
              <p:cNvSpPr>
                <a:spLocks noRot="1" noChangeAspect="1" noMove="1" noResize="1" noEditPoints="1" noAdjustHandles="1" noChangeArrowheads="1" noChangeShapeType="1" noTextEdit="1"/>
              </p:cNvSpPr>
              <p:nvPr/>
            </p:nvSpPr>
            <p:spPr>
              <a:xfrm>
                <a:off x="4800600" y="1600200"/>
                <a:ext cx="1676400" cy="228600"/>
              </a:xfrm>
              <a:prstGeom prst="rect">
                <a:avLst/>
              </a:prstGeom>
              <a:blipFill rotWithShape="1">
                <a:blip r:embed="rId5"/>
                <a:stretch>
                  <a:fillRect b="-12195"/>
                </a:stretch>
              </a:blipFill>
              <a:ln>
                <a:solidFill>
                  <a:schemeClr val="tx1">
                    <a:lumMod val="75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4800600" y="4076700"/>
                <a:ext cx="1676400" cy="266700"/>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r>
                        <a:rPr lang="en-US" b="0" i="1" smtClean="0">
                          <a:latin typeface="Cambria Math"/>
                          <a:ea typeface="Cambria Math"/>
                        </a:rPr>
                        <m:t>=0.6</m:t>
                      </m:r>
                    </m:oMath>
                  </m:oMathPara>
                </a14:m>
                <a:endParaRPr lang="en-US" dirty="0"/>
              </a:p>
            </p:txBody>
          </p:sp>
        </mc:Choice>
        <mc:Fallback>
          <p:sp>
            <p:nvSpPr>
              <p:cNvPr id="14" name="Rectangle 13"/>
              <p:cNvSpPr>
                <a:spLocks noRot="1" noChangeAspect="1" noMove="1" noResize="1" noEditPoints="1" noAdjustHandles="1" noChangeArrowheads="1" noChangeShapeType="1" noTextEdit="1"/>
              </p:cNvSpPr>
              <p:nvPr/>
            </p:nvSpPr>
            <p:spPr>
              <a:xfrm>
                <a:off x="4800600" y="4076700"/>
                <a:ext cx="1676400" cy="266700"/>
              </a:xfrm>
              <a:prstGeom prst="rect">
                <a:avLst/>
              </a:prstGeom>
              <a:blipFill rotWithShape="1">
                <a:blip r:embed="rId6"/>
                <a:stretch>
                  <a:fillRect b="-4167"/>
                </a:stretch>
              </a:blipFill>
              <a:ln>
                <a:solidFill>
                  <a:schemeClr val="tx1">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230622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85000" lnSpcReduction="20000"/>
          </a:bodyPr>
          <a:lstStyle/>
          <a:p>
            <a:r>
              <a:rPr lang="en-US" dirty="0"/>
              <a:t>Why understand hurricanes track deflection</a:t>
            </a:r>
            <a:r>
              <a:rPr lang="en-US" dirty="0" smtClean="0"/>
              <a:t>?</a:t>
            </a:r>
          </a:p>
          <a:p>
            <a:r>
              <a:rPr lang="en-US" dirty="0" smtClean="0"/>
              <a:t>Continuous and Discontinuous track</a:t>
            </a:r>
          </a:p>
          <a:p>
            <a:r>
              <a:rPr lang="en-US" dirty="0" smtClean="0"/>
              <a:t>Synopsis of Super typhoon </a:t>
            </a:r>
            <a:r>
              <a:rPr lang="en-US" dirty="0" err="1" smtClean="0"/>
              <a:t>Bilis</a:t>
            </a:r>
            <a:r>
              <a:rPr lang="en-US" dirty="0" smtClean="0"/>
              <a:t> and typhoon </a:t>
            </a:r>
            <a:r>
              <a:rPr lang="en-US" dirty="0" err="1" smtClean="0"/>
              <a:t>Toraji</a:t>
            </a:r>
            <a:endParaRPr lang="en-US" dirty="0"/>
          </a:p>
          <a:p>
            <a:r>
              <a:rPr lang="en-US" dirty="0" smtClean="0"/>
              <a:t>Methodology: model description and experiment design</a:t>
            </a:r>
          </a:p>
          <a:p>
            <a:r>
              <a:rPr lang="en-US" dirty="0" smtClean="0"/>
              <a:t>Simulations Results of </a:t>
            </a:r>
            <a:r>
              <a:rPr lang="en-US" dirty="0" err="1" smtClean="0"/>
              <a:t>Bilis</a:t>
            </a:r>
            <a:r>
              <a:rPr lang="en-US" dirty="0" smtClean="0"/>
              <a:t> and </a:t>
            </a:r>
            <a:r>
              <a:rPr lang="en-US" dirty="0" err="1" smtClean="0"/>
              <a:t>Toraji</a:t>
            </a:r>
            <a:endParaRPr lang="en-US" dirty="0" smtClean="0"/>
          </a:p>
          <a:p>
            <a:r>
              <a:rPr lang="en-US" dirty="0" smtClean="0"/>
              <a:t>Control Parameters and Mechanism responsible for track deflection and discontinuity</a:t>
            </a:r>
          </a:p>
          <a:p>
            <a:r>
              <a:rPr lang="en-US" dirty="0" smtClean="0"/>
              <a:t>Brief comparison </a:t>
            </a:r>
            <a:r>
              <a:rPr lang="en-US" dirty="0" smtClean="0"/>
              <a:t>between Taiwan and Caribbean islands</a:t>
            </a:r>
          </a:p>
          <a:p>
            <a:r>
              <a:rPr lang="en-US" dirty="0" smtClean="0"/>
              <a:t>Summary/Conclusions</a:t>
            </a:r>
          </a:p>
        </p:txBody>
      </p:sp>
      <p:sp>
        <p:nvSpPr>
          <p:cNvPr id="4" name="Slide Number Placeholder 3"/>
          <p:cNvSpPr>
            <a:spLocks noGrp="1"/>
          </p:cNvSpPr>
          <p:nvPr>
            <p:ph type="sldNum" sz="quarter" idx="12"/>
          </p:nvPr>
        </p:nvSpPr>
        <p:spPr/>
        <p:txBody>
          <a:bodyPr/>
          <a:lstStyle/>
          <a:p>
            <a:fld id="{30305D73-90AA-4904-AE43-1007D8A7A6C1}" type="slidenum">
              <a:rPr lang="en-US" smtClean="0"/>
              <a:t>2</a:t>
            </a:fld>
            <a:endParaRPr lang="en-US"/>
          </a:p>
        </p:txBody>
      </p:sp>
    </p:spTree>
    <p:extLst>
      <p:ext uri="{BB962C8B-B14F-4D97-AF65-F5344CB8AC3E}">
        <p14:creationId xmlns:p14="http://schemas.microsoft.com/office/powerpoint/2010/main" val="1724683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mc:Choice xmlns:a14="http://schemas.microsoft.com/office/drawing/2010/main" Requires="a14">
          <p:graphicFrame>
            <p:nvGraphicFramePr>
              <p:cNvPr id="6" name="Content Placeholder 5"/>
              <p:cNvGraphicFramePr>
                <a:graphicFrameLocks noGrp="1"/>
              </p:cNvGraphicFramePr>
              <p:nvPr>
                <p:ph idx="1"/>
                <p:extLst>
                  <p:ext uri="{D42A27DB-BD31-4B8C-83A1-F6EECF244321}">
                    <p14:modId xmlns:p14="http://schemas.microsoft.com/office/powerpoint/2010/main" val="501296612"/>
                  </p:ext>
                </p:extLst>
              </p:nvPr>
            </p:nvGraphicFramePr>
            <p:xfrm>
              <a:off x="323850" y="1600200"/>
              <a:ext cx="6457950" cy="4420680"/>
            </p:xfrm>
            <a:graphic>
              <a:graphicData uri="http://schemas.openxmlformats.org/drawingml/2006/table">
                <a:tbl>
                  <a:tblPr firstRow="1" bandRow="1">
                    <a:tableStyleId>{5C22544A-7EE6-4342-B048-85BDC9FD1C3A}</a:tableStyleId>
                  </a:tblPr>
                  <a:tblGrid>
                    <a:gridCol w="1809750"/>
                    <a:gridCol w="3276600"/>
                    <a:gridCol w="1371600"/>
                  </a:tblGrid>
                  <a:tr h="370840">
                    <a:tc>
                      <a:txBody>
                        <a:bodyPr/>
                        <a:lstStyle/>
                        <a:p>
                          <a:pPr algn="ctr"/>
                          <a:r>
                            <a:rPr lang="en-US" baseline="0" dirty="0" smtClean="0"/>
                            <a:t>Dimensionless </a:t>
                          </a:r>
                          <a:r>
                            <a:rPr lang="en-US" baseline="0" dirty="0" smtClean="0"/>
                            <a:t>Parameter</a:t>
                          </a:r>
                          <a:endParaRPr lang="en-US" dirty="0"/>
                        </a:p>
                      </a:txBody>
                      <a:tcPr/>
                    </a:tc>
                    <a:tc>
                      <a:txBody>
                        <a:bodyPr/>
                        <a:lstStyle/>
                        <a:p>
                          <a:pPr algn="ctr"/>
                          <a:r>
                            <a:rPr lang="en-US" dirty="0" smtClean="0"/>
                            <a:t>Description</a:t>
                          </a:r>
                          <a:endParaRPr lang="en-US" dirty="0"/>
                        </a:p>
                      </a:txBody>
                      <a:tcPr/>
                    </a:tc>
                    <a:tc>
                      <a:txBody>
                        <a:bodyPr/>
                        <a:lstStyle/>
                        <a:p>
                          <a:pPr algn="ctr"/>
                          <a:endParaRPr lang="en-US" dirty="0"/>
                        </a:p>
                      </a:txBody>
                      <a:tcPr/>
                    </a:tc>
                  </a:tr>
                  <a:tr h="370840">
                    <a:tc>
                      <a:txBody>
                        <a:bodyPr/>
                        <a:lstStyle/>
                        <a:p>
                          <a:pPr algn="ctr"/>
                          <a:r>
                            <a:rPr lang="en-US" dirty="0" smtClean="0"/>
                            <a:t>Froude Number</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 </a:t>
                          </a:r>
                          <a:r>
                            <a:rPr lang="en-US" dirty="0" smtClean="0"/>
                            <a:t>Measure the ability of the basic</a:t>
                          </a:r>
                          <a:r>
                            <a:rPr lang="en-US" baseline="0" dirty="0" smtClean="0"/>
                            <a:t> flow</a:t>
                          </a:r>
                          <a:r>
                            <a:rPr lang="en-US" dirty="0" smtClean="0"/>
                            <a:t> to go over the mountain.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800" i="1" smtClean="0">
                                        <a:effectLst/>
                                        <a:latin typeface="Cambria Math"/>
                                      </a:rPr>
                                    </m:ctrlPr>
                                  </m:fPr>
                                  <m:num>
                                    <m:r>
                                      <a:rPr lang="en-US" sz="1800">
                                        <a:effectLst/>
                                        <a:latin typeface="Cambria Math"/>
                                      </a:rPr>
                                      <m:t>𝑈</m:t>
                                    </m:r>
                                  </m:num>
                                  <m:den>
                                    <m:r>
                                      <a:rPr lang="en-US" sz="1800">
                                        <a:effectLst/>
                                        <a:latin typeface="Cambria Math"/>
                                      </a:rPr>
                                      <m:t>𝑁h</m:t>
                                    </m:r>
                                  </m:den>
                                </m:f>
                              </m:oMath>
                            </m:oMathPara>
                          </a14:m>
                          <a:endParaRPr lang="en-US" sz="1800" dirty="0">
                            <a:effectLst/>
                            <a:latin typeface="+mn-lt"/>
                            <a:ea typeface="Calibri"/>
                            <a:cs typeface="Times New Roman"/>
                          </a:endParaRPr>
                        </a:p>
                      </a:txBody>
                      <a:tcPr/>
                    </a:tc>
                  </a:tr>
                  <a:tr h="370840">
                    <a:tc>
                      <a:txBody>
                        <a:bodyPr/>
                        <a:lstStyle/>
                        <a:p>
                          <a:pPr algn="ctr"/>
                          <a:r>
                            <a:rPr lang="en-US" dirty="0" smtClean="0"/>
                            <a:t>Vortex Froude Number</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Measure the </a:t>
                          </a:r>
                          <a:r>
                            <a:rPr lang="en-US" dirty="0" smtClean="0"/>
                            <a:t>ability of the vortex </a:t>
                          </a:r>
                          <a:r>
                            <a:rPr lang="en-US" dirty="0" smtClean="0"/>
                            <a:t>to go over the </a:t>
                          </a:r>
                          <a:r>
                            <a:rPr lang="en-US" dirty="0" smtClean="0"/>
                            <a:t>mountain.</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800" i="1" smtClean="0">
                                        <a:effectLst/>
                                        <a:latin typeface="Cambria Math"/>
                                      </a:rPr>
                                    </m:ctrlPr>
                                  </m:fPr>
                                  <m:num>
                                    <m:sSub>
                                      <m:sSubPr>
                                        <m:ctrlPr>
                                          <a:rPr lang="en-US" sz="1800" i="1">
                                            <a:effectLst/>
                                            <a:latin typeface="Cambria Math"/>
                                          </a:rPr>
                                        </m:ctrlPr>
                                      </m:sSubPr>
                                      <m:e>
                                        <m:r>
                                          <a:rPr lang="en-US" sz="1800">
                                            <a:effectLst/>
                                            <a:latin typeface="Cambria Math"/>
                                          </a:rPr>
                                          <m:t>𝑉</m:t>
                                        </m:r>
                                      </m:e>
                                      <m:sub>
                                        <m:r>
                                          <a:rPr lang="en-US" sz="1800">
                                            <a:effectLst/>
                                            <a:latin typeface="Cambria Math"/>
                                          </a:rPr>
                                          <m:t>𝑚𝑎𝑥</m:t>
                                        </m:r>
                                      </m:sub>
                                    </m:sSub>
                                  </m:num>
                                  <m:den>
                                    <m:r>
                                      <a:rPr lang="en-US" sz="1800">
                                        <a:effectLst/>
                                        <a:latin typeface="Cambria Math"/>
                                      </a:rPr>
                                      <m:t>𝑁h</m:t>
                                    </m:r>
                                  </m:den>
                                </m:f>
                              </m:oMath>
                            </m:oMathPara>
                          </a14:m>
                          <a:endParaRPr lang="en-US" sz="1800" dirty="0">
                            <a:effectLst/>
                            <a:latin typeface="+mn-lt"/>
                            <a:ea typeface="Calibri"/>
                            <a:cs typeface="Times New Roman"/>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ea typeface="Calibri"/>
                              <a:cs typeface="Times New Roman"/>
                            </a:rPr>
                            <a:t>Ratio of the size of the TC vs. length of the mountain chain</a:t>
                          </a:r>
                        </a:p>
                      </a:txBody>
                      <a:tcPr/>
                    </a:tc>
                    <a:tc>
                      <a:txBody>
                        <a:bodyPr/>
                        <a:lstStyle/>
                        <a:p>
                          <a:pPr algn="ctr"/>
                          <a:endParaRPr lang="en-US" dirty="0" smtClean="0"/>
                        </a:p>
                        <a:p>
                          <a:pPr algn="ctr"/>
                          <a:r>
                            <a:rPr lang="en-US" dirty="0" smtClean="0"/>
                            <a:t>Smaller means</a:t>
                          </a:r>
                          <a:r>
                            <a:rPr lang="en-US" baseline="0" dirty="0" smtClean="0"/>
                            <a:t> </a:t>
                          </a:r>
                          <a:r>
                            <a:rPr lang="en-US" dirty="0" smtClean="0"/>
                            <a:t>stronger </a:t>
                          </a:r>
                          <a:r>
                            <a:rPr lang="en-US" dirty="0" smtClean="0"/>
                            <a:t>orographic </a:t>
                          </a:r>
                          <a:r>
                            <a:rPr lang="en-US" dirty="0" smtClean="0"/>
                            <a:t>blocking.</a:t>
                          </a:r>
                          <a:endParaRPr lang="en-US" dirty="0"/>
                        </a:p>
                      </a:txBody>
                      <a:tcPr/>
                    </a:tc>
                    <a:tc>
                      <a:txBody>
                        <a:bodyPr/>
                        <a:lstStyle/>
                        <a:p>
                          <a:pPr algn="ctr"/>
                          <a:endParaRPr lang="en-US" sz="1800" i="1" dirty="0" smtClean="0">
                            <a:effectLst/>
                            <a:latin typeface="Cambria Math"/>
                          </a:endParaRPr>
                        </a:p>
                        <a:p>
                          <a:pPr algn="ctr"/>
                          <a14:m>
                            <m:oMathPara xmlns:m="http://schemas.openxmlformats.org/officeDocument/2006/math">
                              <m:oMathParaPr>
                                <m:jc m:val="centerGroup"/>
                              </m:oMathParaPr>
                              <m:oMath xmlns:m="http://schemas.openxmlformats.org/officeDocument/2006/math">
                                <m:f>
                                  <m:fPr>
                                    <m:ctrlPr>
                                      <a:rPr lang="en-US" sz="1800" i="1" smtClean="0">
                                        <a:effectLst/>
                                        <a:latin typeface="Cambria Math"/>
                                      </a:rPr>
                                    </m:ctrlPr>
                                  </m:fPr>
                                  <m:num>
                                    <m:r>
                                      <a:rPr lang="en-US" sz="1800">
                                        <a:effectLst/>
                                        <a:latin typeface="Cambria Math"/>
                                      </a:rPr>
                                      <m:t>𝑅</m:t>
                                    </m:r>
                                  </m:num>
                                  <m:den>
                                    <m:sSub>
                                      <m:sSubPr>
                                        <m:ctrlPr>
                                          <a:rPr lang="en-US" sz="1800" i="1">
                                            <a:effectLst/>
                                            <a:latin typeface="Cambria Math"/>
                                          </a:rPr>
                                        </m:ctrlPr>
                                      </m:sSubPr>
                                      <m:e>
                                        <m:r>
                                          <a:rPr lang="en-US" sz="1800">
                                            <a:effectLst/>
                                            <a:latin typeface="Cambria Math"/>
                                          </a:rPr>
                                          <m:t>𝐿</m:t>
                                        </m:r>
                                      </m:e>
                                      <m:sub>
                                        <m:r>
                                          <a:rPr lang="en-US" sz="1800">
                                            <a:effectLst/>
                                            <a:latin typeface="Cambria Math"/>
                                          </a:rPr>
                                          <m:t>𝑦</m:t>
                                        </m:r>
                                      </m:sub>
                                    </m:sSub>
                                  </m:den>
                                </m:f>
                              </m:oMath>
                            </m:oMathPara>
                          </a14:m>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effectLst/>
                              <a:latin typeface="+mn-lt"/>
                              <a:ea typeface="Calibri"/>
                              <a:cs typeface="Times New Roman"/>
                            </a:rPr>
                            <a:t>Lagrangian</a:t>
                          </a:r>
                          <a:r>
                            <a:rPr lang="en-US" sz="1800" baseline="0" dirty="0" smtClean="0">
                              <a:effectLst/>
                              <a:latin typeface="+mn-lt"/>
                              <a:ea typeface="Calibri"/>
                              <a:cs typeface="Times New Roman"/>
                            </a:rPr>
                            <a:t> </a:t>
                          </a:r>
                          <a:r>
                            <a:rPr lang="en-US" sz="1800" dirty="0" err="1" smtClean="0">
                              <a:effectLst/>
                              <a:latin typeface="+mn-lt"/>
                              <a:ea typeface="Calibri"/>
                              <a:cs typeface="Times New Roman"/>
                            </a:rPr>
                            <a:t>Rossby</a:t>
                          </a:r>
                          <a:r>
                            <a:rPr lang="en-US" sz="1800" dirty="0" smtClean="0">
                              <a:effectLst/>
                              <a:latin typeface="+mn-lt"/>
                              <a:ea typeface="Calibri"/>
                              <a:cs typeface="Times New Roman"/>
                            </a:rPr>
                            <a:t> Number</a:t>
                          </a:r>
                        </a:p>
                      </a:txBody>
                      <a:tcPr/>
                    </a:tc>
                    <a:tc>
                      <a:txBody>
                        <a:bodyPr/>
                        <a:lstStyle/>
                        <a:p>
                          <a:pPr algn="ctr"/>
                          <a:r>
                            <a:rPr lang="en-US" dirty="0" smtClean="0"/>
                            <a:t>Measure of the ratio of vortex vorticity to planetary vorticity.</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800" i="1" smtClean="0">
                                        <a:effectLst/>
                                        <a:latin typeface="Cambria Math"/>
                                      </a:rPr>
                                    </m:ctrlPr>
                                  </m:fPr>
                                  <m:num>
                                    <m:sSub>
                                      <m:sSubPr>
                                        <m:ctrlPr>
                                          <a:rPr lang="en-US" sz="1800" i="1">
                                            <a:effectLst/>
                                            <a:latin typeface="Cambria Math"/>
                                          </a:rPr>
                                        </m:ctrlPr>
                                      </m:sSubPr>
                                      <m:e>
                                        <m:r>
                                          <a:rPr lang="en-US" sz="1800">
                                            <a:effectLst/>
                                            <a:latin typeface="Cambria Math"/>
                                          </a:rPr>
                                          <m:t>𝑉</m:t>
                                        </m:r>
                                      </m:e>
                                      <m:sub>
                                        <m:r>
                                          <a:rPr lang="en-US" sz="1800">
                                            <a:effectLst/>
                                            <a:latin typeface="Cambria Math"/>
                                          </a:rPr>
                                          <m:t>𝑚𝑎𝑥</m:t>
                                        </m:r>
                                      </m:sub>
                                    </m:sSub>
                                  </m:num>
                                  <m:den>
                                    <m:r>
                                      <a:rPr lang="en-US" sz="1800">
                                        <a:effectLst/>
                                        <a:latin typeface="Cambria Math"/>
                                      </a:rPr>
                                      <m:t>𝑓𝑅</m:t>
                                    </m:r>
                                  </m:den>
                                </m:f>
                              </m:oMath>
                            </m:oMathPara>
                          </a14:m>
                          <a:endParaRPr lang="en-US" sz="1800" dirty="0">
                            <a:effectLst/>
                            <a:latin typeface="+mn-lt"/>
                            <a:ea typeface="Calibri"/>
                            <a:cs typeface="Times New Roman"/>
                          </a:endParaRPr>
                        </a:p>
                      </a:txBody>
                      <a:tcPr/>
                    </a:tc>
                  </a:tr>
                  <a:tr h="370840">
                    <a:tc>
                      <a:txBody>
                        <a:bodyPr/>
                        <a:lstStyle/>
                        <a:p>
                          <a:pPr algn="ctr"/>
                          <a:r>
                            <a:rPr lang="en-US" dirty="0" smtClean="0"/>
                            <a:t>Mountain  slope steepness</a:t>
                          </a:r>
                          <a:endParaRPr lang="en-US" dirty="0"/>
                        </a:p>
                      </a:txBody>
                      <a:tcPr/>
                    </a:tc>
                    <a:tc>
                      <a:txBody>
                        <a:bodyPr/>
                        <a:lstStyle/>
                        <a:p>
                          <a:pPr algn="ctr"/>
                          <a:r>
                            <a:rPr lang="en-US" dirty="0" smtClean="0"/>
                            <a:t>Measure of</a:t>
                          </a:r>
                          <a:r>
                            <a:rPr lang="en-US" baseline="0" dirty="0" smtClean="0"/>
                            <a:t> the </a:t>
                          </a:r>
                          <a:r>
                            <a:rPr lang="en-US" baseline="0" dirty="0" smtClean="0"/>
                            <a:t>blocking.</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800" i="1" smtClean="0">
                                        <a:effectLst/>
                                        <a:latin typeface="Cambria Math"/>
                                      </a:rPr>
                                    </m:ctrlPr>
                                  </m:fPr>
                                  <m:num>
                                    <m:r>
                                      <a:rPr lang="en-US" sz="1800">
                                        <a:effectLst/>
                                        <a:latin typeface="Cambria Math"/>
                                      </a:rPr>
                                      <m:t>h</m:t>
                                    </m:r>
                                  </m:num>
                                  <m:den>
                                    <m:sSub>
                                      <m:sSubPr>
                                        <m:ctrlPr>
                                          <a:rPr lang="en-US" sz="1800" i="1">
                                            <a:effectLst/>
                                            <a:latin typeface="Cambria Math"/>
                                          </a:rPr>
                                        </m:ctrlPr>
                                      </m:sSubPr>
                                      <m:e>
                                        <m:r>
                                          <a:rPr lang="en-US" sz="1800">
                                            <a:effectLst/>
                                            <a:latin typeface="Cambria Math"/>
                                          </a:rPr>
                                          <m:t>𝐿</m:t>
                                        </m:r>
                                      </m:e>
                                      <m:sub>
                                        <m:r>
                                          <a:rPr lang="en-US" sz="1800">
                                            <a:effectLst/>
                                            <a:latin typeface="Cambria Math"/>
                                          </a:rPr>
                                          <m:t>𝑥</m:t>
                                        </m:r>
                                      </m:sub>
                                    </m:sSub>
                                  </m:den>
                                </m:f>
                              </m:oMath>
                            </m:oMathPara>
                          </a14:m>
                          <a:endParaRPr lang="en-US" sz="1800" dirty="0">
                            <a:effectLst/>
                            <a:latin typeface="+mn-lt"/>
                            <a:ea typeface="Calibri"/>
                            <a:cs typeface="Times New Roman"/>
                          </a:endParaRPr>
                        </a:p>
                      </a:txBody>
                      <a:tcPr/>
                    </a:tc>
                  </a:tr>
                </a:tbl>
              </a:graphicData>
            </a:graphic>
          </p:graphicFrame>
        </mc:Choice>
        <mc:Fallback>
          <p:graphicFrame>
            <p:nvGraphicFramePr>
              <p:cNvPr id="6" name="Content Placeholder 5"/>
              <p:cNvGraphicFramePr>
                <a:graphicFrameLocks noGrp="1"/>
              </p:cNvGraphicFramePr>
              <p:nvPr>
                <p:ph idx="1"/>
                <p:extLst>
                  <p:ext uri="{D42A27DB-BD31-4B8C-83A1-F6EECF244321}">
                    <p14:modId xmlns:p14="http://schemas.microsoft.com/office/powerpoint/2010/main" val="501296612"/>
                  </p:ext>
                </p:extLst>
              </p:nvPr>
            </p:nvGraphicFramePr>
            <p:xfrm>
              <a:off x="323850" y="1600200"/>
              <a:ext cx="6457950" cy="4420680"/>
            </p:xfrm>
            <a:graphic>
              <a:graphicData uri="http://schemas.openxmlformats.org/drawingml/2006/table">
                <a:tbl>
                  <a:tblPr firstRow="1" bandRow="1">
                    <a:tableStyleId>{5C22544A-7EE6-4342-B048-85BDC9FD1C3A}</a:tableStyleId>
                  </a:tblPr>
                  <a:tblGrid>
                    <a:gridCol w="1809750"/>
                    <a:gridCol w="3276600"/>
                    <a:gridCol w="1371600"/>
                  </a:tblGrid>
                  <a:tr h="640080">
                    <a:tc>
                      <a:txBody>
                        <a:bodyPr/>
                        <a:lstStyle/>
                        <a:p>
                          <a:pPr algn="ctr"/>
                          <a:r>
                            <a:rPr lang="en-US" baseline="0" dirty="0" smtClean="0"/>
                            <a:t>Dimensionless </a:t>
                          </a:r>
                          <a:r>
                            <a:rPr lang="en-US" baseline="0" dirty="0" smtClean="0"/>
                            <a:t>Parameter</a:t>
                          </a:r>
                          <a:endParaRPr lang="en-US" dirty="0"/>
                        </a:p>
                      </a:txBody>
                      <a:tcPr/>
                    </a:tc>
                    <a:tc>
                      <a:txBody>
                        <a:bodyPr/>
                        <a:lstStyle/>
                        <a:p>
                          <a:pPr algn="ctr"/>
                          <a:r>
                            <a:rPr lang="en-US" dirty="0" smtClean="0"/>
                            <a:t>Description</a:t>
                          </a:r>
                          <a:endParaRPr lang="en-US" dirty="0"/>
                        </a:p>
                      </a:txBody>
                      <a:tcPr/>
                    </a:tc>
                    <a:tc>
                      <a:txBody>
                        <a:bodyPr/>
                        <a:lstStyle/>
                        <a:p>
                          <a:pPr algn="ctr"/>
                          <a:endParaRPr lang="en-US" dirty="0"/>
                        </a:p>
                      </a:txBody>
                      <a:tcPr/>
                    </a:tc>
                  </a:tr>
                  <a:tr h="640080">
                    <a:tc>
                      <a:txBody>
                        <a:bodyPr/>
                        <a:lstStyle/>
                        <a:p>
                          <a:pPr algn="ctr"/>
                          <a:r>
                            <a:rPr lang="en-US" dirty="0" smtClean="0"/>
                            <a:t>Froude Number</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 </a:t>
                          </a:r>
                          <a:r>
                            <a:rPr lang="en-US" dirty="0" smtClean="0"/>
                            <a:t>Measure the ability of the basic</a:t>
                          </a:r>
                          <a:r>
                            <a:rPr lang="en-US" baseline="0" dirty="0" smtClean="0"/>
                            <a:t> flow</a:t>
                          </a:r>
                          <a:r>
                            <a:rPr lang="en-US" dirty="0" smtClean="0"/>
                            <a:t> to go over the mountain.</a:t>
                          </a:r>
                        </a:p>
                      </a:txBody>
                      <a:tcPr/>
                    </a:tc>
                    <a:tc>
                      <a:txBody>
                        <a:bodyPr/>
                        <a:lstStyle/>
                        <a:p>
                          <a:endParaRPr lang="en-US"/>
                        </a:p>
                      </a:txBody>
                      <a:tcPr>
                        <a:blipFill rotWithShape="1">
                          <a:blip r:embed="rId3"/>
                          <a:stretch>
                            <a:fillRect l="-371111" t="-104762" b="-502857"/>
                          </a:stretch>
                        </a:blipFill>
                      </a:tcPr>
                    </a:tc>
                  </a:tr>
                  <a:tr h="640080">
                    <a:tc>
                      <a:txBody>
                        <a:bodyPr/>
                        <a:lstStyle/>
                        <a:p>
                          <a:pPr algn="ctr"/>
                          <a:r>
                            <a:rPr lang="en-US" dirty="0" smtClean="0"/>
                            <a:t>Vortex Froude Number</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Measure the </a:t>
                          </a:r>
                          <a:r>
                            <a:rPr lang="en-US" dirty="0" smtClean="0"/>
                            <a:t>ability of the vortex </a:t>
                          </a:r>
                          <a:r>
                            <a:rPr lang="en-US" dirty="0" smtClean="0"/>
                            <a:t>to go over the </a:t>
                          </a:r>
                          <a:r>
                            <a:rPr lang="en-US" dirty="0" smtClean="0"/>
                            <a:t>mountain.</a:t>
                          </a:r>
                          <a:endParaRPr lang="en-US" dirty="0" smtClean="0"/>
                        </a:p>
                      </a:txBody>
                      <a:tcPr/>
                    </a:tc>
                    <a:tc>
                      <a:txBody>
                        <a:bodyPr/>
                        <a:lstStyle/>
                        <a:p>
                          <a:endParaRPr lang="en-US"/>
                        </a:p>
                      </a:txBody>
                      <a:tcPr>
                        <a:blipFill rotWithShape="1">
                          <a:blip r:embed="rId3"/>
                          <a:stretch>
                            <a:fillRect l="-371111" t="-204762" b="-402857"/>
                          </a:stretch>
                        </a:blipFill>
                      </a:tcPr>
                    </a:tc>
                  </a:tr>
                  <a:tr h="11887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ea typeface="Calibri"/>
                              <a:cs typeface="Times New Roman"/>
                            </a:rPr>
                            <a:t>Ratio of the size of the TC vs. length of the mountain chain</a:t>
                          </a:r>
                        </a:p>
                      </a:txBody>
                      <a:tcPr/>
                    </a:tc>
                    <a:tc>
                      <a:txBody>
                        <a:bodyPr/>
                        <a:lstStyle/>
                        <a:p>
                          <a:pPr algn="ctr"/>
                          <a:endParaRPr lang="en-US" dirty="0" smtClean="0"/>
                        </a:p>
                        <a:p>
                          <a:pPr algn="ctr"/>
                          <a:r>
                            <a:rPr lang="en-US" dirty="0" smtClean="0"/>
                            <a:t>Smaller means</a:t>
                          </a:r>
                          <a:r>
                            <a:rPr lang="en-US" baseline="0" dirty="0" smtClean="0"/>
                            <a:t> </a:t>
                          </a:r>
                          <a:r>
                            <a:rPr lang="en-US" dirty="0" smtClean="0"/>
                            <a:t>stronger </a:t>
                          </a:r>
                          <a:r>
                            <a:rPr lang="en-US" dirty="0" smtClean="0"/>
                            <a:t>orographic </a:t>
                          </a:r>
                          <a:r>
                            <a:rPr lang="en-US" dirty="0" smtClean="0"/>
                            <a:t>blocking.</a:t>
                          </a:r>
                          <a:endParaRPr lang="en-US" dirty="0"/>
                        </a:p>
                      </a:txBody>
                      <a:tcPr/>
                    </a:tc>
                    <a:tc>
                      <a:txBody>
                        <a:bodyPr/>
                        <a:lstStyle/>
                        <a:p>
                          <a:endParaRPr lang="en-US"/>
                        </a:p>
                      </a:txBody>
                      <a:tcPr>
                        <a:blipFill rotWithShape="1">
                          <a:blip r:embed="rId3"/>
                          <a:stretch>
                            <a:fillRect l="-371111" t="-164103" b="-116923"/>
                          </a:stretch>
                        </a:blipFill>
                      </a:tcPr>
                    </a:tc>
                  </a:tr>
                  <a:tr h="6530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effectLst/>
                              <a:latin typeface="+mn-lt"/>
                              <a:ea typeface="Calibri"/>
                              <a:cs typeface="Times New Roman"/>
                            </a:rPr>
                            <a:t>Lagrangian</a:t>
                          </a:r>
                          <a:r>
                            <a:rPr lang="en-US" sz="1800" baseline="0" dirty="0" smtClean="0">
                              <a:effectLst/>
                              <a:latin typeface="+mn-lt"/>
                              <a:ea typeface="Calibri"/>
                              <a:cs typeface="Times New Roman"/>
                            </a:rPr>
                            <a:t> </a:t>
                          </a:r>
                          <a:r>
                            <a:rPr lang="en-US" sz="1800" dirty="0" err="1" smtClean="0">
                              <a:effectLst/>
                              <a:latin typeface="+mn-lt"/>
                              <a:ea typeface="Calibri"/>
                              <a:cs typeface="Times New Roman"/>
                            </a:rPr>
                            <a:t>Rossby</a:t>
                          </a:r>
                          <a:r>
                            <a:rPr lang="en-US" sz="1800" dirty="0" smtClean="0">
                              <a:effectLst/>
                              <a:latin typeface="+mn-lt"/>
                              <a:ea typeface="Calibri"/>
                              <a:cs typeface="Times New Roman"/>
                            </a:rPr>
                            <a:t> Number</a:t>
                          </a:r>
                        </a:p>
                      </a:txBody>
                      <a:tcPr/>
                    </a:tc>
                    <a:tc>
                      <a:txBody>
                        <a:bodyPr/>
                        <a:lstStyle/>
                        <a:p>
                          <a:pPr algn="ctr"/>
                          <a:r>
                            <a:rPr lang="en-US" dirty="0" smtClean="0"/>
                            <a:t>Measure of the ratio of vortex vorticity to planetary vorticity.</a:t>
                          </a:r>
                          <a:endParaRPr lang="en-US" dirty="0"/>
                        </a:p>
                      </a:txBody>
                      <a:tcPr/>
                    </a:tc>
                    <a:tc>
                      <a:txBody>
                        <a:bodyPr/>
                        <a:lstStyle/>
                        <a:p>
                          <a:endParaRPr lang="en-US"/>
                        </a:p>
                      </a:txBody>
                      <a:tcPr>
                        <a:blipFill rotWithShape="1">
                          <a:blip r:embed="rId3"/>
                          <a:stretch>
                            <a:fillRect l="-371111" t="-481308" b="-113084"/>
                          </a:stretch>
                        </a:blipFill>
                      </a:tcPr>
                    </a:tc>
                  </a:tr>
                  <a:tr h="658622">
                    <a:tc>
                      <a:txBody>
                        <a:bodyPr/>
                        <a:lstStyle/>
                        <a:p>
                          <a:pPr algn="ctr"/>
                          <a:r>
                            <a:rPr lang="en-US" dirty="0" smtClean="0"/>
                            <a:t>Mountain  slope steepness</a:t>
                          </a:r>
                          <a:endParaRPr lang="en-US" dirty="0"/>
                        </a:p>
                      </a:txBody>
                      <a:tcPr/>
                    </a:tc>
                    <a:tc>
                      <a:txBody>
                        <a:bodyPr/>
                        <a:lstStyle/>
                        <a:p>
                          <a:pPr algn="ctr"/>
                          <a:r>
                            <a:rPr lang="en-US" dirty="0" smtClean="0"/>
                            <a:t>Measure of</a:t>
                          </a:r>
                          <a:r>
                            <a:rPr lang="en-US" baseline="0" dirty="0" smtClean="0"/>
                            <a:t> the </a:t>
                          </a:r>
                          <a:r>
                            <a:rPr lang="en-US" baseline="0" dirty="0" smtClean="0"/>
                            <a:t>blocking.</a:t>
                          </a:r>
                          <a:endParaRPr lang="en-US" dirty="0"/>
                        </a:p>
                      </a:txBody>
                      <a:tcPr/>
                    </a:tc>
                    <a:tc>
                      <a:txBody>
                        <a:bodyPr/>
                        <a:lstStyle/>
                        <a:p>
                          <a:endParaRPr lang="en-US"/>
                        </a:p>
                      </a:txBody>
                      <a:tcPr>
                        <a:blipFill rotWithShape="1">
                          <a:blip r:embed="rId3"/>
                          <a:stretch>
                            <a:fillRect l="-371111" t="-575926" b="-12037"/>
                          </a:stretch>
                        </a:blipFill>
                      </a:tcPr>
                    </a:tc>
                  </a:tr>
                </a:tbl>
              </a:graphicData>
            </a:graphic>
          </p:graphicFrame>
        </mc:Fallback>
      </mc:AlternateContent>
      <p:sp>
        <p:nvSpPr>
          <p:cNvPr id="4" name="Slide Number Placeholder 3"/>
          <p:cNvSpPr>
            <a:spLocks noGrp="1"/>
          </p:cNvSpPr>
          <p:nvPr>
            <p:ph type="sldNum" sz="quarter" idx="12"/>
          </p:nvPr>
        </p:nvSpPr>
        <p:spPr/>
        <p:txBody>
          <a:bodyPr/>
          <a:lstStyle/>
          <a:p>
            <a:fld id="{30305D73-90AA-4904-AE43-1007D8A7A6C1}" type="slidenum">
              <a:rPr lang="en-US" smtClean="0"/>
              <a:t>20</a:t>
            </a:fld>
            <a:endParaRPr lang="en-US"/>
          </a:p>
        </p:txBody>
      </p:sp>
      <p:sp>
        <p:nvSpPr>
          <p:cNvPr id="5" name="Title 1"/>
          <p:cNvSpPr txBox="1">
            <a:spLocks/>
          </p:cNvSpPr>
          <p:nvPr/>
        </p:nvSpPr>
        <p:spPr>
          <a:xfrm>
            <a:off x="0" y="274638"/>
            <a:ext cx="9144000" cy="1143000"/>
          </a:xfrm>
          <a:prstGeom prst="rect">
            <a:avLst/>
          </a:prstGeom>
          <a:solidFill>
            <a:schemeClr val="tx1">
              <a:lumMod val="5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Mechanisms </a:t>
            </a:r>
            <a:r>
              <a:rPr lang="en-US" dirty="0" smtClean="0"/>
              <a:t>of track continuity and deflection</a:t>
            </a:r>
            <a:endParaRPr lang="en-US" dirty="0"/>
          </a:p>
        </p:txBody>
      </p:sp>
      <p:cxnSp>
        <p:nvCxnSpPr>
          <p:cNvPr id="8" name="Straight Arrow Connector 7"/>
          <p:cNvCxnSpPr/>
          <p:nvPr/>
        </p:nvCxnSpPr>
        <p:spPr>
          <a:xfrm>
            <a:off x="6934200" y="2438400"/>
            <a:ext cx="533400" cy="0"/>
          </a:xfrm>
          <a:prstGeom prst="straightConnector1">
            <a:avLst/>
          </a:prstGeom>
          <a:ln w="381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486650" y="1524000"/>
            <a:ext cx="1524000" cy="160020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Degree of deflection is mostly controlled by Froude Number</a:t>
            </a:r>
            <a:endParaRPr lang="en-US" dirty="0"/>
          </a:p>
        </p:txBody>
      </p:sp>
      <p:sp>
        <p:nvSpPr>
          <p:cNvPr id="10" name="Rectangle 9"/>
          <p:cNvSpPr/>
          <p:nvPr/>
        </p:nvSpPr>
        <p:spPr>
          <a:xfrm>
            <a:off x="7486650" y="3276600"/>
            <a:ext cx="1524000" cy="1657350"/>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Track </a:t>
            </a:r>
            <a:r>
              <a:rPr lang="en-US" dirty="0" smtClean="0"/>
              <a:t>continuity is mostly controlled by Froude Number</a:t>
            </a:r>
            <a:endParaRPr lang="en-US" dirty="0"/>
          </a:p>
        </p:txBody>
      </p:sp>
      <p:sp>
        <p:nvSpPr>
          <p:cNvPr id="11" name="Right Brace 10"/>
          <p:cNvSpPr/>
          <p:nvPr/>
        </p:nvSpPr>
        <p:spPr>
          <a:xfrm>
            <a:off x="6848475" y="3028950"/>
            <a:ext cx="304800" cy="1143000"/>
          </a:xfrm>
          <a:prstGeom prst="rightBrac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1608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normAutofit fontScale="90000"/>
          </a:bodyPr>
          <a:lstStyle/>
          <a:p>
            <a:r>
              <a:rPr lang="en-US" dirty="0" smtClean="0"/>
              <a:t>Mechanism of track continuity and deflection</a:t>
            </a:r>
            <a:endParaRPr lang="en-US" dirty="0"/>
          </a:p>
        </p:txBody>
      </p:sp>
      <mc:AlternateContent xmlns:mc="http://schemas.openxmlformats.org/markup-compatibility/2006">
        <mc:Choice xmlns:a14="http://schemas.microsoft.com/office/drawing/2010/main" Requires="a14">
          <p:graphicFrame>
            <p:nvGraphicFramePr>
              <p:cNvPr id="4" name="Content Placeholder 3"/>
              <p:cNvGraphicFramePr>
                <a:graphicFrameLocks/>
              </p:cNvGraphicFramePr>
              <p:nvPr>
                <p:extLst>
                  <p:ext uri="{D42A27DB-BD31-4B8C-83A1-F6EECF244321}">
                    <p14:modId xmlns:p14="http://schemas.microsoft.com/office/powerpoint/2010/main" val="2056255912"/>
                  </p:ext>
                </p:extLst>
              </p:nvPr>
            </p:nvGraphicFramePr>
            <p:xfrm>
              <a:off x="682223" y="1693860"/>
              <a:ext cx="8156977" cy="3284062"/>
            </p:xfrm>
            <a:graphic>
              <a:graphicData uri="http://schemas.openxmlformats.org/drawingml/2006/table">
                <a:tbl>
                  <a:tblPr firstRow="1" firstCol="1" bandRow="1">
                    <a:tableStyleId>{5C22544A-7EE6-4342-B048-85BDC9FD1C3A}</a:tableStyleId>
                  </a:tblPr>
                  <a:tblGrid>
                    <a:gridCol w="1404007"/>
                    <a:gridCol w="969433"/>
                    <a:gridCol w="1002862"/>
                    <a:gridCol w="869147"/>
                    <a:gridCol w="1625528"/>
                    <a:gridCol w="1143000"/>
                    <a:gridCol w="1143000"/>
                  </a:tblGrid>
                  <a:tr h="784164">
                    <a:tc>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Calibri"/>
                              <a:ea typeface="Calibri"/>
                              <a:cs typeface="Times New Roman"/>
                            </a:rPr>
                            <a:t>Vortex</a:t>
                          </a:r>
                        </a:p>
                        <a:p>
                          <a:pPr marL="0" marR="0" algn="ctr">
                            <a:lnSpc>
                              <a:spcPct val="115000"/>
                            </a:lnSpc>
                            <a:spcBef>
                              <a:spcPts val="0"/>
                            </a:spcBef>
                            <a:spcAft>
                              <a:spcPts val="0"/>
                            </a:spcAft>
                          </a:pPr>
                          <a:r>
                            <a:rPr lang="en-US" sz="1600" dirty="0" smtClean="0">
                              <a:effectLst/>
                              <a:latin typeface="Calibri"/>
                              <a:ea typeface="Calibri"/>
                              <a:cs typeface="Times New Roman"/>
                            </a:rPr>
                            <a:t>Froude</a:t>
                          </a:r>
                        </a:p>
                        <a:p>
                          <a:pPr marL="0" marR="0" algn="ctr">
                            <a:lnSpc>
                              <a:spcPct val="115000"/>
                            </a:lnSpc>
                            <a:spcBef>
                              <a:spcPts val="0"/>
                            </a:spcBef>
                            <a:spcAft>
                              <a:spcPts val="0"/>
                            </a:spcAft>
                          </a:pPr>
                          <a:r>
                            <a:rPr lang="en-US" sz="1600" dirty="0" smtClean="0">
                              <a:effectLst/>
                              <a:latin typeface="Calibri"/>
                              <a:ea typeface="Calibri"/>
                              <a:cs typeface="Times New Roman"/>
                            </a:rPr>
                            <a:t>Number</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Calibri"/>
                              <a:ea typeface="Calibri"/>
                              <a:cs typeface="Times New Roman"/>
                            </a:rPr>
                            <a:t>Froude </a:t>
                          </a:r>
                        </a:p>
                        <a:p>
                          <a:pPr marL="0" marR="0" algn="ctr">
                            <a:lnSpc>
                              <a:spcPct val="115000"/>
                            </a:lnSpc>
                            <a:spcBef>
                              <a:spcPts val="0"/>
                            </a:spcBef>
                            <a:spcAft>
                              <a:spcPts val="0"/>
                            </a:spcAft>
                          </a:pPr>
                          <a:r>
                            <a:rPr lang="en-US" sz="1600" dirty="0" smtClean="0">
                              <a:effectLst/>
                              <a:latin typeface="Calibri"/>
                              <a:ea typeface="Calibri"/>
                              <a:cs typeface="Times New Roman"/>
                            </a:rPr>
                            <a:t>Number</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Calibri"/>
                              <a:ea typeface="Calibri"/>
                              <a:cs typeface="Times New Roman"/>
                            </a:rPr>
                            <a:t>Ratio of the size of the TC vs. length of the mountain chain</a:t>
                          </a:r>
                          <a:endParaRPr lang="en-US" sz="1600" dirty="0">
                            <a:effectLst/>
                            <a:latin typeface="Calibri"/>
                            <a:ea typeface="Calibri"/>
                            <a:cs typeface="Times New Roman"/>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err="1" smtClean="0">
                              <a:effectLst/>
                              <a:latin typeface="Calibri"/>
                              <a:ea typeface="Calibri"/>
                              <a:cs typeface="Times New Roman"/>
                            </a:rPr>
                            <a:t>Lagrangian</a:t>
                          </a:r>
                          <a:r>
                            <a:rPr lang="en-US" sz="1600" baseline="0" dirty="0" smtClean="0">
                              <a:effectLst/>
                              <a:latin typeface="Calibri"/>
                              <a:ea typeface="Calibri"/>
                              <a:cs typeface="Times New Roman"/>
                            </a:rPr>
                            <a:t> </a:t>
                          </a:r>
                          <a:r>
                            <a:rPr lang="en-US" sz="1600" dirty="0" err="1" smtClean="0">
                              <a:effectLst/>
                              <a:latin typeface="+mn-lt"/>
                              <a:ea typeface="Calibri"/>
                              <a:cs typeface="Times New Roman"/>
                            </a:rPr>
                            <a:t>Rossby</a:t>
                          </a:r>
                          <a:r>
                            <a:rPr lang="en-US" sz="1600" dirty="0" smtClean="0">
                              <a:effectLst/>
                              <a:latin typeface="+mn-lt"/>
                              <a:ea typeface="Calibri"/>
                              <a:cs typeface="Times New Roman"/>
                            </a:rPr>
                            <a:t> Number</a:t>
                          </a:r>
                        </a:p>
                        <a:p>
                          <a:pPr marL="0" marR="0" algn="ctr">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t>Mountain  slope steepness</a:t>
                          </a:r>
                        </a:p>
                        <a:p>
                          <a:pPr marL="0" marR="0" algn="ctr">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r h="784164">
                    <a:tc>
                      <a:txBody>
                        <a:bodyPr/>
                        <a:lstStyle/>
                        <a:p>
                          <a:pPr marL="0" marR="0" algn="ctr">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a:effectLst/>
                                        <a:latin typeface="Cambria Math"/>
                                      </a:rPr>
                                    </m:ctrlPr>
                                  </m:fPr>
                                  <m:num>
                                    <m:sSub>
                                      <m:sSubPr>
                                        <m:ctrlPr>
                                          <a:rPr lang="en-US" sz="1600" i="1">
                                            <a:effectLst/>
                                            <a:latin typeface="Cambria Math"/>
                                          </a:rPr>
                                        </m:ctrlPr>
                                      </m:sSubPr>
                                      <m:e>
                                        <m:r>
                                          <a:rPr lang="en-US" sz="1600">
                                            <a:effectLst/>
                                            <a:latin typeface="Cambria Math"/>
                                          </a:rPr>
                                          <m:t>𝑉</m:t>
                                        </m:r>
                                      </m:e>
                                      <m:sub>
                                        <m:r>
                                          <a:rPr lang="en-US" sz="1600">
                                            <a:effectLst/>
                                            <a:latin typeface="Cambria Math"/>
                                          </a:rPr>
                                          <m:t>𝑚𝑎𝑥</m:t>
                                        </m:r>
                                      </m:sub>
                                    </m:sSub>
                                  </m:num>
                                  <m:den>
                                    <m:r>
                                      <a:rPr lang="en-US" sz="1600">
                                        <a:effectLst/>
                                        <a:latin typeface="Cambria Math"/>
                                      </a:rPr>
                                      <m:t>𝑁h</m:t>
                                    </m:r>
                                  </m:den>
                                </m:f>
                              </m:oMath>
                            </m:oMathPara>
                          </a14:m>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a:effectLst/>
                                        <a:latin typeface="Cambria Math"/>
                                      </a:rPr>
                                    </m:ctrlPr>
                                  </m:fPr>
                                  <m:num>
                                    <m:r>
                                      <a:rPr lang="en-US" sz="1600">
                                        <a:effectLst/>
                                        <a:latin typeface="Cambria Math"/>
                                      </a:rPr>
                                      <m:t>𝑈</m:t>
                                    </m:r>
                                  </m:num>
                                  <m:den>
                                    <m:r>
                                      <a:rPr lang="en-US" sz="1600">
                                        <a:effectLst/>
                                        <a:latin typeface="Cambria Math"/>
                                      </a:rPr>
                                      <m:t>𝑁h</m:t>
                                    </m:r>
                                  </m:den>
                                </m:f>
                              </m:oMath>
                            </m:oMathPara>
                          </a14:m>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a:effectLst/>
                                        <a:latin typeface="Cambria Math"/>
                                      </a:rPr>
                                    </m:ctrlPr>
                                  </m:fPr>
                                  <m:num>
                                    <m:r>
                                      <a:rPr lang="en-US" sz="1600">
                                        <a:effectLst/>
                                        <a:latin typeface="Cambria Math"/>
                                      </a:rPr>
                                      <m:t>𝑅</m:t>
                                    </m:r>
                                  </m:num>
                                  <m:den>
                                    <m:sSub>
                                      <m:sSubPr>
                                        <m:ctrlPr>
                                          <a:rPr lang="en-US" sz="1600" i="1">
                                            <a:effectLst/>
                                            <a:latin typeface="Cambria Math"/>
                                          </a:rPr>
                                        </m:ctrlPr>
                                      </m:sSubPr>
                                      <m:e>
                                        <m:r>
                                          <a:rPr lang="en-US" sz="1600">
                                            <a:effectLst/>
                                            <a:latin typeface="Cambria Math"/>
                                          </a:rPr>
                                          <m:t>𝐿</m:t>
                                        </m:r>
                                      </m:e>
                                      <m:sub>
                                        <m:r>
                                          <a:rPr lang="en-US" sz="1600">
                                            <a:effectLst/>
                                            <a:latin typeface="Cambria Math"/>
                                          </a:rPr>
                                          <m:t>𝑦</m:t>
                                        </m:r>
                                      </m:sub>
                                    </m:sSub>
                                  </m:den>
                                </m:f>
                              </m:oMath>
                            </m:oMathPara>
                          </a14:m>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a:effectLst/>
                                        <a:latin typeface="Cambria Math"/>
                                      </a:rPr>
                                    </m:ctrlPr>
                                  </m:fPr>
                                  <m:num>
                                    <m:sSub>
                                      <m:sSubPr>
                                        <m:ctrlPr>
                                          <a:rPr lang="en-US" sz="1600" i="1">
                                            <a:effectLst/>
                                            <a:latin typeface="Cambria Math"/>
                                          </a:rPr>
                                        </m:ctrlPr>
                                      </m:sSubPr>
                                      <m:e>
                                        <m:r>
                                          <a:rPr lang="en-US" sz="1600">
                                            <a:effectLst/>
                                            <a:latin typeface="Cambria Math"/>
                                          </a:rPr>
                                          <m:t>𝑉</m:t>
                                        </m:r>
                                      </m:e>
                                      <m:sub>
                                        <m:r>
                                          <a:rPr lang="en-US" sz="1600">
                                            <a:effectLst/>
                                            <a:latin typeface="Cambria Math"/>
                                          </a:rPr>
                                          <m:t>𝑚𝑎𝑥</m:t>
                                        </m:r>
                                      </m:sub>
                                    </m:sSub>
                                  </m:num>
                                  <m:den>
                                    <m:r>
                                      <a:rPr lang="en-US" sz="1600">
                                        <a:effectLst/>
                                        <a:latin typeface="Cambria Math"/>
                                      </a:rPr>
                                      <m:t>𝑓𝑅</m:t>
                                    </m:r>
                                  </m:den>
                                </m:f>
                              </m:oMath>
                            </m:oMathPara>
                          </a14:m>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smtClean="0">
                                        <a:effectLst/>
                                        <a:latin typeface="Cambria Math"/>
                                      </a:rPr>
                                    </m:ctrlPr>
                                  </m:fPr>
                                  <m:num>
                                    <m:r>
                                      <a:rPr lang="en-US" sz="1600">
                                        <a:effectLst/>
                                        <a:latin typeface="Cambria Math"/>
                                      </a:rPr>
                                      <m:t>h</m:t>
                                    </m:r>
                                  </m:num>
                                  <m:den>
                                    <m:sSub>
                                      <m:sSubPr>
                                        <m:ctrlPr>
                                          <a:rPr lang="en-US" sz="1600" i="1">
                                            <a:effectLst/>
                                            <a:latin typeface="Cambria Math"/>
                                          </a:rPr>
                                        </m:ctrlPr>
                                      </m:sSubPr>
                                      <m:e>
                                        <m:r>
                                          <a:rPr lang="en-US" sz="1600">
                                            <a:effectLst/>
                                            <a:latin typeface="Cambria Math"/>
                                          </a:rPr>
                                          <m:t>𝐿</m:t>
                                        </m:r>
                                      </m:e>
                                      <m:sub>
                                        <m:r>
                                          <a:rPr lang="en-US" sz="1600">
                                            <a:effectLst/>
                                            <a:latin typeface="Cambria Math"/>
                                          </a:rPr>
                                          <m:t>𝑥</m:t>
                                        </m:r>
                                      </m:sub>
                                    </m:sSub>
                                  </m:den>
                                </m:f>
                              </m:oMath>
                            </m:oMathPara>
                          </a14:m>
                          <a:endParaRPr lang="en-US" sz="1600" dirty="0">
                            <a:effectLst/>
                            <a:latin typeface="Calibri"/>
                            <a:ea typeface="Calibri"/>
                            <a:cs typeface="Times New Roman"/>
                          </a:endParaRPr>
                        </a:p>
                      </a:txBody>
                      <a:tcPr marL="68580" marR="68580" marT="0" marB="0"/>
                    </a:tc>
                  </a:tr>
                  <a:tr h="689117">
                    <a:tc>
                      <a:txBody>
                        <a:bodyPr/>
                        <a:lstStyle/>
                        <a:p>
                          <a:pPr marL="0" marR="0" algn="ctr">
                            <a:lnSpc>
                              <a:spcPct val="115000"/>
                            </a:lnSpc>
                            <a:spcBef>
                              <a:spcPts val="0"/>
                            </a:spcBef>
                            <a:spcAft>
                              <a:spcPts val="0"/>
                            </a:spcAft>
                          </a:pPr>
                          <a:r>
                            <a:rPr lang="en-US" sz="1600" dirty="0">
                              <a:effectLst/>
                            </a:rPr>
                            <a:t>Cyclone track discontinuous</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r>
                            <a:rPr lang="en-US" sz="1600" dirty="0" smtClean="0">
                              <a:effectLst/>
                            </a:rPr>
                            <a:t>More </a:t>
                          </a:r>
                          <a:r>
                            <a:rPr lang="en-US" sz="1600" dirty="0">
                              <a:effectLst/>
                            </a:rPr>
                            <a:t>deflection</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Small</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Small</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Small</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Small</a:t>
                          </a:r>
                          <a:endParaRPr lang="en-US" sz="16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r>
                            <a:rPr lang="en-US" sz="1600" dirty="0" smtClean="0">
                              <a:effectLst/>
                              <a:latin typeface="Calibri"/>
                              <a:ea typeface="Calibri"/>
                              <a:cs typeface="Times New Roman"/>
                            </a:rPr>
                            <a:t>Large</a:t>
                          </a:r>
                        </a:p>
                      </a:txBody>
                      <a:tcPr marL="68580" marR="68580" marT="0" marB="0"/>
                    </a:tc>
                  </a:tr>
                  <a:tr h="689117">
                    <a:tc>
                      <a:txBody>
                        <a:bodyPr/>
                        <a:lstStyle/>
                        <a:p>
                          <a:pPr marL="0" marR="0" algn="ctr">
                            <a:lnSpc>
                              <a:spcPct val="115000"/>
                            </a:lnSpc>
                            <a:spcBef>
                              <a:spcPts val="0"/>
                            </a:spcBef>
                            <a:spcAft>
                              <a:spcPts val="0"/>
                            </a:spcAft>
                          </a:pPr>
                          <a:r>
                            <a:rPr lang="en-US" sz="1600" dirty="0" smtClean="0">
                              <a:effectLst/>
                            </a:rPr>
                            <a:t>Cyclone track continuous</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rPr>
                            <a:t> Less deflection</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Large</a:t>
                          </a:r>
                          <a:endParaRPr lang="en-US" sz="16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Large</a:t>
                          </a:r>
                          <a:endParaRPr lang="en-US" sz="16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Large</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Large</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r>
                            <a:rPr lang="en-US" sz="1600" dirty="0" smtClean="0">
                              <a:effectLst/>
                              <a:latin typeface="Calibri"/>
                              <a:ea typeface="Calibri"/>
                              <a:cs typeface="Times New Roman"/>
                            </a:rPr>
                            <a:t>Small</a:t>
                          </a:r>
                        </a:p>
                      </a:txBody>
                      <a:tcPr marL="68580" marR="68580" marT="0" marB="0"/>
                    </a:tc>
                  </a:tr>
                </a:tbl>
              </a:graphicData>
            </a:graphic>
          </p:graphicFrame>
        </mc:Choice>
        <mc:Fallback>
          <p:graphicFrame>
            <p:nvGraphicFramePr>
              <p:cNvPr id="4" name="Content Placeholder 3"/>
              <p:cNvGraphicFramePr>
                <a:graphicFrameLocks/>
              </p:cNvGraphicFramePr>
              <p:nvPr>
                <p:extLst>
                  <p:ext uri="{D42A27DB-BD31-4B8C-83A1-F6EECF244321}">
                    <p14:modId xmlns:p14="http://schemas.microsoft.com/office/powerpoint/2010/main" val="2056255912"/>
                  </p:ext>
                </p:extLst>
              </p:nvPr>
            </p:nvGraphicFramePr>
            <p:xfrm>
              <a:off x="682223" y="1693860"/>
              <a:ext cx="8156977" cy="3284062"/>
            </p:xfrm>
            <a:graphic>
              <a:graphicData uri="http://schemas.openxmlformats.org/drawingml/2006/table">
                <a:tbl>
                  <a:tblPr firstRow="1" firstCol="1" bandRow="1">
                    <a:tableStyleId>{5C22544A-7EE6-4342-B048-85BDC9FD1C3A}</a:tableStyleId>
                  </a:tblPr>
                  <a:tblGrid>
                    <a:gridCol w="1404007"/>
                    <a:gridCol w="969433"/>
                    <a:gridCol w="1002862"/>
                    <a:gridCol w="869147"/>
                    <a:gridCol w="1625528"/>
                    <a:gridCol w="1143000"/>
                    <a:gridCol w="1143000"/>
                  </a:tblGrid>
                  <a:tr h="1121664">
                    <a:tc>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Calibri"/>
                              <a:ea typeface="Calibri"/>
                              <a:cs typeface="Times New Roman"/>
                            </a:rPr>
                            <a:t>Vortex</a:t>
                          </a:r>
                        </a:p>
                        <a:p>
                          <a:pPr marL="0" marR="0" algn="ctr">
                            <a:lnSpc>
                              <a:spcPct val="115000"/>
                            </a:lnSpc>
                            <a:spcBef>
                              <a:spcPts val="0"/>
                            </a:spcBef>
                            <a:spcAft>
                              <a:spcPts val="0"/>
                            </a:spcAft>
                          </a:pPr>
                          <a:r>
                            <a:rPr lang="en-US" sz="1600" dirty="0" smtClean="0">
                              <a:effectLst/>
                              <a:latin typeface="Calibri"/>
                              <a:ea typeface="Calibri"/>
                              <a:cs typeface="Times New Roman"/>
                            </a:rPr>
                            <a:t>Froude</a:t>
                          </a:r>
                        </a:p>
                        <a:p>
                          <a:pPr marL="0" marR="0" algn="ctr">
                            <a:lnSpc>
                              <a:spcPct val="115000"/>
                            </a:lnSpc>
                            <a:spcBef>
                              <a:spcPts val="0"/>
                            </a:spcBef>
                            <a:spcAft>
                              <a:spcPts val="0"/>
                            </a:spcAft>
                          </a:pPr>
                          <a:r>
                            <a:rPr lang="en-US" sz="1600" dirty="0" smtClean="0">
                              <a:effectLst/>
                              <a:latin typeface="Calibri"/>
                              <a:ea typeface="Calibri"/>
                              <a:cs typeface="Times New Roman"/>
                            </a:rPr>
                            <a:t>Number</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Calibri"/>
                              <a:ea typeface="Calibri"/>
                              <a:cs typeface="Times New Roman"/>
                            </a:rPr>
                            <a:t>Froude </a:t>
                          </a:r>
                        </a:p>
                        <a:p>
                          <a:pPr marL="0" marR="0" algn="ctr">
                            <a:lnSpc>
                              <a:spcPct val="115000"/>
                            </a:lnSpc>
                            <a:spcBef>
                              <a:spcPts val="0"/>
                            </a:spcBef>
                            <a:spcAft>
                              <a:spcPts val="0"/>
                            </a:spcAft>
                          </a:pPr>
                          <a:r>
                            <a:rPr lang="en-US" sz="1600" dirty="0" smtClean="0">
                              <a:effectLst/>
                              <a:latin typeface="Calibri"/>
                              <a:ea typeface="Calibri"/>
                              <a:cs typeface="Times New Roman"/>
                            </a:rPr>
                            <a:t>Number</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Calibri"/>
                              <a:ea typeface="Calibri"/>
                              <a:cs typeface="Times New Roman"/>
                            </a:rPr>
                            <a:t>Ratio of the size of the TC vs. length of the mountain chain</a:t>
                          </a:r>
                          <a:endParaRPr lang="en-US" sz="1600" dirty="0">
                            <a:effectLst/>
                            <a:latin typeface="Calibri"/>
                            <a:ea typeface="Calibri"/>
                            <a:cs typeface="Times New Roman"/>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err="1" smtClean="0">
                              <a:effectLst/>
                              <a:latin typeface="Calibri"/>
                              <a:ea typeface="Calibri"/>
                              <a:cs typeface="Times New Roman"/>
                            </a:rPr>
                            <a:t>Lagrangian</a:t>
                          </a:r>
                          <a:r>
                            <a:rPr lang="en-US" sz="1600" baseline="0" dirty="0" smtClean="0">
                              <a:effectLst/>
                              <a:latin typeface="Calibri"/>
                              <a:ea typeface="Calibri"/>
                              <a:cs typeface="Times New Roman"/>
                            </a:rPr>
                            <a:t> </a:t>
                          </a:r>
                          <a:r>
                            <a:rPr lang="en-US" sz="1600" dirty="0" err="1" smtClean="0">
                              <a:effectLst/>
                              <a:latin typeface="+mn-lt"/>
                              <a:ea typeface="Calibri"/>
                              <a:cs typeface="Times New Roman"/>
                            </a:rPr>
                            <a:t>Rossby</a:t>
                          </a:r>
                          <a:r>
                            <a:rPr lang="en-US" sz="1600" dirty="0" smtClean="0">
                              <a:effectLst/>
                              <a:latin typeface="+mn-lt"/>
                              <a:ea typeface="Calibri"/>
                              <a:cs typeface="Times New Roman"/>
                            </a:rPr>
                            <a:t> Number</a:t>
                          </a:r>
                        </a:p>
                        <a:p>
                          <a:pPr marL="0" marR="0" algn="ctr">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t>Mountain  slope steepness</a:t>
                          </a:r>
                        </a:p>
                        <a:p>
                          <a:pPr marL="0" marR="0" algn="ctr">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r h="784164">
                    <a:tc>
                      <a:txBody>
                        <a:bodyPr/>
                        <a:lstStyle/>
                        <a:p>
                          <a:pPr marL="0" marR="0" algn="ctr">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tc>
                    <a:tc>
                      <a:txBody>
                        <a:bodyPr/>
                        <a:lstStyle/>
                        <a:p>
                          <a:endParaRPr lang="en-US"/>
                        </a:p>
                      </a:txBody>
                      <a:tcPr marL="68580" marR="68580" marT="0" marB="0">
                        <a:blipFill rotWithShape="1">
                          <a:blip r:embed="rId3"/>
                          <a:stretch>
                            <a:fillRect l="-236364" t="-148062" r="-475152" b="-175194"/>
                          </a:stretch>
                        </a:blipFill>
                      </a:tcPr>
                    </a:tc>
                    <a:tc>
                      <a:txBody>
                        <a:bodyPr/>
                        <a:lstStyle/>
                        <a:p>
                          <a:endParaRPr lang="en-US"/>
                        </a:p>
                      </a:txBody>
                      <a:tcPr marL="68580" marR="68580" marT="0" marB="0">
                        <a:blipFill rotWithShape="1">
                          <a:blip r:embed="rId3"/>
                          <a:stretch>
                            <a:fillRect l="-390845" t="-148062" r="-452113" b="-175194"/>
                          </a:stretch>
                        </a:blipFill>
                      </a:tcPr>
                    </a:tc>
                    <a:tc>
                      <a:txBody>
                        <a:bodyPr/>
                        <a:lstStyle/>
                        <a:p>
                          <a:endParaRPr lang="en-US"/>
                        </a:p>
                      </a:txBody>
                      <a:tcPr marL="68580" marR="68580" marT="0" marB="0">
                        <a:blipFill rotWithShape="1">
                          <a:blip r:embed="rId3"/>
                          <a:stretch>
                            <a:fillRect l="-261049" t="-148062" r="-140449" b="-175194"/>
                          </a:stretch>
                        </a:blipFill>
                      </a:tcPr>
                    </a:tc>
                    <a:tc>
                      <a:txBody>
                        <a:bodyPr/>
                        <a:lstStyle/>
                        <a:p>
                          <a:endParaRPr lang="en-US"/>
                        </a:p>
                      </a:txBody>
                      <a:tcPr marL="68580" marR="68580" marT="0" marB="0">
                        <a:blipFill rotWithShape="1">
                          <a:blip r:embed="rId3"/>
                          <a:stretch>
                            <a:fillRect l="-512766" t="-148062" r="-99468" b="-175194"/>
                          </a:stretch>
                        </a:blipFill>
                      </a:tcPr>
                    </a:tc>
                    <a:tc>
                      <a:txBody>
                        <a:bodyPr/>
                        <a:lstStyle/>
                        <a:p>
                          <a:endParaRPr lang="en-US"/>
                        </a:p>
                      </a:txBody>
                      <a:tcPr marL="68580" marR="68580" marT="0" marB="0">
                        <a:blipFill rotWithShape="1">
                          <a:blip r:embed="rId3"/>
                          <a:stretch>
                            <a:fillRect l="-616043" t="-148062" b="-175194"/>
                          </a:stretch>
                        </a:blipFill>
                      </a:tcPr>
                    </a:tc>
                  </a:tr>
                  <a:tr h="689117">
                    <a:tc>
                      <a:txBody>
                        <a:bodyPr/>
                        <a:lstStyle/>
                        <a:p>
                          <a:pPr marL="0" marR="0" algn="ctr">
                            <a:lnSpc>
                              <a:spcPct val="115000"/>
                            </a:lnSpc>
                            <a:spcBef>
                              <a:spcPts val="0"/>
                            </a:spcBef>
                            <a:spcAft>
                              <a:spcPts val="0"/>
                            </a:spcAft>
                          </a:pPr>
                          <a:r>
                            <a:rPr lang="en-US" sz="1600" dirty="0">
                              <a:effectLst/>
                            </a:rPr>
                            <a:t>Cyclone track discontinuous</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r>
                            <a:rPr lang="en-US" sz="1600" dirty="0" smtClean="0">
                              <a:effectLst/>
                            </a:rPr>
                            <a:t>More </a:t>
                          </a:r>
                          <a:r>
                            <a:rPr lang="en-US" sz="1600" dirty="0">
                              <a:effectLst/>
                            </a:rPr>
                            <a:t>deflection</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Small</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Small</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Small</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Small</a:t>
                          </a:r>
                          <a:endParaRPr lang="en-US" sz="16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r>
                            <a:rPr lang="en-US" sz="1600" dirty="0" smtClean="0">
                              <a:effectLst/>
                              <a:latin typeface="Calibri"/>
                              <a:ea typeface="Calibri"/>
                              <a:cs typeface="Times New Roman"/>
                            </a:rPr>
                            <a:t>Large</a:t>
                          </a:r>
                        </a:p>
                      </a:txBody>
                      <a:tcPr marL="68580" marR="68580" marT="0" marB="0"/>
                    </a:tc>
                  </a:tr>
                  <a:tr h="689117">
                    <a:tc>
                      <a:txBody>
                        <a:bodyPr/>
                        <a:lstStyle/>
                        <a:p>
                          <a:pPr marL="0" marR="0" algn="ctr">
                            <a:lnSpc>
                              <a:spcPct val="115000"/>
                            </a:lnSpc>
                            <a:spcBef>
                              <a:spcPts val="0"/>
                            </a:spcBef>
                            <a:spcAft>
                              <a:spcPts val="0"/>
                            </a:spcAft>
                          </a:pPr>
                          <a:r>
                            <a:rPr lang="en-US" sz="1600" dirty="0" smtClean="0">
                              <a:effectLst/>
                            </a:rPr>
                            <a:t>Cyclone track continuous</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rPr>
                            <a:t> Less deflection</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Large</a:t>
                          </a:r>
                          <a:endParaRPr lang="en-US" sz="16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Large</a:t>
                          </a:r>
                          <a:endParaRPr lang="en-US" sz="16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Large</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Large</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p>
                          <a:pPr marL="0" marR="0" algn="ctr">
                            <a:lnSpc>
                              <a:spcPct val="115000"/>
                            </a:lnSpc>
                            <a:spcBef>
                              <a:spcPts val="0"/>
                            </a:spcBef>
                            <a:spcAft>
                              <a:spcPts val="0"/>
                            </a:spcAft>
                          </a:pPr>
                          <a:r>
                            <a:rPr lang="en-US" sz="1600" dirty="0" smtClean="0">
                              <a:effectLst/>
                              <a:latin typeface="Calibri"/>
                              <a:ea typeface="Calibri"/>
                              <a:cs typeface="Times New Roman"/>
                            </a:rPr>
                            <a:t>Small</a:t>
                          </a:r>
                        </a:p>
                      </a:txBody>
                      <a:tcPr marL="68580" marR="68580" marT="0" marB="0"/>
                    </a:tc>
                  </a:tr>
                </a:tbl>
              </a:graphicData>
            </a:graphic>
          </p:graphicFrame>
        </mc:Fallback>
      </mc:AlternateContent>
      <p:sp>
        <p:nvSpPr>
          <p:cNvPr id="5" name="TextBox 4"/>
          <p:cNvSpPr txBox="1"/>
          <p:nvPr/>
        </p:nvSpPr>
        <p:spPr>
          <a:xfrm>
            <a:off x="381000" y="5562600"/>
            <a:ext cx="8458200" cy="1477328"/>
          </a:xfrm>
          <a:prstGeom prst="rect">
            <a:avLst/>
          </a:prstGeom>
          <a:noFill/>
        </p:spPr>
        <p:txBody>
          <a:bodyPr wrap="square" rtlCol="0">
            <a:spAutoFit/>
          </a:bodyPr>
          <a:lstStyle/>
          <a:p>
            <a:r>
              <a:rPr lang="en-US" b="1" dirty="0"/>
              <a:t>Table 1</a:t>
            </a:r>
            <a:r>
              <a:rPr lang="en-US" dirty="0"/>
              <a:t>. Non-dimensional parameters, where Vmax is the maximum tangential wind, N is the Brunt–</a:t>
            </a:r>
            <a:r>
              <a:rPr lang="en-US" dirty="0" err="1"/>
              <a:t>Väisälä</a:t>
            </a:r>
            <a:r>
              <a:rPr lang="en-US" dirty="0"/>
              <a:t> frequency, h is the mountain height, U is the basic wind speed, R is the radius of Vmax, f is the Coriolis parameter, and Lx and Ly are the horizontal scales of the mountain in x and y directions, respectively (Lin 2006).</a:t>
            </a:r>
          </a:p>
          <a:p>
            <a:endParaRPr lang="en-US" dirty="0"/>
          </a:p>
        </p:txBody>
      </p:sp>
      <p:sp>
        <p:nvSpPr>
          <p:cNvPr id="3" name="Slide Number Placeholder 2"/>
          <p:cNvSpPr>
            <a:spLocks noGrp="1"/>
          </p:cNvSpPr>
          <p:nvPr>
            <p:ph type="sldNum" sz="quarter" idx="12"/>
          </p:nvPr>
        </p:nvSpPr>
        <p:spPr/>
        <p:txBody>
          <a:bodyPr/>
          <a:lstStyle/>
          <a:p>
            <a:fld id="{30305D73-90AA-4904-AE43-1007D8A7A6C1}" type="slidenum">
              <a:rPr lang="en-US" smtClean="0"/>
              <a:t>21</a:t>
            </a:fld>
            <a:endParaRPr lang="en-US"/>
          </a:p>
        </p:txBody>
      </p:sp>
      <p:sp>
        <p:nvSpPr>
          <p:cNvPr id="6" name="Rectangle 5"/>
          <p:cNvSpPr/>
          <p:nvPr/>
        </p:nvSpPr>
        <p:spPr>
          <a:xfrm>
            <a:off x="819150" y="3638550"/>
            <a:ext cx="1143000" cy="533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9625" y="4333875"/>
            <a:ext cx="1143000" cy="533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33600" y="3619500"/>
            <a:ext cx="838200" cy="6096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33600" y="4333875"/>
            <a:ext cx="838200" cy="609600"/>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55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mc:AlternateContent xmlns:mc="http://schemas.openxmlformats.org/markup-compatibility/2006" xmlns:a14="http://schemas.microsoft.com/office/drawing/2010/main">
        <mc:Choice Requires="a14">
          <p:graphicFrame>
            <p:nvGraphicFramePr>
              <p:cNvPr id="4" name="Content Placeholder 3"/>
              <p:cNvGraphicFramePr>
                <a:graphicFrameLocks/>
              </p:cNvGraphicFramePr>
              <p:nvPr>
                <p:extLst>
                  <p:ext uri="{D42A27DB-BD31-4B8C-83A1-F6EECF244321}">
                    <p14:modId xmlns:p14="http://schemas.microsoft.com/office/powerpoint/2010/main" val="1079646704"/>
                  </p:ext>
                </p:extLst>
              </p:nvPr>
            </p:nvGraphicFramePr>
            <p:xfrm>
              <a:off x="380997" y="1676400"/>
              <a:ext cx="8458202" cy="4432345"/>
            </p:xfrm>
            <a:graphic>
              <a:graphicData uri="http://schemas.openxmlformats.org/drawingml/2006/table">
                <a:tbl>
                  <a:tblPr firstRow="1" firstCol="1" bandRow="1">
                    <a:tableStyleId>{5C22544A-7EE6-4342-B048-85BDC9FD1C3A}</a:tableStyleId>
                  </a:tblPr>
                  <a:tblGrid>
                    <a:gridCol w="987621"/>
                    <a:gridCol w="1222182"/>
                    <a:gridCol w="1243929"/>
                    <a:gridCol w="1102255"/>
                    <a:gridCol w="1557235"/>
                    <a:gridCol w="1172490"/>
                    <a:gridCol w="1172490"/>
                  </a:tblGrid>
                  <a:tr h="1608520">
                    <a:tc>
                      <a:txBody>
                        <a:bodyPr/>
                        <a:lstStyle/>
                        <a:p>
                          <a:pPr marL="0" marR="0" algn="ctr">
                            <a:lnSpc>
                              <a:spcPct val="115000"/>
                            </a:lnSpc>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latin typeface="Calibri"/>
                              <a:ea typeface="Calibri"/>
                              <a:cs typeface="Times New Roman"/>
                            </a:rPr>
                            <a:t>Vortex</a:t>
                          </a:r>
                        </a:p>
                        <a:p>
                          <a:pPr marL="0" marR="0" algn="ctr">
                            <a:lnSpc>
                              <a:spcPct val="115000"/>
                            </a:lnSpc>
                            <a:spcBef>
                              <a:spcPts val="0"/>
                            </a:spcBef>
                            <a:spcAft>
                              <a:spcPts val="0"/>
                            </a:spcAft>
                          </a:pPr>
                          <a:r>
                            <a:rPr lang="en-US" sz="1800" dirty="0" smtClean="0">
                              <a:effectLst/>
                              <a:latin typeface="Calibri"/>
                              <a:ea typeface="Calibri"/>
                              <a:cs typeface="Times New Roman"/>
                            </a:rPr>
                            <a:t>Froude</a:t>
                          </a:r>
                        </a:p>
                        <a:p>
                          <a:pPr marL="0" marR="0" algn="ctr">
                            <a:lnSpc>
                              <a:spcPct val="115000"/>
                            </a:lnSpc>
                            <a:spcBef>
                              <a:spcPts val="0"/>
                            </a:spcBef>
                            <a:spcAft>
                              <a:spcPts val="0"/>
                            </a:spcAft>
                          </a:pPr>
                          <a:r>
                            <a:rPr lang="en-US" sz="1800" dirty="0" smtClean="0">
                              <a:effectLst/>
                              <a:latin typeface="Calibri"/>
                              <a:ea typeface="Calibri"/>
                              <a:cs typeface="Times New Roman"/>
                            </a:rPr>
                            <a:t>Number</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latin typeface="Calibri"/>
                              <a:ea typeface="Calibri"/>
                              <a:cs typeface="Times New Roman"/>
                            </a:rPr>
                            <a:t>Froude </a:t>
                          </a:r>
                        </a:p>
                        <a:p>
                          <a:pPr marL="0" marR="0" algn="ctr">
                            <a:lnSpc>
                              <a:spcPct val="115000"/>
                            </a:lnSpc>
                            <a:spcBef>
                              <a:spcPts val="0"/>
                            </a:spcBef>
                            <a:spcAft>
                              <a:spcPts val="0"/>
                            </a:spcAft>
                          </a:pPr>
                          <a:r>
                            <a:rPr lang="en-US" sz="1800" dirty="0" smtClean="0">
                              <a:effectLst/>
                              <a:latin typeface="Calibri"/>
                              <a:ea typeface="Calibri"/>
                              <a:cs typeface="Times New Roman"/>
                            </a:rPr>
                            <a:t>Number</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latin typeface="Calibri"/>
                              <a:ea typeface="Calibri"/>
                              <a:cs typeface="Times New Roman"/>
                            </a:rPr>
                            <a:t>Ratio of the size of the TC vs. length of the mountain chain</a:t>
                          </a:r>
                          <a:endParaRPr lang="en-US" sz="1800" dirty="0">
                            <a:effectLst/>
                            <a:latin typeface="Calibri"/>
                            <a:ea typeface="Calibri"/>
                            <a:cs typeface="Times New Roman"/>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dirty="0" err="1" smtClean="0">
                              <a:effectLst/>
                              <a:latin typeface="Calibri"/>
                              <a:ea typeface="Calibri"/>
                              <a:cs typeface="Times New Roman"/>
                            </a:rPr>
                            <a:t>Lagrangian</a:t>
                          </a:r>
                          <a:r>
                            <a:rPr lang="en-US" sz="1800" baseline="0" dirty="0" smtClean="0">
                              <a:effectLst/>
                              <a:latin typeface="Calibri"/>
                              <a:ea typeface="Calibri"/>
                              <a:cs typeface="Times New Roman"/>
                            </a:rPr>
                            <a:t> </a:t>
                          </a:r>
                          <a:r>
                            <a:rPr lang="en-US" sz="1800" dirty="0" err="1" smtClean="0">
                              <a:effectLst/>
                              <a:latin typeface="+mn-lt"/>
                              <a:ea typeface="Calibri"/>
                              <a:cs typeface="Times New Roman"/>
                            </a:rPr>
                            <a:t>Rossby</a:t>
                          </a:r>
                          <a:r>
                            <a:rPr lang="en-US" sz="1800" dirty="0" smtClean="0">
                              <a:effectLst/>
                              <a:latin typeface="+mn-lt"/>
                              <a:ea typeface="Calibri"/>
                              <a:cs typeface="Times New Roman"/>
                            </a:rPr>
                            <a:t> Number</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dirty="0" smtClean="0"/>
                            <a:t>Mountain  slope steepness</a:t>
                          </a:r>
                        </a:p>
                        <a:p>
                          <a:pPr marL="0" marR="0" algn="ctr">
                            <a:lnSpc>
                              <a:spcPct val="115000"/>
                            </a:lnSpc>
                            <a:spcBef>
                              <a:spcPts val="0"/>
                            </a:spcBef>
                            <a:spcAft>
                              <a:spcPts val="0"/>
                            </a:spcAft>
                          </a:pPr>
                          <a:endParaRPr lang="en-US" sz="1800" dirty="0" smtClean="0">
                            <a:effectLst/>
                            <a:latin typeface="+mn-lt"/>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en-US" sz="1800" dirty="0" smtClean="0">
                            <a:effectLst/>
                            <a:latin typeface="+mn-lt"/>
                            <a:ea typeface="Calibri"/>
                            <a:cs typeface="Times New Roman"/>
                          </a:endParaRPr>
                        </a:p>
                      </a:txBody>
                      <a:tcPr marL="68580" marR="68580" marT="0" marB="0"/>
                    </a:tc>
                  </a:tr>
                  <a:tr h="666387">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sSub>
                                      <m:sSubPr>
                                        <m:ctrlPr>
                                          <a:rPr lang="en-US" sz="1800" i="1">
                                            <a:effectLst/>
                                            <a:latin typeface="Cambria Math"/>
                                          </a:rPr>
                                        </m:ctrlPr>
                                      </m:sSubPr>
                                      <m:e>
                                        <m:r>
                                          <a:rPr lang="en-US" sz="1800">
                                            <a:effectLst/>
                                            <a:latin typeface="Cambria Math"/>
                                          </a:rPr>
                                          <m:t>𝑉</m:t>
                                        </m:r>
                                      </m:e>
                                      <m:sub>
                                        <m:r>
                                          <a:rPr lang="en-US" sz="1800">
                                            <a:effectLst/>
                                            <a:latin typeface="Cambria Math"/>
                                          </a:rPr>
                                          <m:t>𝑚𝑎𝑥</m:t>
                                        </m:r>
                                      </m:sub>
                                    </m:sSub>
                                  </m:num>
                                  <m:den>
                                    <m:r>
                                      <a:rPr lang="en-US" sz="1800">
                                        <a:effectLst/>
                                        <a:latin typeface="Cambria Math"/>
                                      </a:rPr>
                                      <m:t>𝑁h</m:t>
                                    </m:r>
                                  </m:den>
                                </m:f>
                              </m:oMath>
                            </m:oMathPara>
                          </a14:m>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r>
                                      <a:rPr lang="en-US" sz="1800">
                                        <a:effectLst/>
                                        <a:latin typeface="Cambria Math"/>
                                      </a:rPr>
                                      <m:t>𝑈</m:t>
                                    </m:r>
                                  </m:num>
                                  <m:den>
                                    <m:r>
                                      <a:rPr lang="en-US" sz="1800">
                                        <a:effectLst/>
                                        <a:latin typeface="Cambria Math"/>
                                      </a:rPr>
                                      <m:t>𝑁h</m:t>
                                    </m:r>
                                  </m:den>
                                </m:f>
                              </m:oMath>
                            </m:oMathPara>
                          </a14:m>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r>
                                      <a:rPr lang="en-US" sz="1800">
                                        <a:effectLst/>
                                        <a:latin typeface="Cambria Math"/>
                                      </a:rPr>
                                      <m:t>𝑅</m:t>
                                    </m:r>
                                  </m:num>
                                  <m:den>
                                    <m:sSub>
                                      <m:sSubPr>
                                        <m:ctrlPr>
                                          <a:rPr lang="en-US" sz="1800" i="1">
                                            <a:effectLst/>
                                            <a:latin typeface="Cambria Math"/>
                                          </a:rPr>
                                        </m:ctrlPr>
                                      </m:sSubPr>
                                      <m:e>
                                        <m:r>
                                          <a:rPr lang="en-US" sz="1800">
                                            <a:effectLst/>
                                            <a:latin typeface="Cambria Math"/>
                                          </a:rPr>
                                          <m:t>𝐿</m:t>
                                        </m:r>
                                      </m:e>
                                      <m:sub>
                                        <m:r>
                                          <a:rPr lang="en-US" sz="1800">
                                            <a:effectLst/>
                                            <a:latin typeface="Cambria Math"/>
                                          </a:rPr>
                                          <m:t>𝑦</m:t>
                                        </m:r>
                                      </m:sub>
                                    </m:sSub>
                                  </m:den>
                                </m:f>
                              </m:oMath>
                            </m:oMathPara>
                          </a14:m>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sSub>
                                      <m:sSubPr>
                                        <m:ctrlPr>
                                          <a:rPr lang="en-US" sz="1800" i="1">
                                            <a:effectLst/>
                                            <a:latin typeface="Cambria Math"/>
                                          </a:rPr>
                                        </m:ctrlPr>
                                      </m:sSubPr>
                                      <m:e>
                                        <m:r>
                                          <a:rPr lang="en-US" sz="1800">
                                            <a:effectLst/>
                                            <a:latin typeface="Cambria Math"/>
                                          </a:rPr>
                                          <m:t>𝑉</m:t>
                                        </m:r>
                                      </m:e>
                                      <m:sub>
                                        <m:r>
                                          <a:rPr lang="en-US" sz="1800">
                                            <a:effectLst/>
                                            <a:latin typeface="Cambria Math"/>
                                          </a:rPr>
                                          <m:t>𝑚𝑎𝑥</m:t>
                                        </m:r>
                                      </m:sub>
                                    </m:sSub>
                                  </m:num>
                                  <m:den>
                                    <m:r>
                                      <a:rPr lang="en-US" sz="1800">
                                        <a:effectLst/>
                                        <a:latin typeface="Cambria Math"/>
                                      </a:rPr>
                                      <m:t>𝑓𝑅</m:t>
                                    </m:r>
                                  </m:den>
                                </m:f>
                              </m:oMath>
                            </m:oMathPara>
                          </a14:m>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smtClean="0">
                                        <a:effectLst/>
                                        <a:latin typeface="Cambria Math"/>
                                      </a:rPr>
                                    </m:ctrlPr>
                                  </m:fPr>
                                  <m:num>
                                    <m:r>
                                      <a:rPr lang="en-US" sz="1800">
                                        <a:effectLst/>
                                        <a:latin typeface="Cambria Math"/>
                                      </a:rPr>
                                      <m:t>h</m:t>
                                    </m:r>
                                  </m:num>
                                  <m:den>
                                    <m:sSub>
                                      <m:sSubPr>
                                        <m:ctrlPr>
                                          <a:rPr lang="en-US" sz="1800" i="1">
                                            <a:effectLst/>
                                            <a:latin typeface="Cambria Math"/>
                                          </a:rPr>
                                        </m:ctrlPr>
                                      </m:sSubPr>
                                      <m:e>
                                        <m:r>
                                          <a:rPr lang="en-US" sz="1800">
                                            <a:effectLst/>
                                            <a:latin typeface="Cambria Math"/>
                                          </a:rPr>
                                          <m:t>𝐿</m:t>
                                        </m:r>
                                      </m:e>
                                      <m:sub>
                                        <m:r>
                                          <a:rPr lang="en-US" sz="1800">
                                            <a:effectLst/>
                                            <a:latin typeface="Cambria Math"/>
                                          </a:rPr>
                                          <m:t>𝑥</m:t>
                                        </m:r>
                                      </m:sub>
                                    </m:sSub>
                                  </m:den>
                                </m:f>
                              </m:oMath>
                            </m:oMathPara>
                          </a14:m>
                          <a:endParaRPr lang="en-US" sz="1800" dirty="0">
                            <a:effectLst/>
                            <a:latin typeface="+mn-lt"/>
                            <a:ea typeface="Calibri"/>
                            <a:cs typeface="Times New Roman"/>
                          </a:endParaRPr>
                        </a:p>
                      </a:txBody>
                      <a:tcPr marL="68580" marR="68580" marT="0" marB="0"/>
                    </a:tc>
                  </a:tr>
                  <a:tr h="1072346">
                    <a:tc>
                      <a:txBody>
                        <a:bodyPr/>
                        <a:lstStyle/>
                        <a:p>
                          <a:pPr marL="0" marR="0" algn="ctr">
                            <a:lnSpc>
                              <a:spcPct val="115000"/>
                            </a:lnSpc>
                            <a:spcBef>
                              <a:spcPts val="0"/>
                            </a:spcBef>
                            <a:spcAft>
                              <a:spcPts val="0"/>
                            </a:spcAft>
                          </a:pPr>
                          <a:endParaRPr lang="en-US" sz="1800" dirty="0" smtClean="0">
                            <a:effectLst/>
                            <a:latin typeface="Calibri"/>
                            <a:ea typeface="Calibri"/>
                            <a:cs typeface="Times New Roman"/>
                          </a:endParaRPr>
                        </a:p>
                        <a:p>
                          <a:pPr marL="0" marR="0" algn="ctr">
                            <a:lnSpc>
                              <a:spcPct val="115000"/>
                            </a:lnSpc>
                            <a:spcBef>
                              <a:spcPts val="0"/>
                            </a:spcBef>
                            <a:spcAft>
                              <a:spcPts val="0"/>
                            </a:spcAft>
                          </a:pPr>
                          <a:r>
                            <a:rPr lang="en-US" sz="1800" dirty="0" err="1" smtClean="0">
                              <a:effectLst/>
                              <a:latin typeface="Calibri"/>
                              <a:ea typeface="Calibri"/>
                              <a:cs typeface="Times New Roman"/>
                            </a:rPr>
                            <a:t>Bilis</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rPr>
                            <a:t>Less</a:t>
                          </a:r>
                          <a:r>
                            <a:rPr lang="en-US" sz="1800" baseline="0" dirty="0" smtClean="0">
                              <a:effectLst/>
                            </a:rPr>
                            <a:t> </a:t>
                          </a:r>
                          <a:r>
                            <a:rPr lang="en-US" sz="1800" dirty="0" smtClean="0">
                              <a:effectLst/>
                            </a:rPr>
                            <a:t>deflection</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endParaRPr lang="en-US" sz="1800" dirty="0" smtClean="0">
                            <a:effectLst/>
                          </a:endParaRPr>
                        </a:p>
                        <a:p>
                          <a:pPr marL="0" marR="0" algn="ctr">
                            <a:lnSpc>
                              <a:spcPct val="115000"/>
                            </a:lnSpc>
                            <a:spcBef>
                              <a:spcPts val="0"/>
                            </a:spcBef>
                            <a:spcAft>
                              <a:spcPts val="0"/>
                            </a:spcAft>
                          </a:pPr>
                          <a:r>
                            <a:rPr lang="en-US" sz="1800" dirty="0" smtClean="0">
                              <a:effectLst/>
                            </a:rPr>
                            <a:t>2.17</a:t>
                          </a:r>
                          <a:endParaRPr lang="en-US" sz="1800" dirty="0">
                            <a:effectLst/>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.27</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.21</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endParaRPr lang="en-US" sz="1800" dirty="0" smtClean="0">
                            <a:effectLst/>
                          </a:endParaRPr>
                        </a:p>
                        <a:p>
                          <a:pPr marL="0" marR="0" algn="ctr">
                            <a:lnSpc>
                              <a:spcPct val="115000"/>
                            </a:lnSpc>
                            <a:spcBef>
                              <a:spcPts val="0"/>
                            </a:spcBef>
                            <a:spcAft>
                              <a:spcPts val="0"/>
                            </a:spcAft>
                          </a:pPr>
                          <a:r>
                            <a:rPr lang="en-US" sz="1800" dirty="0" smtClean="0">
                              <a:effectLst/>
                              <a:latin typeface="Calibri"/>
                              <a:cs typeface="Times New Roman"/>
                            </a:rPr>
                            <a:t>22.4</a:t>
                          </a:r>
                          <a:endParaRPr lang="en-US" sz="1800" dirty="0">
                            <a:effectLst/>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800" dirty="0" smtClean="0">
                            <a:effectLst/>
                            <a:latin typeface="+mn-lt"/>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800" dirty="0" smtClean="0">
                              <a:effectLst/>
                              <a:latin typeface="+mn-lt"/>
                              <a:ea typeface="Calibri"/>
                              <a:cs typeface="Times New Roman"/>
                            </a:rPr>
                            <a:t>0.0375</a:t>
                          </a:r>
                        </a:p>
                        <a:p>
                          <a:pPr marL="0" marR="0" algn="ctr">
                            <a:lnSpc>
                              <a:spcPct val="115000"/>
                            </a:lnSpc>
                            <a:spcBef>
                              <a:spcPts val="0"/>
                            </a:spcBef>
                            <a:spcAft>
                              <a:spcPts val="0"/>
                            </a:spcAft>
                          </a:pPr>
                          <a:endParaRPr lang="en-US" sz="1800" dirty="0">
                            <a:effectLst/>
                          </a:endParaRPr>
                        </a:p>
                      </a:txBody>
                      <a:tcPr marL="68580" marR="68580" marT="0" marB="0"/>
                    </a:tc>
                  </a:tr>
                  <a:tr h="1072346">
                    <a:tc>
                      <a:txBody>
                        <a:bodyPr/>
                        <a:lstStyle/>
                        <a:p>
                          <a:pPr marL="0" marR="0" algn="ctr">
                            <a:lnSpc>
                              <a:spcPct val="115000"/>
                            </a:lnSpc>
                            <a:spcBef>
                              <a:spcPts val="0"/>
                            </a:spcBef>
                            <a:spcAft>
                              <a:spcPts val="0"/>
                            </a:spcAft>
                          </a:pPr>
                          <a:endParaRPr lang="en-US" sz="1800" dirty="0" smtClean="0">
                            <a:effectLst/>
                            <a:latin typeface="Calibri"/>
                            <a:ea typeface="Calibri"/>
                            <a:cs typeface="Times New Roman"/>
                          </a:endParaRPr>
                        </a:p>
                        <a:p>
                          <a:pPr marL="0" marR="0" algn="ctr">
                            <a:lnSpc>
                              <a:spcPct val="115000"/>
                            </a:lnSpc>
                            <a:spcBef>
                              <a:spcPts val="0"/>
                            </a:spcBef>
                            <a:spcAft>
                              <a:spcPts val="0"/>
                            </a:spcAft>
                          </a:pPr>
                          <a:r>
                            <a:rPr lang="en-US" sz="1800" dirty="0" err="1" smtClean="0">
                              <a:effectLst/>
                              <a:latin typeface="Calibri"/>
                              <a:ea typeface="Calibri"/>
                              <a:cs typeface="Times New Roman"/>
                            </a:rPr>
                            <a:t>Toraji</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rPr>
                            <a:t>More </a:t>
                          </a:r>
                          <a:r>
                            <a:rPr lang="en-US" sz="1800" dirty="0">
                              <a:effectLst/>
                            </a:rPr>
                            <a:t>deflection</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1.67</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.20</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.21</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20.6</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800" dirty="0" smtClean="0">
                            <a:effectLst/>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800" dirty="0" smtClean="0">
                              <a:effectLst/>
                              <a:latin typeface="+mn-lt"/>
                              <a:ea typeface="Calibri"/>
                              <a:cs typeface="Times New Roman"/>
                            </a:rPr>
                            <a:t>0.0375</a:t>
                          </a:r>
                        </a:p>
                        <a:p>
                          <a:pPr marL="0" marR="0" algn="ctr">
                            <a:lnSpc>
                              <a:spcPct val="115000"/>
                            </a:lnSpc>
                            <a:spcBef>
                              <a:spcPts val="0"/>
                            </a:spcBef>
                            <a:spcAft>
                              <a:spcPts val="0"/>
                            </a:spcAft>
                          </a:pPr>
                          <a:endParaRPr lang="en-US" sz="1800" dirty="0">
                            <a:effectLst/>
                            <a:latin typeface="Calibri"/>
                            <a:ea typeface="Calibri"/>
                            <a:cs typeface="Times New Roman"/>
                          </a:endParaRPr>
                        </a:p>
                      </a:txBody>
                      <a:tcPr marL="68580" marR="68580" marT="0" marB="0"/>
                    </a:tc>
                  </a:tr>
                </a:tbl>
              </a:graphicData>
            </a:graphic>
          </p:graphicFrame>
        </mc:Choice>
        <mc:Fallback xmlns="">
          <p:graphicFrame>
            <p:nvGraphicFramePr>
              <p:cNvPr id="4" name="Content Placeholder 3"/>
              <p:cNvGraphicFramePr>
                <a:graphicFrameLocks/>
              </p:cNvGraphicFramePr>
              <p:nvPr>
                <p:extLst>
                  <p:ext uri="{D42A27DB-BD31-4B8C-83A1-F6EECF244321}">
                    <p14:modId xmlns:p14="http://schemas.microsoft.com/office/powerpoint/2010/main" val="1079646704"/>
                  </p:ext>
                </p:extLst>
              </p:nvPr>
            </p:nvGraphicFramePr>
            <p:xfrm>
              <a:off x="380997" y="1676400"/>
              <a:ext cx="8458202" cy="4432345"/>
            </p:xfrm>
            <a:graphic>
              <a:graphicData uri="http://schemas.openxmlformats.org/drawingml/2006/table">
                <a:tbl>
                  <a:tblPr firstRow="1" firstCol="1" bandRow="1">
                    <a:tableStyleId>{5C22544A-7EE6-4342-B048-85BDC9FD1C3A}</a:tableStyleId>
                  </a:tblPr>
                  <a:tblGrid>
                    <a:gridCol w="987621"/>
                    <a:gridCol w="1222182"/>
                    <a:gridCol w="1243929"/>
                    <a:gridCol w="1102255"/>
                    <a:gridCol w="1557235"/>
                    <a:gridCol w="1172490"/>
                    <a:gridCol w="1172490"/>
                  </a:tblGrid>
                  <a:tr h="1608520">
                    <a:tc>
                      <a:txBody>
                        <a:bodyPr/>
                        <a:lstStyle/>
                        <a:p>
                          <a:pPr marL="0" marR="0" algn="ctr">
                            <a:lnSpc>
                              <a:spcPct val="115000"/>
                            </a:lnSpc>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latin typeface="Calibri"/>
                              <a:ea typeface="Calibri"/>
                              <a:cs typeface="Times New Roman"/>
                            </a:rPr>
                            <a:t>Vortex</a:t>
                          </a:r>
                        </a:p>
                        <a:p>
                          <a:pPr marL="0" marR="0" algn="ctr">
                            <a:lnSpc>
                              <a:spcPct val="115000"/>
                            </a:lnSpc>
                            <a:spcBef>
                              <a:spcPts val="0"/>
                            </a:spcBef>
                            <a:spcAft>
                              <a:spcPts val="0"/>
                            </a:spcAft>
                          </a:pPr>
                          <a:r>
                            <a:rPr lang="en-US" sz="1800" dirty="0" smtClean="0">
                              <a:effectLst/>
                              <a:latin typeface="Calibri"/>
                              <a:ea typeface="Calibri"/>
                              <a:cs typeface="Times New Roman"/>
                            </a:rPr>
                            <a:t>Froude</a:t>
                          </a:r>
                        </a:p>
                        <a:p>
                          <a:pPr marL="0" marR="0" algn="ctr">
                            <a:lnSpc>
                              <a:spcPct val="115000"/>
                            </a:lnSpc>
                            <a:spcBef>
                              <a:spcPts val="0"/>
                            </a:spcBef>
                            <a:spcAft>
                              <a:spcPts val="0"/>
                            </a:spcAft>
                          </a:pPr>
                          <a:r>
                            <a:rPr lang="en-US" sz="1800" dirty="0" smtClean="0">
                              <a:effectLst/>
                              <a:latin typeface="Calibri"/>
                              <a:ea typeface="Calibri"/>
                              <a:cs typeface="Times New Roman"/>
                            </a:rPr>
                            <a:t>Number</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latin typeface="Calibri"/>
                              <a:ea typeface="Calibri"/>
                              <a:cs typeface="Times New Roman"/>
                            </a:rPr>
                            <a:t>Froude </a:t>
                          </a:r>
                        </a:p>
                        <a:p>
                          <a:pPr marL="0" marR="0" algn="ctr">
                            <a:lnSpc>
                              <a:spcPct val="115000"/>
                            </a:lnSpc>
                            <a:spcBef>
                              <a:spcPts val="0"/>
                            </a:spcBef>
                            <a:spcAft>
                              <a:spcPts val="0"/>
                            </a:spcAft>
                          </a:pPr>
                          <a:r>
                            <a:rPr lang="en-US" sz="1800" dirty="0" smtClean="0">
                              <a:effectLst/>
                              <a:latin typeface="Calibri"/>
                              <a:ea typeface="Calibri"/>
                              <a:cs typeface="Times New Roman"/>
                            </a:rPr>
                            <a:t>Number</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latin typeface="Calibri"/>
                              <a:ea typeface="Calibri"/>
                              <a:cs typeface="Times New Roman"/>
                            </a:rPr>
                            <a:t>Ratio of the size of the TC vs. length of the mountain chain</a:t>
                          </a:r>
                          <a:endParaRPr lang="en-US" sz="1800" dirty="0">
                            <a:effectLst/>
                            <a:latin typeface="Calibri"/>
                            <a:ea typeface="Calibri"/>
                            <a:cs typeface="Times New Roman"/>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dirty="0" err="1" smtClean="0">
                              <a:effectLst/>
                              <a:latin typeface="Calibri"/>
                              <a:ea typeface="Calibri"/>
                              <a:cs typeface="Times New Roman"/>
                            </a:rPr>
                            <a:t>Lagrangian</a:t>
                          </a:r>
                          <a:r>
                            <a:rPr lang="en-US" sz="1800" baseline="0" dirty="0" smtClean="0">
                              <a:effectLst/>
                              <a:latin typeface="Calibri"/>
                              <a:ea typeface="Calibri"/>
                              <a:cs typeface="Times New Roman"/>
                            </a:rPr>
                            <a:t> </a:t>
                          </a:r>
                          <a:r>
                            <a:rPr lang="en-US" sz="1800" dirty="0" err="1" smtClean="0">
                              <a:effectLst/>
                              <a:latin typeface="+mn-lt"/>
                              <a:ea typeface="Calibri"/>
                              <a:cs typeface="Times New Roman"/>
                            </a:rPr>
                            <a:t>Rossby</a:t>
                          </a:r>
                          <a:r>
                            <a:rPr lang="en-US" sz="1800" dirty="0" smtClean="0">
                              <a:effectLst/>
                              <a:latin typeface="+mn-lt"/>
                              <a:ea typeface="Calibri"/>
                              <a:cs typeface="Times New Roman"/>
                            </a:rPr>
                            <a:t> Number</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dirty="0" smtClean="0"/>
                            <a:t>Mountain  slope steepness</a:t>
                          </a:r>
                        </a:p>
                        <a:p>
                          <a:pPr marL="0" marR="0" algn="ctr">
                            <a:lnSpc>
                              <a:spcPct val="115000"/>
                            </a:lnSpc>
                            <a:spcBef>
                              <a:spcPts val="0"/>
                            </a:spcBef>
                            <a:spcAft>
                              <a:spcPts val="0"/>
                            </a:spcAft>
                          </a:pPr>
                          <a:endParaRPr lang="en-US" sz="1800" dirty="0" smtClean="0">
                            <a:effectLst/>
                            <a:latin typeface="+mn-lt"/>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en-US" sz="1800" dirty="0" smtClean="0">
                            <a:effectLst/>
                            <a:latin typeface="+mn-lt"/>
                            <a:ea typeface="Calibri"/>
                            <a:cs typeface="Times New Roman"/>
                          </a:endParaRPr>
                        </a:p>
                      </a:txBody>
                      <a:tcPr marL="68580" marR="68580" marT="0" marB="0"/>
                    </a:tc>
                  </a:tr>
                  <a:tr h="679133">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endParaRPr lang="en-US"/>
                        </a:p>
                      </a:txBody>
                      <a:tcPr marL="68580" marR="68580" marT="0" marB="0">
                        <a:blipFill rotWithShape="1">
                          <a:blip r:embed="rId4"/>
                          <a:stretch>
                            <a:fillRect l="-177941" t="-245045" r="-402451" b="-318018"/>
                          </a:stretch>
                        </a:blipFill>
                      </a:tcPr>
                    </a:tc>
                    <a:tc>
                      <a:txBody>
                        <a:bodyPr/>
                        <a:lstStyle/>
                        <a:p>
                          <a:endParaRPr lang="en-US"/>
                        </a:p>
                      </a:txBody>
                      <a:tcPr marL="68580" marR="68580" marT="0" marB="0">
                        <a:blipFill rotWithShape="1">
                          <a:blip r:embed="rId4"/>
                          <a:stretch>
                            <a:fillRect l="-313260" t="-245045" r="-353591" b="-318018"/>
                          </a:stretch>
                        </a:blipFill>
                      </a:tcPr>
                    </a:tc>
                    <a:tc>
                      <a:txBody>
                        <a:bodyPr/>
                        <a:lstStyle/>
                        <a:p>
                          <a:endParaRPr lang="en-US"/>
                        </a:p>
                      </a:txBody>
                      <a:tcPr marL="68580" marR="68580" marT="0" marB="0">
                        <a:blipFill rotWithShape="1">
                          <a:blip r:embed="rId4"/>
                          <a:stretch>
                            <a:fillRect l="-293333" t="-245045" r="-150980" b="-318018"/>
                          </a:stretch>
                        </a:blipFill>
                      </a:tcPr>
                    </a:tc>
                    <a:tc>
                      <a:txBody>
                        <a:bodyPr/>
                        <a:lstStyle/>
                        <a:p>
                          <a:endParaRPr lang="en-US"/>
                        </a:p>
                      </a:txBody>
                      <a:tcPr marL="68580" marR="68580" marT="0" marB="0">
                        <a:blipFill rotWithShape="1">
                          <a:blip r:embed="rId4"/>
                          <a:stretch>
                            <a:fillRect l="-519689" t="-245045" r="-99482" b="-318018"/>
                          </a:stretch>
                        </a:blipFill>
                      </a:tcPr>
                    </a:tc>
                    <a:tc>
                      <a:txBody>
                        <a:bodyPr/>
                        <a:lstStyle/>
                        <a:p>
                          <a:endParaRPr lang="en-US"/>
                        </a:p>
                      </a:txBody>
                      <a:tcPr marL="68580" marR="68580" marT="0" marB="0">
                        <a:blipFill rotWithShape="1">
                          <a:blip r:embed="rId4"/>
                          <a:stretch>
                            <a:fillRect l="-622917" t="-245045" b="-318018"/>
                          </a:stretch>
                        </a:blipFill>
                      </a:tcPr>
                    </a:tc>
                  </a:tr>
                  <a:tr h="1072346">
                    <a:tc>
                      <a:txBody>
                        <a:bodyPr/>
                        <a:lstStyle/>
                        <a:p>
                          <a:pPr marL="0" marR="0" algn="ctr">
                            <a:lnSpc>
                              <a:spcPct val="115000"/>
                            </a:lnSpc>
                            <a:spcBef>
                              <a:spcPts val="0"/>
                            </a:spcBef>
                            <a:spcAft>
                              <a:spcPts val="0"/>
                            </a:spcAft>
                          </a:pPr>
                          <a:endParaRPr lang="en-US" sz="1800" dirty="0" smtClean="0">
                            <a:effectLst/>
                            <a:latin typeface="Calibri"/>
                            <a:ea typeface="Calibri"/>
                            <a:cs typeface="Times New Roman"/>
                          </a:endParaRPr>
                        </a:p>
                        <a:p>
                          <a:pPr marL="0" marR="0" algn="ctr">
                            <a:lnSpc>
                              <a:spcPct val="115000"/>
                            </a:lnSpc>
                            <a:spcBef>
                              <a:spcPts val="0"/>
                            </a:spcBef>
                            <a:spcAft>
                              <a:spcPts val="0"/>
                            </a:spcAft>
                          </a:pPr>
                          <a:r>
                            <a:rPr lang="en-US" sz="1800" dirty="0" err="1" smtClean="0">
                              <a:effectLst/>
                              <a:latin typeface="Calibri"/>
                              <a:ea typeface="Calibri"/>
                              <a:cs typeface="Times New Roman"/>
                            </a:rPr>
                            <a:t>Bilis</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rPr>
                            <a:t>Less</a:t>
                          </a:r>
                          <a:r>
                            <a:rPr lang="en-US" sz="1800" baseline="0" dirty="0" smtClean="0">
                              <a:effectLst/>
                            </a:rPr>
                            <a:t> </a:t>
                          </a:r>
                          <a:r>
                            <a:rPr lang="en-US" sz="1800" dirty="0" smtClean="0">
                              <a:effectLst/>
                            </a:rPr>
                            <a:t>deflection</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endParaRPr lang="en-US" sz="1800" dirty="0" smtClean="0">
                            <a:effectLst/>
                          </a:endParaRPr>
                        </a:p>
                        <a:p>
                          <a:pPr marL="0" marR="0" algn="ctr">
                            <a:lnSpc>
                              <a:spcPct val="115000"/>
                            </a:lnSpc>
                            <a:spcBef>
                              <a:spcPts val="0"/>
                            </a:spcBef>
                            <a:spcAft>
                              <a:spcPts val="0"/>
                            </a:spcAft>
                          </a:pPr>
                          <a:r>
                            <a:rPr lang="en-US" sz="1800" dirty="0" smtClean="0">
                              <a:effectLst/>
                            </a:rPr>
                            <a:t>2.17</a:t>
                          </a:r>
                          <a:endParaRPr lang="en-US" sz="1800" dirty="0">
                            <a:effectLst/>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.27</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.21</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endParaRPr lang="en-US" sz="1800" dirty="0" smtClean="0">
                            <a:effectLst/>
                          </a:endParaRPr>
                        </a:p>
                        <a:p>
                          <a:pPr marL="0" marR="0" algn="ctr">
                            <a:lnSpc>
                              <a:spcPct val="115000"/>
                            </a:lnSpc>
                            <a:spcBef>
                              <a:spcPts val="0"/>
                            </a:spcBef>
                            <a:spcAft>
                              <a:spcPts val="0"/>
                            </a:spcAft>
                          </a:pPr>
                          <a:r>
                            <a:rPr lang="en-US" sz="1800" dirty="0" smtClean="0">
                              <a:effectLst/>
                              <a:latin typeface="Calibri"/>
                              <a:cs typeface="Times New Roman"/>
                            </a:rPr>
                            <a:t>22.4</a:t>
                          </a:r>
                          <a:endParaRPr lang="en-US" sz="1800" dirty="0">
                            <a:effectLst/>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800" dirty="0" smtClean="0">
                            <a:effectLst/>
                            <a:latin typeface="+mn-lt"/>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800" dirty="0" smtClean="0">
                              <a:effectLst/>
                              <a:latin typeface="+mn-lt"/>
                              <a:ea typeface="Calibri"/>
                              <a:cs typeface="Times New Roman"/>
                            </a:rPr>
                            <a:t>0.0375</a:t>
                          </a:r>
                        </a:p>
                        <a:p>
                          <a:pPr marL="0" marR="0" algn="ctr">
                            <a:lnSpc>
                              <a:spcPct val="115000"/>
                            </a:lnSpc>
                            <a:spcBef>
                              <a:spcPts val="0"/>
                            </a:spcBef>
                            <a:spcAft>
                              <a:spcPts val="0"/>
                            </a:spcAft>
                          </a:pPr>
                          <a:endParaRPr lang="en-US" sz="1800" dirty="0">
                            <a:effectLst/>
                          </a:endParaRPr>
                        </a:p>
                      </a:txBody>
                      <a:tcPr marL="68580" marR="68580" marT="0" marB="0"/>
                    </a:tc>
                  </a:tr>
                  <a:tr h="1072346">
                    <a:tc>
                      <a:txBody>
                        <a:bodyPr/>
                        <a:lstStyle/>
                        <a:p>
                          <a:pPr marL="0" marR="0" algn="ctr">
                            <a:lnSpc>
                              <a:spcPct val="115000"/>
                            </a:lnSpc>
                            <a:spcBef>
                              <a:spcPts val="0"/>
                            </a:spcBef>
                            <a:spcAft>
                              <a:spcPts val="0"/>
                            </a:spcAft>
                          </a:pPr>
                          <a:endParaRPr lang="en-US" sz="1800" dirty="0" smtClean="0">
                            <a:effectLst/>
                            <a:latin typeface="Calibri"/>
                            <a:ea typeface="Calibri"/>
                            <a:cs typeface="Times New Roman"/>
                          </a:endParaRPr>
                        </a:p>
                        <a:p>
                          <a:pPr marL="0" marR="0" algn="ctr">
                            <a:lnSpc>
                              <a:spcPct val="115000"/>
                            </a:lnSpc>
                            <a:spcBef>
                              <a:spcPts val="0"/>
                            </a:spcBef>
                            <a:spcAft>
                              <a:spcPts val="0"/>
                            </a:spcAft>
                          </a:pPr>
                          <a:r>
                            <a:rPr lang="en-US" sz="1800" dirty="0" err="1" smtClean="0">
                              <a:effectLst/>
                              <a:latin typeface="Calibri"/>
                              <a:ea typeface="Calibri"/>
                              <a:cs typeface="Times New Roman"/>
                            </a:rPr>
                            <a:t>Toraji</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rPr>
                            <a:t>More </a:t>
                          </a:r>
                          <a:r>
                            <a:rPr lang="en-US" sz="1800" dirty="0">
                              <a:effectLst/>
                            </a:rPr>
                            <a:t>deflection</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1.67</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.20</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.21</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 </a:t>
                          </a:r>
                        </a:p>
                        <a:p>
                          <a:pPr marL="0" marR="0" algn="ctr">
                            <a:lnSpc>
                              <a:spcPct val="115000"/>
                            </a:lnSpc>
                            <a:spcBef>
                              <a:spcPts val="0"/>
                            </a:spcBef>
                            <a:spcAft>
                              <a:spcPts val="0"/>
                            </a:spcAft>
                          </a:pPr>
                          <a:r>
                            <a:rPr lang="en-US" sz="1800" dirty="0" smtClean="0">
                              <a:effectLst/>
                              <a:latin typeface="+mn-lt"/>
                              <a:ea typeface="+mn-ea"/>
                              <a:cs typeface="+mn-cs"/>
                            </a:rPr>
                            <a:t>20.6</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800" dirty="0" smtClean="0">
                            <a:effectLst/>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800" dirty="0" smtClean="0">
                              <a:effectLst/>
                              <a:latin typeface="+mn-lt"/>
                              <a:ea typeface="Calibri"/>
                              <a:cs typeface="Times New Roman"/>
                            </a:rPr>
                            <a:t>0.0375</a:t>
                          </a:r>
                        </a:p>
                        <a:p>
                          <a:pPr marL="0" marR="0" algn="ctr">
                            <a:lnSpc>
                              <a:spcPct val="115000"/>
                            </a:lnSpc>
                            <a:spcBef>
                              <a:spcPts val="0"/>
                            </a:spcBef>
                            <a:spcAft>
                              <a:spcPts val="0"/>
                            </a:spcAft>
                          </a:pPr>
                          <a:endParaRPr lang="en-US" sz="1800" dirty="0">
                            <a:effectLst/>
                            <a:latin typeface="Calibri"/>
                            <a:ea typeface="Calibri"/>
                            <a:cs typeface="Times New Roman"/>
                          </a:endParaRPr>
                        </a:p>
                      </a:txBody>
                      <a:tcPr marL="68580" marR="68580" marT="0" marB="0"/>
                    </a:tc>
                  </a:tr>
                </a:tbl>
              </a:graphicData>
            </a:graphic>
          </p:graphicFrame>
        </mc:Fallback>
      </mc:AlternateContent>
      <p:sp>
        <p:nvSpPr>
          <p:cNvPr id="5" name="Title 1"/>
          <p:cNvSpPr>
            <a:spLocks noGrp="1"/>
          </p:cNvSpPr>
          <p:nvPr>
            <p:ph type="title"/>
          </p:nvPr>
        </p:nvSpPr>
        <p:spPr>
          <a:xfrm>
            <a:off x="0" y="274638"/>
            <a:ext cx="9144000" cy="1143000"/>
          </a:xfrm>
          <a:solidFill>
            <a:schemeClr val="tx1">
              <a:lumMod val="50000"/>
            </a:schemeClr>
          </a:solidFill>
        </p:spPr>
        <p:txBody>
          <a:bodyPr>
            <a:normAutofit fontScale="90000"/>
          </a:bodyPr>
          <a:lstStyle/>
          <a:p>
            <a:r>
              <a:rPr lang="en-US" dirty="0" smtClean="0"/>
              <a:t>Application of control parameters </a:t>
            </a:r>
            <a:r>
              <a:rPr lang="en-US" dirty="0" smtClean="0"/>
              <a:t>for </a:t>
            </a:r>
            <a:r>
              <a:rPr lang="en-US" dirty="0" smtClean="0"/>
              <a:t>track  continuity and deflection to </a:t>
            </a:r>
            <a:r>
              <a:rPr lang="en-US" dirty="0" err="1"/>
              <a:t>B</a:t>
            </a:r>
            <a:r>
              <a:rPr lang="en-US" dirty="0" err="1" smtClean="0"/>
              <a:t>ilis</a:t>
            </a:r>
            <a:r>
              <a:rPr lang="en-US" dirty="0" smtClean="0"/>
              <a:t> and </a:t>
            </a:r>
            <a:r>
              <a:rPr lang="en-US" dirty="0" err="1" smtClean="0"/>
              <a:t>Toraji</a:t>
            </a:r>
            <a:endParaRPr lang="en-US" dirty="0"/>
          </a:p>
        </p:txBody>
      </p:sp>
      <p:sp>
        <p:nvSpPr>
          <p:cNvPr id="2" name="Slide Number Placeholder 1"/>
          <p:cNvSpPr>
            <a:spLocks noGrp="1"/>
          </p:cNvSpPr>
          <p:nvPr>
            <p:ph type="sldNum" sz="quarter" idx="12"/>
          </p:nvPr>
        </p:nvSpPr>
        <p:spPr/>
        <p:txBody>
          <a:bodyPr/>
          <a:lstStyle/>
          <a:p>
            <a:fld id="{30305D73-90AA-4904-AE43-1007D8A7A6C1}" type="slidenum">
              <a:rPr lang="en-US" smtClean="0"/>
              <a:t>22</a:t>
            </a:fld>
            <a:endParaRPr lang="en-US"/>
          </a:p>
        </p:txBody>
      </p:sp>
    </p:spTree>
    <p:extLst>
      <p:ext uri="{BB962C8B-B14F-4D97-AF65-F5344CB8AC3E}">
        <p14:creationId xmlns:p14="http://schemas.microsoft.com/office/powerpoint/2010/main" val="1501288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normAutofit fontScale="90000"/>
          </a:bodyPr>
          <a:lstStyle/>
          <a:p>
            <a:r>
              <a:rPr lang="en-US" dirty="0" smtClean="0"/>
              <a:t>Comparison between Taiwan and Caribbean Island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4463015"/>
              </p:ext>
            </p:extLst>
          </p:nvPr>
        </p:nvGraphicFramePr>
        <p:xfrm>
          <a:off x="228600" y="1600200"/>
          <a:ext cx="8686800" cy="2021840"/>
        </p:xfrm>
        <a:graphic>
          <a:graphicData uri="http://schemas.openxmlformats.org/drawingml/2006/table">
            <a:tbl>
              <a:tblPr firstRow="1" bandRow="1">
                <a:tableStyleId>{5C22544A-7EE6-4342-B048-85BDC9FD1C3A}</a:tableStyleId>
              </a:tblPr>
              <a:tblGrid>
                <a:gridCol w="4226011"/>
                <a:gridCol w="4460789"/>
              </a:tblGrid>
              <a:tr h="370840">
                <a:tc>
                  <a:txBody>
                    <a:bodyPr/>
                    <a:lstStyle/>
                    <a:p>
                      <a:pPr algn="ctr"/>
                      <a:r>
                        <a:rPr lang="en-US" dirty="0" smtClean="0"/>
                        <a:t>Pacific Ocean</a:t>
                      </a:r>
                      <a:endParaRPr lang="en-US" dirty="0"/>
                    </a:p>
                  </a:txBody>
                  <a:tcPr/>
                </a:tc>
                <a:tc>
                  <a:txBody>
                    <a:bodyPr/>
                    <a:lstStyle/>
                    <a:p>
                      <a:pPr algn="ctr"/>
                      <a:r>
                        <a:rPr lang="en-US" dirty="0" smtClean="0"/>
                        <a:t>Caribbean</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bg1"/>
                          </a:solidFill>
                          <a:effectLst/>
                          <a:latin typeface="+mn-lt"/>
                          <a:ea typeface="+mn-ea"/>
                          <a:cs typeface="+mn-cs"/>
                        </a:rPr>
                        <a:t> North-South</a:t>
                      </a:r>
                      <a:r>
                        <a:rPr lang="en-US" sz="1800" kern="1200" baseline="0" dirty="0" smtClean="0">
                          <a:solidFill>
                            <a:schemeClr val="bg1"/>
                          </a:solidFill>
                          <a:effectLst/>
                          <a:latin typeface="+mn-lt"/>
                          <a:ea typeface="+mn-ea"/>
                          <a:cs typeface="+mn-cs"/>
                        </a:rPr>
                        <a:t> Central Mountain Range (CMR) </a:t>
                      </a:r>
                      <a:r>
                        <a:rPr lang="en-US" sz="1800" kern="1200" dirty="0" smtClean="0">
                          <a:solidFill>
                            <a:schemeClr val="bg1"/>
                          </a:solidFill>
                          <a:effectLst/>
                          <a:latin typeface="+mn-lt"/>
                          <a:ea typeface="+mn-ea"/>
                          <a:cs typeface="+mn-cs"/>
                        </a:rPr>
                        <a:t>in Taiwan</a:t>
                      </a:r>
                      <a:endParaRPr lang="en-US" dirty="0" smtClean="0">
                        <a:solidFill>
                          <a:schemeClr val="bg1"/>
                        </a:solidFill>
                      </a:endParaRPr>
                    </a:p>
                  </a:txBody>
                  <a:tcPr/>
                </a:tc>
                <a:tc>
                  <a:txBody>
                    <a:bodyPr/>
                    <a:lstStyle/>
                    <a:p>
                      <a:pPr algn="ctr"/>
                      <a:r>
                        <a:rPr lang="en-US" sz="1800" kern="1200" dirty="0" smtClean="0">
                          <a:solidFill>
                            <a:schemeClr val="bg1"/>
                          </a:solidFill>
                          <a:effectLst/>
                          <a:latin typeface="+mn-lt"/>
                          <a:ea typeface="+mn-ea"/>
                          <a:cs typeface="+mn-cs"/>
                        </a:rPr>
                        <a:t>East-West island mountain ranges in the Caribbean </a:t>
                      </a:r>
                      <a:endParaRPr lang="en-US" dirty="0">
                        <a:solidFill>
                          <a:schemeClr val="bg1"/>
                        </a:solidFill>
                      </a:endParaRPr>
                    </a:p>
                  </a:txBody>
                  <a:tcPr/>
                </a:tc>
              </a:tr>
              <a:tr h="370840">
                <a:tc>
                  <a:txBody>
                    <a:bodyPr/>
                    <a:lstStyle/>
                    <a:p>
                      <a:pPr algn="ctr"/>
                      <a:r>
                        <a:rPr lang="en-US" sz="1800" kern="1200" dirty="0" smtClean="0">
                          <a:solidFill>
                            <a:schemeClr val="bg1"/>
                          </a:solidFill>
                          <a:effectLst/>
                          <a:latin typeface="+mn-lt"/>
                          <a:ea typeface="+mn-ea"/>
                          <a:cs typeface="+mn-cs"/>
                        </a:rPr>
                        <a:t>Mountain height 3000m</a:t>
                      </a:r>
                      <a:endParaRPr lang="en-US" dirty="0">
                        <a:solidFill>
                          <a:schemeClr val="bg1"/>
                        </a:solidFill>
                      </a:endParaRPr>
                    </a:p>
                  </a:txBody>
                  <a:tcPr/>
                </a:tc>
                <a:tc>
                  <a:txBody>
                    <a:bodyPr/>
                    <a:lstStyle/>
                    <a:p>
                      <a:pPr algn="ctr"/>
                      <a:r>
                        <a:rPr lang="en-US" sz="1800" kern="1200" dirty="0" smtClean="0">
                          <a:solidFill>
                            <a:schemeClr val="bg1"/>
                          </a:solidFill>
                          <a:effectLst/>
                          <a:latin typeface="+mn-lt"/>
                          <a:ea typeface="+mn-ea"/>
                          <a:cs typeface="+mn-cs"/>
                        </a:rPr>
                        <a:t>Mountain height </a:t>
                      </a:r>
                      <a:r>
                        <a:rPr lang="en-US" sz="1800" kern="1200" dirty="0" smtClean="0">
                          <a:solidFill>
                            <a:schemeClr val="bg1"/>
                          </a:solidFill>
                          <a:effectLst/>
                          <a:latin typeface="+mn-lt"/>
                          <a:ea typeface="+mn-ea"/>
                          <a:cs typeface="+mn-cs"/>
                        </a:rPr>
                        <a:t>3000m ( Dominican Republic)</a:t>
                      </a:r>
                      <a:endParaRPr lang="en-US" dirty="0">
                        <a:solidFill>
                          <a:schemeClr val="bg1"/>
                        </a:solidFill>
                      </a:endParaRPr>
                    </a:p>
                  </a:txBody>
                  <a:tcPr/>
                </a:tc>
              </a:tr>
              <a:tr h="370840">
                <a:tc>
                  <a:txBody>
                    <a:bodyPr/>
                    <a:lstStyle/>
                    <a:p>
                      <a:pPr algn="ctr"/>
                      <a:r>
                        <a:rPr lang="en-US" dirty="0" smtClean="0">
                          <a:solidFill>
                            <a:schemeClr val="bg1"/>
                          </a:solidFill>
                        </a:rPr>
                        <a:t>Isolated island of Taiwan</a:t>
                      </a:r>
                      <a:endParaRPr lang="en-US" dirty="0">
                        <a:solidFill>
                          <a:schemeClr val="bg1"/>
                        </a:solidFill>
                      </a:endParaRPr>
                    </a:p>
                  </a:txBody>
                  <a:tcPr/>
                </a:tc>
                <a:tc>
                  <a:txBody>
                    <a:bodyPr/>
                    <a:lstStyle/>
                    <a:p>
                      <a:pPr algn="ctr"/>
                      <a:r>
                        <a:rPr lang="en-US" dirty="0" smtClean="0">
                          <a:solidFill>
                            <a:schemeClr val="bg1"/>
                          </a:solidFill>
                        </a:rPr>
                        <a:t>Island Range </a:t>
                      </a:r>
                      <a:endParaRPr lang="en-US" dirty="0">
                        <a:solidFill>
                          <a:schemeClr val="bg1"/>
                        </a:solidFill>
                      </a:endParaRPr>
                    </a:p>
                  </a:txBody>
                  <a:tcPr/>
                </a:tc>
              </a:tr>
            </a:tbl>
          </a:graphicData>
        </a:graphic>
      </p:graphicFrame>
      <p:sp>
        <p:nvSpPr>
          <p:cNvPr id="3" name="Slide Number Placeholder 2"/>
          <p:cNvSpPr>
            <a:spLocks noGrp="1"/>
          </p:cNvSpPr>
          <p:nvPr>
            <p:ph type="sldNum" sz="quarter" idx="12"/>
          </p:nvPr>
        </p:nvSpPr>
        <p:spPr/>
        <p:txBody>
          <a:bodyPr/>
          <a:lstStyle/>
          <a:p>
            <a:fld id="{30305D73-90AA-4904-AE43-1007D8A7A6C1}" type="slidenum">
              <a:rPr lang="en-US" smtClean="0"/>
              <a:t>23</a:t>
            </a:fld>
            <a:endParaRPr lang="en-US"/>
          </a:p>
        </p:txBody>
      </p:sp>
    </p:spTree>
    <p:extLst>
      <p:ext uri="{BB962C8B-B14F-4D97-AF65-F5344CB8AC3E}">
        <p14:creationId xmlns:p14="http://schemas.microsoft.com/office/powerpoint/2010/main" val="14449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normAutofit/>
          </a:bodyPr>
          <a:lstStyle/>
          <a:p>
            <a:r>
              <a:rPr lang="en-US" dirty="0"/>
              <a:t>T</a:t>
            </a:r>
            <a:r>
              <a:rPr lang="en-US" dirty="0" smtClean="0"/>
              <a:t>rack </a:t>
            </a:r>
            <a:r>
              <a:rPr lang="en-US" dirty="0" smtClean="0"/>
              <a:t>deflection </a:t>
            </a:r>
            <a:r>
              <a:rPr lang="en-US" dirty="0" smtClean="0"/>
              <a:t>in the Caribbean</a:t>
            </a:r>
            <a:endParaRPr lang="en-US" dirty="0"/>
          </a:p>
        </p:txBody>
      </p:sp>
      <p:sp>
        <p:nvSpPr>
          <p:cNvPr id="3" name="Content Placeholder 2"/>
          <p:cNvSpPr>
            <a:spLocks noGrp="1"/>
          </p:cNvSpPr>
          <p:nvPr>
            <p:ph idx="1"/>
          </p:nvPr>
        </p:nvSpPr>
        <p:spPr/>
        <p:txBody>
          <a:bodyPr>
            <a:normAutofit lnSpcReduction="10000"/>
          </a:bodyPr>
          <a:lstStyle/>
          <a:p>
            <a:pPr algn="just"/>
            <a:r>
              <a:rPr lang="en-US" dirty="0"/>
              <a:t>Previous studies of tropical storm track deflection were focused mostly on the topographic effects of Hispaniola and Cuba due to the fact that they have very high mountains. (Bender, 1987). </a:t>
            </a:r>
            <a:endParaRPr lang="en-US" dirty="0" smtClean="0"/>
          </a:p>
          <a:p>
            <a:pPr algn="just"/>
            <a:r>
              <a:rPr lang="en-US" dirty="0"/>
              <a:t>T</a:t>
            </a:r>
            <a:r>
              <a:rPr lang="en-US" dirty="0" smtClean="0"/>
              <a:t>opography </a:t>
            </a:r>
            <a:r>
              <a:rPr lang="en-US" dirty="0"/>
              <a:t>employed in previous simulation studies was very coarse and often underestimated terrain forcing due to low numerical model topographic resolution. </a:t>
            </a:r>
            <a:endParaRPr lang="en-US" dirty="0" smtClean="0"/>
          </a:p>
          <a:p>
            <a:pPr algn="just"/>
            <a:endParaRPr lang="en-US" dirty="0"/>
          </a:p>
        </p:txBody>
      </p:sp>
      <p:sp>
        <p:nvSpPr>
          <p:cNvPr id="4" name="Slide Number Placeholder 3"/>
          <p:cNvSpPr>
            <a:spLocks noGrp="1"/>
          </p:cNvSpPr>
          <p:nvPr>
            <p:ph type="sldNum" sz="quarter" idx="12"/>
          </p:nvPr>
        </p:nvSpPr>
        <p:spPr/>
        <p:txBody>
          <a:bodyPr/>
          <a:lstStyle/>
          <a:p>
            <a:fld id="{30305D73-90AA-4904-AE43-1007D8A7A6C1}" type="slidenum">
              <a:rPr lang="en-US" smtClean="0"/>
              <a:t>24</a:t>
            </a:fld>
            <a:endParaRPr lang="en-US"/>
          </a:p>
        </p:txBody>
      </p:sp>
    </p:spTree>
    <p:extLst>
      <p:ext uri="{BB962C8B-B14F-4D97-AF65-F5344CB8AC3E}">
        <p14:creationId xmlns:p14="http://schemas.microsoft.com/office/powerpoint/2010/main" val="2522431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lstStyle/>
          <a:p>
            <a:pPr algn="l"/>
            <a:r>
              <a:rPr lang="en-US" dirty="0" smtClean="0"/>
              <a:t>                      Conclusions</a:t>
            </a:r>
            <a:endParaRPr lang="en-US" dirty="0"/>
          </a:p>
        </p:txBody>
      </p:sp>
      <p:sp>
        <p:nvSpPr>
          <p:cNvPr id="3" name="Content Placeholder 2"/>
          <p:cNvSpPr>
            <a:spLocks noGrp="1"/>
          </p:cNvSpPr>
          <p:nvPr>
            <p:ph idx="1"/>
          </p:nvPr>
        </p:nvSpPr>
        <p:spPr>
          <a:xfrm>
            <a:off x="228600" y="1600200"/>
            <a:ext cx="5410201" cy="5181600"/>
          </a:xfrm>
        </p:spPr>
        <p:txBody>
          <a:bodyPr>
            <a:normAutofit fontScale="77500" lnSpcReduction="20000"/>
          </a:bodyPr>
          <a:lstStyle/>
          <a:p>
            <a:r>
              <a:rPr lang="en-US" dirty="0" smtClean="0"/>
              <a:t>The MM5 predicted the track of each storm reasonably well.</a:t>
            </a:r>
          </a:p>
          <a:p>
            <a:r>
              <a:rPr lang="en-US" dirty="0" err="1" smtClean="0"/>
              <a:t>Bilis</a:t>
            </a:r>
            <a:r>
              <a:rPr lang="en-US" dirty="0" smtClean="0"/>
              <a:t> had a continuous track and </a:t>
            </a:r>
            <a:r>
              <a:rPr lang="en-US" smtClean="0"/>
              <a:t>Toraji</a:t>
            </a:r>
            <a:r>
              <a:rPr lang="en-US" dirty="0" smtClean="0"/>
              <a:t> </a:t>
            </a:r>
            <a:r>
              <a:rPr lang="en-US" dirty="0" smtClean="0"/>
              <a:t>had  discontinuous track due to differences in strength.</a:t>
            </a:r>
          </a:p>
          <a:p>
            <a:r>
              <a:rPr lang="en-US" dirty="0"/>
              <a:t>Weak Cyclone produce a secondary low center in the lee side</a:t>
            </a:r>
            <a:r>
              <a:rPr lang="en-US" dirty="0" smtClean="0"/>
              <a:t>.</a:t>
            </a:r>
          </a:p>
          <a:p>
            <a:r>
              <a:rPr lang="en-US" dirty="0" smtClean="0"/>
              <a:t>Dynamically, strong(weak) orographic blocking will lead the cyclone track to be discontinuous( continuous)</a:t>
            </a:r>
          </a:p>
          <a:p>
            <a:r>
              <a:rPr lang="en-US" dirty="0" smtClean="0"/>
              <a:t>Orographic blocking will result in greater deflection of the moving cyclone to the left or right.</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026" t="14035" r="31711" b="15930"/>
          <a:stretch/>
        </p:blipFill>
        <p:spPr bwMode="auto">
          <a:xfrm>
            <a:off x="5791201" y="1250"/>
            <a:ext cx="3352800" cy="685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0305D73-90AA-4904-AE43-1007D8A7A6C1}" type="slidenum">
              <a:rPr lang="en-US" smtClean="0"/>
              <a:t>25</a:t>
            </a:fld>
            <a:endParaRPr lang="en-US"/>
          </a:p>
        </p:txBody>
      </p:sp>
      <p:sp>
        <p:nvSpPr>
          <p:cNvPr id="6" name="TextBox 5"/>
          <p:cNvSpPr txBox="1"/>
          <p:nvPr/>
        </p:nvSpPr>
        <p:spPr>
          <a:xfrm>
            <a:off x="6858001" y="0"/>
            <a:ext cx="2286000" cy="646331"/>
          </a:xfrm>
          <a:prstGeom prst="rect">
            <a:avLst/>
          </a:prstGeom>
          <a:solidFill>
            <a:schemeClr val="tx1">
              <a:lumMod val="50000"/>
            </a:schemeClr>
          </a:solidFill>
        </p:spPr>
        <p:txBody>
          <a:bodyPr wrap="square" rtlCol="0">
            <a:spAutoFit/>
          </a:bodyPr>
          <a:lstStyle/>
          <a:p>
            <a:pPr algn="ctr"/>
            <a:r>
              <a:rPr lang="en-US" dirty="0" smtClean="0"/>
              <a:t>Continuous track- Strong TC</a:t>
            </a:r>
            <a:endParaRPr lang="en-US" dirty="0"/>
          </a:p>
        </p:txBody>
      </p:sp>
      <p:sp>
        <p:nvSpPr>
          <p:cNvPr id="7" name="TextBox 6"/>
          <p:cNvSpPr txBox="1"/>
          <p:nvPr/>
        </p:nvSpPr>
        <p:spPr>
          <a:xfrm>
            <a:off x="6819901" y="2286000"/>
            <a:ext cx="2286000" cy="646331"/>
          </a:xfrm>
          <a:prstGeom prst="rect">
            <a:avLst/>
          </a:prstGeom>
          <a:solidFill>
            <a:schemeClr val="tx1">
              <a:lumMod val="50000"/>
            </a:schemeClr>
          </a:solidFill>
        </p:spPr>
        <p:txBody>
          <a:bodyPr wrap="square" rtlCol="0">
            <a:spAutoFit/>
          </a:bodyPr>
          <a:lstStyle/>
          <a:p>
            <a:pPr algn="ctr"/>
            <a:r>
              <a:rPr lang="en-US" dirty="0" smtClean="0"/>
              <a:t>Discontinuous track</a:t>
            </a:r>
          </a:p>
          <a:p>
            <a:pPr algn="ctr"/>
            <a:r>
              <a:rPr lang="en-US" dirty="0" smtClean="0"/>
              <a:t>Moderate TC</a:t>
            </a:r>
            <a:endParaRPr lang="en-US" dirty="0"/>
          </a:p>
        </p:txBody>
      </p:sp>
      <p:sp>
        <p:nvSpPr>
          <p:cNvPr id="8" name="TextBox 7"/>
          <p:cNvSpPr txBox="1"/>
          <p:nvPr/>
        </p:nvSpPr>
        <p:spPr>
          <a:xfrm>
            <a:off x="6858001" y="4495800"/>
            <a:ext cx="2286000" cy="646331"/>
          </a:xfrm>
          <a:prstGeom prst="rect">
            <a:avLst/>
          </a:prstGeom>
          <a:solidFill>
            <a:schemeClr val="tx1">
              <a:lumMod val="50000"/>
            </a:schemeClr>
          </a:solidFill>
        </p:spPr>
        <p:txBody>
          <a:bodyPr wrap="square" rtlCol="0">
            <a:spAutoFit/>
          </a:bodyPr>
          <a:lstStyle/>
          <a:p>
            <a:pPr algn="ctr"/>
            <a:r>
              <a:rPr lang="en-US" dirty="0" smtClean="0"/>
              <a:t>Discontinuous track</a:t>
            </a:r>
          </a:p>
          <a:p>
            <a:pPr algn="ctr"/>
            <a:r>
              <a:rPr lang="en-US" dirty="0" smtClean="0"/>
              <a:t>Weak TC</a:t>
            </a:r>
            <a:endParaRPr lang="en-US" dirty="0"/>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221" t="79197" r="15060"/>
          <a:stretch/>
        </p:blipFill>
        <p:spPr bwMode="auto">
          <a:xfrm>
            <a:off x="276225" y="5029200"/>
            <a:ext cx="8743950" cy="142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557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a:ln>
            <a:solidFill>
              <a:schemeClr val="tx1">
                <a:lumMod val="50000"/>
              </a:schemeClr>
            </a:solidFill>
          </a:ln>
        </p:spPr>
        <p:txBody>
          <a:bodyPr/>
          <a:lstStyle/>
          <a:p>
            <a:r>
              <a:rPr lang="en-US" dirty="0" smtClean="0"/>
              <a:t>Future work</a:t>
            </a:r>
            <a:endParaRPr lang="en-US" dirty="0"/>
          </a:p>
        </p:txBody>
      </p:sp>
      <p:sp>
        <p:nvSpPr>
          <p:cNvPr id="3" name="Content Placeholder 2"/>
          <p:cNvSpPr>
            <a:spLocks noGrp="1"/>
          </p:cNvSpPr>
          <p:nvPr>
            <p:ph idx="1"/>
          </p:nvPr>
        </p:nvSpPr>
        <p:spPr>
          <a:xfrm>
            <a:off x="457200" y="1600200"/>
            <a:ext cx="8610600" cy="4525963"/>
          </a:xfrm>
        </p:spPr>
        <p:txBody>
          <a:bodyPr/>
          <a:lstStyle/>
          <a:p>
            <a:r>
              <a:rPr lang="en-US" dirty="0" smtClean="0"/>
              <a:t>To understand the dynamics of TC the following  should be investigated:</a:t>
            </a:r>
          </a:p>
          <a:p>
            <a:pPr marL="0" indent="0">
              <a:buNone/>
            </a:pPr>
            <a:r>
              <a:rPr lang="en-US" dirty="0" smtClean="0"/>
              <a:t>              1. The effects of planetary boundary layer</a:t>
            </a:r>
          </a:p>
          <a:p>
            <a:pPr marL="0" indent="0">
              <a:buNone/>
            </a:pPr>
            <a:r>
              <a:rPr lang="en-US" dirty="0"/>
              <a:t> </a:t>
            </a:r>
            <a:r>
              <a:rPr lang="en-US" dirty="0" smtClean="0"/>
              <a:t>              2. Latent heating</a:t>
            </a:r>
          </a:p>
          <a:p>
            <a:pPr marL="0" indent="0">
              <a:buNone/>
            </a:pPr>
            <a:r>
              <a:rPr lang="en-US" dirty="0"/>
              <a:t> </a:t>
            </a:r>
            <a:r>
              <a:rPr lang="en-US" dirty="0" smtClean="0"/>
              <a:t>              3. Impinging angles</a:t>
            </a:r>
          </a:p>
          <a:p>
            <a:pPr marL="0" indent="0">
              <a:buNone/>
            </a:pPr>
            <a:r>
              <a:rPr lang="en-US" dirty="0"/>
              <a:t> </a:t>
            </a:r>
            <a:r>
              <a:rPr lang="en-US" dirty="0" smtClean="0"/>
              <a:t>              4. Land falling locations</a:t>
            </a:r>
            <a:endParaRPr lang="en-US" dirty="0"/>
          </a:p>
        </p:txBody>
      </p:sp>
      <p:sp>
        <p:nvSpPr>
          <p:cNvPr id="4" name="Slide Number Placeholder 3"/>
          <p:cNvSpPr>
            <a:spLocks noGrp="1"/>
          </p:cNvSpPr>
          <p:nvPr>
            <p:ph type="sldNum" sz="quarter" idx="12"/>
          </p:nvPr>
        </p:nvSpPr>
        <p:spPr/>
        <p:txBody>
          <a:bodyPr/>
          <a:lstStyle/>
          <a:p>
            <a:fld id="{30305D73-90AA-4904-AE43-1007D8A7A6C1}" type="slidenum">
              <a:rPr lang="en-US" smtClean="0"/>
              <a:t>26</a:t>
            </a:fld>
            <a:endParaRPr lang="en-US"/>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221" t="79197" r="15060"/>
          <a:stretch/>
        </p:blipFill>
        <p:spPr bwMode="auto">
          <a:xfrm>
            <a:off x="276225" y="5029200"/>
            <a:ext cx="8743950" cy="142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88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2590800" y="4038600"/>
            <a:ext cx="2019300" cy="2246769"/>
          </a:xfrm>
          <a:prstGeom prst="rect">
            <a:avLst/>
          </a:prstGeom>
          <a:solidFill>
            <a:schemeClr val="tx1">
              <a:lumMod val="50000"/>
            </a:schemeClr>
          </a:solidFill>
        </p:spPr>
        <p:txBody>
          <a:bodyPr wrap="square" rtlCol="0">
            <a:spAutoFit/>
          </a:bodyPr>
          <a:lstStyle/>
          <a:p>
            <a:r>
              <a:rPr lang="en-US" sz="2800" b="1" dirty="0" smtClean="0"/>
              <a:t>         Any Questions? &amp; Thank you for your attention!</a:t>
            </a:r>
          </a:p>
        </p:txBody>
      </p:sp>
      <p:pic>
        <p:nvPicPr>
          <p:cNvPr id="5122" name="Picture 2" descr="https://encrypted-tbn3.gstatic.com/images?q=tbn:ANd9GcQznPaAgoJuThmVRg5K4ekyOPcFxKAhRhwqhPjA5ogHnPnqHnJ9e8dbrT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600" y="5324475"/>
            <a:ext cx="11811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221" t="79197" r="15060"/>
          <a:stretch/>
        </p:blipFill>
        <p:spPr bwMode="auto">
          <a:xfrm>
            <a:off x="400050" y="5376232"/>
            <a:ext cx="8743950" cy="142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30305D73-90AA-4904-AE43-1007D8A7A6C1}" type="slidenum">
              <a:rPr lang="en-US" smtClean="0"/>
              <a:t>27</a:t>
            </a:fld>
            <a:endParaRPr lang="en-US"/>
          </a:p>
        </p:txBody>
      </p:sp>
    </p:spTree>
    <p:extLst>
      <p:ext uri="{BB962C8B-B14F-4D97-AF65-F5344CB8AC3E}">
        <p14:creationId xmlns:p14="http://schemas.microsoft.com/office/powerpoint/2010/main" val="40799814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normAutofit fontScale="90000"/>
          </a:bodyPr>
          <a:lstStyle/>
          <a:p>
            <a:r>
              <a:rPr lang="en-US" dirty="0" smtClean="0"/>
              <a:t>6 non-dimensional Parameters: Pacific Ocean</a:t>
            </a:r>
            <a:endParaRPr lang="en-US" dirty="0"/>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103738282"/>
                  </p:ext>
                </p:extLst>
              </p:nvPr>
            </p:nvGraphicFramePr>
            <p:xfrm>
              <a:off x="304800" y="1981200"/>
              <a:ext cx="8458199" cy="2676972"/>
            </p:xfrm>
            <a:graphic>
              <a:graphicData uri="http://schemas.openxmlformats.org/drawingml/2006/table">
                <a:tbl>
                  <a:tblPr firstRow="1" firstCol="1" bandRow="1">
                    <a:tableStyleId>{5C22544A-7EE6-4342-B048-85BDC9FD1C3A}</a:tableStyleId>
                  </a:tblPr>
                  <a:tblGrid>
                    <a:gridCol w="1446797"/>
                    <a:gridCol w="1351405"/>
                    <a:gridCol w="874438"/>
                    <a:gridCol w="1033427"/>
                    <a:gridCol w="953932"/>
                    <a:gridCol w="874438"/>
                    <a:gridCol w="953932"/>
                    <a:gridCol w="969830"/>
                  </a:tblGrid>
                  <a:tr h="784164">
                    <a:tc>
                      <a:txBody>
                        <a:bodyPr/>
                        <a:lstStyle/>
                        <a:p>
                          <a:pPr marL="0" marR="0" algn="just">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sSub>
                                      <m:sSubPr>
                                        <m:ctrlPr>
                                          <a:rPr lang="en-US" sz="1800" i="1">
                                            <a:effectLst/>
                                            <a:latin typeface="Cambria Math"/>
                                          </a:rPr>
                                        </m:ctrlPr>
                                      </m:sSubPr>
                                      <m:e>
                                        <m:r>
                                          <a:rPr lang="en-US" sz="1800">
                                            <a:effectLst/>
                                            <a:latin typeface="Cambria Math"/>
                                          </a:rPr>
                                          <m:t>𝑉</m:t>
                                        </m:r>
                                      </m:e>
                                      <m:sub>
                                        <m:r>
                                          <a:rPr lang="en-US" sz="1800">
                                            <a:effectLst/>
                                            <a:latin typeface="Cambria Math"/>
                                          </a:rPr>
                                          <m:t>𝑚𝑎𝑥</m:t>
                                        </m:r>
                                      </m:sub>
                                    </m:sSub>
                                  </m:num>
                                  <m:den>
                                    <m:r>
                                      <a:rPr lang="en-US" sz="1800">
                                        <a:effectLst/>
                                        <a:latin typeface="Cambria Math"/>
                                      </a:rPr>
                                      <m:t>𝑁h</m:t>
                                    </m:r>
                                  </m:den>
                                </m:f>
                              </m:oMath>
                            </m:oMathPara>
                          </a14:m>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r>
                                      <a:rPr lang="en-US" sz="1800">
                                        <a:effectLst/>
                                        <a:latin typeface="Cambria Math"/>
                                      </a:rPr>
                                      <m:t>𝑈</m:t>
                                    </m:r>
                                  </m:num>
                                  <m:den>
                                    <m:r>
                                      <a:rPr lang="en-US" sz="1800">
                                        <a:effectLst/>
                                        <a:latin typeface="Cambria Math"/>
                                      </a:rPr>
                                      <m:t>𝑁h</m:t>
                                    </m:r>
                                  </m:den>
                                </m:f>
                              </m:oMath>
                            </m:oMathPara>
                          </a14:m>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r>
                                      <a:rPr lang="en-US" sz="1800">
                                        <a:effectLst/>
                                        <a:latin typeface="Cambria Math"/>
                                      </a:rPr>
                                      <m:t>𝑅</m:t>
                                    </m:r>
                                  </m:num>
                                  <m:den>
                                    <m:sSub>
                                      <m:sSubPr>
                                        <m:ctrlPr>
                                          <a:rPr lang="en-US" sz="1800" i="1">
                                            <a:effectLst/>
                                            <a:latin typeface="Cambria Math"/>
                                          </a:rPr>
                                        </m:ctrlPr>
                                      </m:sSubPr>
                                      <m:e>
                                        <m:r>
                                          <a:rPr lang="en-US" sz="1800">
                                            <a:effectLst/>
                                            <a:latin typeface="Cambria Math"/>
                                          </a:rPr>
                                          <m:t>𝐿</m:t>
                                        </m:r>
                                      </m:e>
                                      <m:sub>
                                        <m:r>
                                          <a:rPr lang="en-US" sz="1800">
                                            <a:effectLst/>
                                            <a:latin typeface="Cambria Math"/>
                                          </a:rPr>
                                          <m:t>𝑦</m:t>
                                        </m:r>
                                      </m:sub>
                                    </m:sSub>
                                  </m:den>
                                </m:f>
                              </m:oMath>
                            </m:oMathPara>
                          </a14:m>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r>
                                      <a:rPr lang="en-US" sz="1800">
                                        <a:effectLst/>
                                        <a:latin typeface="Cambria Math"/>
                                      </a:rPr>
                                      <m:t>𝑈h</m:t>
                                    </m:r>
                                  </m:num>
                                  <m:den>
                                    <m:sSub>
                                      <m:sSubPr>
                                        <m:ctrlPr>
                                          <a:rPr lang="en-US" sz="1800" i="1">
                                            <a:effectLst/>
                                            <a:latin typeface="Cambria Math"/>
                                          </a:rPr>
                                        </m:ctrlPr>
                                      </m:sSubPr>
                                      <m:e>
                                        <m:r>
                                          <a:rPr lang="en-US" sz="1800">
                                            <a:effectLst/>
                                            <a:latin typeface="Cambria Math"/>
                                          </a:rPr>
                                          <m:t>𝑓𝐿</m:t>
                                        </m:r>
                                      </m:e>
                                      <m:sub>
                                        <m:r>
                                          <a:rPr lang="en-US" sz="1800">
                                            <a:effectLst/>
                                            <a:latin typeface="Cambria Math"/>
                                          </a:rPr>
                                          <m:t>𝑥</m:t>
                                        </m:r>
                                      </m:sub>
                                    </m:sSub>
                                  </m:den>
                                </m:f>
                              </m:oMath>
                            </m:oMathPara>
                          </a14:m>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sSub>
                                      <m:sSubPr>
                                        <m:ctrlPr>
                                          <a:rPr lang="en-US" sz="1800" i="1">
                                            <a:effectLst/>
                                            <a:latin typeface="Cambria Math"/>
                                          </a:rPr>
                                        </m:ctrlPr>
                                      </m:sSubPr>
                                      <m:e>
                                        <m:r>
                                          <a:rPr lang="en-US" sz="1800">
                                            <a:effectLst/>
                                            <a:latin typeface="Cambria Math"/>
                                          </a:rPr>
                                          <m:t>𝑉</m:t>
                                        </m:r>
                                      </m:e>
                                      <m:sub>
                                        <m:r>
                                          <a:rPr lang="en-US" sz="1800">
                                            <a:effectLst/>
                                            <a:latin typeface="Cambria Math"/>
                                          </a:rPr>
                                          <m:t>𝑚𝑎𝑥</m:t>
                                        </m:r>
                                      </m:sub>
                                    </m:sSub>
                                  </m:num>
                                  <m:den>
                                    <m:r>
                                      <a:rPr lang="en-US" sz="1800">
                                        <a:effectLst/>
                                        <a:latin typeface="Cambria Math"/>
                                      </a:rPr>
                                      <m:t>𝑓𝑅</m:t>
                                    </m:r>
                                  </m:den>
                                </m:f>
                              </m:oMath>
                            </m:oMathPara>
                          </a14:m>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a:rPr>
                                    </m:ctrlPr>
                                  </m:fPr>
                                  <m:num>
                                    <m:r>
                                      <a:rPr lang="en-US" sz="1800">
                                        <a:effectLst/>
                                        <a:latin typeface="Cambria Math"/>
                                      </a:rPr>
                                      <m:t>h</m:t>
                                    </m:r>
                                  </m:num>
                                  <m:den>
                                    <m:sSub>
                                      <m:sSubPr>
                                        <m:ctrlPr>
                                          <a:rPr lang="en-US" sz="1800" i="1">
                                            <a:effectLst/>
                                            <a:latin typeface="Cambria Math"/>
                                          </a:rPr>
                                        </m:ctrlPr>
                                      </m:sSubPr>
                                      <m:e>
                                        <m:r>
                                          <a:rPr lang="en-US" sz="1800">
                                            <a:effectLst/>
                                            <a:latin typeface="Cambria Math"/>
                                          </a:rPr>
                                          <m:t>𝐿</m:t>
                                        </m:r>
                                      </m:e>
                                      <m:sub>
                                        <m:r>
                                          <a:rPr lang="en-US" sz="1800">
                                            <a:effectLst/>
                                            <a:latin typeface="Cambria Math"/>
                                          </a:rPr>
                                          <m:t>𝑥</m:t>
                                        </m:r>
                                      </m:sub>
                                    </m:sSub>
                                  </m:den>
                                </m:f>
                              </m:oMath>
                            </m:oMathPara>
                          </a14:m>
                          <a:endParaRPr lang="en-US" sz="1800">
                            <a:effectLst/>
                            <a:latin typeface="Calibri"/>
                            <a:ea typeface="Calibri"/>
                            <a:cs typeface="Times New Roman"/>
                          </a:endParaRPr>
                        </a:p>
                      </a:txBody>
                      <a:tcPr marL="68580" marR="68580" marT="0" marB="0"/>
                    </a:tc>
                  </a:tr>
                  <a:tr h="689117">
                    <a:tc>
                      <a:txBody>
                        <a:bodyPr/>
                        <a:lstStyle/>
                        <a:p>
                          <a:pPr marL="0" marR="0" algn="just">
                            <a:lnSpc>
                              <a:spcPct val="115000"/>
                            </a:lnSpc>
                            <a:spcBef>
                              <a:spcPts val="0"/>
                            </a:spcBef>
                            <a:spcAft>
                              <a:spcPts val="0"/>
                            </a:spcAft>
                          </a:pPr>
                          <a:r>
                            <a:rPr lang="en-US" sz="1800">
                              <a:effectLst/>
                            </a:rPr>
                            <a:t>Cyclone track discontinuous</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More deflection</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Small</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Large</a:t>
                          </a:r>
                          <a:endParaRPr lang="en-US" sz="1800">
                            <a:effectLst/>
                            <a:latin typeface="Calibri"/>
                            <a:ea typeface="Calibri"/>
                            <a:cs typeface="Times New Roman"/>
                          </a:endParaRPr>
                        </a:p>
                      </a:txBody>
                      <a:tcPr marL="68580" marR="68580" marT="0" marB="0"/>
                    </a:tc>
                  </a:tr>
                  <a:tr h="689117">
                    <a:tc>
                      <a:txBody>
                        <a:bodyPr/>
                        <a:lstStyle/>
                        <a:p>
                          <a:pPr marL="0" marR="0" algn="just">
                            <a:lnSpc>
                              <a:spcPct val="115000"/>
                            </a:lnSpc>
                            <a:spcBef>
                              <a:spcPts val="0"/>
                            </a:spcBef>
                            <a:spcAft>
                              <a:spcPts val="0"/>
                            </a:spcAft>
                          </a:pPr>
                          <a:r>
                            <a:rPr lang="en-US" sz="1800">
                              <a:effectLst/>
                            </a:rPr>
                            <a:t>Cyclone track continuous</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Less deflection</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Large</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Large</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Large</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Large</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Large</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103738282"/>
                  </p:ext>
                </p:extLst>
              </p:nvPr>
            </p:nvGraphicFramePr>
            <p:xfrm>
              <a:off x="304800" y="1981200"/>
              <a:ext cx="8458199" cy="2676972"/>
            </p:xfrm>
            <a:graphic>
              <a:graphicData uri="http://schemas.openxmlformats.org/drawingml/2006/table">
                <a:tbl>
                  <a:tblPr firstRow="1" firstCol="1" bandRow="1">
                    <a:tableStyleId>{5C22544A-7EE6-4342-B048-85BDC9FD1C3A}</a:tableStyleId>
                  </a:tblPr>
                  <a:tblGrid>
                    <a:gridCol w="1446797"/>
                    <a:gridCol w="1351405"/>
                    <a:gridCol w="874438"/>
                    <a:gridCol w="1033427"/>
                    <a:gridCol w="953932"/>
                    <a:gridCol w="874438"/>
                    <a:gridCol w="953932"/>
                    <a:gridCol w="969830"/>
                  </a:tblGrid>
                  <a:tr h="784164">
                    <a:tc>
                      <a:txBody>
                        <a:bodyPr/>
                        <a:lstStyle/>
                        <a:p>
                          <a:pPr marL="0" marR="0" algn="just">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tc>
                    <a:tc>
                      <a:txBody>
                        <a:bodyPr/>
                        <a:lstStyle/>
                        <a:p>
                          <a:endParaRPr lang="en-US"/>
                        </a:p>
                      </a:txBody>
                      <a:tcPr marL="68580" marR="68580" marT="0" marB="0">
                        <a:blipFill rotWithShape="1">
                          <a:blip r:embed="rId3"/>
                          <a:stretch>
                            <a:fillRect l="-320979" r="-549650" b="-255814"/>
                          </a:stretch>
                        </a:blipFill>
                      </a:tcPr>
                    </a:tc>
                    <a:tc>
                      <a:txBody>
                        <a:bodyPr/>
                        <a:lstStyle/>
                        <a:p>
                          <a:endParaRPr lang="en-US"/>
                        </a:p>
                      </a:txBody>
                      <a:tcPr marL="68580" marR="68580" marT="0" marB="0">
                        <a:blipFill rotWithShape="1">
                          <a:blip r:embed="rId3"/>
                          <a:stretch>
                            <a:fillRect l="-354118" r="-362353" b="-255814"/>
                          </a:stretch>
                        </a:blipFill>
                      </a:tcPr>
                    </a:tc>
                    <a:tc>
                      <a:txBody>
                        <a:bodyPr/>
                        <a:lstStyle/>
                        <a:p>
                          <a:endParaRPr lang="en-US"/>
                        </a:p>
                      </a:txBody>
                      <a:tcPr marL="68580" marR="68580" marT="0" marB="0">
                        <a:blipFill rotWithShape="1">
                          <a:blip r:embed="rId3"/>
                          <a:stretch>
                            <a:fillRect l="-494872" r="-294872" b="-255814"/>
                          </a:stretch>
                        </a:blipFill>
                      </a:tcPr>
                    </a:tc>
                    <a:tc>
                      <a:txBody>
                        <a:bodyPr/>
                        <a:lstStyle/>
                        <a:p>
                          <a:endParaRPr lang="en-US"/>
                        </a:p>
                      </a:txBody>
                      <a:tcPr marL="68580" marR="68580" marT="0" marB="0">
                        <a:blipFill rotWithShape="1">
                          <a:blip r:embed="rId3"/>
                          <a:stretch>
                            <a:fillRect l="-644444" r="-219444" b="-255814"/>
                          </a:stretch>
                        </a:blipFill>
                      </a:tcPr>
                    </a:tc>
                    <a:tc>
                      <a:txBody>
                        <a:bodyPr/>
                        <a:lstStyle/>
                        <a:p>
                          <a:endParaRPr lang="en-US"/>
                        </a:p>
                      </a:txBody>
                      <a:tcPr marL="68580" marR="68580" marT="0" marB="0">
                        <a:blipFill rotWithShape="1">
                          <a:blip r:embed="rId3"/>
                          <a:stretch>
                            <a:fillRect l="-687179" r="-102564" b="-255814"/>
                          </a:stretch>
                        </a:blipFill>
                      </a:tcPr>
                    </a:tc>
                    <a:tc>
                      <a:txBody>
                        <a:bodyPr/>
                        <a:lstStyle/>
                        <a:p>
                          <a:endParaRPr lang="en-US"/>
                        </a:p>
                      </a:txBody>
                      <a:tcPr marL="68580" marR="68580" marT="0" marB="0">
                        <a:blipFill rotWithShape="1">
                          <a:blip r:embed="rId3"/>
                          <a:stretch>
                            <a:fillRect l="-772327" r="-629" b="-255814"/>
                          </a:stretch>
                        </a:blipFill>
                      </a:tcPr>
                    </a:tc>
                  </a:tr>
                  <a:tr h="946404">
                    <a:tc>
                      <a:txBody>
                        <a:bodyPr/>
                        <a:lstStyle/>
                        <a:p>
                          <a:pPr marL="0" marR="0" algn="just">
                            <a:lnSpc>
                              <a:spcPct val="115000"/>
                            </a:lnSpc>
                            <a:spcBef>
                              <a:spcPts val="0"/>
                            </a:spcBef>
                            <a:spcAft>
                              <a:spcPts val="0"/>
                            </a:spcAft>
                          </a:pPr>
                          <a:r>
                            <a:rPr lang="en-US" sz="1800">
                              <a:effectLst/>
                            </a:rPr>
                            <a:t>Cyclone track discontinuous</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More deflection</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Small</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Large</a:t>
                          </a:r>
                          <a:endParaRPr lang="en-US" sz="1800">
                            <a:effectLst/>
                            <a:latin typeface="Calibri"/>
                            <a:ea typeface="Calibri"/>
                            <a:cs typeface="Times New Roman"/>
                          </a:endParaRPr>
                        </a:p>
                      </a:txBody>
                      <a:tcPr marL="68580" marR="68580" marT="0" marB="0"/>
                    </a:tc>
                  </a:tr>
                  <a:tr h="946404">
                    <a:tc>
                      <a:txBody>
                        <a:bodyPr/>
                        <a:lstStyle/>
                        <a:p>
                          <a:pPr marL="0" marR="0" algn="just">
                            <a:lnSpc>
                              <a:spcPct val="115000"/>
                            </a:lnSpc>
                            <a:spcBef>
                              <a:spcPts val="0"/>
                            </a:spcBef>
                            <a:spcAft>
                              <a:spcPts val="0"/>
                            </a:spcAft>
                          </a:pPr>
                          <a:r>
                            <a:rPr lang="en-US" sz="1800">
                              <a:effectLst/>
                            </a:rPr>
                            <a:t>Cyclone track continuous</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Less deflection</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Large</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Large</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a:effectLst/>
                            </a:rPr>
                            <a:t> </a:t>
                          </a:r>
                        </a:p>
                        <a:p>
                          <a:pPr marL="0" marR="0" algn="just">
                            <a:lnSpc>
                              <a:spcPct val="115000"/>
                            </a:lnSpc>
                            <a:spcBef>
                              <a:spcPts val="0"/>
                            </a:spcBef>
                            <a:spcAft>
                              <a:spcPts val="0"/>
                            </a:spcAft>
                          </a:pPr>
                          <a:r>
                            <a:rPr lang="en-US" sz="1800">
                              <a:effectLst/>
                            </a:rPr>
                            <a:t>Large</a:t>
                          </a:r>
                          <a:endParaRPr lang="en-US" sz="18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Large</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Large</a:t>
                          </a:r>
                          <a:endParaRPr lang="en-US" sz="18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 </a:t>
                          </a:r>
                        </a:p>
                        <a:p>
                          <a:pPr marL="0" marR="0" algn="just">
                            <a:lnSpc>
                              <a:spcPct val="115000"/>
                            </a:lnSpc>
                            <a:spcBef>
                              <a:spcPts val="0"/>
                            </a:spcBef>
                            <a:spcAft>
                              <a:spcPts val="0"/>
                            </a:spcAft>
                          </a:pPr>
                          <a:r>
                            <a:rPr lang="en-US" sz="1800" dirty="0">
                              <a:effectLst/>
                            </a:rPr>
                            <a:t>Small</a:t>
                          </a:r>
                          <a:endParaRPr lang="en-US" sz="1800" dirty="0">
                            <a:effectLst/>
                            <a:latin typeface="Calibri"/>
                            <a:ea typeface="Calibri"/>
                            <a:cs typeface="Times New Roman"/>
                          </a:endParaRPr>
                        </a:p>
                      </a:txBody>
                      <a:tcPr marL="68580" marR="68580" marT="0" marB="0"/>
                    </a:tc>
                  </a:tr>
                </a:tbl>
              </a:graphicData>
            </a:graphic>
          </p:graphicFrame>
        </mc:Fallback>
      </mc:AlternateContent>
      <p:sp>
        <p:nvSpPr>
          <p:cNvPr id="5" name="TextBox 4"/>
          <p:cNvSpPr txBox="1"/>
          <p:nvPr/>
        </p:nvSpPr>
        <p:spPr>
          <a:xfrm>
            <a:off x="299301" y="4648200"/>
            <a:ext cx="8458200" cy="1477328"/>
          </a:xfrm>
          <a:prstGeom prst="rect">
            <a:avLst/>
          </a:prstGeom>
          <a:noFill/>
        </p:spPr>
        <p:txBody>
          <a:bodyPr wrap="square" rtlCol="0">
            <a:spAutoFit/>
          </a:bodyPr>
          <a:lstStyle/>
          <a:p>
            <a:r>
              <a:rPr lang="en-US" b="1" dirty="0"/>
              <a:t>Table 1</a:t>
            </a:r>
            <a:r>
              <a:rPr lang="en-US" dirty="0"/>
              <a:t>. Non-dimensional parameters, where Vmax is the maximum tangential wind, N is the Brunt–</a:t>
            </a:r>
            <a:r>
              <a:rPr lang="en-US" dirty="0" err="1"/>
              <a:t>Väisälä</a:t>
            </a:r>
            <a:r>
              <a:rPr lang="en-US" dirty="0"/>
              <a:t> frequency, h is the mountain height, U is the basic wind speed, R is the radius of Vmax, f is the Coriolis parameter, and Lx and Ly are the horizontal scales of the mountain in x and y directions, respectively (Lin 2006).</a:t>
            </a:r>
          </a:p>
          <a:p>
            <a:endParaRPr lang="en-US" dirty="0"/>
          </a:p>
        </p:txBody>
      </p:sp>
      <p:sp>
        <p:nvSpPr>
          <p:cNvPr id="3" name="Slide Number Placeholder 2"/>
          <p:cNvSpPr>
            <a:spLocks noGrp="1"/>
          </p:cNvSpPr>
          <p:nvPr>
            <p:ph type="sldNum" sz="quarter" idx="12"/>
          </p:nvPr>
        </p:nvSpPr>
        <p:spPr/>
        <p:txBody>
          <a:bodyPr/>
          <a:lstStyle/>
          <a:p>
            <a:fld id="{30305D73-90AA-4904-AE43-1007D8A7A6C1}" type="slidenum">
              <a:rPr lang="en-US" smtClean="0"/>
              <a:t>28</a:t>
            </a:fld>
            <a:endParaRPr lang="en-US"/>
          </a:p>
        </p:txBody>
      </p:sp>
    </p:spTree>
    <p:extLst>
      <p:ext uri="{BB962C8B-B14F-4D97-AF65-F5344CB8AC3E}">
        <p14:creationId xmlns:p14="http://schemas.microsoft.com/office/powerpoint/2010/main" val="259968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222708925"/>
              </p:ext>
            </p:extLst>
          </p:nvPr>
        </p:nvGraphicFramePr>
        <p:xfrm>
          <a:off x="1295400" y="4419600"/>
          <a:ext cx="6096000" cy="229108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lang="en-US" dirty="0"/>
                    </a:p>
                  </a:txBody>
                  <a:tcPr/>
                </a:tc>
                <a:tc>
                  <a:txBody>
                    <a:bodyPr/>
                    <a:lstStyle/>
                    <a:p>
                      <a:endParaRPr lang="en-US"/>
                    </a:p>
                  </a:txBody>
                  <a:tcPr/>
                </a:tc>
                <a:tc>
                  <a:txBody>
                    <a:bodyPr/>
                    <a:lstStyle/>
                    <a:p>
                      <a:r>
                        <a:rPr lang="en-US" dirty="0" smtClean="0"/>
                        <a:t>Time Step</a:t>
                      </a:r>
                      <a:endParaRPr lang="en-US" dirty="0"/>
                    </a:p>
                  </a:txBody>
                  <a:tcPr/>
                </a:tc>
              </a:tr>
              <a:tr h="370840">
                <a:tc>
                  <a:txBody>
                    <a:bodyPr/>
                    <a:lstStyle/>
                    <a:p>
                      <a:r>
                        <a:rPr lang="en-US" dirty="0" smtClean="0"/>
                        <a:t>Domain 1</a:t>
                      </a:r>
                      <a:endParaRPr lang="en-US" dirty="0"/>
                    </a:p>
                  </a:txBody>
                  <a:tcPr/>
                </a:tc>
                <a:tc>
                  <a:txBody>
                    <a:bodyPr/>
                    <a:lstStyle/>
                    <a:p>
                      <a:r>
                        <a:rPr lang="en-US" dirty="0" smtClean="0"/>
                        <a:t>200 x</a:t>
                      </a:r>
                      <a:r>
                        <a:rPr lang="en-US" baseline="0" dirty="0" smtClean="0"/>
                        <a:t> </a:t>
                      </a:r>
                      <a:r>
                        <a:rPr lang="en-US" dirty="0" smtClean="0"/>
                        <a:t>200 grid 21km </a:t>
                      </a:r>
                      <a:r>
                        <a:rPr lang="en-US" dirty="0" err="1" smtClean="0"/>
                        <a:t>resoution</a:t>
                      </a:r>
                      <a:endParaRPr lang="en-US" dirty="0"/>
                    </a:p>
                  </a:txBody>
                  <a:tcPr/>
                </a:tc>
                <a:tc>
                  <a:txBody>
                    <a:bodyPr/>
                    <a:lstStyle/>
                    <a:p>
                      <a:r>
                        <a:rPr lang="en-US" dirty="0" smtClean="0"/>
                        <a:t>30s</a:t>
                      </a:r>
                      <a:endParaRPr lang="en-US" dirty="0"/>
                    </a:p>
                  </a:txBody>
                  <a:tcPr/>
                </a:tc>
              </a:tr>
              <a:tr h="370840">
                <a:tc>
                  <a:txBody>
                    <a:bodyPr/>
                    <a:lstStyle/>
                    <a:p>
                      <a:r>
                        <a:rPr lang="en-US" dirty="0" smtClean="0"/>
                        <a:t>Domain 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199 x</a:t>
                      </a:r>
                      <a:r>
                        <a:rPr lang="en-US" baseline="0" dirty="0" smtClean="0"/>
                        <a:t> 199</a:t>
                      </a:r>
                      <a:r>
                        <a:rPr lang="en-US" dirty="0" smtClean="0"/>
                        <a:t> grid 7km </a:t>
                      </a:r>
                      <a:r>
                        <a:rPr lang="en-US" dirty="0" err="1" smtClean="0"/>
                        <a:t>resoution</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10s</a:t>
                      </a:r>
                    </a:p>
                  </a:txBody>
                  <a:tcPr/>
                </a:tc>
              </a:tr>
              <a:tr h="370840">
                <a:tc>
                  <a:txBody>
                    <a:bodyPr/>
                    <a:lstStyle/>
                    <a:p>
                      <a:r>
                        <a:rPr lang="en-US" dirty="0" smtClean="0"/>
                        <a:t>Domain 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265 x</a:t>
                      </a:r>
                      <a:r>
                        <a:rPr lang="en-US" baseline="0" dirty="0" smtClean="0"/>
                        <a:t> 244 </a:t>
                      </a:r>
                      <a:r>
                        <a:rPr lang="en-US" dirty="0" smtClean="0"/>
                        <a:t> grid 2.3km </a:t>
                      </a:r>
                      <a:r>
                        <a:rPr lang="en-US" dirty="0" err="1" smtClean="0"/>
                        <a:t>resution</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3.3</a:t>
                      </a:r>
                    </a:p>
                  </a:txBody>
                  <a:tcPr/>
                </a:tc>
              </a:tr>
            </a:tbl>
          </a:graphicData>
        </a:graphic>
      </p:graphicFrame>
      <p:sp>
        <p:nvSpPr>
          <p:cNvPr id="5" name="Slide Number Placeholder 4"/>
          <p:cNvSpPr>
            <a:spLocks noGrp="1"/>
          </p:cNvSpPr>
          <p:nvPr>
            <p:ph type="sldNum" sz="quarter" idx="12"/>
          </p:nvPr>
        </p:nvSpPr>
        <p:spPr/>
        <p:txBody>
          <a:bodyPr/>
          <a:lstStyle/>
          <a:p>
            <a:fld id="{30305D73-90AA-4904-AE43-1007D8A7A6C1}" type="slidenum">
              <a:rPr lang="en-US" smtClean="0"/>
              <a:t>29</a:t>
            </a:fld>
            <a:endParaRPr lang="en-US"/>
          </a:p>
        </p:txBody>
      </p:sp>
    </p:spTree>
    <p:extLst>
      <p:ext uri="{BB962C8B-B14F-4D97-AF65-F5344CB8AC3E}">
        <p14:creationId xmlns:p14="http://schemas.microsoft.com/office/powerpoint/2010/main" val="3105078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9048" cy="1143000"/>
          </a:xfrm>
          <a:solidFill>
            <a:schemeClr val="tx1">
              <a:lumMod val="50000"/>
            </a:schemeClr>
          </a:solidFill>
        </p:spPr>
        <p:txBody>
          <a:bodyPr>
            <a:normAutofit fontScale="90000"/>
          </a:bodyPr>
          <a:lstStyle/>
          <a:p>
            <a:r>
              <a:rPr lang="en-US" dirty="0" smtClean="0"/>
              <a:t>Why understand </a:t>
            </a:r>
            <a:r>
              <a:rPr lang="en-US" dirty="0"/>
              <a:t>H</a:t>
            </a:r>
            <a:r>
              <a:rPr lang="en-US" dirty="0" smtClean="0"/>
              <a:t>urricanes/Typhoon track deflection?</a:t>
            </a:r>
            <a:endParaRPr lang="en-US" dirty="0"/>
          </a:p>
        </p:txBody>
      </p:sp>
      <p:sp>
        <p:nvSpPr>
          <p:cNvPr id="3" name="Content Placeholder 2"/>
          <p:cNvSpPr>
            <a:spLocks noGrp="1"/>
          </p:cNvSpPr>
          <p:nvPr>
            <p:ph idx="1"/>
          </p:nvPr>
        </p:nvSpPr>
        <p:spPr>
          <a:xfrm>
            <a:off x="457200" y="1600200"/>
            <a:ext cx="5502066" cy="5029200"/>
          </a:xfrm>
        </p:spPr>
        <p:txBody>
          <a:bodyPr>
            <a:normAutofit fontScale="92500" lnSpcReduction="10000"/>
          </a:bodyPr>
          <a:lstStyle/>
          <a:p>
            <a:pPr algn="just"/>
            <a:r>
              <a:rPr lang="en-US" dirty="0" smtClean="0"/>
              <a:t>To improve forecasts </a:t>
            </a:r>
            <a:r>
              <a:rPr lang="en-US" dirty="0"/>
              <a:t>of tropical storms and other phenomena controlled by complex terrain over vast expanses of our planet. </a:t>
            </a:r>
            <a:endParaRPr lang="en-US" dirty="0" smtClean="0"/>
          </a:p>
          <a:p>
            <a:pPr algn="just"/>
            <a:r>
              <a:rPr lang="en-US" dirty="0" smtClean="0"/>
              <a:t>An </a:t>
            </a:r>
            <a:r>
              <a:rPr lang="en-US" dirty="0"/>
              <a:t>enhancement in storm track prediction will have a major societal impact </a:t>
            </a:r>
            <a:r>
              <a:rPr lang="en-US" dirty="0" smtClean="0"/>
              <a:t>by </a:t>
            </a:r>
            <a:r>
              <a:rPr lang="en-US" dirty="0"/>
              <a:t>increasing the lead time available to people </a:t>
            </a:r>
            <a:r>
              <a:rPr lang="en-US" dirty="0" smtClean="0"/>
              <a:t>prepare, </a:t>
            </a:r>
            <a:r>
              <a:rPr lang="en-US" dirty="0"/>
              <a:t>including subsequent evacuation.</a:t>
            </a:r>
            <a:endParaRPr lang="en-US" dirty="0" smtClean="0"/>
          </a:p>
          <a:p>
            <a:endParaRPr lang="en-US" dirty="0"/>
          </a:p>
        </p:txBody>
      </p:sp>
      <p:pic>
        <p:nvPicPr>
          <p:cNvPr id="3074" name="Picture 2" descr="Image result for hurricane disas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573" y="4802781"/>
            <a:ext cx="2667000" cy="20552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62800" y="6488668"/>
            <a:ext cx="1981200" cy="369332"/>
          </a:xfrm>
          <a:prstGeom prst="rect">
            <a:avLst/>
          </a:prstGeom>
          <a:solidFill>
            <a:schemeClr val="tx1">
              <a:lumMod val="50000"/>
            </a:schemeClr>
          </a:solidFill>
        </p:spPr>
        <p:txBody>
          <a:bodyPr wrap="square" rtlCol="0">
            <a:spAutoFit/>
          </a:bodyPr>
          <a:lstStyle/>
          <a:p>
            <a:r>
              <a:rPr lang="en-US" b="1" dirty="0" smtClean="0"/>
              <a:t>Hurricane Katrina</a:t>
            </a:r>
            <a:endParaRPr lang="en-US" b="1" dirty="0"/>
          </a:p>
        </p:txBody>
      </p:sp>
      <p:pic>
        <p:nvPicPr>
          <p:cNvPr id="3076" name="Picture 4" descr="In this image made from video, wind-blown debris litters the street from Typhoon Nepartak in Taitung, south eastern Taiwan, Friday, July 8, 2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217" y="1392142"/>
            <a:ext cx="3117832" cy="175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31217" y="2765885"/>
            <a:ext cx="1943559" cy="369332"/>
          </a:xfrm>
          <a:prstGeom prst="rect">
            <a:avLst/>
          </a:prstGeom>
          <a:solidFill>
            <a:schemeClr val="tx1">
              <a:lumMod val="50000"/>
            </a:schemeClr>
          </a:solidFill>
        </p:spPr>
        <p:txBody>
          <a:bodyPr wrap="square" rtlCol="0">
            <a:spAutoFit/>
          </a:bodyPr>
          <a:lstStyle/>
          <a:p>
            <a:r>
              <a:rPr lang="en-US" b="1" dirty="0" smtClean="0"/>
              <a:t>Typhoon </a:t>
            </a:r>
            <a:r>
              <a:rPr lang="en-US" b="1" dirty="0" err="1" smtClean="0"/>
              <a:t>Nepartak</a:t>
            </a:r>
            <a:endParaRPr lang="en-US" b="1" dirty="0"/>
          </a:p>
        </p:txBody>
      </p:sp>
      <p:pic>
        <p:nvPicPr>
          <p:cNvPr id="3080" name="Picture 8" descr="PuertoRico3.jpg (18708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046" y="3135217"/>
            <a:ext cx="2212954" cy="16675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167849" y="4433449"/>
            <a:ext cx="1981200" cy="369332"/>
          </a:xfrm>
          <a:prstGeom prst="rect">
            <a:avLst/>
          </a:prstGeom>
          <a:solidFill>
            <a:schemeClr val="tx1">
              <a:lumMod val="50000"/>
            </a:schemeClr>
          </a:solidFill>
        </p:spPr>
        <p:txBody>
          <a:bodyPr wrap="square" rtlCol="0">
            <a:spAutoFit/>
          </a:bodyPr>
          <a:lstStyle/>
          <a:p>
            <a:r>
              <a:rPr lang="en-US" b="1" dirty="0" smtClean="0"/>
              <a:t>Hurricane George</a:t>
            </a:r>
            <a:endParaRPr lang="en-US" b="1" dirty="0"/>
          </a:p>
        </p:txBody>
      </p:sp>
      <p:sp>
        <p:nvSpPr>
          <p:cNvPr id="6" name="Slide Number Placeholder 5"/>
          <p:cNvSpPr>
            <a:spLocks noGrp="1"/>
          </p:cNvSpPr>
          <p:nvPr>
            <p:ph type="sldNum" sz="quarter" idx="12"/>
          </p:nvPr>
        </p:nvSpPr>
        <p:spPr/>
        <p:txBody>
          <a:bodyPr/>
          <a:lstStyle/>
          <a:p>
            <a:fld id="{30305D73-90AA-4904-AE43-1007D8A7A6C1}" type="slidenum">
              <a:rPr lang="en-US" smtClean="0"/>
              <a:t>3</a:t>
            </a:fld>
            <a:endParaRPr lang="en-US"/>
          </a:p>
        </p:txBody>
      </p:sp>
    </p:spTree>
    <p:extLst>
      <p:ext uri="{BB962C8B-B14F-4D97-AF65-F5344CB8AC3E}">
        <p14:creationId xmlns:p14="http://schemas.microsoft.com/office/powerpoint/2010/main" val="338836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906" t="13833" r="32594" b="18000"/>
          <a:stretch/>
        </p:blipFill>
        <p:spPr bwMode="auto">
          <a:xfrm>
            <a:off x="4495800" y="1600200"/>
            <a:ext cx="4572000" cy="4674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274638"/>
            <a:ext cx="9144000" cy="1143000"/>
          </a:xfrm>
          <a:prstGeom prst="rect">
            <a:avLst/>
          </a:prstGeom>
          <a:solidFill>
            <a:schemeClr val="tx1">
              <a:lumMod val="5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Simulations Results of </a:t>
            </a:r>
            <a:r>
              <a:rPr lang="en-US" dirty="0" err="1" smtClean="0"/>
              <a:t>Bilis</a:t>
            </a:r>
            <a:endParaRPr lang="en-US" dirty="0"/>
          </a:p>
        </p:txBody>
      </p:sp>
      <p:sp>
        <p:nvSpPr>
          <p:cNvPr id="4" name="Slide Number Placeholder 3"/>
          <p:cNvSpPr>
            <a:spLocks noGrp="1"/>
          </p:cNvSpPr>
          <p:nvPr>
            <p:ph type="sldNum" sz="quarter" idx="12"/>
          </p:nvPr>
        </p:nvSpPr>
        <p:spPr/>
        <p:txBody>
          <a:bodyPr/>
          <a:lstStyle/>
          <a:p>
            <a:fld id="{30305D73-90AA-4904-AE43-1007D8A7A6C1}" type="slidenum">
              <a:rPr lang="en-US" smtClean="0"/>
              <a:t>30</a:t>
            </a:fld>
            <a:endParaRPr lang="en-US"/>
          </a:p>
        </p:txBody>
      </p:sp>
    </p:spTree>
    <p:extLst>
      <p:ext uri="{BB962C8B-B14F-4D97-AF65-F5344CB8AC3E}">
        <p14:creationId xmlns:p14="http://schemas.microsoft.com/office/powerpoint/2010/main" val="40721187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211" t="15000" r="30921" b="13964"/>
          <a:stretch/>
        </p:blipFill>
        <p:spPr bwMode="auto">
          <a:xfrm>
            <a:off x="4283242" y="1219200"/>
            <a:ext cx="4860758" cy="4871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7" name="Title 1"/>
          <p:cNvSpPr txBox="1">
            <a:spLocks/>
          </p:cNvSpPr>
          <p:nvPr/>
        </p:nvSpPr>
        <p:spPr>
          <a:xfrm>
            <a:off x="0" y="274638"/>
            <a:ext cx="9144000" cy="1143000"/>
          </a:xfrm>
          <a:prstGeom prst="rect">
            <a:avLst/>
          </a:prstGeom>
          <a:solidFill>
            <a:schemeClr val="tx1">
              <a:lumMod val="5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Simulations Results of </a:t>
            </a:r>
            <a:r>
              <a:rPr lang="en-US" dirty="0" err="1" smtClean="0"/>
              <a:t>Bilis</a:t>
            </a:r>
            <a:endParaRPr lang="en-US" dirty="0"/>
          </a:p>
        </p:txBody>
      </p:sp>
      <p:sp>
        <p:nvSpPr>
          <p:cNvPr id="2" name="Slide Number Placeholder 1"/>
          <p:cNvSpPr>
            <a:spLocks noGrp="1"/>
          </p:cNvSpPr>
          <p:nvPr>
            <p:ph type="sldNum" sz="quarter" idx="12"/>
          </p:nvPr>
        </p:nvSpPr>
        <p:spPr/>
        <p:txBody>
          <a:bodyPr/>
          <a:lstStyle/>
          <a:p>
            <a:fld id="{30305D73-90AA-4904-AE43-1007D8A7A6C1}" type="slidenum">
              <a:rPr lang="en-US" smtClean="0"/>
              <a:t>31</a:t>
            </a:fld>
            <a:endParaRPr lang="en-US"/>
          </a:p>
        </p:txBody>
      </p:sp>
    </p:spTree>
    <p:extLst>
      <p:ext uri="{BB962C8B-B14F-4D97-AF65-F5344CB8AC3E}">
        <p14:creationId xmlns:p14="http://schemas.microsoft.com/office/powerpoint/2010/main" val="32438449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52" t="18105" r="32500" b="14106"/>
          <a:stretch/>
        </p:blipFill>
        <p:spPr bwMode="auto">
          <a:xfrm>
            <a:off x="4652211" y="1371600"/>
            <a:ext cx="4504623" cy="4649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0" y="274638"/>
            <a:ext cx="9144000" cy="1143000"/>
          </a:xfrm>
          <a:solidFill>
            <a:schemeClr val="tx1">
              <a:lumMod val="50000"/>
            </a:schemeClr>
          </a:solidFill>
        </p:spPr>
        <p:txBody>
          <a:bodyPr/>
          <a:lstStyle/>
          <a:p>
            <a:r>
              <a:rPr lang="en-US" dirty="0" smtClean="0"/>
              <a:t>Simulations Results of </a:t>
            </a:r>
            <a:r>
              <a:rPr lang="en-US" dirty="0" err="1" smtClean="0"/>
              <a:t>Toraji</a:t>
            </a:r>
            <a:endParaRPr lang="en-US" dirty="0"/>
          </a:p>
        </p:txBody>
      </p:sp>
      <p:sp>
        <p:nvSpPr>
          <p:cNvPr id="2" name="Slide Number Placeholder 1"/>
          <p:cNvSpPr>
            <a:spLocks noGrp="1"/>
          </p:cNvSpPr>
          <p:nvPr>
            <p:ph type="sldNum" sz="quarter" idx="12"/>
          </p:nvPr>
        </p:nvSpPr>
        <p:spPr/>
        <p:txBody>
          <a:bodyPr/>
          <a:lstStyle/>
          <a:p>
            <a:fld id="{30305D73-90AA-4904-AE43-1007D8A7A6C1}" type="slidenum">
              <a:rPr lang="en-US" smtClean="0"/>
              <a:t>32</a:t>
            </a:fld>
            <a:endParaRPr lang="en-US"/>
          </a:p>
        </p:txBody>
      </p:sp>
    </p:spTree>
    <p:extLst>
      <p:ext uri="{BB962C8B-B14F-4D97-AF65-F5344CB8AC3E}">
        <p14:creationId xmlns:p14="http://schemas.microsoft.com/office/powerpoint/2010/main" val="2613655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lstStyle/>
          <a:p>
            <a:r>
              <a:rPr lang="en-US" dirty="0" smtClean="0"/>
              <a:t>Simulations Results of </a:t>
            </a:r>
            <a:r>
              <a:rPr lang="en-US" dirty="0" err="1" smtClean="0"/>
              <a:t>Toraji</a:t>
            </a:r>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105" t="17824" r="33210" b="16071"/>
          <a:stretch/>
        </p:blipFill>
        <p:spPr bwMode="auto">
          <a:xfrm>
            <a:off x="4793381" y="1676400"/>
            <a:ext cx="4350619" cy="453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0305D73-90AA-4904-AE43-1007D8A7A6C1}" type="slidenum">
              <a:rPr lang="en-US" smtClean="0"/>
              <a:t>33</a:t>
            </a:fld>
            <a:endParaRPr lang="en-US" dirty="0"/>
          </a:p>
        </p:txBody>
      </p:sp>
    </p:spTree>
    <p:extLst>
      <p:ext uri="{BB962C8B-B14F-4D97-AF65-F5344CB8AC3E}">
        <p14:creationId xmlns:p14="http://schemas.microsoft.com/office/powerpoint/2010/main" val="177960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a:ln>
            <a:solidFill>
              <a:schemeClr val="tx1">
                <a:lumMod val="50000"/>
              </a:schemeClr>
            </a:solidFill>
          </a:ln>
        </p:spPr>
        <p:txBody>
          <a:bodyPr/>
          <a:lstStyle/>
          <a:p>
            <a:r>
              <a:rPr lang="en-US" dirty="0" smtClean="0"/>
              <a:t>Important concepts to keep in mind</a:t>
            </a:r>
            <a:endParaRPr lang="en-US" dirty="0"/>
          </a:p>
        </p:txBody>
      </p:sp>
      <p:sp>
        <p:nvSpPr>
          <p:cNvPr id="3" name="Content Placeholder 2"/>
          <p:cNvSpPr>
            <a:spLocks noGrp="1"/>
          </p:cNvSpPr>
          <p:nvPr>
            <p:ph idx="1"/>
          </p:nvPr>
        </p:nvSpPr>
        <p:spPr/>
        <p:txBody>
          <a:bodyPr/>
          <a:lstStyle/>
          <a:p>
            <a:r>
              <a:rPr lang="en-US" dirty="0" smtClean="0"/>
              <a:t>Potential Vorticity- </a:t>
            </a:r>
            <a:r>
              <a:rPr lang="en-US" dirty="0"/>
              <a:t>is the absolute circulation of an air parcel that is enclosed between two isentropic surfaces</a:t>
            </a:r>
            <a:r>
              <a:rPr lang="en-US" dirty="0" smtClean="0"/>
              <a:t>.</a:t>
            </a:r>
          </a:p>
          <a:p>
            <a:r>
              <a:rPr lang="en-US" smtClean="0"/>
              <a:t>Mixing Ratio-</a:t>
            </a:r>
            <a:r>
              <a:rPr lang="en-US"/>
              <a:t> is the amount of water vapor that is in the air.</a:t>
            </a:r>
            <a:endParaRPr lang="en-US" dirty="0"/>
          </a:p>
        </p:txBody>
      </p:sp>
      <p:sp>
        <p:nvSpPr>
          <p:cNvPr id="4" name="Slide Number Placeholder 3"/>
          <p:cNvSpPr>
            <a:spLocks noGrp="1"/>
          </p:cNvSpPr>
          <p:nvPr>
            <p:ph type="sldNum" sz="quarter" idx="12"/>
          </p:nvPr>
        </p:nvSpPr>
        <p:spPr/>
        <p:txBody>
          <a:bodyPr/>
          <a:lstStyle/>
          <a:p>
            <a:fld id="{30305D73-90AA-4904-AE43-1007D8A7A6C1}" type="slidenum">
              <a:rPr lang="en-US" smtClean="0"/>
              <a:t>34</a:t>
            </a:fld>
            <a:endParaRPr lang="en-US"/>
          </a:p>
        </p:txBody>
      </p:sp>
    </p:spTree>
    <p:extLst>
      <p:ext uri="{BB962C8B-B14F-4D97-AF65-F5344CB8AC3E}">
        <p14:creationId xmlns:p14="http://schemas.microsoft.com/office/powerpoint/2010/main" val="3469423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lstStyle/>
          <a:p>
            <a:r>
              <a:rPr lang="en-US" dirty="0" smtClean="0"/>
              <a:t>Continuous and Discontinuous </a:t>
            </a:r>
            <a:r>
              <a:rPr lang="en-US" dirty="0"/>
              <a:t>T</a:t>
            </a:r>
            <a:r>
              <a:rPr lang="en-US" dirty="0" smtClean="0"/>
              <a:t>rack</a:t>
            </a:r>
            <a:endParaRPr lang="en-US" dirty="0"/>
          </a:p>
        </p:txBody>
      </p:sp>
      <p:sp>
        <p:nvSpPr>
          <p:cNvPr id="3" name="Content Placeholder 2"/>
          <p:cNvSpPr>
            <a:spLocks noGrp="1"/>
          </p:cNvSpPr>
          <p:nvPr>
            <p:ph idx="1"/>
          </p:nvPr>
        </p:nvSpPr>
        <p:spPr>
          <a:xfrm>
            <a:off x="457200" y="1600200"/>
            <a:ext cx="4572000" cy="4525963"/>
          </a:xfrm>
        </p:spPr>
        <p:txBody>
          <a:bodyPr/>
          <a:lstStyle/>
          <a:p>
            <a:r>
              <a:rPr lang="en-US" dirty="0" smtClean="0"/>
              <a:t>Stronger typhoons tend to have a </a:t>
            </a:r>
            <a:r>
              <a:rPr lang="en-US" b="1" i="1" dirty="0" smtClean="0">
                <a:solidFill>
                  <a:schemeClr val="bg1">
                    <a:lumMod val="95000"/>
                    <a:lumOff val="5000"/>
                  </a:schemeClr>
                </a:solidFill>
              </a:rPr>
              <a:t>continuous track.</a:t>
            </a:r>
          </a:p>
          <a:p>
            <a:pPr marL="0" indent="0">
              <a:buNone/>
            </a:pPr>
            <a:endParaRPr lang="en-US" b="1" i="1" dirty="0">
              <a:solidFill>
                <a:schemeClr val="bg1">
                  <a:lumMod val="95000"/>
                  <a:lumOff val="5000"/>
                </a:schemeClr>
              </a:solidFill>
            </a:endParaRPr>
          </a:p>
          <a:p>
            <a:pPr marL="0" indent="0">
              <a:buNone/>
            </a:pPr>
            <a:endParaRPr lang="en-US" b="1" i="1" dirty="0" smtClean="0">
              <a:solidFill>
                <a:schemeClr val="bg1">
                  <a:lumMod val="95000"/>
                  <a:lumOff val="5000"/>
                </a:schemeClr>
              </a:solidFill>
            </a:endParaRPr>
          </a:p>
          <a:p>
            <a:r>
              <a:rPr lang="en-US" dirty="0" smtClean="0"/>
              <a:t>Weaker typhoons tend to have a </a:t>
            </a:r>
            <a:r>
              <a:rPr lang="en-US" b="1" i="1" dirty="0" smtClean="0">
                <a:solidFill>
                  <a:schemeClr val="bg1">
                    <a:lumMod val="95000"/>
                    <a:lumOff val="5000"/>
                  </a:schemeClr>
                </a:solidFill>
              </a:rPr>
              <a:t>discontinuous  track.</a:t>
            </a:r>
            <a:endParaRPr lang="en-US" b="1" i="1" dirty="0">
              <a:solidFill>
                <a:schemeClr val="bg1">
                  <a:lumMod val="95000"/>
                  <a:lumOff val="5000"/>
                </a:schemeClr>
              </a:solidFill>
            </a:endParaRPr>
          </a:p>
        </p:txBody>
      </p:sp>
      <p:sp>
        <p:nvSpPr>
          <p:cNvPr id="4" name="Slide Number Placeholder 3"/>
          <p:cNvSpPr>
            <a:spLocks noGrp="1"/>
          </p:cNvSpPr>
          <p:nvPr>
            <p:ph type="sldNum" sz="quarter" idx="12"/>
          </p:nvPr>
        </p:nvSpPr>
        <p:spPr/>
        <p:txBody>
          <a:bodyPr/>
          <a:lstStyle/>
          <a:p>
            <a:fld id="{30305D73-90AA-4904-AE43-1007D8A7A6C1}" type="slidenum">
              <a:rPr lang="en-US" smtClean="0"/>
              <a:t>4</a:t>
            </a:fld>
            <a:endParaRPr lang="en-US"/>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079" t="35790" r="50579" b="16071"/>
          <a:stretch/>
        </p:blipFill>
        <p:spPr bwMode="auto">
          <a:xfrm>
            <a:off x="5257800" y="1447800"/>
            <a:ext cx="3800375" cy="532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3886200" y="2819400"/>
            <a:ext cx="1600200" cy="0"/>
          </a:xfrm>
          <a:prstGeom prst="straightConnector1">
            <a:avLst/>
          </a:prstGeom>
          <a:ln w="571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886200" y="5638800"/>
            <a:ext cx="1600200" cy="0"/>
          </a:xfrm>
          <a:prstGeom prst="straightConnector1">
            <a:avLst/>
          </a:prstGeom>
          <a:ln w="571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83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water current over a rock in the r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 y="-3049"/>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0305D73-90AA-4904-AE43-1007D8A7A6C1}" type="slidenum">
              <a:rPr lang="en-US" smtClean="0"/>
              <a:t>5</a:t>
            </a:fld>
            <a:endParaRPr lang="en-US"/>
          </a:p>
        </p:txBody>
      </p:sp>
    </p:spTree>
    <p:extLst>
      <p:ext uri="{BB962C8B-B14F-4D97-AF65-F5344CB8AC3E}">
        <p14:creationId xmlns:p14="http://schemas.microsoft.com/office/powerpoint/2010/main" val="2804669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lstStyle/>
          <a:p>
            <a:r>
              <a:rPr lang="en-US" dirty="0" smtClean="0"/>
              <a:t>Synopsis of Super Typhoon </a:t>
            </a:r>
            <a:r>
              <a:rPr lang="en-US" dirty="0" err="1" smtClean="0"/>
              <a:t>Bilis</a:t>
            </a:r>
            <a:endParaRPr lang="en-US" dirty="0"/>
          </a:p>
        </p:txBody>
      </p:sp>
      <p:sp>
        <p:nvSpPr>
          <p:cNvPr id="3" name="Content Placeholder 2"/>
          <p:cNvSpPr>
            <a:spLocks noGrp="1"/>
          </p:cNvSpPr>
          <p:nvPr>
            <p:ph idx="1"/>
          </p:nvPr>
        </p:nvSpPr>
        <p:spPr>
          <a:xfrm>
            <a:off x="457200" y="1600200"/>
            <a:ext cx="4419600" cy="4525963"/>
          </a:xfrm>
        </p:spPr>
        <p:txBody>
          <a:bodyPr/>
          <a:lstStyle/>
          <a:p>
            <a:r>
              <a:rPr lang="en-US" dirty="0" smtClean="0"/>
              <a:t>Category 5 typhoon</a:t>
            </a:r>
          </a:p>
          <a:p>
            <a:r>
              <a:rPr lang="en-US" dirty="0" smtClean="0"/>
              <a:t> Minimum pressure of 915mb </a:t>
            </a:r>
          </a:p>
          <a:p>
            <a:r>
              <a:rPr lang="en-US" dirty="0" smtClean="0"/>
              <a:t>Maximum winds 70m/s</a:t>
            </a:r>
          </a:p>
          <a:p>
            <a:r>
              <a:rPr lang="en-US" dirty="0" smtClean="0"/>
              <a:t>Made landfall on the Southeast coast of Taiwan</a:t>
            </a:r>
          </a:p>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047" t="25000" r="33906" b="27833"/>
          <a:stretch/>
        </p:blipFill>
        <p:spPr bwMode="auto">
          <a:xfrm>
            <a:off x="4800601" y="1828800"/>
            <a:ext cx="4242986"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0305D73-90AA-4904-AE43-1007D8A7A6C1}" type="slidenum">
              <a:rPr lang="en-US" smtClean="0"/>
              <a:t>6</a:t>
            </a:fld>
            <a:endParaRPr lang="en-US"/>
          </a:p>
        </p:txBody>
      </p:sp>
    </p:spTree>
    <p:extLst>
      <p:ext uri="{BB962C8B-B14F-4D97-AF65-F5344CB8AC3E}">
        <p14:creationId xmlns:p14="http://schemas.microsoft.com/office/powerpoint/2010/main" val="2237664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1"/>
          <p:cNvSpPr>
            <a:spLocks noGrp="1"/>
          </p:cNvSpPr>
          <p:nvPr>
            <p:ph type="title"/>
          </p:nvPr>
        </p:nvSpPr>
        <p:spPr>
          <a:xfrm>
            <a:off x="0" y="274638"/>
            <a:ext cx="9144000" cy="1143000"/>
          </a:xfrm>
          <a:solidFill>
            <a:schemeClr val="tx1">
              <a:lumMod val="50000"/>
            </a:schemeClr>
          </a:solidFill>
        </p:spPr>
        <p:txBody>
          <a:bodyPr/>
          <a:lstStyle/>
          <a:p>
            <a:r>
              <a:rPr lang="en-US" dirty="0" smtClean="0"/>
              <a:t>Synopsis of Super Typhoon </a:t>
            </a:r>
            <a:r>
              <a:rPr lang="en-US" dirty="0" err="1" smtClean="0"/>
              <a:t>Bilis</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91" t="17833" r="35900" b="13333"/>
          <a:stretch/>
        </p:blipFill>
        <p:spPr bwMode="auto">
          <a:xfrm>
            <a:off x="2823072" y="1600200"/>
            <a:ext cx="3646583" cy="472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3614" y="2645643"/>
            <a:ext cx="2514600" cy="1754326"/>
          </a:xfrm>
          <a:prstGeom prst="rect">
            <a:avLst/>
          </a:prstGeom>
          <a:solidFill>
            <a:schemeClr val="tx1">
              <a:lumMod val="50000"/>
            </a:schemeClr>
          </a:solidFill>
        </p:spPr>
        <p:txBody>
          <a:bodyPr wrap="square" rtlCol="0">
            <a:spAutoFit/>
          </a:bodyPr>
          <a:lstStyle/>
          <a:p>
            <a:r>
              <a:rPr lang="en-US" sz="3600" b="1" dirty="0" smtClean="0"/>
              <a:t>1</a:t>
            </a:r>
            <a:r>
              <a:rPr lang="en-US" dirty="0" smtClean="0"/>
              <a:t> In the northern lee of the CMR, latent heat and adiabatic warming created an area of lower pressure.</a:t>
            </a:r>
            <a:endParaRPr lang="en-US" dirty="0"/>
          </a:p>
        </p:txBody>
      </p:sp>
      <p:sp>
        <p:nvSpPr>
          <p:cNvPr id="10" name="TextBox 9"/>
          <p:cNvSpPr txBox="1"/>
          <p:nvPr/>
        </p:nvSpPr>
        <p:spPr>
          <a:xfrm>
            <a:off x="6525657" y="4383151"/>
            <a:ext cx="2514600" cy="2031325"/>
          </a:xfrm>
          <a:prstGeom prst="rect">
            <a:avLst/>
          </a:prstGeom>
          <a:solidFill>
            <a:schemeClr val="tx1">
              <a:lumMod val="50000"/>
            </a:schemeClr>
          </a:solidFill>
        </p:spPr>
        <p:txBody>
          <a:bodyPr wrap="square" rtlCol="0">
            <a:spAutoFit/>
          </a:bodyPr>
          <a:lstStyle/>
          <a:p>
            <a:r>
              <a:rPr lang="en-US" sz="3600" b="1" dirty="0"/>
              <a:t>3</a:t>
            </a:r>
            <a:r>
              <a:rPr lang="en-US" sz="3600" b="1" dirty="0" smtClean="0"/>
              <a:t> </a:t>
            </a:r>
            <a:r>
              <a:rPr lang="en-US" dirty="0" smtClean="0"/>
              <a:t>After the center emerges off the western coast was a closed secondary center evident in the lee of Taiwan</a:t>
            </a:r>
            <a:endParaRPr lang="en-US" dirty="0"/>
          </a:p>
        </p:txBody>
      </p:sp>
      <p:sp>
        <p:nvSpPr>
          <p:cNvPr id="2" name="Slide Number Placeholder 1"/>
          <p:cNvSpPr>
            <a:spLocks noGrp="1"/>
          </p:cNvSpPr>
          <p:nvPr>
            <p:ph type="sldNum" sz="quarter" idx="12"/>
          </p:nvPr>
        </p:nvSpPr>
        <p:spPr/>
        <p:txBody>
          <a:bodyPr/>
          <a:lstStyle/>
          <a:p>
            <a:fld id="{30305D73-90AA-4904-AE43-1007D8A7A6C1}" type="slidenum">
              <a:rPr lang="en-US" smtClean="0"/>
              <a:t>7</a:t>
            </a:fld>
            <a:endParaRPr lang="en-US"/>
          </a:p>
        </p:txBody>
      </p:sp>
      <p:sp>
        <p:nvSpPr>
          <p:cNvPr id="9" name="TextBox 8"/>
          <p:cNvSpPr txBox="1"/>
          <p:nvPr/>
        </p:nvSpPr>
        <p:spPr>
          <a:xfrm>
            <a:off x="6610350" y="1764268"/>
            <a:ext cx="2514600" cy="2031325"/>
          </a:xfrm>
          <a:prstGeom prst="rect">
            <a:avLst/>
          </a:prstGeom>
          <a:solidFill>
            <a:schemeClr val="tx1">
              <a:lumMod val="50000"/>
            </a:schemeClr>
          </a:solidFill>
        </p:spPr>
        <p:txBody>
          <a:bodyPr wrap="square" rtlCol="0">
            <a:spAutoFit/>
          </a:bodyPr>
          <a:lstStyle/>
          <a:p>
            <a:r>
              <a:rPr lang="en-US" sz="3600" b="1" dirty="0" smtClean="0"/>
              <a:t>2 </a:t>
            </a:r>
            <a:r>
              <a:rPr lang="en-US" dirty="0" smtClean="0"/>
              <a:t>An inverted trough was produced to the NE of the CMR before </a:t>
            </a:r>
            <a:r>
              <a:rPr lang="en-US" dirty="0" err="1" smtClean="0"/>
              <a:t>Bilis</a:t>
            </a:r>
            <a:r>
              <a:rPr lang="en-US" dirty="0" smtClean="0"/>
              <a:t> passed over  the CMR due to orographic forcing.</a:t>
            </a:r>
            <a:endParaRPr lang="en-US" dirty="0"/>
          </a:p>
        </p:txBody>
      </p:sp>
    </p:spTree>
    <p:extLst>
      <p:ext uri="{BB962C8B-B14F-4D97-AF65-F5344CB8AC3E}">
        <p14:creationId xmlns:p14="http://schemas.microsoft.com/office/powerpoint/2010/main" val="3782456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lstStyle/>
          <a:p>
            <a:r>
              <a:rPr lang="en-US" dirty="0"/>
              <a:t>Synopsis of </a:t>
            </a:r>
            <a:r>
              <a:rPr lang="en-US" dirty="0" smtClean="0"/>
              <a:t>Typhoon </a:t>
            </a:r>
            <a:r>
              <a:rPr lang="en-US" dirty="0" err="1" smtClean="0"/>
              <a:t>Toraji</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750" t="26000" r="50781" b="44000"/>
          <a:stretch/>
        </p:blipFill>
        <p:spPr bwMode="auto">
          <a:xfrm>
            <a:off x="4267200" y="1783998"/>
            <a:ext cx="4742982" cy="372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a:spLocks noGrp="1"/>
          </p:cNvSpPr>
          <p:nvPr>
            <p:ph idx="1"/>
          </p:nvPr>
        </p:nvSpPr>
        <p:spPr>
          <a:xfrm>
            <a:off x="457200" y="1600200"/>
            <a:ext cx="3581400" cy="4525963"/>
          </a:xfrm>
        </p:spPr>
        <p:txBody>
          <a:bodyPr>
            <a:normAutofit fontScale="92500"/>
          </a:bodyPr>
          <a:lstStyle/>
          <a:p>
            <a:r>
              <a:rPr lang="en-US" dirty="0" smtClean="0"/>
              <a:t>Category 3 typhoon</a:t>
            </a:r>
          </a:p>
          <a:p>
            <a:r>
              <a:rPr lang="en-US" dirty="0" smtClean="0"/>
              <a:t> Minimum pressure of 960mb </a:t>
            </a:r>
          </a:p>
          <a:p>
            <a:r>
              <a:rPr lang="en-US" dirty="0" smtClean="0"/>
              <a:t>Maximum winds 49m/s</a:t>
            </a:r>
          </a:p>
          <a:p>
            <a:r>
              <a:rPr lang="en-US" dirty="0" smtClean="0"/>
              <a:t>Made landfall on the Southeast coast of Taiwan</a:t>
            </a:r>
          </a:p>
          <a:p>
            <a:endParaRPr lang="en-US" dirty="0"/>
          </a:p>
        </p:txBody>
      </p:sp>
      <p:sp>
        <p:nvSpPr>
          <p:cNvPr id="3" name="Slide Number Placeholder 2"/>
          <p:cNvSpPr>
            <a:spLocks noGrp="1"/>
          </p:cNvSpPr>
          <p:nvPr>
            <p:ph type="sldNum" sz="quarter" idx="12"/>
          </p:nvPr>
        </p:nvSpPr>
        <p:spPr/>
        <p:txBody>
          <a:bodyPr/>
          <a:lstStyle/>
          <a:p>
            <a:fld id="{30305D73-90AA-4904-AE43-1007D8A7A6C1}" type="slidenum">
              <a:rPr lang="en-US" smtClean="0"/>
              <a:t>8</a:t>
            </a:fld>
            <a:endParaRPr lang="en-US"/>
          </a:p>
        </p:txBody>
      </p:sp>
    </p:spTree>
    <p:extLst>
      <p:ext uri="{BB962C8B-B14F-4D97-AF65-F5344CB8AC3E}">
        <p14:creationId xmlns:p14="http://schemas.microsoft.com/office/powerpoint/2010/main" val="3703321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lumMod val="50000"/>
            </a:schemeClr>
          </a:solidFill>
        </p:spPr>
        <p:txBody>
          <a:bodyPr>
            <a:normAutofit/>
          </a:bodyPr>
          <a:lstStyle/>
          <a:p>
            <a:r>
              <a:rPr lang="en-US" dirty="0"/>
              <a:t>Synopsis of Typhoon </a:t>
            </a:r>
            <a:r>
              <a:rPr lang="en-US" dirty="0" err="1"/>
              <a:t>Toraji</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031" t="23666" r="35594" b="7667"/>
          <a:stretch/>
        </p:blipFill>
        <p:spPr bwMode="auto">
          <a:xfrm>
            <a:off x="2791123" y="1672728"/>
            <a:ext cx="3703320" cy="470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3614" y="1902768"/>
            <a:ext cx="2514600" cy="1754326"/>
          </a:xfrm>
          <a:prstGeom prst="rect">
            <a:avLst/>
          </a:prstGeom>
          <a:solidFill>
            <a:schemeClr val="tx1">
              <a:lumMod val="50000"/>
            </a:schemeClr>
          </a:solidFill>
        </p:spPr>
        <p:txBody>
          <a:bodyPr wrap="square" rtlCol="0">
            <a:spAutoFit/>
          </a:bodyPr>
          <a:lstStyle/>
          <a:p>
            <a:r>
              <a:rPr lang="en-US" sz="3600" b="1" dirty="0" smtClean="0"/>
              <a:t>1</a:t>
            </a:r>
            <a:r>
              <a:rPr lang="en-US" dirty="0" smtClean="0"/>
              <a:t>A secondary low and vortex have already formed in the lee of CMR before </a:t>
            </a:r>
            <a:r>
              <a:rPr lang="en-US" dirty="0" err="1" smtClean="0"/>
              <a:t>Toraji</a:t>
            </a:r>
            <a:r>
              <a:rPr lang="en-US" dirty="0" smtClean="0"/>
              <a:t> made landfall.</a:t>
            </a:r>
            <a:endParaRPr lang="en-US" dirty="0"/>
          </a:p>
        </p:txBody>
      </p:sp>
      <p:sp>
        <p:nvSpPr>
          <p:cNvPr id="6" name="TextBox 5"/>
          <p:cNvSpPr txBox="1"/>
          <p:nvPr/>
        </p:nvSpPr>
        <p:spPr>
          <a:xfrm>
            <a:off x="146891" y="4382617"/>
            <a:ext cx="2514600" cy="2031325"/>
          </a:xfrm>
          <a:prstGeom prst="rect">
            <a:avLst/>
          </a:prstGeom>
          <a:solidFill>
            <a:schemeClr val="tx1">
              <a:lumMod val="50000"/>
            </a:schemeClr>
          </a:solidFill>
        </p:spPr>
        <p:txBody>
          <a:bodyPr wrap="square" rtlCol="0">
            <a:spAutoFit/>
          </a:bodyPr>
          <a:lstStyle/>
          <a:p>
            <a:r>
              <a:rPr lang="en-US" sz="3600" b="1" dirty="0" smtClean="0"/>
              <a:t>2 </a:t>
            </a:r>
            <a:r>
              <a:rPr lang="en-US" dirty="0" smtClean="0"/>
              <a:t>The primary storm center crosses the CMR and weakens, while the secondary low and vortex center begins to strengthen.</a:t>
            </a:r>
            <a:endParaRPr lang="en-US" dirty="0"/>
          </a:p>
        </p:txBody>
      </p:sp>
      <p:sp>
        <p:nvSpPr>
          <p:cNvPr id="7" name="TextBox 6"/>
          <p:cNvSpPr txBox="1"/>
          <p:nvPr/>
        </p:nvSpPr>
        <p:spPr>
          <a:xfrm>
            <a:off x="6591300" y="3365392"/>
            <a:ext cx="2514600" cy="1200329"/>
          </a:xfrm>
          <a:prstGeom prst="rect">
            <a:avLst/>
          </a:prstGeom>
          <a:solidFill>
            <a:schemeClr val="tx1">
              <a:lumMod val="50000"/>
            </a:schemeClr>
          </a:solidFill>
        </p:spPr>
        <p:txBody>
          <a:bodyPr wrap="square" rtlCol="0">
            <a:spAutoFit/>
          </a:bodyPr>
          <a:lstStyle/>
          <a:p>
            <a:r>
              <a:rPr lang="en-US" sz="3600" b="1" dirty="0" smtClean="0"/>
              <a:t>3</a:t>
            </a:r>
            <a:r>
              <a:rPr lang="en-US" b="1" dirty="0"/>
              <a:t> </a:t>
            </a:r>
            <a:r>
              <a:rPr lang="en-US" dirty="0" smtClean="0"/>
              <a:t>The secondary center has taken over as the main center of </a:t>
            </a:r>
            <a:r>
              <a:rPr lang="en-US" dirty="0" err="1" smtClean="0"/>
              <a:t>Toraji</a:t>
            </a:r>
            <a:r>
              <a:rPr lang="en-US" dirty="0" smtClean="0"/>
              <a:t>.</a:t>
            </a:r>
            <a:endParaRPr lang="en-US" dirty="0"/>
          </a:p>
        </p:txBody>
      </p:sp>
      <p:sp>
        <p:nvSpPr>
          <p:cNvPr id="4" name="Slide Number Placeholder 3"/>
          <p:cNvSpPr>
            <a:spLocks noGrp="1"/>
          </p:cNvSpPr>
          <p:nvPr>
            <p:ph type="sldNum" sz="quarter" idx="12"/>
          </p:nvPr>
        </p:nvSpPr>
        <p:spPr/>
        <p:txBody>
          <a:bodyPr/>
          <a:lstStyle/>
          <a:p>
            <a:fld id="{30305D73-90AA-4904-AE43-1007D8A7A6C1}" type="slidenum">
              <a:rPr lang="en-US" smtClean="0"/>
              <a:t>9</a:t>
            </a:fld>
            <a:endParaRPr lang="en-US"/>
          </a:p>
        </p:txBody>
      </p:sp>
    </p:spTree>
    <p:extLst>
      <p:ext uri="{BB962C8B-B14F-4D97-AF65-F5344CB8AC3E}">
        <p14:creationId xmlns:p14="http://schemas.microsoft.com/office/powerpoint/2010/main" val="1985182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28305</TotalTime>
  <Words>2825</Words>
  <Application>Microsoft Office PowerPoint</Application>
  <PresentationFormat>On-screen Show (4:3)</PresentationFormat>
  <Paragraphs>404</Paragraphs>
  <Slides>34</Slides>
  <Notes>21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Dynamics of Track Deflection Associated with the passage of tropical cyclones over  a Mesoscale Mountain</vt:lpstr>
      <vt:lpstr>Outline</vt:lpstr>
      <vt:lpstr>Why understand Hurricanes/Typhoon track deflection?</vt:lpstr>
      <vt:lpstr>Continuous and Discontinuous Track</vt:lpstr>
      <vt:lpstr>PowerPoint Presentation</vt:lpstr>
      <vt:lpstr>Synopsis of Super Typhoon Bilis</vt:lpstr>
      <vt:lpstr>Synopsis of Super Typhoon Bilis</vt:lpstr>
      <vt:lpstr>Synopsis of Typhoon Toraji</vt:lpstr>
      <vt:lpstr>Synopsis of Typhoon Toraji</vt:lpstr>
      <vt:lpstr>Model Description and Experiment Design</vt:lpstr>
      <vt:lpstr>PowerPoint Presentation</vt:lpstr>
      <vt:lpstr>PowerPoint Presentation</vt:lpstr>
      <vt:lpstr>PowerPoint Presentation</vt:lpstr>
      <vt:lpstr>Backward Trajectories</vt:lpstr>
      <vt:lpstr>PowerPoint Presentation</vt:lpstr>
      <vt:lpstr>Simulations Results of Toraji          </vt:lpstr>
      <vt:lpstr>Simulations Results of Toraji</vt:lpstr>
      <vt:lpstr>PowerPoint Presentation</vt:lpstr>
      <vt:lpstr>Backward Trajectories</vt:lpstr>
      <vt:lpstr>PowerPoint Presentation</vt:lpstr>
      <vt:lpstr>Mechanism of track continuity and deflection</vt:lpstr>
      <vt:lpstr>Application of control parameters for track  continuity and deflection to Bilis and Toraji</vt:lpstr>
      <vt:lpstr>Comparison between Taiwan and Caribbean Island</vt:lpstr>
      <vt:lpstr>Track deflection in the Caribbean</vt:lpstr>
      <vt:lpstr>                      Conclusions</vt:lpstr>
      <vt:lpstr>Future work</vt:lpstr>
      <vt:lpstr>Summary</vt:lpstr>
      <vt:lpstr>6 non-dimensional Parameters: Pacific Ocean</vt:lpstr>
      <vt:lpstr>PowerPoint Presentation</vt:lpstr>
      <vt:lpstr>PowerPoint Presentation</vt:lpstr>
      <vt:lpstr>PowerPoint Presentation</vt:lpstr>
      <vt:lpstr>Simulations Results of Toraji</vt:lpstr>
      <vt:lpstr>Simulations Results of Toraji</vt:lpstr>
      <vt:lpstr>Important concepts to keep in mind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115</cp:revision>
  <dcterms:created xsi:type="dcterms:W3CDTF">2017-04-11T23:04:56Z</dcterms:created>
  <dcterms:modified xsi:type="dcterms:W3CDTF">2017-05-15T19:44:38Z</dcterms:modified>
</cp:coreProperties>
</file>