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3" r:id="rId1"/>
  </p:sldMasterIdLst>
  <p:notesMasterIdLst>
    <p:notesMasterId r:id="rId29"/>
  </p:notesMasterIdLst>
  <p:handoutMasterIdLst>
    <p:handoutMasterId r:id="rId30"/>
  </p:handoutMasterIdLst>
  <p:sldIdLst>
    <p:sldId id="256" r:id="rId2"/>
    <p:sldId id="257" r:id="rId3"/>
    <p:sldId id="296" r:id="rId4"/>
    <p:sldId id="287" r:id="rId5"/>
    <p:sldId id="314" r:id="rId6"/>
    <p:sldId id="311" r:id="rId7"/>
    <p:sldId id="304" r:id="rId8"/>
    <p:sldId id="310" r:id="rId9"/>
    <p:sldId id="317" r:id="rId10"/>
    <p:sldId id="306" r:id="rId11"/>
    <p:sldId id="258" r:id="rId12"/>
    <p:sldId id="309" r:id="rId13"/>
    <p:sldId id="261" r:id="rId14"/>
    <p:sldId id="264" r:id="rId15"/>
    <p:sldId id="268" r:id="rId16"/>
    <p:sldId id="270" r:id="rId17"/>
    <p:sldId id="271" r:id="rId18"/>
    <p:sldId id="313" r:id="rId19"/>
    <p:sldId id="274" r:id="rId20"/>
    <p:sldId id="273" r:id="rId21"/>
    <p:sldId id="302" r:id="rId22"/>
    <p:sldId id="307" r:id="rId23"/>
    <p:sldId id="308" r:id="rId24"/>
    <p:sldId id="298" r:id="rId25"/>
    <p:sldId id="286" r:id="rId26"/>
    <p:sldId id="315" r:id="rId27"/>
    <p:sldId id="318"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9FF"/>
    <a:srgbClr val="E42A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p:restoredTop sz="84259" autoAdjust="0"/>
  </p:normalViewPr>
  <p:slideViewPr>
    <p:cSldViewPr snapToGrid="0" snapToObjects="1">
      <p:cViewPr varScale="1">
        <p:scale>
          <a:sx n="94" d="100"/>
          <a:sy n="94" d="100"/>
        </p:scale>
        <p:origin x="1164" y="90"/>
      </p:cViewPr>
      <p:guideLst/>
    </p:cSldViewPr>
  </p:slideViewPr>
  <p:outlineViewPr>
    <p:cViewPr>
      <p:scale>
        <a:sx n="33" d="100"/>
        <a:sy n="33" d="100"/>
      </p:scale>
      <p:origin x="0" y="-31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BD0D989-2E4E-4725-B0D2-E377326C5D3C}" type="datetimeFigureOut">
              <a:rPr lang="en-US" smtClean="0"/>
              <a:t>3/27/2017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D1F2D37-F438-485E-BFA5-94384440A428}" type="slidenum">
              <a:rPr lang="en-US" smtClean="0"/>
              <a:t>‹#›</a:t>
            </a:fld>
            <a:endParaRPr lang="en-US"/>
          </a:p>
        </p:txBody>
      </p:sp>
    </p:spTree>
    <p:extLst>
      <p:ext uri="{BB962C8B-B14F-4D97-AF65-F5344CB8AC3E}">
        <p14:creationId xmlns:p14="http://schemas.microsoft.com/office/powerpoint/2010/main" val="432511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94BFA6-98BB-8642-BB80-3522886C6B0F}" type="datetimeFigureOut">
              <a:rPr lang="en-US" smtClean="0"/>
              <a:t>3/27/2017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17C371-2513-0D4A-9709-D4D873F8FDAB}" type="slidenum">
              <a:rPr lang="en-US" smtClean="0"/>
              <a:t>‹#›</a:t>
            </a:fld>
            <a:endParaRPr lang="en-US"/>
          </a:p>
        </p:txBody>
      </p:sp>
    </p:spTree>
    <p:extLst>
      <p:ext uri="{BB962C8B-B14F-4D97-AF65-F5344CB8AC3E}">
        <p14:creationId xmlns:p14="http://schemas.microsoft.com/office/powerpoint/2010/main" val="2033962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a:t>
            </a:fld>
            <a:endParaRPr lang="en-US"/>
          </a:p>
        </p:txBody>
      </p:sp>
    </p:spTree>
    <p:extLst>
      <p:ext uri="{BB962C8B-B14F-4D97-AF65-F5344CB8AC3E}">
        <p14:creationId xmlns:p14="http://schemas.microsoft.com/office/powerpoint/2010/main" val="20304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10</a:t>
            </a:fld>
            <a:endParaRPr lang="en-US"/>
          </a:p>
        </p:txBody>
      </p:sp>
    </p:spTree>
    <p:extLst>
      <p:ext uri="{BB962C8B-B14F-4D97-AF65-F5344CB8AC3E}">
        <p14:creationId xmlns:p14="http://schemas.microsoft.com/office/powerpoint/2010/main" val="2151932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a:t>North</a:t>
            </a:r>
            <a:r>
              <a:rPr lang="en-US" baseline="0" dirty="0"/>
              <a:t> of 60</a:t>
            </a:r>
            <a:r>
              <a:rPr lang="en-US" baseline="30000" dirty="0"/>
              <a:t>0</a:t>
            </a:r>
            <a:r>
              <a:rPr lang="en-US" baseline="0" dirty="0"/>
              <a:t> N, the change in BO</a:t>
            </a:r>
            <a:r>
              <a:rPr lang="en-US" baseline="-25000" dirty="0"/>
              <a:t>3</a:t>
            </a:r>
            <a:r>
              <a:rPr lang="en-US" baseline="0" dirty="0"/>
              <a:t> due to emission spatial distribution change is lowest </a:t>
            </a:r>
            <a:r>
              <a:rPr lang="en-US" baseline="0" dirty="0" err="1"/>
              <a:t>becoz</a:t>
            </a:r>
            <a:r>
              <a:rPr lang="en-US" baseline="0" dirty="0"/>
              <a:t> lower amounts of O</a:t>
            </a:r>
            <a:r>
              <a:rPr lang="en-US" baseline="-25000" dirty="0"/>
              <a:t>3</a:t>
            </a:r>
            <a:r>
              <a:rPr lang="en-US" baseline="0" dirty="0"/>
              <a:t> and its precursors are transported from North America and Europe. </a:t>
            </a:r>
          </a:p>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11</a:t>
            </a:fld>
            <a:endParaRPr lang="en-US"/>
          </a:p>
        </p:txBody>
      </p:sp>
    </p:spTree>
    <p:extLst>
      <p:ext uri="{BB962C8B-B14F-4D97-AF65-F5344CB8AC3E}">
        <p14:creationId xmlns:p14="http://schemas.microsoft.com/office/powerpoint/2010/main" val="1166926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baseline="0" dirty="0"/>
              <a:t>The influence of the change in spatial distribution is greater than the sum of the other two influences in three of four years modelled, with the interannual variability in BO3 being much smaller than the overall change.</a:t>
            </a:r>
          </a:p>
          <a:p>
            <a:pPr marL="171450" indent="-171450">
              <a:buFont typeface="Wingdings" panose="05000000000000000000" pitchFamily="2" charset="2"/>
              <a:buChar char="Ø"/>
            </a:pPr>
            <a:r>
              <a:rPr lang="en-US" baseline="0" dirty="0"/>
              <a:t> Global anthropogenic emissions refer to all short lived species, including ozone precursors and other species, aerosols. </a:t>
            </a:r>
          </a:p>
          <a:p>
            <a:pPr marL="171450" indent="-171450">
              <a:buFont typeface="Wingdings" panose="05000000000000000000" pitchFamily="2" charset="2"/>
              <a:buChar char="Ø"/>
            </a:pPr>
            <a:r>
              <a:rPr lang="en-US" baseline="0" dirty="0"/>
              <a:t>Each of other three simulations are subtracted from S_2010 to isolate individual influences</a:t>
            </a:r>
          </a:p>
          <a:p>
            <a:pPr marL="171450" indent="-171450">
              <a:buFont typeface="Wingdings" panose="05000000000000000000" pitchFamily="2" charset="2"/>
              <a:buChar char="Ø"/>
            </a:pPr>
            <a:r>
              <a:rPr lang="en-US" baseline="0" dirty="0"/>
              <a:t> </a:t>
            </a:r>
          </a:p>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12</a:t>
            </a:fld>
            <a:endParaRPr lang="en-US"/>
          </a:p>
        </p:txBody>
      </p:sp>
    </p:spTree>
    <p:extLst>
      <p:ext uri="{BB962C8B-B14F-4D97-AF65-F5344CB8AC3E}">
        <p14:creationId xmlns:p14="http://schemas.microsoft.com/office/powerpoint/2010/main" val="664089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a:t> Between 1980-2010,greatest</a:t>
            </a:r>
            <a:r>
              <a:rPr lang="en-US" baseline="0" dirty="0"/>
              <a:t> modelled increases in O3 burden over 10-35</a:t>
            </a:r>
            <a:r>
              <a:rPr lang="en-US" baseline="30000" dirty="0"/>
              <a:t>0</a:t>
            </a:r>
            <a:r>
              <a:rPr lang="en-US" baseline="0" dirty="0"/>
              <a:t> N from the surface to the upper troposphere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68%    Change in  BO3 is below 500 hPa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Over 35-60</a:t>
            </a:r>
            <a:r>
              <a:rPr lang="en-US" baseline="30000" dirty="0"/>
              <a:t>0</a:t>
            </a:r>
            <a:r>
              <a:rPr lang="en-US" baseline="0" dirty="0"/>
              <a:t>N, O</a:t>
            </a:r>
            <a:r>
              <a:rPr lang="en-US" baseline="-25000" dirty="0"/>
              <a:t>3</a:t>
            </a:r>
            <a:r>
              <a:rPr lang="en-US" baseline="0" dirty="0"/>
              <a:t> increases at all altitudes, even though the anthropogenic emissions from North America and Europe decreased between 1980 to 2010.</a:t>
            </a: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13</a:t>
            </a:fld>
            <a:endParaRPr lang="en-US"/>
          </a:p>
        </p:txBody>
      </p:sp>
    </p:spTree>
    <p:extLst>
      <p:ext uri="{BB962C8B-B14F-4D97-AF65-F5344CB8AC3E}">
        <p14:creationId xmlns:p14="http://schemas.microsoft.com/office/powerpoint/2010/main" val="1412065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a:t>The</a:t>
            </a:r>
            <a:r>
              <a:rPr lang="en-US" baseline="0" dirty="0"/>
              <a:t> influences of the global emission magnitude change and global CH</a:t>
            </a:r>
            <a:r>
              <a:rPr lang="en-US" baseline="-25000" dirty="0"/>
              <a:t>4</a:t>
            </a:r>
            <a:r>
              <a:rPr lang="en-US" baseline="0" dirty="0"/>
              <a:t> change both increases O</a:t>
            </a:r>
            <a:r>
              <a:rPr lang="en-US" baseline="-25000" dirty="0"/>
              <a:t>3</a:t>
            </a:r>
            <a:r>
              <a:rPr lang="en-US" baseline="0" dirty="0"/>
              <a:t> over 30</a:t>
            </a:r>
            <a:r>
              <a:rPr lang="en-US" baseline="30000" dirty="0"/>
              <a:t>0</a:t>
            </a:r>
            <a:r>
              <a:rPr lang="en-US" baseline="0" dirty="0"/>
              <a:t>S-30</a:t>
            </a:r>
            <a:r>
              <a:rPr lang="en-US" baseline="30000" dirty="0"/>
              <a:t>0</a:t>
            </a:r>
            <a:r>
              <a:rPr lang="en-US" baseline="0" dirty="0"/>
              <a:t>N but the emission spatial distribution change best explains the overall O</a:t>
            </a:r>
            <a:r>
              <a:rPr lang="en-US" baseline="-25000" dirty="0"/>
              <a:t>3</a:t>
            </a:r>
            <a:r>
              <a:rPr lang="en-US" baseline="0" dirty="0"/>
              <a:t> change particularly the regions with greatest ozone increases. </a:t>
            </a:r>
          </a:p>
          <a:p>
            <a:pPr marL="171450" indent="-171450">
              <a:buFont typeface="Wingdings" panose="05000000000000000000" pitchFamily="2" charset="2"/>
              <a:buChar char="Ø"/>
            </a:pPr>
            <a:r>
              <a:rPr lang="en-US" baseline="0" dirty="0"/>
              <a:t>Increase of O3 precursor emissions South of 35 </a:t>
            </a:r>
            <a:r>
              <a:rPr lang="en-US" baseline="0" dirty="0" err="1"/>
              <a:t>deg</a:t>
            </a:r>
            <a:r>
              <a:rPr lang="en-US" baseline="0" dirty="0"/>
              <a:t> N are transported efficiently to the middle and upper troposphere, from strong convection in the Hadley cell, where as emission decrease North of 35 </a:t>
            </a:r>
            <a:r>
              <a:rPr lang="en-US" baseline="0" dirty="0" err="1"/>
              <a:t>deg</a:t>
            </a:r>
            <a:r>
              <a:rPr lang="en-US" baseline="0" dirty="0"/>
              <a:t> N stay at high latitudes and low elevation in Ferrell cell circulation. </a:t>
            </a:r>
          </a:p>
          <a:p>
            <a:pPr marL="171450" indent="-171450">
              <a:buFont typeface="Wingdings" panose="05000000000000000000" pitchFamily="2" charset="2"/>
              <a:buChar char="Ø"/>
            </a:pPr>
            <a:r>
              <a:rPr lang="en-US" baseline="0" dirty="0"/>
              <a:t>When global emission shift equatorward, strong convective mixing over the tropics and subtropics lifts O3 and its precursor </a:t>
            </a:r>
            <a:r>
              <a:rPr lang="en-US" baseline="0" dirty="0" err="1"/>
              <a:t>Noy</a:t>
            </a:r>
            <a:r>
              <a:rPr lang="en-US" baseline="0" dirty="0"/>
              <a:t> to the higher altitudes, where O3 lifetime is longer, favoring O3 accumulation. </a:t>
            </a:r>
          </a:p>
          <a:p>
            <a:pPr marL="171450" indent="-171450">
              <a:buFont typeface="Wingdings" panose="05000000000000000000" pitchFamily="2" charset="2"/>
              <a:buChar char="Ø"/>
            </a:pPr>
            <a:r>
              <a:rPr lang="en-US" baseline="0" dirty="0"/>
              <a:t>When emission increases in NH mid altitude, less </a:t>
            </a:r>
            <a:r>
              <a:rPr lang="en-US" baseline="0" dirty="0" err="1"/>
              <a:t>Noy</a:t>
            </a:r>
            <a:r>
              <a:rPr lang="en-US" baseline="0" dirty="0"/>
              <a:t> is lofted to high altitudes. O3 increased at high altitudes over middle and high latitudes are affected by transport of pollutant from sub/tropics.</a:t>
            </a:r>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14</a:t>
            </a:fld>
            <a:endParaRPr lang="en-US"/>
          </a:p>
        </p:txBody>
      </p:sp>
    </p:spTree>
    <p:extLst>
      <p:ext uri="{BB962C8B-B14F-4D97-AF65-F5344CB8AC3E}">
        <p14:creationId xmlns:p14="http://schemas.microsoft.com/office/powerpoint/2010/main" val="115589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15</a:t>
            </a:fld>
            <a:endParaRPr lang="en-US"/>
          </a:p>
        </p:txBody>
      </p:sp>
    </p:spTree>
    <p:extLst>
      <p:ext uri="{BB962C8B-B14F-4D97-AF65-F5344CB8AC3E}">
        <p14:creationId xmlns:p14="http://schemas.microsoft.com/office/powerpoint/2010/main" val="1483040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a:t>These modelled ozone changes are broadly consistent with observed</a:t>
            </a:r>
            <a:r>
              <a:rPr lang="en-US" baseline="0" dirty="0"/>
              <a:t> changes over recent decades, suggesting strong increase in South, East and Southeast Asia(Supplementary information)</a:t>
            </a:r>
          </a:p>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16</a:t>
            </a:fld>
            <a:endParaRPr lang="en-US"/>
          </a:p>
        </p:txBody>
      </p:sp>
    </p:spTree>
    <p:extLst>
      <p:ext uri="{BB962C8B-B14F-4D97-AF65-F5344CB8AC3E}">
        <p14:creationId xmlns:p14="http://schemas.microsoft.com/office/powerpoint/2010/main" val="976197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17</a:t>
            </a:fld>
            <a:endParaRPr lang="en-US"/>
          </a:p>
        </p:txBody>
      </p:sp>
    </p:spTree>
    <p:extLst>
      <p:ext uri="{BB962C8B-B14F-4D97-AF65-F5344CB8AC3E}">
        <p14:creationId xmlns:p14="http://schemas.microsoft.com/office/powerpoint/2010/main" val="352411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r>
              <a:rPr lang="en-US" dirty="0"/>
              <a:t>Logan et al: Range between 1966-1996, but are between 1980-1994 at most sites</a:t>
            </a:r>
          </a:p>
          <a:p>
            <a:r>
              <a:rPr lang="en-US" dirty="0"/>
              <a:t>Tilmes et al: 1995-2011, with some sites covering a smaller range of years </a:t>
            </a:r>
          </a:p>
        </p:txBody>
      </p:sp>
      <p:sp>
        <p:nvSpPr>
          <p:cNvPr id="4" name="Slide Number Placeholder 3"/>
          <p:cNvSpPr>
            <a:spLocks noGrp="1"/>
          </p:cNvSpPr>
          <p:nvPr>
            <p:ph type="sldNum" sz="quarter" idx="10"/>
          </p:nvPr>
        </p:nvSpPr>
        <p:spPr/>
        <p:txBody>
          <a:bodyPr/>
          <a:lstStyle/>
          <a:p>
            <a:fld id="{1617C371-2513-0D4A-9709-D4D873F8FDAB}" type="slidenum">
              <a:rPr lang="en-US" smtClean="0"/>
              <a:t>18</a:t>
            </a:fld>
            <a:endParaRPr lang="en-US"/>
          </a:p>
        </p:txBody>
      </p:sp>
    </p:spTree>
    <p:extLst>
      <p:ext uri="{BB962C8B-B14F-4D97-AF65-F5344CB8AC3E}">
        <p14:creationId xmlns:p14="http://schemas.microsoft.com/office/powerpoint/2010/main" val="465543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19</a:t>
            </a:fld>
            <a:endParaRPr lang="en-US"/>
          </a:p>
        </p:txBody>
      </p:sp>
    </p:spTree>
    <p:extLst>
      <p:ext uri="{BB962C8B-B14F-4D97-AF65-F5344CB8AC3E}">
        <p14:creationId xmlns:p14="http://schemas.microsoft.com/office/powerpoint/2010/main" val="158593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2</a:t>
            </a:fld>
            <a:endParaRPr lang="en-US"/>
          </a:p>
        </p:txBody>
      </p:sp>
    </p:spTree>
    <p:extLst>
      <p:ext uri="{BB962C8B-B14F-4D97-AF65-F5344CB8AC3E}">
        <p14:creationId xmlns:p14="http://schemas.microsoft.com/office/powerpoint/2010/main" val="1786594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a:t>S_2010 was compared with simulated</a:t>
            </a:r>
            <a:r>
              <a:rPr lang="en-US" baseline="0" dirty="0"/>
              <a:t> 1980-2010 burden change and thus model overstate the magnitude of the tropical and subtropical ozone changes</a:t>
            </a:r>
          </a:p>
          <a:p>
            <a:pPr marL="171450" indent="-171450">
              <a:buFont typeface="Wingdings" panose="05000000000000000000" pitchFamily="2" charset="2"/>
              <a:buChar char="Ø"/>
            </a:pPr>
            <a:r>
              <a:rPr lang="en-US" baseline="0" dirty="0"/>
              <a:t>Despite model biases, these observations provide strong evidence for ozone increases where the model predicts the greatest increases. </a:t>
            </a:r>
          </a:p>
          <a:p>
            <a:pPr marL="171450" indent="-171450">
              <a:buFont typeface="Wingdings" panose="05000000000000000000" pitchFamily="2" charset="2"/>
              <a:buChar char="Ø"/>
            </a:pPr>
            <a:r>
              <a:rPr lang="en-US" baseline="0" dirty="0"/>
              <a:t>Observations have shown the ozone peak has shifted at rural NH sites, and emissions moving equatorward has been hypothesized as an explanation. </a:t>
            </a:r>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20</a:t>
            </a:fld>
            <a:endParaRPr lang="en-US"/>
          </a:p>
        </p:txBody>
      </p:sp>
    </p:spTree>
    <p:extLst>
      <p:ext uri="{BB962C8B-B14F-4D97-AF65-F5344CB8AC3E}">
        <p14:creationId xmlns:p14="http://schemas.microsoft.com/office/powerpoint/2010/main" val="212007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21</a:t>
            </a:fld>
            <a:endParaRPr lang="en-US"/>
          </a:p>
        </p:txBody>
      </p:sp>
    </p:spTree>
    <p:extLst>
      <p:ext uri="{BB962C8B-B14F-4D97-AF65-F5344CB8AC3E}">
        <p14:creationId xmlns:p14="http://schemas.microsoft.com/office/powerpoint/2010/main" val="2955549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22</a:t>
            </a:fld>
            <a:endParaRPr lang="en-US"/>
          </a:p>
        </p:txBody>
      </p:sp>
    </p:spTree>
    <p:extLst>
      <p:ext uri="{BB962C8B-B14F-4D97-AF65-F5344CB8AC3E}">
        <p14:creationId xmlns:p14="http://schemas.microsoft.com/office/powerpoint/2010/main" val="4058903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Font typeface="Wingdings" panose="05000000000000000000" pitchFamily="2" charset="2"/>
              <a:buChar char="Ø"/>
            </a:pPr>
            <a:r>
              <a:rPr lang="en-US" sz="3200" dirty="0">
                <a:solidFill>
                  <a:srgbClr val="0F19FF"/>
                </a:solidFill>
              </a:rPr>
              <a:t>Future emissions : </a:t>
            </a:r>
          </a:p>
          <a:p>
            <a:pPr lvl="1">
              <a:lnSpc>
                <a:spcPct val="100000"/>
              </a:lnSpc>
              <a:buFont typeface="Wingdings" panose="05000000000000000000" pitchFamily="2" charset="2"/>
              <a:buChar char="Ø"/>
            </a:pPr>
            <a:r>
              <a:rPr lang="en-US" dirty="0">
                <a:solidFill>
                  <a:srgbClr val="0F19FF"/>
                </a:solidFill>
              </a:rPr>
              <a:t>Uncertainty exists </a:t>
            </a:r>
          </a:p>
          <a:p>
            <a:pPr lvl="1">
              <a:lnSpc>
                <a:spcPct val="100000"/>
              </a:lnSpc>
              <a:buFont typeface="Wingdings" panose="05000000000000000000" pitchFamily="2" charset="2"/>
              <a:buChar char="Ø"/>
            </a:pPr>
            <a:r>
              <a:rPr lang="en-US" dirty="0">
                <a:solidFill>
                  <a:srgbClr val="0F19FF"/>
                </a:solidFill>
              </a:rPr>
              <a:t>depends upon the occurrence of the required meteorological conditions( assuming no change in the emissions of ozone precursors)</a:t>
            </a:r>
          </a:p>
          <a:p>
            <a:pPr marL="284163" lvl="1">
              <a:lnSpc>
                <a:spcPct val="100000"/>
              </a:lnSpc>
              <a:buFont typeface="Wingdings" panose="05000000000000000000" pitchFamily="2" charset="2"/>
              <a:buChar char="Ø"/>
            </a:pPr>
            <a:r>
              <a:rPr lang="en-US" dirty="0">
                <a:solidFill>
                  <a:srgbClr val="0F19FF"/>
                </a:solidFill>
              </a:rPr>
              <a:t>Local to regional scenarios based on </a:t>
            </a:r>
            <a:r>
              <a:rPr lang="en-US" dirty="0" err="1">
                <a:solidFill>
                  <a:srgbClr val="0F19FF"/>
                </a:solidFill>
              </a:rPr>
              <a:t>conc</a:t>
            </a:r>
            <a:r>
              <a:rPr lang="en-US" dirty="0">
                <a:solidFill>
                  <a:srgbClr val="0F19FF"/>
                </a:solidFill>
              </a:rPr>
              <a:t> of pollutant at global scale </a:t>
            </a:r>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23</a:t>
            </a:fld>
            <a:endParaRPr lang="en-US"/>
          </a:p>
        </p:txBody>
      </p:sp>
    </p:spTree>
    <p:extLst>
      <p:ext uri="{BB962C8B-B14F-4D97-AF65-F5344CB8AC3E}">
        <p14:creationId xmlns:p14="http://schemas.microsoft.com/office/powerpoint/2010/main" val="1186381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24</a:t>
            </a:fld>
            <a:endParaRPr lang="en-US"/>
          </a:p>
        </p:txBody>
      </p:sp>
    </p:spTree>
    <p:extLst>
      <p:ext uri="{BB962C8B-B14F-4D97-AF65-F5344CB8AC3E}">
        <p14:creationId xmlns:p14="http://schemas.microsoft.com/office/powerpoint/2010/main" val="459424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t">
              <a:buFont typeface="Wingdings" panose="05000000000000000000" pitchFamily="2" charset="2"/>
              <a:buChar char="Ø"/>
            </a:pPr>
            <a:r>
              <a:rPr lang="en-US" sz="2400" b="0" i="0" kern="1200" dirty="0">
                <a:solidFill>
                  <a:schemeClr val="tx1"/>
                </a:solidFill>
                <a:effectLst/>
                <a:latin typeface="+mn-lt"/>
                <a:ea typeface="+mn-ea"/>
                <a:cs typeface="+mn-cs"/>
              </a:rPr>
              <a:t>Mist, fog and clouds move over the Sierra Nevada mountains (time-lapse)</a:t>
            </a:r>
          </a:p>
          <a:p>
            <a:endParaRPr lang="en-US" sz="1050" dirty="0"/>
          </a:p>
        </p:txBody>
      </p:sp>
      <p:sp>
        <p:nvSpPr>
          <p:cNvPr id="4" name="Slide Number Placeholder 3"/>
          <p:cNvSpPr>
            <a:spLocks noGrp="1"/>
          </p:cNvSpPr>
          <p:nvPr>
            <p:ph type="sldNum" sz="quarter" idx="10"/>
          </p:nvPr>
        </p:nvSpPr>
        <p:spPr/>
        <p:txBody>
          <a:bodyPr/>
          <a:lstStyle/>
          <a:p>
            <a:fld id="{1617C371-2513-0D4A-9709-D4D873F8FDAB}" type="slidenum">
              <a:rPr lang="en-US" smtClean="0"/>
              <a:t>25</a:t>
            </a:fld>
            <a:endParaRPr lang="en-US"/>
          </a:p>
        </p:txBody>
      </p:sp>
    </p:spTree>
    <p:extLst>
      <p:ext uri="{BB962C8B-B14F-4D97-AF65-F5344CB8AC3E}">
        <p14:creationId xmlns:p14="http://schemas.microsoft.com/office/powerpoint/2010/main" val="686787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26</a:t>
            </a:fld>
            <a:endParaRPr lang="en-US"/>
          </a:p>
        </p:txBody>
      </p:sp>
    </p:spTree>
    <p:extLst>
      <p:ext uri="{BB962C8B-B14F-4D97-AF65-F5344CB8AC3E}">
        <p14:creationId xmlns:p14="http://schemas.microsoft.com/office/powerpoint/2010/main" val="3852482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27</a:t>
            </a:fld>
            <a:endParaRPr lang="en-US"/>
          </a:p>
        </p:txBody>
      </p:sp>
    </p:spTree>
    <p:extLst>
      <p:ext uri="{BB962C8B-B14F-4D97-AF65-F5344CB8AC3E}">
        <p14:creationId xmlns:p14="http://schemas.microsoft.com/office/powerpoint/2010/main" val="3125371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Wingdings" panose="05000000000000000000" pitchFamily="2" charset="2"/>
              <a:buChar char="Ø"/>
            </a:pPr>
            <a:r>
              <a:rPr lang="en-US" dirty="0"/>
              <a:t> The production of ozone causes the temperature to rise with increasing altitude in the stratosphere</a:t>
            </a:r>
          </a:p>
          <a:p>
            <a:r>
              <a:rPr lang="en-US" sz="1200" b="1" i="0" kern="1200" dirty="0" err="1">
                <a:solidFill>
                  <a:schemeClr val="tx1"/>
                </a:solidFill>
                <a:effectLst/>
                <a:latin typeface="+mn-lt"/>
                <a:ea typeface="+mn-ea"/>
                <a:cs typeface="+mn-cs"/>
              </a:rPr>
              <a:t>mesopause</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the boundary between the mesosphere and the</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thermosphere; the coldest place on Earth.</a:t>
            </a:r>
          </a:p>
          <a:p>
            <a:r>
              <a:rPr lang="en-US" sz="1200" b="1" i="0" kern="1200" dirty="0">
                <a:solidFill>
                  <a:schemeClr val="tx1"/>
                </a:solidFill>
                <a:effectLst/>
                <a:latin typeface="+mn-lt"/>
                <a:ea typeface="+mn-ea"/>
                <a:cs typeface="+mn-cs"/>
              </a:rPr>
              <a:t>mesosphere—</a:t>
            </a:r>
            <a:r>
              <a:rPr lang="en-US" sz="1200" b="0" i="0" kern="1200" dirty="0">
                <a:solidFill>
                  <a:schemeClr val="tx1"/>
                </a:solidFill>
                <a:effectLst/>
                <a:latin typeface="+mn-lt"/>
                <a:ea typeface="+mn-ea"/>
                <a:cs typeface="+mn-cs"/>
              </a:rPr>
              <a:t>the layer in which most meteors burn up after</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entering Earth’s atmosphere and before reaching Earth’s surface.</a:t>
            </a:r>
          </a:p>
          <a:p>
            <a:r>
              <a:rPr lang="en-US" sz="1200" b="1" i="0" kern="1200" dirty="0" err="1">
                <a:solidFill>
                  <a:schemeClr val="tx1"/>
                </a:solidFill>
                <a:effectLst/>
                <a:latin typeface="+mn-lt"/>
                <a:ea typeface="+mn-ea"/>
                <a:cs typeface="+mn-cs"/>
              </a:rPr>
              <a:t>stratopause</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the boundary between the </a:t>
            </a:r>
            <a:r>
              <a:rPr lang="en-US" sz="1200" b="0" i="0" kern="1200" dirty="0" err="1">
                <a:solidFill>
                  <a:schemeClr val="tx1"/>
                </a:solidFill>
                <a:effectLst/>
                <a:latin typeface="+mn-lt"/>
                <a:ea typeface="+mn-ea"/>
                <a:cs typeface="+mn-cs"/>
              </a:rPr>
              <a:t>mesophere</a:t>
            </a:r>
            <a:r>
              <a:rPr lang="en-US" sz="1200" b="0" i="0" kern="1200" dirty="0">
                <a:solidFill>
                  <a:schemeClr val="tx1"/>
                </a:solidFill>
                <a:effectLst/>
                <a:latin typeface="+mn-lt"/>
                <a:ea typeface="+mn-ea"/>
                <a:cs typeface="+mn-cs"/>
              </a:rPr>
              <a:t> and the stratosphere.</a:t>
            </a:r>
          </a:p>
          <a:p>
            <a:r>
              <a:rPr lang="en-US" sz="1200" b="1" i="0" kern="1200" dirty="0">
                <a:solidFill>
                  <a:schemeClr val="tx1"/>
                </a:solidFill>
                <a:effectLst/>
                <a:latin typeface="+mn-lt"/>
                <a:ea typeface="+mn-ea"/>
                <a:cs typeface="+mn-cs"/>
              </a:rPr>
              <a:t>stratosphere—</a:t>
            </a:r>
            <a:r>
              <a:rPr lang="en-US" sz="1200" b="0" i="0" kern="1200" dirty="0">
                <a:solidFill>
                  <a:schemeClr val="tx1"/>
                </a:solidFill>
                <a:effectLst/>
                <a:latin typeface="+mn-lt"/>
                <a:ea typeface="+mn-ea"/>
                <a:cs typeface="+mn-cs"/>
              </a:rPr>
              <a:t>contains the ozone layer; the layer where volcanic gases can affect the climate.</a:t>
            </a:r>
          </a:p>
          <a:p>
            <a:r>
              <a:rPr lang="en-US" sz="1200" b="1" i="0" kern="1200" dirty="0">
                <a:solidFill>
                  <a:schemeClr val="tx1"/>
                </a:solidFill>
                <a:effectLst/>
                <a:latin typeface="+mn-lt"/>
                <a:ea typeface="+mn-ea"/>
                <a:cs typeface="+mn-cs"/>
              </a:rPr>
              <a:t>tropopause—</a:t>
            </a:r>
            <a:r>
              <a:rPr lang="en-US" sz="1200" b="0" i="0" kern="1200" dirty="0">
                <a:solidFill>
                  <a:schemeClr val="tx1"/>
                </a:solidFill>
                <a:effectLst/>
                <a:latin typeface="+mn-lt"/>
                <a:ea typeface="+mn-ea"/>
                <a:cs typeface="+mn-cs"/>
              </a:rPr>
              <a:t>the boundary between the stratosphere and troposphere.</a:t>
            </a:r>
          </a:p>
          <a:p>
            <a:r>
              <a:rPr lang="en-US" sz="1200" b="1" i="0" kern="1200" dirty="0">
                <a:solidFill>
                  <a:schemeClr val="tx1"/>
                </a:solidFill>
                <a:effectLst/>
                <a:latin typeface="+mn-lt"/>
                <a:ea typeface="+mn-ea"/>
                <a:cs typeface="+mn-cs"/>
              </a:rPr>
              <a:t>troposphere—</a:t>
            </a:r>
            <a:r>
              <a:rPr lang="en-US" sz="1200" b="0" i="0" kern="1200" dirty="0">
                <a:solidFill>
                  <a:schemeClr val="tx1"/>
                </a:solidFill>
                <a:effectLst/>
                <a:latin typeface="+mn-lt"/>
                <a:ea typeface="+mn-ea"/>
                <a:cs typeface="+mn-cs"/>
              </a:rPr>
              <a:t>the layer closest to Earth’s surface in which all weather occurs.</a:t>
            </a:r>
          </a:p>
          <a:p>
            <a:pPr marL="174708" indent="-174708">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3</a:t>
            </a:fld>
            <a:endParaRPr lang="en-US"/>
          </a:p>
        </p:txBody>
      </p:sp>
    </p:spTree>
    <p:extLst>
      <p:ext uri="{BB962C8B-B14F-4D97-AF65-F5344CB8AC3E}">
        <p14:creationId xmlns:p14="http://schemas.microsoft.com/office/powerpoint/2010/main" val="138158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4</a:t>
            </a:fld>
            <a:endParaRPr lang="en-US"/>
          </a:p>
        </p:txBody>
      </p:sp>
    </p:spTree>
    <p:extLst>
      <p:ext uri="{BB962C8B-B14F-4D97-AF65-F5344CB8AC3E}">
        <p14:creationId xmlns:p14="http://schemas.microsoft.com/office/powerpoint/2010/main" val="43371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0</a:t>
            </a:r>
          </a:p>
        </p:txBody>
      </p:sp>
      <p:sp>
        <p:nvSpPr>
          <p:cNvPr id="4" name="Slide Number Placeholder 3"/>
          <p:cNvSpPr>
            <a:spLocks noGrp="1"/>
          </p:cNvSpPr>
          <p:nvPr>
            <p:ph type="sldNum" sz="quarter" idx="10"/>
          </p:nvPr>
        </p:nvSpPr>
        <p:spPr/>
        <p:txBody>
          <a:bodyPr/>
          <a:lstStyle/>
          <a:p>
            <a:fld id="{1617C371-2513-0D4A-9709-D4D873F8FDAB}" type="slidenum">
              <a:rPr lang="en-US" smtClean="0"/>
              <a:t>5</a:t>
            </a:fld>
            <a:endParaRPr lang="en-US"/>
          </a:p>
        </p:txBody>
      </p:sp>
    </p:spTree>
    <p:extLst>
      <p:ext uri="{BB962C8B-B14F-4D97-AF65-F5344CB8AC3E}">
        <p14:creationId xmlns:p14="http://schemas.microsoft.com/office/powerpoint/2010/main" val="64882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6</a:t>
            </a:fld>
            <a:endParaRPr lang="en-US"/>
          </a:p>
        </p:txBody>
      </p:sp>
    </p:spTree>
    <p:extLst>
      <p:ext uri="{BB962C8B-B14F-4D97-AF65-F5344CB8AC3E}">
        <p14:creationId xmlns:p14="http://schemas.microsoft.com/office/powerpoint/2010/main" val="2115610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a:t>RCP8.5</a:t>
            </a:r>
            <a:r>
              <a:rPr lang="en-US" baseline="0" dirty="0"/>
              <a:t> are self consistent with the ACCMIP historical emissions and are considered  to be the most reasonable scenario to extend ACCMIP beyond 2000(ref 6) they track the GAINS current legislation  Scenario for several decades.</a:t>
            </a:r>
          </a:p>
          <a:p>
            <a:pPr marL="171450" indent="-171450">
              <a:buFont typeface="Wingdings" panose="05000000000000000000" pitchFamily="2" charset="2"/>
              <a:buChar char="Ø"/>
            </a:pPr>
            <a:r>
              <a:rPr lang="en-US" baseline="0" dirty="0"/>
              <a:t>2010 global emission of CO, </a:t>
            </a:r>
            <a:r>
              <a:rPr lang="en-US" baseline="0" dirty="0" err="1"/>
              <a:t>Nox</a:t>
            </a:r>
            <a:r>
              <a:rPr lang="en-US" baseline="0" dirty="0"/>
              <a:t> and NMVOCs are 1030 </a:t>
            </a:r>
            <a:r>
              <a:rPr lang="en-US" baseline="0" dirty="0" err="1"/>
              <a:t>Tg</a:t>
            </a:r>
            <a:r>
              <a:rPr lang="en-US" baseline="0" dirty="0"/>
              <a:t>, 82 </a:t>
            </a:r>
            <a:r>
              <a:rPr lang="en-US" baseline="0" dirty="0" err="1"/>
              <a:t>Tg</a:t>
            </a:r>
            <a:r>
              <a:rPr lang="en-US" baseline="0" dirty="0"/>
              <a:t> and 180 respectively</a:t>
            </a:r>
          </a:p>
          <a:p>
            <a:pPr marL="171450" indent="-171450">
              <a:buFont typeface="Wingdings" panose="05000000000000000000" pitchFamily="2" charset="2"/>
              <a:buChar char="Ø"/>
            </a:pPr>
            <a:r>
              <a:rPr lang="en-US" baseline="0" dirty="0"/>
              <a:t>Global emission estimates for short lived species are uncertain and uncertain in developing regions.</a:t>
            </a:r>
          </a:p>
          <a:p>
            <a:pPr marL="171450" indent="-171450">
              <a:buFont typeface="Wingdings" panose="05000000000000000000" pitchFamily="2" charset="2"/>
              <a:buChar char="Ø"/>
            </a:pPr>
            <a:r>
              <a:rPr lang="en-US" baseline="0" dirty="0"/>
              <a:t>However, rapid growth of emission is seen in tropics and subtropics as well as regional ones. The inventories are supported by observations from satellites  </a:t>
            </a:r>
          </a:p>
          <a:p>
            <a:pPr marL="171450" indent="-171450">
              <a:buFont typeface="Wingdings" panose="05000000000000000000" pitchFamily="2" charset="2"/>
              <a:buChar char="Ø"/>
            </a:pPr>
            <a:r>
              <a:rPr lang="en-US" baseline="0" dirty="0"/>
              <a:t> surface and </a:t>
            </a:r>
            <a:r>
              <a:rPr lang="en-US" baseline="0" dirty="0" err="1"/>
              <a:t>airbone</a:t>
            </a:r>
            <a:r>
              <a:rPr lang="en-US" baseline="0" dirty="0"/>
              <a:t> observations, NO2 emissions are shown to be diminished since 1980 in developed regions , Europe and North America. </a:t>
            </a:r>
          </a:p>
          <a:p>
            <a:pPr marL="171450" indent="-171450">
              <a:buFont typeface="Wingdings" panose="05000000000000000000" pitchFamily="2" charset="2"/>
              <a:buChar char="Ø"/>
            </a:pPr>
            <a:r>
              <a:rPr lang="en-US" baseline="0" dirty="0"/>
              <a:t>Increased in developing countries , especially China and India, shifting global emissions equatorward. </a:t>
            </a:r>
          </a:p>
        </p:txBody>
      </p:sp>
      <p:sp>
        <p:nvSpPr>
          <p:cNvPr id="4" name="Slide Number Placeholder 3"/>
          <p:cNvSpPr>
            <a:spLocks noGrp="1"/>
          </p:cNvSpPr>
          <p:nvPr>
            <p:ph type="sldNum" sz="quarter" idx="10"/>
          </p:nvPr>
        </p:nvSpPr>
        <p:spPr/>
        <p:txBody>
          <a:bodyPr/>
          <a:lstStyle/>
          <a:p>
            <a:fld id="{1617C371-2513-0D4A-9709-D4D873F8FDAB}" type="slidenum">
              <a:rPr lang="en-US" smtClean="0"/>
              <a:t>7</a:t>
            </a:fld>
            <a:endParaRPr lang="en-US"/>
          </a:p>
        </p:txBody>
      </p:sp>
    </p:spTree>
    <p:extLst>
      <p:ext uri="{BB962C8B-B14F-4D97-AF65-F5344CB8AC3E}">
        <p14:creationId xmlns:p14="http://schemas.microsoft.com/office/powerpoint/2010/main" val="138281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a:t>CAM</a:t>
            </a:r>
            <a:r>
              <a:rPr lang="en-US" baseline="0" dirty="0"/>
              <a:t> –</a:t>
            </a:r>
            <a:r>
              <a:rPr lang="en-US" baseline="0" dirty="0" err="1"/>
              <a:t>Chem</a:t>
            </a:r>
            <a:r>
              <a:rPr lang="en-US" baseline="0" dirty="0"/>
              <a:t> based on the global community atmospheric model(CAM) version 4</a:t>
            </a:r>
          </a:p>
          <a:p>
            <a:pPr marL="171450" indent="-171450">
              <a:buFont typeface="Wingdings" panose="05000000000000000000" pitchFamily="2" charset="2"/>
              <a:buChar char="Ø"/>
            </a:pPr>
            <a:r>
              <a:rPr lang="en-US" baseline="0" dirty="0"/>
              <a:t>Model: horizontal resolution of 1.90 latitude and 2.50 longitude and 56 vertical levels between surface and 4hPa(40 km) with a time step of 1800 s. </a:t>
            </a:r>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8</a:t>
            </a:fld>
            <a:endParaRPr lang="en-US"/>
          </a:p>
        </p:txBody>
      </p:sp>
    </p:spTree>
    <p:extLst>
      <p:ext uri="{BB962C8B-B14F-4D97-AF65-F5344CB8AC3E}">
        <p14:creationId xmlns:p14="http://schemas.microsoft.com/office/powerpoint/2010/main" val="243658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a:t>CAM</a:t>
            </a:r>
            <a:r>
              <a:rPr lang="en-US" baseline="0" dirty="0"/>
              <a:t> –</a:t>
            </a:r>
            <a:r>
              <a:rPr lang="en-US" baseline="0" dirty="0" err="1"/>
              <a:t>Chem</a:t>
            </a:r>
            <a:r>
              <a:rPr lang="en-US" baseline="0" dirty="0"/>
              <a:t> based on the global community atmospheric model(CAM) version 4</a:t>
            </a:r>
          </a:p>
          <a:p>
            <a:pPr marL="171450" indent="-171450">
              <a:buFont typeface="Wingdings" panose="05000000000000000000" pitchFamily="2" charset="2"/>
              <a:buChar char="Ø"/>
            </a:pPr>
            <a:r>
              <a:rPr lang="en-US" baseline="0" dirty="0"/>
              <a:t>Model: horizontal resolution of 1.90 latitude and 2.50 longitude and 56 vertical levels between surface and 4hPa(40 km) with a time step of 1800 s. </a:t>
            </a:r>
          </a:p>
          <a:p>
            <a:endParaRPr lang="en-US" dirty="0"/>
          </a:p>
        </p:txBody>
      </p:sp>
      <p:sp>
        <p:nvSpPr>
          <p:cNvPr id="4" name="Slide Number Placeholder 3"/>
          <p:cNvSpPr>
            <a:spLocks noGrp="1"/>
          </p:cNvSpPr>
          <p:nvPr>
            <p:ph type="sldNum" sz="quarter" idx="10"/>
          </p:nvPr>
        </p:nvSpPr>
        <p:spPr/>
        <p:txBody>
          <a:bodyPr/>
          <a:lstStyle/>
          <a:p>
            <a:fld id="{1617C371-2513-0D4A-9709-D4D873F8FDAB}" type="slidenum">
              <a:rPr lang="en-US" smtClean="0"/>
              <a:t>9</a:t>
            </a:fld>
            <a:endParaRPr lang="en-US"/>
          </a:p>
        </p:txBody>
      </p:sp>
    </p:spTree>
    <p:extLst>
      <p:ext uri="{BB962C8B-B14F-4D97-AF65-F5344CB8AC3E}">
        <p14:creationId xmlns:p14="http://schemas.microsoft.com/office/powerpoint/2010/main" val="2753043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1CDA65-BD80-9843-BDBF-B89081AFBE41}" type="datetime1">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4D147-D4A5-9048-9BBE-E28613C00D35}" type="datetime1">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5A9122-BCA2-1B40-8D48-44E70AB62B34}" type="datetime1">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C70D63-0F33-E44F-AB27-65A032A411D8}" type="datetime1">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A715C7-AEDC-BD4C-BCDD-A833D18A9FBC}" type="datetime1">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24A67E-725C-D540-9839-A9A2FDF35422}" type="datetime1">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AF57BB-1F77-9745-892D-1380A88786DA}" type="datetime1">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B6C92D-9B5C-C54E-885D-8328AE209CCA}" type="datetime1">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4B776-B345-7445-9FE3-91175AD933FF}" type="datetime1">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C94F0E-0F73-C44D-BDB7-D15C4750044E}" type="datetime1">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99C344-C86A-AC48-B483-A36E7EB2A32E}" type="datetime1">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E60C-DB09-8E46-A7DD-711710BEF5A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59000-8EE6-FD4E-B7BF-FA4CC4B5ED5C}" type="datetime1">
              <a:rPr lang="en-US" smtClean="0"/>
              <a:t>3/27/2017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2E60C-DB09-8E46-A7DD-711710BEF5A0}" type="slidenum">
              <a:rPr lang="en-US" smtClean="0"/>
              <a:t>‹#›</a:t>
            </a:fld>
            <a:endParaRPr lang="en-US"/>
          </a:p>
        </p:txBody>
      </p:sp>
    </p:spTree>
    <p:extLst>
      <p:ext uri="{BB962C8B-B14F-4D97-AF65-F5344CB8AC3E}">
        <p14:creationId xmlns:p14="http://schemas.microsoft.com/office/powerpoint/2010/main" val="1279072525"/>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www.nature.com/ngeo/journal/v9/n12/extref/ngeo2827-s1.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www.nature.com/ngeo/journal/v9/n12/extref/ngeo2827-s1.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nature.com/ngeo/journal/v9/n12/extref/ngeo2827-s1.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nature.com/ngeo/journal/v9/n12/extref/ngeo2827-s1.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www.nature.com/ngeo/journal/v9/n12/extref/ngeo2827-s1.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www.nature.com/ngeo/journal/v9/n12/extref/ngeo2827-s1.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www.nature.com/ngeo/journal/v9/n12/extref/ngeo2827-s1.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ature.com/ngeo/journal/v9/n12/extref/ngeo2827-s1.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ature.com/ngeo/journal/v9/n12/extref/ngeo2827-s1.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climate.ncsu.edu/edu/k12/.atmosphere_circulatio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iagos.org/" TargetMode="External"/><Relationship Id="rId3" Type="http://schemas.openxmlformats.org/officeDocument/2006/relationships/hyperlink" Target="https://www2.cesm.ucar.edu/models" TargetMode="External"/><Relationship Id="rId7" Type="http://schemas.openxmlformats.org/officeDocument/2006/relationships/hyperlink" Target="http://www.epa.gov/ttn/airs/aqsdatamart" TargetMode="External"/><Relationship Id="rId12" Type="http://schemas.openxmlformats.org/officeDocument/2006/relationships/hyperlink" Target="http://acd-ext.gsfc.nasa.gov/Data_services/cloud_slic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ds.data.jma.go.jp/gmd/wdcgg" TargetMode="External"/><Relationship Id="rId11" Type="http://schemas.openxmlformats.org/officeDocument/2006/relationships/hyperlink" Target="http://www.nature.com/ngeo/journal/v9/n12/full/ngeo2827.html#ref27" TargetMode="External"/><Relationship Id="rId5" Type="http://schemas.openxmlformats.org/officeDocument/2006/relationships/hyperlink" Target="ftp://aftp.cmdl.noaa.gov/data/ozwv/SurfaceOzone" TargetMode="External"/><Relationship Id="rId10" Type="http://schemas.openxmlformats.org/officeDocument/2006/relationships/hyperlink" Target="http://www.nature.com/ngeo/journal/v9/n12/full/ngeo2827.html#ref25" TargetMode="External"/><Relationship Id="rId4" Type="http://schemas.openxmlformats.org/officeDocument/2006/relationships/hyperlink" Target="https://www2.cesm.ucar.edu/working-groups/amwg/amwg-diagnostics-package/find-code" TargetMode="External"/><Relationship Id="rId9" Type="http://schemas.openxmlformats.org/officeDocument/2006/relationships/hyperlink" Target="http://www.nature.com/ngeo/journal/v9/n12/full/ngeo2827.html#ref23"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02843"/>
            <a:ext cx="12192000" cy="3128480"/>
          </a:xfrm>
        </p:spPr>
        <p:txBody>
          <a:bodyPr>
            <a:normAutofit/>
          </a:bodyPr>
          <a:lstStyle/>
          <a:p>
            <a:r>
              <a:rPr lang="en-US" sz="4800" b="1" dirty="0">
                <a:solidFill>
                  <a:srgbClr val="0F19FF"/>
                </a:solidFill>
                <a:latin typeface="Calibri" panose="020F0502020204030204" pitchFamily="34" charset="0"/>
                <a:cs typeface="Calibri" panose="020F0502020204030204" pitchFamily="34" charset="0"/>
              </a:rPr>
              <a:t>Tropospheric Ozone Change from 1980 to 2010 Dominated by Equatorward Redistribution of Emissions</a:t>
            </a:r>
            <a:r>
              <a:rPr lang="en-US" sz="4000" b="1" cap="all" dirty="0">
                <a:solidFill>
                  <a:prstClr val="black"/>
                </a:solidFill>
                <a:latin typeface="Calibri" panose="020F0502020204030204" pitchFamily="34" charset="0"/>
                <a:cs typeface="Calibri" panose="020F0502020204030204" pitchFamily="34" charset="0"/>
              </a:rPr>
              <a:t/>
            </a:r>
            <a:br>
              <a:rPr lang="en-US" sz="4000" b="1" cap="all" dirty="0">
                <a:solidFill>
                  <a:prstClr val="black"/>
                </a:solidFill>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Zhang et. al.(2016), </a:t>
            </a:r>
            <a:r>
              <a:rPr lang="en-US" sz="2800" i="1" dirty="0">
                <a:latin typeface="Calibri" panose="020F0502020204030204" pitchFamily="34" charset="0"/>
                <a:cs typeface="Calibri" panose="020F0502020204030204" pitchFamily="34" charset="0"/>
              </a:rPr>
              <a:t>Nature Geoscience</a:t>
            </a:r>
            <a:r>
              <a:rPr lang="en-US" sz="2800" dirty="0">
                <a:latin typeface="Calibri" panose="020F0502020204030204" pitchFamily="34" charset="0"/>
                <a:cs typeface="Calibri" panose="020F0502020204030204" pitchFamily="34" charset="0"/>
              </a:rPr>
              <a:t>, Vol 9(875-879)</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2130251" cy="1909186"/>
          </a:xfrm>
          <a:prstGeom prst="rect">
            <a:avLst/>
          </a:prstGeom>
        </p:spPr>
      </p:pic>
      <p:sp>
        <p:nvSpPr>
          <p:cNvPr id="3" name="Subtitle 2"/>
          <p:cNvSpPr>
            <a:spLocks noGrp="1"/>
          </p:cNvSpPr>
          <p:nvPr>
            <p:ph type="subTitle" idx="1"/>
          </p:nvPr>
        </p:nvSpPr>
        <p:spPr>
          <a:xfrm>
            <a:off x="1524000" y="4780636"/>
            <a:ext cx="9144000" cy="1569922"/>
          </a:xfrm>
        </p:spPr>
        <p:txBody>
          <a:bodyPr>
            <a:noAutofit/>
          </a:bodyPr>
          <a:lstStyle/>
          <a:p>
            <a:r>
              <a:rPr lang="en-US" sz="2800" b="1" dirty="0">
                <a:latin typeface="Calibri" panose="020F0502020204030204" pitchFamily="34" charset="0"/>
                <a:cs typeface="Calibri" panose="020F0502020204030204" pitchFamily="34" charset="0"/>
              </a:rPr>
              <a:t>Presented By : Dhurba Neupane  </a:t>
            </a:r>
          </a:p>
          <a:p>
            <a:r>
              <a:rPr lang="en-US" sz="2800" b="1" dirty="0">
                <a:latin typeface="Calibri" panose="020F0502020204030204" pitchFamily="34" charset="0"/>
                <a:cs typeface="Calibri" panose="020F0502020204030204" pitchFamily="34" charset="0"/>
              </a:rPr>
              <a:t>NRES 701C</a:t>
            </a:r>
          </a:p>
          <a:p>
            <a:r>
              <a:rPr lang="en-US" sz="2800" b="1" dirty="0">
                <a:latin typeface="Calibri" panose="020F0502020204030204" pitchFamily="34" charset="0"/>
                <a:cs typeface="Calibri" panose="020F0502020204030204" pitchFamily="34" charset="0"/>
              </a:rPr>
              <a:t>March 27,2017</a:t>
            </a:r>
          </a:p>
        </p:txBody>
      </p:sp>
      <p:sp>
        <p:nvSpPr>
          <p:cNvPr id="4" name="Rectangle 1"/>
          <p:cNvSpPr>
            <a:spLocks noChangeArrowheads="1"/>
          </p:cNvSpPr>
          <p:nvPr/>
        </p:nvSpPr>
        <p:spPr bwMode="auto">
          <a:xfrm>
            <a:off x="0" y="-76944"/>
            <a:ext cx="35266" cy="1538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37493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32E60C-DB09-8E46-A7DD-711710BEF5A0}" type="slidenum">
              <a:rPr lang="en-US" smtClean="0"/>
              <a:t>10</a:t>
            </a:fld>
            <a:endParaRPr lang="en-US"/>
          </a:p>
        </p:txBody>
      </p:sp>
      <p:sp>
        <p:nvSpPr>
          <p:cNvPr id="2" name="Rectangle 1"/>
          <p:cNvSpPr/>
          <p:nvPr/>
        </p:nvSpPr>
        <p:spPr>
          <a:xfrm>
            <a:off x="0" y="183106"/>
            <a:ext cx="12192000" cy="830997"/>
          </a:xfrm>
          <a:prstGeom prst="rect">
            <a:avLst/>
          </a:prstGeom>
        </p:spPr>
        <p:txBody>
          <a:bodyPr wrap="square">
            <a:spAutoFit/>
          </a:bodyPr>
          <a:lstStyle/>
          <a:p>
            <a:pPr algn="ctr"/>
            <a:r>
              <a:rPr lang="en-US" sz="4800" dirty="0" smtClean="0">
                <a:solidFill>
                  <a:srgbClr val="0F19FF"/>
                </a:solidFill>
              </a:rPr>
              <a:t> </a:t>
            </a:r>
            <a:r>
              <a:rPr lang="en-US" sz="4800" dirty="0">
                <a:solidFill>
                  <a:srgbClr val="0F19FF"/>
                </a:solidFill>
              </a:rPr>
              <a:t>CAM-</a:t>
            </a:r>
            <a:r>
              <a:rPr lang="en-US" sz="4800" dirty="0" err="1">
                <a:solidFill>
                  <a:srgbClr val="0F19FF"/>
                </a:solidFill>
              </a:rPr>
              <a:t>Chem</a:t>
            </a:r>
            <a:r>
              <a:rPr lang="en-US" sz="4800" dirty="0">
                <a:solidFill>
                  <a:srgbClr val="0F19FF"/>
                </a:solidFill>
              </a:rPr>
              <a:t> </a:t>
            </a:r>
            <a:r>
              <a:rPr lang="en-US" sz="4800" dirty="0" smtClean="0">
                <a:solidFill>
                  <a:srgbClr val="0F19FF"/>
                </a:solidFill>
              </a:rPr>
              <a:t>evaluation</a:t>
            </a:r>
            <a:endParaRPr lang="en-US" sz="4800" dirty="0"/>
          </a:p>
        </p:txBody>
      </p:sp>
      <p:sp>
        <p:nvSpPr>
          <p:cNvPr id="6" name="Content Placeholder 5"/>
          <p:cNvSpPr>
            <a:spLocks noGrp="1"/>
          </p:cNvSpPr>
          <p:nvPr>
            <p:ph idx="1"/>
          </p:nvPr>
        </p:nvSpPr>
        <p:spPr>
          <a:xfrm>
            <a:off x="711200" y="1480185"/>
            <a:ext cx="11074400" cy="5509895"/>
          </a:xfrm>
        </p:spPr>
        <p:txBody>
          <a:bodyPr>
            <a:noAutofit/>
          </a:bodyPr>
          <a:lstStyle/>
          <a:p>
            <a:pPr lvl="1">
              <a:lnSpc>
                <a:spcPct val="200000"/>
              </a:lnSpc>
              <a:buFont typeface="Wingdings" panose="05000000000000000000" pitchFamily="2" charset="2"/>
              <a:buChar char="Ø"/>
            </a:pPr>
            <a:r>
              <a:rPr lang="en-US" sz="1800" dirty="0" smtClean="0"/>
              <a:t>Evaluated S_2010 using </a:t>
            </a:r>
            <a:r>
              <a:rPr lang="en-US" sz="1800" dirty="0"/>
              <a:t>present day O</a:t>
            </a:r>
            <a:r>
              <a:rPr lang="en-US" sz="1800" baseline="-25000" dirty="0"/>
              <a:t>3</a:t>
            </a:r>
            <a:r>
              <a:rPr lang="en-US" sz="1800" dirty="0"/>
              <a:t> data from multi year observations ( </a:t>
            </a:r>
            <a:r>
              <a:rPr lang="en-US" sz="1800" dirty="0" err="1"/>
              <a:t>ozonesondes</a:t>
            </a:r>
            <a:r>
              <a:rPr lang="en-US" sz="1800" dirty="0"/>
              <a:t>, satellites, aircraft campaign and ground based observations)</a:t>
            </a:r>
          </a:p>
          <a:p>
            <a:pPr lvl="1">
              <a:lnSpc>
                <a:spcPct val="200000"/>
              </a:lnSpc>
              <a:buFont typeface="Wingdings" panose="05000000000000000000" pitchFamily="2" charset="2"/>
              <a:buChar char="Ø"/>
            </a:pPr>
            <a:r>
              <a:rPr lang="en-US" sz="1800" dirty="0"/>
              <a:t>Compared with 4 year average of </a:t>
            </a:r>
            <a:r>
              <a:rPr lang="en-US" sz="1800" dirty="0" smtClean="0"/>
              <a:t>CAM-</a:t>
            </a:r>
            <a:r>
              <a:rPr lang="en-US" sz="1800" dirty="0" err="1" smtClean="0"/>
              <a:t>Chem</a:t>
            </a:r>
            <a:r>
              <a:rPr lang="en-US" sz="1800" dirty="0" smtClean="0"/>
              <a:t> </a:t>
            </a:r>
            <a:r>
              <a:rPr lang="en-US" sz="1800" dirty="0"/>
              <a:t>output: model capture well</a:t>
            </a:r>
          </a:p>
          <a:p>
            <a:pPr lvl="1">
              <a:lnSpc>
                <a:spcPct val="200000"/>
              </a:lnSpc>
              <a:buFont typeface="Wingdings" panose="05000000000000000000" pitchFamily="2" charset="2"/>
              <a:buChar char="Ø"/>
            </a:pPr>
            <a:r>
              <a:rPr lang="en-US" sz="1800" dirty="0"/>
              <a:t>Seasonal cycle of O</a:t>
            </a:r>
            <a:r>
              <a:rPr lang="en-US" sz="1800" baseline="-25000" dirty="0"/>
              <a:t>3</a:t>
            </a:r>
            <a:r>
              <a:rPr lang="en-US" sz="1800" dirty="0"/>
              <a:t> at specific pressure captures well</a:t>
            </a:r>
          </a:p>
          <a:p>
            <a:pPr lvl="1">
              <a:lnSpc>
                <a:spcPct val="200000"/>
              </a:lnSpc>
              <a:buFont typeface="Wingdings" panose="05000000000000000000" pitchFamily="2" charset="2"/>
              <a:buChar char="Ø"/>
            </a:pPr>
            <a:r>
              <a:rPr lang="en-US" sz="1800" dirty="0" smtClean="0"/>
              <a:t>Also </a:t>
            </a:r>
            <a:r>
              <a:rPr lang="en-US" sz="1800" dirty="0"/>
              <a:t>model performs better in NH than SH.</a:t>
            </a:r>
          </a:p>
        </p:txBody>
      </p:sp>
    </p:spTree>
    <p:extLst>
      <p:ext uri="{BB962C8B-B14F-4D97-AF65-F5344CB8AC3E}">
        <p14:creationId xmlns:p14="http://schemas.microsoft.com/office/powerpoint/2010/main" val="26720246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713"/>
            <a:ext cx="12192000" cy="1008543"/>
          </a:xfrm>
        </p:spPr>
        <p:txBody>
          <a:bodyPr>
            <a:normAutofit/>
          </a:bodyPr>
          <a:lstStyle/>
          <a:p>
            <a:pPr algn="ctr"/>
            <a:r>
              <a:rPr lang="en-US" sz="4800" b="1" dirty="0">
                <a:solidFill>
                  <a:srgbClr val="0F19FF"/>
                </a:solidFill>
                <a:latin typeface="+mn-lt"/>
              </a:rPr>
              <a:t>Results and Discussions </a:t>
            </a:r>
          </a:p>
        </p:txBody>
      </p:sp>
      <p:sp>
        <p:nvSpPr>
          <p:cNvPr id="6" name="Rectangle 5"/>
          <p:cNvSpPr/>
          <p:nvPr/>
        </p:nvSpPr>
        <p:spPr>
          <a:xfrm>
            <a:off x="312983" y="6354246"/>
            <a:ext cx="2440378" cy="369332"/>
          </a:xfrm>
          <a:prstGeom prst="rect">
            <a:avLst/>
          </a:prstGeom>
        </p:spPr>
        <p:txBody>
          <a:bodyPr wrap="square">
            <a:spAutoFit/>
          </a:bodyPr>
          <a:lstStyle/>
          <a:p>
            <a:r>
              <a:rPr lang="en-US" dirty="0"/>
              <a:t>Source: Main paper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82" y="1259840"/>
            <a:ext cx="5591955" cy="4990570"/>
          </a:xfrm>
          <a:prstGeom prst="rect">
            <a:avLst/>
          </a:prstGeom>
          <a:solidFill>
            <a:schemeClr val="tx1"/>
          </a:solidFill>
          <a:ln w="12700">
            <a:solidFill>
              <a:schemeClr val="tx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249680"/>
            <a:ext cx="5591955" cy="4990570"/>
          </a:xfrm>
          <a:prstGeom prst="rect">
            <a:avLst/>
          </a:prstGeom>
          <a:solidFill>
            <a:schemeClr val="tx1"/>
          </a:solidFill>
          <a:ln w="12700">
            <a:solidFill>
              <a:schemeClr val="tx1"/>
            </a:solidFill>
          </a:ln>
        </p:spPr>
      </p:pic>
      <p:sp>
        <p:nvSpPr>
          <p:cNvPr id="3" name="Rectangle 2"/>
          <p:cNvSpPr/>
          <p:nvPr/>
        </p:nvSpPr>
        <p:spPr>
          <a:xfrm>
            <a:off x="546265" y="3384468"/>
            <a:ext cx="855023" cy="54626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3033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713"/>
            <a:ext cx="12192000" cy="1008543"/>
          </a:xfrm>
        </p:spPr>
        <p:txBody>
          <a:bodyPr>
            <a:normAutofit/>
          </a:bodyPr>
          <a:lstStyle/>
          <a:p>
            <a:pPr algn="ctr"/>
            <a:r>
              <a:rPr lang="en-US" sz="4800" b="1" dirty="0">
                <a:solidFill>
                  <a:srgbClr val="0F19FF"/>
                </a:solidFill>
                <a:latin typeface="+mn-lt"/>
              </a:rPr>
              <a:t>Results</a:t>
            </a:r>
            <a:r>
              <a:rPr lang="en-US" sz="4800" dirty="0">
                <a:solidFill>
                  <a:srgbClr val="0F19FF"/>
                </a:solidFill>
                <a:latin typeface="+mn-lt"/>
              </a:rPr>
              <a:t> </a:t>
            </a:r>
            <a:r>
              <a:rPr lang="en-US" sz="4800" b="1" dirty="0">
                <a:solidFill>
                  <a:srgbClr val="0F19FF"/>
                </a:solidFill>
                <a:latin typeface="+mn-lt"/>
              </a:rPr>
              <a:t>and</a:t>
            </a:r>
            <a:r>
              <a:rPr lang="en-US" sz="4800" dirty="0">
                <a:solidFill>
                  <a:srgbClr val="0F19FF"/>
                </a:solidFill>
                <a:latin typeface="+mn-lt"/>
              </a:rPr>
              <a:t> </a:t>
            </a:r>
            <a:r>
              <a:rPr lang="en-US" sz="4800" b="1" dirty="0">
                <a:solidFill>
                  <a:srgbClr val="0F19FF"/>
                </a:solidFill>
                <a:latin typeface="+mn-lt"/>
              </a:rPr>
              <a:t>Discussions</a:t>
            </a:r>
            <a:r>
              <a:rPr lang="en-US" sz="4800" dirty="0">
                <a:solidFill>
                  <a:srgbClr val="0F19FF"/>
                </a:solidFill>
                <a:latin typeface="+mn-lt"/>
              </a:rPr>
              <a:t> </a:t>
            </a:r>
          </a:p>
        </p:txBody>
      </p:sp>
      <p:sp>
        <p:nvSpPr>
          <p:cNvPr id="6" name="Rectangle 5"/>
          <p:cNvSpPr/>
          <p:nvPr/>
        </p:nvSpPr>
        <p:spPr>
          <a:xfrm>
            <a:off x="382937" y="5803900"/>
            <a:ext cx="11717623" cy="646331"/>
          </a:xfrm>
          <a:prstGeom prst="rect">
            <a:avLst/>
          </a:prstGeom>
        </p:spPr>
        <p:txBody>
          <a:bodyPr wrap="square">
            <a:spAutoFit/>
          </a:bodyPr>
          <a:lstStyle/>
          <a:p>
            <a:r>
              <a:rPr lang="en-US" dirty="0"/>
              <a:t>Source: supplementary information at </a:t>
            </a:r>
            <a:r>
              <a:rPr lang="en-US" dirty="0">
                <a:hlinkClick r:id="rId3"/>
              </a:rPr>
              <a:t>http://www.nature.com/ngeo/journal/v9/n12/extref/ngeo2827-s1.pdf</a:t>
            </a:r>
            <a:endParaRPr lang="en-US" dirty="0"/>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316" y="1751933"/>
            <a:ext cx="6236358" cy="3130102"/>
          </a:xfrm>
          <a:prstGeom prst="rect">
            <a:avLst/>
          </a:prstGeom>
          <a:solidFill>
            <a:schemeClr val="tx1"/>
          </a:solidFill>
          <a:ln w="12700">
            <a:solidFill>
              <a:schemeClr val="tx1"/>
            </a:solidFill>
          </a:ln>
        </p:spPr>
      </p:pic>
      <p:sp>
        <p:nvSpPr>
          <p:cNvPr id="5" name="TextBox 4"/>
          <p:cNvSpPr txBox="1"/>
          <p:nvPr/>
        </p:nvSpPr>
        <p:spPr>
          <a:xfrm>
            <a:off x="6786880" y="1366018"/>
            <a:ext cx="5239000" cy="3554819"/>
          </a:xfrm>
          <a:prstGeom prst="rect">
            <a:avLst/>
          </a:prstGeom>
          <a:noFill/>
        </p:spPr>
        <p:txBody>
          <a:bodyPr wrap="square" rtlCol="0">
            <a:spAutoFit/>
          </a:bodyPr>
          <a:lstStyle/>
          <a:p>
            <a:pPr marL="285750" indent="-285750">
              <a:lnSpc>
                <a:spcPct val="250000"/>
              </a:lnSpc>
              <a:buFont typeface="Wingdings" panose="05000000000000000000" pitchFamily="2" charset="2"/>
              <a:buChar char="Ø"/>
            </a:pPr>
            <a:r>
              <a:rPr lang="en-US" dirty="0"/>
              <a:t>Influence of change in spatial distribution&gt; sum of two other influences in 3 of 4 years modelled. </a:t>
            </a:r>
          </a:p>
          <a:p>
            <a:pPr marL="285750" indent="-285750">
              <a:lnSpc>
                <a:spcPct val="250000"/>
              </a:lnSpc>
              <a:buFont typeface="Wingdings" panose="05000000000000000000" pitchFamily="2" charset="2"/>
              <a:buChar char="Ø"/>
            </a:pPr>
            <a:r>
              <a:rPr lang="en-US" dirty="0" smtClean="0"/>
              <a:t>Total </a:t>
            </a:r>
            <a:r>
              <a:rPr lang="en-US" dirty="0"/>
              <a:t>BO</a:t>
            </a:r>
            <a:r>
              <a:rPr lang="en-US" baseline="-25000" dirty="0"/>
              <a:t>3</a:t>
            </a:r>
            <a:r>
              <a:rPr lang="en-US" dirty="0"/>
              <a:t> change from sensitivity simulations(32.46 </a:t>
            </a:r>
            <a:r>
              <a:rPr lang="en-US" dirty="0" err="1"/>
              <a:t>Tg</a:t>
            </a:r>
            <a:r>
              <a:rPr lang="en-US" dirty="0"/>
              <a:t>) &gt; the difference between S_2010 and S_1980(28.12Tg) </a:t>
            </a:r>
          </a:p>
        </p:txBody>
      </p:sp>
      <p:sp>
        <p:nvSpPr>
          <p:cNvPr id="4" name="Flowchart: Alternate Process 3"/>
          <p:cNvSpPr/>
          <p:nvPr/>
        </p:nvSpPr>
        <p:spPr>
          <a:xfrm>
            <a:off x="3555999" y="3549250"/>
            <a:ext cx="2937969" cy="266496"/>
          </a:xfrm>
          <a:prstGeom prst="flowChartAlternateProcess">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55998" y="4892263"/>
            <a:ext cx="2937969" cy="292388"/>
          </a:xfrm>
          <a:prstGeom prst="rect">
            <a:avLst/>
          </a:prstGeom>
          <a:noFill/>
          <a:ln w="28575">
            <a:solidFill>
              <a:srgbClr val="7030A0"/>
            </a:solidFill>
          </a:ln>
        </p:spPr>
        <p:txBody>
          <a:bodyPr wrap="square" rtlCol="0">
            <a:spAutoFit/>
          </a:bodyPr>
          <a:lstStyle/>
          <a:p>
            <a:r>
              <a:rPr lang="en-US" sz="1300" dirty="0">
                <a:solidFill>
                  <a:srgbClr val="0F19FF"/>
                </a:solidFill>
              </a:rPr>
              <a:t>15.90          15.66           16.62           16.14</a:t>
            </a:r>
          </a:p>
        </p:txBody>
      </p:sp>
      <p:sp>
        <p:nvSpPr>
          <p:cNvPr id="7" name="Rounded Rectangle 6"/>
          <p:cNvSpPr/>
          <p:nvPr/>
        </p:nvSpPr>
        <p:spPr>
          <a:xfrm>
            <a:off x="2225040" y="3549250"/>
            <a:ext cx="436880" cy="101259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1959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32E60C-DB09-8E46-A7DD-711710BEF5A0}" type="slidenum">
              <a:rPr lang="en-US" smtClean="0"/>
              <a:t>13</a:t>
            </a:fld>
            <a:endParaRPr lang="en-US"/>
          </a:p>
        </p:txBody>
      </p:sp>
      <p:sp>
        <p:nvSpPr>
          <p:cNvPr id="2" name="Rectangle 1"/>
          <p:cNvSpPr/>
          <p:nvPr/>
        </p:nvSpPr>
        <p:spPr>
          <a:xfrm>
            <a:off x="6456680" y="6237523"/>
            <a:ext cx="5735320" cy="738664"/>
          </a:xfrm>
          <a:prstGeom prst="rect">
            <a:avLst/>
          </a:prstGeom>
        </p:spPr>
        <p:txBody>
          <a:bodyPr wrap="square">
            <a:spAutoFit/>
          </a:bodyPr>
          <a:lstStyle/>
          <a:p>
            <a:r>
              <a:rPr lang="tr-TR" sz="1200" b="1" dirty="0">
                <a:latin typeface="AdvHvc" charset="0"/>
              </a:rPr>
              <a:t>Source</a:t>
            </a:r>
            <a:r>
              <a:rPr lang="tr-TR" sz="1200" dirty="0">
                <a:latin typeface="AdvHvc" charset="0"/>
              </a:rPr>
              <a:t>:</a:t>
            </a:r>
            <a:r>
              <a:rPr lang="en-US" sz="1200" dirty="0">
                <a:latin typeface="AdvHvc" charset="0"/>
              </a:rPr>
              <a:t> figure 3(main paper) and figure (supplementary information at</a:t>
            </a:r>
            <a:r>
              <a:rPr lang="tr-TR" sz="1200" dirty="0">
                <a:latin typeface="AdvHvc" charset="0"/>
              </a:rPr>
              <a:t> </a:t>
            </a:r>
            <a:r>
              <a:rPr lang="en-US" sz="1200" dirty="0">
                <a:hlinkClick r:id="rId3"/>
              </a:rPr>
              <a:t>http://www.nature.com/ngeo/journal/v9/n12/extref/ngeo2827-s1.pdf</a:t>
            </a:r>
            <a:r>
              <a:rPr lang="en-US" sz="1200" dirty="0"/>
              <a:t>)</a:t>
            </a:r>
          </a:p>
          <a:p>
            <a:r>
              <a:rPr lang="tr-TR" dirty="0">
                <a:latin typeface="AdvHvc" charset="0"/>
              </a:rPr>
              <a:t> </a:t>
            </a:r>
            <a:endParaRPr lang="tr-TR"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187" y="847223"/>
            <a:ext cx="5308391" cy="289165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187" y="3933204"/>
            <a:ext cx="5308391" cy="2891657"/>
          </a:xfrm>
          <a:prstGeom prst="rect">
            <a:avLst/>
          </a:prstGeom>
        </p:spPr>
      </p:pic>
      <p:sp>
        <p:nvSpPr>
          <p:cNvPr id="5" name="TextBox 4"/>
          <p:cNvSpPr txBox="1"/>
          <p:nvPr/>
        </p:nvSpPr>
        <p:spPr>
          <a:xfrm>
            <a:off x="2753360" y="3250644"/>
            <a:ext cx="1721162" cy="646331"/>
          </a:xfrm>
          <a:prstGeom prst="rect">
            <a:avLst/>
          </a:prstGeom>
          <a:solidFill>
            <a:schemeClr val="bg1"/>
          </a:solidFill>
          <a:ln w="28575">
            <a:solidFill>
              <a:srgbClr val="00B0F0"/>
            </a:solidFill>
          </a:ln>
        </p:spPr>
        <p:txBody>
          <a:bodyPr wrap="square" rtlCol="0">
            <a:spAutoFit/>
          </a:bodyPr>
          <a:lstStyle/>
          <a:p>
            <a:r>
              <a:rPr lang="en-US" dirty="0"/>
              <a:t>68%     BO</a:t>
            </a:r>
            <a:r>
              <a:rPr lang="en-US" baseline="-25000" dirty="0"/>
              <a:t>3</a:t>
            </a:r>
            <a:r>
              <a:rPr lang="en-US" dirty="0"/>
              <a:t> is below 500 hPa</a:t>
            </a:r>
          </a:p>
        </p:txBody>
      </p:sp>
      <p:sp>
        <p:nvSpPr>
          <p:cNvPr id="6" name="Isosceles Triangle 5"/>
          <p:cNvSpPr/>
          <p:nvPr/>
        </p:nvSpPr>
        <p:spPr>
          <a:xfrm>
            <a:off x="2958142" y="4915580"/>
            <a:ext cx="162560" cy="1625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238239" y="693261"/>
            <a:ext cx="5614130" cy="5663089"/>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en-US" sz="1700" dirty="0"/>
              <a:t>Over 30</a:t>
            </a:r>
            <a:r>
              <a:rPr lang="en-US" sz="1700" baseline="30000" dirty="0"/>
              <a:t>0</a:t>
            </a:r>
            <a:r>
              <a:rPr lang="en-US" sz="1700" dirty="0"/>
              <a:t>S-30</a:t>
            </a:r>
            <a:r>
              <a:rPr lang="en-US" sz="1700" baseline="30000" dirty="0"/>
              <a:t>0</a:t>
            </a:r>
            <a:r>
              <a:rPr lang="en-US" sz="1700" dirty="0"/>
              <a:t>N, the change BO</a:t>
            </a:r>
            <a:r>
              <a:rPr lang="en-US" sz="1700" baseline="-25000" dirty="0"/>
              <a:t>3</a:t>
            </a:r>
            <a:r>
              <a:rPr lang="en-US" sz="1700" dirty="0"/>
              <a:t> from Spatial distribution is much greater than other influences</a:t>
            </a:r>
          </a:p>
          <a:p>
            <a:pPr marL="285750" indent="-285750">
              <a:lnSpc>
                <a:spcPct val="200000"/>
              </a:lnSpc>
              <a:buFont typeface="Wingdings" panose="05000000000000000000" pitchFamily="2" charset="2"/>
              <a:buChar char="Ø"/>
            </a:pPr>
            <a:r>
              <a:rPr lang="en-US" sz="1700" dirty="0"/>
              <a:t>In </a:t>
            </a:r>
            <a:r>
              <a:rPr lang="en-US" sz="1700"/>
              <a:t>extratropical </a:t>
            </a:r>
            <a:r>
              <a:rPr lang="en-US" sz="1700" smtClean="0"/>
              <a:t>regions, the </a:t>
            </a:r>
            <a:r>
              <a:rPr lang="en-US" sz="1700" dirty="0"/>
              <a:t>change is only slightly greater</a:t>
            </a:r>
          </a:p>
          <a:p>
            <a:pPr marL="285750" indent="-285750">
              <a:lnSpc>
                <a:spcPct val="200000"/>
              </a:lnSpc>
              <a:buFont typeface="Wingdings" panose="05000000000000000000" pitchFamily="2" charset="2"/>
              <a:buChar char="Ø"/>
            </a:pPr>
            <a:r>
              <a:rPr lang="en-US" sz="1700" dirty="0"/>
              <a:t>North of 60</a:t>
            </a:r>
            <a:r>
              <a:rPr lang="en-US" sz="1700" baseline="30000" dirty="0"/>
              <a:t>0</a:t>
            </a:r>
            <a:r>
              <a:rPr lang="en-US" sz="1700" dirty="0"/>
              <a:t>N, BO</a:t>
            </a:r>
            <a:r>
              <a:rPr lang="en-US" sz="1700" baseline="-25000" dirty="0"/>
              <a:t>3</a:t>
            </a:r>
            <a:r>
              <a:rPr lang="en-US" sz="1700" dirty="0"/>
              <a:t> change due to emission spatial distribution is lowest </a:t>
            </a:r>
          </a:p>
          <a:p>
            <a:pPr marL="285750" indent="-285750">
              <a:lnSpc>
                <a:spcPct val="200000"/>
              </a:lnSpc>
              <a:buFont typeface="Wingdings" panose="05000000000000000000" pitchFamily="2" charset="2"/>
              <a:buChar char="Ø"/>
            </a:pPr>
            <a:r>
              <a:rPr lang="en-US" sz="1700" dirty="0"/>
              <a:t>From 1980-2010, global emission magnitude change and CH</a:t>
            </a:r>
            <a:r>
              <a:rPr lang="en-US" sz="1700" baseline="-25000" dirty="0"/>
              <a:t>4</a:t>
            </a:r>
            <a:r>
              <a:rPr lang="en-US" sz="1700" dirty="0"/>
              <a:t> change both increase O</a:t>
            </a:r>
            <a:r>
              <a:rPr lang="en-US" sz="1700" baseline="-25000" dirty="0"/>
              <a:t>3</a:t>
            </a:r>
            <a:r>
              <a:rPr lang="en-US" sz="1700" dirty="0"/>
              <a:t> over 30</a:t>
            </a:r>
            <a:r>
              <a:rPr lang="en-US" sz="1700" baseline="30000" dirty="0"/>
              <a:t>0</a:t>
            </a:r>
            <a:r>
              <a:rPr lang="en-US" sz="1700" dirty="0"/>
              <a:t> S-30</a:t>
            </a:r>
            <a:r>
              <a:rPr lang="en-US" sz="1700" baseline="30000" dirty="0"/>
              <a:t>0</a:t>
            </a:r>
            <a:r>
              <a:rPr lang="en-US" sz="1700" dirty="0"/>
              <a:t> N, but spatial distribution best explains overall O</a:t>
            </a:r>
            <a:r>
              <a:rPr lang="en-US" sz="1700" baseline="-25000" dirty="0"/>
              <a:t>3</a:t>
            </a:r>
            <a:r>
              <a:rPr lang="en-US" sz="1700" dirty="0"/>
              <a:t> change at  regions  with greatest ozone increase</a:t>
            </a:r>
            <a:r>
              <a:rPr lang="en-US" dirty="0"/>
              <a:t>.</a:t>
            </a:r>
          </a:p>
          <a:p>
            <a:pPr marL="285750" indent="-285750">
              <a:lnSpc>
                <a:spcPct val="200000"/>
              </a:lnSpc>
              <a:buFont typeface="Wingdings" panose="05000000000000000000" pitchFamily="2" charset="2"/>
              <a:buChar char="Ø"/>
            </a:pPr>
            <a:endParaRPr lang="en-US" dirty="0"/>
          </a:p>
          <a:p>
            <a:endParaRPr lang="en-US" dirty="0"/>
          </a:p>
        </p:txBody>
      </p:sp>
      <p:sp>
        <p:nvSpPr>
          <p:cNvPr id="9" name="TextBox 8"/>
          <p:cNvSpPr txBox="1"/>
          <p:nvPr/>
        </p:nvSpPr>
        <p:spPr>
          <a:xfrm>
            <a:off x="658693" y="-141869"/>
            <a:ext cx="10653614" cy="830997"/>
          </a:xfrm>
          <a:prstGeom prst="rect">
            <a:avLst/>
          </a:prstGeom>
          <a:noFill/>
        </p:spPr>
        <p:txBody>
          <a:bodyPr wrap="square" rtlCol="0">
            <a:spAutoFit/>
          </a:bodyPr>
          <a:lstStyle/>
          <a:p>
            <a:pPr algn="ctr"/>
            <a:r>
              <a:rPr lang="en-US" sz="4800" b="1" dirty="0">
                <a:solidFill>
                  <a:srgbClr val="0F19FF"/>
                </a:solidFill>
              </a:rPr>
              <a:t>Results</a:t>
            </a:r>
            <a:r>
              <a:rPr lang="en-US" sz="4800" dirty="0">
                <a:solidFill>
                  <a:srgbClr val="0F19FF"/>
                </a:solidFill>
              </a:rPr>
              <a:t> </a:t>
            </a:r>
            <a:r>
              <a:rPr lang="en-US" sz="4800" b="1" dirty="0">
                <a:solidFill>
                  <a:srgbClr val="0F19FF"/>
                </a:solidFill>
              </a:rPr>
              <a:t>and</a:t>
            </a:r>
            <a:r>
              <a:rPr lang="en-US" sz="4800" dirty="0">
                <a:solidFill>
                  <a:srgbClr val="0F19FF"/>
                </a:solidFill>
              </a:rPr>
              <a:t> </a:t>
            </a:r>
            <a:r>
              <a:rPr lang="en-US" sz="4800" b="1" dirty="0">
                <a:solidFill>
                  <a:srgbClr val="0F19FF"/>
                </a:solidFill>
              </a:rPr>
              <a:t>Discussions</a:t>
            </a:r>
            <a:r>
              <a:rPr lang="en-US" sz="4800" dirty="0">
                <a:solidFill>
                  <a:srgbClr val="0F19FF"/>
                </a:solidFill>
              </a:rPr>
              <a:t> </a:t>
            </a:r>
          </a:p>
        </p:txBody>
      </p:sp>
    </p:spTree>
    <p:extLst>
      <p:ext uri="{BB962C8B-B14F-4D97-AF65-F5344CB8AC3E}">
        <p14:creationId xmlns:p14="http://schemas.microsoft.com/office/powerpoint/2010/main" val="36949205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animBg="1"/>
      <p:bldP spid="6"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
            <a:ext cx="12192000" cy="690879"/>
          </a:xfrm>
        </p:spPr>
        <p:txBody>
          <a:bodyPr>
            <a:noAutofit/>
          </a:bodyPr>
          <a:lstStyle/>
          <a:p>
            <a:pPr algn="ctr"/>
            <a:r>
              <a:rPr lang="en-US" sz="4800" b="1" dirty="0">
                <a:solidFill>
                  <a:srgbClr val="0F19FF"/>
                </a:solidFill>
                <a:latin typeface="+mn-lt"/>
              </a:rPr>
              <a:t>Results</a:t>
            </a:r>
            <a:r>
              <a:rPr lang="en-US" sz="4800" dirty="0">
                <a:solidFill>
                  <a:srgbClr val="0F19FF"/>
                </a:solidFill>
                <a:latin typeface="+mn-lt"/>
              </a:rPr>
              <a:t> </a:t>
            </a:r>
            <a:r>
              <a:rPr lang="en-US" sz="4800" b="1" dirty="0">
                <a:solidFill>
                  <a:srgbClr val="0F19FF"/>
                </a:solidFill>
                <a:latin typeface="+mn-lt"/>
              </a:rPr>
              <a:t>and</a:t>
            </a:r>
            <a:r>
              <a:rPr lang="en-US" sz="4800" dirty="0">
                <a:solidFill>
                  <a:srgbClr val="0F19FF"/>
                </a:solidFill>
                <a:latin typeface="+mn-lt"/>
              </a:rPr>
              <a:t> </a:t>
            </a:r>
            <a:r>
              <a:rPr lang="en-US" sz="4800" b="1" dirty="0">
                <a:solidFill>
                  <a:srgbClr val="0F19FF"/>
                </a:solidFill>
                <a:latin typeface="+mn-lt"/>
              </a:rPr>
              <a:t>Discussions</a:t>
            </a:r>
          </a:p>
        </p:txBody>
      </p:sp>
      <p:sp>
        <p:nvSpPr>
          <p:cNvPr id="6" name="Rectangle 5"/>
          <p:cNvSpPr/>
          <p:nvPr/>
        </p:nvSpPr>
        <p:spPr>
          <a:xfrm>
            <a:off x="6303314" y="6488668"/>
            <a:ext cx="2149948" cy="369332"/>
          </a:xfrm>
          <a:prstGeom prst="rect">
            <a:avLst/>
          </a:prstGeom>
        </p:spPr>
        <p:txBody>
          <a:bodyPr wrap="none">
            <a:spAutoFit/>
          </a:bodyPr>
          <a:lstStyle/>
          <a:p>
            <a:r>
              <a:rPr lang="en-US" dirty="0">
                <a:latin typeface="AdvPAEBC" charset="0"/>
              </a:rPr>
              <a:t>Source: </a:t>
            </a:r>
            <a:r>
              <a:rPr lang="en-US" dirty="0"/>
              <a:t>Main paper</a:t>
            </a:r>
          </a:p>
        </p:txBody>
      </p:sp>
      <p:sp>
        <p:nvSpPr>
          <p:cNvPr id="2" name="TextBox 1"/>
          <p:cNvSpPr txBox="1"/>
          <p:nvPr/>
        </p:nvSpPr>
        <p:spPr>
          <a:xfrm>
            <a:off x="6004560" y="785992"/>
            <a:ext cx="5801360" cy="563231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1600" dirty="0"/>
              <a:t>Increase of O</a:t>
            </a:r>
            <a:r>
              <a:rPr lang="en-US" sz="1600" baseline="-25000" dirty="0"/>
              <a:t>3</a:t>
            </a:r>
            <a:r>
              <a:rPr lang="en-US" sz="1600" dirty="0"/>
              <a:t> precursor emission s</a:t>
            </a:r>
            <a:r>
              <a:rPr lang="en-US" sz="1600" dirty="0" smtClean="0"/>
              <a:t>outh </a:t>
            </a:r>
            <a:r>
              <a:rPr lang="en-US" sz="1600" dirty="0"/>
              <a:t>of 35</a:t>
            </a:r>
            <a:r>
              <a:rPr lang="en-US" sz="1600" baseline="30000" dirty="0"/>
              <a:t>0</a:t>
            </a:r>
            <a:r>
              <a:rPr lang="en-US" sz="1600" dirty="0"/>
              <a:t> N: Hadley cell </a:t>
            </a:r>
          </a:p>
          <a:p>
            <a:pPr marL="285750" indent="-285750">
              <a:lnSpc>
                <a:spcPct val="150000"/>
              </a:lnSpc>
              <a:buFont typeface="Wingdings" panose="05000000000000000000" pitchFamily="2" charset="2"/>
              <a:buChar char="Ø"/>
            </a:pPr>
            <a:r>
              <a:rPr lang="en-US" sz="1600" dirty="0"/>
              <a:t>Decrease of </a:t>
            </a:r>
            <a:r>
              <a:rPr lang="en-US" sz="1600" dirty="0" smtClean="0"/>
              <a:t>north </a:t>
            </a:r>
            <a:r>
              <a:rPr lang="en-US" sz="1600" dirty="0"/>
              <a:t>of 35</a:t>
            </a:r>
            <a:r>
              <a:rPr lang="en-US" sz="1600" baseline="30000" dirty="0"/>
              <a:t>0</a:t>
            </a:r>
            <a:r>
              <a:rPr lang="en-US" sz="1600" dirty="0"/>
              <a:t> N : Ferrell cell circulation</a:t>
            </a:r>
          </a:p>
          <a:p>
            <a:pPr marL="285750" indent="-285750">
              <a:lnSpc>
                <a:spcPct val="150000"/>
              </a:lnSpc>
              <a:buFont typeface="Wingdings" panose="05000000000000000000" pitchFamily="2" charset="2"/>
              <a:buChar char="Ø"/>
            </a:pPr>
            <a:r>
              <a:rPr lang="en-US" sz="1600" dirty="0"/>
              <a:t>Equatorward shift emission: strong convective mixing lift O</a:t>
            </a:r>
            <a:r>
              <a:rPr lang="en-US" sz="1600" baseline="-25000" dirty="0"/>
              <a:t>3</a:t>
            </a:r>
            <a:r>
              <a:rPr lang="en-US" sz="1600" dirty="0"/>
              <a:t> and its precursor </a:t>
            </a:r>
            <a:r>
              <a:rPr lang="en-US" sz="1600" dirty="0" smtClean="0"/>
              <a:t>NO</a:t>
            </a:r>
            <a:r>
              <a:rPr lang="en-US" sz="1600" baseline="-25000" dirty="0" smtClean="0"/>
              <a:t>Y</a:t>
            </a:r>
            <a:r>
              <a:rPr lang="en-US" sz="1600" dirty="0" smtClean="0"/>
              <a:t> </a:t>
            </a:r>
            <a:r>
              <a:rPr lang="en-US" sz="1600" dirty="0"/>
              <a:t>, favors O</a:t>
            </a:r>
            <a:r>
              <a:rPr lang="en-US" sz="1600" baseline="-25000" dirty="0"/>
              <a:t>3</a:t>
            </a:r>
            <a:r>
              <a:rPr lang="en-US" sz="1600" dirty="0"/>
              <a:t> accumulation </a:t>
            </a:r>
          </a:p>
          <a:p>
            <a:pPr marL="285750" indent="-285750">
              <a:lnSpc>
                <a:spcPct val="150000"/>
              </a:lnSpc>
              <a:buFont typeface="Wingdings" panose="05000000000000000000" pitchFamily="2" charset="2"/>
              <a:buChar char="Ø"/>
            </a:pPr>
            <a:r>
              <a:rPr lang="en-US" sz="1600" dirty="0"/>
              <a:t>NH mid altitudes, less NO</a:t>
            </a:r>
            <a:r>
              <a:rPr lang="en-US" sz="1600" baseline="-25000" dirty="0"/>
              <a:t>Y</a:t>
            </a:r>
            <a:r>
              <a:rPr lang="en-US" sz="1600" dirty="0"/>
              <a:t> is lifted to high altitude</a:t>
            </a:r>
          </a:p>
          <a:p>
            <a:pPr marL="285750" indent="-285750">
              <a:lnSpc>
                <a:spcPct val="150000"/>
              </a:lnSpc>
              <a:buFont typeface="Wingdings" panose="05000000000000000000" pitchFamily="2" charset="2"/>
              <a:buChar char="Ø"/>
            </a:pPr>
            <a:r>
              <a:rPr lang="en-US" sz="1600" dirty="0"/>
              <a:t>O</a:t>
            </a:r>
            <a:r>
              <a:rPr lang="en-US" sz="1600" baseline="-25000" dirty="0"/>
              <a:t>3</a:t>
            </a:r>
            <a:r>
              <a:rPr lang="en-US" sz="1600" dirty="0"/>
              <a:t> increases are affected </a:t>
            </a:r>
            <a:r>
              <a:rPr lang="en-US" sz="1600" dirty="0" smtClean="0"/>
              <a:t>by:</a:t>
            </a:r>
          </a:p>
          <a:p>
            <a:pPr marL="742950" lvl="1" indent="-285750">
              <a:lnSpc>
                <a:spcPct val="150000"/>
              </a:lnSpc>
              <a:buFont typeface="Wingdings" panose="05000000000000000000" pitchFamily="2" charset="2"/>
              <a:buChar char="Ø"/>
            </a:pPr>
            <a:r>
              <a:rPr lang="en-US" sz="1600" dirty="0" smtClean="0"/>
              <a:t>transport </a:t>
            </a:r>
            <a:r>
              <a:rPr lang="en-US" sz="1600" dirty="0"/>
              <a:t>of pollutant.</a:t>
            </a:r>
          </a:p>
          <a:p>
            <a:pPr marL="742950" lvl="1" indent="-285750">
              <a:lnSpc>
                <a:spcPct val="150000"/>
              </a:lnSpc>
              <a:buFont typeface="Wingdings" panose="05000000000000000000" pitchFamily="2" charset="2"/>
              <a:buChar char="Ø"/>
            </a:pPr>
            <a:r>
              <a:rPr lang="en-US" sz="1600" dirty="0"/>
              <a:t>Also faster chemical reaction at tropics/subtropics (strong sunlight and warm temperature)</a:t>
            </a:r>
          </a:p>
          <a:p>
            <a:pPr marL="742950" lvl="1" indent="-285750">
              <a:lnSpc>
                <a:spcPct val="150000"/>
              </a:lnSpc>
              <a:buFont typeface="Wingdings" panose="05000000000000000000" pitchFamily="2" charset="2"/>
              <a:buChar char="Ø"/>
            </a:pPr>
            <a:r>
              <a:rPr lang="en-US" sz="1600" dirty="0"/>
              <a:t>Spatial distribution change increases global ozone production efficiency</a:t>
            </a:r>
          </a:p>
          <a:p>
            <a:pPr marL="742950" lvl="1" indent="-285750">
              <a:lnSpc>
                <a:spcPct val="150000"/>
              </a:lnSpc>
              <a:buFont typeface="Wingdings" panose="05000000000000000000" pitchFamily="2" charset="2"/>
              <a:buChar char="Ø"/>
            </a:pPr>
            <a:r>
              <a:rPr lang="en-US" sz="1600" dirty="0"/>
              <a:t>Strong NOx sensitivity over sub/tropics.</a:t>
            </a:r>
          </a:p>
          <a:p>
            <a:pPr marL="742950" lvl="1" indent="-285750">
              <a:lnSpc>
                <a:spcPct val="150000"/>
              </a:lnSpc>
              <a:buFont typeface="Wingdings" panose="05000000000000000000" pitchFamily="2" charset="2"/>
              <a:buChar char="Ø"/>
            </a:pPr>
            <a:r>
              <a:rPr lang="en-US" sz="1600" dirty="0"/>
              <a:t>O</a:t>
            </a:r>
            <a:r>
              <a:rPr lang="en-US" sz="1600" baseline="-25000" dirty="0"/>
              <a:t>3</a:t>
            </a:r>
            <a:r>
              <a:rPr lang="en-US" sz="1600" dirty="0"/>
              <a:t> lifetime is lower at tropics due to destruction from water vapor and dry deposition to vegetated surfaces.</a:t>
            </a:r>
          </a:p>
          <a:p>
            <a:pPr marL="285750" indent="-285750">
              <a:lnSpc>
                <a:spcPct val="150000"/>
              </a:lnSpc>
              <a:buFont typeface="Wingdings" panose="05000000000000000000" pitchFamily="2" charset="2"/>
              <a:buChar char="Ø"/>
            </a:pP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5992"/>
            <a:ext cx="5466080" cy="5797788"/>
          </a:xfrm>
          <a:prstGeom prst="rect">
            <a:avLst/>
          </a:prstGeom>
        </p:spPr>
      </p:pic>
    </p:spTree>
    <p:extLst>
      <p:ext uri="{BB962C8B-B14F-4D97-AF65-F5344CB8AC3E}">
        <p14:creationId xmlns:p14="http://schemas.microsoft.com/office/powerpoint/2010/main" val="6147233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932E60C-DB09-8E46-A7DD-711710BEF5A0}" type="slidenum">
              <a:rPr lang="en-US" smtClean="0"/>
              <a:t>15</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 y="1180841"/>
            <a:ext cx="6532880" cy="4366519"/>
          </a:xfrm>
          <a:prstGeom prst="rect">
            <a:avLst/>
          </a:prstGeom>
          <a:ln w="12700">
            <a:solidFill>
              <a:schemeClr val="tx1"/>
            </a:solidFill>
          </a:ln>
        </p:spPr>
      </p:pic>
      <p:sp>
        <p:nvSpPr>
          <p:cNvPr id="5" name="Rounded Rectangle 4"/>
          <p:cNvSpPr/>
          <p:nvPr/>
        </p:nvSpPr>
        <p:spPr>
          <a:xfrm>
            <a:off x="5478780" y="4771449"/>
            <a:ext cx="660400" cy="442912"/>
          </a:xfrm>
          <a:prstGeom prst="roundRect">
            <a:avLst>
              <a:gd name="adj" fmla="val 5197"/>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0180" y="4779761"/>
            <a:ext cx="388620" cy="4470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 y="33713"/>
            <a:ext cx="12192000" cy="830997"/>
          </a:xfrm>
          <a:prstGeom prst="rect">
            <a:avLst/>
          </a:prstGeom>
          <a:noFill/>
        </p:spPr>
        <p:txBody>
          <a:bodyPr wrap="square" rtlCol="0">
            <a:spAutoFit/>
          </a:bodyPr>
          <a:lstStyle/>
          <a:p>
            <a:pPr algn="ctr"/>
            <a:r>
              <a:rPr lang="en-US" sz="4800" b="1" dirty="0">
                <a:solidFill>
                  <a:srgbClr val="0F19FF"/>
                </a:solidFill>
              </a:rPr>
              <a:t>Results</a:t>
            </a:r>
            <a:r>
              <a:rPr lang="en-US" sz="4800" dirty="0">
                <a:solidFill>
                  <a:srgbClr val="0F19FF"/>
                </a:solidFill>
              </a:rPr>
              <a:t> </a:t>
            </a:r>
            <a:r>
              <a:rPr lang="en-US" sz="4800" b="1" dirty="0">
                <a:solidFill>
                  <a:srgbClr val="0F19FF"/>
                </a:solidFill>
              </a:rPr>
              <a:t>and</a:t>
            </a:r>
            <a:r>
              <a:rPr lang="en-US" sz="4800" dirty="0">
                <a:solidFill>
                  <a:srgbClr val="0F19FF"/>
                </a:solidFill>
              </a:rPr>
              <a:t> </a:t>
            </a:r>
            <a:r>
              <a:rPr lang="en-US" sz="4800" b="1" dirty="0">
                <a:solidFill>
                  <a:srgbClr val="0F19FF"/>
                </a:solidFill>
              </a:rPr>
              <a:t>Discussions</a:t>
            </a:r>
            <a:r>
              <a:rPr lang="en-US" sz="4800" dirty="0">
                <a:solidFill>
                  <a:srgbClr val="0F19FF"/>
                </a:solidFill>
              </a:rPr>
              <a:t> </a:t>
            </a:r>
          </a:p>
        </p:txBody>
      </p:sp>
      <p:sp>
        <p:nvSpPr>
          <p:cNvPr id="12" name="TextBox 11"/>
          <p:cNvSpPr txBox="1"/>
          <p:nvPr/>
        </p:nvSpPr>
        <p:spPr>
          <a:xfrm>
            <a:off x="6786880" y="1125913"/>
            <a:ext cx="5405119" cy="466281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Largest modelled change Bo</a:t>
            </a:r>
            <a:r>
              <a:rPr lang="en-US" baseline="-25000" dirty="0"/>
              <a:t>3</a:t>
            </a:r>
            <a:r>
              <a:rPr lang="en-US" dirty="0"/>
              <a:t>  over South and Southeast Asia, strong influences of emission in these regions</a:t>
            </a:r>
          </a:p>
          <a:p>
            <a:pPr marL="285750" indent="-285750">
              <a:lnSpc>
                <a:spcPct val="150000"/>
              </a:lnSpc>
              <a:buFont typeface="Wingdings" panose="05000000000000000000" pitchFamily="2" charset="2"/>
              <a:buChar char="Ø"/>
            </a:pPr>
            <a:r>
              <a:rPr lang="el-GR" dirty="0"/>
              <a:t>Δ</a:t>
            </a:r>
            <a:r>
              <a:rPr lang="en-US" dirty="0"/>
              <a:t>B</a:t>
            </a:r>
            <a:r>
              <a:rPr lang="en-US" baseline="-25000" dirty="0"/>
              <a:t>O3 </a:t>
            </a:r>
            <a:r>
              <a:rPr lang="en-US" dirty="0"/>
              <a:t>=(</a:t>
            </a:r>
            <a:r>
              <a:rPr lang="el-GR" dirty="0"/>
              <a:t>Δ</a:t>
            </a:r>
            <a:r>
              <a:rPr lang="en-US" dirty="0"/>
              <a:t>B</a:t>
            </a:r>
            <a:r>
              <a:rPr lang="en-US" baseline="-25000" dirty="0"/>
              <a:t>O3 </a:t>
            </a:r>
            <a:r>
              <a:rPr lang="en-US" dirty="0"/>
              <a:t>/</a:t>
            </a:r>
            <a:r>
              <a:rPr lang="el-GR" dirty="0"/>
              <a:t>Δ</a:t>
            </a:r>
            <a:r>
              <a:rPr lang="en-US" dirty="0"/>
              <a:t> E</a:t>
            </a:r>
            <a:r>
              <a:rPr lang="en-US" baseline="-25000" dirty="0"/>
              <a:t>NOx</a:t>
            </a:r>
            <a:r>
              <a:rPr lang="en-US" dirty="0"/>
              <a:t>)*</a:t>
            </a:r>
            <a:r>
              <a:rPr lang="el-GR" dirty="0"/>
              <a:t>Δ</a:t>
            </a:r>
            <a:r>
              <a:rPr lang="en-US" dirty="0"/>
              <a:t> Emis</a:t>
            </a:r>
          </a:p>
          <a:p>
            <a:pPr marL="285750" indent="-285750">
              <a:lnSpc>
                <a:spcPct val="150000"/>
              </a:lnSpc>
              <a:buFont typeface="Wingdings" panose="05000000000000000000" pitchFamily="2" charset="2"/>
              <a:buChar char="Ø"/>
            </a:pPr>
            <a:r>
              <a:rPr lang="en-US" dirty="0"/>
              <a:t>Emission SE&gt;EA&gt;South Asia</a:t>
            </a:r>
          </a:p>
          <a:p>
            <a:pPr marL="285750" indent="-285750">
              <a:lnSpc>
                <a:spcPct val="150000"/>
              </a:lnSpc>
              <a:buFont typeface="Wingdings" panose="05000000000000000000" pitchFamily="2" charset="2"/>
              <a:buChar char="Ø"/>
            </a:pPr>
            <a:r>
              <a:rPr lang="en-US" dirty="0"/>
              <a:t>SE: very large sensitivity of B</a:t>
            </a:r>
            <a:r>
              <a:rPr lang="en-US" baseline="-25000" dirty="0"/>
              <a:t>O3</a:t>
            </a:r>
            <a:r>
              <a:rPr lang="en-US" dirty="0"/>
              <a:t> to </a:t>
            </a:r>
            <a:r>
              <a:rPr lang="en-US" dirty="0" smtClean="0"/>
              <a:t>NO</a:t>
            </a:r>
            <a:r>
              <a:rPr lang="en-US" baseline="-25000" dirty="0"/>
              <a:t>X</a:t>
            </a:r>
            <a:r>
              <a:rPr lang="en-US" baseline="-25000" dirty="0" smtClean="0"/>
              <a:t> </a:t>
            </a:r>
            <a:r>
              <a:rPr lang="en-US" dirty="0" smtClean="0"/>
              <a:t> </a:t>
            </a:r>
            <a:endParaRPr lang="en-US" dirty="0"/>
          </a:p>
          <a:p>
            <a:pPr marL="742950" lvl="1" indent="-285750">
              <a:lnSpc>
                <a:spcPct val="150000"/>
              </a:lnSpc>
              <a:buFont typeface="Wingdings" panose="05000000000000000000" pitchFamily="2" charset="2"/>
              <a:buChar char="Ø"/>
            </a:pPr>
            <a:r>
              <a:rPr lang="en-US" dirty="0"/>
              <a:t>strong convection</a:t>
            </a:r>
          </a:p>
          <a:p>
            <a:pPr marL="742950" lvl="1" indent="-285750">
              <a:lnSpc>
                <a:spcPct val="150000"/>
              </a:lnSpc>
              <a:buFont typeface="Wingdings" panose="05000000000000000000" pitchFamily="2" charset="2"/>
              <a:buChar char="Ø"/>
            </a:pPr>
            <a:r>
              <a:rPr lang="en-US" dirty="0"/>
              <a:t>Convection in Himalayas in NH summer, when intertropical convergence zone is farthest north</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13" name="TextBox 12"/>
          <p:cNvSpPr txBox="1"/>
          <p:nvPr/>
        </p:nvSpPr>
        <p:spPr>
          <a:xfrm>
            <a:off x="170180" y="5924510"/>
            <a:ext cx="12021821" cy="338554"/>
          </a:xfrm>
          <a:prstGeom prst="rect">
            <a:avLst/>
          </a:prstGeom>
          <a:noFill/>
        </p:spPr>
        <p:txBody>
          <a:bodyPr wrap="square" rtlCol="0">
            <a:spAutoFit/>
          </a:bodyPr>
          <a:lstStyle/>
          <a:p>
            <a:r>
              <a:rPr lang="en-US" sz="1600" dirty="0"/>
              <a:t>Source: Supplementary information at</a:t>
            </a:r>
            <a:r>
              <a:rPr lang="en-US" sz="1600" dirty="0">
                <a:hlinkClick r:id="rId4"/>
              </a:rPr>
              <a:t> http://www.nature.com/ngeo/journal/v9/n12/extref/ngeo2827-s1.pdf</a:t>
            </a:r>
            <a:r>
              <a:rPr lang="en-US" sz="1600" dirty="0"/>
              <a:t> </a:t>
            </a:r>
          </a:p>
        </p:txBody>
      </p:sp>
      <p:sp>
        <p:nvSpPr>
          <p:cNvPr id="2" name="Rounded Rectangle 1"/>
          <p:cNvSpPr/>
          <p:nvPr/>
        </p:nvSpPr>
        <p:spPr>
          <a:xfrm>
            <a:off x="1510030" y="5003281"/>
            <a:ext cx="477520" cy="21107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Alternate Process 2"/>
          <p:cNvSpPr/>
          <p:nvPr/>
        </p:nvSpPr>
        <p:spPr>
          <a:xfrm>
            <a:off x="4724400" y="4771448"/>
            <a:ext cx="355600" cy="442911"/>
          </a:xfrm>
          <a:prstGeom prst="flowChartAlternate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0495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6375695"/>
            <a:ext cx="2743200" cy="365125"/>
          </a:xfrm>
        </p:spPr>
        <p:txBody>
          <a:bodyPr/>
          <a:lstStyle/>
          <a:p>
            <a:fld id="{7932E60C-DB09-8E46-A7DD-711710BEF5A0}" type="slidenum">
              <a:rPr lang="en-US" smtClean="0"/>
              <a:t>16</a:t>
            </a:fld>
            <a:endParaRPr lang="en-US"/>
          </a:p>
        </p:txBody>
      </p:sp>
      <p:sp>
        <p:nvSpPr>
          <p:cNvPr id="2" name="Rectangle 1"/>
          <p:cNvSpPr/>
          <p:nvPr/>
        </p:nvSpPr>
        <p:spPr>
          <a:xfrm>
            <a:off x="154174" y="6375695"/>
            <a:ext cx="10819437" cy="369332"/>
          </a:xfrm>
          <a:prstGeom prst="rect">
            <a:avLst/>
          </a:prstGeom>
        </p:spPr>
        <p:txBody>
          <a:bodyPr wrap="none">
            <a:spAutoFit/>
          </a:bodyPr>
          <a:lstStyle/>
          <a:p>
            <a:r>
              <a:rPr lang="en-US" dirty="0">
                <a:latin typeface="AdvHvc" charset="0"/>
              </a:rPr>
              <a:t>Source: supplementary information at </a:t>
            </a:r>
            <a:r>
              <a:rPr lang="en-US" dirty="0">
                <a:hlinkClick r:id="rId3"/>
              </a:rPr>
              <a:t> http://www.nature.com/ngeo/journal/v9/n12/extref/ngeo2827-s1.pdf</a:t>
            </a:r>
            <a:r>
              <a:rPr lang="en-US" dirty="0"/>
              <a:t> </a:t>
            </a:r>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4009" y="1351280"/>
            <a:ext cx="5617031" cy="5024415"/>
          </a:xfrm>
        </p:spPr>
      </p:pic>
      <p:sp>
        <p:nvSpPr>
          <p:cNvPr id="4" name="TextBox 3"/>
          <p:cNvSpPr txBox="1"/>
          <p:nvPr/>
        </p:nvSpPr>
        <p:spPr>
          <a:xfrm>
            <a:off x="0" y="89991"/>
            <a:ext cx="12192000" cy="830997"/>
          </a:xfrm>
          <a:prstGeom prst="rect">
            <a:avLst/>
          </a:prstGeom>
          <a:noFill/>
        </p:spPr>
        <p:txBody>
          <a:bodyPr wrap="square" rtlCol="0">
            <a:spAutoFit/>
          </a:bodyPr>
          <a:lstStyle/>
          <a:p>
            <a:pPr algn="ctr"/>
            <a:r>
              <a:rPr lang="en-US" sz="4800" b="1" dirty="0">
                <a:solidFill>
                  <a:srgbClr val="0F19FF"/>
                </a:solidFill>
              </a:rPr>
              <a:t>Results</a:t>
            </a:r>
            <a:r>
              <a:rPr lang="en-US" sz="4800" dirty="0">
                <a:solidFill>
                  <a:srgbClr val="0F19FF"/>
                </a:solidFill>
              </a:rPr>
              <a:t> </a:t>
            </a:r>
            <a:r>
              <a:rPr lang="en-US" sz="4800" b="1" dirty="0">
                <a:solidFill>
                  <a:srgbClr val="0F19FF"/>
                </a:solidFill>
              </a:rPr>
              <a:t>and</a:t>
            </a:r>
            <a:r>
              <a:rPr lang="en-US" sz="4800" dirty="0">
                <a:solidFill>
                  <a:srgbClr val="0F19FF"/>
                </a:solidFill>
              </a:rPr>
              <a:t> </a:t>
            </a:r>
            <a:r>
              <a:rPr lang="en-US" sz="4800" b="1" dirty="0">
                <a:solidFill>
                  <a:srgbClr val="0F19FF"/>
                </a:solidFill>
              </a:rPr>
              <a:t>Discussions</a:t>
            </a:r>
            <a:r>
              <a:rPr lang="en-US" sz="4800" dirty="0">
                <a:solidFill>
                  <a:srgbClr val="0F19FF"/>
                </a:solidFill>
              </a:rPr>
              <a:t> </a:t>
            </a:r>
          </a:p>
        </p:txBody>
      </p:sp>
      <p:sp>
        <p:nvSpPr>
          <p:cNvPr id="5" name="TextBox 4"/>
          <p:cNvSpPr txBox="1"/>
          <p:nvPr/>
        </p:nvSpPr>
        <p:spPr>
          <a:xfrm>
            <a:off x="164008" y="941308"/>
            <a:ext cx="12027991" cy="461665"/>
          </a:xfrm>
          <a:prstGeom prst="rect">
            <a:avLst/>
          </a:prstGeom>
          <a:noFill/>
        </p:spPr>
        <p:txBody>
          <a:bodyPr wrap="square" rtlCol="0">
            <a:spAutoFit/>
          </a:bodyPr>
          <a:lstStyle/>
          <a:p>
            <a:r>
              <a:rPr lang="en-US" sz="2400" dirty="0">
                <a:solidFill>
                  <a:srgbClr val="0F19FF"/>
                </a:solidFill>
              </a:rPr>
              <a:t>Surface O</a:t>
            </a:r>
            <a:r>
              <a:rPr lang="en-US" sz="2400" baseline="-25000" dirty="0">
                <a:solidFill>
                  <a:srgbClr val="0F19FF"/>
                </a:solidFill>
              </a:rPr>
              <a:t>3</a:t>
            </a:r>
            <a:r>
              <a:rPr lang="en-US" sz="2400" dirty="0">
                <a:solidFill>
                  <a:srgbClr val="0F19FF"/>
                </a:solidFill>
              </a:rPr>
              <a:t> change</a:t>
            </a:r>
          </a:p>
        </p:txBody>
      </p:sp>
      <p:sp>
        <p:nvSpPr>
          <p:cNvPr id="8" name="TextBox 7"/>
          <p:cNvSpPr txBox="1"/>
          <p:nvPr/>
        </p:nvSpPr>
        <p:spPr>
          <a:xfrm>
            <a:off x="5689601" y="893443"/>
            <a:ext cx="6502398" cy="4708981"/>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sz="2000" dirty="0"/>
              <a:t>Using MDA8 dominated  by regional emission trends </a:t>
            </a:r>
          </a:p>
          <a:p>
            <a:pPr marL="800100" lvl="1" indent="-342900">
              <a:lnSpc>
                <a:spcPct val="200000"/>
              </a:lnSpc>
              <a:buFont typeface="Wingdings" panose="05000000000000000000" pitchFamily="2" charset="2"/>
              <a:buChar char="Ø"/>
            </a:pPr>
            <a:r>
              <a:rPr lang="en-US" sz="2000" dirty="0"/>
              <a:t> Europe and North America,     over EA and SE, consistent with observations </a:t>
            </a:r>
          </a:p>
          <a:p>
            <a:pPr marL="800100" lvl="1" indent="-342900">
              <a:lnSpc>
                <a:spcPct val="200000"/>
              </a:lnSpc>
              <a:buFont typeface="Wingdings" panose="05000000000000000000" pitchFamily="2" charset="2"/>
              <a:buChar char="Ø"/>
            </a:pPr>
            <a:r>
              <a:rPr lang="en-US" sz="2000" dirty="0"/>
              <a:t>Similar regional variations MDA8 from influence of global emission spatial pattern change</a:t>
            </a:r>
          </a:p>
          <a:p>
            <a:pPr marL="800100" lvl="1" indent="-342900">
              <a:lnSpc>
                <a:spcPct val="200000"/>
              </a:lnSpc>
              <a:buFont typeface="Wingdings" panose="05000000000000000000" pitchFamily="2" charset="2"/>
              <a:buChar char="Ø"/>
            </a:pPr>
            <a:r>
              <a:rPr lang="en-US" sz="2000" dirty="0"/>
              <a:t>Smaller contribution from  global emission magnitude and CH</a:t>
            </a:r>
            <a:r>
              <a:rPr lang="en-US" sz="2000" baseline="-25000" dirty="0"/>
              <a:t>4</a:t>
            </a:r>
            <a:r>
              <a:rPr lang="en-US" sz="2000" dirty="0"/>
              <a:t> changes.</a:t>
            </a:r>
          </a:p>
          <a:p>
            <a:pPr marL="342900" indent="-342900">
              <a:buFont typeface="Wingdings" panose="05000000000000000000" pitchFamily="2" charset="2"/>
              <a:buChar char="Ø"/>
            </a:pPr>
            <a:endParaRPr lang="en-US" sz="2000" dirty="0">
              <a:solidFill>
                <a:srgbClr val="0F19FF"/>
              </a:solidFill>
            </a:endParaRPr>
          </a:p>
        </p:txBody>
      </p:sp>
      <p:sp>
        <p:nvSpPr>
          <p:cNvPr id="6" name="Down Arrow 5"/>
          <p:cNvSpPr/>
          <p:nvPr/>
        </p:nvSpPr>
        <p:spPr>
          <a:xfrm>
            <a:off x="6522720" y="1778000"/>
            <a:ext cx="45719" cy="213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9601200" y="1765080"/>
            <a:ext cx="45719" cy="2262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2597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184706"/>
          </a:xfrm>
        </p:spPr>
        <p:txBody>
          <a:bodyPr>
            <a:normAutofit/>
          </a:bodyPr>
          <a:lstStyle/>
          <a:p>
            <a:pPr algn="ctr"/>
            <a:r>
              <a:rPr lang="en-US" sz="4800" b="1" dirty="0">
                <a:solidFill>
                  <a:srgbClr val="0F19FF"/>
                </a:solidFill>
                <a:latin typeface="+mn-lt"/>
              </a:rPr>
              <a:t>Results</a:t>
            </a:r>
            <a:r>
              <a:rPr lang="en-US" sz="4800" dirty="0">
                <a:solidFill>
                  <a:srgbClr val="0F19FF"/>
                </a:solidFill>
                <a:latin typeface="+mn-lt"/>
              </a:rPr>
              <a:t> </a:t>
            </a:r>
            <a:r>
              <a:rPr lang="en-US" sz="4800" b="1" dirty="0">
                <a:solidFill>
                  <a:srgbClr val="0F19FF"/>
                </a:solidFill>
                <a:latin typeface="+mn-lt"/>
              </a:rPr>
              <a:t>and</a:t>
            </a:r>
            <a:r>
              <a:rPr lang="en-US" sz="4800" dirty="0">
                <a:solidFill>
                  <a:srgbClr val="0F19FF"/>
                </a:solidFill>
                <a:latin typeface="+mn-lt"/>
              </a:rPr>
              <a:t> </a:t>
            </a:r>
            <a:r>
              <a:rPr lang="en-US" sz="4800" b="1" dirty="0">
                <a:solidFill>
                  <a:srgbClr val="0F19FF"/>
                </a:solidFill>
                <a:latin typeface="+mn-lt"/>
              </a:rPr>
              <a:t>Discussions</a:t>
            </a:r>
            <a:r>
              <a:rPr lang="en-US" sz="4800" dirty="0">
                <a:solidFill>
                  <a:srgbClr val="0F19FF"/>
                </a:solidFill>
                <a:latin typeface="+mn-lt"/>
              </a:rPr>
              <a:t> </a:t>
            </a:r>
          </a:p>
        </p:txBody>
      </p:sp>
      <p:sp>
        <p:nvSpPr>
          <p:cNvPr id="5" name="Slide Number Placeholder 4"/>
          <p:cNvSpPr>
            <a:spLocks noGrp="1"/>
          </p:cNvSpPr>
          <p:nvPr>
            <p:ph type="sldNum" sz="quarter" idx="12"/>
          </p:nvPr>
        </p:nvSpPr>
        <p:spPr/>
        <p:txBody>
          <a:bodyPr/>
          <a:lstStyle/>
          <a:p>
            <a:fld id="{7932E60C-DB09-8E46-A7DD-711710BEF5A0}" type="slidenum">
              <a:rPr lang="en-US" smtClean="0"/>
              <a:t>17</a:t>
            </a:fld>
            <a:endParaRPr lang="en-US"/>
          </a:p>
        </p:txBody>
      </p:sp>
      <p:sp>
        <p:nvSpPr>
          <p:cNvPr id="7" name="TextBox 6"/>
          <p:cNvSpPr txBox="1"/>
          <p:nvPr/>
        </p:nvSpPr>
        <p:spPr>
          <a:xfrm>
            <a:off x="-4960620" y="-2377440"/>
            <a:ext cx="184731" cy="369332"/>
          </a:xfrm>
          <a:prstGeom prst="rect">
            <a:avLst/>
          </a:prstGeom>
          <a:noFill/>
        </p:spPr>
        <p:txBody>
          <a:bodyPr wrap="none" rtlCol="0">
            <a:spAutoFit/>
          </a:bodyPr>
          <a:lstStyle/>
          <a:p>
            <a:endParaRPr lang="en-US" dirty="0"/>
          </a:p>
        </p:txBody>
      </p:sp>
      <p:sp>
        <p:nvSpPr>
          <p:cNvPr id="15" name="TextBox 14"/>
          <p:cNvSpPr txBox="1"/>
          <p:nvPr/>
        </p:nvSpPr>
        <p:spPr>
          <a:xfrm>
            <a:off x="5828588" y="1142684"/>
            <a:ext cx="6285440" cy="300082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dirty="0"/>
              <a:t>Analysis of ozone observations from IAGOS  and  SHADOZ good agreement with the model</a:t>
            </a:r>
          </a:p>
          <a:p>
            <a:pPr marL="342900" indent="-342900">
              <a:lnSpc>
                <a:spcPct val="150000"/>
              </a:lnSpc>
              <a:buFont typeface="Wingdings" panose="05000000000000000000" pitchFamily="2" charset="2"/>
              <a:buChar char="Ø"/>
            </a:pPr>
            <a:r>
              <a:rPr lang="en-US" dirty="0"/>
              <a:t>Changes from 1994-2005 to 2005 -2014 are similar to the modelled 1980-2010</a:t>
            </a:r>
          </a:p>
          <a:p>
            <a:pPr marL="342900" indent="-342900">
              <a:lnSpc>
                <a:spcPct val="150000"/>
              </a:lnSpc>
              <a:buFont typeface="Wingdings" panose="05000000000000000000" pitchFamily="2" charset="2"/>
              <a:buChar char="Ø"/>
            </a:pPr>
            <a:r>
              <a:rPr lang="en-US" dirty="0"/>
              <a:t> Over SE and SI,significant O</a:t>
            </a:r>
            <a:r>
              <a:rPr lang="en-US" baseline="-25000" dirty="0"/>
              <a:t>3</a:t>
            </a:r>
            <a:r>
              <a:rPr lang="en-US" dirty="0"/>
              <a:t>      at all most elevation</a:t>
            </a:r>
          </a:p>
          <a:p>
            <a:pPr marL="342900" indent="-342900">
              <a:lnSpc>
                <a:spcPct val="150000"/>
              </a:lnSpc>
              <a:buFont typeface="Wingdings" panose="05000000000000000000" pitchFamily="2" charset="2"/>
              <a:buChar char="Ø"/>
            </a:pPr>
            <a:r>
              <a:rPr lang="en-US" dirty="0"/>
              <a:t> Whereas in Northeastern China, positive trend continue from earlier.</a:t>
            </a:r>
          </a:p>
        </p:txBody>
      </p:sp>
      <p:sp>
        <p:nvSpPr>
          <p:cNvPr id="3" name="Rectangle 2"/>
          <p:cNvSpPr/>
          <p:nvPr/>
        </p:nvSpPr>
        <p:spPr>
          <a:xfrm>
            <a:off x="12033" y="6534834"/>
            <a:ext cx="10543912" cy="646331"/>
          </a:xfrm>
          <a:prstGeom prst="rect">
            <a:avLst/>
          </a:prstGeom>
        </p:spPr>
        <p:txBody>
          <a:bodyPr wrap="none">
            <a:spAutoFit/>
          </a:bodyPr>
          <a:lstStyle/>
          <a:p>
            <a:r>
              <a:rPr lang="da-DK" dirty="0">
                <a:latin typeface="AdvHvc" charset="0"/>
              </a:rPr>
              <a:t>Source:</a:t>
            </a:r>
            <a:r>
              <a:rPr lang="en-US" dirty="0"/>
              <a:t>Supplementary information at</a:t>
            </a:r>
            <a:r>
              <a:rPr lang="en-US" dirty="0">
                <a:hlinkClick r:id="rId3"/>
              </a:rPr>
              <a:t> http://www.nature.com/ngeo/journal/v9/n12/extref/ngeo2827-s1.pdf</a:t>
            </a:r>
            <a:r>
              <a:rPr lang="en-US" dirty="0"/>
              <a:t> </a:t>
            </a:r>
          </a:p>
          <a:p>
            <a:endParaRPr lang="da-DK"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4707"/>
            <a:ext cx="5750616" cy="4530294"/>
          </a:xfrm>
          <a:prstGeom prst="rect">
            <a:avLst/>
          </a:prstGeom>
        </p:spPr>
      </p:pic>
      <p:sp>
        <p:nvSpPr>
          <p:cNvPr id="4" name="TextBox 3"/>
          <p:cNvSpPr txBox="1"/>
          <p:nvPr/>
        </p:nvSpPr>
        <p:spPr>
          <a:xfrm>
            <a:off x="72189" y="5710626"/>
            <a:ext cx="11927772" cy="738664"/>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DJF, MAM, JJA, SON are months of year, from December to November </a:t>
            </a:r>
          </a:p>
          <a:p>
            <a:pPr marL="285750" indent="-285750">
              <a:buFont typeface="Wingdings" panose="05000000000000000000" pitchFamily="2" charset="2"/>
              <a:buChar char="Ø"/>
            </a:pPr>
            <a:r>
              <a:rPr lang="en-US" sz="1400" dirty="0"/>
              <a:t>Ozone monitoring </a:t>
            </a:r>
            <a:r>
              <a:rPr lang="en-US" sz="1400" dirty="0" smtClean="0"/>
              <a:t>instrument </a:t>
            </a:r>
            <a:r>
              <a:rPr lang="en-US" sz="1400" dirty="0" smtClean="0">
                <a:solidFill>
                  <a:srgbClr val="FF0000"/>
                </a:solidFill>
              </a:rPr>
              <a:t>(OMI</a:t>
            </a:r>
            <a:r>
              <a:rPr lang="en-US" sz="1400" dirty="0" smtClean="0"/>
              <a:t>),Microwave </a:t>
            </a:r>
            <a:r>
              <a:rPr lang="en-US" sz="1400" dirty="0"/>
              <a:t>Limb </a:t>
            </a:r>
            <a:r>
              <a:rPr lang="en-US" sz="1400" dirty="0" smtClean="0"/>
              <a:t>Sounder</a:t>
            </a:r>
            <a:r>
              <a:rPr lang="en-US" sz="1400" dirty="0" smtClean="0">
                <a:solidFill>
                  <a:srgbClr val="C00000"/>
                </a:solidFill>
              </a:rPr>
              <a:t>(MLS</a:t>
            </a:r>
            <a:r>
              <a:rPr lang="en-US" sz="1400" dirty="0">
                <a:solidFill>
                  <a:srgbClr val="C00000"/>
                </a:solidFill>
              </a:rPr>
              <a:t>), </a:t>
            </a:r>
            <a:r>
              <a:rPr lang="en-US" sz="1400" dirty="0"/>
              <a:t>In-service Aircraft for a Global Observing </a:t>
            </a:r>
            <a:r>
              <a:rPr lang="en-US" sz="1400" dirty="0" smtClean="0"/>
              <a:t>System </a:t>
            </a:r>
            <a:r>
              <a:rPr lang="en-US" sz="1400" dirty="0" smtClean="0">
                <a:solidFill>
                  <a:srgbClr val="FF0000"/>
                </a:solidFill>
              </a:rPr>
              <a:t>(IAGOS), </a:t>
            </a:r>
            <a:r>
              <a:rPr lang="en-US" sz="1400" dirty="0"/>
              <a:t>Southern Hemisphere Additional </a:t>
            </a:r>
            <a:r>
              <a:rPr lang="en-US" sz="1400" dirty="0" smtClean="0"/>
              <a:t>Ozonesondes</a:t>
            </a:r>
            <a:r>
              <a:rPr lang="en-US" sz="1400" dirty="0" smtClean="0">
                <a:solidFill>
                  <a:srgbClr val="C00000"/>
                </a:solidFill>
              </a:rPr>
              <a:t>(SHADOZ</a:t>
            </a:r>
            <a:r>
              <a:rPr lang="en-US" sz="1400" dirty="0">
                <a:solidFill>
                  <a:srgbClr val="C00000"/>
                </a:solidFill>
              </a:rPr>
              <a:t>)</a:t>
            </a:r>
          </a:p>
        </p:txBody>
      </p:sp>
      <p:sp>
        <p:nvSpPr>
          <p:cNvPr id="8" name="Up Arrow 7"/>
          <p:cNvSpPr/>
          <p:nvPr/>
        </p:nvSpPr>
        <p:spPr>
          <a:xfrm>
            <a:off x="9047018" y="3022946"/>
            <a:ext cx="45719" cy="1443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404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184706"/>
          </a:xfrm>
        </p:spPr>
        <p:txBody>
          <a:bodyPr>
            <a:normAutofit/>
          </a:bodyPr>
          <a:lstStyle/>
          <a:p>
            <a:pPr algn="ctr"/>
            <a:r>
              <a:rPr lang="en-US" sz="4800" b="1" dirty="0">
                <a:solidFill>
                  <a:srgbClr val="0F19FF"/>
                </a:solidFill>
                <a:latin typeface="+mn-lt"/>
              </a:rPr>
              <a:t>Results</a:t>
            </a:r>
            <a:r>
              <a:rPr lang="en-US" sz="4800" dirty="0">
                <a:solidFill>
                  <a:srgbClr val="0F19FF"/>
                </a:solidFill>
                <a:latin typeface="+mn-lt"/>
              </a:rPr>
              <a:t> </a:t>
            </a:r>
            <a:r>
              <a:rPr lang="en-US" sz="4800" b="1" dirty="0">
                <a:solidFill>
                  <a:srgbClr val="0F19FF"/>
                </a:solidFill>
                <a:latin typeface="+mn-lt"/>
              </a:rPr>
              <a:t>and</a:t>
            </a:r>
            <a:r>
              <a:rPr lang="en-US" sz="4800" dirty="0">
                <a:solidFill>
                  <a:srgbClr val="0F19FF"/>
                </a:solidFill>
                <a:latin typeface="+mn-lt"/>
              </a:rPr>
              <a:t> </a:t>
            </a:r>
            <a:r>
              <a:rPr lang="en-US" sz="4800" b="1" dirty="0">
                <a:solidFill>
                  <a:srgbClr val="0F19FF"/>
                </a:solidFill>
                <a:latin typeface="+mn-lt"/>
              </a:rPr>
              <a:t>Discussions</a:t>
            </a:r>
            <a:r>
              <a:rPr lang="en-US" sz="4800" dirty="0">
                <a:solidFill>
                  <a:srgbClr val="0F19FF"/>
                </a:solidFill>
                <a:latin typeface="+mn-lt"/>
              </a:rPr>
              <a:t> </a:t>
            </a:r>
          </a:p>
        </p:txBody>
      </p:sp>
      <p:sp>
        <p:nvSpPr>
          <p:cNvPr id="5" name="Slide Number Placeholder 4"/>
          <p:cNvSpPr>
            <a:spLocks noGrp="1"/>
          </p:cNvSpPr>
          <p:nvPr>
            <p:ph type="sldNum" sz="quarter" idx="12"/>
          </p:nvPr>
        </p:nvSpPr>
        <p:spPr/>
        <p:txBody>
          <a:bodyPr/>
          <a:lstStyle/>
          <a:p>
            <a:fld id="{7932E60C-DB09-8E46-A7DD-711710BEF5A0}" type="slidenum">
              <a:rPr lang="en-US" smtClean="0"/>
              <a:t>18</a:t>
            </a:fld>
            <a:endParaRPr lang="en-US"/>
          </a:p>
        </p:txBody>
      </p:sp>
      <p:sp>
        <p:nvSpPr>
          <p:cNvPr id="7" name="TextBox 6"/>
          <p:cNvSpPr txBox="1"/>
          <p:nvPr/>
        </p:nvSpPr>
        <p:spPr>
          <a:xfrm>
            <a:off x="-4960620" y="-2377440"/>
            <a:ext cx="184731" cy="369332"/>
          </a:xfrm>
          <a:prstGeom prst="rect">
            <a:avLst/>
          </a:prstGeom>
          <a:noFill/>
        </p:spPr>
        <p:txBody>
          <a:bodyPr wrap="none" rtlCol="0">
            <a:spAutoFit/>
          </a:bodyPr>
          <a:lstStyle/>
          <a:p>
            <a:endParaRPr lang="en-US" dirty="0"/>
          </a:p>
        </p:txBody>
      </p:sp>
      <p:sp>
        <p:nvSpPr>
          <p:cNvPr id="15" name="TextBox 14"/>
          <p:cNvSpPr txBox="1"/>
          <p:nvPr/>
        </p:nvSpPr>
        <p:spPr>
          <a:xfrm>
            <a:off x="5799219" y="1163796"/>
            <a:ext cx="5840731" cy="493981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1600" dirty="0"/>
              <a:t> S_1980 compares well with global </a:t>
            </a:r>
            <a:r>
              <a:rPr lang="en-US" sz="1600" dirty="0" err="1"/>
              <a:t>ozonesondes</a:t>
            </a:r>
            <a:r>
              <a:rPr lang="en-US" sz="1600" dirty="0"/>
              <a:t> observations from study between 1966-1996 ( Logan et al,1999), are in between 1980-1993 at most sites, and S_2010 compares well  with that from Tilmes et al 2012 range 1995-2011, with some sites covering a smaller range of years.</a:t>
            </a:r>
          </a:p>
          <a:p>
            <a:pPr marL="342900" indent="-342900">
              <a:lnSpc>
                <a:spcPct val="150000"/>
              </a:lnSpc>
              <a:buFont typeface="Wingdings" panose="05000000000000000000" pitchFamily="2" charset="2"/>
              <a:buChar char="Ø"/>
            </a:pPr>
            <a:r>
              <a:rPr lang="en-US" sz="1600" dirty="0"/>
              <a:t>Biased high at 200 mb(</a:t>
            </a:r>
            <a:r>
              <a:rPr lang="en-US" sz="1600" dirty="0" err="1"/>
              <a:t>milli</a:t>
            </a:r>
            <a:r>
              <a:rPr lang="en-US" sz="1600" dirty="0"/>
              <a:t> bar) in S_1980 between 30</a:t>
            </a:r>
            <a:r>
              <a:rPr lang="en-US" sz="1600" baseline="30000" dirty="0"/>
              <a:t>0</a:t>
            </a:r>
            <a:r>
              <a:rPr lang="en-US" sz="1600" dirty="0"/>
              <a:t>S and equator, and biased increased in S_2010 between 30</a:t>
            </a:r>
            <a:r>
              <a:rPr lang="en-US" sz="1600" baseline="30000" dirty="0"/>
              <a:t>0</a:t>
            </a:r>
            <a:r>
              <a:rPr lang="en-US" sz="1600" dirty="0"/>
              <a:t>S  and 30</a:t>
            </a:r>
            <a:r>
              <a:rPr lang="en-US" sz="1600" baseline="30000" dirty="0"/>
              <a:t>0</a:t>
            </a:r>
            <a:r>
              <a:rPr lang="en-US" sz="1600" dirty="0"/>
              <a:t>N but </a:t>
            </a:r>
            <a:r>
              <a:rPr lang="el-GR" sz="1600" dirty="0"/>
              <a:t>Δ</a:t>
            </a:r>
            <a:r>
              <a:rPr lang="en-US" sz="1600" dirty="0"/>
              <a:t>B</a:t>
            </a:r>
            <a:r>
              <a:rPr lang="en-US" sz="1600" baseline="-25000" dirty="0"/>
              <a:t>O3</a:t>
            </a:r>
            <a:r>
              <a:rPr lang="en-US" sz="1600" dirty="0"/>
              <a:t> modelled is below 500 mb, bias is not very important </a:t>
            </a:r>
          </a:p>
          <a:p>
            <a:pPr marL="342900" indent="-342900">
              <a:lnSpc>
                <a:spcPct val="150000"/>
              </a:lnSpc>
              <a:buFont typeface="Wingdings" panose="05000000000000000000" pitchFamily="2" charset="2"/>
              <a:buChar char="Ø"/>
            </a:pPr>
            <a:r>
              <a:rPr lang="en-US" sz="1600" dirty="0"/>
              <a:t>Comparing 1980-2010 trends at long term observation sites</a:t>
            </a:r>
          </a:p>
          <a:p>
            <a:pPr marL="800100" lvl="1" indent="-342900">
              <a:lnSpc>
                <a:spcPct val="150000"/>
              </a:lnSpc>
              <a:buFont typeface="Wingdings" panose="05000000000000000000" pitchFamily="2" charset="2"/>
              <a:buChar char="Ø"/>
            </a:pPr>
            <a:r>
              <a:rPr lang="en-US" sz="1600" dirty="0"/>
              <a:t>Model overestimates  change at 2 of 3 NH midlatitude long term ozonesonde sites</a:t>
            </a:r>
          </a:p>
          <a:p>
            <a:pPr>
              <a:lnSpc>
                <a:spcPct val="150000"/>
              </a:lnSpc>
            </a:pPr>
            <a:endParaRPr lang="en-US" dirty="0"/>
          </a:p>
        </p:txBody>
      </p:sp>
      <p:sp>
        <p:nvSpPr>
          <p:cNvPr id="3" name="Rectangle 2"/>
          <p:cNvSpPr/>
          <p:nvPr/>
        </p:nvSpPr>
        <p:spPr>
          <a:xfrm>
            <a:off x="12033" y="6359529"/>
            <a:ext cx="10543912" cy="646331"/>
          </a:xfrm>
          <a:prstGeom prst="rect">
            <a:avLst/>
          </a:prstGeom>
        </p:spPr>
        <p:txBody>
          <a:bodyPr wrap="none">
            <a:spAutoFit/>
          </a:bodyPr>
          <a:lstStyle/>
          <a:p>
            <a:r>
              <a:rPr lang="da-DK" dirty="0">
                <a:latin typeface="AdvHvc" charset="0"/>
              </a:rPr>
              <a:t>Source:</a:t>
            </a:r>
            <a:r>
              <a:rPr lang="en-US" dirty="0"/>
              <a:t>Supplementary information at</a:t>
            </a:r>
            <a:r>
              <a:rPr lang="en-US" dirty="0">
                <a:hlinkClick r:id="rId3"/>
              </a:rPr>
              <a:t> http://www.nature.com/ngeo/journal/v9/n12/extref/ngeo2827-s1.pdf</a:t>
            </a:r>
            <a:r>
              <a:rPr lang="en-US" dirty="0"/>
              <a:t> </a:t>
            </a:r>
          </a:p>
          <a:p>
            <a:endParaRPr lang="da-DK" dirty="0"/>
          </a:p>
        </p:txBody>
      </p:sp>
      <p:pic>
        <p:nvPicPr>
          <p:cNvPr id="11" name="Content Placeholder 1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9559" y="1163796"/>
            <a:ext cx="5689599" cy="5192554"/>
          </a:xfrm>
        </p:spPr>
      </p:pic>
    </p:spTree>
    <p:extLst>
      <p:ext uri="{BB962C8B-B14F-4D97-AF65-F5344CB8AC3E}">
        <p14:creationId xmlns:p14="http://schemas.microsoft.com/office/powerpoint/2010/main" val="9919020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15"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932E60C-DB09-8E46-A7DD-711710BEF5A0}" type="slidenum">
              <a:rPr lang="en-US" smtClean="0"/>
              <a:t>19</a:t>
            </a:fld>
            <a:endParaRPr lang="en-US"/>
          </a:p>
        </p:txBody>
      </p:sp>
      <p:sp>
        <p:nvSpPr>
          <p:cNvPr id="3" name="Rectangle 2"/>
          <p:cNvSpPr/>
          <p:nvPr/>
        </p:nvSpPr>
        <p:spPr>
          <a:xfrm>
            <a:off x="0" y="6473965"/>
            <a:ext cx="10503645" cy="369332"/>
          </a:xfrm>
          <a:prstGeom prst="rect">
            <a:avLst/>
          </a:prstGeom>
        </p:spPr>
        <p:txBody>
          <a:bodyPr wrap="none">
            <a:spAutoFit/>
          </a:bodyPr>
          <a:lstStyle/>
          <a:p>
            <a:r>
              <a:rPr lang="en-US" dirty="0"/>
              <a:t>Source: Supplementary information at</a:t>
            </a:r>
            <a:r>
              <a:rPr lang="en-US" dirty="0">
                <a:hlinkClick r:id="rId3"/>
              </a:rPr>
              <a:t> http://www.nature.com/ngeo/journal/v9/n12/extref/ngeo2827-s1.pdf</a:t>
            </a:r>
            <a:r>
              <a:rPr lang="en-US" dirty="0"/>
              <a:t> </a:t>
            </a:r>
          </a:p>
        </p:txBody>
      </p:sp>
      <p:sp>
        <p:nvSpPr>
          <p:cNvPr id="8" name="Title 1"/>
          <p:cNvSpPr>
            <a:spLocks noGrp="1"/>
          </p:cNvSpPr>
          <p:nvPr>
            <p:ph type="title"/>
          </p:nvPr>
        </p:nvSpPr>
        <p:spPr>
          <a:xfrm>
            <a:off x="0" y="1"/>
            <a:ext cx="12192000" cy="1117600"/>
          </a:xfrm>
        </p:spPr>
        <p:txBody>
          <a:bodyPr>
            <a:normAutofit/>
          </a:bodyPr>
          <a:lstStyle/>
          <a:p>
            <a:pPr algn="ctr"/>
            <a:r>
              <a:rPr lang="en-US" sz="4800" b="1" dirty="0">
                <a:solidFill>
                  <a:srgbClr val="0F19FF"/>
                </a:solidFill>
                <a:latin typeface="+mn-lt"/>
              </a:rPr>
              <a:t>Results</a:t>
            </a:r>
            <a:r>
              <a:rPr lang="en-US" sz="4800" dirty="0">
                <a:solidFill>
                  <a:srgbClr val="0F19FF"/>
                </a:solidFill>
                <a:latin typeface="+mn-lt"/>
              </a:rPr>
              <a:t> </a:t>
            </a:r>
            <a:r>
              <a:rPr lang="en-US" sz="4800" b="1" dirty="0">
                <a:solidFill>
                  <a:srgbClr val="0F19FF"/>
                </a:solidFill>
                <a:latin typeface="+mn-lt"/>
              </a:rPr>
              <a:t>and</a:t>
            </a:r>
            <a:r>
              <a:rPr lang="en-US" sz="4800" dirty="0">
                <a:solidFill>
                  <a:srgbClr val="0F19FF"/>
                </a:solidFill>
                <a:latin typeface="+mn-lt"/>
              </a:rPr>
              <a:t> </a:t>
            </a:r>
            <a:r>
              <a:rPr lang="en-US" sz="4800" b="1" dirty="0">
                <a:solidFill>
                  <a:srgbClr val="0F19FF"/>
                </a:solidFill>
                <a:latin typeface="+mn-lt"/>
              </a:rPr>
              <a:t>Discussions</a:t>
            </a:r>
            <a:r>
              <a:rPr lang="en-US" sz="4800" dirty="0">
                <a:solidFill>
                  <a:srgbClr val="0F19FF"/>
                </a:solidFill>
                <a:latin typeface="+mn-lt"/>
              </a:rPr>
              <a:t>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24" y="1235216"/>
            <a:ext cx="6570395" cy="5214608"/>
          </a:xfrm>
          <a:prstGeom prst="rect">
            <a:avLst/>
          </a:prstGeom>
        </p:spPr>
      </p:pic>
      <p:sp>
        <p:nvSpPr>
          <p:cNvPr id="4" name="Rectangle 3"/>
          <p:cNvSpPr/>
          <p:nvPr/>
        </p:nvSpPr>
        <p:spPr>
          <a:xfrm>
            <a:off x="6756400" y="1235216"/>
            <a:ext cx="5120640" cy="2308324"/>
          </a:xfrm>
          <a:prstGeom prst="rect">
            <a:avLst/>
          </a:prstGeom>
        </p:spPr>
        <p:txBody>
          <a:bodyPr wrap="square">
            <a:spAutoFit/>
          </a:bodyPr>
          <a:lstStyle/>
          <a:p>
            <a:pPr marL="342900" indent="-342900">
              <a:lnSpc>
                <a:spcPct val="200000"/>
              </a:lnSpc>
              <a:buFont typeface="Wingdings" panose="05000000000000000000" pitchFamily="2" charset="2"/>
              <a:buChar char="Ø"/>
            </a:pPr>
            <a:r>
              <a:rPr lang="en-US" dirty="0"/>
              <a:t>Comparing 1980-2010 trends at long term observation sites</a:t>
            </a:r>
          </a:p>
          <a:p>
            <a:pPr marL="800100" lvl="1" indent="-342900">
              <a:lnSpc>
                <a:spcPct val="200000"/>
              </a:lnSpc>
              <a:buFont typeface="Wingdings" panose="05000000000000000000" pitchFamily="2" charset="2"/>
              <a:buChar char="Ø"/>
            </a:pPr>
            <a:r>
              <a:rPr lang="en-US" dirty="0"/>
              <a:t>Model captures well 1980-2010 O</a:t>
            </a:r>
            <a:r>
              <a:rPr lang="en-US" baseline="-25000" dirty="0"/>
              <a:t>3</a:t>
            </a:r>
            <a:r>
              <a:rPr lang="en-US" dirty="0"/>
              <a:t> trend at 5 of 6 rural or remote surface sites </a:t>
            </a:r>
          </a:p>
        </p:txBody>
      </p:sp>
    </p:spTree>
    <p:extLst>
      <p:ext uri="{BB962C8B-B14F-4D97-AF65-F5344CB8AC3E}">
        <p14:creationId xmlns:p14="http://schemas.microsoft.com/office/powerpoint/2010/main" val="17118231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772"/>
            <a:ext cx="10515600" cy="1325563"/>
          </a:xfrm>
        </p:spPr>
        <p:txBody>
          <a:bodyPr>
            <a:normAutofit/>
          </a:bodyPr>
          <a:lstStyle/>
          <a:p>
            <a:pPr algn="ctr"/>
            <a:r>
              <a:rPr lang="en-US" sz="4800" b="1" dirty="0">
                <a:solidFill>
                  <a:srgbClr val="0F19FF"/>
                </a:solidFill>
                <a:latin typeface="+mn-lt"/>
              </a:rPr>
              <a:t>Outline</a:t>
            </a:r>
          </a:p>
        </p:txBody>
      </p:sp>
      <p:sp>
        <p:nvSpPr>
          <p:cNvPr id="4" name="Content Placeholder 2"/>
          <p:cNvSpPr>
            <a:spLocks noGrp="1"/>
          </p:cNvSpPr>
          <p:nvPr>
            <p:ph idx="1"/>
          </p:nvPr>
        </p:nvSpPr>
        <p:spPr>
          <a:xfrm>
            <a:off x="838200" y="1684286"/>
            <a:ext cx="10985205" cy="4849518"/>
          </a:xfrm>
        </p:spPr>
        <p:txBody>
          <a:bodyPr>
            <a:noAutofit/>
          </a:bodyPr>
          <a:lstStyle/>
          <a:p>
            <a:pPr>
              <a:lnSpc>
                <a:spcPct val="100000"/>
              </a:lnSpc>
              <a:buFont typeface="Wingdings" panose="05000000000000000000" pitchFamily="2" charset="2"/>
              <a:buChar char="Ø"/>
            </a:pPr>
            <a:r>
              <a:rPr lang="en-US" dirty="0"/>
              <a:t>Terms: Troposphere, Ozone</a:t>
            </a:r>
          </a:p>
          <a:p>
            <a:pPr>
              <a:lnSpc>
                <a:spcPct val="100000"/>
              </a:lnSpc>
              <a:buFont typeface="Wingdings" panose="05000000000000000000" pitchFamily="2" charset="2"/>
              <a:buChar char="Ø"/>
            </a:pPr>
            <a:r>
              <a:rPr lang="en-US" dirty="0"/>
              <a:t> Background </a:t>
            </a:r>
          </a:p>
          <a:p>
            <a:pPr>
              <a:lnSpc>
                <a:spcPct val="100000"/>
              </a:lnSpc>
              <a:buFont typeface="Wingdings" panose="05000000000000000000" pitchFamily="2" charset="2"/>
              <a:buChar char="Ø"/>
            </a:pPr>
            <a:r>
              <a:rPr lang="en-US" dirty="0"/>
              <a:t>Methods </a:t>
            </a:r>
          </a:p>
          <a:p>
            <a:pPr>
              <a:lnSpc>
                <a:spcPct val="100000"/>
              </a:lnSpc>
              <a:buFont typeface="Wingdings" panose="05000000000000000000" pitchFamily="2" charset="2"/>
              <a:buChar char="Ø"/>
            </a:pPr>
            <a:r>
              <a:rPr lang="en-US" dirty="0"/>
              <a:t>Results and Discussions</a:t>
            </a:r>
          </a:p>
          <a:p>
            <a:pPr>
              <a:lnSpc>
                <a:spcPct val="100000"/>
              </a:lnSpc>
              <a:buFont typeface="Wingdings" panose="05000000000000000000" pitchFamily="2" charset="2"/>
              <a:buChar char="Ø"/>
            </a:pPr>
            <a:r>
              <a:rPr lang="en-US" dirty="0"/>
              <a:t>Implications of results</a:t>
            </a:r>
          </a:p>
          <a:p>
            <a:pPr>
              <a:lnSpc>
                <a:spcPct val="100000"/>
              </a:lnSpc>
              <a:buFont typeface="Wingdings" panose="05000000000000000000" pitchFamily="2" charset="2"/>
              <a:buChar char="Ø"/>
            </a:pPr>
            <a:r>
              <a:rPr lang="en-US" dirty="0"/>
              <a:t>Conclusions</a:t>
            </a:r>
          </a:p>
          <a:p>
            <a:pPr>
              <a:lnSpc>
                <a:spcPct val="100000"/>
              </a:lnSpc>
              <a:buFont typeface="Wingdings" panose="05000000000000000000" pitchFamily="2" charset="2"/>
              <a:buChar char="Ø"/>
            </a:pPr>
            <a:r>
              <a:rPr lang="en-US" dirty="0"/>
              <a:t>Future works</a:t>
            </a:r>
          </a:p>
          <a:p>
            <a:pPr>
              <a:lnSpc>
                <a:spcPct val="100000"/>
              </a:lnSpc>
              <a:buFont typeface="Wingdings" panose="05000000000000000000" pitchFamily="2" charset="2"/>
              <a:buChar char="Ø"/>
            </a:pPr>
            <a:r>
              <a:rPr lang="en-US" sz="3200" dirty="0"/>
              <a:t>References </a:t>
            </a:r>
          </a:p>
        </p:txBody>
      </p:sp>
      <p:sp>
        <p:nvSpPr>
          <p:cNvPr id="5" name="Slide Number Placeholder 4"/>
          <p:cNvSpPr>
            <a:spLocks noGrp="1"/>
          </p:cNvSpPr>
          <p:nvPr>
            <p:ph type="sldNum" sz="quarter" idx="12"/>
          </p:nvPr>
        </p:nvSpPr>
        <p:spPr/>
        <p:txBody>
          <a:bodyPr/>
          <a:lstStyle/>
          <a:p>
            <a:fld id="{7932E60C-DB09-8E46-A7DD-711710BEF5A0}" type="slidenum">
              <a:rPr lang="en-US" smtClean="0"/>
              <a:t>2</a:t>
            </a:fld>
            <a:endParaRPr lang="en-US" dirty="0"/>
          </a:p>
        </p:txBody>
      </p:sp>
    </p:spTree>
    <p:extLst>
      <p:ext uri="{BB962C8B-B14F-4D97-AF65-F5344CB8AC3E}">
        <p14:creationId xmlns:p14="http://schemas.microsoft.com/office/powerpoint/2010/main" val="15600008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5794" y="1274328"/>
            <a:ext cx="6196263" cy="3416320"/>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en-US" dirty="0" smtClean="0"/>
              <a:t>Comparing </a:t>
            </a:r>
            <a:r>
              <a:rPr lang="en-US" dirty="0"/>
              <a:t>with OMI/MLS, S_2010 : high bias for B</a:t>
            </a:r>
            <a:r>
              <a:rPr lang="en-US" baseline="-25000" dirty="0"/>
              <a:t>O3</a:t>
            </a:r>
            <a:r>
              <a:rPr lang="en-US" dirty="0"/>
              <a:t> over tropics/subtropics, including </a:t>
            </a:r>
            <a:r>
              <a:rPr lang="en-US" dirty="0" smtClean="0"/>
              <a:t>Africa</a:t>
            </a:r>
          </a:p>
          <a:p>
            <a:pPr marL="285750" indent="-285750">
              <a:lnSpc>
                <a:spcPct val="200000"/>
              </a:lnSpc>
              <a:buFont typeface="Wingdings" panose="05000000000000000000" pitchFamily="2" charset="2"/>
              <a:buChar char="Ø"/>
            </a:pPr>
            <a:endParaRPr lang="en-US" dirty="0"/>
          </a:p>
          <a:p>
            <a:pPr marL="285750" indent="-285750">
              <a:lnSpc>
                <a:spcPct val="200000"/>
              </a:lnSpc>
              <a:buFont typeface="Wingdings" panose="05000000000000000000" pitchFamily="2" charset="2"/>
              <a:buChar char="Ø"/>
            </a:pPr>
            <a:r>
              <a:rPr lang="en-US" dirty="0" smtClean="0"/>
              <a:t>However</a:t>
            </a:r>
            <a:r>
              <a:rPr lang="en-US" dirty="0"/>
              <a:t>, OMI/MLS trends from 2004-2015 highest growth over South and Southeast Asia, consistent with model</a:t>
            </a:r>
          </a:p>
          <a:p>
            <a:endParaRPr lang="en-US" dirty="0"/>
          </a:p>
          <a:p>
            <a:pPr marL="285750" indent="-285750">
              <a:buFont typeface="Wingdings" panose="05000000000000000000" pitchFamily="2" charset="2"/>
              <a:buChar char="Ø"/>
            </a:pPr>
            <a:endParaRPr lang="en-US" dirty="0"/>
          </a:p>
        </p:txBody>
      </p:sp>
      <p:sp>
        <p:nvSpPr>
          <p:cNvPr id="3" name="Rectangle 2"/>
          <p:cNvSpPr/>
          <p:nvPr/>
        </p:nvSpPr>
        <p:spPr>
          <a:xfrm>
            <a:off x="0" y="6969021"/>
            <a:ext cx="12192000" cy="369332"/>
          </a:xfrm>
          <a:prstGeom prst="rect">
            <a:avLst/>
          </a:prstGeom>
        </p:spPr>
        <p:txBody>
          <a:bodyPr wrap="square">
            <a:spAutoFit/>
          </a:bodyPr>
          <a:lstStyle/>
          <a:p>
            <a:r>
              <a:rPr lang="en-US" dirty="0"/>
              <a:t>Source: Supplementary information at</a:t>
            </a:r>
            <a:r>
              <a:rPr lang="en-US" dirty="0">
                <a:hlinkClick r:id="rId3"/>
              </a:rPr>
              <a:t> http://www.nature.com/ngeo/journal/v9/n12/extref/ngeo2827-s1.pdf</a:t>
            </a:r>
            <a:r>
              <a:rPr lang="en-US" dirty="0"/>
              <a:t> </a:t>
            </a:r>
          </a:p>
        </p:txBody>
      </p:sp>
      <p:sp>
        <p:nvSpPr>
          <p:cNvPr id="4" name="TextBox 3"/>
          <p:cNvSpPr txBox="1"/>
          <p:nvPr/>
        </p:nvSpPr>
        <p:spPr>
          <a:xfrm>
            <a:off x="0" y="104941"/>
            <a:ext cx="12192000" cy="830997"/>
          </a:xfrm>
          <a:prstGeom prst="rect">
            <a:avLst/>
          </a:prstGeom>
          <a:noFill/>
        </p:spPr>
        <p:txBody>
          <a:bodyPr wrap="square" rtlCol="0">
            <a:spAutoFit/>
          </a:bodyPr>
          <a:lstStyle/>
          <a:p>
            <a:pPr algn="ctr"/>
            <a:r>
              <a:rPr lang="en-US" sz="4800" b="1" dirty="0">
                <a:solidFill>
                  <a:srgbClr val="0F19FF"/>
                </a:solidFill>
              </a:rPr>
              <a:t>Results</a:t>
            </a:r>
            <a:r>
              <a:rPr lang="en-US" sz="4800" dirty="0">
                <a:solidFill>
                  <a:srgbClr val="0F19FF"/>
                </a:solidFill>
              </a:rPr>
              <a:t> </a:t>
            </a:r>
            <a:r>
              <a:rPr lang="en-US" sz="4800" b="1" dirty="0">
                <a:solidFill>
                  <a:srgbClr val="0F19FF"/>
                </a:solidFill>
              </a:rPr>
              <a:t>and</a:t>
            </a:r>
            <a:r>
              <a:rPr lang="en-US" sz="4800" dirty="0">
                <a:solidFill>
                  <a:srgbClr val="0F19FF"/>
                </a:solidFill>
              </a:rPr>
              <a:t> </a:t>
            </a:r>
            <a:r>
              <a:rPr lang="en-US" sz="4800" b="1" dirty="0">
                <a:solidFill>
                  <a:srgbClr val="0F19FF"/>
                </a:solidFill>
              </a:rPr>
              <a:t>Discussions</a:t>
            </a:r>
            <a:r>
              <a:rPr lang="en-US" sz="4800" dirty="0">
                <a:solidFill>
                  <a:srgbClr val="0F19FF"/>
                </a:solidFill>
              </a:rPr>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 y="1274328"/>
            <a:ext cx="5610994" cy="4714201"/>
          </a:xfrm>
          <a:prstGeom prst="rect">
            <a:avLst/>
          </a:prstGeom>
        </p:spPr>
      </p:pic>
      <p:sp>
        <p:nvSpPr>
          <p:cNvPr id="8" name="Rectangle 7"/>
          <p:cNvSpPr/>
          <p:nvPr/>
        </p:nvSpPr>
        <p:spPr>
          <a:xfrm>
            <a:off x="129674" y="6290568"/>
            <a:ext cx="11572240" cy="369332"/>
          </a:xfrm>
          <a:prstGeom prst="rect">
            <a:avLst/>
          </a:prstGeom>
        </p:spPr>
        <p:txBody>
          <a:bodyPr wrap="square">
            <a:spAutoFit/>
          </a:bodyPr>
          <a:lstStyle/>
          <a:p>
            <a:r>
              <a:rPr lang="en-US" dirty="0"/>
              <a:t>Source: Supplementary information at</a:t>
            </a:r>
            <a:r>
              <a:rPr lang="en-US" dirty="0">
                <a:hlinkClick r:id="rId3"/>
              </a:rPr>
              <a:t> http://www.nature.com/ngeo/journal/v9/n12/extref/ngeo2827-s1.pdf</a:t>
            </a:r>
            <a:r>
              <a:rPr lang="en-US" dirty="0"/>
              <a:t> </a:t>
            </a:r>
          </a:p>
        </p:txBody>
      </p:sp>
    </p:spTree>
    <p:extLst>
      <p:ext uri="{BB962C8B-B14F-4D97-AF65-F5344CB8AC3E}">
        <p14:creationId xmlns:p14="http://schemas.microsoft.com/office/powerpoint/2010/main" val="434169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32E60C-DB09-8E46-A7DD-711710BEF5A0}" type="slidenum">
              <a:rPr lang="en-US" smtClean="0"/>
              <a:t>21</a:t>
            </a:fld>
            <a:endParaRPr lang="en-US"/>
          </a:p>
        </p:txBody>
      </p:sp>
      <p:sp>
        <p:nvSpPr>
          <p:cNvPr id="2" name="Rectangle 1"/>
          <p:cNvSpPr/>
          <p:nvPr/>
        </p:nvSpPr>
        <p:spPr>
          <a:xfrm>
            <a:off x="0" y="183106"/>
            <a:ext cx="12192000" cy="830997"/>
          </a:xfrm>
          <a:prstGeom prst="rect">
            <a:avLst/>
          </a:prstGeom>
        </p:spPr>
        <p:txBody>
          <a:bodyPr wrap="square">
            <a:spAutoFit/>
          </a:bodyPr>
          <a:lstStyle/>
          <a:p>
            <a:pPr algn="ctr"/>
            <a:r>
              <a:rPr lang="en-US" sz="4800" b="1" dirty="0">
                <a:solidFill>
                  <a:srgbClr val="0F19FF"/>
                </a:solidFill>
              </a:rPr>
              <a:t>Implication</a:t>
            </a:r>
            <a:r>
              <a:rPr lang="en-US" sz="4800" dirty="0">
                <a:solidFill>
                  <a:srgbClr val="0F19FF"/>
                </a:solidFill>
              </a:rPr>
              <a:t> </a:t>
            </a:r>
            <a:r>
              <a:rPr lang="en-US" sz="4800" b="1" dirty="0">
                <a:solidFill>
                  <a:srgbClr val="0F19FF"/>
                </a:solidFill>
              </a:rPr>
              <a:t>of</a:t>
            </a:r>
            <a:r>
              <a:rPr lang="en-US" sz="4800" dirty="0">
                <a:solidFill>
                  <a:srgbClr val="0F19FF"/>
                </a:solidFill>
              </a:rPr>
              <a:t> </a:t>
            </a:r>
            <a:r>
              <a:rPr lang="en-US" sz="4800" b="1" dirty="0">
                <a:solidFill>
                  <a:srgbClr val="0F19FF"/>
                </a:solidFill>
              </a:rPr>
              <a:t>results</a:t>
            </a:r>
          </a:p>
        </p:txBody>
      </p:sp>
      <p:sp>
        <p:nvSpPr>
          <p:cNvPr id="6" name="Content Placeholder 5"/>
          <p:cNvSpPr>
            <a:spLocks noGrp="1"/>
          </p:cNvSpPr>
          <p:nvPr>
            <p:ph idx="1"/>
          </p:nvPr>
        </p:nvSpPr>
        <p:spPr>
          <a:xfrm>
            <a:off x="0" y="1825624"/>
            <a:ext cx="12192000" cy="4895851"/>
          </a:xfrm>
        </p:spPr>
        <p:txBody>
          <a:bodyPr>
            <a:noAutofit/>
          </a:bodyPr>
          <a:lstStyle/>
          <a:p>
            <a:pPr marL="284163" lvl="1">
              <a:lnSpc>
                <a:spcPct val="150000"/>
              </a:lnSpc>
              <a:buFont typeface="Wingdings" panose="05000000000000000000" pitchFamily="2" charset="2"/>
              <a:buChar char="Ø"/>
            </a:pPr>
            <a:r>
              <a:rPr lang="en-US" sz="1800" dirty="0"/>
              <a:t>Implication for RF of O</a:t>
            </a:r>
            <a:r>
              <a:rPr lang="en-US" sz="1800" baseline="-25000" dirty="0"/>
              <a:t>3</a:t>
            </a:r>
            <a:r>
              <a:rPr lang="en-US" sz="1800" dirty="0"/>
              <a:t>, but       NO</a:t>
            </a:r>
            <a:r>
              <a:rPr lang="en-US" sz="1800" baseline="-25000" dirty="0"/>
              <a:t>X </a:t>
            </a:r>
            <a:r>
              <a:rPr lang="en-US" sz="1800" dirty="0"/>
              <a:t> cause negative RF(  due to decrease of CH</a:t>
            </a:r>
            <a:r>
              <a:rPr lang="en-US" sz="1800" baseline="-25000" dirty="0"/>
              <a:t>4</a:t>
            </a:r>
            <a:r>
              <a:rPr lang="en-US" sz="1800" dirty="0"/>
              <a:t>), regions with high sensitivity of BO</a:t>
            </a:r>
            <a:r>
              <a:rPr lang="en-US" sz="1800" baseline="-25000" dirty="0"/>
              <a:t>3</a:t>
            </a:r>
            <a:r>
              <a:rPr lang="en-US" sz="1800" dirty="0"/>
              <a:t> to </a:t>
            </a:r>
            <a:r>
              <a:rPr lang="en-US" sz="1800" dirty="0" smtClean="0"/>
              <a:t>NO</a:t>
            </a:r>
            <a:r>
              <a:rPr lang="en-US" sz="1800" baseline="-25000" dirty="0" smtClean="0"/>
              <a:t>X</a:t>
            </a:r>
            <a:r>
              <a:rPr lang="en-US" sz="1800" dirty="0" smtClean="0"/>
              <a:t> </a:t>
            </a:r>
            <a:r>
              <a:rPr lang="en-US" sz="1800" dirty="0"/>
              <a:t>has high sensitivity of CH4 to </a:t>
            </a:r>
            <a:r>
              <a:rPr lang="en-US" sz="1800" dirty="0" smtClean="0"/>
              <a:t>NO</a:t>
            </a:r>
            <a:r>
              <a:rPr lang="en-US" sz="1800" baseline="-25000" dirty="0" smtClean="0"/>
              <a:t>X</a:t>
            </a:r>
            <a:r>
              <a:rPr lang="en-US" sz="1800" dirty="0" smtClean="0"/>
              <a:t>, </a:t>
            </a:r>
            <a:r>
              <a:rPr lang="en-US" sz="1800" dirty="0"/>
              <a:t>RF cancels each other</a:t>
            </a:r>
          </a:p>
          <a:p>
            <a:pPr marL="284163" lvl="1">
              <a:lnSpc>
                <a:spcPct val="150000"/>
              </a:lnSpc>
              <a:buFont typeface="Wingdings" panose="05000000000000000000" pitchFamily="2" charset="2"/>
              <a:buChar char="Ø"/>
            </a:pPr>
            <a:r>
              <a:rPr lang="en-US" sz="1800" dirty="0"/>
              <a:t>CO long lived, sensitivity of CO does not vary strongly with the location of CO emissions</a:t>
            </a:r>
          </a:p>
          <a:p>
            <a:pPr marL="284163" lvl="1">
              <a:lnSpc>
                <a:spcPct val="150000"/>
              </a:lnSpc>
              <a:buFont typeface="Wingdings" panose="05000000000000000000" pitchFamily="2" charset="2"/>
              <a:buChar char="Ø"/>
            </a:pPr>
            <a:r>
              <a:rPr lang="en-US" sz="1800" dirty="0"/>
              <a:t>Increase in isoprene emissions reflects the O</a:t>
            </a:r>
            <a:r>
              <a:rPr lang="en-US" sz="1800" baseline="-25000" dirty="0"/>
              <a:t>3</a:t>
            </a:r>
            <a:r>
              <a:rPr lang="en-US" sz="1800" dirty="0"/>
              <a:t> change determined by  background </a:t>
            </a:r>
            <a:r>
              <a:rPr lang="en-US" sz="1800" dirty="0" smtClean="0"/>
              <a:t>NO</a:t>
            </a:r>
            <a:r>
              <a:rPr lang="en-US" sz="1800" baseline="-25000" dirty="0" smtClean="0"/>
              <a:t>X</a:t>
            </a:r>
            <a:r>
              <a:rPr lang="en-US" sz="1800" dirty="0" smtClean="0"/>
              <a:t> </a:t>
            </a:r>
            <a:r>
              <a:rPr lang="en-US" sz="1800" dirty="0"/>
              <a:t>levels, doubling soil </a:t>
            </a:r>
            <a:r>
              <a:rPr lang="en-US" sz="1800" dirty="0" err="1"/>
              <a:t>Nox</a:t>
            </a:r>
            <a:r>
              <a:rPr lang="en-US" sz="1800" dirty="0"/>
              <a:t> emissions increases tropospheric ozone  </a:t>
            </a:r>
            <a:r>
              <a:rPr lang="en-US" sz="1800" dirty="0" err="1"/>
              <a:t>upto</a:t>
            </a:r>
            <a:r>
              <a:rPr lang="en-US" sz="1800" dirty="0"/>
              <a:t> 5 </a:t>
            </a:r>
            <a:r>
              <a:rPr lang="en-US" sz="1800" dirty="0" err="1"/>
              <a:t>ppbv</a:t>
            </a:r>
            <a:r>
              <a:rPr lang="en-US" sz="1800" dirty="0"/>
              <a:t> in source regions</a:t>
            </a:r>
            <a:r>
              <a:rPr lang="en-US" sz="1800" dirty="0">
                <a:solidFill>
                  <a:srgbClr val="0F19FF"/>
                </a:solidFill>
              </a:rPr>
              <a:t>( Zeng et al, 2008)</a:t>
            </a:r>
          </a:p>
          <a:p>
            <a:pPr marL="284163" lvl="1">
              <a:lnSpc>
                <a:spcPct val="150000"/>
              </a:lnSpc>
              <a:buFont typeface="Wingdings" panose="05000000000000000000" pitchFamily="2" charset="2"/>
              <a:buChar char="Ø"/>
            </a:pPr>
            <a:r>
              <a:rPr lang="en-US" sz="1800" dirty="0"/>
              <a:t>Tropospheric ozone contributed to the greater 20</a:t>
            </a:r>
            <a:r>
              <a:rPr lang="en-US" sz="1800" baseline="30000" dirty="0"/>
              <a:t>th</a:t>
            </a:r>
            <a:r>
              <a:rPr lang="en-US" sz="1800" dirty="0"/>
              <a:t> century warming in the NH extra tropics than tropics than SH.  Rapid warming at later half of century, strongly  agreed with claim made in this paper as tropospheric ozone increased  as developing nations become industrialized, contributing accelerated rapid warming (</a:t>
            </a:r>
            <a:r>
              <a:rPr lang="en-US" sz="1800" dirty="0" err="1">
                <a:solidFill>
                  <a:srgbClr val="0F19FF"/>
                </a:solidFill>
              </a:rPr>
              <a:t>Shindell</a:t>
            </a:r>
            <a:r>
              <a:rPr lang="en-US" sz="1800" dirty="0">
                <a:solidFill>
                  <a:srgbClr val="0F19FF"/>
                </a:solidFill>
              </a:rPr>
              <a:t> et all, 2006</a:t>
            </a:r>
            <a:r>
              <a:rPr lang="en-US" sz="1800" dirty="0" smtClean="0">
                <a:solidFill>
                  <a:srgbClr val="0F19FF"/>
                </a:solidFill>
              </a:rPr>
              <a:t>).</a:t>
            </a:r>
          </a:p>
          <a:p>
            <a:pPr marL="284163" lvl="1">
              <a:lnSpc>
                <a:spcPct val="150000"/>
              </a:lnSpc>
              <a:buFont typeface="Wingdings" panose="05000000000000000000" pitchFamily="2" charset="2"/>
              <a:buChar char="Ø"/>
            </a:pPr>
            <a:r>
              <a:rPr lang="en-US" sz="1800" dirty="0" smtClean="0"/>
              <a:t>Outgoing longwave radiation is strongly reduced over high water vapor regions due to  significant absorption of water vapor  over a wide spectral range, thus TOA flux sensitivity to troposphere ozone changes is low</a:t>
            </a:r>
            <a:r>
              <a:rPr lang="en-US" sz="2000" dirty="0" smtClean="0"/>
              <a:t>. </a:t>
            </a:r>
            <a:endParaRPr lang="en-US" sz="2000" dirty="0"/>
          </a:p>
        </p:txBody>
      </p:sp>
      <p:sp>
        <p:nvSpPr>
          <p:cNvPr id="4" name="Up Arrow 3"/>
          <p:cNvSpPr/>
          <p:nvPr/>
        </p:nvSpPr>
        <p:spPr>
          <a:xfrm>
            <a:off x="3118206" y="2005333"/>
            <a:ext cx="45719" cy="1804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4171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sz="4800" b="1" dirty="0">
                <a:solidFill>
                  <a:srgbClr val="0F19FF"/>
                </a:solidFill>
                <a:latin typeface="+mn-lt"/>
              </a:rPr>
              <a:t>Conclusions</a:t>
            </a:r>
            <a:r>
              <a:rPr lang="en-US" sz="4800" dirty="0">
                <a:latin typeface="+mn-lt"/>
              </a:rPr>
              <a:t> </a:t>
            </a:r>
          </a:p>
        </p:txBody>
      </p:sp>
      <p:sp>
        <p:nvSpPr>
          <p:cNvPr id="3" name="Content Placeholder 2"/>
          <p:cNvSpPr>
            <a:spLocks noGrp="1"/>
          </p:cNvSpPr>
          <p:nvPr>
            <p:ph idx="1"/>
          </p:nvPr>
        </p:nvSpPr>
        <p:spPr>
          <a:xfrm>
            <a:off x="71120" y="1825625"/>
            <a:ext cx="11877040" cy="4895850"/>
          </a:xfrm>
        </p:spPr>
        <p:txBody>
          <a:bodyPr>
            <a:noAutofit/>
          </a:bodyPr>
          <a:lstStyle/>
          <a:p>
            <a:pPr>
              <a:lnSpc>
                <a:spcPct val="150000"/>
              </a:lnSpc>
              <a:buFont typeface="Wingdings" panose="05000000000000000000" pitchFamily="2" charset="2"/>
              <a:buChar char="Ø"/>
            </a:pPr>
            <a:r>
              <a:rPr lang="en-US" sz="2000" dirty="0"/>
              <a:t>The </a:t>
            </a:r>
            <a:r>
              <a:rPr lang="en-US" sz="2000" dirty="0" smtClean="0"/>
              <a:t>change </a:t>
            </a:r>
            <a:r>
              <a:rPr lang="en-US" sz="2000" dirty="0"/>
              <a:t>in spatial distribution of the global anthropogenic emissions from 1980 to 2010 dominates the BO</a:t>
            </a:r>
            <a:r>
              <a:rPr lang="en-US" sz="2000" baseline="-25000" dirty="0"/>
              <a:t>3</a:t>
            </a:r>
            <a:r>
              <a:rPr lang="en-US" sz="2000" dirty="0"/>
              <a:t> change, &gt; combined effect of global emission magnitude and CH</a:t>
            </a:r>
            <a:r>
              <a:rPr lang="en-US" sz="2000" baseline="-25000" dirty="0"/>
              <a:t>4</a:t>
            </a:r>
            <a:r>
              <a:rPr lang="en-US" sz="2000" dirty="0"/>
              <a:t> mixing ratio. </a:t>
            </a:r>
          </a:p>
          <a:p>
            <a:pPr>
              <a:lnSpc>
                <a:spcPct val="150000"/>
              </a:lnSpc>
              <a:buFont typeface="Wingdings" panose="05000000000000000000" pitchFamily="2" charset="2"/>
              <a:buChar char="Ø"/>
            </a:pPr>
            <a:r>
              <a:rPr lang="en-US" sz="2000" dirty="0"/>
              <a:t>Increased of O</a:t>
            </a:r>
            <a:r>
              <a:rPr lang="en-US" sz="2000" baseline="-25000" dirty="0"/>
              <a:t>3</a:t>
            </a:r>
            <a:r>
              <a:rPr lang="en-US" sz="2000" dirty="0"/>
              <a:t> precursors in the sub/tropics significantly influences the global BO</a:t>
            </a:r>
            <a:r>
              <a:rPr lang="en-US" sz="2000" baseline="-25000" dirty="0"/>
              <a:t>3</a:t>
            </a:r>
            <a:endParaRPr lang="en-US" sz="2000" dirty="0"/>
          </a:p>
          <a:p>
            <a:pPr>
              <a:lnSpc>
                <a:spcPct val="150000"/>
              </a:lnSpc>
              <a:buFont typeface="Wingdings" panose="05000000000000000000" pitchFamily="2" charset="2"/>
              <a:buChar char="Ø"/>
            </a:pPr>
            <a:r>
              <a:rPr lang="en-US" sz="2000" dirty="0"/>
              <a:t>Emissions increased from Southeast, East and South Asia  as BO</a:t>
            </a:r>
            <a:r>
              <a:rPr lang="en-US" sz="2000" baseline="-25000" dirty="0"/>
              <a:t>3</a:t>
            </a:r>
            <a:r>
              <a:rPr lang="en-US" sz="2000" dirty="0"/>
              <a:t> increases. </a:t>
            </a:r>
          </a:p>
          <a:p>
            <a:pPr>
              <a:lnSpc>
                <a:spcPct val="150000"/>
              </a:lnSpc>
              <a:buFont typeface="Wingdings" panose="05000000000000000000" pitchFamily="2" charset="2"/>
              <a:buChar char="Ø"/>
            </a:pPr>
            <a:r>
              <a:rPr lang="en-US" sz="2000" dirty="0"/>
              <a:t>Reasons	</a:t>
            </a:r>
          </a:p>
          <a:p>
            <a:pPr lvl="2">
              <a:lnSpc>
                <a:spcPct val="150000"/>
              </a:lnSpc>
              <a:buFont typeface="Wingdings" panose="05000000000000000000" pitchFamily="2" charset="2"/>
              <a:buChar char="Ø"/>
            </a:pPr>
            <a:r>
              <a:rPr lang="en-US" dirty="0"/>
              <a:t>Strong photochemical reaction rates, convection and NO</a:t>
            </a:r>
            <a:r>
              <a:rPr lang="en-US" baseline="-25000" dirty="0"/>
              <a:t>x</a:t>
            </a:r>
            <a:r>
              <a:rPr lang="en-US" dirty="0"/>
              <a:t> sensitivity in the sub/tropics. </a:t>
            </a:r>
          </a:p>
          <a:p>
            <a:pPr lvl="2">
              <a:lnSpc>
                <a:spcPct val="150000"/>
              </a:lnSpc>
              <a:buFont typeface="Wingdings" panose="05000000000000000000" pitchFamily="2" charset="2"/>
              <a:buChar char="Ø"/>
            </a:pPr>
            <a:r>
              <a:rPr lang="en-US" dirty="0"/>
              <a:t>As a result, emissions might continue to increase due to equatorward shift of emissions, even if global anthropogenic emissions remains same or decrease.  </a:t>
            </a:r>
          </a:p>
        </p:txBody>
      </p:sp>
      <p:sp>
        <p:nvSpPr>
          <p:cNvPr id="4" name="Slide Number Placeholder 3"/>
          <p:cNvSpPr>
            <a:spLocks noGrp="1"/>
          </p:cNvSpPr>
          <p:nvPr>
            <p:ph type="sldNum" sz="quarter" idx="12"/>
          </p:nvPr>
        </p:nvSpPr>
        <p:spPr/>
        <p:txBody>
          <a:bodyPr/>
          <a:lstStyle/>
          <a:p>
            <a:fld id="{7932E60C-DB09-8E46-A7DD-711710BEF5A0}" type="slidenum">
              <a:rPr lang="en-US" smtClean="0"/>
              <a:t>22</a:t>
            </a:fld>
            <a:endParaRPr lang="en-US" dirty="0"/>
          </a:p>
        </p:txBody>
      </p:sp>
    </p:spTree>
    <p:extLst>
      <p:ext uri="{BB962C8B-B14F-4D97-AF65-F5344CB8AC3E}">
        <p14:creationId xmlns:p14="http://schemas.microsoft.com/office/powerpoint/2010/main" val="20246989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sz="4800" b="1" dirty="0">
                <a:solidFill>
                  <a:srgbClr val="0F19FF"/>
                </a:solidFill>
                <a:latin typeface="+mn-lt"/>
              </a:rPr>
              <a:t>Future</a:t>
            </a:r>
            <a:r>
              <a:rPr lang="en-US" sz="4800" dirty="0">
                <a:latin typeface="+mn-lt"/>
              </a:rPr>
              <a:t> </a:t>
            </a:r>
            <a:r>
              <a:rPr lang="en-US" sz="4800" b="1" dirty="0">
                <a:solidFill>
                  <a:srgbClr val="0F19FF"/>
                </a:solidFill>
                <a:latin typeface="+mn-lt"/>
              </a:rPr>
              <a:t>work</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Model for contribution of emissions changes from each regions individually</a:t>
            </a:r>
          </a:p>
          <a:p>
            <a:pPr>
              <a:buFont typeface="Wingdings" panose="05000000000000000000" pitchFamily="2" charset="2"/>
              <a:buChar char="Ø"/>
            </a:pPr>
            <a:r>
              <a:rPr lang="en-US" dirty="0"/>
              <a:t>It did not account for possible effects of climate change or climate variability on change in </a:t>
            </a:r>
            <a:r>
              <a:rPr lang="en-US" dirty="0" smtClean="0"/>
              <a:t>BO</a:t>
            </a:r>
            <a:r>
              <a:rPr lang="en-US" baseline="-25000" dirty="0" smtClean="0"/>
              <a:t>3</a:t>
            </a:r>
          </a:p>
          <a:p>
            <a:pPr>
              <a:buFont typeface="Wingdings" panose="05000000000000000000" pitchFamily="2" charset="2"/>
              <a:buChar char="Ø"/>
            </a:pPr>
            <a:r>
              <a:rPr lang="en-US" dirty="0" smtClean="0"/>
              <a:t>Parameters </a:t>
            </a:r>
            <a:r>
              <a:rPr lang="en-US" dirty="0"/>
              <a:t>evaluated , simulating 1980 conditions, relative to 2010 simulation and change in BO</a:t>
            </a:r>
            <a:r>
              <a:rPr lang="en-US" baseline="-25000" dirty="0"/>
              <a:t>3</a:t>
            </a:r>
            <a:r>
              <a:rPr lang="en-US" dirty="0"/>
              <a:t>, might have smaller emissions if done relative to 1980.</a:t>
            </a:r>
          </a:p>
          <a:p>
            <a:pPr>
              <a:buFont typeface="Wingdings" panose="05000000000000000000" pitchFamily="2" charset="2"/>
              <a:buChar char="Ø"/>
            </a:pPr>
            <a:r>
              <a:rPr lang="en-US" dirty="0"/>
              <a:t>The effect of the equatorward emission shift on RF should be investigated.</a:t>
            </a:r>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7932E60C-DB09-8E46-A7DD-711710BEF5A0}" type="slidenum">
              <a:rPr lang="en-US" smtClean="0"/>
              <a:t>23</a:t>
            </a:fld>
            <a:endParaRPr lang="en-US"/>
          </a:p>
        </p:txBody>
      </p:sp>
    </p:spTree>
    <p:extLst>
      <p:ext uri="{BB962C8B-B14F-4D97-AF65-F5344CB8AC3E}">
        <p14:creationId xmlns:p14="http://schemas.microsoft.com/office/powerpoint/2010/main" val="21167566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32E60C-DB09-8E46-A7DD-711710BEF5A0}" type="slidenum">
              <a:rPr lang="en-US" smtClean="0"/>
              <a:t>24</a:t>
            </a:fld>
            <a:endParaRPr lang="en-US"/>
          </a:p>
        </p:txBody>
      </p:sp>
      <p:sp>
        <p:nvSpPr>
          <p:cNvPr id="2" name="Rectangle 1"/>
          <p:cNvSpPr/>
          <p:nvPr/>
        </p:nvSpPr>
        <p:spPr>
          <a:xfrm>
            <a:off x="2138660" y="183106"/>
            <a:ext cx="3125343" cy="830997"/>
          </a:xfrm>
          <a:prstGeom prst="rect">
            <a:avLst/>
          </a:prstGeom>
        </p:spPr>
        <p:txBody>
          <a:bodyPr wrap="none">
            <a:spAutoFit/>
          </a:bodyPr>
          <a:lstStyle/>
          <a:p>
            <a:r>
              <a:rPr lang="en-US" sz="4800" b="1" dirty="0">
                <a:solidFill>
                  <a:srgbClr val="0F19FF"/>
                </a:solidFill>
              </a:rPr>
              <a:t>References</a:t>
            </a:r>
            <a:r>
              <a:rPr lang="en-US" sz="4800" dirty="0"/>
              <a:t> </a:t>
            </a:r>
          </a:p>
        </p:txBody>
      </p:sp>
      <p:sp>
        <p:nvSpPr>
          <p:cNvPr id="6" name="Content Placeholder 5"/>
          <p:cNvSpPr>
            <a:spLocks noGrp="1"/>
          </p:cNvSpPr>
          <p:nvPr>
            <p:ph idx="1"/>
          </p:nvPr>
        </p:nvSpPr>
        <p:spPr>
          <a:xfrm>
            <a:off x="670560" y="1195704"/>
            <a:ext cx="10683240" cy="5160645"/>
          </a:xfrm>
        </p:spPr>
        <p:txBody>
          <a:bodyPr>
            <a:normAutofit/>
          </a:bodyPr>
          <a:lstStyle/>
          <a:p>
            <a:pPr>
              <a:lnSpc>
                <a:spcPct val="150000"/>
              </a:lnSpc>
              <a:buFont typeface="Wingdings" panose="05000000000000000000" pitchFamily="2" charset="2"/>
              <a:buChar char="Ø"/>
            </a:pPr>
            <a:r>
              <a:rPr lang="en-US" sz="1400" dirty="0" err="1"/>
              <a:t>Lamarque</a:t>
            </a:r>
            <a:r>
              <a:rPr lang="en-US" sz="1400" dirty="0"/>
              <a:t>, J. F. </a:t>
            </a:r>
            <a:r>
              <a:rPr lang="en-US" sz="1400" i="1" dirty="0"/>
              <a:t>et al</a:t>
            </a:r>
            <a:r>
              <a:rPr lang="en-US" sz="1400" dirty="0"/>
              <a:t>. Historical (1850–2000) gridded anthropogenic and biomass burning emissions of reactive gases and aerosols: methodology and application. </a:t>
            </a:r>
            <a:r>
              <a:rPr lang="en-US" sz="1400" i="1" dirty="0"/>
              <a:t>Atmos. Chem. Phys.</a:t>
            </a:r>
            <a:r>
              <a:rPr lang="en-US" sz="1400" dirty="0"/>
              <a:t> </a:t>
            </a:r>
            <a:r>
              <a:rPr lang="en-US" sz="1400" b="1" dirty="0"/>
              <a:t>10</a:t>
            </a:r>
            <a:r>
              <a:rPr lang="en-US" sz="1400" dirty="0"/>
              <a:t>, 7017–7039 (2010).</a:t>
            </a:r>
          </a:p>
          <a:p>
            <a:pPr>
              <a:lnSpc>
                <a:spcPct val="150000"/>
              </a:lnSpc>
              <a:buFont typeface="Wingdings" panose="05000000000000000000" pitchFamily="2" charset="2"/>
              <a:buChar char="Ø"/>
            </a:pPr>
            <a:r>
              <a:rPr lang="en-US" sz="1400" dirty="0" err="1"/>
              <a:t>Naik</a:t>
            </a:r>
            <a:r>
              <a:rPr lang="en-US" sz="1400" dirty="0"/>
              <a:t>, V. </a:t>
            </a:r>
            <a:r>
              <a:rPr lang="en-US" sz="1400" i="1" dirty="0"/>
              <a:t>et al</a:t>
            </a:r>
            <a:r>
              <a:rPr lang="en-US" sz="1400" dirty="0"/>
              <a:t>. Net radiative forcing due to changes in regional emissions of tropospheric ozone precursors. </a:t>
            </a:r>
            <a:r>
              <a:rPr lang="en-US" sz="1400" i="1" dirty="0"/>
              <a:t>J. </a:t>
            </a:r>
            <a:r>
              <a:rPr lang="en-US" sz="1400" i="1" dirty="0" err="1"/>
              <a:t>Geophys</a:t>
            </a:r>
            <a:r>
              <a:rPr lang="en-US" sz="1400" i="1" dirty="0"/>
              <a:t>. Res.</a:t>
            </a:r>
            <a:r>
              <a:rPr lang="en-US" sz="1400" dirty="0"/>
              <a:t> </a:t>
            </a:r>
            <a:r>
              <a:rPr lang="en-US" sz="1400" b="1" dirty="0"/>
              <a:t>110</a:t>
            </a:r>
            <a:r>
              <a:rPr lang="en-US" sz="1400" dirty="0"/>
              <a:t>, D24306 (2005).</a:t>
            </a:r>
          </a:p>
          <a:p>
            <a:pPr>
              <a:lnSpc>
                <a:spcPct val="150000"/>
              </a:lnSpc>
              <a:buFont typeface="Wingdings" panose="05000000000000000000" pitchFamily="2" charset="2"/>
              <a:buChar char="Ø"/>
            </a:pPr>
            <a:r>
              <a:rPr lang="en-US" sz="1400" dirty="0"/>
              <a:t>Young, P. J. </a:t>
            </a:r>
            <a:r>
              <a:rPr lang="en-US" sz="1400" i="1" dirty="0"/>
              <a:t>et al</a:t>
            </a:r>
            <a:r>
              <a:rPr lang="en-US" sz="1400" dirty="0"/>
              <a:t>. Pre-industrial to end 21st century projections of tropospheric ozone from the Atmospheric Chemistry and Climate Model Intercomparison Project (ACCMIP). </a:t>
            </a:r>
            <a:r>
              <a:rPr lang="en-US" sz="1400" i="1" dirty="0"/>
              <a:t>Atmos. Chem. Phys.</a:t>
            </a:r>
            <a:r>
              <a:rPr lang="en-US" sz="1400" dirty="0"/>
              <a:t> </a:t>
            </a:r>
            <a:r>
              <a:rPr lang="en-US" sz="1400" b="1" dirty="0"/>
              <a:t>13</a:t>
            </a:r>
            <a:r>
              <a:rPr lang="en-US" sz="1400" dirty="0"/>
              <a:t>, 2063–2090 (2013).</a:t>
            </a:r>
          </a:p>
          <a:p>
            <a:pPr>
              <a:lnSpc>
                <a:spcPct val="150000"/>
              </a:lnSpc>
              <a:buFont typeface="Wingdings" panose="05000000000000000000" pitchFamily="2" charset="2"/>
              <a:buChar char="Ø"/>
            </a:pPr>
            <a:r>
              <a:rPr lang="en-US" sz="1400" dirty="0"/>
              <a:t>Logan, J. A. An analysis of ozonesonde data for the troposphere: recommendations for testing 3-D models and development of a gridded climatology for tropospheric ozone. </a:t>
            </a:r>
            <a:r>
              <a:rPr lang="en-US" sz="1400" i="1" dirty="0"/>
              <a:t>J. </a:t>
            </a:r>
            <a:r>
              <a:rPr lang="en-US" sz="1400" i="1" dirty="0" err="1"/>
              <a:t>Geophys</a:t>
            </a:r>
            <a:r>
              <a:rPr lang="en-US" sz="1400" i="1" dirty="0"/>
              <a:t>. Res.</a:t>
            </a:r>
            <a:r>
              <a:rPr lang="en-US" sz="1400" dirty="0"/>
              <a:t> </a:t>
            </a:r>
            <a:r>
              <a:rPr lang="en-US" sz="1400" b="1" dirty="0"/>
              <a:t>104</a:t>
            </a:r>
            <a:r>
              <a:rPr lang="en-US" sz="1400" dirty="0"/>
              <a:t>, 16115–16149 (1999).</a:t>
            </a:r>
          </a:p>
          <a:p>
            <a:pPr>
              <a:lnSpc>
                <a:spcPct val="150000"/>
              </a:lnSpc>
              <a:buFont typeface="Wingdings" panose="05000000000000000000" pitchFamily="2" charset="2"/>
              <a:buChar char="Ø"/>
            </a:pPr>
            <a:r>
              <a:rPr lang="en-US" sz="1400" dirty="0" err="1"/>
              <a:t>Tilmes</a:t>
            </a:r>
            <a:r>
              <a:rPr lang="en-US" sz="1400" dirty="0"/>
              <a:t>, S. </a:t>
            </a:r>
            <a:r>
              <a:rPr lang="en-US" sz="1400" i="1" dirty="0"/>
              <a:t>et al</a:t>
            </a:r>
            <a:r>
              <a:rPr lang="en-US" sz="1400" dirty="0"/>
              <a:t>. Technical note: ozonesonde climatology between 1995 and 2011: description, evaluation and applications. </a:t>
            </a:r>
            <a:r>
              <a:rPr lang="en-US" sz="1400" i="1" dirty="0"/>
              <a:t>Atmos. Chem. Phys.</a:t>
            </a:r>
            <a:r>
              <a:rPr lang="en-US" sz="1400" dirty="0"/>
              <a:t> </a:t>
            </a:r>
            <a:r>
              <a:rPr lang="en-US" sz="1400" b="1" dirty="0"/>
              <a:t>12</a:t>
            </a:r>
            <a:r>
              <a:rPr lang="en-US" sz="1400" dirty="0"/>
              <a:t>, 7475–7497 (2012).</a:t>
            </a:r>
          </a:p>
          <a:p>
            <a:pPr>
              <a:lnSpc>
                <a:spcPct val="150000"/>
              </a:lnSpc>
              <a:buFont typeface="Wingdings" panose="05000000000000000000" pitchFamily="2" charset="2"/>
              <a:buChar char="Ø"/>
            </a:pPr>
            <a:r>
              <a:rPr lang="en-US" sz="1400" dirty="0"/>
              <a:t> Supplementary Information available at: </a:t>
            </a:r>
            <a:r>
              <a:rPr lang="en-US" sz="1400" dirty="0">
                <a:hlinkClick r:id="rId3"/>
              </a:rPr>
              <a:t>http://www.nature.com/ngeo/journal/v9/n12/extref/ngeo2827-s1.pdf</a:t>
            </a:r>
            <a:endParaRPr lang="en-US" sz="1400" dirty="0"/>
          </a:p>
          <a:p>
            <a:pPr>
              <a:lnSpc>
                <a:spcPct val="150000"/>
              </a:lnSpc>
              <a:buFont typeface="Wingdings" panose="05000000000000000000" pitchFamily="2" charset="2"/>
              <a:buChar char="Ø"/>
            </a:pPr>
            <a:r>
              <a:rPr lang="en-US" sz="1400" dirty="0"/>
              <a:t>General Circulation of the Atmosphere. Available at: </a:t>
            </a:r>
            <a:r>
              <a:rPr lang="en-US" sz="1400" dirty="0">
                <a:hlinkClick r:id="rId4"/>
              </a:rPr>
              <a:t>http://climate.ncsu.edu/edu/k12/.atmosphere_circulation</a:t>
            </a:r>
            <a:endParaRPr lang="en-US" sz="1400" dirty="0"/>
          </a:p>
          <a:p>
            <a:pPr>
              <a:lnSpc>
                <a:spcPct val="150000"/>
              </a:lnSpc>
              <a:buFont typeface="Wingdings" panose="05000000000000000000" pitchFamily="2" charset="2"/>
              <a:buChar char="Ø"/>
            </a:pPr>
            <a:r>
              <a:rPr lang="en-US" sz="1400" dirty="0" err="1"/>
              <a:t>Ferrel</a:t>
            </a:r>
            <a:r>
              <a:rPr lang="en-US" sz="1400" dirty="0"/>
              <a:t> Cell meteorology from Encyclopedia Britannica. Available at:  https://www.britannica.com/science/Ferrel-cell</a:t>
            </a:r>
          </a:p>
          <a:p>
            <a:pPr>
              <a:lnSpc>
                <a:spcPct val="150000"/>
              </a:lnSpc>
              <a:buFont typeface="Wingdings" panose="05000000000000000000" pitchFamily="2" charset="2"/>
              <a:buChar char="Ø"/>
            </a:pPr>
            <a:endParaRPr lang="en-US" sz="3200" dirty="0">
              <a:solidFill>
                <a:srgbClr val="0F19FF"/>
              </a:solidFill>
            </a:endParaRPr>
          </a:p>
        </p:txBody>
      </p:sp>
    </p:spTree>
    <p:extLst>
      <p:ext uri="{BB962C8B-B14F-4D97-AF65-F5344CB8AC3E}">
        <p14:creationId xmlns:p14="http://schemas.microsoft.com/office/powerpoint/2010/main" val="1177777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32E60C-DB09-8E46-A7DD-711710BEF5A0}" type="slidenum">
              <a:rPr lang="en-US" smtClean="0"/>
              <a:t>25</a:t>
            </a:fld>
            <a:endParaRPr lang="en-US"/>
          </a:p>
        </p:txBody>
      </p:sp>
      <p:sp>
        <p:nvSpPr>
          <p:cNvPr id="6" name="TextBox 5"/>
          <p:cNvSpPr txBox="1"/>
          <p:nvPr/>
        </p:nvSpPr>
        <p:spPr>
          <a:xfrm>
            <a:off x="0" y="2204720"/>
            <a:ext cx="12192000" cy="1569660"/>
          </a:xfrm>
          <a:prstGeom prst="rect">
            <a:avLst/>
          </a:prstGeom>
          <a:noFill/>
        </p:spPr>
        <p:txBody>
          <a:bodyPr wrap="square" rtlCol="0">
            <a:spAutoFit/>
          </a:bodyPr>
          <a:lstStyle/>
          <a:p>
            <a:pPr algn="ctr"/>
            <a:r>
              <a:rPr lang="en-US" sz="9600" b="1" dirty="0">
                <a:solidFill>
                  <a:srgbClr val="0F19FF"/>
                </a:solidFill>
              </a:rPr>
              <a:t>Thank</a:t>
            </a:r>
            <a:r>
              <a:rPr lang="en-US" sz="9600" dirty="0">
                <a:solidFill>
                  <a:srgbClr val="0F19FF"/>
                </a:solidFill>
              </a:rPr>
              <a:t> </a:t>
            </a:r>
            <a:r>
              <a:rPr lang="en-US" sz="9600" b="1" dirty="0">
                <a:solidFill>
                  <a:srgbClr val="0F19FF"/>
                </a:solidFill>
              </a:rPr>
              <a:t>you</a:t>
            </a:r>
            <a:r>
              <a:rPr lang="en-US" sz="9600" dirty="0">
                <a:solidFill>
                  <a:srgbClr val="0F19FF"/>
                </a:solidFill>
              </a:rPr>
              <a:t> </a:t>
            </a:r>
          </a:p>
        </p:txBody>
      </p:sp>
    </p:spTree>
    <p:extLst>
      <p:ext uri="{BB962C8B-B14F-4D97-AF65-F5344CB8AC3E}">
        <p14:creationId xmlns:p14="http://schemas.microsoft.com/office/powerpoint/2010/main" val="10803076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solidFill>
                  <a:srgbClr val="0F19FF"/>
                </a:solidFill>
                <a:latin typeface="+mn-lt"/>
              </a:rPr>
              <a:t>Appendices</a:t>
            </a:r>
            <a:r>
              <a:rPr lang="en-US" sz="4800" dirty="0">
                <a:latin typeface="+mn-lt"/>
              </a:rPr>
              <a:t> </a:t>
            </a:r>
          </a:p>
        </p:txBody>
      </p:sp>
      <p:sp>
        <p:nvSpPr>
          <p:cNvPr id="3" name="Content Placeholder 2"/>
          <p:cNvSpPr>
            <a:spLocks noGrp="1"/>
          </p:cNvSpPr>
          <p:nvPr>
            <p:ph idx="1"/>
          </p:nvPr>
        </p:nvSpPr>
        <p:spPr/>
        <p:txBody>
          <a:bodyPr>
            <a:normAutofit fontScale="40000" lnSpcReduction="20000"/>
          </a:bodyPr>
          <a:lstStyle/>
          <a:p>
            <a:pPr marL="0" indent="0">
              <a:buNone/>
            </a:pPr>
            <a:r>
              <a:rPr lang="en-US" b="1" dirty="0"/>
              <a:t>Code availability.</a:t>
            </a:r>
          </a:p>
          <a:p>
            <a:pPr>
              <a:buFont typeface="Wingdings" panose="05000000000000000000" pitchFamily="2" charset="2"/>
              <a:buChar char="Ø"/>
            </a:pPr>
            <a:r>
              <a:rPr lang="en-US" dirty="0"/>
              <a:t>The CAM-</a:t>
            </a:r>
            <a:r>
              <a:rPr lang="en-US" dirty="0" err="1"/>
              <a:t>chem</a:t>
            </a:r>
            <a:r>
              <a:rPr lang="en-US" dirty="0"/>
              <a:t> model code used to perform all the simulations is available at: </a:t>
            </a:r>
            <a:r>
              <a:rPr lang="en-US" dirty="0">
                <a:hlinkClick r:id="rId3"/>
              </a:rPr>
              <a:t>https://www2.cesm.ucar.edu/models</a:t>
            </a:r>
            <a:r>
              <a:rPr lang="en-US" dirty="0"/>
              <a:t>.</a:t>
            </a:r>
          </a:p>
          <a:p>
            <a:pPr>
              <a:buFont typeface="Wingdings" panose="05000000000000000000" pitchFamily="2" charset="2"/>
              <a:buChar char="Ø"/>
            </a:pPr>
            <a:r>
              <a:rPr lang="en-US" dirty="0"/>
              <a:t>The diagnostic package used to perform the model evaluation is developed and maintained by the NCAR AMWG, and code can be found at: </a:t>
            </a:r>
            <a:r>
              <a:rPr lang="en-US" dirty="0">
                <a:hlinkClick r:id="rId4"/>
              </a:rPr>
              <a:t>https://www2.cesm.ucar.edu/working-groups/amwg/amwg-diagnostics-package/find-code</a:t>
            </a:r>
            <a:r>
              <a:rPr lang="en-US" dirty="0"/>
              <a:t>.</a:t>
            </a:r>
          </a:p>
          <a:p>
            <a:pPr marL="0" indent="0">
              <a:buNone/>
            </a:pPr>
            <a:r>
              <a:rPr lang="en-US" b="1" dirty="0"/>
              <a:t>Data availability.</a:t>
            </a:r>
          </a:p>
          <a:p>
            <a:pPr>
              <a:buFont typeface="Wingdings" panose="05000000000000000000" pitchFamily="2" charset="2"/>
              <a:buChar char="Ø"/>
            </a:pPr>
            <a:r>
              <a:rPr lang="en-US" dirty="0"/>
              <a:t>Hourly O</a:t>
            </a:r>
            <a:r>
              <a:rPr lang="en-US" baseline="-25000" dirty="0"/>
              <a:t>3</a:t>
            </a:r>
            <a:r>
              <a:rPr lang="en-US" dirty="0"/>
              <a:t> observations for the remote sites of Barrow, Mauna Loa, Samoa and South Pole are maintained by the NOAA Global Monitoring Division (GMD) and can be found at: </a:t>
            </a:r>
            <a:r>
              <a:rPr lang="en-US" dirty="0">
                <a:hlinkClick r:id="rId5"/>
              </a:rPr>
              <a:t>ftp://aftp.cmdl.noaa.gov/data/ozwv/SurfaceOzone</a:t>
            </a:r>
            <a:r>
              <a:rPr lang="en-US" dirty="0"/>
              <a:t>.</a:t>
            </a:r>
          </a:p>
          <a:p>
            <a:pPr>
              <a:buFont typeface="Wingdings" panose="05000000000000000000" pitchFamily="2" charset="2"/>
              <a:buChar char="Ø"/>
            </a:pPr>
            <a:r>
              <a:rPr lang="en-US" dirty="0"/>
              <a:t>Hourly ozone data from </a:t>
            </a:r>
            <a:r>
              <a:rPr lang="en-US" dirty="0" err="1"/>
              <a:t>Hohenpeissenberg</a:t>
            </a:r>
            <a:r>
              <a:rPr lang="en-US" dirty="0"/>
              <a:t> for the years 1971–2010 were downloaded from the Global Atmosphere Watch (GAW) World Data Centre for Greenhouse Gases: </a:t>
            </a:r>
            <a:r>
              <a:rPr lang="en-US" dirty="0">
                <a:hlinkClick r:id="rId6"/>
              </a:rPr>
              <a:t>http://ds.data.jma.go.jp/gmd/wdcgg</a:t>
            </a:r>
            <a:r>
              <a:rPr lang="en-US" dirty="0"/>
              <a:t>. The Meteorological Observatory </a:t>
            </a:r>
            <a:r>
              <a:rPr lang="en-US" dirty="0" err="1"/>
              <a:t>Hohenpeissenberg</a:t>
            </a:r>
            <a:r>
              <a:rPr lang="en-US" dirty="0"/>
              <a:t> is operated and financed by the German Meteorological Service (DWD).</a:t>
            </a:r>
          </a:p>
          <a:p>
            <a:pPr>
              <a:buFont typeface="Wingdings" panose="05000000000000000000" pitchFamily="2" charset="2"/>
              <a:buChar char="Ø"/>
            </a:pPr>
            <a:r>
              <a:rPr lang="en-US" dirty="0"/>
              <a:t>The Whiteface Mountain Summit ozone data were collected by the University at Albany-SUNY with instrumentation provided by the New York State Department of Environmental Conservation. The data set was provided by J. J. Schwab, Atmospheric Sciences Research Center, University at Albany-SUNY, and is archived by the United States Environmental Protection Agency: </a:t>
            </a:r>
            <a:r>
              <a:rPr lang="en-US" dirty="0">
                <a:hlinkClick r:id="rId7"/>
              </a:rPr>
              <a:t>http://www.epa.gov/ttn/airs/aqsdatamart</a:t>
            </a:r>
            <a:r>
              <a:rPr lang="en-US" dirty="0"/>
              <a:t>.</a:t>
            </a:r>
          </a:p>
          <a:p>
            <a:pPr>
              <a:buFont typeface="Wingdings" panose="05000000000000000000" pitchFamily="2" charset="2"/>
              <a:buChar char="Ø"/>
            </a:pPr>
            <a:r>
              <a:rPr lang="en-US" dirty="0"/>
              <a:t>Ozone profiles from commercial aircraft were collected and made freely available by the Measurement of Ozone and water </a:t>
            </a:r>
            <a:r>
              <a:rPr lang="en-US" dirty="0" err="1"/>
              <a:t>vapour</a:t>
            </a:r>
            <a:r>
              <a:rPr lang="en-US" dirty="0"/>
              <a:t> on Airbus In-service </a:t>
            </a:r>
            <a:r>
              <a:rPr lang="en-US" dirty="0" err="1"/>
              <a:t>airCraft</a:t>
            </a:r>
            <a:r>
              <a:rPr lang="en-US" dirty="0"/>
              <a:t> – In-service Aircraft for a Global Observing System (MOZAIC-IAGOS) </a:t>
            </a:r>
            <a:r>
              <a:rPr lang="en-US" dirty="0" err="1"/>
              <a:t>programme</a:t>
            </a:r>
            <a:r>
              <a:rPr lang="en-US" dirty="0"/>
              <a:t> (</a:t>
            </a:r>
            <a:r>
              <a:rPr lang="en-US" dirty="0">
                <a:hlinkClick r:id="rId8"/>
              </a:rPr>
              <a:t>www.iagos.org</a:t>
            </a:r>
            <a:r>
              <a:rPr lang="en-US" dirty="0"/>
              <a:t>). The data were made possible by: the European Commission’s support for the MOZAIC project (1994–2003) and the preparatory phase of IAGOS (2005–2012); the partner institutions of the IAGOS Research Infrastructure (FZJ, DLR, MPI, KIT in Germany, CNRS, CNES, </a:t>
            </a:r>
            <a:r>
              <a:rPr lang="en-US" dirty="0" err="1"/>
              <a:t>Météo</a:t>
            </a:r>
            <a:r>
              <a:rPr lang="en-US" dirty="0"/>
              <a:t>-France in France and the University of Manchester in the UK); ETHER (CNES-CNRS/INSU) for hosting the database; and the participating airlines (Lufthansa, Air France, Austrian, China Airlines, Iberia, Cathay Pacific) for the transport free of charge of the instrumentation.</a:t>
            </a:r>
          </a:p>
          <a:p>
            <a:pPr>
              <a:buFont typeface="Wingdings" panose="05000000000000000000" pitchFamily="2" charset="2"/>
              <a:buChar char="Ø"/>
            </a:pPr>
            <a:r>
              <a:rPr lang="en-US" dirty="0"/>
              <a:t>The Hanoi, Vietnam </a:t>
            </a:r>
            <a:r>
              <a:rPr lang="en-US" dirty="0" err="1"/>
              <a:t>ozonesondes</a:t>
            </a:r>
            <a:r>
              <a:rPr lang="en-US" dirty="0"/>
              <a:t> were made freely available by the NASA Southern Hemisphere </a:t>
            </a:r>
            <a:r>
              <a:rPr lang="en-US" dirty="0" err="1"/>
              <a:t>ADditional</a:t>
            </a:r>
            <a:r>
              <a:rPr lang="en-US" dirty="0"/>
              <a:t> </a:t>
            </a:r>
            <a:r>
              <a:rPr lang="en-US" dirty="0" err="1"/>
              <a:t>OZonesondes</a:t>
            </a:r>
            <a:r>
              <a:rPr lang="en-US" dirty="0"/>
              <a:t> (SHADOZ) project</a:t>
            </a:r>
            <a:r>
              <a:rPr lang="en-US" baseline="30000" dirty="0">
                <a:hlinkClick r:id="rId9" tooltip="Thompson, A. M. et al. Southern Hemisphere Additional Ozonesondes (SHADOZ) 1998-2004 tropical ozone climatology: 3. Instrumentation, station-to-station variability, and evaluation with simulated flight profiles. J. Geophys. Res. 112, D03304 (2007)."/>
              </a:rPr>
              <a:t>23</a:t>
            </a:r>
            <a:r>
              <a:rPr lang="en-US" dirty="0"/>
              <a:t>. The processed ozonesonde climatology of ref. </a:t>
            </a:r>
            <a:r>
              <a:rPr lang="en-US" dirty="0">
                <a:hlinkClick r:id="rId10" tooltip="Logan, J. A. An analysis of ozonesonde data for the troposphere: recommendations for testing 3-D models and development of a gridded climatology for tropospheric ozone. J. Geophys. Res. 104, 16115-16149 (1999)."/>
              </a:rPr>
              <a:t>25</a:t>
            </a:r>
            <a:r>
              <a:rPr lang="en-US" dirty="0"/>
              <a:t> was shared by P. Young of Lancaster University.</a:t>
            </a:r>
          </a:p>
          <a:p>
            <a:pPr>
              <a:buFont typeface="Wingdings" panose="05000000000000000000" pitchFamily="2" charset="2"/>
              <a:buChar char="Ø"/>
            </a:pPr>
            <a:r>
              <a:rPr lang="en-US" dirty="0"/>
              <a:t>Monthly OMI/MLS tropospheric column ozone data</a:t>
            </a:r>
            <a:r>
              <a:rPr lang="en-US" baseline="30000" dirty="0">
                <a:hlinkClick r:id="rId11" tooltip="Ziemke, J. R. et al. A global climatology of tropospheric and stratospheric ozone derived from Aura OMI and MLS measurements. Atmos. Chem. Phys. 11, 9237-9251 (2011)."/>
              </a:rPr>
              <a:t>27</a:t>
            </a:r>
            <a:r>
              <a:rPr lang="en-US" dirty="0"/>
              <a:t> were provided by J. </a:t>
            </a:r>
            <a:r>
              <a:rPr lang="en-US" dirty="0" err="1"/>
              <a:t>Ziemke</a:t>
            </a:r>
            <a:r>
              <a:rPr lang="en-US" dirty="0"/>
              <a:t>, Morgan State University, Baltimore, and downloaded from: </a:t>
            </a:r>
            <a:r>
              <a:rPr lang="en-US" dirty="0">
                <a:hlinkClick r:id="rId12"/>
              </a:rPr>
              <a:t>http://acd-ext.gsfc.nasa.gov/Data_services/cloud_slice</a:t>
            </a:r>
            <a:r>
              <a:rPr lang="en-US" dirty="0"/>
              <a:t>. The OMI/MLS tropospheric column ozone product is derived from the Ozone Monitoring Instrument (OMI) and Microwave Limb Sounder (MLS) remote sensors onboard NASA’s polar orbiting Aura satellite. MLS retrievals are the latest available, version 4.2.</a:t>
            </a:r>
          </a:p>
          <a:p>
            <a:pPr marL="0" indent="0">
              <a:buNone/>
            </a:pPr>
            <a:endParaRPr lang="en-US" dirty="0"/>
          </a:p>
        </p:txBody>
      </p:sp>
      <p:sp>
        <p:nvSpPr>
          <p:cNvPr id="4" name="Slide Number Placeholder 3"/>
          <p:cNvSpPr>
            <a:spLocks noGrp="1"/>
          </p:cNvSpPr>
          <p:nvPr>
            <p:ph type="sldNum" sz="quarter" idx="12"/>
          </p:nvPr>
        </p:nvSpPr>
        <p:spPr/>
        <p:txBody>
          <a:bodyPr/>
          <a:lstStyle/>
          <a:p>
            <a:fld id="{7932E60C-DB09-8E46-A7DD-711710BEF5A0}" type="slidenum">
              <a:rPr lang="en-US" smtClean="0"/>
              <a:t>26</a:t>
            </a:fld>
            <a:endParaRPr lang="en-US"/>
          </a:p>
        </p:txBody>
      </p:sp>
    </p:spTree>
    <p:extLst>
      <p:ext uri="{BB962C8B-B14F-4D97-AF65-F5344CB8AC3E}">
        <p14:creationId xmlns:p14="http://schemas.microsoft.com/office/powerpoint/2010/main" val="5069496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rgbClr val="0F19FF"/>
                </a:solidFill>
                <a:latin typeface="+mn-lt"/>
              </a:rPr>
              <a:t>Acronyms </a:t>
            </a:r>
            <a:endParaRPr lang="en-US" sz="4800" dirty="0">
              <a:latin typeface="+mn-lt"/>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dirty="0" smtClean="0"/>
              <a:t>GHGs: Green House Gases</a:t>
            </a:r>
          </a:p>
          <a:p>
            <a:pPr>
              <a:buFont typeface="Wingdings" panose="05000000000000000000" pitchFamily="2" charset="2"/>
              <a:buChar char="Ø"/>
            </a:pPr>
            <a:r>
              <a:rPr lang="en-US" dirty="0" smtClean="0"/>
              <a:t>CO: Carbon monoxide</a:t>
            </a:r>
          </a:p>
          <a:p>
            <a:pPr>
              <a:buFont typeface="Wingdings" panose="05000000000000000000" pitchFamily="2" charset="2"/>
              <a:buChar char="Ø"/>
            </a:pPr>
            <a:r>
              <a:rPr lang="en-US" dirty="0" smtClean="0"/>
              <a:t>O</a:t>
            </a:r>
            <a:r>
              <a:rPr lang="en-US" baseline="-25000" dirty="0" smtClean="0"/>
              <a:t>3 </a:t>
            </a:r>
            <a:r>
              <a:rPr lang="en-US" dirty="0" smtClean="0"/>
              <a:t>: Ozone</a:t>
            </a:r>
          </a:p>
          <a:p>
            <a:pPr>
              <a:buFont typeface="Wingdings" panose="05000000000000000000" pitchFamily="2" charset="2"/>
              <a:buChar char="Ø"/>
            </a:pPr>
            <a:r>
              <a:rPr lang="en-US" dirty="0" smtClean="0"/>
              <a:t>CH</a:t>
            </a:r>
            <a:r>
              <a:rPr lang="en-US" baseline="-25000" dirty="0" smtClean="0"/>
              <a:t>4</a:t>
            </a:r>
            <a:r>
              <a:rPr lang="en-US" dirty="0" smtClean="0"/>
              <a:t>: Methane</a:t>
            </a:r>
          </a:p>
          <a:p>
            <a:pPr>
              <a:buFont typeface="Wingdings" panose="05000000000000000000" pitchFamily="2" charset="2"/>
              <a:buChar char="Ø"/>
            </a:pPr>
            <a:r>
              <a:rPr lang="en-US" dirty="0" smtClean="0"/>
              <a:t>NMVOCs: None methane volatile organic compounds</a:t>
            </a:r>
          </a:p>
          <a:p>
            <a:pPr>
              <a:buFont typeface="Wingdings" panose="05000000000000000000" pitchFamily="2" charset="2"/>
              <a:buChar char="Ø"/>
            </a:pPr>
            <a:r>
              <a:rPr lang="en-US" dirty="0" smtClean="0"/>
              <a:t>NO</a:t>
            </a:r>
            <a:r>
              <a:rPr lang="en-US" baseline="-25000" dirty="0" smtClean="0"/>
              <a:t>X</a:t>
            </a:r>
            <a:r>
              <a:rPr lang="en-US" dirty="0" smtClean="0"/>
              <a:t>: Nitrogen oxides</a:t>
            </a:r>
          </a:p>
          <a:p>
            <a:pPr>
              <a:buFont typeface="Wingdings" panose="05000000000000000000" pitchFamily="2" charset="2"/>
              <a:buChar char="Ø"/>
            </a:pPr>
            <a:r>
              <a:rPr lang="en-US" dirty="0" smtClean="0"/>
              <a:t>NO</a:t>
            </a:r>
            <a:r>
              <a:rPr lang="en-US" baseline="-25000" dirty="0" smtClean="0"/>
              <a:t>Y</a:t>
            </a:r>
            <a:r>
              <a:rPr lang="en-US" dirty="0" smtClean="0"/>
              <a:t>: Total reactive nitrogen</a:t>
            </a:r>
          </a:p>
          <a:p>
            <a:pPr>
              <a:buFont typeface="Wingdings" panose="05000000000000000000" pitchFamily="2" charset="2"/>
              <a:buChar char="Ø"/>
            </a:pPr>
            <a:r>
              <a:rPr lang="en-US" dirty="0" smtClean="0"/>
              <a:t>RF: Radiative forcing </a:t>
            </a:r>
          </a:p>
          <a:p>
            <a:pPr>
              <a:buFont typeface="Wingdings" panose="05000000000000000000" pitchFamily="2" charset="2"/>
              <a:buChar char="Ø"/>
            </a:pPr>
            <a:r>
              <a:rPr lang="en-US" dirty="0" smtClean="0"/>
              <a:t>TOA: Top of atmosphere</a:t>
            </a:r>
          </a:p>
          <a:p>
            <a:pPr>
              <a:buFont typeface="Wingdings" panose="05000000000000000000" pitchFamily="2" charset="2"/>
              <a:buChar char="Ø"/>
            </a:pPr>
            <a:r>
              <a:rPr lang="en-US" dirty="0" smtClean="0"/>
              <a:t>MDA8: three month  O</a:t>
            </a:r>
            <a:r>
              <a:rPr lang="en-US" baseline="-25000" dirty="0" smtClean="0"/>
              <a:t>3</a:t>
            </a:r>
            <a:r>
              <a:rPr lang="en-US" dirty="0" smtClean="0"/>
              <a:t>-season maximum daily 8-h average O</a:t>
            </a:r>
            <a:r>
              <a:rPr lang="en-US" baseline="-25000" dirty="0" smtClean="0"/>
              <a:t>3</a:t>
            </a:r>
            <a:endParaRPr lang="en-US" baseline="-25000" dirty="0"/>
          </a:p>
          <a:p>
            <a:pPr marL="0" indent="0">
              <a:buNone/>
            </a:pPr>
            <a:endParaRPr lang="en-US" dirty="0"/>
          </a:p>
        </p:txBody>
      </p:sp>
      <p:sp>
        <p:nvSpPr>
          <p:cNvPr id="4" name="Slide Number Placeholder 3"/>
          <p:cNvSpPr>
            <a:spLocks noGrp="1"/>
          </p:cNvSpPr>
          <p:nvPr>
            <p:ph type="sldNum" sz="quarter" idx="12"/>
          </p:nvPr>
        </p:nvSpPr>
        <p:spPr/>
        <p:txBody>
          <a:bodyPr/>
          <a:lstStyle/>
          <a:p>
            <a:fld id="{7932E60C-DB09-8E46-A7DD-711710BEF5A0}" type="slidenum">
              <a:rPr lang="en-US" smtClean="0"/>
              <a:t>27</a:t>
            </a:fld>
            <a:endParaRPr lang="en-US"/>
          </a:p>
        </p:txBody>
      </p:sp>
    </p:spTree>
    <p:extLst>
      <p:ext uri="{BB962C8B-B14F-4D97-AF65-F5344CB8AC3E}">
        <p14:creationId xmlns:p14="http://schemas.microsoft.com/office/powerpoint/2010/main" val="37762490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8394"/>
            <a:ext cx="12192000" cy="739715"/>
          </a:xfrm>
        </p:spPr>
        <p:txBody>
          <a:bodyPr>
            <a:noAutofit/>
          </a:bodyPr>
          <a:lstStyle/>
          <a:p>
            <a:pPr algn="ctr"/>
            <a:r>
              <a:rPr lang="en-US" sz="4800" b="1" dirty="0">
                <a:solidFill>
                  <a:srgbClr val="0F19FF"/>
                </a:solidFill>
                <a:latin typeface="+mn-lt"/>
              </a:rPr>
              <a:t>Troposphere</a:t>
            </a:r>
          </a:p>
        </p:txBody>
      </p:sp>
      <p:sp>
        <p:nvSpPr>
          <p:cNvPr id="4" name="Content Placeholder 2"/>
          <p:cNvSpPr>
            <a:spLocks noGrp="1"/>
          </p:cNvSpPr>
          <p:nvPr>
            <p:ph idx="1"/>
          </p:nvPr>
        </p:nvSpPr>
        <p:spPr>
          <a:xfrm>
            <a:off x="510640" y="1179060"/>
            <a:ext cx="11312766" cy="5678940"/>
          </a:xfrm>
        </p:spPr>
        <p:txBody>
          <a:bodyPr>
            <a:noAutofit/>
          </a:bodyPr>
          <a:lstStyle/>
          <a:p>
            <a:pPr>
              <a:lnSpc>
                <a:spcPct val="150000"/>
              </a:lnSpc>
              <a:buFont typeface="Wingdings" panose="05000000000000000000" pitchFamily="2" charset="2"/>
              <a:buChar char="Ø"/>
            </a:pPr>
            <a:r>
              <a:rPr lang="en-US" sz="3200" dirty="0"/>
              <a:t>Lowest layer of atmosphere, where we live</a:t>
            </a:r>
          </a:p>
          <a:p>
            <a:pPr>
              <a:lnSpc>
                <a:spcPct val="150000"/>
              </a:lnSpc>
              <a:buFont typeface="Wingdings" panose="05000000000000000000" pitchFamily="2" charset="2"/>
              <a:buChar char="Ø"/>
            </a:pPr>
            <a:endParaRPr lang="en-US" sz="3200" dirty="0">
              <a:solidFill>
                <a:srgbClr val="0F19FF"/>
              </a:solidFill>
            </a:endParaRPr>
          </a:p>
        </p:txBody>
      </p:sp>
      <p:sp>
        <p:nvSpPr>
          <p:cNvPr id="5" name="Slide Number Placeholder 4"/>
          <p:cNvSpPr>
            <a:spLocks noGrp="1"/>
          </p:cNvSpPr>
          <p:nvPr>
            <p:ph type="sldNum" sz="quarter" idx="12"/>
          </p:nvPr>
        </p:nvSpPr>
        <p:spPr/>
        <p:txBody>
          <a:bodyPr/>
          <a:lstStyle/>
          <a:p>
            <a:fld id="{7932E60C-DB09-8E46-A7DD-711710BEF5A0}" type="slidenum">
              <a:rPr lang="en-US" smtClean="0"/>
              <a:t>3</a:t>
            </a:fld>
            <a:endParaRPr lang="en-US" dirty="0"/>
          </a:p>
        </p:txBody>
      </p:sp>
      <p:grpSp>
        <p:nvGrpSpPr>
          <p:cNvPr id="9" name="Group 8"/>
          <p:cNvGrpSpPr/>
          <p:nvPr/>
        </p:nvGrpSpPr>
        <p:grpSpPr>
          <a:xfrm>
            <a:off x="609600" y="1840715"/>
            <a:ext cx="10951260" cy="4355629"/>
            <a:chOff x="359621" y="2153359"/>
            <a:chExt cx="11743483" cy="4355629"/>
          </a:xfrm>
        </p:grpSpPr>
        <p:grpSp>
          <p:nvGrpSpPr>
            <p:cNvPr id="8" name="Group 7"/>
            <p:cNvGrpSpPr/>
            <p:nvPr/>
          </p:nvGrpSpPr>
          <p:grpSpPr>
            <a:xfrm>
              <a:off x="2076004" y="2192606"/>
              <a:ext cx="10027100" cy="4316382"/>
              <a:chOff x="2035364" y="2122408"/>
              <a:chExt cx="10027100" cy="4316382"/>
            </a:xfrm>
          </p:grpSpPr>
          <p:pic>
            <p:nvPicPr>
              <p:cNvPr id="6" name="Content Placeholder 5"/>
              <p:cNvPicPr>
                <a:picLocks noChangeAspect="1"/>
              </p:cNvPicPr>
              <p:nvPr/>
            </p:nvPicPr>
            <p:blipFill>
              <a:blip r:embed="rId3"/>
              <a:stretch>
                <a:fillRect/>
              </a:stretch>
            </p:blipFill>
            <p:spPr>
              <a:xfrm>
                <a:off x="2035364" y="2122408"/>
                <a:ext cx="4738120" cy="4316382"/>
              </a:xfrm>
              <a:prstGeom prst="rect">
                <a:avLst/>
              </a:prstGeom>
            </p:spPr>
          </p:pic>
          <p:pic>
            <p:nvPicPr>
              <p:cNvPr id="7" name="Picture 6"/>
              <p:cNvPicPr>
                <a:picLocks noChangeAspect="1"/>
              </p:cNvPicPr>
              <p:nvPr/>
            </p:nvPicPr>
            <p:blipFill>
              <a:blip r:embed="rId4"/>
              <a:stretch>
                <a:fillRect/>
              </a:stretch>
            </p:blipFill>
            <p:spPr>
              <a:xfrm>
                <a:off x="7085284" y="2153359"/>
                <a:ext cx="4977180" cy="4285431"/>
              </a:xfrm>
              <a:prstGeom prst="rect">
                <a:avLst/>
              </a:prstGeom>
            </p:spPr>
          </p:pic>
        </p:grpSp>
        <p:pic>
          <p:nvPicPr>
            <p:cNvPr id="1026" name="Picture 2" descr="Image result for earth atmosphe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21" y="2153359"/>
              <a:ext cx="3810000" cy="428543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111760" y="6508988"/>
            <a:ext cx="5588000" cy="369332"/>
          </a:xfrm>
          <a:prstGeom prst="rect">
            <a:avLst/>
          </a:prstGeom>
          <a:noFill/>
        </p:spPr>
        <p:txBody>
          <a:bodyPr wrap="square" rtlCol="0">
            <a:spAutoFit/>
          </a:bodyPr>
          <a:lstStyle/>
          <a:p>
            <a:r>
              <a:rPr lang="en-US" dirty="0"/>
              <a:t>Source: </a:t>
            </a:r>
            <a:r>
              <a:rPr lang="en-US" dirty="0">
                <a:solidFill>
                  <a:srgbClr val="0F19FF"/>
                </a:solidFill>
              </a:rPr>
              <a:t>http://ete.cet.edu/gcc/?/volcanoes_layers/</a:t>
            </a:r>
          </a:p>
        </p:txBody>
      </p:sp>
    </p:spTree>
    <p:extLst>
      <p:ext uri="{BB962C8B-B14F-4D97-AF65-F5344CB8AC3E}">
        <p14:creationId xmlns:p14="http://schemas.microsoft.com/office/powerpoint/2010/main" val="41767198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00382" y="5703759"/>
            <a:ext cx="5128381" cy="1323439"/>
          </a:xfrm>
          <a:prstGeom prst="rect">
            <a:avLst/>
          </a:prstGeom>
        </p:spPr>
        <p:txBody>
          <a:bodyPr wrap="square">
            <a:spAutoFit/>
          </a:bodyPr>
          <a:lstStyle/>
          <a:p>
            <a:r>
              <a:rPr lang="en-US" sz="1600" dirty="0"/>
              <a:t>Source: </a:t>
            </a:r>
            <a:r>
              <a:rPr lang="en-US" sz="1600" dirty="0">
                <a:solidFill>
                  <a:srgbClr val="0F19FF"/>
                </a:solidFill>
              </a:rPr>
              <a:t>http://webcache.googleusercontent.com/search?q=cache:https://www.ucar.edu/learn/1_6_1.htm</a:t>
            </a:r>
          </a:p>
          <a:p>
            <a:endParaRPr lang="en-US" sz="1600" dirty="0">
              <a:solidFill>
                <a:srgbClr val="0F19FF"/>
              </a:solidFill>
            </a:endParaRPr>
          </a:p>
          <a:p>
            <a:endParaRPr lang="en-US" sz="1600" dirty="0"/>
          </a:p>
        </p:txBody>
      </p:sp>
      <p:sp>
        <p:nvSpPr>
          <p:cNvPr id="4" name="Slide Number Placeholder 3"/>
          <p:cNvSpPr>
            <a:spLocks noGrp="1"/>
          </p:cNvSpPr>
          <p:nvPr>
            <p:ph type="sldNum" sz="quarter" idx="12"/>
          </p:nvPr>
        </p:nvSpPr>
        <p:spPr/>
        <p:txBody>
          <a:bodyPr/>
          <a:lstStyle/>
          <a:p>
            <a:fld id="{7932E60C-DB09-8E46-A7DD-711710BEF5A0}" type="slidenum">
              <a:rPr lang="en-US" smtClean="0"/>
              <a:t>4</a:t>
            </a:fld>
            <a:endParaRPr lang="en-US" dirty="0"/>
          </a:p>
        </p:txBody>
      </p:sp>
      <p:sp>
        <p:nvSpPr>
          <p:cNvPr id="10" name="TextBox 9"/>
          <p:cNvSpPr txBox="1"/>
          <p:nvPr/>
        </p:nvSpPr>
        <p:spPr>
          <a:xfrm>
            <a:off x="58188" y="0"/>
            <a:ext cx="12036829" cy="830997"/>
          </a:xfrm>
          <a:prstGeom prst="rect">
            <a:avLst/>
          </a:prstGeom>
          <a:noFill/>
        </p:spPr>
        <p:txBody>
          <a:bodyPr wrap="square" rtlCol="0">
            <a:spAutoFit/>
          </a:bodyPr>
          <a:lstStyle/>
          <a:p>
            <a:pPr algn="ctr"/>
            <a:r>
              <a:rPr lang="en-US" sz="4800" b="1" dirty="0">
                <a:solidFill>
                  <a:srgbClr val="0F19FF"/>
                </a:solidFill>
              </a:rPr>
              <a:t>Ozone</a:t>
            </a:r>
            <a:r>
              <a:rPr lang="en-US" dirty="0"/>
              <a:t> </a:t>
            </a:r>
          </a:p>
        </p:txBody>
      </p:sp>
      <p:pic>
        <p:nvPicPr>
          <p:cNvPr id="11" name="Content Placeholder 10"/>
          <p:cNvPicPr>
            <a:picLocks noGrp="1" noChangeAspect="1"/>
          </p:cNvPicPr>
          <p:nvPr>
            <p:ph idx="1"/>
          </p:nvPr>
        </p:nvPicPr>
        <p:blipFill>
          <a:blip r:embed="rId3"/>
          <a:stretch>
            <a:fillRect/>
          </a:stretch>
        </p:blipFill>
        <p:spPr>
          <a:xfrm>
            <a:off x="6302709" y="1797293"/>
            <a:ext cx="5284080" cy="3780002"/>
          </a:xfrm>
          <a:prstGeom prst="rect">
            <a:avLst/>
          </a:prstGeom>
        </p:spPr>
      </p:pic>
      <p:sp>
        <p:nvSpPr>
          <p:cNvPr id="13" name="TextBox 12"/>
          <p:cNvSpPr txBox="1"/>
          <p:nvPr/>
        </p:nvSpPr>
        <p:spPr>
          <a:xfrm>
            <a:off x="540162" y="966296"/>
            <a:ext cx="11435352" cy="830997"/>
          </a:xfrm>
          <a:prstGeom prst="rect">
            <a:avLst/>
          </a:prstGeom>
          <a:noFill/>
        </p:spPr>
        <p:txBody>
          <a:bodyPr wrap="square" rtlCol="0">
            <a:spAutoFit/>
          </a:bodyPr>
          <a:lstStyle/>
          <a:p>
            <a:pPr marL="457200" indent="-457200">
              <a:buFont typeface="Wingdings" panose="05000000000000000000" pitchFamily="2" charset="2"/>
              <a:buChar char="Ø"/>
            </a:pPr>
            <a:r>
              <a:rPr lang="en-US" sz="2400" dirty="0"/>
              <a:t>Gas in the atmosphere, compose of 3 oxygen atoms</a:t>
            </a:r>
          </a:p>
          <a:p>
            <a:pPr marL="457200" indent="-457200">
              <a:buFont typeface="Wingdings" panose="05000000000000000000" pitchFamily="2" charset="2"/>
              <a:buChar char="Ø"/>
            </a:pPr>
            <a:r>
              <a:rPr lang="en-US" sz="2400" dirty="0"/>
              <a:t>Formation and Destruction of Ozone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61" y="1797293"/>
            <a:ext cx="5284080" cy="3780002"/>
          </a:xfrm>
          <a:prstGeom prst="rect">
            <a:avLst/>
          </a:prstGeom>
        </p:spPr>
      </p:pic>
      <p:sp>
        <p:nvSpPr>
          <p:cNvPr id="2" name="TextBox 1"/>
          <p:cNvSpPr txBox="1"/>
          <p:nvPr/>
        </p:nvSpPr>
        <p:spPr>
          <a:xfrm>
            <a:off x="132817" y="5892581"/>
            <a:ext cx="6169892" cy="646331"/>
          </a:xfrm>
          <a:prstGeom prst="rect">
            <a:avLst/>
          </a:prstGeom>
          <a:noFill/>
        </p:spPr>
        <p:txBody>
          <a:bodyPr wrap="square" rtlCol="0">
            <a:spAutoFit/>
          </a:bodyPr>
          <a:lstStyle/>
          <a:p>
            <a:r>
              <a:rPr lang="en-US" dirty="0"/>
              <a:t>Source: </a:t>
            </a:r>
            <a:r>
              <a:rPr lang="en-US" dirty="0">
                <a:solidFill>
                  <a:srgbClr val="0F19FF"/>
                </a:solidFill>
              </a:rPr>
              <a:t>http://www.go3project.com/network2/curriculum/Lesson2.pdf</a:t>
            </a:r>
          </a:p>
        </p:txBody>
      </p:sp>
    </p:spTree>
    <p:extLst>
      <p:ext uri="{BB962C8B-B14F-4D97-AF65-F5344CB8AC3E}">
        <p14:creationId xmlns:p14="http://schemas.microsoft.com/office/powerpoint/2010/main" val="15597847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2040"/>
          </a:xfrm>
        </p:spPr>
        <p:txBody>
          <a:bodyPr>
            <a:normAutofit/>
          </a:bodyPr>
          <a:lstStyle/>
          <a:p>
            <a:pPr algn="ctr"/>
            <a:r>
              <a:rPr lang="en-US" sz="4800" b="1" dirty="0">
                <a:solidFill>
                  <a:srgbClr val="0F19FF"/>
                </a:solidFill>
                <a:latin typeface="+mn-lt"/>
              </a:rPr>
              <a:t>Background</a:t>
            </a:r>
            <a:r>
              <a:rPr lang="en-US" sz="4800" dirty="0">
                <a:latin typeface="+mn-lt"/>
              </a:rPr>
              <a:t> </a:t>
            </a:r>
          </a:p>
        </p:txBody>
      </p:sp>
      <p:sp>
        <p:nvSpPr>
          <p:cNvPr id="3" name="Content Placeholder 2"/>
          <p:cNvSpPr>
            <a:spLocks noGrp="1"/>
          </p:cNvSpPr>
          <p:nvPr>
            <p:ph idx="1"/>
          </p:nvPr>
        </p:nvSpPr>
        <p:spPr>
          <a:xfrm>
            <a:off x="330200" y="1372236"/>
            <a:ext cx="11531600" cy="5288279"/>
          </a:xfrm>
        </p:spPr>
        <p:txBody>
          <a:bodyPr>
            <a:noAutofit/>
          </a:bodyPr>
          <a:lstStyle/>
          <a:p>
            <a:pPr>
              <a:buFont typeface="Wingdings" panose="05000000000000000000" pitchFamily="2" charset="2"/>
              <a:buChar char="Ø"/>
            </a:pPr>
            <a:r>
              <a:rPr lang="en-US" dirty="0"/>
              <a:t>Air pollutant, 3</a:t>
            </a:r>
            <a:r>
              <a:rPr lang="en-US" baseline="30000" dirty="0"/>
              <a:t>rd</a:t>
            </a:r>
            <a:r>
              <a:rPr lang="en-US" dirty="0"/>
              <a:t> most </a:t>
            </a:r>
            <a:r>
              <a:rPr lang="en-US" dirty="0" smtClean="0"/>
              <a:t>imp GHGs</a:t>
            </a:r>
            <a:r>
              <a:rPr lang="en-US" dirty="0"/>
              <a:t>, lifetime ῀ 22 days global averaged</a:t>
            </a:r>
          </a:p>
          <a:p>
            <a:pPr>
              <a:buFont typeface="Wingdings" panose="05000000000000000000" pitchFamily="2" charset="2"/>
              <a:buChar char="Ø"/>
            </a:pPr>
            <a:r>
              <a:rPr lang="en-US" dirty="0"/>
              <a:t>Observations  and Models:  Emissions increases in Asia</a:t>
            </a:r>
          </a:p>
          <a:p>
            <a:pPr>
              <a:buFont typeface="Wingdings" panose="05000000000000000000" pitchFamily="2" charset="2"/>
              <a:buChar char="Ø"/>
            </a:pPr>
            <a:r>
              <a:rPr lang="en-US" dirty="0"/>
              <a:t>Tropospheric ozone burden important quantity </a:t>
            </a:r>
            <a:r>
              <a:rPr lang="en-US" dirty="0" smtClean="0"/>
              <a:t>related </a:t>
            </a:r>
            <a:r>
              <a:rPr lang="en-US" dirty="0"/>
              <a:t>to RF</a:t>
            </a:r>
          </a:p>
          <a:p>
            <a:pPr>
              <a:buFont typeface="Wingdings" panose="05000000000000000000" pitchFamily="2" charset="2"/>
              <a:buChar char="Ø"/>
            </a:pPr>
            <a:r>
              <a:rPr lang="en-US" dirty="0"/>
              <a:t>1940-1980: O</a:t>
            </a:r>
            <a:r>
              <a:rPr lang="en-US" baseline="-25000" dirty="0"/>
              <a:t>3 </a:t>
            </a:r>
            <a:r>
              <a:rPr lang="en-US" dirty="0"/>
              <a:t> precursors emissions increased, but Spatial distribution unchanged</a:t>
            </a:r>
          </a:p>
          <a:p>
            <a:pPr>
              <a:buFont typeface="Wingdings" panose="05000000000000000000" pitchFamily="2" charset="2"/>
              <a:buChar char="Ø"/>
            </a:pPr>
            <a:r>
              <a:rPr lang="en-US" dirty="0"/>
              <a:t>1980: emissions shifted equatorward</a:t>
            </a:r>
          </a:p>
          <a:p>
            <a:pPr>
              <a:buFont typeface="Wingdings" panose="05000000000000000000" pitchFamily="2" charset="2"/>
              <a:buChar char="Ø"/>
            </a:pPr>
            <a:r>
              <a:rPr lang="en-US" dirty="0"/>
              <a:t>1980-2010, emission increased of CO: 6.4%, NO</a:t>
            </a:r>
            <a:r>
              <a:rPr lang="en-US" baseline="-25000" dirty="0"/>
              <a:t>x</a:t>
            </a:r>
            <a:r>
              <a:rPr lang="en-US" dirty="0"/>
              <a:t>: 21.2% ,NMVOCs: 6.0%, Global CH</a:t>
            </a:r>
            <a:r>
              <a:rPr lang="en-US" baseline="-25000" dirty="0"/>
              <a:t>4</a:t>
            </a:r>
            <a:r>
              <a:rPr lang="en-US" dirty="0"/>
              <a:t> mixing ratio: 14.7%</a:t>
            </a:r>
          </a:p>
          <a:p>
            <a:pPr>
              <a:buFont typeface="Wingdings" panose="05000000000000000000" pitchFamily="2" charset="2"/>
              <a:buChar char="Ø"/>
            </a:pPr>
            <a:r>
              <a:rPr lang="en-US" dirty="0"/>
              <a:t>CO</a:t>
            </a:r>
            <a:r>
              <a:rPr lang="en-US" dirty="0" smtClean="0"/>
              <a:t>, NMVOCs: </a:t>
            </a:r>
            <a:r>
              <a:rPr lang="en-US" dirty="0"/>
              <a:t>increased south of 30</a:t>
            </a:r>
            <a:r>
              <a:rPr lang="en-US" baseline="30000" dirty="0"/>
              <a:t>0 </a:t>
            </a:r>
            <a:r>
              <a:rPr lang="en-US" dirty="0"/>
              <a:t>N and decreased N of this latitudes</a:t>
            </a:r>
          </a:p>
          <a:p>
            <a:pPr>
              <a:buFont typeface="Wingdings" panose="05000000000000000000" pitchFamily="2" charset="2"/>
              <a:buChar char="Ø"/>
            </a:pPr>
            <a:r>
              <a:rPr lang="en-US" dirty="0"/>
              <a:t>NO</a:t>
            </a:r>
            <a:r>
              <a:rPr lang="en-US" baseline="-25000" dirty="0"/>
              <a:t>x </a:t>
            </a:r>
            <a:r>
              <a:rPr lang="en-US" dirty="0"/>
              <a:t> increased south of 40</a:t>
            </a:r>
            <a:r>
              <a:rPr lang="en-US" baseline="30000" dirty="0"/>
              <a:t>0</a:t>
            </a:r>
            <a:r>
              <a:rPr lang="en-US" dirty="0"/>
              <a:t>N and decreased to N. </a:t>
            </a:r>
          </a:p>
        </p:txBody>
      </p:sp>
      <p:sp>
        <p:nvSpPr>
          <p:cNvPr id="4" name="Slide Number Placeholder 3"/>
          <p:cNvSpPr>
            <a:spLocks noGrp="1"/>
          </p:cNvSpPr>
          <p:nvPr>
            <p:ph type="sldNum" sz="quarter" idx="12"/>
          </p:nvPr>
        </p:nvSpPr>
        <p:spPr/>
        <p:txBody>
          <a:bodyPr/>
          <a:lstStyle/>
          <a:p>
            <a:fld id="{7932E60C-DB09-8E46-A7DD-711710BEF5A0}" type="slidenum">
              <a:rPr lang="en-US" smtClean="0"/>
              <a:t>5</a:t>
            </a:fld>
            <a:endParaRPr lang="en-US"/>
          </a:p>
        </p:txBody>
      </p:sp>
    </p:spTree>
    <p:extLst>
      <p:ext uri="{BB962C8B-B14F-4D97-AF65-F5344CB8AC3E}">
        <p14:creationId xmlns:p14="http://schemas.microsoft.com/office/powerpoint/2010/main" val="6021565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32E60C-DB09-8E46-A7DD-711710BEF5A0}" type="slidenum">
              <a:rPr lang="en-US" smtClean="0"/>
              <a:t>6</a:t>
            </a:fld>
            <a:endParaRPr lang="en-US" dirty="0"/>
          </a:p>
        </p:txBody>
      </p:sp>
      <p:sp>
        <p:nvSpPr>
          <p:cNvPr id="2" name="TextBox 1"/>
          <p:cNvSpPr txBox="1"/>
          <p:nvPr/>
        </p:nvSpPr>
        <p:spPr>
          <a:xfrm>
            <a:off x="294640" y="2135604"/>
            <a:ext cx="11724640" cy="4154984"/>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2800" dirty="0" smtClean="0"/>
              <a:t>To </a:t>
            </a:r>
            <a:r>
              <a:rPr lang="en-US" sz="2800" dirty="0"/>
              <a:t>investigate the influences of global emission changes from 1980 to 2010 on </a:t>
            </a:r>
            <a:r>
              <a:rPr lang="en-US" sz="2800" dirty="0" smtClean="0"/>
              <a:t>tropospheric ozone burden(BO</a:t>
            </a:r>
            <a:r>
              <a:rPr lang="en-US" sz="2800" baseline="-25000" dirty="0" smtClean="0"/>
              <a:t>3</a:t>
            </a:r>
            <a:r>
              <a:rPr lang="en-US" sz="2800" dirty="0" smtClean="0"/>
              <a:t>)</a:t>
            </a:r>
            <a:r>
              <a:rPr lang="en-US" sz="2800" baseline="-25000" dirty="0" smtClean="0"/>
              <a:t> </a:t>
            </a:r>
            <a:r>
              <a:rPr lang="en-US" sz="2800" dirty="0"/>
              <a:t>and Surface </a:t>
            </a:r>
            <a:r>
              <a:rPr lang="en-US" sz="2800" dirty="0">
                <a:solidFill>
                  <a:prstClr val="black"/>
                </a:solidFill>
              </a:rPr>
              <a:t>O</a:t>
            </a:r>
            <a:r>
              <a:rPr lang="en-US" sz="2800" baseline="-25000" dirty="0">
                <a:solidFill>
                  <a:prstClr val="black"/>
                </a:solidFill>
              </a:rPr>
              <a:t>3</a:t>
            </a:r>
          </a:p>
          <a:p>
            <a:pPr marL="285750" indent="-285750">
              <a:lnSpc>
                <a:spcPct val="150000"/>
              </a:lnSpc>
              <a:buFont typeface="Wingdings" panose="05000000000000000000" pitchFamily="2" charset="2"/>
              <a:buChar char="Ø"/>
            </a:pPr>
            <a:r>
              <a:rPr lang="en-US" sz="2800" dirty="0">
                <a:solidFill>
                  <a:prstClr val="black"/>
                </a:solidFill>
              </a:rPr>
              <a:t>How these changes influences in</a:t>
            </a:r>
          </a:p>
          <a:p>
            <a:pPr marL="742950" lvl="1" indent="-285750">
              <a:lnSpc>
                <a:spcPct val="150000"/>
              </a:lnSpc>
              <a:buFont typeface="Wingdings" panose="05000000000000000000" pitchFamily="2" charset="2"/>
              <a:buChar char="Ø"/>
            </a:pPr>
            <a:r>
              <a:rPr lang="en-US" sz="2800" dirty="0">
                <a:solidFill>
                  <a:prstClr val="black"/>
                </a:solidFill>
              </a:rPr>
              <a:t>Spatial distribution of anthropogenic short lived emissions</a:t>
            </a:r>
          </a:p>
          <a:p>
            <a:pPr marL="742950" lvl="1" indent="-285750">
              <a:lnSpc>
                <a:spcPct val="150000"/>
              </a:lnSpc>
              <a:buFont typeface="Wingdings" panose="05000000000000000000" pitchFamily="2" charset="2"/>
              <a:buChar char="Ø"/>
            </a:pPr>
            <a:r>
              <a:rPr lang="en-US" sz="2800" dirty="0">
                <a:solidFill>
                  <a:prstClr val="black"/>
                </a:solidFill>
              </a:rPr>
              <a:t>The global magnitude of emissions </a:t>
            </a:r>
          </a:p>
          <a:p>
            <a:pPr marL="742950" lvl="1" indent="-285750">
              <a:lnSpc>
                <a:spcPct val="150000"/>
              </a:lnSpc>
              <a:buFont typeface="Wingdings" panose="05000000000000000000" pitchFamily="2" charset="2"/>
              <a:buChar char="Ø"/>
            </a:pPr>
            <a:r>
              <a:rPr lang="en-US" sz="2800" dirty="0">
                <a:solidFill>
                  <a:prstClr val="black"/>
                </a:solidFill>
              </a:rPr>
              <a:t>Global CH</a:t>
            </a:r>
            <a:r>
              <a:rPr lang="en-US" sz="2800" baseline="-25000" dirty="0">
                <a:solidFill>
                  <a:prstClr val="black"/>
                </a:solidFill>
              </a:rPr>
              <a:t>4</a:t>
            </a:r>
            <a:r>
              <a:rPr lang="en-US" sz="2800" dirty="0">
                <a:solidFill>
                  <a:prstClr val="black"/>
                </a:solidFill>
              </a:rPr>
              <a:t> mixing ratio</a:t>
            </a:r>
            <a:r>
              <a:rPr lang="en-US" sz="2800" dirty="0"/>
              <a:t>  </a:t>
            </a:r>
            <a:endParaRPr lang="en-US" sz="2800" baseline="-25000" dirty="0"/>
          </a:p>
          <a:p>
            <a:endParaRPr lang="en-US" baseline="-25000" dirty="0"/>
          </a:p>
        </p:txBody>
      </p:sp>
      <p:sp>
        <p:nvSpPr>
          <p:cNvPr id="6" name="TextBox 5"/>
          <p:cNvSpPr txBox="1"/>
          <p:nvPr/>
        </p:nvSpPr>
        <p:spPr>
          <a:xfrm>
            <a:off x="0" y="712519"/>
            <a:ext cx="12192000" cy="830997"/>
          </a:xfrm>
          <a:prstGeom prst="rect">
            <a:avLst/>
          </a:prstGeom>
          <a:noFill/>
        </p:spPr>
        <p:txBody>
          <a:bodyPr wrap="square" rtlCol="0">
            <a:spAutoFit/>
          </a:bodyPr>
          <a:lstStyle/>
          <a:p>
            <a:pPr algn="ctr"/>
            <a:r>
              <a:rPr lang="en-US" sz="4800" b="1" dirty="0">
                <a:solidFill>
                  <a:srgbClr val="0F19FF"/>
                </a:solidFill>
              </a:rPr>
              <a:t>Objectives</a:t>
            </a:r>
            <a:r>
              <a:rPr lang="en-US" sz="4800" dirty="0">
                <a:solidFill>
                  <a:srgbClr val="0F19FF"/>
                </a:solidFill>
              </a:rPr>
              <a:t> </a:t>
            </a:r>
          </a:p>
        </p:txBody>
      </p:sp>
    </p:spTree>
    <p:extLst>
      <p:ext uri="{BB962C8B-B14F-4D97-AF65-F5344CB8AC3E}">
        <p14:creationId xmlns:p14="http://schemas.microsoft.com/office/powerpoint/2010/main" val="32554973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3106"/>
            <a:ext cx="12192000" cy="830997"/>
          </a:xfrm>
          <a:prstGeom prst="rect">
            <a:avLst/>
          </a:prstGeom>
        </p:spPr>
        <p:txBody>
          <a:bodyPr wrap="square">
            <a:spAutoFit/>
          </a:bodyPr>
          <a:lstStyle/>
          <a:p>
            <a:pPr algn="ctr"/>
            <a:r>
              <a:rPr lang="en-US" sz="4800" b="1" dirty="0">
                <a:solidFill>
                  <a:srgbClr val="0F19FF"/>
                </a:solidFill>
              </a:rPr>
              <a:t>Methods</a:t>
            </a:r>
            <a:r>
              <a:rPr lang="en-US" sz="4800" dirty="0"/>
              <a:t> </a:t>
            </a:r>
          </a:p>
        </p:txBody>
      </p:sp>
      <p:sp>
        <p:nvSpPr>
          <p:cNvPr id="6" name="Content Placeholder 5"/>
          <p:cNvSpPr>
            <a:spLocks noGrp="1"/>
          </p:cNvSpPr>
          <p:nvPr>
            <p:ph idx="1"/>
          </p:nvPr>
        </p:nvSpPr>
        <p:spPr>
          <a:xfrm>
            <a:off x="838200" y="1825625"/>
            <a:ext cx="10515600" cy="4895850"/>
          </a:xfrm>
        </p:spPr>
        <p:txBody>
          <a:bodyPr>
            <a:normAutofit fontScale="62500" lnSpcReduction="20000"/>
          </a:bodyPr>
          <a:lstStyle/>
          <a:p>
            <a:pPr marL="0" indent="0">
              <a:lnSpc>
                <a:spcPct val="100000"/>
              </a:lnSpc>
              <a:buNone/>
            </a:pPr>
            <a:r>
              <a:rPr lang="en-US" sz="4500" dirty="0">
                <a:solidFill>
                  <a:srgbClr val="0F19FF"/>
                </a:solidFill>
              </a:rPr>
              <a:t>Global emissions spatial pattern change </a:t>
            </a:r>
            <a:r>
              <a:rPr lang="en-US" sz="4500" dirty="0" smtClean="0">
                <a:solidFill>
                  <a:srgbClr val="0F19FF"/>
                </a:solidFill>
              </a:rPr>
              <a:t>: </a:t>
            </a:r>
            <a:endParaRPr lang="en-US" sz="4500" dirty="0">
              <a:solidFill>
                <a:srgbClr val="0F19FF"/>
              </a:solidFill>
            </a:endParaRPr>
          </a:p>
          <a:p>
            <a:pPr>
              <a:lnSpc>
                <a:spcPct val="170000"/>
              </a:lnSpc>
              <a:buFont typeface="Wingdings" panose="05000000000000000000" pitchFamily="2" charset="2"/>
              <a:buChar char="Ø"/>
            </a:pPr>
            <a:r>
              <a:rPr lang="en-US" sz="3100" dirty="0"/>
              <a:t> To analyze emission trends and drive the global model, use anthropogenic emissions including biomass burning </a:t>
            </a:r>
            <a:r>
              <a:rPr lang="en-US" sz="3100" dirty="0" smtClean="0"/>
              <a:t>from:</a:t>
            </a:r>
            <a:endParaRPr lang="en-US" sz="3100" dirty="0"/>
          </a:p>
          <a:p>
            <a:pPr lvl="1">
              <a:lnSpc>
                <a:spcPct val="170000"/>
              </a:lnSpc>
              <a:buFont typeface="Wingdings" panose="05000000000000000000" pitchFamily="2" charset="2"/>
              <a:buChar char="Ø"/>
            </a:pPr>
            <a:r>
              <a:rPr lang="en-US" sz="2700" dirty="0"/>
              <a:t> </a:t>
            </a:r>
            <a:r>
              <a:rPr lang="en-US" sz="2700" dirty="0" smtClean="0"/>
              <a:t>Atmospheric Chemistry and Climate Model Intercomparison Project(ACCMIP) in 1980 </a:t>
            </a:r>
            <a:r>
              <a:rPr lang="en-US" sz="2700" dirty="0"/>
              <a:t>and  </a:t>
            </a:r>
            <a:r>
              <a:rPr lang="en-US" sz="2700" dirty="0" smtClean="0"/>
              <a:t>representative concentration pathway 8.5(RCP8.5) in 2010 </a:t>
            </a:r>
          </a:p>
          <a:p>
            <a:pPr lvl="1">
              <a:lnSpc>
                <a:spcPct val="170000"/>
              </a:lnSpc>
              <a:buFont typeface="Wingdings" panose="05000000000000000000" pitchFamily="2" charset="2"/>
              <a:buChar char="Ø"/>
            </a:pPr>
            <a:r>
              <a:rPr lang="en-US" sz="2700" dirty="0" smtClean="0"/>
              <a:t>RCP8.5 </a:t>
            </a:r>
            <a:r>
              <a:rPr lang="en-US" sz="2700" dirty="0"/>
              <a:t>emissions are self consistent with the ACCMIP,most reasonable </a:t>
            </a:r>
            <a:r>
              <a:rPr lang="en-US" sz="2700" dirty="0" smtClean="0"/>
              <a:t>scenario</a:t>
            </a:r>
          </a:p>
          <a:p>
            <a:pPr lvl="1">
              <a:lnSpc>
                <a:spcPct val="170000"/>
              </a:lnSpc>
              <a:buFont typeface="Wingdings" panose="05000000000000000000" pitchFamily="2" charset="2"/>
              <a:buChar char="Ø"/>
            </a:pPr>
            <a:r>
              <a:rPr lang="en-US" sz="2700" dirty="0" smtClean="0"/>
              <a:t>Global </a:t>
            </a:r>
            <a:r>
              <a:rPr lang="en-US" sz="2700" dirty="0"/>
              <a:t>emissions estimates </a:t>
            </a:r>
            <a:r>
              <a:rPr lang="en-US" sz="2700" dirty="0" smtClean="0"/>
              <a:t> for short lived species are uncertain</a:t>
            </a:r>
            <a:r>
              <a:rPr lang="en-US" sz="2700" dirty="0"/>
              <a:t>, and </a:t>
            </a:r>
            <a:r>
              <a:rPr lang="en-US" sz="2700" dirty="0" smtClean="0"/>
              <a:t>uncertain in </a:t>
            </a:r>
            <a:r>
              <a:rPr lang="en-US" sz="2700" dirty="0"/>
              <a:t>developing </a:t>
            </a:r>
            <a:r>
              <a:rPr lang="en-US" sz="2700" dirty="0" smtClean="0"/>
              <a:t>regions</a:t>
            </a:r>
          </a:p>
          <a:p>
            <a:pPr lvl="1">
              <a:lnSpc>
                <a:spcPct val="170000"/>
              </a:lnSpc>
              <a:buFont typeface="Wingdings" panose="05000000000000000000" pitchFamily="2" charset="2"/>
              <a:buChar char="Ø"/>
            </a:pPr>
            <a:r>
              <a:rPr lang="en-US" sz="2700" dirty="0" smtClean="0"/>
              <a:t>Rapid </a:t>
            </a:r>
            <a:r>
              <a:rPr lang="en-US" sz="2700" dirty="0"/>
              <a:t>increased of emissions in tropics and subtropics and also in regional scales. </a:t>
            </a:r>
            <a:endParaRPr lang="en-US" sz="2700" dirty="0" smtClean="0"/>
          </a:p>
          <a:p>
            <a:pPr lvl="1">
              <a:lnSpc>
                <a:spcPct val="170000"/>
              </a:lnSpc>
              <a:buFont typeface="Wingdings" panose="05000000000000000000" pitchFamily="2" charset="2"/>
              <a:buChar char="Ø"/>
            </a:pPr>
            <a:r>
              <a:rPr lang="en-US" sz="2700" dirty="0" smtClean="0"/>
              <a:t>Supported </a:t>
            </a:r>
            <a:r>
              <a:rPr lang="en-US" sz="2700" dirty="0"/>
              <a:t>by observations from satellites and from surface and airborne observations, </a:t>
            </a:r>
            <a:r>
              <a:rPr lang="en-US" sz="2700" dirty="0" smtClean="0"/>
              <a:t>NO</a:t>
            </a:r>
            <a:r>
              <a:rPr lang="en-US" sz="2700" baseline="-25000" dirty="0" smtClean="0"/>
              <a:t>2</a:t>
            </a:r>
            <a:r>
              <a:rPr lang="en-US" sz="2700" dirty="0" smtClean="0"/>
              <a:t> decreased in   </a:t>
            </a:r>
            <a:r>
              <a:rPr lang="en-US" sz="2700" dirty="0"/>
              <a:t>Europe and North America and  </a:t>
            </a:r>
            <a:r>
              <a:rPr lang="en-US" sz="2700" dirty="0" smtClean="0"/>
              <a:t>increased in China </a:t>
            </a:r>
            <a:r>
              <a:rPr lang="en-US" sz="2700" dirty="0"/>
              <a:t>and India</a:t>
            </a:r>
          </a:p>
        </p:txBody>
      </p:sp>
    </p:spTree>
    <p:extLst>
      <p:ext uri="{BB962C8B-B14F-4D97-AF65-F5344CB8AC3E}">
        <p14:creationId xmlns:p14="http://schemas.microsoft.com/office/powerpoint/2010/main" val="10115397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32E60C-DB09-8E46-A7DD-711710BEF5A0}" type="slidenum">
              <a:rPr lang="en-US" smtClean="0"/>
              <a:t>8</a:t>
            </a:fld>
            <a:endParaRPr lang="en-US"/>
          </a:p>
        </p:txBody>
      </p:sp>
      <p:sp>
        <p:nvSpPr>
          <p:cNvPr id="2" name="Rectangle 1"/>
          <p:cNvSpPr/>
          <p:nvPr/>
        </p:nvSpPr>
        <p:spPr>
          <a:xfrm>
            <a:off x="0" y="183106"/>
            <a:ext cx="12192000" cy="1508105"/>
          </a:xfrm>
          <a:prstGeom prst="rect">
            <a:avLst/>
          </a:prstGeom>
        </p:spPr>
        <p:txBody>
          <a:bodyPr wrap="square">
            <a:spAutoFit/>
          </a:bodyPr>
          <a:lstStyle/>
          <a:p>
            <a:pPr algn="ctr"/>
            <a:r>
              <a:rPr lang="en-US" sz="4400" dirty="0">
                <a:solidFill>
                  <a:srgbClr val="0F19FF"/>
                </a:solidFill>
              </a:rPr>
              <a:t>Chemistry climate </a:t>
            </a:r>
            <a:r>
              <a:rPr lang="en-US" sz="4400" dirty="0" smtClean="0">
                <a:solidFill>
                  <a:srgbClr val="0F19FF"/>
                </a:solidFill>
              </a:rPr>
              <a:t>(CAM-</a:t>
            </a:r>
            <a:r>
              <a:rPr lang="en-US" sz="4400" dirty="0" err="1" smtClean="0">
                <a:solidFill>
                  <a:srgbClr val="0F19FF"/>
                </a:solidFill>
              </a:rPr>
              <a:t>Chem</a:t>
            </a:r>
            <a:r>
              <a:rPr lang="en-US" sz="4400" dirty="0" smtClean="0">
                <a:solidFill>
                  <a:srgbClr val="0F19FF"/>
                </a:solidFill>
              </a:rPr>
              <a:t>)model </a:t>
            </a:r>
            <a:r>
              <a:rPr lang="en-US" sz="4400" dirty="0">
                <a:solidFill>
                  <a:srgbClr val="0F19FF"/>
                </a:solidFill>
              </a:rPr>
              <a:t>configuration </a:t>
            </a:r>
          </a:p>
          <a:p>
            <a:pPr algn="ctr"/>
            <a:r>
              <a:rPr lang="en-US" sz="4800" dirty="0" smtClean="0"/>
              <a:t> </a:t>
            </a:r>
            <a:endParaRPr lang="en-US" sz="4800" dirty="0"/>
          </a:p>
        </p:txBody>
      </p:sp>
      <p:sp>
        <p:nvSpPr>
          <p:cNvPr id="6" name="Content Placeholder 5"/>
          <p:cNvSpPr>
            <a:spLocks noGrp="1"/>
          </p:cNvSpPr>
          <p:nvPr>
            <p:ph idx="1"/>
          </p:nvPr>
        </p:nvSpPr>
        <p:spPr>
          <a:xfrm>
            <a:off x="457200" y="1178560"/>
            <a:ext cx="11165840" cy="5679440"/>
          </a:xfrm>
        </p:spPr>
        <p:txBody>
          <a:bodyPr>
            <a:noAutofit/>
          </a:bodyPr>
          <a:lstStyle/>
          <a:p>
            <a:pPr lvl="1">
              <a:lnSpc>
                <a:spcPct val="200000"/>
              </a:lnSpc>
              <a:buFont typeface="Wingdings" panose="05000000000000000000" pitchFamily="2" charset="2"/>
              <a:buChar char="Ø"/>
            </a:pPr>
            <a:r>
              <a:rPr lang="en-US" sz="1900" dirty="0" smtClean="0"/>
              <a:t>Based </a:t>
            </a:r>
            <a:r>
              <a:rPr lang="en-US" sz="1900" dirty="0"/>
              <a:t>on </a:t>
            </a:r>
            <a:r>
              <a:rPr lang="en-US" sz="1900" dirty="0" smtClean="0"/>
              <a:t>Community Atmospheric Model (CAM ) version </a:t>
            </a:r>
            <a:r>
              <a:rPr lang="en-US" sz="1900" dirty="0"/>
              <a:t>4</a:t>
            </a:r>
          </a:p>
          <a:p>
            <a:pPr lvl="1">
              <a:lnSpc>
                <a:spcPct val="200000"/>
              </a:lnSpc>
              <a:buFont typeface="Wingdings" panose="05000000000000000000" pitchFamily="2" charset="2"/>
              <a:buChar char="Ø"/>
            </a:pPr>
            <a:r>
              <a:rPr lang="en-US" sz="1900" dirty="0"/>
              <a:t>Horizontal Resolution : 1.9</a:t>
            </a:r>
            <a:r>
              <a:rPr lang="en-US" sz="1900" baseline="30000" dirty="0"/>
              <a:t>0</a:t>
            </a:r>
            <a:r>
              <a:rPr lang="en-US" sz="1900" dirty="0"/>
              <a:t> latitude and 2.5</a:t>
            </a:r>
            <a:r>
              <a:rPr lang="en-US" sz="1900" baseline="30000" dirty="0"/>
              <a:t>0</a:t>
            </a:r>
            <a:r>
              <a:rPr lang="en-US" sz="1900" dirty="0"/>
              <a:t> longitude, 56 vertical levels between surface and 4hPa(40 km) with a time step of 1800 s. </a:t>
            </a:r>
          </a:p>
          <a:p>
            <a:pPr lvl="1">
              <a:lnSpc>
                <a:spcPct val="200000"/>
              </a:lnSpc>
              <a:buFont typeface="Wingdings" panose="05000000000000000000" pitchFamily="2" charset="2"/>
              <a:buChar char="Ø"/>
            </a:pPr>
            <a:r>
              <a:rPr lang="en-US" sz="1900" dirty="0"/>
              <a:t>Run 5 consecutive year, 1</a:t>
            </a:r>
            <a:r>
              <a:rPr lang="en-US" sz="1900" baseline="30000" dirty="0"/>
              <a:t>st</a:t>
            </a:r>
            <a:r>
              <a:rPr lang="en-US" sz="1900" dirty="0"/>
              <a:t> year-spin up, results as 4 year average</a:t>
            </a:r>
          </a:p>
          <a:p>
            <a:pPr lvl="1">
              <a:lnSpc>
                <a:spcPct val="200000"/>
              </a:lnSpc>
              <a:buFont typeface="Wingdings" panose="05000000000000000000" pitchFamily="2" charset="2"/>
              <a:buChar char="Ø"/>
            </a:pPr>
            <a:r>
              <a:rPr lang="en-US" sz="1900" dirty="0"/>
              <a:t>Use NASA global modeling and assimilation office GEOS-5 meteorology to drive the model as a chemical transport model</a:t>
            </a:r>
          </a:p>
          <a:p>
            <a:pPr lvl="1">
              <a:lnSpc>
                <a:spcPct val="200000"/>
              </a:lnSpc>
              <a:buFont typeface="Wingdings" panose="05000000000000000000" pitchFamily="2" charset="2"/>
              <a:buChar char="Ø"/>
            </a:pPr>
            <a:r>
              <a:rPr lang="en-US" sz="1900" dirty="0"/>
              <a:t>Result of single model differ with other </a:t>
            </a:r>
            <a:r>
              <a:rPr lang="en-US" sz="1900" dirty="0" smtClean="0"/>
              <a:t>models: </a:t>
            </a:r>
            <a:r>
              <a:rPr lang="en-US" sz="1900" dirty="0"/>
              <a:t>different reaction mechanisms</a:t>
            </a:r>
          </a:p>
        </p:txBody>
      </p:sp>
    </p:spTree>
    <p:extLst>
      <p:ext uri="{BB962C8B-B14F-4D97-AF65-F5344CB8AC3E}">
        <p14:creationId xmlns:p14="http://schemas.microsoft.com/office/powerpoint/2010/main" val="35543038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3106"/>
            <a:ext cx="12192000" cy="1508105"/>
          </a:xfrm>
          <a:prstGeom prst="rect">
            <a:avLst/>
          </a:prstGeom>
        </p:spPr>
        <p:txBody>
          <a:bodyPr wrap="square">
            <a:spAutoFit/>
          </a:bodyPr>
          <a:lstStyle/>
          <a:p>
            <a:pPr algn="ctr"/>
            <a:r>
              <a:rPr lang="en-US" sz="4400" dirty="0">
                <a:solidFill>
                  <a:srgbClr val="0F19FF"/>
                </a:solidFill>
              </a:rPr>
              <a:t>Chemistry climate model(CAM-</a:t>
            </a:r>
            <a:r>
              <a:rPr lang="en-US" sz="4400" dirty="0" err="1">
                <a:solidFill>
                  <a:srgbClr val="0F19FF"/>
                </a:solidFill>
              </a:rPr>
              <a:t>Chem</a:t>
            </a:r>
            <a:r>
              <a:rPr lang="en-US" sz="4400" dirty="0">
                <a:solidFill>
                  <a:srgbClr val="0F19FF"/>
                </a:solidFill>
              </a:rPr>
              <a:t>) configuration </a:t>
            </a:r>
          </a:p>
          <a:p>
            <a:pPr algn="ctr"/>
            <a:r>
              <a:rPr lang="en-US" sz="4800" dirty="0" smtClean="0"/>
              <a:t> </a:t>
            </a:r>
            <a:endParaRPr lang="en-US" sz="4800" dirty="0"/>
          </a:p>
        </p:txBody>
      </p:sp>
      <p:sp>
        <p:nvSpPr>
          <p:cNvPr id="6" name="Content Placeholder 5"/>
          <p:cNvSpPr>
            <a:spLocks noGrp="1"/>
          </p:cNvSpPr>
          <p:nvPr>
            <p:ph idx="1"/>
          </p:nvPr>
        </p:nvSpPr>
        <p:spPr>
          <a:xfrm>
            <a:off x="629920" y="1767840"/>
            <a:ext cx="9997440" cy="2915920"/>
          </a:xfrm>
        </p:spPr>
        <p:txBody>
          <a:bodyPr>
            <a:noAutofit/>
          </a:bodyPr>
          <a:lstStyle/>
          <a:p>
            <a:pPr lvl="1">
              <a:lnSpc>
                <a:spcPct val="200000"/>
              </a:lnSpc>
              <a:buFont typeface="Wingdings" panose="05000000000000000000" pitchFamily="2" charset="2"/>
              <a:buChar char="Ø"/>
            </a:pPr>
            <a:r>
              <a:rPr lang="en-US" sz="1800" dirty="0"/>
              <a:t>Run three sensitivity simulation for 1980 and 2010 for spatial distribution(</a:t>
            </a:r>
            <a:r>
              <a:rPr lang="en-US" sz="1800" dirty="0" err="1"/>
              <a:t>S_Distribution</a:t>
            </a:r>
            <a:r>
              <a:rPr lang="en-US" sz="1800" dirty="0"/>
              <a:t>), magnitude(</a:t>
            </a:r>
            <a:r>
              <a:rPr lang="en-US" sz="1800" dirty="0" err="1"/>
              <a:t>S_Magnitude</a:t>
            </a:r>
            <a:r>
              <a:rPr lang="en-US" sz="1800" dirty="0"/>
              <a:t>), and CH</a:t>
            </a:r>
            <a:r>
              <a:rPr lang="en-US" sz="1800" baseline="-25000" dirty="0"/>
              <a:t>4</a:t>
            </a:r>
            <a:r>
              <a:rPr lang="en-US" sz="1800" dirty="0"/>
              <a:t> mixing ratio(S_CH</a:t>
            </a:r>
            <a:r>
              <a:rPr lang="en-US" sz="1800" baseline="-25000" dirty="0"/>
              <a:t>4</a:t>
            </a:r>
            <a:r>
              <a:rPr lang="en-US" sz="1800" dirty="0"/>
              <a:t> )</a:t>
            </a:r>
          </a:p>
          <a:p>
            <a:pPr lvl="1">
              <a:lnSpc>
                <a:spcPct val="200000"/>
              </a:lnSpc>
              <a:buFont typeface="Wingdings" panose="05000000000000000000" pitchFamily="2" charset="2"/>
              <a:buChar char="Ø"/>
            </a:pPr>
            <a:r>
              <a:rPr lang="en-US" sz="1800" dirty="0"/>
              <a:t>Different between S_1980 and S_2010 reflects total emission changes</a:t>
            </a:r>
            <a:r>
              <a:rPr lang="en-US" sz="1800" dirty="0" smtClean="0"/>
              <a:t>.</a:t>
            </a:r>
            <a:endParaRPr lang="en-US" sz="1800" dirty="0"/>
          </a:p>
        </p:txBody>
      </p:sp>
    </p:spTree>
    <p:extLst>
      <p:ext uri="{BB962C8B-B14F-4D97-AF65-F5344CB8AC3E}">
        <p14:creationId xmlns:p14="http://schemas.microsoft.com/office/powerpoint/2010/main" val="21952130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15252</TotalTime>
  <Words>2364</Words>
  <Application>Microsoft Office PowerPoint</Application>
  <PresentationFormat>Widescreen</PresentationFormat>
  <Paragraphs>267</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AdvHvc</vt:lpstr>
      <vt:lpstr>AdvPAEBC</vt:lpstr>
      <vt:lpstr>Arial</vt:lpstr>
      <vt:lpstr>Calibri</vt:lpstr>
      <vt:lpstr>Wingdings</vt:lpstr>
      <vt:lpstr>Office Theme</vt:lpstr>
      <vt:lpstr>Tropospheric Ozone Change from 1980 to 2010 Dominated by Equatorward Redistribution of Emissions Zhang et. al.(2016), Nature Geoscience, Vol 9(875-879)</vt:lpstr>
      <vt:lpstr>Outline</vt:lpstr>
      <vt:lpstr>Troposphere</vt:lpstr>
      <vt:lpstr>PowerPoint Presentation</vt:lpstr>
      <vt:lpstr>Background </vt:lpstr>
      <vt:lpstr>PowerPoint Presentation</vt:lpstr>
      <vt:lpstr>PowerPoint Presentation</vt:lpstr>
      <vt:lpstr>PowerPoint Presentation</vt:lpstr>
      <vt:lpstr>PowerPoint Presentation</vt:lpstr>
      <vt:lpstr>PowerPoint Presentation</vt:lpstr>
      <vt:lpstr>Results and Discussions </vt:lpstr>
      <vt:lpstr>Results and Discussions </vt:lpstr>
      <vt:lpstr>PowerPoint Presentation</vt:lpstr>
      <vt:lpstr>Results and Discussions</vt:lpstr>
      <vt:lpstr>PowerPoint Presentation</vt:lpstr>
      <vt:lpstr>PowerPoint Presentation</vt:lpstr>
      <vt:lpstr>Results and Discussions </vt:lpstr>
      <vt:lpstr>Results and Discussions </vt:lpstr>
      <vt:lpstr>Results and Discussions </vt:lpstr>
      <vt:lpstr>PowerPoint Presentation</vt:lpstr>
      <vt:lpstr>PowerPoint Presentation</vt:lpstr>
      <vt:lpstr>Conclusions </vt:lpstr>
      <vt:lpstr>Future work</vt:lpstr>
      <vt:lpstr>PowerPoint Presentation</vt:lpstr>
      <vt:lpstr>PowerPoint Presentation</vt:lpstr>
      <vt:lpstr>Appendices </vt:lpstr>
      <vt:lpstr>Acronyms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Aeolian Processes and Climate Change</dc:title>
  <dc:creator>Pramod Adhikari</dc:creator>
  <cp:lastModifiedBy>Neupane, Dhurba</cp:lastModifiedBy>
  <cp:revision>390</cp:revision>
  <cp:lastPrinted>2017-03-26T23:15:37Z</cp:lastPrinted>
  <dcterms:created xsi:type="dcterms:W3CDTF">2017-01-31T04:49:14Z</dcterms:created>
  <dcterms:modified xsi:type="dcterms:W3CDTF">2017-03-27T22:34:14Z</dcterms:modified>
</cp:coreProperties>
</file>