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1" r:id="rId6"/>
    <p:sldId id="294" r:id="rId7"/>
    <p:sldId id="297" r:id="rId8"/>
    <p:sldId id="298" r:id="rId9"/>
    <p:sldId id="262" r:id="rId10"/>
    <p:sldId id="292" r:id="rId11"/>
    <p:sldId id="299" r:id="rId12"/>
    <p:sldId id="264" r:id="rId13"/>
    <p:sldId id="290" r:id="rId14"/>
    <p:sldId id="268" r:id="rId15"/>
    <p:sldId id="267" r:id="rId16"/>
    <p:sldId id="296" r:id="rId17"/>
    <p:sldId id="269" r:id="rId18"/>
    <p:sldId id="270" r:id="rId19"/>
    <p:sldId id="271" r:id="rId20"/>
    <p:sldId id="272" r:id="rId21"/>
    <p:sldId id="295" r:id="rId22"/>
    <p:sldId id="274" r:id="rId23"/>
    <p:sldId id="277" r:id="rId24"/>
    <p:sldId id="275" r:id="rId25"/>
    <p:sldId id="276" r:id="rId26"/>
    <p:sldId id="302" r:id="rId27"/>
    <p:sldId id="278" r:id="rId28"/>
    <p:sldId id="279" r:id="rId29"/>
    <p:sldId id="280" r:id="rId30"/>
    <p:sldId id="288" r:id="rId31"/>
    <p:sldId id="301" r:id="rId32"/>
    <p:sldId id="260"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33CCFF"/>
    <a:srgbClr val="FF99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84" y="-58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7375549-CA63-4A4F-A92D-80DB88FA64A7}" type="datetimeFigureOut">
              <a:rPr lang="en-US"/>
              <a:pPr>
                <a:defRPr/>
              </a:pPr>
              <a:t>5/5/2014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95A71-EA2D-4EB1-8918-91AD6693490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F231125-3B6F-494C-B744-68D04518567E}" type="datetimeFigureOut">
              <a:rPr lang="en-US"/>
              <a:pPr>
                <a:defRPr/>
              </a:pPr>
              <a:t>5/5/2014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0370D3-EFFB-4AB2-B6F0-220AA8591E1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08080E3-5628-48AB-BD0C-46C07796929A}" type="datetimeFigureOut">
              <a:rPr lang="en-US"/>
              <a:pPr>
                <a:defRPr/>
              </a:pPr>
              <a:t>5/5/2014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1C43C2-4FA8-482E-B643-3F3D2662443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B4EF9D0-DC3B-42A8-A7BC-EE6AFDB1BB61}" type="datetimeFigureOut">
              <a:rPr lang="en-US"/>
              <a:pPr>
                <a:defRPr/>
              </a:pPr>
              <a:t>5/5/2014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BBA154-8DDF-4E3A-8356-46F12DF4E4B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50B3E63D-444A-4678-8EA3-87C21C98FCBA}" type="datetimeFigureOut">
              <a:rPr lang="en-US"/>
              <a:pPr>
                <a:defRPr/>
              </a:pPr>
              <a:t>5/5/2014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564A9C-92A4-4750-86C5-D8FD060B28A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C1246EB-0D6B-4746-B6DF-1E6FEAB85785}" type="datetimeFigureOut">
              <a:rPr lang="en-US"/>
              <a:pPr>
                <a:defRPr/>
              </a:pPr>
              <a:t>5/5/2014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888A4A-C91E-47FF-8619-C751690CCE4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506216B-7171-4456-8CD7-F344DA2DF0F6}" type="datetimeFigureOut">
              <a:rPr lang="en-US"/>
              <a:pPr>
                <a:defRPr/>
              </a:pPr>
              <a:t>5/5/2014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169EF5-23F9-4508-9DE1-AE335F1038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BE889F-0203-4111-AAA3-C4C1D4C02D8C}" type="datetimeFigureOut">
              <a:rPr lang="en-US"/>
              <a:pPr>
                <a:defRPr/>
              </a:pPr>
              <a:t>5/5/2014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FF33FD-C775-4028-A5F9-CFCEF8ADF18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1909DDB-D023-4EEF-BACC-EE704C771805}" type="datetimeFigureOut">
              <a:rPr lang="en-US"/>
              <a:pPr>
                <a:defRPr/>
              </a:pPr>
              <a:t>5/5/2014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ADD8455-254A-4922-9E8A-263BC1FC3AA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C1098C-CD6E-45C6-87F0-AF431F8E792A}" type="datetimeFigureOut">
              <a:rPr lang="en-US"/>
              <a:pPr>
                <a:defRPr/>
              </a:pPr>
              <a:t>5/5/2014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7DF204E-645E-406F-92BC-2EA29BB3E58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AA379D1-FF73-415C-A1A9-57779A3C69B5}" type="datetimeFigureOut">
              <a:rPr lang="en-US"/>
              <a:pPr>
                <a:defRPr/>
              </a:pPr>
              <a:t>5/5/2014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313C92-1961-4D0F-B835-196C2007EE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4789C0-5C2C-43D1-8B30-8BA077262896}" type="datetimeFigureOut">
              <a:rPr lang="en-US"/>
              <a:pPr>
                <a:defRPr/>
              </a:pPr>
              <a:t>5/5/2014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F70CAF-1FA6-48BB-9044-3131960CDFF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B6F9C5-34B9-4E38-BE11-1D9B211D9E31}" type="datetimeFigureOut">
              <a:rPr lang="en-US"/>
              <a:pPr>
                <a:defRPr/>
              </a:pPr>
              <a:t>5/5/2014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587231-A15D-452F-B241-01940FB5F1B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9B6B0E4-E134-4165-8521-B97B9ABAC9CB}" type="datetimeFigureOut">
              <a:rPr lang="en-US"/>
              <a:pPr>
                <a:defRPr/>
              </a:pPr>
              <a:t>5/5/2014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53E693D-F461-4BFE-9493-2B1353B4EE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slideLayout" Target="../slideLayouts/slideLayout2.xml"/><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image" Target="../media/image33.wmf"/></Relationships>
</file>

<file path=ppt/slides/_rels/slide28.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8077200" cy="2362200"/>
          </a:xfrm>
        </p:spPr>
        <p:txBody>
          <a:bodyPr>
            <a:normAutofit/>
          </a:bodyPr>
          <a:lstStyle/>
          <a:p>
            <a:pPr eaLnBrk="1" hangingPunct="1"/>
            <a:r>
              <a:rPr lang="en-US" sz="3600" b="1" smtClean="0"/>
              <a:t>Free troposphere as a major source of CCN for the equatorial</a:t>
            </a:r>
            <a:br>
              <a:rPr lang="en-US" sz="3600" b="1" smtClean="0"/>
            </a:br>
            <a:r>
              <a:rPr lang="en-US" sz="3600" b="1" smtClean="0"/>
              <a:t>pacific boundary layer: long-range transport and teleconnections</a:t>
            </a:r>
            <a:endParaRPr lang="en-US" sz="3600" smtClean="0"/>
          </a:p>
        </p:txBody>
      </p:sp>
      <p:sp>
        <p:nvSpPr>
          <p:cNvPr id="3" name="Subtitle 2"/>
          <p:cNvSpPr>
            <a:spLocks noGrp="1"/>
          </p:cNvSpPr>
          <p:nvPr>
            <p:ph type="subTitle" idx="1"/>
          </p:nvPr>
        </p:nvSpPr>
        <p:spPr>
          <a:xfrm>
            <a:off x="5029200" y="2590800"/>
            <a:ext cx="3352800" cy="2819400"/>
          </a:xfrm>
        </p:spPr>
        <p:txBody>
          <a:bodyPr>
            <a:normAutofit/>
          </a:bodyPr>
          <a:lstStyle/>
          <a:p>
            <a:pPr eaLnBrk="1" hangingPunct="1">
              <a:lnSpc>
                <a:spcPct val="80000"/>
              </a:lnSpc>
            </a:pPr>
            <a:r>
              <a:rPr lang="en-US" sz="2200" smtClean="0">
                <a:solidFill>
                  <a:schemeClr val="tx1"/>
                </a:solidFill>
              </a:rPr>
              <a:t>Presented by:</a:t>
            </a:r>
          </a:p>
          <a:p>
            <a:pPr eaLnBrk="1" hangingPunct="1">
              <a:lnSpc>
                <a:spcPct val="80000"/>
              </a:lnSpc>
            </a:pPr>
            <a:r>
              <a:rPr lang="en-US" sz="2200" smtClean="0">
                <a:solidFill>
                  <a:schemeClr val="tx1"/>
                </a:solidFill>
              </a:rPr>
              <a:t>Stephen Noble</a:t>
            </a:r>
          </a:p>
          <a:p>
            <a:pPr eaLnBrk="1" hangingPunct="1">
              <a:lnSpc>
                <a:spcPct val="80000"/>
              </a:lnSpc>
            </a:pPr>
            <a:endParaRPr lang="en-US" sz="2200" smtClean="0">
              <a:solidFill>
                <a:schemeClr val="tx1"/>
              </a:solidFill>
            </a:endParaRPr>
          </a:p>
          <a:p>
            <a:pPr eaLnBrk="1" hangingPunct="1">
              <a:lnSpc>
                <a:spcPct val="80000"/>
              </a:lnSpc>
            </a:pPr>
            <a:r>
              <a:rPr lang="en-US" sz="2200" smtClean="0">
                <a:solidFill>
                  <a:schemeClr val="tx1"/>
                </a:solidFill>
              </a:rPr>
              <a:t>Clarke, A. D., Freitag, S., Simpson, R. M. C., Hudson, J. G., Howell, S. G., Brekhovskikh, V. L., Campos, T., Kapustin, V. N., and Zhou, J.</a:t>
            </a:r>
          </a:p>
        </p:txBody>
      </p:sp>
      <p:pic>
        <p:nvPicPr>
          <p:cNvPr id="15363" name="Picture 2" descr="http://www.eol.ucar.edu/system/files/images/observing_facility/C-130/c130_2.jpg"/>
          <p:cNvPicPr>
            <a:picLocks noChangeAspect="1" noChangeArrowheads="1"/>
          </p:cNvPicPr>
          <p:nvPr/>
        </p:nvPicPr>
        <p:blipFill>
          <a:blip r:embed="rId2"/>
          <a:srcRect/>
          <a:stretch>
            <a:fillRect/>
          </a:stretch>
        </p:blipFill>
        <p:spPr bwMode="auto">
          <a:xfrm>
            <a:off x="228600" y="2438400"/>
            <a:ext cx="4267200" cy="3201988"/>
          </a:xfrm>
          <a:prstGeom prst="rect">
            <a:avLst/>
          </a:prstGeom>
          <a:noFill/>
          <a:ln w="9525">
            <a:noFill/>
            <a:miter lim="800000"/>
            <a:headEnd/>
            <a:tailEnd/>
          </a:ln>
        </p:spPr>
      </p:pic>
      <p:sp>
        <p:nvSpPr>
          <p:cNvPr id="15365" name="Text Box 5"/>
          <p:cNvSpPr txBox="1">
            <a:spLocks noChangeArrowheads="1"/>
          </p:cNvSpPr>
          <p:nvPr/>
        </p:nvSpPr>
        <p:spPr bwMode="auto">
          <a:xfrm>
            <a:off x="381000" y="5638800"/>
            <a:ext cx="8550275" cy="1127125"/>
          </a:xfrm>
          <a:prstGeom prst="rect">
            <a:avLst/>
          </a:prstGeom>
          <a:noFill/>
          <a:ln w="9525">
            <a:noFill/>
            <a:miter lim="800000"/>
            <a:headEnd/>
            <a:tailEnd/>
          </a:ln>
          <a:effectLst/>
        </p:spPr>
        <p:txBody>
          <a:bodyPr>
            <a:spAutoFit/>
          </a:bodyPr>
          <a:lstStyle/>
          <a:p>
            <a:r>
              <a:rPr lang="en-US" sz="1700"/>
              <a:t>Clarke, A. D., Freitag, S., Simpson, R. M. C., Hudson, J. G., Howell, S. G., Brekhovskikh, V. L., Campos, T., Kapustin, V. N., and Zhou, J. (2013): Free troposphere as a major source of CCN for the equatorial pacific boundary layer: long-range transport and teleconnections, Atmos. Chem. Phys., 13, 7511-7529.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6"/>
          <p:cNvSpPr>
            <a:spLocks noGrp="1"/>
          </p:cNvSpPr>
          <p:nvPr>
            <p:ph type="body" sz="half" idx="1"/>
          </p:nvPr>
        </p:nvSpPr>
        <p:spPr>
          <a:xfrm>
            <a:off x="457200" y="5181600"/>
            <a:ext cx="8077200" cy="1295400"/>
          </a:xfrm>
        </p:spPr>
        <p:txBody>
          <a:bodyPr/>
          <a:lstStyle/>
          <a:p>
            <a:pPr eaLnBrk="1" hangingPunct="1">
              <a:lnSpc>
                <a:spcPct val="80000"/>
              </a:lnSpc>
            </a:pPr>
            <a:r>
              <a:rPr lang="en-US" sz="2000" smtClean="0"/>
              <a:t>Much of the CNhot and CCN.2 fall on the 1:1 line</a:t>
            </a:r>
          </a:p>
          <a:p>
            <a:pPr eaLnBrk="1" hangingPunct="1">
              <a:lnSpc>
                <a:spcPct val="80000"/>
              </a:lnSpc>
            </a:pPr>
            <a:endParaRPr lang="en-US" sz="2000" smtClean="0"/>
          </a:p>
          <a:p>
            <a:pPr eaLnBrk="1" hangingPunct="1">
              <a:lnSpc>
                <a:spcPct val="80000"/>
              </a:lnSpc>
            </a:pPr>
            <a:r>
              <a:rPr lang="en-US" sz="2000" smtClean="0"/>
              <a:t>This allows use of the CNhot data as proxy for times when CCN.2 was not available</a:t>
            </a:r>
          </a:p>
        </p:txBody>
      </p:sp>
      <p:pic>
        <p:nvPicPr>
          <p:cNvPr id="22530" name="Picture 4"/>
          <p:cNvPicPr>
            <a:picLocks noChangeAspect="1" noChangeArrowheads="1"/>
          </p:cNvPicPr>
          <p:nvPr>
            <p:ph sz="half" idx="2"/>
          </p:nvPr>
        </p:nvPicPr>
        <p:blipFill>
          <a:blip r:embed="rId2"/>
          <a:srcRect/>
          <a:stretch>
            <a:fillRect/>
          </a:stretch>
        </p:blipFill>
        <p:spPr>
          <a:xfrm>
            <a:off x="1371600" y="892175"/>
            <a:ext cx="6629400" cy="4060825"/>
          </a:xfrm>
        </p:spPr>
      </p:pic>
      <p:sp>
        <p:nvSpPr>
          <p:cNvPr id="22532" name="Text Box 4"/>
          <p:cNvSpPr txBox="1">
            <a:spLocks noChangeArrowheads="1"/>
          </p:cNvSpPr>
          <p:nvPr/>
        </p:nvSpPr>
        <p:spPr bwMode="auto">
          <a:xfrm>
            <a:off x="2286000" y="304800"/>
            <a:ext cx="4476750" cy="457200"/>
          </a:xfrm>
          <a:prstGeom prst="rect">
            <a:avLst/>
          </a:prstGeom>
          <a:noFill/>
          <a:ln w="9525">
            <a:noFill/>
            <a:miter lim="800000"/>
            <a:headEnd/>
            <a:tailEnd/>
          </a:ln>
          <a:effectLst/>
        </p:spPr>
        <p:txBody>
          <a:bodyPr wrap="none">
            <a:spAutoFit/>
          </a:bodyPr>
          <a:lstStyle/>
          <a:p>
            <a:r>
              <a:rPr lang="en-US" sz="2400"/>
              <a:t>CNhot as proxy for CCN@0.2%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7" name="Object 7"/>
          <p:cNvGraphicFramePr>
            <a:graphicFrameLocks noGrp="1" noChangeAspect="1"/>
          </p:cNvGraphicFramePr>
          <p:nvPr>
            <p:ph sz="half" idx="2"/>
          </p:nvPr>
        </p:nvGraphicFramePr>
        <p:xfrm>
          <a:off x="1447800" y="685800"/>
          <a:ext cx="5791200" cy="4343400"/>
        </p:xfrm>
        <a:graphic>
          <a:graphicData uri="http://schemas.openxmlformats.org/presentationml/2006/ole">
            <p:oleObj spid="_x0000_s51207" name="JANDEL SIGMAPLOT GRAPHIC" r:id="rId3" imgW="9144000" imgH="6858000" progId="JSSPWGraphic">
              <p:embed/>
            </p:oleObj>
          </a:graphicData>
        </a:graphic>
      </p:graphicFrame>
      <p:sp>
        <p:nvSpPr>
          <p:cNvPr id="51204" name="Rectangle 4"/>
          <p:cNvSpPr>
            <a:spLocks noGrp="1"/>
          </p:cNvSpPr>
          <p:nvPr>
            <p:ph type="title"/>
          </p:nvPr>
        </p:nvSpPr>
        <p:spPr>
          <a:xfrm>
            <a:off x="457200" y="152400"/>
            <a:ext cx="8229600" cy="685800"/>
          </a:xfrm>
        </p:spPr>
        <p:txBody>
          <a:bodyPr/>
          <a:lstStyle/>
          <a:p>
            <a:r>
              <a:rPr lang="en-US" sz="4000" smtClean="0"/>
              <a:t>The Hoppel minimum</a:t>
            </a:r>
          </a:p>
        </p:txBody>
      </p:sp>
      <p:sp>
        <p:nvSpPr>
          <p:cNvPr id="51205" name="Rectangle 5"/>
          <p:cNvSpPr>
            <a:spLocks noGrp="1"/>
          </p:cNvSpPr>
          <p:nvPr>
            <p:ph type="body" sz="half" idx="1"/>
          </p:nvPr>
        </p:nvSpPr>
        <p:spPr>
          <a:xfrm>
            <a:off x="609600" y="4800600"/>
            <a:ext cx="7924800" cy="1752600"/>
          </a:xfrm>
        </p:spPr>
        <p:txBody>
          <a:bodyPr/>
          <a:lstStyle/>
          <a:p>
            <a:pPr>
              <a:lnSpc>
                <a:spcPct val="80000"/>
              </a:lnSpc>
            </a:pPr>
            <a:r>
              <a:rPr lang="en-US" sz="2000" smtClean="0"/>
              <a:t>Minimum in the size distribution related to cloud processing of aerosols at 0.2% supersaturation usually corresponding to 80nm size</a:t>
            </a:r>
          </a:p>
          <a:p>
            <a:pPr>
              <a:lnSpc>
                <a:spcPct val="80000"/>
              </a:lnSpc>
            </a:pPr>
            <a:endParaRPr lang="en-US" sz="2000" smtClean="0"/>
          </a:p>
          <a:p>
            <a:pPr>
              <a:lnSpc>
                <a:spcPct val="80000"/>
              </a:lnSpc>
            </a:pPr>
            <a:r>
              <a:rPr lang="en-US" sz="2000" smtClean="0"/>
              <a:t>Chemical processing from aqueous oxidation of gases</a:t>
            </a:r>
          </a:p>
          <a:p>
            <a:pPr>
              <a:lnSpc>
                <a:spcPct val="80000"/>
              </a:lnSpc>
            </a:pPr>
            <a:endParaRPr lang="en-US" sz="2000" smtClean="0"/>
          </a:p>
          <a:p>
            <a:pPr>
              <a:lnSpc>
                <a:spcPct val="80000"/>
              </a:lnSpc>
            </a:pPr>
            <a:r>
              <a:rPr lang="en-US" sz="2000" smtClean="0"/>
              <a:t>Physical processing from scavenging and droplet combination</a:t>
            </a:r>
          </a:p>
        </p:txBody>
      </p:sp>
      <p:sp>
        <p:nvSpPr>
          <p:cNvPr id="51208" name="Line 8"/>
          <p:cNvSpPr>
            <a:spLocks noChangeShapeType="1"/>
          </p:cNvSpPr>
          <p:nvPr/>
        </p:nvSpPr>
        <p:spPr bwMode="auto">
          <a:xfrm flipV="1">
            <a:off x="4800600" y="1447800"/>
            <a:ext cx="0" cy="2895600"/>
          </a:xfrm>
          <a:prstGeom prst="line">
            <a:avLst/>
          </a:prstGeom>
          <a:noFill/>
          <a:ln w="38100">
            <a:solidFill>
              <a:srgbClr val="FF0000"/>
            </a:solidFill>
            <a:round/>
            <a:headEnd/>
            <a:tailEnd/>
          </a:ln>
          <a:effectLst/>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4"/>
          <p:cNvSpPr>
            <a:spLocks noGrp="1"/>
          </p:cNvSpPr>
          <p:nvPr>
            <p:ph type="title"/>
          </p:nvPr>
        </p:nvSpPr>
        <p:spPr>
          <a:xfrm>
            <a:off x="457200" y="152400"/>
            <a:ext cx="8229600" cy="838200"/>
          </a:xfrm>
        </p:spPr>
        <p:txBody>
          <a:bodyPr/>
          <a:lstStyle/>
          <a:p>
            <a:pPr eaLnBrk="1" hangingPunct="1"/>
            <a:r>
              <a:rPr lang="en-US" smtClean="0"/>
              <a:t>Low CO (clean), 13 Aug</a:t>
            </a:r>
          </a:p>
        </p:txBody>
      </p:sp>
      <p:pic>
        <p:nvPicPr>
          <p:cNvPr id="25602" name="Picture 4"/>
          <p:cNvPicPr>
            <a:picLocks noChangeAspect="1" noChangeArrowheads="1"/>
          </p:cNvPicPr>
          <p:nvPr>
            <p:ph idx="4294967295"/>
          </p:nvPr>
        </p:nvPicPr>
        <p:blipFill>
          <a:blip r:embed="rId2"/>
          <a:srcRect/>
          <a:stretch>
            <a:fillRect/>
          </a:stretch>
        </p:blipFill>
        <p:spPr>
          <a:xfrm>
            <a:off x="152400" y="1219200"/>
            <a:ext cx="4419600" cy="2589213"/>
          </a:xfrm>
        </p:spPr>
      </p:pic>
      <p:pic>
        <p:nvPicPr>
          <p:cNvPr id="25603" name="Picture 5"/>
          <p:cNvPicPr>
            <a:picLocks noChangeAspect="1" noChangeArrowheads="1"/>
          </p:cNvPicPr>
          <p:nvPr/>
        </p:nvPicPr>
        <p:blipFill>
          <a:blip r:embed="rId3"/>
          <a:srcRect/>
          <a:stretch>
            <a:fillRect/>
          </a:stretch>
        </p:blipFill>
        <p:spPr bwMode="auto">
          <a:xfrm>
            <a:off x="4572000" y="4114800"/>
            <a:ext cx="4419600" cy="2562225"/>
          </a:xfrm>
          <a:prstGeom prst="rect">
            <a:avLst/>
          </a:prstGeom>
          <a:noFill/>
          <a:ln w="9525">
            <a:noFill/>
            <a:miter lim="800000"/>
            <a:headEnd/>
            <a:tailEnd/>
          </a:ln>
        </p:spPr>
      </p:pic>
      <p:pic>
        <p:nvPicPr>
          <p:cNvPr id="25605" name="Picture 7"/>
          <p:cNvPicPr>
            <a:picLocks noChangeAspect="1" noChangeArrowheads="1"/>
          </p:cNvPicPr>
          <p:nvPr/>
        </p:nvPicPr>
        <p:blipFill>
          <a:blip r:embed="rId4"/>
          <a:srcRect/>
          <a:stretch>
            <a:fillRect/>
          </a:stretch>
        </p:blipFill>
        <p:spPr bwMode="auto">
          <a:xfrm>
            <a:off x="4572000" y="1219200"/>
            <a:ext cx="4419600" cy="2555875"/>
          </a:xfrm>
          <a:prstGeom prst="rect">
            <a:avLst/>
          </a:prstGeom>
          <a:noFill/>
          <a:ln w="9525">
            <a:noFill/>
            <a:miter lim="800000"/>
            <a:headEnd/>
            <a:tailEnd/>
          </a:ln>
        </p:spPr>
      </p:pic>
      <p:sp>
        <p:nvSpPr>
          <p:cNvPr id="25607" name="Text Box 7"/>
          <p:cNvSpPr txBox="1">
            <a:spLocks noChangeArrowheads="1"/>
          </p:cNvSpPr>
          <p:nvPr/>
        </p:nvSpPr>
        <p:spPr bwMode="auto">
          <a:xfrm>
            <a:off x="517525" y="4303713"/>
            <a:ext cx="3902075" cy="1920875"/>
          </a:xfrm>
          <a:prstGeom prst="rect">
            <a:avLst/>
          </a:prstGeom>
          <a:noFill/>
          <a:ln w="9525">
            <a:noFill/>
            <a:miter lim="800000"/>
            <a:headEnd/>
            <a:tailEnd/>
          </a:ln>
          <a:effectLst/>
        </p:spPr>
        <p:txBody>
          <a:bodyPr>
            <a:spAutoFit/>
          </a:bodyPr>
          <a:lstStyle/>
          <a:p>
            <a:r>
              <a:rPr lang="en-US" sz="2000"/>
              <a:t>CNhot shows higher concentrations near the surface which follows CO</a:t>
            </a:r>
          </a:p>
          <a:p>
            <a:endParaRPr lang="en-US" sz="2000"/>
          </a:p>
          <a:p>
            <a:r>
              <a:rPr lang="en-US" sz="2000"/>
              <a:t>SO</a:t>
            </a:r>
            <a:r>
              <a:rPr lang="en-US" sz="2000" baseline="-25000"/>
              <a:t>2</a:t>
            </a:r>
            <a:r>
              <a:rPr lang="en-US" sz="2000"/>
              <a:t> shows high concentrations at the surface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4"/>
          <p:cNvSpPr>
            <a:spLocks noGrp="1"/>
          </p:cNvSpPr>
          <p:nvPr>
            <p:ph type="title" idx="4294967295"/>
          </p:nvPr>
        </p:nvSpPr>
        <p:spPr>
          <a:xfrm>
            <a:off x="457200" y="152400"/>
            <a:ext cx="8229600" cy="990600"/>
          </a:xfrm>
        </p:spPr>
        <p:txBody>
          <a:bodyPr/>
          <a:lstStyle/>
          <a:p>
            <a:pPr eaLnBrk="1" hangingPunct="1"/>
            <a:r>
              <a:rPr lang="en-US" sz="4000" smtClean="0"/>
              <a:t>Clean case, convective outflow, 15 Aug</a:t>
            </a:r>
          </a:p>
        </p:txBody>
      </p:sp>
      <p:pic>
        <p:nvPicPr>
          <p:cNvPr id="26626" name="Picture 4"/>
          <p:cNvPicPr>
            <a:picLocks noChangeAspect="1" noChangeArrowheads="1"/>
          </p:cNvPicPr>
          <p:nvPr>
            <p:ph idx="4294967295"/>
          </p:nvPr>
        </p:nvPicPr>
        <p:blipFill>
          <a:blip r:embed="rId2"/>
          <a:srcRect/>
          <a:stretch>
            <a:fillRect/>
          </a:stretch>
        </p:blipFill>
        <p:spPr>
          <a:xfrm>
            <a:off x="609600" y="1219200"/>
            <a:ext cx="8064500" cy="4525963"/>
          </a:xfrm>
        </p:spPr>
      </p:pic>
      <p:sp>
        <p:nvSpPr>
          <p:cNvPr id="26627" name="Text Box 5"/>
          <p:cNvSpPr txBox="1">
            <a:spLocks noChangeArrowheads="1"/>
          </p:cNvSpPr>
          <p:nvPr/>
        </p:nvSpPr>
        <p:spPr bwMode="auto">
          <a:xfrm>
            <a:off x="1905000" y="5943600"/>
            <a:ext cx="5257800" cy="641350"/>
          </a:xfrm>
          <a:prstGeom prst="rect">
            <a:avLst/>
          </a:prstGeom>
          <a:noFill/>
          <a:ln w="9525">
            <a:noFill/>
            <a:miter lim="800000"/>
            <a:headEnd/>
            <a:tailEnd/>
          </a:ln>
        </p:spPr>
        <p:txBody>
          <a:bodyPr>
            <a:spAutoFit/>
          </a:bodyPr>
          <a:lstStyle/>
          <a:p>
            <a:r>
              <a:rPr lang="en-US"/>
              <a:t>Sea salt dominates in the CNhot in the MBL while CNvol has high concentrations in the outflow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noChangeArrowheads="1"/>
          </p:cNvPicPr>
          <p:nvPr>
            <p:ph idx="4294967295"/>
          </p:nvPr>
        </p:nvPicPr>
        <p:blipFill>
          <a:blip r:embed="rId2"/>
          <a:srcRect/>
          <a:stretch>
            <a:fillRect/>
          </a:stretch>
        </p:blipFill>
        <p:spPr>
          <a:xfrm>
            <a:off x="152400" y="152400"/>
            <a:ext cx="4267200" cy="4146550"/>
          </a:xfrm>
        </p:spPr>
      </p:pic>
      <p:pic>
        <p:nvPicPr>
          <p:cNvPr id="27650" name="Picture 5"/>
          <p:cNvPicPr>
            <a:picLocks noChangeAspect="1" noChangeArrowheads="1"/>
          </p:cNvPicPr>
          <p:nvPr/>
        </p:nvPicPr>
        <p:blipFill>
          <a:blip r:embed="rId3"/>
          <a:srcRect/>
          <a:stretch>
            <a:fillRect/>
          </a:stretch>
        </p:blipFill>
        <p:spPr bwMode="auto">
          <a:xfrm>
            <a:off x="3810000" y="3505200"/>
            <a:ext cx="5257800" cy="3095625"/>
          </a:xfrm>
          <a:prstGeom prst="rect">
            <a:avLst/>
          </a:prstGeom>
          <a:noFill/>
          <a:ln w="9525">
            <a:noFill/>
            <a:miter lim="800000"/>
            <a:headEnd/>
            <a:tailEnd/>
          </a:ln>
        </p:spPr>
      </p:pic>
      <p:sp>
        <p:nvSpPr>
          <p:cNvPr id="27651" name="Text Box 6"/>
          <p:cNvSpPr txBox="1">
            <a:spLocks noChangeArrowheads="1"/>
          </p:cNvSpPr>
          <p:nvPr/>
        </p:nvSpPr>
        <p:spPr bwMode="auto">
          <a:xfrm>
            <a:off x="5105400" y="228600"/>
            <a:ext cx="3248025" cy="396875"/>
          </a:xfrm>
          <a:prstGeom prst="rect">
            <a:avLst/>
          </a:prstGeom>
          <a:noFill/>
          <a:ln w="9525">
            <a:noFill/>
            <a:miter lim="800000"/>
            <a:headEnd/>
            <a:tailEnd/>
          </a:ln>
        </p:spPr>
        <p:txBody>
          <a:bodyPr wrap="none">
            <a:spAutoFit/>
          </a:bodyPr>
          <a:lstStyle/>
          <a:p>
            <a:r>
              <a:rPr lang="en-US" sz="2000"/>
              <a:t>Convective outflow (CNvol)</a:t>
            </a:r>
          </a:p>
        </p:txBody>
      </p:sp>
      <p:sp>
        <p:nvSpPr>
          <p:cNvPr id="27652" name="Line 8"/>
          <p:cNvSpPr>
            <a:spLocks noChangeShapeType="1"/>
          </p:cNvSpPr>
          <p:nvPr/>
        </p:nvSpPr>
        <p:spPr bwMode="auto">
          <a:xfrm flipH="1">
            <a:off x="1828800" y="381000"/>
            <a:ext cx="3352800" cy="304800"/>
          </a:xfrm>
          <a:prstGeom prst="line">
            <a:avLst/>
          </a:prstGeom>
          <a:noFill/>
          <a:ln w="38100">
            <a:solidFill>
              <a:srgbClr val="FF0000"/>
            </a:solidFill>
            <a:round/>
            <a:headEnd/>
            <a:tailEnd type="triangle" w="lg" len="med"/>
          </a:ln>
        </p:spPr>
        <p:txBody>
          <a:bodyPr/>
          <a:lstStyle/>
          <a:p>
            <a:endParaRPr lang="en-US"/>
          </a:p>
        </p:txBody>
      </p:sp>
      <p:sp>
        <p:nvSpPr>
          <p:cNvPr id="27653" name="Text Box 9"/>
          <p:cNvSpPr txBox="1">
            <a:spLocks noChangeArrowheads="1"/>
          </p:cNvSpPr>
          <p:nvPr/>
        </p:nvSpPr>
        <p:spPr bwMode="auto">
          <a:xfrm>
            <a:off x="5181600" y="838200"/>
            <a:ext cx="3200400" cy="1006475"/>
          </a:xfrm>
          <a:prstGeom prst="rect">
            <a:avLst/>
          </a:prstGeom>
          <a:noFill/>
          <a:ln w="9525">
            <a:noFill/>
            <a:miter lim="800000"/>
            <a:headEnd/>
            <a:tailEnd/>
          </a:ln>
        </p:spPr>
        <p:txBody>
          <a:bodyPr>
            <a:spAutoFit/>
          </a:bodyPr>
          <a:lstStyle/>
          <a:p>
            <a:r>
              <a:rPr lang="en-US" sz="2000"/>
              <a:t>DMS and SO</a:t>
            </a:r>
            <a:r>
              <a:rPr lang="en-US" sz="2000" baseline="-25000"/>
              <a:t>2</a:t>
            </a:r>
            <a:r>
              <a:rPr lang="en-US" sz="2000"/>
              <a:t> decrease in cloud indicating aqueous oxidation</a:t>
            </a:r>
          </a:p>
        </p:txBody>
      </p:sp>
      <p:sp>
        <p:nvSpPr>
          <p:cNvPr id="27654" name="Text Box 10"/>
          <p:cNvSpPr txBox="1">
            <a:spLocks noChangeArrowheads="1"/>
          </p:cNvSpPr>
          <p:nvPr/>
        </p:nvSpPr>
        <p:spPr bwMode="auto">
          <a:xfrm>
            <a:off x="5181600" y="2057400"/>
            <a:ext cx="3249613" cy="396875"/>
          </a:xfrm>
          <a:prstGeom prst="rect">
            <a:avLst/>
          </a:prstGeom>
          <a:noFill/>
          <a:ln w="9525">
            <a:noFill/>
            <a:miter lim="800000"/>
            <a:headEnd/>
            <a:tailEnd/>
          </a:ln>
        </p:spPr>
        <p:txBody>
          <a:bodyPr>
            <a:spAutoFit/>
          </a:bodyPr>
          <a:lstStyle/>
          <a:p>
            <a:r>
              <a:rPr lang="en-US" sz="2000"/>
              <a:t>CO and O</a:t>
            </a:r>
            <a:r>
              <a:rPr lang="en-US" sz="2000" baseline="-25000"/>
              <a:t>3</a:t>
            </a:r>
            <a:r>
              <a:rPr lang="en-US" sz="2000"/>
              <a:t> mostly constant</a:t>
            </a:r>
          </a:p>
        </p:txBody>
      </p:sp>
      <p:sp>
        <p:nvSpPr>
          <p:cNvPr id="27655" name="Text Box 11"/>
          <p:cNvSpPr txBox="1">
            <a:spLocks noChangeArrowheads="1"/>
          </p:cNvSpPr>
          <p:nvPr/>
        </p:nvSpPr>
        <p:spPr bwMode="auto">
          <a:xfrm>
            <a:off x="533400" y="5943600"/>
            <a:ext cx="3316288" cy="396875"/>
          </a:xfrm>
          <a:prstGeom prst="rect">
            <a:avLst/>
          </a:prstGeom>
          <a:noFill/>
          <a:ln w="9525">
            <a:noFill/>
            <a:miter lim="800000"/>
            <a:headEnd/>
            <a:tailEnd/>
          </a:ln>
        </p:spPr>
        <p:txBody>
          <a:bodyPr wrap="none">
            <a:spAutoFit/>
          </a:bodyPr>
          <a:lstStyle/>
          <a:p>
            <a:r>
              <a:rPr lang="en-US" sz="2000"/>
              <a:t>Larger sizes at low altitudes</a:t>
            </a:r>
          </a:p>
        </p:txBody>
      </p:sp>
      <p:sp>
        <p:nvSpPr>
          <p:cNvPr id="27656" name="Text Box 12"/>
          <p:cNvSpPr txBox="1">
            <a:spLocks noChangeArrowheads="1"/>
          </p:cNvSpPr>
          <p:nvPr/>
        </p:nvSpPr>
        <p:spPr bwMode="auto">
          <a:xfrm>
            <a:off x="685800" y="4495800"/>
            <a:ext cx="3063875" cy="1006475"/>
          </a:xfrm>
          <a:prstGeom prst="rect">
            <a:avLst/>
          </a:prstGeom>
          <a:noFill/>
          <a:ln w="9525">
            <a:noFill/>
            <a:miter lim="800000"/>
            <a:headEnd/>
            <a:tailEnd/>
          </a:ln>
        </p:spPr>
        <p:txBody>
          <a:bodyPr>
            <a:spAutoFit/>
          </a:bodyPr>
          <a:lstStyle/>
          <a:p>
            <a:r>
              <a:rPr lang="en-US" sz="2000"/>
              <a:t>High concentrations and small sizes near the convective out flow</a:t>
            </a:r>
          </a:p>
        </p:txBody>
      </p:sp>
      <p:sp>
        <p:nvSpPr>
          <p:cNvPr id="27657" name="Line 13"/>
          <p:cNvSpPr>
            <a:spLocks noChangeShapeType="1"/>
          </p:cNvSpPr>
          <p:nvPr/>
        </p:nvSpPr>
        <p:spPr bwMode="auto">
          <a:xfrm>
            <a:off x="3276600" y="5029200"/>
            <a:ext cx="0" cy="0"/>
          </a:xfrm>
          <a:prstGeom prst="line">
            <a:avLst/>
          </a:prstGeom>
          <a:noFill/>
          <a:ln w="9525">
            <a:solidFill>
              <a:schemeClr val="tx1"/>
            </a:solidFill>
            <a:round/>
            <a:headEnd/>
            <a:tailEnd type="triangle" w="med" len="med"/>
          </a:ln>
        </p:spPr>
        <p:txBody>
          <a:bodyPr/>
          <a:lstStyle/>
          <a:p>
            <a:endParaRPr lang="en-US"/>
          </a:p>
        </p:txBody>
      </p:sp>
      <p:sp>
        <p:nvSpPr>
          <p:cNvPr id="27658" name="Line 14"/>
          <p:cNvSpPr>
            <a:spLocks noChangeShapeType="1"/>
          </p:cNvSpPr>
          <p:nvPr/>
        </p:nvSpPr>
        <p:spPr bwMode="auto">
          <a:xfrm flipV="1">
            <a:off x="3200400" y="4572000"/>
            <a:ext cx="1600200" cy="533400"/>
          </a:xfrm>
          <a:prstGeom prst="line">
            <a:avLst/>
          </a:prstGeom>
          <a:noFill/>
          <a:ln w="38100">
            <a:solidFill>
              <a:srgbClr val="FF0000"/>
            </a:solidFill>
            <a:round/>
            <a:headEnd/>
            <a:tailEnd type="triangle" w="lg" len="med"/>
          </a:ln>
        </p:spPr>
        <p:txBody>
          <a:bodyPr/>
          <a:lstStyle/>
          <a:p>
            <a:endParaRPr lang="en-US"/>
          </a:p>
        </p:txBody>
      </p:sp>
      <p:sp>
        <p:nvSpPr>
          <p:cNvPr id="27660" name="Text Box 12"/>
          <p:cNvSpPr txBox="1">
            <a:spLocks noChangeArrowheads="1"/>
          </p:cNvSpPr>
          <p:nvPr/>
        </p:nvSpPr>
        <p:spPr bwMode="auto">
          <a:xfrm>
            <a:off x="3810000" y="2667000"/>
            <a:ext cx="2049463" cy="457200"/>
          </a:xfrm>
          <a:prstGeom prst="rect">
            <a:avLst/>
          </a:prstGeom>
          <a:noFill/>
          <a:ln w="9525">
            <a:noFill/>
            <a:miter lim="800000"/>
            <a:headEnd/>
            <a:tailEnd/>
          </a:ln>
          <a:effectLst/>
        </p:spPr>
        <p:txBody>
          <a:bodyPr wrap="none">
            <a:spAutoFit/>
          </a:bodyPr>
          <a:lstStyle/>
          <a:p>
            <a:r>
              <a:rPr lang="en-US" sz="2400"/>
              <a:t>15 Aug, clean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4"/>
          <p:cNvSpPr>
            <a:spLocks noGrp="1"/>
          </p:cNvSpPr>
          <p:nvPr>
            <p:ph type="title"/>
          </p:nvPr>
        </p:nvSpPr>
        <p:spPr>
          <a:xfrm>
            <a:off x="457200" y="152400"/>
            <a:ext cx="8229600" cy="990600"/>
          </a:xfrm>
        </p:spPr>
        <p:txBody>
          <a:bodyPr/>
          <a:lstStyle/>
          <a:p>
            <a:pPr eaLnBrk="1" hangingPunct="1"/>
            <a:r>
              <a:rPr lang="en-US" smtClean="0"/>
              <a:t>High CO (polluted), 25 Aug</a:t>
            </a:r>
          </a:p>
        </p:txBody>
      </p:sp>
      <p:pic>
        <p:nvPicPr>
          <p:cNvPr id="28674" name="Picture 4"/>
          <p:cNvPicPr>
            <a:picLocks noChangeAspect="1" noChangeArrowheads="1"/>
          </p:cNvPicPr>
          <p:nvPr>
            <p:ph idx="4294967295"/>
          </p:nvPr>
        </p:nvPicPr>
        <p:blipFill>
          <a:blip r:embed="rId2"/>
          <a:srcRect/>
          <a:stretch>
            <a:fillRect/>
          </a:stretch>
        </p:blipFill>
        <p:spPr>
          <a:xfrm>
            <a:off x="152400" y="1382713"/>
            <a:ext cx="4419600" cy="2552700"/>
          </a:xfrm>
        </p:spPr>
      </p:pic>
      <p:pic>
        <p:nvPicPr>
          <p:cNvPr id="28675" name="Picture 5"/>
          <p:cNvPicPr>
            <a:picLocks noChangeAspect="1" noChangeArrowheads="1"/>
          </p:cNvPicPr>
          <p:nvPr/>
        </p:nvPicPr>
        <p:blipFill>
          <a:blip r:embed="rId3"/>
          <a:srcRect/>
          <a:stretch>
            <a:fillRect/>
          </a:stretch>
        </p:blipFill>
        <p:spPr bwMode="auto">
          <a:xfrm>
            <a:off x="4572000" y="4191000"/>
            <a:ext cx="4419600" cy="2559050"/>
          </a:xfrm>
          <a:prstGeom prst="rect">
            <a:avLst/>
          </a:prstGeom>
          <a:noFill/>
          <a:ln w="9525">
            <a:noFill/>
            <a:miter lim="800000"/>
            <a:headEnd/>
            <a:tailEnd/>
          </a:ln>
        </p:spPr>
      </p:pic>
      <p:pic>
        <p:nvPicPr>
          <p:cNvPr id="28677" name="Picture 7"/>
          <p:cNvPicPr>
            <a:picLocks noChangeAspect="1" noChangeArrowheads="1"/>
          </p:cNvPicPr>
          <p:nvPr/>
        </p:nvPicPr>
        <p:blipFill>
          <a:blip r:embed="rId4"/>
          <a:srcRect/>
          <a:stretch>
            <a:fillRect/>
          </a:stretch>
        </p:blipFill>
        <p:spPr bwMode="auto">
          <a:xfrm>
            <a:off x="4572000" y="1335088"/>
            <a:ext cx="4419600" cy="2551112"/>
          </a:xfrm>
          <a:prstGeom prst="rect">
            <a:avLst/>
          </a:prstGeom>
          <a:noFill/>
          <a:ln w="9525">
            <a:noFill/>
            <a:miter lim="800000"/>
            <a:headEnd/>
            <a:tailEnd/>
          </a:ln>
        </p:spPr>
      </p:pic>
      <p:sp>
        <p:nvSpPr>
          <p:cNvPr id="28679" name="Text Box 7"/>
          <p:cNvSpPr txBox="1">
            <a:spLocks noChangeArrowheads="1"/>
          </p:cNvSpPr>
          <p:nvPr/>
        </p:nvSpPr>
        <p:spPr bwMode="auto">
          <a:xfrm>
            <a:off x="517525" y="4303713"/>
            <a:ext cx="3902075" cy="2225675"/>
          </a:xfrm>
          <a:prstGeom prst="rect">
            <a:avLst/>
          </a:prstGeom>
          <a:noFill/>
          <a:ln w="9525">
            <a:noFill/>
            <a:miter lim="800000"/>
            <a:headEnd/>
            <a:tailEnd/>
          </a:ln>
          <a:effectLst/>
        </p:spPr>
        <p:txBody>
          <a:bodyPr>
            <a:spAutoFit/>
          </a:bodyPr>
          <a:lstStyle/>
          <a:p>
            <a:r>
              <a:rPr lang="en-US" sz="2000"/>
              <a:t>Much higher CO concentrations as well as CNhot concentrations in the FT</a:t>
            </a:r>
          </a:p>
          <a:p>
            <a:endParaRPr lang="en-US" sz="2000"/>
          </a:p>
          <a:p>
            <a:r>
              <a:rPr lang="en-US" sz="2000"/>
              <a:t>SO</a:t>
            </a:r>
            <a:r>
              <a:rPr lang="en-US" sz="2000" baseline="-25000"/>
              <a:t>2</a:t>
            </a:r>
            <a:r>
              <a:rPr lang="en-US" sz="2000"/>
              <a:t> concentrations are lower at the surface than for the clean case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p:txBody>
          <a:bodyPr/>
          <a:lstStyle/>
          <a:p>
            <a:pPr eaLnBrk="1" hangingPunct="1"/>
            <a:r>
              <a:rPr lang="en-US" smtClean="0"/>
              <a:t>High CO (polluted) case, 6 Sept</a:t>
            </a:r>
          </a:p>
        </p:txBody>
      </p:sp>
      <p:sp>
        <p:nvSpPr>
          <p:cNvPr id="29698" name="Rectangle 3"/>
          <p:cNvSpPr>
            <a:spLocks noGrp="1"/>
          </p:cNvSpPr>
          <p:nvPr>
            <p:ph type="body" sz="half" idx="1"/>
          </p:nvPr>
        </p:nvSpPr>
        <p:spPr>
          <a:xfrm>
            <a:off x="457200" y="1600200"/>
            <a:ext cx="3352800" cy="4525963"/>
          </a:xfrm>
        </p:spPr>
        <p:txBody>
          <a:bodyPr/>
          <a:lstStyle/>
          <a:p>
            <a:pPr eaLnBrk="1" hangingPunct="1">
              <a:lnSpc>
                <a:spcPct val="90000"/>
              </a:lnSpc>
            </a:pPr>
            <a:r>
              <a:rPr lang="en-US" sz="2800" smtClean="0"/>
              <a:t>High CNhot concentrations of  in the FT with high CO</a:t>
            </a:r>
          </a:p>
          <a:p>
            <a:pPr eaLnBrk="1" hangingPunct="1">
              <a:lnSpc>
                <a:spcPct val="90000"/>
              </a:lnSpc>
            </a:pPr>
            <a:endParaRPr lang="en-US" sz="2800" smtClean="0"/>
          </a:p>
          <a:p>
            <a:pPr eaLnBrk="1" hangingPunct="1">
              <a:lnSpc>
                <a:spcPct val="90000"/>
              </a:lnSpc>
            </a:pPr>
            <a:r>
              <a:rPr lang="en-US" sz="2800" smtClean="0"/>
              <a:t>Where is the combustion occurring as indicated by high CO?</a:t>
            </a:r>
          </a:p>
        </p:txBody>
      </p:sp>
      <p:pic>
        <p:nvPicPr>
          <p:cNvPr id="29699" name="Picture 4"/>
          <p:cNvPicPr>
            <a:picLocks noChangeAspect="1" noChangeArrowheads="1"/>
          </p:cNvPicPr>
          <p:nvPr>
            <p:ph sz="half" idx="2"/>
          </p:nvPr>
        </p:nvPicPr>
        <p:blipFill>
          <a:blip r:embed="rId2"/>
          <a:srcRect/>
          <a:stretch>
            <a:fillRect/>
          </a:stretch>
        </p:blipFill>
        <p:spPr>
          <a:xfrm>
            <a:off x="3733800" y="2133600"/>
            <a:ext cx="5257800" cy="3224213"/>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p:cNvSpPr>
          <p:nvPr>
            <p:ph type="body" sz="half" idx="1"/>
          </p:nvPr>
        </p:nvSpPr>
        <p:spPr>
          <a:xfrm>
            <a:off x="457200" y="1752600"/>
            <a:ext cx="2819400" cy="4572000"/>
          </a:xfrm>
        </p:spPr>
        <p:txBody>
          <a:bodyPr/>
          <a:lstStyle/>
          <a:p>
            <a:pPr eaLnBrk="1" hangingPunct="1"/>
            <a:r>
              <a:rPr lang="en-US" sz="2400" smtClean="0"/>
              <a:t>Higher altitude came from the surface into the ITCZ and then subsided (low CO)</a:t>
            </a:r>
          </a:p>
          <a:p>
            <a:pPr eaLnBrk="1" hangingPunct="1"/>
            <a:endParaRPr lang="en-US" sz="2400" smtClean="0"/>
          </a:p>
          <a:p>
            <a:pPr eaLnBrk="1" hangingPunct="1"/>
            <a:r>
              <a:rPr lang="en-US" sz="2400" smtClean="0"/>
              <a:t>Lower altitude subsided from aloft at higher altitudes (high CO)</a:t>
            </a:r>
          </a:p>
        </p:txBody>
      </p:sp>
      <p:pic>
        <p:nvPicPr>
          <p:cNvPr id="30723" name="Picture 5"/>
          <p:cNvPicPr>
            <a:picLocks noChangeAspect="1" noChangeArrowheads="1"/>
          </p:cNvPicPr>
          <p:nvPr/>
        </p:nvPicPr>
        <p:blipFill>
          <a:blip r:embed="rId2"/>
          <a:srcRect/>
          <a:stretch>
            <a:fillRect/>
          </a:stretch>
        </p:blipFill>
        <p:spPr bwMode="auto">
          <a:xfrm>
            <a:off x="3124200" y="38100"/>
            <a:ext cx="5867400" cy="3390900"/>
          </a:xfrm>
          <a:prstGeom prst="rect">
            <a:avLst/>
          </a:prstGeom>
          <a:noFill/>
          <a:ln w="9525">
            <a:noFill/>
            <a:miter lim="800000"/>
            <a:headEnd/>
            <a:tailEnd/>
          </a:ln>
        </p:spPr>
      </p:pic>
      <p:pic>
        <p:nvPicPr>
          <p:cNvPr id="30724" name="Picture 7"/>
          <p:cNvPicPr>
            <a:picLocks noChangeAspect="1" noChangeArrowheads="1"/>
          </p:cNvPicPr>
          <p:nvPr/>
        </p:nvPicPr>
        <p:blipFill>
          <a:blip r:embed="rId3"/>
          <a:srcRect/>
          <a:stretch>
            <a:fillRect/>
          </a:stretch>
        </p:blipFill>
        <p:spPr bwMode="auto">
          <a:xfrm>
            <a:off x="3429000" y="3352800"/>
            <a:ext cx="5410200" cy="3432175"/>
          </a:xfrm>
          <a:prstGeom prst="rect">
            <a:avLst/>
          </a:prstGeom>
          <a:noFill/>
          <a:ln w="9525">
            <a:noFill/>
            <a:miter lim="800000"/>
            <a:headEnd/>
            <a:tailEnd/>
          </a:ln>
        </p:spPr>
      </p:pic>
      <p:sp>
        <p:nvSpPr>
          <p:cNvPr id="30721" name="Title 4"/>
          <p:cNvSpPr>
            <a:spLocks noGrp="1"/>
          </p:cNvSpPr>
          <p:nvPr>
            <p:ph type="title"/>
          </p:nvPr>
        </p:nvSpPr>
        <p:spPr>
          <a:xfrm>
            <a:off x="381000" y="152400"/>
            <a:ext cx="2819400" cy="1371600"/>
          </a:xfrm>
        </p:spPr>
        <p:txBody>
          <a:bodyPr/>
          <a:lstStyle/>
          <a:p>
            <a:pPr eaLnBrk="1" hangingPunct="1"/>
            <a:r>
              <a:rPr lang="en-US" sz="3000" smtClean="0"/>
              <a:t>High CO back trajectories for 6 Sept (polluted)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p:cNvPicPr>
            <a:picLocks noChangeAspect="1" noChangeArrowheads="1"/>
          </p:cNvPicPr>
          <p:nvPr/>
        </p:nvPicPr>
        <p:blipFill>
          <a:blip r:embed="rId2"/>
          <a:srcRect/>
          <a:stretch>
            <a:fillRect/>
          </a:stretch>
        </p:blipFill>
        <p:spPr bwMode="auto">
          <a:xfrm>
            <a:off x="3505200" y="3349625"/>
            <a:ext cx="5562600" cy="3432175"/>
          </a:xfrm>
          <a:prstGeom prst="rect">
            <a:avLst/>
          </a:prstGeom>
          <a:noFill/>
          <a:ln w="9525">
            <a:noFill/>
            <a:miter lim="800000"/>
            <a:headEnd/>
            <a:tailEnd/>
          </a:ln>
        </p:spPr>
      </p:pic>
      <p:sp>
        <p:nvSpPr>
          <p:cNvPr id="31746" name="Rectangle 9"/>
          <p:cNvSpPr>
            <a:spLocks noGrp="1"/>
          </p:cNvSpPr>
          <p:nvPr>
            <p:ph type="body" sz="half" idx="1"/>
          </p:nvPr>
        </p:nvSpPr>
        <p:spPr>
          <a:xfrm>
            <a:off x="457200" y="152400"/>
            <a:ext cx="2743200" cy="5973763"/>
          </a:xfrm>
        </p:spPr>
        <p:txBody>
          <a:bodyPr/>
          <a:lstStyle/>
          <a:p>
            <a:pPr eaLnBrk="1" hangingPunct="1">
              <a:lnSpc>
                <a:spcPct val="90000"/>
              </a:lnSpc>
            </a:pPr>
            <a:r>
              <a:rPr lang="en-US" sz="2800" smtClean="0"/>
              <a:t>High CO originates over the Amazon Basin</a:t>
            </a:r>
          </a:p>
          <a:p>
            <a:pPr eaLnBrk="1" hangingPunct="1">
              <a:lnSpc>
                <a:spcPct val="90000"/>
              </a:lnSpc>
            </a:pPr>
            <a:endParaRPr lang="en-US" sz="2800" smtClean="0"/>
          </a:p>
          <a:p>
            <a:pPr eaLnBrk="1" hangingPunct="1">
              <a:lnSpc>
                <a:spcPct val="90000"/>
              </a:lnSpc>
            </a:pPr>
            <a:r>
              <a:rPr lang="en-US" sz="2800" smtClean="0"/>
              <a:t>Low CO over the Pacific</a:t>
            </a:r>
          </a:p>
          <a:p>
            <a:pPr eaLnBrk="1" hangingPunct="1">
              <a:lnSpc>
                <a:spcPct val="90000"/>
              </a:lnSpc>
            </a:pPr>
            <a:endParaRPr lang="en-US" sz="2800" smtClean="0"/>
          </a:p>
          <a:p>
            <a:pPr eaLnBrk="1" hangingPunct="1">
              <a:lnSpc>
                <a:spcPct val="90000"/>
              </a:lnSpc>
            </a:pPr>
            <a:r>
              <a:rPr lang="en-US" sz="2800" smtClean="0"/>
              <a:t>For 6 Sept trajectories with high CO are over Amazon basin near 8/27</a:t>
            </a:r>
          </a:p>
        </p:txBody>
      </p:sp>
      <p:pic>
        <p:nvPicPr>
          <p:cNvPr id="31747" name="Picture 4"/>
          <p:cNvPicPr>
            <a:picLocks noChangeAspect="1" noChangeArrowheads="1"/>
          </p:cNvPicPr>
          <p:nvPr>
            <p:ph type="clipArt" sz="half" idx="2"/>
          </p:nvPr>
        </p:nvPicPr>
        <p:blipFill>
          <a:blip r:embed="rId3"/>
          <a:srcRect/>
          <a:stretch>
            <a:fillRect/>
          </a:stretch>
        </p:blipFill>
        <p:spPr>
          <a:xfrm>
            <a:off x="3429000" y="0"/>
            <a:ext cx="5486400" cy="344805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4"/>
          <p:cNvSpPr>
            <a:spLocks noGrp="1"/>
          </p:cNvSpPr>
          <p:nvPr>
            <p:ph type="title" idx="4294967295"/>
          </p:nvPr>
        </p:nvSpPr>
        <p:spPr>
          <a:xfrm>
            <a:off x="457200" y="228600"/>
            <a:ext cx="8229600" cy="914400"/>
          </a:xfrm>
        </p:spPr>
        <p:txBody>
          <a:bodyPr/>
          <a:lstStyle/>
          <a:p>
            <a:pPr eaLnBrk="1" hangingPunct="1"/>
            <a:r>
              <a:rPr lang="en-US" smtClean="0"/>
              <a:t>CALIPSO data</a:t>
            </a:r>
          </a:p>
        </p:txBody>
      </p:sp>
      <p:pic>
        <p:nvPicPr>
          <p:cNvPr id="32770" name="Picture 4"/>
          <p:cNvPicPr>
            <a:picLocks noChangeAspect="1" noChangeArrowheads="1"/>
          </p:cNvPicPr>
          <p:nvPr>
            <p:ph idx="4294967295"/>
          </p:nvPr>
        </p:nvPicPr>
        <p:blipFill>
          <a:blip r:embed="rId2"/>
          <a:srcRect/>
          <a:stretch>
            <a:fillRect/>
          </a:stretch>
        </p:blipFill>
        <p:spPr>
          <a:xfrm>
            <a:off x="914400" y="1222375"/>
            <a:ext cx="7467600" cy="5559425"/>
          </a:xfrm>
        </p:spPr>
      </p:pic>
      <p:sp>
        <p:nvSpPr>
          <p:cNvPr id="32771" name="Text Box 5"/>
          <p:cNvSpPr txBox="1">
            <a:spLocks noChangeArrowheads="1"/>
          </p:cNvSpPr>
          <p:nvPr/>
        </p:nvSpPr>
        <p:spPr bwMode="auto">
          <a:xfrm>
            <a:off x="212725" y="1992313"/>
            <a:ext cx="538163" cy="396875"/>
          </a:xfrm>
          <a:prstGeom prst="rect">
            <a:avLst/>
          </a:prstGeom>
          <a:noFill/>
          <a:ln w="9525">
            <a:noFill/>
            <a:miter lim="800000"/>
            <a:headEnd/>
            <a:tailEnd/>
          </a:ln>
        </p:spPr>
        <p:txBody>
          <a:bodyPr wrap="none">
            <a:spAutoFit/>
          </a:bodyPr>
          <a:lstStyle/>
          <a:p>
            <a:r>
              <a:rPr lang="en-US" sz="2000" b="1"/>
              <a:t>NE</a:t>
            </a:r>
          </a:p>
        </p:txBody>
      </p:sp>
      <p:sp>
        <p:nvSpPr>
          <p:cNvPr id="32772" name="Text Box 6"/>
          <p:cNvSpPr txBox="1">
            <a:spLocks noChangeArrowheads="1"/>
          </p:cNvSpPr>
          <p:nvPr/>
        </p:nvSpPr>
        <p:spPr bwMode="auto">
          <a:xfrm>
            <a:off x="304800" y="4876800"/>
            <a:ext cx="538163" cy="396875"/>
          </a:xfrm>
          <a:prstGeom prst="rect">
            <a:avLst/>
          </a:prstGeom>
          <a:noFill/>
          <a:ln w="9525">
            <a:noFill/>
            <a:miter lim="800000"/>
            <a:headEnd/>
            <a:tailEnd/>
          </a:ln>
        </p:spPr>
        <p:txBody>
          <a:bodyPr wrap="none">
            <a:spAutoFit/>
          </a:bodyPr>
          <a:lstStyle/>
          <a:p>
            <a:r>
              <a:rPr lang="en-US" sz="2000" b="1"/>
              <a:t>NE</a:t>
            </a:r>
          </a:p>
        </p:txBody>
      </p:sp>
      <p:sp>
        <p:nvSpPr>
          <p:cNvPr id="32773" name="Text Box 7"/>
          <p:cNvSpPr txBox="1">
            <a:spLocks noChangeArrowheads="1"/>
          </p:cNvSpPr>
          <p:nvPr/>
        </p:nvSpPr>
        <p:spPr bwMode="auto">
          <a:xfrm>
            <a:off x="8382000" y="1828800"/>
            <a:ext cx="593725" cy="396875"/>
          </a:xfrm>
          <a:prstGeom prst="rect">
            <a:avLst/>
          </a:prstGeom>
          <a:noFill/>
          <a:ln w="9525">
            <a:noFill/>
            <a:miter lim="800000"/>
            <a:headEnd/>
            <a:tailEnd/>
          </a:ln>
        </p:spPr>
        <p:txBody>
          <a:bodyPr wrap="none">
            <a:spAutoFit/>
          </a:bodyPr>
          <a:lstStyle/>
          <a:p>
            <a:r>
              <a:rPr lang="en-US" sz="2000" b="1"/>
              <a:t>SW</a:t>
            </a:r>
          </a:p>
        </p:txBody>
      </p:sp>
      <p:sp>
        <p:nvSpPr>
          <p:cNvPr id="32774" name="Text Box 8"/>
          <p:cNvSpPr txBox="1">
            <a:spLocks noChangeArrowheads="1"/>
          </p:cNvSpPr>
          <p:nvPr/>
        </p:nvSpPr>
        <p:spPr bwMode="auto">
          <a:xfrm>
            <a:off x="8382000" y="4876800"/>
            <a:ext cx="593725" cy="396875"/>
          </a:xfrm>
          <a:prstGeom prst="rect">
            <a:avLst/>
          </a:prstGeom>
          <a:noFill/>
          <a:ln w="9525">
            <a:noFill/>
            <a:miter lim="800000"/>
            <a:headEnd/>
            <a:tailEnd/>
          </a:ln>
        </p:spPr>
        <p:txBody>
          <a:bodyPr wrap="none">
            <a:spAutoFit/>
          </a:bodyPr>
          <a:lstStyle/>
          <a:p>
            <a:r>
              <a:rPr lang="en-US" sz="2000" b="1"/>
              <a:t>SW</a:t>
            </a:r>
          </a:p>
        </p:txBody>
      </p:sp>
      <p:sp>
        <p:nvSpPr>
          <p:cNvPr id="32775" name="Text Box 9"/>
          <p:cNvSpPr txBox="1">
            <a:spLocks noChangeArrowheads="1"/>
          </p:cNvSpPr>
          <p:nvPr/>
        </p:nvSpPr>
        <p:spPr bwMode="auto">
          <a:xfrm>
            <a:off x="3565525" y="1484313"/>
            <a:ext cx="1657350" cy="366712"/>
          </a:xfrm>
          <a:prstGeom prst="rect">
            <a:avLst/>
          </a:prstGeom>
          <a:noFill/>
          <a:ln w="9525">
            <a:noFill/>
            <a:miter lim="800000"/>
            <a:headEnd/>
            <a:tailEnd/>
          </a:ln>
        </p:spPr>
        <p:txBody>
          <a:bodyPr wrap="none">
            <a:spAutoFit/>
          </a:bodyPr>
          <a:lstStyle/>
          <a:p>
            <a:r>
              <a:rPr lang="en-US">
                <a:solidFill>
                  <a:srgbClr val="FF0000"/>
                </a:solidFill>
              </a:rPr>
              <a:t>Amazon Basin</a:t>
            </a:r>
          </a:p>
        </p:txBody>
      </p:sp>
      <p:sp>
        <p:nvSpPr>
          <p:cNvPr id="32776" name="Text Box 10"/>
          <p:cNvSpPr txBox="1">
            <a:spLocks noChangeArrowheads="1"/>
          </p:cNvSpPr>
          <p:nvPr/>
        </p:nvSpPr>
        <p:spPr bwMode="auto">
          <a:xfrm>
            <a:off x="1524000" y="5486400"/>
            <a:ext cx="1657350" cy="366713"/>
          </a:xfrm>
          <a:prstGeom prst="rect">
            <a:avLst/>
          </a:prstGeom>
          <a:noFill/>
          <a:ln w="9525">
            <a:noFill/>
            <a:miter lim="800000"/>
            <a:headEnd/>
            <a:tailEnd/>
          </a:ln>
        </p:spPr>
        <p:txBody>
          <a:bodyPr wrap="none">
            <a:spAutoFit/>
          </a:bodyPr>
          <a:lstStyle/>
          <a:p>
            <a:r>
              <a:rPr lang="en-US">
                <a:solidFill>
                  <a:srgbClr val="FF0000"/>
                </a:solidFill>
              </a:rPr>
              <a:t>Amazon Basin</a:t>
            </a:r>
          </a:p>
        </p:txBody>
      </p:sp>
      <p:sp>
        <p:nvSpPr>
          <p:cNvPr id="32777" name="Text Box 11"/>
          <p:cNvSpPr txBox="1">
            <a:spLocks noChangeArrowheads="1"/>
          </p:cNvSpPr>
          <p:nvPr/>
        </p:nvSpPr>
        <p:spPr bwMode="auto">
          <a:xfrm>
            <a:off x="6934200" y="5410200"/>
            <a:ext cx="857250" cy="366713"/>
          </a:xfrm>
          <a:prstGeom prst="rect">
            <a:avLst/>
          </a:prstGeom>
          <a:noFill/>
          <a:ln w="9525">
            <a:noFill/>
            <a:miter lim="800000"/>
            <a:headEnd/>
            <a:tailEnd/>
          </a:ln>
        </p:spPr>
        <p:txBody>
          <a:bodyPr wrap="none">
            <a:spAutoFit/>
          </a:bodyPr>
          <a:lstStyle/>
          <a:p>
            <a:r>
              <a:rPr lang="en-US">
                <a:solidFill>
                  <a:srgbClr val="FF0000"/>
                </a:solidFill>
              </a:rPr>
              <a:t>Pacific</a:t>
            </a:r>
          </a:p>
        </p:txBody>
      </p:sp>
      <p:sp>
        <p:nvSpPr>
          <p:cNvPr id="32779" name="Text Box 11"/>
          <p:cNvSpPr txBox="1">
            <a:spLocks noChangeArrowheads="1"/>
          </p:cNvSpPr>
          <p:nvPr/>
        </p:nvSpPr>
        <p:spPr bwMode="auto">
          <a:xfrm>
            <a:off x="7146925" y="104775"/>
            <a:ext cx="1631950" cy="1190625"/>
          </a:xfrm>
          <a:prstGeom prst="rect">
            <a:avLst/>
          </a:prstGeom>
          <a:noFill/>
          <a:ln w="9525">
            <a:noFill/>
            <a:miter lim="800000"/>
            <a:headEnd/>
            <a:tailEnd/>
          </a:ln>
          <a:effectLst/>
        </p:spPr>
        <p:txBody>
          <a:bodyPr wrap="none">
            <a:spAutoFit/>
          </a:bodyPr>
          <a:lstStyle/>
          <a:p>
            <a:r>
              <a:rPr lang="en-US">
                <a:solidFill>
                  <a:srgbClr val="FF9900"/>
                </a:solidFill>
              </a:rPr>
              <a:t>Smoke</a:t>
            </a:r>
          </a:p>
          <a:p>
            <a:r>
              <a:rPr lang="en-US">
                <a:solidFill>
                  <a:srgbClr val="33CCFF"/>
                </a:solidFill>
              </a:rPr>
              <a:t>Cloud</a:t>
            </a:r>
          </a:p>
          <a:p>
            <a:r>
              <a:rPr lang="en-US">
                <a:solidFill>
                  <a:srgbClr val="00FF00"/>
                </a:solidFill>
              </a:rPr>
              <a:t>Surface</a:t>
            </a:r>
          </a:p>
          <a:p>
            <a:r>
              <a:rPr lang="en-US"/>
              <a:t>Blocked beam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p:cNvSpPr>
          <p:nvPr>
            <p:ph type="title" idx="4294967295"/>
          </p:nvPr>
        </p:nvSpPr>
        <p:spPr/>
        <p:txBody>
          <a:bodyPr/>
          <a:lstStyle/>
          <a:p>
            <a:r>
              <a:rPr lang="en-US" smtClean="0"/>
              <a:t>Outline</a:t>
            </a:r>
          </a:p>
        </p:txBody>
      </p:sp>
      <p:sp>
        <p:nvSpPr>
          <p:cNvPr id="16389" name="Rectangle 5"/>
          <p:cNvSpPr>
            <a:spLocks noGrp="1"/>
          </p:cNvSpPr>
          <p:nvPr>
            <p:ph type="body" idx="4294967295"/>
          </p:nvPr>
        </p:nvSpPr>
        <p:spPr>
          <a:xfrm>
            <a:off x="457200" y="1600200"/>
            <a:ext cx="8229600" cy="4800600"/>
          </a:xfrm>
        </p:spPr>
        <p:txBody>
          <a:bodyPr/>
          <a:lstStyle/>
          <a:p>
            <a:pPr>
              <a:lnSpc>
                <a:spcPct val="80000"/>
              </a:lnSpc>
            </a:pPr>
            <a:r>
              <a:rPr lang="en-US" sz="2400" smtClean="0"/>
              <a:t>Project background</a:t>
            </a:r>
          </a:p>
          <a:p>
            <a:pPr>
              <a:lnSpc>
                <a:spcPct val="80000"/>
              </a:lnSpc>
            </a:pPr>
            <a:r>
              <a:rPr lang="en-US" sz="2400" smtClean="0"/>
              <a:t>Explanations</a:t>
            </a:r>
          </a:p>
          <a:p>
            <a:pPr lvl="1">
              <a:lnSpc>
                <a:spcPct val="80000"/>
              </a:lnSpc>
            </a:pPr>
            <a:r>
              <a:rPr lang="en-US" sz="2000" smtClean="0"/>
              <a:t>CO (carbon monoxide)</a:t>
            </a:r>
          </a:p>
          <a:p>
            <a:pPr lvl="1">
              <a:lnSpc>
                <a:spcPct val="80000"/>
              </a:lnSpc>
            </a:pPr>
            <a:r>
              <a:rPr lang="en-US" sz="2000" smtClean="0"/>
              <a:t>Volatility</a:t>
            </a:r>
          </a:p>
          <a:p>
            <a:pPr lvl="1">
              <a:lnSpc>
                <a:spcPct val="80000"/>
              </a:lnSpc>
            </a:pPr>
            <a:r>
              <a:rPr lang="en-US" sz="2000" smtClean="0"/>
              <a:t>Hoppel minimum</a:t>
            </a:r>
          </a:p>
          <a:p>
            <a:pPr>
              <a:lnSpc>
                <a:spcPct val="80000"/>
              </a:lnSpc>
            </a:pPr>
            <a:r>
              <a:rPr lang="en-US" sz="2400" smtClean="0"/>
              <a:t>Clean and polluted case descriptions</a:t>
            </a:r>
          </a:p>
          <a:p>
            <a:pPr lvl="1">
              <a:lnSpc>
                <a:spcPct val="80000"/>
              </a:lnSpc>
            </a:pPr>
            <a:r>
              <a:rPr lang="en-US" sz="2000" smtClean="0"/>
              <a:t>Aqueous oxidation and convective outflow</a:t>
            </a:r>
          </a:p>
          <a:p>
            <a:pPr lvl="1">
              <a:lnSpc>
                <a:spcPct val="80000"/>
              </a:lnSpc>
            </a:pPr>
            <a:r>
              <a:rPr lang="en-US" sz="2000" smtClean="0"/>
              <a:t>Combustion and long range transport</a:t>
            </a:r>
          </a:p>
          <a:p>
            <a:pPr>
              <a:lnSpc>
                <a:spcPct val="80000"/>
              </a:lnSpc>
            </a:pPr>
            <a:r>
              <a:rPr lang="en-US" sz="2400" smtClean="0"/>
              <a:t>Project study: sources for boundary layer aerosols</a:t>
            </a:r>
          </a:p>
          <a:p>
            <a:pPr lvl="1">
              <a:lnSpc>
                <a:spcPct val="80000"/>
              </a:lnSpc>
            </a:pPr>
            <a:r>
              <a:rPr lang="en-US" sz="2000" smtClean="0"/>
              <a:t>Sea salt</a:t>
            </a:r>
          </a:p>
          <a:p>
            <a:pPr lvl="1">
              <a:lnSpc>
                <a:spcPct val="80000"/>
              </a:lnSpc>
            </a:pPr>
            <a:r>
              <a:rPr lang="en-US" sz="2000" smtClean="0"/>
              <a:t>Growth</a:t>
            </a:r>
          </a:p>
          <a:p>
            <a:pPr lvl="1">
              <a:lnSpc>
                <a:spcPct val="80000"/>
              </a:lnSpc>
            </a:pPr>
            <a:r>
              <a:rPr lang="en-US" sz="2000" smtClean="0"/>
              <a:t>Mixing</a:t>
            </a:r>
          </a:p>
          <a:p>
            <a:pPr>
              <a:lnSpc>
                <a:spcPct val="80000"/>
              </a:lnSpc>
            </a:pPr>
            <a:r>
              <a:rPr lang="en-US" sz="2400" smtClean="0"/>
              <a:t>Conclusions</a:t>
            </a:r>
          </a:p>
          <a:p>
            <a:pPr>
              <a:lnSpc>
                <a:spcPct val="80000"/>
              </a:lnSpc>
            </a:pPr>
            <a:r>
              <a:rPr lang="en-US" sz="2400" smtClean="0"/>
              <a:t>Criticisms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p:cNvSpPr>
            <a:spLocks noGrp="1"/>
          </p:cNvSpPr>
          <p:nvPr>
            <p:ph type="title"/>
          </p:nvPr>
        </p:nvSpPr>
        <p:spPr/>
        <p:txBody>
          <a:bodyPr/>
          <a:lstStyle/>
          <a:p>
            <a:pPr eaLnBrk="1" hangingPunct="1"/>
            <a:r>
              <a:rPr lang="en-US" smtClean="0"/>
              <a:t>So far…</a:t>
            </a:r>
          </a:p>
        </p:txBody>
      </p:sp>
      <p:sp>
        <p:nvSpPr>
          <p:cNvPr id="33794" name="Rectangle 5"/>
          <p:cNvSpPr>
            <a:spLocks noGrp="1"/>
          </p:cNvSpPr>
          <p:nvPr>
            <p:ph type="body" idx="1"/>
          </p:nvPr>
        </p:nvSpPr>
        <p:spPr/>
        <p:txBody>
          <a:bodyPr/>
          <a:lstStyle/>
          <a:p>
            <a:pPr eaLnBrk="1" hangingPunct="1">
              <a:lnSpc>
                <a:spcPct val="90000"/>
              </a:lnSpc>
            </a:pPr>
            <a:r>
              <a:rPr lang="en-US" smtClean="0"/>
              <a:t>Back trajectories show CO and aerosol likely originated from combustion in the Amazon basin</a:t>
            </a:r>
          </a:p>
          <a:p>
            <a:pPr eaLnBrk="1" hangingPunct="1">
              <a:lnSpc>
                <a:spcPct val="90000"/>
              </a:lnSpc>
            </a:pPr>
            <a:endParaRPr lang="en-US" smtClean="0"/>
          </a:p>
          <a:p>
            <a:pPr eaLnBrk="1" hangingPunct="1">
              <a:lnSpc>
                <a:spcPct val="90000"/>
              </a:lnSpc>
            </a:pPr>
            <a:r>
              <a:rPr lang="en-US" smtClean="0"/>
              <a:t>During a 10 days the air subsided while being transported to the central Pacific</a:t>
            </a:r>
          </a:p>
          <a:p>
            <a:pPr eaLnBrk="1" hangingPunct="1">
              <a:lnSpc>
                <a:spcPct val="90000"/>
              </a:lnSpc>
            </a:pPr>
            <a:endParaRPr lang="en-US" smtClean="0"/>
          </a:p>
          <a:p>
            <a:pPr eaLnBrk="1" hangingPunct="1">
              <a:lnSpc>
                <a:spcPct val="90000"/>
              </a:lnSpc>
            </a:pPr>
            <a:r>
              <a:rPr lang="en-US" smtClean="0"/>
              <a:t>CNvol are produced locally as shown by the convective outflow and decrease of SO</a:t>
            </a:r>
            <a:r>
              <a:rPr lang="en-US" baseline="-25000" smtClean="0"/>
              <a:t>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a:xfrm>
            <a:off x="457200" y="1981200"/>
            <a:ext cx="8229600" cy="2773363"/>
          </a:xfrm>
        </p:spPr>
        <p:txBody>
          <a:bodyPr/>
          <a:lstStyle/>
          <a:p>
            <a:pPr eaLnBrk="1" hangingPunct="1"/>
            <a:r>
              <a:rPr lang="en-US" smtClean="0"/>
              <a:t>Which aerosols make up the CCN.2 in the marine boundary layer?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p:cNvSpPr>
            <a:spLocks noGrp="1"/>
          </p:cNvSpPr>
          <p:nvPr>
            <p:ph type="title" idx="4294967295"/>
          </p:nvPr>
        </p:nvSpPr>
        <p:spPr>
          <a:xfrm>
            <a:off x="457200" y="274638"/>
            <a:ext cx="8229600" cy="1020762"/>
          </a:xfrm>
        </p:spPr>
        <p:txBody>
          <a:bodyPr/>
          <a:lstStyle/>
          <a:p>
            <a:pPr eaLnBrk="1" hangingPunct="1"/>
            <a:r>
              <a:rPr lang="en-US" smtClean="0"/>
              <a:t>Sea salt and DMS</a:t>
            </a:r>
          </a:p>
        </p:txBody>
      </p:sp>
      <p:pic>
        <p:nvPicPr>
          <p:cNvPr id="35842" name="Picture 4"/>
          <p:cNvPicPr>
            <a:picLocks noChangeAspect="1" noChangeArrowheads="1"/>
          </p:cNvPicPr>
          <p:nvPr>
            <p:ph idx="4294967295"/>
          </p:nvPr>
        </p:nvPicPr>
        <p:blipFill>
          <a:blip r:embed="rId2"/>
          <a:srcRect/>
          <a:stretch>
            <a:fillRect/>
          </a:stretch>
        </p:blipFill>
        <p:spPr>
          <a:xfrm>
            <a:off x="1189038" y="1676400"/>
            <a:ext cx="7878762" cy="2414588"/>
          </a:xfrm>
        </p:spPr>
      </p:pic>
      <p:pic>
        <p:nvPicPr>
          <p:cNvPr id="35843" name="Picture 5"/>
          <p:cNvPicPr>
            <a:picLocks noChangeAspect="1" noChangeArrowheads="1"/>
          </p:cNvPicPr>
          <p:nvPr/>
        </p:nvPicPr>
        <p:blipFill>
          <a:blip r:embed="rId3"/>
          <a:srcRect/>
          <a:stretch>
            <a:fillRect/>
          </a:stretch>
        </p:blipFill>
        <p:spPr bwMode="auto">
          <a:xfrm>
            <a:off x="5192713" y="4191000"/>
            <a:ext cx="3829050" cy="2414588"/>
          </a:xfrm>
          <a:prstGeom prst="rect">
            <a:avLst/>
          </a:prstGeom>
          <a:noFill/>
          <a:ln w="9525">
            <a:noFill/>
            <a:miter lim="800000"/>
            <a:headEnd/>
            <a:tailEnd/>
          </a:ln>
        </p:spPr>
      </p:pic>
      <p:pic>
        <p:nvPicPr>
          <p:cNvPr id="35844" name="Picture 6"/>
          <p:cNvPicPr>
            <a:picLocks noChangeAspect="1" noChangeArrowheads="1"/>
          </p:cNvPicPr>
          <p:nvPr/>
        </p:nvPicPr>
        <p:blipFill>
          <a:blip r:embed="rId4"/>
          <a:srcRect/>
          <a:stretch>
            <a:fillRect/>
          </a:stretch>
        </p:blipFill>
        <p:spPr bwMode="auto">
          <a:xfrm>
            <a:off x="4191000" y="4191000"/>
            <a:ext cx="1001713" cy="2214563"/>
          </a:xfrm>
          <a:prstGeom prst="rect">
            <a:avLst/>
          </a:prstGeom>
          <a:noFill/>
          <a:ln w="9525">
            <a:noFill/>
            <a:miter lim="800000"/>
            <a:headEnd/>
            <a:tailEnd/>
          </a:ln>
        </p:spPr>
      </p:pic>
      <p:pic>
        <p:nvPicPr>
          <p:cNvPr id="35845" name="Picture 7"/>
          <p:cNvPicPr>
            <a:picLocks noChangeAspect="1" noChangeArrowheads="1"/>
          </p:cNvPicPr>
          <p:nvPr/>
        </p:nvPicPr>
        <p:blipFill>
          <a:blip r:embed="rId4"/>
          <a:srcRect/>
          <a:stretch>
            <a:fillRect/>
          </a:stretch>
        </p:blipFill>
        <p:spPr bwMode="auto">
          <a:xfrm>
            <a:off x="152400" y="1671638"/>
            <a:ext cx="1001713" cy="2214562"/>
          </a:xfrm>
          <a:prstGeom prst="rect">
            <a:avLst/>
          </a:prstGeom>
          <a:noFill/>
          <a:ln w="9525">
            <a:noFill/>
            <a:miter lim="800000"/>
            <a:headEnd/>
            <a:tailEnd/>
          </a:ln>
        </p:spPr>
      </p:pic>
      <p:pic>
        <p:nvPicPr>
          <p:cNvPr id="35847" name="Picture 7"/>
          <p:cNvPicPr>
            <a:picLocks noChangeAspect="1" noChangeArrowheads="1"/>
          </p:cNvPicPr>
          <p:nvPr/>
        </p:nvPicPr>
        <p:blipFill>
          <a:blip r:embed="rId5"/>
          <a:srcRect/>
          <a:stretch>
            <a:fillRect/>
          </a:stretch>
        </p:blipFill>
        <p:spPr bwMode="auto">
          <a:xfrm>
            <a:off x="609600" y="1309688"/>
            <a:ext cx="8305800" cy="373062"/>
          </a:xfrm>
          <a:prstGeom prst="rect">
            <a:avLst/>
          </a:prstGeom>
          <a:noFill/>
          <a:ln w="9525">
            <a:noFill/>
            <a:miter lim="800000"/>
            <a:headEnd/>
            <a:tailEnd/>
          </a:ln>
          <a:effectLst/>
        </p:spPr>
      </p:pic>
      <p:sp>
        <p:nvSpPr>
          <p:cNvPr id="35848" name="Text Box 8"/>
          <p:cNvSpPr txBox="1">
            <a:spLocks noChangeArrowheads="1"/>
          </p:cNvSpPr>
          <p:nvPr/>
        </p:nvSpPr>
        <p:spPr bwMode="auto">
          <a:xfrm>
            <a:off x="838200" y="4419600"/>
            <a:ext cx="2987675" cy="2225675"/>
          </a:xfrm>
          <a:prstGeom prst="rect">
            <a:avLst/>
          </a:prstGeom>
          <a:noFill/>
          <a:ln w="9525">
            <a:noFill/>
            <a:miter lim="800000"/>
            <a:headEnd/>
            <a:tailEnd/>
          </a:ln>
          <a:effectLst/>
        </p:spPr>
        <p:txBody>
          <a:bodyPr>
            <a:spAutoFit/>
          </a:bodyPr>
          <a:lstStyle/>
          <a:p>
            <a:r>
              <a:rPr lang="en-US" sz="2000"/>
              <a:t>Profiles similar but just reduced after removal of sea salt</a:t>
            </a:r>
          </a:p>
          <a:p>
            <a:endParaRPr lang="en-US" sz="2000"/>
          </a:p>
          <a:p>
            <a:r>
              <a:rPr lang="en-US" sz="2000"/>
              <a:t>Nucleation of DMS doesn’t appear to have much effect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4"/>
          <p:cNvSpPr>
            <a:spLocks noGrp="1"/>
          </p:cNvSpPr>
          <p:nvPr>
            <p:ph type="title" idx="4294967295"/>
          </p:nvPr>
        </p:nvSpPr>
        <p:spPr/>
        <p:txBody>
          <a:bodyPr/>
          <a:lstStyle/>
          <a:p>
            <a:pPr algn="l" eaLnBrk="1" hangingPunct="1"/>
            <a:r>
              <a:rPr lang="en-US" smtClean="0"/>
              <a:t>Sea salt</a:t>
            </a:r>
          </a:p>
        </p:txBody>
      </p:sp>
      <p:sp>
        <p:nvSpPr>
          <p:cNvPr id="38916" name="Rectangle 4"/>
          <p:cNvSpPr>
            <a:spLocks noGrp="1"/>
          </p:cNvSpPr>
          <p:nvPr>
            <p:ph type="body" sz="half" idx="4294967295"/>
          </p:nvPr>
        </p:nvSpPr>
        <p:spPr>
          <a:xfrm>
            <a:off x="457200" y="1600200"/>
            <a:ext cx="3352800" cy="4525963"/>
          </a:xfrm>
        </p:spPr>
        <p:txBody>
          <a:bodyPr/>
          <a:lstStyle/>
          <a:p>
            <a:r>
              <a:rPr lang="en-US" sz="2400" smtClean="0"/>
              <a:t>Sea salt in the boundary layer increases the CCN@0.2%S</a:t>
            </a:r>
          </a:p>
          <a:p>
            <a:endParaRPr lang="en-US" sz="2400" smtClean="0"/>
          </a:p>
          <a:p>
            <a:r>
              <a:rPr lang="en-US" sz="2400" smtClean="0"/>
              <a:t>Removing CCN@0.04%S (most likely sea salt) leaves concentrations in the BL more similar to those in the FT </a:t>
            </a:r>
          </a:p>
        </p:txBody>
      </p:sp>
      <p:pic>
        <p:nvPicPr>
          <p:cNvPr id="38914" name="Picture 8"/>
          <p:cNvPicPr>
            <a:picLocks noChangeAspect="1" noChangeArrowheads="1"/>
          </p:cNvPicPr>
          <p:nvPr/>
        </p:nvPicPr>
        <p:blipFill>
          <a:blip r:embed="rId2"/>
          <a:srcRect/>
          <a:stretch>
            <a:fillRect/>
          </a:stretch>
        </p:blipFill>
        <p:spPr bwMode="auto">
          <a:xfrm>
            <a:off x="3957638" y="152400"/>
            <a:ext cx="5033962" cy="6508750"/>
          </a:xfrm>
          <a:prstGeom prst="rect">
            <a:avLst/>
          </a:prstGeom>
          <a:noFill/>
          <a:ln w="9525">
            <a:noFill/>
            <a:miter lim="800000"/>
            <a:headEnd/>
            <a:tailEnd/>
          </a:ln>
        </p:spPr>
      </p:pic>
      <p:sp>
        <p:nvSpPr>
          <p:cNvPr id="38918" name="Text Box 6"/>
          <p:cNvSpPr txBox="1">
            <a:spLocks noChangeArrowheads="1"/>
          </p:cNvSpPr>
          <p:nvPr/>
        </p:nvSpPr>
        <p:spPr bwMode="auto">
          <a:xfrm>
            <a:off x="5562600" y="3352800"/>
            <a:ext cx="1009650" cy="366713"/>
          </a:xfrm>
          <a:prstGeom prst="rect">
            <a:avLst/>
          </a:prstGeom>
          <a:noFill/>
          <a:ln w="9525">
            <a:noFill/>
            <a:miter lim="800000"/>
            <a:headEnd/>
            <a:tailEnd/>
          </a:ln>
          <a:effectLst/>
        </p:spPr>
        <p:txBody>
          <a:bodyPr wrap="none">
            <a:spAutoFit/>
          </a:bodyPr>
          <a:lstStyle/>
          <a:p>
            <a:r>
              <a:rPr lang="en-US"/>
              <a:t>Sea salt</a:t>
            </a:r>
          </a:p>
        </p:txBody>
      </p:sp>
      <p:pic>
        <p:nvPicPr>
          <p:cNvPr id="38919" name="Picture 7"/>
          <p:cNvPicPr>
            <a:picLocks noChangeAspect="1" noChangeArrowheads="1"/>
          </p:cNvPicPr>
          <p:nvPr/>
        </p:nvPicPr>
        <p:blipFill>
          <a:blip r:embed="rId3"/>
          <a:srcRect/>
          <a:stretch>
            <a:fillRect/>
          </a:stretch>
        </p:blipFill>
        <p:spPr bwMode="auto">
          <a:xfrm>
            <a:off x="5410200" y="2514600"/>
            <a:ext cx="2438400" cy="293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Rectangle 6"/>
          <p:cNvSpPr>
            <a:spLocks noGrp="1"/>
          </p:cNvSpPr>
          <p:nvPr>
            <p:ph type="title" idx="4294967295"/>
          </p:nvPr>
        </p:nvSpPr>
        <p:spPr>
          <a:xfrm>
            <a:off x="457200" y="152400"/>
            <a:ext cx="8229600" cy="990600"/>
          </a:xfrm>
        </p:spPr>
        <p:txBody>
          <a:bodyPr/>
          <a:lstStyle/>
          <a:p>
            <a:r>
              <a:rPr lang="en-US" smtClean="0"/>
              <a:t>Stacked distributions</a:t>
            </a:r>
          </a:p>
        </p:txBody>
      </p:sp>
      <p:sp>
        <p:nvSpPr>
          <p:cNvPr id="36871" name="Rectangle 7"/>
          <p:cNvSpPr>
            <a:spLocks noGrp="1"/>
          </p:cNvSpPr>
          <p:nvPr>
            <p:ph type="body" sz="half" idx="4294967295"/>
          </p:nvPr>
        </p:nvSpPr>
        <p:spPr>
          <a:xfrm>
            <a:off x="1219200" y="4876800"/>
            <a:ext cx="7467600" cy="1676400"/>
          </a:xfrm>
        </p:spPr>
        <p:txBody>
          <a:bodyPr/>
          <a:lstStyle/>
          <a:p>
            <a:pPr>
              <a:lnSpc>
                <a:spcPct val="80000"/>
              </a:lnSpc>
            </a:pPr>
            <a:r>
              <a:rPr lang="en-US" sz="2000" smtClean="0"/>
              <a:t>Larger sizes dominate the surface area distribution </a:t>
            </a:r>
          </a:p>
          <a:p>
            <a:pPr>
              <a:lnSpc>
                <a:spcPct val="80000"/>
              </a:lnSpc>
            </a:pPr>
            <a:endParaRPr lang="en-US" sz="2000" smtClean="0"/>
          </a:p>
          <a:p>
            <a:pPr>
              <a:lnSpc>
                <a:spcPct val="80000"/>
              </a:lnSpc>
            </a:pPr>
            <a:r>
              <a:rPr lang="en-US" sz="2000" smtClean="0"/>
              <a:t>Hoppel minima in both polluted and clean at 80nm</a:t>
            </a:r>
          </a:p>
          <a:p>
            <a:pPr>
              <a:lnSpc>
                <a:spcPct val="80000"/>
              </a:lnSpc>
            </a:pPr>
            <a:endParaRPr lang="en-US" sz="2000" smtClean="0"/>
          </a:p>
          <a:p>
            <a:pPr>
              <a:lnSpc>
                <a:spcPct val="80000"/>
              </a:lnSpc>
            </a:pPr>
            <a:r>
              <a:rPr lang="en-US" sz="2000" smtClean="0"/>
              <a:t>Higher concentrations at slightly larger sizes in polluted FT</a:t>
            </a:r>
          </a:p>
        </p:txBody>
      </p:sp>
      <p:pic>
        <p:nvPicPr>
          <p:cNvPr id="36868" name="Picture 7"/>
          <p:cNvPicPr>
            <a:picLocks noChangeAspect="1" noChangeArrowheads="1"/>
          </p:cNvPicPr>
          <p:nvPr/>
        </p:nvPicPr>
        <p:blipFill>
          <a:blip r:embed="rId2"/>
          <a:srcRect/>
          <a:stretch>
            <a:fillRect/>
          </a:stretch>
        </p:blipFill>
        <p:spPr bwMode="auto">
          <a:xfrm>
            <a:off x="1371600" y="990600"/>
            <a:ext cx="6400800" cy="3829050"/>
          </a:xfrm>
          <a:prstGeom prst="rect">
            <a:avLst/>
          </a:prstGeom>
          <a:noFill/>
          <a:ln w="9525">
            <a:noFill/>
            <a:miter lim="800000"/>
            <a:headEnd/>
            <a:tailEnd/>
          </a:ln>
        </p:spPr>
      </p:pic>
      <p:sp>
        <p:nvSpPr>
          <p:cNvPr id="36873" name="Text Box 9"/>
          <p:cNvSpPr txBox="1">
            <a:spLocks noChangeArrowheads="1"/>
          </p:cNvSpPr>
          <p:nvPr/>
        </p:nvSpPr>
        <p:spPr bwMode="auto">
          <a:xfrm>
            <a:off x="7696200" y="2057400"/>
            <a:ext cx="984250" cy="366713"/>
          </a:xfrm>
          <a:prstGeom prst="rect">
            <a:avLst/>
          </a:prstGeom>
          <a:noFill/>
          <a:ln w="9525">
            <a:noFill/>
            <a:miter lim="800000"/>
            <a:headEnd/>
            <a:tailEnd/>
          </a:ln>
          <a:effectLst/>
        </p:spPr>
        <p:txBody>
          <a:bodyPr wrap="none">
            <a:spAutoFit/>
          </a:bodyPr>
          <a:lstStyle/>
          <a:p>
            <a:r>
              <a:rPr lang="en-US">
                <a:solidFill>
                  <a:srgbClr val="FF0000"/>
                </a:solidFill>
              </a:rPr>
              <a:t>polluted</a:t>
            </a:r>
          </a:p>
        </p:txBody>
      </p:sp>
      <p:sp>
        <p:nvSpPr>
          <p:cNvPr id="36874" name="Text Box 10"/>
          <p:cNvSpPr txBox="1">
            <a:spLocks noChangeArrowheads="1"/>
          </p:cNvSpPr>
          <p:nvPr/>
        </p:nvSpPr>
        <p:spPr bwMode="auto">
          <a:xfrm>
            <a:off x="685800" y="1905000"/>
            <a:ext cx="730250" cy="366713"/>
          </a:xfrm>
          <a:prstGeom prst="rect">
            <a:avLst/>
          </a:prstGeom>
          <a:noFill/>
          <a:ln w="9525">
            <a:noFill/>
            <a:miter lim="800000"/>
            <a:headEnd/>
            <a:tailEnd/>
          </a:ln>
          <a:effectLst/>
        </p:spPr>
        <p:txBody>
          <a:bodyPr wrap="none">
            <a:spAutoFit/>
          </a:bodyPr>
          <a:lstStyle/>
          <a:p>
            <a:r>
              <a:rPr lang="en-US">
                <a:solidFill>
                  <a:srgbClr val="FF0000"/>
                </a:solidFill>
              </a:rPr>
              <a:t>clean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4"/>
          <p:cNvSpPr>
            <a:spLocks noGrp="1"/>
          </p:cNvSpPr>
          <p:nvPr>
            <p:ph type="title" idx="4294967295"/>
          </p:nvPr>
        </p:nvSpPr>
        <p:spPr>
          <a:xfrm>
            <a:off x="457200" y="274638"/>
            <a:ext cx="8229600" cy="563562"/>
          </a:xfrm>
        </p:spPr>
        <p:txBody>
          <a:bodyPr/>
          <a:lstStyle/>
          <a:p>
            <a:pPr eaLnBrk="1" hangingPunct="1"/>
            <a:r>
              <a:rPr lang="en-US" sz="4000" smtClean="0"/>
              <a:t>Growth of aerosol</a:t>
            </a:r>
          </a:p>
        </p:txBody>
      </p:sp>
      <p:sp>
        <p:nvSpPr>
          <p:cNvPr id="37892" name="Rectangle 4"/>
          <p:cNvSpPr>
            <a:spLocks noGrp="1"/>
          </p:cNvSpPr>
          <p:nvPr>
            <p:ph type="body" sz="half" idx="4294967295"/>
          </p:nvPr>
        </p:nvSpPr>
        <p:spPr>
          <a:xfrm>
            <a:off x="457200" y="4572000"/>
            <a:ext cx="8305800" cy="1981200"/>
          </a:xfrm>
        </p:spPr>
        <p:txBody>
          <a:bodyPr/>
          <a:lstStyle/>
          <a:p>
            <a:pPr>
              <a:lnSpc>
                <a:spcPct val="90000"/>
              </a:lnSpc>
            </a:pPr>
            <a:r>
              <a:rPr lang="en-US" sz="2000" smtClean="0"/>
              <a:t>Hoppel min. in both cases is evidence of aerosol growth by cloud processing</a:t>
            </a:r>
          </a:p>
          <a:p>
            <a:pPr>
              <a:lnSpc>
                <a:spcPct val="90000"/>
              </a:lnSpc>
            </a:pPr>
            <a:endParaRPr lang="en-US" sz="2000" smtClean="0"/>
          </a:p>
          <a:p>
            <a:pPr>
              <a:lnSpc>
                <a:spcPct val="90000"/>
              </a:lnSpc>
            </a:pPr>
            <a:r>
              <a:rPr lang="en-US" sz="2000" smtClean="0"/>
              <a:t>Polluted case has a larger processed mode</a:t>
            </a:r>
          </a:p>
          <a:p>
            <a:pPr>
              <a:lnSpc>
                <a:spcPct val="90000"/>
              </a:lnSpc>
            </a:pPr>
            <a:endParaRPr lang="en-US" sz="2000" smtClean="0"/>
          </a:p>
          <a:p>
            <a:pPr>
              <a:lnSpc>
                <a:spcPct val="90000"/>
              </a:lnSpc>
            </a:pPr>
            <a:r>
              <a:rPr lang="en-US" sz="2000" smtClean="0"/>
              <a:t>Sizes in the FT polluted are much closer to the min so grow more readily</a:t>
            </a:r>
          </a:p>
        </p:txBody>
      </p:sp>
      <p:pic>
        <p:nvPicPr>
          <p:cNvPr id="37890" name="Picture 4"/>
          <p:cNvPicPr>
            <a:picLocks noChangeAspect="1" noChangeArrowheads="1"/>
          </p:cNvPicPr>
          <p:nvPr>
            <p:ph sz="half" idx="4294967295"/>
          </p:nvPr>
        </p:nvPicPr>
        <p:blipFill>
          <a:blip r:embed="rId2"/>
          <a:srcRect/>
          <a:stretch>
            <a:fillRect/>
          </a:stretch>
        </p:blipFill>
        <p:spPr>
          <a:xfrm>
            <a:off x="1752600" y="838200"/>
            <a:ext cx="5638800" cy="3663950"/>
          </a:xfrm>
        </p:spPr>
      </p:pic>
      <p:sp>
        <p:nvSpPr>
          <p:cNvPr id="37893" name="Text Box 5"/>
          <p:cNvSpPr txBox="1">
            <a:spLocks noChangeArrowheads="1"/>
          </p:cNvSpPr>
          <p:nvPr/>
        </p:nvSpPr>
        <p:spPr bwMode="auto">
          <a:xfrm>
            <a:off x="7391400" y="1143000"/>
            <a:ext cx="984250" cy="366713"/>
          </a:xfrm>
          <a:prstGeom prst="rect">
            <a:avLst/>
          </a:prstGeom>
          <a:noFill/>
          <a:ln w="9525">
            <a:noFill/>
            <a:miter lim="800000"/>
            <a:headEnd/>
            <a:tailEnd/>
          </a:ln>
          <a:effectLst/>
        </p:spPr>
        <p:txBody>
          <a:bodyPr wrap="none">
            <a:spAutoFit/>
          </a:bodyPr>
          <a:lstStyle/>
          <a:p>
            <a:r>
              <a:rPr lang="en-US">
                <a:solidFill>
                  <a:srgbClr val="FF0000"/>
                </a:solidFill>
              </a:rPr>
              <a:t>polluted</a:t>
            </a:r>
          </a:p>
        </p:txBody>
      </p:sp>
      <p:sp>
        <p:nvSpPr>
          <p:cNvPr id="37894" name="Text Box 6"/>
          <p:cNvSpPr txBox="1">
            <a:spLocks noChangeArrowheads="1"/>
          </p:cNvSpPr>
          <p:nvPr/>
        </p:nvSpPr>
        <p:spPr bwMode="auto">
          <a:xfrm>
            <a:off x="7467600" y="2819400"/>
            <a:ext cx="730250" cy="366713"/>
          </a:xfrm>
          <a:prstGeom prst="rect">
            <a:avLst/>
          </a:prstGeom>
          <a:noFill/>
          <a:ln w="9525">
            <a:noFill/>
            <a:miter lim="800000"/>
            <a:headEnd/>
            <a:tailEnd/>
          </a:ln>
          <a:effectLst/>
        </p:spPr>
        <p:txBody>
          <a:bodyPr wrap="none">
            <a:spAutoFit/>
          </a:bodyPr>
          <a:lstStyle/>
          <a:p>
            <a:r>
              <a:rPr lang="en-US">
                <a:solidFill>
                  <a:srgbClr val="FF0000"/>
                </a:solidFill>
              </a:rPr>
              <a:t>clean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457200" y="152400"/>
            <a:ext cx="8229600" cy="838200"/>
          </a:xfrm>
        </p:spPr>
        <p:txBody>
          <a:bodyPr/>
          <a:lstStyle/>
          <a:p>
            <a:r>
              <a:rPr lang="en-US" smtClean="0"/>
              <a:t>Localized mixing</a:t>
            </a:r>
          </a:p>
        </p:txBody>
      </p:sp>
      <p:sp>
        <p:nvSpPr>
          <p:cNvPr id="59397" name="Rectangle 5"/>
          <p:cNvSpPr>
            <a:spLocks noGrp="1"/>
          </p:cNvSpPr>
          <p:nvPr>
            <p:ph type="body" sz="half" idx="1"/>
          </p:nvPr>
        </p:nvSpPr>
        <p:spPr>
          <a:xfrm>
            <a:off x="457200" y="5380038"/>
            <a:ext cx="4038600" cy="1173162"/>
          </a:xfrm>
        </p:spPr>
        <p:txBody>
          <a:bodyPr/>
          <a:lstStyle/>
          <a:p>
            <a:pPr>
              <a:lnSpc>
                <a:spcPct val="90000"/>
              </a:lnSpc>
            </a:pPr>
            <a:r>
              <a:rPr lang="en-US" sz="2400" smtClean="0"/>
              <a:t>CO level below inversion near constant but higher above</a:t>
            </a:r>
          </a:p>
        </p:txBody>
      </p:sp>
      <p:sp>
        <p:nvSpPr>
          <p:cNvPr id="59398" name="Rectangle 6"/>
          <p:cNvSpPr>
            <a:spLocks noGrp="1"/>
          </p:cNvSpPr>
          <p:nvPr>
            <p:ph type="body" sz="half" idx="2"/>
          </p:nvPr>
        </p:nvSpPr>
        <p:spPr>
          <a:xfrm>
            <a:off x="4648200" y="5334000"/>
            <a:ext cx="4038600" cy="1219200"/>
          </a:xfrm>
        </p:spPr>
        <p:txBody>
          <a:bodyPr/>
          <a:lstStyle/>
          <a:p>
            <a:pPr>
              <a:lnSpc>
                <a:spcPct val="90000"/>
              </a:lnSpc>
            </a:pPr>
            <a:r>
              <a:rPr lang="en-US" sz="2400" smtClean="0"/>
              <a:t>6.5 hours later CO and CCN.2 concentrations had increased below</a:t>
            </a:r>
          </a:p>
        </p:txBody>
      </p:sp>
      <p:pic>
        <p:nvPicPr>
          <p:cNvPr id="59396" name="Picture 4"/>
          <p:cNvPicPr>
            <a:picLocks noChangeAspect="1" noChangeArrowheads="1"/>
          </p:cNvPicPr>
          <p:nvPr/>
        </p:nvPicPr>
        <p:blipFill>
          <a:blip r:embed="rId2"/>
          <a:srcRect/>
          <a:stretch>
            <a:fillRect/>
          </a:stretch>
        </p:blipFill>
        <p:spPr bwMode="auto">
          <a:xfrm>
            <a:off x="1219200" y="914400"/>
            <a:ext cx="6519863" cy="4198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Rectangle 6"/>
          <p:cNvSpPr>
            <a:spLocks noGrp="1"/>
          </p:cNvSpPr>
          <p:nvPr>
            <p:ph type="title" idx="4294967295"/>
          </p:nvPr>
        </p:nvSpPr>
        <p:spPr>
          <a:xfrm>
            <a:off x="457200" y="152400"/>
            <a:ext cx="8229600" cy="838200"/>
          </a:xfrm>
        </p:spPr>
        <p:txBody>
          <a:bodyPr/>
          <a:lstStyle/>
          <a:p>
            <a:r>
              <a:rPr lang="en-US" smtClean="0"/>
              <a:t>My take on mixing</a:t>
            </a:r>
          </a:p>
        </p:txBody>
      </p:sp>
      <p:sp>
        <p:nvSpPr>
          <p:cNvPr id="39943" name="Rectangle 7"/>
          <p:cNvSpPr>
            <a:spLocks noGrp="1"/>
          </p:cNvSpPr>
          <p:nvPr>
            <p:ph type="body" sz="half" idx="4294967295"/>
          </p:nvPr>
        </p:nvSpPr>
        <p:spPr>
          <a:xfrm>
            <a:off x="457200" y="3962400"/>
            <a:ext cx="8382000" cy="2438400"/>
          </a:xfrm>
        </p:spPr>
        <p:txBody>
          <a:bodyPr/>
          <a:lstStyle/>
          <a:p>
            <a:pPr>
              <a:lnSpc>
                <a:spcPct val="80000"/>
              </a:lnSpc>
            </a:pPr>
            <a:r>
              <a:rPr lang="en-US" sz="2000" smtClean="0"/>
              <a:t>Overall there is a strong wind speed with high CO cases at the inversion layer</a:t>
            </a:r>
          </a:p>
          <a:p>
            <a:pPr>
              <a:lnSpc>
                <a:spcPct val="80000"/>
              </a:lnSpc>
            </a:pPr>
            <a:endParaRPr lang="en-US" sz="2000" smtClean="0"/>
          </a:p>
          <a:p>
            <a:pPr>
              <a:lnSpc>
                <a:spcPct val="80000"/>
              </a:lnSpc>
            </a:pPr>
            <a:r>
              <a:rPr lang="en-US" sz="2000" smtClean="0"/>
              <a:t>This layer also has consistently higher concentrations of CNhot, CCN.2, CO, etc…</a:t>
            </a:r>
          </a:p>
          <a:p>
            <a:pPr>
              <a:lnSpc>
                <a:spcPct val="80000"/>
              </a:lnSpc>
            </a:pPr>
            <a:endParaRPr lang="en-US" sz="2000" smtClean="0"/>
          </a:p>
          <a:p>
            <a:pPr>
              <a:lnSpc>
                <a:spcPct val="80000"/>
              </a:lnSpc>
            </a:pPr>
            <a:r>
              <a:rPr lang="en-US" sz="2000" smtClean="0"/>
              <a:t>Strong wind speed in the entrainment interface layer of an inversion can effectively entrain dry polluted air from the FT to the BL</a:t>
            </a:r>
          </a:p>
        </p:txBody>
      </p:sp>
      <p:pic>
        <p:nvPicPr>
          <p:cNvPr id="39940" name="Picture 4"/>
          <p:cNvPicPr>
            <a:picLocks noChangeAspect="1" noChangeArrowheads="1"/>
          </p:cNvPicPr>
          <p:nvPr/>
        </p:nvPicPr>
        <p:blipFill>
          <a:blip r:embed="rId2"/>
          <a:srcRect/>
          <a:stretch>
            <a:fillRect/>
          </a:stretch>
        </p:blipFill>
        <p:spPr bwMode="auto">
          <a:xfrm>
            <a:off x="1143000" y="1416050"/>
            <a:ext cx="3827463" cy="2393950"/>
          </a:xfrm>
          <a:prstGeom prst="rect">
            <a:avLst/>
          </a:prstGeom>
          <a:noFill/>
          <a:ln w="9525">
            <a:noFill/>
            <a:miter lim="800000"/>
            <a:headEnd/>
            <a:tailEnd/>
          </a:ln>
        </p:spPr>
      </p:pic>
      <p:pic>
        <p:nvPicPr>
          <p:cNvPr id="39941" name="Picture 5"/>
          <p:cNvPicPr>
            <a:picLocks noChangeAspect="1" noChangeArrowheads="1"/>
          </p:cNvPicPr>
          <p:nvPr/>
        </p:nvPicPr>
        <p:blipFill>
          <a:blip r:embed="rId3"/>
          <a:srcRect/>
          <a:stretch>
            <a:fillRect/>
          </a:stretch>
        </p:blipFill>
        <p:spPr bwMode="auto">
          <a:xfrm>
            <a:off x="76200" y="1416050"/>
            <a:ext cx="1001713" cy="2214563"/>
          </a:xfrm>
          <a:prstGeom prst="rect">
            <a:avLst/>
          </a:prstGeom>
          <a:noFill/>
          <a:ln w="9525">
            <a:noFill/>
            <a:miter lim="800000"/>
            <a:headEnd/>
            <a:tailEnd/>
          </a:ln>
        </p:spPr>
      </p:pic>
      <p:pic>
        <p:nvPicPr>
          <p:cNvPr id="39945" name="Picture 9"/>
          <p:cNvPicPr>
            <a:picLocks noChangeAspect="1" noChangeArrowheads="1"/>
          </p:cNvPicPr>
          <p:nvPr/>
        </p:nvPicPr>
        <p:blipFill>
          <a:blip r:embed="rId4"/>
          <a:srcRect/>
          <a:stretch>
            <a:fillRect/>
          </a:stretch>
        </p:blipFill>
        <p:spPr bwMode="auto">
          <a:xfrm>
            <a:off x="5029200" y="1371600"/>
            <a:ext cx="3886200" cy="2438400"/>
          </a:xfrm>
          <a:prstGeom prst="rect">
            <a:avLst/>
          </a:prstGeom>
          <a:noFill/>
          <a:ln w="9525">
            <a:noFill/>
            <a:miter lim="800000"/>
            <a:headEnd/>
            <a:tailEnd/>
          </a:ln>
          <a:effectLst/>
        </p:spPr>
      </p:pic>
      <p:pic>
        <p:nvPicPr>
          <p:cNvPr id="39946" name="Picture 10"/>
          <p:cNvPicPr>
            <a:picLocks noChangeAspect="1" noChangeArrowheads="1"/>
          </p:cNvPicPr>
          <p:nvPr/>
        </p:nvPicPr>
        <p:blipFill>
          <a:blip r:embed="rId5"/>
          <a:srcRect/>
          <a:stretch>
            <a:fillRect/>
          </a:stretch>
        </p:blipFill>
        <p:spPr bwMode="auto">
          <a:xfrm>
            <a:off x="609600" y="977900"/>
            <a:ext cx="8305800" cy="373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4"/>
          <p:cNvPicPr>
            <a:picLocks noChangeAspect="1" noChangeArrowheads="1"/>
          </p:cNvPicPr>
          <p:nvPr>
            <p:ph idx="4294967295"/>
          </p:nvPr>
        </p:nvPicPr>
        <p:blipFill>
          <a:blip r:embed="rId2"/>
          <a:srcRect/>
          <a:stretch>
            <a:fillRect/>
          </a:stretch>
        </p:blipFill>
        <p:spPr>
          <a:xfrm>
            <a:off x="227013" y="685800"/>
            <a:ext cx="8688387" cy="5372100"/>
          </a:xfrm>
        </p:spPr>
      </p:pic>
      <p:sp>
        <p:nvSpPr>
          <p:cNvPr id="40963" name="Rectangle 3"/>
          <p:cNvSpPr>
            <a:spLocks noChangeArrowheads="1"/>
          </p:cNvSpPr>
          <p:nvPr/>
        </p:nvSpPr>
        <p:spPr bwMode="auto">
          <a:xfrm>
            <a:off x="381000" y="4267200"/>
            <a:ext cx="8458200" cy="762000"/>
          </a:xfrm>
          <a:prstGeom prst="rect">
            <a:avLst/>
          </a:prstGeom>
          <a:noFill/>
          <a:ln w="28575">
            <a:solidFill>
              <a:srgbClr val="FF0000"/>
            </a:solidFill>
            <a:miter lim="800000"/>
            <a:headEnd/>
            <a:tailEnd/>
          </a:ln>
          <a:effectLst/>
        </p:spPr>
        <p:txBody>
          <a:bodyPr wrap="none" anchor="ctr"/>
          <a:lstStyle/>
          <a:p>
            <a:endParaRPr lang="en-US"/>
          </a:p>
        </p:txBody>
      </p:sp>
      <p:sp>
        <p:nvSpPr>
          <p:cNvPr id="40964" name="Text Box 4"/>
          <p:cNvSpPr txBox="1">
            <a:spLocks noChangeArrowheads="1"/>
          </p:cNvSpPr>
          <p:nvPr/>
        </p:nvSpPr>
        <p:spPr bwMode="auto">
          <a:xfrm rot="16200000">
            <a:off x="-169068" y="3445668"/>
            <a:ext cx="1009650" cy="366713"/>
          </a:xfrm>
          <a:prstGeom prst="rect">
            <a:avLst/>
          </a:prstGeom>
          <a:noFill/>
          <a:ln w="9525">
            <a:noFill/>
            <a:miter lim="800000"/>
            <a:headEnd/>
            <a:tailEnd/>
          </a:ln>
          <a:effectLst/>
        </p:spPr>
        <p:txBody>
          <a:bodyPr wrap="none">
            <a:spAutoFit/>
          </a:bodyPr>
          <a:lstStyle/>
          <a:p>
            <a:r>
              <a:rPr lang="en-US"/>
              <a:t>Sea salt</a:t>
            </a:r>
          </a:p>
        </p:txBody>
      </p:sp>
      <p:sp>
        <p:nvSpPr>
          <p:cNvPr id="40966" name="Line 6"/>
          <p:cNvSpPr>
            <a:spLocks noChangeShapeType="1"/>
          </p:cNvSpPr>
          <p:nvPr/>
        </p:nvSpPr>
        <p:spPr bwMode="auto">
          <a:xfrm>
            <a:off x="381000" y="4038600"/>
            <a:ext cx="152400" cy="381000"/>
          </a:xfrm>
          <a:prstGeom prst="line">
            <a:avLst/>
          </a:prstGeom>
          <a:noFill/>
          <a:ln w="57150">
            <a:solidFill>
              <a:schemeClr val="tx1"/>
            </a:solidFill>
            <a:round/>
            <a:headEnd/>
            <a:tailEnd type="triangle" w="lg" len="med"/>
          </a:ln>
          <a:effectLst/>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itle 4"/>
          <p:cNvSpPr>
            <a:spLocks noGrp="1"/>
          </p:cNvSpPr>
          <p:nvPr>
            <p:ph type="title" idx="4294967295"/>
          </p:nvPr>
        </p:nvSpPr>
        <p:spPr/>
        <p:txBody>
          <a:bodyPr/>
          <a:lstStyle/>
          <a:p>
            <a:pPr eaLnBrk="1" hangingPunct="1"/>
            <a:r>
              <a:rPr lang="en-US" smtClean="0"/>
              <a:t>The overall results</a:t>
            </a:r>
          </a:p>
        </p:txBody>
      </p:sp>
      <p:graphicFrame>
        <p:nvGraphicFramePr>
          <p:cNvPr id="46083" name="Content Placeholder 5"/>
          <p:cNvGraphicFramePr>
            <a:graphicFrameLocks noGrp="1"/>
          </p:cNvGraphicFramePr>
          <p:nvPr>
            <p:ph idx="4294967295"/>
          </p:nvPr>
        </p:nvGraphicFramePr>
        <p:xfrm>
          <a:off x="3276600" y="1371600"/>
          <a:ext cx="5715000" cy="4800600"/>
        </p:xfrm>
        <a:graphic>
          <a:graphicData uri="http://schemas.openxmlformats.org/presentationml/2006/ole">
            <p:oleObj spid="_x0000_s46083" name="Chart" r:id="rId3" imgW="4895982" imgH="4076680" progId="Excel.Chart.8">
              <p:embed/>
            </p:oleObj>
          </a:graphicData>
        </a:graphic>
      </p:graphicFrame>
      <p:sp>
        <p:nvSpPr>
          <p:cNvPr id="46085" name="Text Box 4"/>
          <p:cNvSpPr txBox="1">
            <a:spLocks noChangeArrowheads="1"/>
          </p:cNvSpPr>
          <p:nvPr/>
        </p:nvSpPr>
        <p:spPr bwMode="auto">
          <a:xfrm>
            <a:off x="4476750" y="3175000"/>
            <a:ext cx="692150" cy="396875"/>
          </a:xfrm>
          <a:prstGeom prst="rect">
            <a:avLst/>
          </a:prstGeom>
          <a:noFill/>
          <a:ln w="9525">
            <a:noFill/>
            <a:miter lim="800000"/>
            <a:headEnd/>
            <a:tailEnd/>
          </a:ln>
        </p:spPr>
        <p:txBody>
          <a:bodyPr wrap="none">
            <a:spAutoFit/>
          </a:bodyPr>
          <a:lstStyle/>
          <a:p>
            <a:r>
              <a:rPr lang="en-US" sz="2000">
                <a:solidFill>
                  <a:schemeClr val="bg1"/>
                </a:solidFill>
              </a:rPr>
              <a:t>25%</a:t>
            </a:r>
          </a:p>
        </p:txBody>
      </p:sp>
      <p:sp>
        <p:nvSpPr>
          <p:cNvPr id="46086" name="Text Box 5"/>
          <p:cNvSpPr txBox="1">
            <a:spLocks noChangeArrowheads="1"/>
          </p:cNvSpPr>
          <p:nvPr/>
        </p:nvSpPr>
        <p:spPr bwMode="auto">
          <a:xfrm>
            <a:off x="5695950" y="4038600"/>
            <a:ext cx="692150" cy="396875"/>
          </a:xfrm>
          <a:prstGeom prst="rect">
            <a:avLst/>
          </a:prstGeom>
          <a:noFill/>
          <a:ln w="9525">
            <a:noFill/>
            <a:miter lim="800000"/>
            <a:headEnd/>
            <a:tailEnd/>
          </a:ln>
        </p:spPr>
        <p:txBody>
          <a:bodyPr wrap="none">
            <a:spAutoFit/>
          </a:bodyPr>
          <a:lstStyle/>
          <a:p>
            <a:r>
              <a:rPr lang="en-US" sz="2000">
                <a:solidFill>
                  <a:schemeClr val="bg1"/>
                </a:solidFill>
              </a:rPr>
              <a:t>65%</a:t>
            </a:r>
          </a:p>
        </p:txBody>
      </p:sp>
      <p:sp>
        <p:nvSpPr>
          <p:cNvPr id="46087" name="Text Box 6"/>
          <p:cNvSpPr txBox="1">
            <a:spLocks noChangeArrowheads="1"/>
          </p:cNvSpPr>
          <p:nvPr/>
        </p:nvSpPr>
        <p:spPr bwMode="auto">
          <a:xfrm>
            <a:off x="4019550" y="4267200"/>
            <a:ext cx="692150" cy="396875"/>
          </a:xfrm>
          <a:prstGeom prst="rect">
            <a:avLst/>
          </a:prstGeom>
          <a:noFill/>
          <a:ln w="9525">
            <a:noFill/>
            <a:miter lim="800000"/>
            <a:headEnd/>
            <a:tailEnd/>
          </a:ln>
        </p:spPr>
        <p:txBody>
          <a:bodyPr wrap="none">
            <a:spAutoFit/>
          </a:bodyPr>
          <a:lstStyle/>
          <a:p>
            <a:r>
              <a:rPr lang="en-US" sz="2000"/>
              <a:t>10%</a:t>
            </a:r>
          </a:p>
        </p:txBody>
      </p:sp>
      <p:sp>
        <p:nvSpPr>
          <p:cNvPr id="46089" name="Text Box 9"/>
          <p:cNvSpPr txBox="1">
            <a:spLocks noChangeArrowheads="1"/>
          </p:cNvSpPr>
          <p:nvPr/>
        </p:nvSpPr>
        <p:spPr bwMode="auto">
          <a:xfrm>
            <a:off x="152400" y="2819400"/>
            <a:ext cx="3292475" cy="1616075"/>
          </a:xfrm>
          <a:prstGeom prst="rect">
            <a:avLst/>
          </a:prstGeom>
          <a:noFill/>
          <a:ln w="9525">
            <a:noFill/>
            <a:miter lim="800000"/>
            <a:headEnd/>
            <a:tailEnd/>
          </a:ln>
          <a:effectLst/>
        </p:spPr>
        <p:txBody>
          <a:bodyPr>
            <a:spAutoFit/>
          </a:bodyPr>
          <a:lstStyle/>
          <a:p>
            <a:r>
              <a:rPr lang="en-US" sz="2000"/>
              <a:t>Total = 192 cm</a:t>
            </a:r>
            <a:r>
              <a:rPr lang="en-US" sz="2000" baseline="30000"/>
              <a:t>-3</a:t>
            </a:r>
          </a:p>
          <a:p>
            <a:r>
              <a:rPr lang="en-US" sz="2000"/>
              <a:t>FT = 125 cm</a:t>
            </a:r>
            <a:r>
              <a:rPr lang="en-US" sz="2000" baseline="30000"/>
              <a:t>-3</a:t>
            </a:r>
            <a:r>
              <a:rPr lang="en-US" sz="2000"/>
              <a:t> – 65.10%</a:t>
            </a:r>
          </a:p>
          <a:p>
            <a:r>
              <a:rPr lang="en-US" sz="2000"/>
              <a:t>SSA = 15 cm</a:t>
            </a:r>
            <a:r>
              <a:rPr lang="en-US" sz="2000" baseline="30000"/>
              <a:t>-3</a:t>
            </a:r>
            <a:r>
              <a:rPr lang="en-US" sz="2000"/>
              <a:t> – 7.81%</a:t>
            </a:r>
          </a:p>
          <a:p>
            <a:r>
              <a:rPr lang="en-US" sz="2000"/>
              <a:t>Growth = 50 cm</a:t>
            </a:r>
            <a:r>
              <a:rPr lang="en-US" sz="2000" baseline="30000"/>
              <a:t>-3</a:t>
            </a:r>
            <a:r>
              <a:rPr lang="en-US" sz="2000"/>
              <a:t> – 26.04%</a:t>
            </a:r>
          </a:p>
          <a:p>
            <a:r>
              <a:rPr lang="en-US" sz="2000"/>
              <a:t>Missing = 2 cm</a:t>
            </a:r>
            <a:r>
              <a:rPr lang="en-US" sz="2000" baseline="30000"/>
              <a:t>-3</a:t>
            </a:r>
            <a:r>
              <a:rPr lang="en-US" sz="2000"/>
              <a:t> – 1.04%</a:t>
            </a:r>
          </a:p>
        </p:txBody>
      </p:sp>
      <p:sp>
        <p:nvSpPr>
          <p:cNvPr id="46090" name="Text Box 10"/>
          <p:cNvSpPr txBox="1">
            <a:spLocks noChangeArrowheads="1"/>
          </p:cNvSpPr>
          <p:nvPr/>
        </p:nvSpPr>
        <p:spPr bwMode="auto">
          <a:xfrm>
            <a:off x="2133600" y="4648200"/>
            <a:ext cx="1044575" cy="396875"/>
          </a:xfrm>
          <a:prstGeom prst="rect">
            <a:avLst/>
          </a:prstGeom>
          <a:noFill/>
          <a:ln w="9525">
            <a:noFill/>
            <a:miter lim="800000"/>
            <a:headEnd/>
            <a:tailEnd/>
          </a:ln>
          <a:effectLst/>
        </p:spPr>
        <p:txBody>
          <a:bodyPr wrap="none">
            <a:spAutoFit/>
          </a:bodyPr>
          <a:lstStyle/>
          <a:p>
            <a:r>
              <a:rPr lang="en-US" sz="2000"/>
              <a:t>99.99%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smtClean="0"/>
              <a:t>Background</a:t>
            </a:r>
          </a:p>
        </p:txBody>
      </p:sp>
      <p:sp>
        <p:nvSpPr>
          <p:cNvPr id="3" name="Content Placeholder 2"/>
          <p:cNvSpPr>
            <a:spLocks noGrp="1"/>
          </p:cNvSpPr>
          <p:nvPr>
            <p:ph idx="1"/>
          </p:nvPr>
        </p:nvSpPr>
        <p:spPr>
          <a:xfrm>
            <a:off x="457200" y="1600200"/>
            <a:ext cx="4114800" cy="4800600"/>
          </a:xfrm>
        </p:spPr>
        <p:txBody>
          <a:bodyPr>
            <a:normAutofit/>
          </a:bodyPr>
          <a:lstStyle/>
          <a:p>
            <a:pPr eaLnBrk="1" hangingPunct="1">
              <a:lnSpc>
                <a:spcPct val="90000"/>
              </a:lnSpc>
            </a:pPr>
            <a:r>
              <a:rPr lang="en-US" sz="3000" smtClean="0"/>
              <a:t>CLAW hypothesis (Charlson et al. 1987)</a:t>
            </a:r>
          </a:p>
          <a:p>
            <a:pPr eaLnBrk="1" hangingPunct="1">
              <a:lnSpc>
                <a:spcPct val="90000"/>
              </a:lnSpc>
            </a:pPr>
            <a:endParaRPr lang="en-US" sz="3000" smtClean="0"/>
          </a:p>
          <a:p>
            <a:pPr eaLnBrk="1" hangingPunct="1">
              <a:lnSpc>
                <a:spcPct val="90000"/>
              </a:lnSpc>
            </a:pPr>
            <a:r>
              <a:rPr lang="en-US" sz="3000" smtClean="0"/>
              <a:t>Pacific Atmospheric Sulfur Experiment (PASE) August-September 2007</a:t>
            </a:r>
          </a:p>
          <a:p>
            <a:pPr lvl="1" eaLnBrk="1" hangingPunct="1">
              <a:lnSpc>
                <a:spcPct val="90000"/>
              </a:lnSpc>
            </a:pPr>
            <a:r>
              <a:rPr lang="en-US" sz="2600" smtClean="0"/>
              <a:t>Remote (Kiribati)</a:t>
            </a:r>
          </a:p>
          <a:p>
            <a:pPr lvl="1" eaLnBrk="1" hangingPunct="1">
              <a:lnSpc>
                <a:spcPct val="90000"/>
              </a:lnSpc>
            </a:pPr>
            <a:r>
              <a:rPr lang="en-US" sz="2600" smtClean="0"/>
              <a:t>DMS (dimethyl sulfide) nucleation of  sulfate aerosol</a:t>
            </a:r>
          </a:p>
          <a:p>
            <a:pPr eaLnBrk="1" hangingPunct="1">
              <a:lnSpc>
                <a:spcPct val="90000"/>
              </a:lnSpc>
            </a:pPr>
            <a:endParaRPr lang="en-US" sz="3000" smtClean="0"/>
          </a:p>
        </p:txBody>
      </p:sp>
      <p:pic>
        <p:nvPicPr>
          <p:cNvPr id="17411" name="Picture 3"/>
          <p:cNvPicPr>
            <a:picLocks noChangeAspect="1" noChangeArrowheads="1"/>
          </p:cNvPicPr>
          <p:nvPr/>
        </p:nvPicPr>
        <p:blipFill>
          <a:blip r:embed="rId2"/>
          <a:srcRect/>
          <a:stretch>
            <a:fillRect/>
          </a:stretch>
        </p:blipFill>
        <p:spPr bwMode="auto">
          <a:xfrm>
            <a:off x="4648200" y="1752600"/>
            <a:ext cx="4410075"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Grp="1"/>
          </p:cNvSpPr>
          <p:nvPr>
            <p:ph type="title"/>
          </p:nvPr>
        </p:nvSpPr>
        <p:spPr/>
        <p:txBody>
          <a:bodyPr/>
          <a:lstStyle/>
          <a:p>
            <a:pPr eaLnBrk="1" hangingPunct="1"/>
            <a:r>
              <a:rPr lang="en-US" smtClean="0"/>
              <a:t>Conclusion</a:t>
            </a:r>
          </a:p>
        </p:txBody>
      </p:sp>
      <p:sp>
        <p:nvSpPr>
          <p:cNvPr id="47106" name="Rectangle 5"/>
          <p:cNvSpPr>
            <a:spLocks noGrp="1"/>
          </p:cNvSpPr>
          <p:nvPr>
            <p:ph type="body" idx="1"/>
          </p:nvPr>
        </p:nvSpPr>
        <p:spPr>
          <a:xfrm>
            <a:off x="457200" y="1371600"/>
            <a:ext cx="8229600" cy="4754563"/>
          </a:xfrm>
        </p:spPr>
        <p:txBody>
          <a:bodyPr/>
          <a:lstStyle/>
          <a:p>
            <a:pPr eaLnBrk="1" hangingPunct="1">
              <a:lnSpc>
                <a:spcPct val="80000"/>
              </a:lnSpc>
            </a:pPr>
            <a:r>
              <a:rPr lang="en-US" sz="2800" smtClean="0"/>
              <a:t>“This work confirms that most of the MBL population is typically resupplied through entrainment from the FT rather than nucleation and growth in the MBL and that the CLAW hypothesis, as proposed, was not operational within the PASE MBL.”</a:t>
            </a:r>
          </a:p>
          <a:p>
            <a:pPr eaLnBrk="1" hangingPunct="1">
              <a:lnSpc>
                <a:spcPct val="80000"/>
              </a:lnSpc>
            </a:pPr>
            <a:endParaRPr lang="en-US" sz="2800" smtClean="0"/>
          </a:p>
          <a:p>
            <a:pPr eaLnBrk="1" hangingPunct="1">
              <a:lnSpc>
                <a:spcPct val="80000"/>
              </a:lnSpc>
            </a:pPr>
            <a:r>
              <a:rPr lang="en-US" sz="2800" smtClean="0"/>
              <a:t>Biomass burning “combustion” in the Amazon basin can be a source for aerosol in the central pacific by long range transport</a:t>
            </a:r>
          </a:p>
          <a:p>
            <a:pPr eaLnBrk="1" hangingPunct="1">
              <a:lnSpc>
                <a:spcPct val="80000"/>
              </a:lnSpc>
            </a:pPr>
            <a:endParaRPr lang="en-US" sz="2800" smtClean="0"/>
          </a:p>
          <a:p>
            <a:pPr eaLnBrk="1" hangingPunct="1">
              <a:lnSpc>
                <a:spcPct val="80000"/>
              </a:lnSpc>
            </a:pPr>
            <a:r>
              <a:rPr lang="en-US" sz="2800" smtClean="0"/>
              <a:t>Transport occurs in the free troposphere and then mixes to the MBL to act a CCN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457200" y="228600"/>
            <a:ext cx="8229600" cy="914400"/>
          </a:xfrm>
        </p:spPr>
        <p:txBody>
          <a:bodyPr/>
          <a:lstStyle/>
          <a:p>
            <a:r>
              <a:rPr lang="en-US" smtClean="0"/>
              <a:t>Criticisms</a:t>
            </a:r>
          </a:p>
        </p:txBody>
      </p:sp>
      <p:sp>
        <p:nvSpPr>
          <p:cNvPr id="53251" name="Rectangle 3"/>
          <p:cNvSpPr>
            <a:spLocks noGrp="1"/>
          </p:cNvSpPr>
          <p:nvPr>
            <p:ph type="body" idx="1"/>
          </p:nvPr>
        </p:nvSpPr>
        <p:spPr>
          <a:xfrm>
            <a:off x="457200" y="1295400"/>
            <a:ext cx="8229600" cy="5105400"/>
          </a:xfrm>
        </p:spPr>
        <p:txBody>
          <a:bodyPr/>
          <a:lstStyle/>
          <a:p>
            <a:pPr>
              <a:lnSpc>
                <a:spcPct val="90000"/>
              </a:lnSpc>
            </a:pPr>
            <a:r>
              <a:rPr lang="en-US" sz="2800" smtClean="0"/>
              <a:t>No cloud droplet concentration data: 139 ± 39 cm</a:t>
            </a:r>
            <a:r>
              <a:rPr lang="en-US" sz="2800" baseline="30000" smtClean="0"/>
              <a:t>-3</a:t>
            </a:r>
            <a:r>
              <a:rPr lang="en-US" sz="2800" smtClean="0"/>
              <a:t> (Hudson and Noble 2009)</a:t>
            </a:r>
          </a:p>
          <a:p>
            <a:pPr>
              <a:lnSpc>
                <a:spcPct val="90000"/>
              </a:lnSpc>
            </a:pPr>
            <a:endParaRPr lang="en-US" sz="2800" smtClean="0"/>
          </a:p>
          <a:p>
            <a:pPr>
              <a:lnSpc>
                <a:spcPct val="90000"/>
              </a:lnSpc>
            </a:pPr>
            <a:r>
              <a:rPr lang="en-US" sz="2800" smtClean="0"/>
              <a:t>Do I believe that the sea salt contribution was only 15 cm</a:t>
            </a:r>
            <a:r>
              <a:rPr lang="en-US" sz="2800" baseline="30000" smtClean="0"/>
              <a:t>-3</a:t>
            </a:r>
            <a:r>
              <a:rPr lang="en-US" sz="2800" smtClean="0"/>
              <a:t> when CCN.04 difference from BL to FT was 39 cm</a:t>
            </a:r>
            <a:r>
              <a:rPr lang="en-US" sz="2800" baseline="30000" smtClean="0"/>
              <a:t>-3</a:t>
            </a:r>
            <a:r>
              <a:rPr lang="en-US" sz="2800" smtClean="0"/>
              <a:t>?</a:t>
            </a:r>
          </a:p>
          <a:p>
            <a:pPr>
              <a:lnSpc>
                <a:spcPct val="90000"/>
              </a:lnSpc>
            </a:pPr>
            <a:endParaRPr lang="en-US" sz="2800" smtClean="0"/>
          </a:p>
          <a:p>
            <a:pPr>
              <a:lnSpc>
                <a:spcPct val="90000"/>
              </a:lnSpc>
            </a:pPr>
            <a:r>
              <a:rPr lang="en-US" sz="2800" smtClean="0"/>
              <a:t>Lack of discussion of mixing over the whole project where increased wind speed in the inversion layer in polluted cases creates a mechanism to mix the aerosol from the FT to the BL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152400"/>
            <a:ext cx="8229600" cy="639763"/>
          </a:xfrm>
        </p:spPr>
        <p:txBody>
          <a:bodyPr/>
          <a:lstStyle/>
          <a:p>
            <a:pPr eaLnBrk="1" hangingPunct="1"/>
            <a:r>
              <a:rPr lang="en-US" sz="4000" smtClean="0"/>
              <a:t>References</a:t>
            </a:r>
          </a:p>
        </p:txBody>
      </p:sp>
      <p:sp>
        <p:nvSpPr>
          <p:cNvPr id="3" name="Content Placeholder 2"/>
          <p:cNvSpPr>
            <a:spLocks noGrp="1"/>
          </p:cNvSpPr>
          <p:nvPr>
            <p:ph idx="1"/>
          </p:nvPr>
        </p:nvSpPr>
        <p:spPr/>
        <p:txBody>
          <a:bodyPr>
            <a:normAutofit/>
          </a:bodyPr>
          <a:lstStyle/>
          <a:p>
            <a:pPr eaLnBrk="1" hangingPunct="1">
              <a:lnSpc>
                <a:spcPct val="80000"/>
              </a:lnSpc>
            </a:pPr>
            <a:r>
              <a:rPr lang="en-US" sz="1800" smtClean="0"/>
              <a:t>Charlson, R. J., Lovelock, J. E., Andreae, M. O. and Warren, S. G. (1987). Oceanic phytoplankton, atmospheric sulphur, cloud albedo and climate. </a:t>
            </a:r>
            <a:r>
              <a:rPr lang="en-US" sz="1800" i="1" smtClean="0"/>
              <a:t>Nature</a:t>
            </a:r>
            <a:r>
              <a:rPr lang="en-US" sz="1800" smtClean="0"/>
              <a:t> </a:t>
            </a:r>
            <a:r>
              <a:rPr lang="en-US" sz="1800" b="1" smtClean="0"/>
              <a:t>326</a:t>
            </a:r>
            <a:r>
              <a:rPr lang="en-US" sz="1800" smtClean="0"/>
              <a:t> (6114): 655–661.</a:t>
            </a:r>
          </a:p>
          <a:p>
            <a:pPr eaLnBrk="1" hangingPunct="1">
              <a:spcBef>
                <a:spcPct val="0"/>
              </a:spcBef>
            </a:pPr>
            <a:r>
              <a:rPr lang="en-US" sz="1800" smtClean="0"/>
              <a:t>Clarke, A. D., Freitag, S., Simpson, R. M. C., Hudson, J. G., Howell, S. G., Brekhovskikh, V. L., Campos, T., Kapustin, V. N., and Zhou, J.: Free troposphere as a major source of CCN for the equatorial pacific boundary layer: long-range transport and teleconnections, Atmos. Chem. Phys., 13, 7511-7529, doi:10.5194/acp-13-7511-2013, 2013. </a:t>
            </a:r>
          </a:p>
          <a:p>
            <a:pPr>
              <a:spcBef>
                <a:spcPct val="0"/>
              </a:spcBef>
            </a:pPr>
            <a:r>
              <a:rPr lang="en-US" sz="1800" smtClean="0"/>
              <a:t>Hoppel, W. A., Frick, G. M., Fitzgerald, J. W., and Larson, R. E.: Marine boundary layer measurements of new particle formation and the effects nonprecipitating clouds have on aerosol size distribution, J. Geophys. Res., 99, 14443–14459, doi:10.1029/94JD00797, 1994.</a:t>
            </a:r>
          </a:p>
          <a:p>
            <a:pPr>
              <a:spcBef>
                <a:spcPct val="0"/>
              </a:spcBef>
            </a:pPr>
            <a:r>
              <a:rPr lang="en-US" sz="1800" smtClean="0"/>
              <a:t>Hudson, J. G., and S. Noble (2009), CCN and cloud droplet concentrations at a remote ocean site, Geophys. Res. Lett., 36, L13812, doi:10.1029/2009GL038465.</a:t>
            </a:r>
          </a:p>
          <a:p>
            <a:pPr eaLnBrk="1" hangingPunct="1">
              <a:lnSpc>
                <a:spcPct val="80000"/>
              </a:lnSpc>
            </a:pPr>
            <a:r>
              <a:rPr lang="en-US" sz="1800" smtClean="0"/>
              <a:t>Woodhouse, M. T., Mann, G. W., Carslaw, K. S., and Boucher, O.: Sensitivity of cloud condensation nuclei to regional changes in dimethyl-sulphide emissions, Atmos. Chem. Phys., 13, 2723-2733, doi:10.5194/acp-13-2723-2013, 2013.</a:t>
            </a:r>
          </a:p>
          <a:p>
            <a:pPr eaLnBrk="1" hangingPunct="1">
              <a:lnSpc>
                <a:spcPct val="80000"/>
              </a:lnSpc>
            </a:pPr>
            <a:r>
              <a:rPr lang="en-US" sz="1800" smtClean="0"/>
              <a:t>Woodhouse, M. T., Carslaw, K. S., Mann, G. W., Vallina, S. M., Vogt, M., Halloran, P. R., and Boucher, O.: Low sensitivity of cloud condensation nuclei to changes in the sea-air flux of dimethyl-sulphide, Atmos. Chem. Phys., 10, 7545-7559, doi:10.5194/acp-10-7545-2010, 2010.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457200" y="274638"/>
            <a:ext cx="3657600" cy="1143000"/>
          </a:xfrm>
        </p:spPr>
        <p:txBody>
          <a:bodyPr/>
          <a:lstStyle/>
          <a:p>
            <a:pPr algn="l" eaLnBrk="1" hangingPunct="1"/>
            <a:r>
              <a:rPr lang="en-US" smtClean="0"/>
              <a:t>Failure</a:t>
            </a:r>
          </a:p>
        </p:txBody>
      </p:sp>
      <p:sp>
        <p:nvSpPr>
          <p:cNvPr id="10" name="Content Placeholder 9"/>
          <p:cNvSpPr>
            <a:spLocks noGrp="1"/>
          </p:cNvSpPr>
          <p:nvPr>
            <p:ph sz="half" idx="1"/>
          </p:nvPr>
        </p:nvSpPr>
        <p:spPr>
          <a:xfrm>
            <a:off x="457200" y="4114800"/>
            <a:ext cx="8305800" cy="2286000"/>
          </a:xfrm>
        </p:spPr>
        <p:txBody>
          <a:bodyPr rtlCol="0">
            <a:normAutofit fontScale="92500" lnSpcReduction="20000"/>
          </a:bodyPr>
          <a:lstStyle/>
          <a:p>
            <a:pPr eaLnBrk="1" fontAlgn="auto" hangingPunct="1">
              <a:spcAft>
                <a:spcPts val="0"/>
              </a:spcAft>
              <a:buFont typeface="Arial" pitchFamily="34" charset="0"/>
              <a:buChar char="•"/>
              <a:defRPr/>
            </a:pPr>
            <a:r>
              <a:rPr lang="en-US" dirty="0" smtClean="0"/>
              <a:t>More CCN than in a less remote location in the Caribbean</a:t>
            </a:r>
          </a:p>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en-US" dirty="0" smtClean="0"/>
              <a:t>Woodhouse et al. 2010 and 2013 – More DMS does not lead to formation of many new particles </a:t>
            </a:r>
          </a:p>
          <a:p>
            <a:pPr lvl="1" eaLnBrk="1" fontAlgn="auto" hangingPunct="1">
              <a:spcAft>
                <a:spcPts val="0"/>
              </a:spcAft>
              <a:buFont typeface="Arial" pitchFamily="34" charset="0"/>
              <a:buChar char="–"/>
              <a:defRPr/>
            </a:pPr>
            <a:r>
              <a:rPr lang="en-US" dirty="0" smtClean="0"/>
              <a:t>Condenses on pre-existing particles</a:t>
            </a:r>
          </a:p>
          <a:p>
            <a:pPr lvl="1" eaLnBrk="1" fontAlgn="auto" hangingPunct="1">
              <a:spcAft>
                <a:spcPts val="0"/>
              </a:spcAft>
              <a:buFont typeface="Arial" pitchFamily="34" charset="0"/>
              <a:buChar char="–"/>
              <a:defRPr/>
            </a:pPr>
            <a:r>
              <a:rPr lang="en-US" dirty="0" smtClean="0"/>
              <a:t>Processed in cloud by aqueous oxidation</a:t>
            </a:r>
            <a:endParaRPr lang="en-US" dirty="0"/>
          </a:p>
        </p:txBody>
      </p:sp>
      <p:sp>
        <p:nvSpPr>
          <p:cNvPr id="18436" name="TextBox 11"/>
          <p:cNvSpPr txBox="1">
            <a:spLocks noChangeArrowheads="1"/>
          </p:cNvSpPr>
          <p:nvPr/>
        </p:nvSpPr>
        <p:spPr bwMode="auto">
          <a:xfrm>
            <a:off x="457200" y="1524000"/>
            <a:ext cx="1905000" cy="1920875"/>
          </a:xfrm>
          <a:prstGeom prst="rect">
            <a:avLst/>
          </a:prstGeom>
          <a:noFill/>
          <a:ln w="9525">
            <a:noFill/>
            <a:miter lim="800000"/>
            <a:headEnd/>
            <a:tailEnd/>
          </a:ln>
        </p:spPr>
        <p:txBody>
          <a:bodyPr>
            <a:spAutoFit/>
          </a:bodyPr>
          <a:lstStyle/>
          <a:p>
            <a:r>
              <a:rPr lang="en-US" sz="2000">
                <a:latin typeface="Calibri" pitchFamily="34" charset="0"/>
              </a:rPr>
              <a:t>Figure 1a&amp;b, Hudson and Noble 2009, cloud droplets with CCN at 1% supersaturation</a:t>
            </a:r>
          </a:p>
        </p:txBody>
      </p:sp>
      <p:pic>
        <p:nvPicPr>
          <p:cNvPr id="18438" name="Picture 6"/>
          <p:cNvPicPr>
            <a:picLocks noChangeAspect="1" noChangeArrowheads="1"/>
          </p:cNvPicPr>
          <p:nvPr/>
        </p:nvPicPr>
        <p:blipFill>
          <a:blip r:embed="rId2"/>
          <a:srcRect/>
          <a:stretch>
            <a:fillRect/>
          </a:stretch>
        </p:blipFill>
        <p:spPr bwMode="auto">
          <a:xfrm>
            <a:off x="2438400" y="228600"/>
            <a:ext cx="6434138" cy="3797300"/>
          </a:xfrm>
          <a:prstGeom prst="rect">
            <a:avLst/>
          </a:prstGeom>
          <a:noFill/>
          <a:ln w="9525">
            <a:noFill/>
            <a:miter lim="800000"/>
            <a:headEnd/>
            <a:tailEnd/>
          </a:ln>
          <a:effectLst/>
        </p:spPr>
      </p:pic>
      <p:sp>
        <p:nvSpPr>
          <p:cNvPr id="18439" name="Rectangle 7"/>
          <p:cNvSpPr>
            <a:spLocks noChangeArrowheads="1"/>
          </p:cNvSpPr>
          <p:nvPr/>
        </p:nvSpPr>
        <p:spPr bwMode="auto">
          <a:xfrm>
            <a:off x="3657600" y="2667000"/>
            <a:ext cx="1981200" cy="533400"/>
          </a:xfrm>
          <a:prstGeom prst="rect">
            <a:avLst/>
          </a:prstGeom>
          <a:solidFill>
            <a:srgbClr val="FFFFFF"/>
          </a:solidFill>
          <a:ln w="9525">
            <a:noFill/>
            <a:miter lim="800000"/>
            <a:headEnd/>
            <a:tailEnd/>
          </a:ln>
          <a:effectLst/>
        </p:spPr>
        <p:txBody>
          <a:bodyPr wrap="none" anchor="ctr"/>
          <a:lstStyle/>
          <a:p>
            <a:endParaRPr lang="en-US"/>
          </a:p>
        </p:txBody>
      </p:sp>
      <p:sp>
        <p:nvSpPr>
          <p:cNvPr id="18440" name="Rectangle 8"/>
          <p:cNvSpPr>
            <a:spLocks noChangeArrowheads="1"/>
          </p:cNvSpPr>
          <p:nvPr/>
        </p:nvSpPr>
        <p:spPr bwMode="auto">
          <a:xfrm>
            <a:off x="6705600" y="2667000"/>
            <a:ext cx="1981200" cy="533400"/>
          </a:xfrm>
          <a:prstGeom prst="rect">
            <a:avLst/>
          </a:prstGeom>
          <a:solidFill>
            <a:srgbClr val="FFFFFF"/>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4"/>
          <p:cNvSpPr>
            <a:spLocks noGrp="1"/>
          </p:cNvSpPr>
          <p:nvPr>
            <p:ph type="title"/>
          </p:nvPr>
        </p:nvSpPr>
        <p:spPr/>
        <p:txBody>
          <a:bodyPr/>
          <a:lstStyle/>
          <a:p>
            <a:pPr eaLnBrk="1" hangingPunct="1"/>
            <a:r>
              <a:rPr lang="en-US" smtClean="0"/>
              <a:t>Definitions</a:t>
            </a:r>
          </a:p>
        </p:txBody>
      </p:sp>
      <p:sp>
        <p:nvSpPr>
          <p:cNvPr id="19458" name="Content Placeholder 5"/>
          <p:cNvSpPr>
            <a:spLocks noGrp="1"/>
          </p:cNvSpPr>
          <p:nvPr>
            <p:ph idx="1"/>
          </p:nvPr>
        </p:nvSpPr>
        <p:spPr/>
        <p:txBody>
          <a:bodyPr/>
          <a:lstStyle/>
          <a:p>
            <a:pPr eaLnBrk="1" hangingPunct="1"/>
            <a:r>
              <a:rPr lang="en-US" smtClean="0"/>
              <a:t>CN = condensation nuclei (aerosols&gt;0.01µm)</a:t>
            </a:r>
          </a:p>
          <a:p>
            <a:pPr eaLnBrk="1" hangingPunct="1"/>
            <a:r>
              <a:rPr lang="en-US" smtClean="0"/>
              <a:t>CNhot = CN concentrations heated to 360°C</a:t>
            </a:r>
          </a:p>
          <a:p>
            <a:pPr eaLnBrk="1" hangingPunct="1"/>
            <a:r>
              <a:rPr lang="en-US" smtClean="0"/>
              <a:t>CNcold = CN not heated</a:t>
            </a:r>
          </a:p>
          <a:p>
            <a:pPr eaLnBrk="1" hangingPunct="1"/>
            <a:r>
              <a:rPr lang="en-US" smtClean="0"/>
              <a:t>CNvol = difference of CNcold and CNhot</a:t>
            </a:r>
          </a:p>
          <a:p>
            <a:pPr eaLnBrk="1" hangingPunct="1"/>
            <a:r>
              <a:rPr lang="en-US" smtClean="0"/>
              <a:t>CCN.2 = CCN concentration at 0.2% S</a:t>
            </a:r>
          </a:p>
          <a:p>
            <a:pPr eaLnBrk="1" hangingPunct="1"/>
            <a:r>
              <a:rPr lang="en-US" smtClean="0"/>
              <a:t>DMA = differential mobility analyzer</a:t>
            </a:r>
          </a:p>
          <a:p>
            <a:pPr eaLnBrk="1" hangingPunct="1"/>
            <a:r>
              <a:rPr lang="en-US" smtClean="0"/>
              <a:t>ITCZ = Intertropical convergence zone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p:txBody>
          <a:bodyPr/>
          <a:lstStyle/>
          <a:p>
            <a:pPr eaLnBrk="1" hangingPunct="1"/>
            <a:r>
              <a:rPr lang="en-US" smtClean="0"/>
              <a:t>Aerosol instruments</a:t>
            </a:r>
          </a:p>
        </p:txBody>
      </p:sp>
      <p:sp>
        <p:nvSpPr>
          <p:cNvPr id="20482" name="Rectangle 3"/>
          <p:cNvSpPr>
            <a:spLocks noGrp="1"/>
          </p:cNvSpPr>
          <p:nvPr>
            <p:ph type="body" idx="1"/>
          </p:nvPr>
        </p:nvSpPr>
        <p:spPr/>
        <p:txBody>
          <a:bodyPr/>
          <a:lstStyle/>
          <a:p>
            <a:pPr eaLnBrk="1" hangingPunct="1"/>
            <a:r>
              <a:rPr lang="en-US" sz="2800" smtClean="0"/>
              <a:t>Two CN counters (TSI 3010), one hot and one cold &gt;0.01µm</a:t>
            </a:r>
          </a:p>
          <a:p>
            <a:pPr eaLnBrk="1" hangingPunct="1"/>
            <a:r>
              <a:rPr lang="en-US" sz="2800" smtClean="0"/>
              <a:t>Ultra fine CN (TSI 3025A) &gt;0.003µm</a:t>
            </a:r>
          </a:p>
          <a:p>
            <a:pPr eaLnBrk="1" hangingPunct="1"/>
            <a:r>
              <a:rPr lang="en-US" sz="2800" smtClean="0"/>
              <a:t>Aerodynamic particle sizer (APS-TSI 3321) 0.7-7.0µm</a:t>
            </a:r>
          </a:p>
          <a:p>
            <a:pPr eaLnBrk="1" hangingPunct="1"/>
            <a:r>
              <a:rPr lang="en-US" sz="2800" smtClean="0"/>
              <a:t>Long DMA (TSI 3081) 0.1-0.5µm</a:t>
            </a:r>
          </a:p>
          <a:p>
            <a:pPr eaLnBrk="1" hangingPunct="1"/>
            <a:r>
              <a:rPr lang="en-US" sz="2800" smtClean="0"/>
              <a:t>Radial DMA 0.01-0.2µm</a:t>
            </a:r>
          </a:p>
          <a:p>
            <a:pPr eaLnBrk="1" hangingPunct="1"/>
            <a:r>
              <a:rPr lang="en-US" sz="2800" smtClean="0"/>
              <a:t>Time of flight AMS</a:t>
            </a:r>
          </a:p>
          <a:p>
            <a:pPr eaLnBrk="1" hangingPunct="1"/>
            <a:r>
              <a:rPr lang="en-US" sz="2800" smtClean="0"/>
              <a:t>DRI CCN spectrometer 0.04-1.5% 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p:cNvSpPr>
          <p:nvPr>
            <p:ph type="title" idx="4294967295"/>
          </p:nvPr>
        </p:nvSpPr>
        <p:spPr/>
        <p:txBody>
          <a:bodyPr/>
          <a:lstStyle/>
          <a:p>
            <a:pPr eaLnBrk="1" hangingPunct="1"/>
            <a:r>
              <a:rPr lang="en-US" smtClean="0"/>
              <a:t>CO concentrations as proxy aerosol</a:t>
            </a:r>
          </a:p>
        </p:txBody>
      </p:sp>
      <p:sp>
        <p:nvSpPr>
          <p:cNvPr id="49155" name="Rectangle 7"/>
          <p:cNvSpPr>
            <a:spLocks noGrp="1"/>
          </p:cNvSpPr>
          <p:nvPr>
            <p:ph type="body" sz="half" idx="4294967295"/>
          </p:nvPr>
        </p:nvSpPr>
        <p:spPr>
          <a:xfrm>
            <a:off x="457200" y="1600200"/>
            <a:ext cx="3352800" cy="4525963"/>
          </a:xfrm>
        </p:spPr>
        <p:txBody>
          <a:bodyPr/>
          <a:lstStyle/>
          <a:p>
            <a:pPr eaLnBrk="1" hangingPunct="1">
              <a:lnSpc>
                <a:spcPct val="90000"/>
              </a:lnSpc>
            </a:pPr>
            <a:r>
              <a:rPr lang="en-US" sz="2800" smtClean="0"/>
              <a:t>Low CO concentrations indicate aged clean air masses</a:t>
            </a:r>
          </a:p>
          <a:p>
            <a:pPr eaLnBrk="1" hangingPunct="1">
              <a:lnSpc>
                <a:spcPct val="90000"/>
              </a:lnSpc>
            </a:pPr>
            <a:endParaRPr lang="en-US" sz="2800" smtClean="0"/>
          </a:p>
          <a:p>
            <a:pPr eaLnBrk="1" hangingPunct="1">
              <a:lnSpc>
                <a:spcPct val="90000"/>
              </a:lnSpc>
            </a:pPr>
            <a:r>
              <a:rPr lang="en-US" sz="2800" smtClean="0"/>
              <a:t>High CO concentrations indicate recent combustion process in polluted air masses</a:t>
            </a:r>
          </a:p>
        </p:txBody>
      </p:sp>
      <p:pic>
        <p:nvPicPr>
          <p:cNvPr id="49156" name="Picture 4"/>
          <p:cNvPicPr>
            <a:picLocks noChangeAspect="1" noChangeArrowheads="1"/>
          </p:cNvPicPr>
          <p:nvPr>
            <p:ph sz="half" idx="4294967295"/>
          </p:nvPr>
        </p:nvPicPr>
        <p:blipFill>
          <a:blip r:embed="rId2"/>
          <a:srcRect/>
          <a:stretch>
            <a:fillRect/>
          </a:stretch>
        </p:blipFill>
        <p:spPr>
          <a:xfrm>
            <a:off x="3733800" y="2133600"/>
            <a:ext cx="5257800" cy="3224213"/>
          </a:xfrm>
        </p:spPr>
      </p:pic>
      <p:sp>
        <p:nvSpPr>
          <p:cNvPr id="49157" name="Text Box 5"/>
          <p:cNvSpPr txBox="1">
            <a:spLocks noChangeArrowheads="1"/>
          </p:cNvSpPr>
          <p:nvPr/>
        </p:nvSpPr>
        <p:spPr bwMode="auto">
          <a:xfrm>
            <a:off x="4876800" y="5410200"/>
            <a:ext cx="2643188" cy="396875"/>
          </a:xfrm>
          <a:prstGeom prst="rect">
            <a:avLst/>
          </a:prstGeom>
          <a:noFill/>
          <a:ln w="9525">
            <a:noFill/>
            <a:miter lim="800000"/>
            <a:headEnd/>
            <a:tailEnd/>
          </a:ln>
          <a:effectLst/>
        </p:spPr>
        <p:txBody>
          <a:bodyPr wrap="none">
            <a:spAutoFit/>
          </a:bodyPr>
          <a:lstStyle/>
          <a:p>
            <a:r>
              <a:rPr lang="en-US" sz="2000"/>
              <a:t>FT = free troposphere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p:cNvSpPr>
          <p:nvPr>
            <p:ph type="body" sz="half" idx="4294967295"/>
          </p:nvPr>
        </p:nvSpPr>
        <p:spPr>
          <a:xfrm>
            <a:off x="609600" y="5105400"/>
            <a:ext cx="7848600" cy="1554163"/>
          </a:xfrm>
        </p:spPr>
        <p:txBody>
          <a:bodyPr/>
          <a:lstStyle/>
          <a:p>
            <a:pPr eaLnBrk="1" hangingPunct="1">
              <a:lnSpc>
                <a:spcPct val="80000"/>
              </a:lnSpc>
            </a:pPr>
            <a:r>
              <a:rPr lang="en-US" sz="1800" smtClean="0"/>
              <a:t>CO can be separated into high (&gt;63ppbv) and low (&lt;63ppbv) cases in boundary layer (BL), buffer layer (BuL), and free troposphere (FT) (upper and lower)</a:t>
            </a:r>
          </a:p>
          <a:p>
            <a:pPr eaLnBrk="1" hangingPunct="1">
              <a:lnSpc>
                <a:spcPct val="80000"/>
              </a:lnSpc>
            </a:pPr>
            <a:endParaRPr lang="en-US" sz="1800" smtClean="0"/>
          </a:p>
          <a:p>
            <a:pPr eaLnBrk="1" hangingPunct="1">
              <a:lnSpc>
                <a:spcPct val="80000"/>
              </a:lnSpc>
            </a:pPr>
            <a:r>
              <a:rPr lang="en-US" sz="1800" smtClean="0"/>
              <a:t>This helps to define which are more likely to have pollution from combustion</a:t>
            </a:r>
          </a:p>
        </p:txBody>
      </p:sp>
      <p:pic>
        <p:nvPicPr>
          <p:cNvPr id="50179" name="Picture 4"/>
          <p:cNvPicPr>
            <a:picLocks noChangeAspect="1" noChangeArrowheads="1"/>
          </p:cNvPicPr>
          <p:nvPr>
            <p:ph sz="half" idx="4294967295"/>
          </p:nvPr>
        </p:nvPicPr>
        <p:blipFill>
          <a:blip r:embed="rId2"/>
          <a:srcRect/>
          <a:stretch>
            <a:fillRect/>
          </a:stretch>
        </p:blipFill>
        <p:spPr>
          <a:xfrm>
            <a:off x="1676400" y="533400"/>
            <a:ext cx="5867400" cy="4446588"/>
          </a:xfrm>
        </p:spPr>
      </p:pic>
      <p:sp>
        <p:nvSpPr>
          <p:cNvPr id="50180" name="Text Box 4"/>
          <p:cNvSpPr txBox="1">
            <a:spLocks noChangeArrowheads="1"/>
          </p:cNvSpPr>
          <p:nvPr/>
        </p:nvSpPr>
        <p:spPr bwMode="auto">
          <a:xfrm>
            <a:off x="2514600" y="152400"/>
            <a:ext cx="4708525" cy="457200"/>
          </a:xfrm>
          <a:prstGeom prst="rect">
            <a:avLst/>
          </a:prstGeom>
          <a:noFill/>
          <a:ln w="9525">
            <a:noFill/>
            <a:miter lim="800000"/>
            <a:headEnd/>
            <a:tailEnd/>
          </a:ln>
          <a:effectLst/>
        </p:spPr>
        <p:txBody>
          <a:bodyPr wrap="none">
            <a:spAutoFit/>
          </a:bodyPr>
          <a:lstStyle/>
          <a:p>
            <a:r>
              <a:rPr lang="en-US" sz="2400"/>
              <a:t>Histograms of CO measurements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p:cNvSpPr>
            <a:spLocks noGrp="1"/>
          </p:cNvSpPr>
          <p:nvPr>
            <p:ph type="title"/>
          </p:nvPr>
        </p:nvSpPr>
        <p:spPr/>
        <p:txBody>
          <a:bodyPr/>
          <a:lstStyle/>
          <a:p>
            <a:pPr eaLnBrk="1" hangingPunct="1"/>
            <a:r>
              <a:rPr lang="en-US" smtClean="0"/>
              <a:t>Volatility of aerosols</a:t>
            </a:r>
          </a:p>
        </p:txBody>
      </p:sp>
      <p:sp>
        <p:nvSpPr>
          <p:cNvPr id="21506" name="Rectangle 5"/>
          <p:cNvSpPr>
            <a:spLocks noGrp="1"/>
          </p:cNvSpPr>
          <p:nvPr>
            <p:ph type="body" sz="half" idx="4294967295"/>
          </p:nvPr>
        </p:nvSpPr>
        <p:spPr>
          <a:xfrm>
            <a:off x="457200" y="1600200"/>
            <a:ext cx="3505200" cy="4525963"/>
          </a:xfrm>
        </p:spPr>
        <p:txBody>
          <a:bodyPr/>
          <a:lstStyle/>
          <a:p>
            <a:pPr eaLnBrk="1" hangingPunct="1"/>
            <a:r>
              <a:rPr lang="en-US" sz="2400" smtClean="0"/>
              <a:t>Heating to 360°C vaporizes some aerosol (CNvol)</a:t>
            </a:r>
          </a:p>
          <a:p>
            <a:pPr eaLnBrk="1" hangingPunct="1"/>
            <a:endParaRPr lang="en-US" sz="2400" smtClean="0"/>
          </a:p>
          <a:p>
            <a:pPr eaLnBrk="1" hangingPunct="1"/>
            <a:r>
              <a:rPr lang="en-US" sz="2400" smtClean="0"/>
              <a:t>Internally mixed aerosol shrink</a:t>
            </a:r>
          </a:p>
          <a:p>
            <a:pPr eaLnBrk="1" hangingPunct="1"/>
            <a:endParaRPr lang="en-US" sz="2400" smtClean="0"/>
          </a:p>
          <a:p>
            <a:pPr eaLnBrk="1" hangingPunct="1"/>
            <a:r>
              <a:rPr lang="en-US" sz="2400" smtClean="0"/>
              <a:t>Not volatile remain such as BC and sea salt, among others (CNhot)</a:t>
            </a:r>
          </a:p>
        </p:txBody>
      </p:sp>
      <p:pic>
        <p:nvPicPr>
          <p:cNvPr id="21507" name="Picture 4"/>
          <p:cNvPicPr>
            <a:picLocks noChangeAspect="1" noChangeArrowheads="1"/>
          </p:cNvPicPr>
          <p:nvPr/>
        </p:nvPicPr>
        <p:blipFill>
          <a:blip r:embed="rId2"/>
          <a:srcRect/>
          <a:stretch>
            <a:fillRect/>
          </a:stretch>
        </p:blipFill>
        <p:spPr bwMode="auto">
          <a:xfrm>
            <a:off x="3886200" y="1981200"/>
            <a:ext cx="5078413" cy="3276600"/>
          </a:xfrm>
          <a:prstGeom prst="rect">
            <a:avLst/>
          </a:prstGeom>
          <a:noFill/>
          <a:ln w="9525">
            <a:noFill/>
            <a:miter lim="800000"/>
            <a:headEnd/>
            <a:tailEnd/>
          </a:ln>
        </p:spPr>
      </p:pic>
      <p:sp>
        <p:nvSpPr>
          <p:cNvPr id="21509" name="Text Box 5"/>
          <p:cNvSpPr txBox="1">
            <a:spLocks noChangeArrowheads="1"/>
          </p:cNvSpPr>
          <p:nvPr/>
        </p:nvSpPr>
        <p:spPr bwMode="auto">
          <a:xfrm>
            <a:off x="7543800" y="2133600"/>
            <a:ext cx="984250" cy="366713"/>
          </a:xfrm>
          <a:prstGeom prst="rect">
            <a:avLst/>
          </a:prstGeom>
          <a:noFill/>
          <a:ln w="9525">
            <a:noFill/>
            <a:miter lim="800000"/>
            <a:headEnd/>
            <a:tailEnd/>
          </a:ln>
          <a:effectLst/>
        </p:spPr>
        <p:txBody>
          <a:bodyPr wrap="none">
            <a:spAutoFit/>
          </a:bodyPr>
          <a:lstStyle/>
          <a:p>
            <a:r>
              <a:rPr lang="en-US">
                <a:solidFill>
                  <a:srgbClr val="FF0000"/>
                </a:solidFill>
              </a:rPr>
              <a:t>polluted</a:t>
            </a:r>
          </a:p>
        </p:txBody>
      </p:sp>
      <p:sp>
        <p:nvSpPr>
          <p:cNvPr id="21510" name="Text Box 6"/>
          <p:cNvSpPr txBox="1">
            <a:spLocks noChangeArrowheads="1"/>
          </p:cNvSpPr>
          <p:nvPr/>
        </p:nvSpPr>
        <p:spPr bwMode="auto">
          <a:xfrm>
            <a:off x="7543800" y="4876800"/>
            <a:ext cx="730250" cy="366713"/>
          </a:xfrm>
          <a:prstGeom prst="rect">
            <a:avLst/>
          </a:prstGeom>
          <a:noFill/>
          <a:ln w="9525">
            <a:noFill/>
            <a:miter lim="800000"/>
            <a:headEnd/>
            <a:tailEnd/>
          </a:ln>
          <a:effectLst/>
        </p:spPr>
        <p:txBody>
          <a:bodyPr wrap="none">
            <a:spAutoFit/>
          </a:bodyPr>
          <a:lstStyle/>
          <a:p>
            <a:r>
              <a:rPr lang="en-US">
                <a:solidFill>
                  <a:srgbClr val="FF0000"/>
                </a:solidFill>
              </a:rPr>
              <a:t>clean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665</TotalTime>
  <Words>1297</Words>
  <Application>Microsoft Office PowerPoint</Application>
  <PresentationFormat>On-screen Show (4:3)</PresentationFormat>
  <Paragraphs>189</Paragraphs>
  <Slides>32</Slides>
  <Notes>0</Notes>
  <HiddenSlides>0</HiddenSlides>
  <MMClips>0</MMClips>
  <ScaleCrop>false</ScaleCrop>
  <HeadingPairs>
    <vt:vector size="8" baseType="variant">
      <vt:variant>
        <vt:lpstr>Fonts Used</vt:lpstr>
      </vt:variant>
      <vt:variant>
        <vt:i4>2</vt:i4>
      </vt:variant>
      <vt:variant>
        <vt:lpstr>Design Template</vt:lpstr>
      </vt:variant>
      <vt:variant>
        <vt:i4>1</vt:i4>
      </vt:variant>
      <vt:variant>
        <vt:lpstr>Embedded OLE Servers</vt:lpstr>
      </vt:variant>
      <vt:variant>
        <vt:i4>2</vt:i4>
      </vt:variant>
      <vt:variant>
        <vt:lpstr>Slide Titles</vt:lpstr>
      </vt:variant>
      <vt:variant>
        <vt:i4>32</vt:i4>
      </vt:variant>
    </vt:vector>
  </HeadingPairs>
  <TitlesOfParts>
    <vt:vector size="37" baseType="lpstr">
      <vt:lpstr>Arial</vt:lpstr>
      <vt:lpstr>Calibri</vt:lpstr>
      <vt:lpstr>Office Theme</vt:lpstr>
      <vt:lpstr>Microsoft Office Excel Chart</vt:lpstr>
      <vt:lpstr>JANDEL SIGMAPLOT GRAPHIC</vt:lpstr>
      <vt:lpstr>Free troposphere as a major source of CCN for the equatorial pacific boundary layer: long-range transport and teleconnections</vt:lpstr>
      <vt:lpstr>Outline</vt:lpstr>
      <vt:lpstr>Background</vt:lpstr>
      <vt:lpstr>Failure</vt:lpstr>
      <vt:lpstr>Definitions</vt:lpstr>
      <vt:lpstr>Aerosol instruments</vt:lpstr>
      <vt:lpstr>CO concentrations as proxy aerosol</vt:lpstr>
      <vt:lpstr>Slide 8</vt:lpstr>
      <vt:lpstr>Volatility of aerosols</vt:lpstr>
      <vt:lpstr>Slide 10</vt:lpstr>
      <vt:lpstr>The Hoppel minimum</vt:lpstr>
      <vt:lpstr>Low CO (clean), 13 Aug</vt:lpstr>
      <vt:lpstr>Clean case, convective outflow, 15 Aug</vt:lpstr>
      <vt:lpstr>Slide 14</vt:lpstr>
      <vt:lpstr>High CO (polluted), 25 Aug</vt:lpstr>
      <vt:lpstr>High CO (polluted) case, 6 Sept</vt:lpstr>
      <vt:lpstr>High CO back trajectories for 6 Sept (polluted)</vt:lpstr>
      <vt:lpstr>Slide 18</vt:lpstr>
      <vt:lpstr>CALIPSO data</vt:lpstr>
      <vt:lpstr>So far…</vt:lpstr>
      <vt:lpstr>Which aerosols make up the CCN.2 in the marine boundary layer?</vt:lpstr>
      <vt:lpstr>Sea salt and DMS</vt:lpstr>
      <vt:lpstr>Sea salt</vt:lpstr>
      <vt:lpstr>Stacked distributions</vt:lpstr>
      <vt:lpstr>Growth of aerosol</vt:lpstr>
      <vt:lpstr>Localized mixing</vt:lpstr>
      <vt:lpstr>My take on mixing</vt:lpstr>
      <vt:lpstr>Slide 28</vt:lpstr>
      <vt:lpstr>The overall results</vt:lpstr>
      <vt:lpstr>Conclusion</vt:lpstr>
      <vt:lpstr>Criticisms</vt:lpstr>
      <vt:lpstr>References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troposphere as a major source of CCN for the equatorial pacific boundary layer: long-range transport and teleconnections</dc:title>
  <dc:creator>snoble</dc:creator>
  <cp:lastModifiedBy>Stephen Noble</cp:lastModifiedBy>
  <cp:revision>21</cp:revision>
  <dcterms:created xsi:type="dcterms:W3CDTF">2014-04-22T19:44:13Z</dcterms:created>
  <dcterms:modified xsi:type="dcterms:W3CDTF">2014-05-05T18:50:30Z</dcterms:modified>
</cp:coreProperties>
</file>