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61" r:id="rId3"/>
    <p:sldId id="262" r:id="rId4"/>
    <p:sldId id="264" r:id="rId5"/>
    <p:sldId id="289" r:id="rId6"/>
    <p:sldId id="287" r:id="rId7"/>
    <p:sldId id="288" r:id="rId8"/>
    <p:sldId id="263" r:id="rId9"/>
    <p:sldId id="265" r:id="rId10"/>
    <p:sldId id="267" r:id="rId11"/>
    <p:sldId id="269" r:id="rId12"/>
    <p:sldId id="286" r:id="rId13"/>
    <p:sldId id="256" r:id="rId14"/>
    <p:sldId id="270" r:id="rId15"/>
    <p:sldId id="271" r:id="rId16"/>
    <p:sldId id="266" r:id="rId17"/>
    <p:sldId id="293" r:id="rId18"/>
    <p:sldId id="257" r:id="rId19"/>
    <p:sldId id="272" r:id="rId20"/>
    <p:sldId id="290" r:id="rId21"/>
    <p:sldId id="275" r:id="rId22"/>
    <p:sldId id="277" r:id="rId23"/>
    <p:sldId id="278" r:id="rId24"/>
    <p:sldId id="291" r:id="rId25"/>
    <p:sldId id="280" r:id="rId26"/>
    <p:sldId id="283" r:id="rId27"/>
    <p:sldId id="284" r:id="rId28"/>
    <p:sldId id="281" r:id="rId29"/>
    <p:sldId id="282" r:id="rId30"/>
    <p:sldId id="285" r:id="rId31"/>
    <p:sldId id="295" r:id="rId32"/>
    <p:sldId id="294" r:id="rId33"/>
    <p:sldId id="273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ACA2F-9643-45C0-8F52-6FC9457CB81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0774-A03A-421F-A8FD-B7C39FD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contrast</a:t>
            </a:r>
            <a:r>
              <a:rPr lang="en-US" baseline="0" dirty="0" smtClean="0"/>
              <a:t> to a </a:t>
            </a:r>
            <a:r>
              <a:rPr lang="en-US" baseline="0" dirty="0" err="1" smtClean="0"/>
              <a:t>Langrangian</a:t>
            </a:r>
            <a:r>
              <a:rPr lang="en-US" baseline="0" dirty="0" smtClean="0"/>
              <a:t> framework, sitting in a boat floating down a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Coarse resolution of global models does not always resolve features associated with terrain (rain shadows,</a:t>
            </a:r>
            <a:r>
              <a:rPr lang="en-US" baseline="0" dirty="0" smtClean="0"/>
              <a:t> temperature inversions) or </a:t>
            </a:r>
            <a:r>
              <a:rPr lang="en-US" baseline="0" dirty="0" err="1" smtClean="0"/>
              <a:t>mesoscale</a:t>
            </a:r>
            <a:r>
              <a:rPr lang="en-US" baseline="0" dirty="0" smtClean="0"/>
              <a:t> meteorological features (Washoe Zephyr, convection)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add notes on</a:t>
            </a:r>
            <a:r>
              <a:rPr lang="en-US" baseline="0" dirty="0" smtClean="0"/>
              <a:t> why black carbon is excluded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3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is going on inside of the WRF-</a:t>
            </a:r>
            <a:r>
              <a:rPr lang="en-US" dirty="0" err="1" smtClean="0"/>
              <a:t>chem</a:t>
            </a:r>
            <a:r>
              <a:rPr lang="en-US" dirty="0" smtClean="0"/>
              <a:t> module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3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just from the urban site, there are two other main sites with lists</a:t>
            </a:r>
            <a:r>
              <a:rPr lang="en-US" baseline="0" dirty="0" smtClean="0"/>
              <a:t> just about as long as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5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12" charset="0"/>
                <a:ea typeface="ＭＳ Ｐゴシック" pitchFamily="34" charset="-128"/>
              </a:defRPr>
            </a:lvl9pPr>
          </a:lstStyle>
          <a:p>
            <a:fld id="{F522C8C3-DE11-4CC5-B02C-36757A2B4CD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629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measurements needed as input to</a:t>
            </a:r>
            <a:r>
              <a:rPr lang="en-US" baseline="0" dirty="0" smtClean="0"/>
              <a:t> the WRF-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 module. </a:t>
            </a:r>
            <a:r>
              <a:rPr lang="en-US" dirty="0" smtClean="0"/>
              <a:t>Could not identify reason for peaks in NO3 and NH4.  EC is equal</a:t>
            </a:r>
            <a:r>
              <a:rPr lang="en-US" baseline="0" dirty="0" smtClean="0"/>
              <a:t> to BC, black carbon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0774-A03A-421F-A8FD-B7C39FD7C5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4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B62A-A0BC-4264-8B9A-2E2ED14DB22A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2135-7A4F-4838-BD26-3E43262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155864"/>
            <a:ext cx="8907607" cy="64319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Note: Evaluation of the WRF-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“Aerosol Chemicals to Aerosol Optical Properties” Module using data from the MILAGRO campaign</a:t>
            </a: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C. Barnard, J. D. Fast, G. Paredes-Miranda, W. P. Arnott, and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Laskin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7325-7340, 2010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Dan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McEvoy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ATMS 790 Graduate Seminar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03/10/2014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0072" y="83435"/>
            <a:ext cx="8812003" cy="820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“aerosol chemical to aerosol optical properties” module: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94024"/>
            <a:ext cx="8509842" cy="5244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chemical masses (M 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particle # (N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bin number and j = chemical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masses to volumes, V 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 dividing by the density of each chemical species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diameter, D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 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assigned to each bin,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spherical particles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bulk refractive index of particles in each bin, m 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where m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refractive index of each chemical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15" y="3448282"/>
            <a:ext cx="3125856" cy="1008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257" y="3945507"/>
            <a:ext cx="2155442" cy="2721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5324475"/>
            <a:ext cx="855345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“Use a spherical shell/core configuration, where all species except BC are uniformly distributed within a shell that surrounds a core consisting only of BC”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2973" y="435860"/>
            <a:ext cx="7886700" cy="820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“aerosol chemical to aerosol optical properties” module: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5134" y="1255924"/>
            <a:ext cx="8509842" cy="5244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9434" y="1408324"/>
            <a:ext cx="8509842" cy="52440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absorption efficiency (Q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scattering efficiency (Q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asymmetry parameter (g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using Shell/core Mie theory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optical properties (scattering coefficient, absorption coefficient, and single scattering albedo) at 870 nm by summing over the size distributions: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 startAt="5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608" y="3660638"/>
            <a:ext cx="2756389" cy="1113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084" y="5284685"/>
            <a:ext cx="2767710" cy="935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584" y="3464835"/>
            <a:ext cx="2453360" cy="152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184" y="5466208"/>
            <a:ext cx="1800267" cy="85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cevoyd\Dropbox\seminar\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738188"/>
            <a:ext cx="3381375" cy="48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8451" y="12382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76" y="94297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95826" y="809625"/>
            <a:ext cx="19049" cy="3810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3390901" y="287655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layer thickness (L)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4933950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radiation reaching surface or instrument =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4301" y="428625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1651" y="1943100"/>
            <a:ext cx="145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226" y="5400675"/>
            <a:ext cx="208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1300" y="6006584"/>
            <a:ext cx="456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scattering albedo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00675" y="4924425"/>
                <a:ext cx="1230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/>
                        </a:rPr>
                        <m:t>𝑜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𝐵𝑒𝑥𝑡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4924425"/>
                <a:ext cx="123053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6219825" y="5162550"/>
            <a:ext cx="666750" cy="6953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38875" y="5848350"/>
            <a:ext cx="177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depth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4950" y="361950"/>
            <a:ext cx="321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backscattering radiation =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705475" y="876300"/>
                <a:ext cx="250376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baseline="-25000" smtClean="0">
                          <a:latin typeface="Cambria Math"/>
                        </a:rPr>
                        <m:t>𝑜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𝐵𝑠𝑐𝑎𝑡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75" y="876300"/>
                <a:ext cx="2503762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248275" y="314325"/>
            <a:ext cx="3286125" cy="12001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319433" y="2864784"/>
                <a:ext cx="35825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 asymmetry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𝐵𝑠𝑐𝑎𝑡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1, then this model does not hold true due to multiple scattering.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433" y="2864784"/>
                <a:ext cx="3582520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1533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48375" y="246697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for all scattering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534275" y="1314450"/>
            <a:ext cx="771525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10150" y="6514326"/>
            <a:ext cx="406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(image courtesy: www.esrl.noaa.gov/research/themes/aersols)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7325" y="196215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for backscatter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200775" y="1400175"/>
            <a:ext cx="152401" cy="619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MILAGRO campaign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7174" y="1159971"/>
            <a:ext cx="8658225" cy="543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Megacity Initiative: Local And Global Research Observations (MILAGRO, Spanish for “miracle”)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Mexico City, March 2006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Overreaching goal: characterize sources and processes of emissions from the urban center and to evaluate the regional and global impacts of Mexico City emissions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Massive undertaking: over 150 institutions and worked together to gather field measurements from an extensive list of instruments…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0364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0"/>
            <a:ext cx="3328919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04" y="155024"/>
            <a:ext cx="2916096" cy="25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4676775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the MILAGRO 2006 Campaign: Mexico City emissions and their transport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Molina et al. 2010</a:t>
            </a:r>
          </a:p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Phys.,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8697-8760, 2010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49" y="3657600"/>
            <a:ext cx="2619375" cy="1809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evoyd\Dropbox\seminar\mexico_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66687"/>
            <a:ext cx="399846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463556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1" y="4052889"/>
            <a:ext cx="2716474" cy="2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geographyblog.eu/wp/wp-content/uploads/2011/06/mexico-ci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4" y="3541712"/>
            <a:ext cx="4777393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Overview, Barnard et al. 2010: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2891" y="1255924"/>
            <a:ext cx="4184436" cy="51034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aerosol optical properties from MILAGRO campaign compared to full WRF-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 revealed major differences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“aerosol chemical to aerosol optical properties” WRF-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predicts B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MILAGRO measurements to drive WRF-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instead of modeled values to asses and understand errors found in Figure 1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 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j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WRF-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code)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38" y="923925"/>
            <a:ext cx="4571937" cy="45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4488"/>
            <a:ext cx="7848600" cy="644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1711325" y="1895475"/>
            <a:ext cx="6781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912938" y="1487488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Cooling effect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1665288" y="1905000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D90930"/>
                </a:solidFill>
                <a:latin typeface="Times" charset="0"/>
                <a:ea typeface="ＭＳ Ｐゴシック" charset="0"/>
              </a:rPr>
              <a:t>Warming effect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2590800" y="5334000"/>
            <a:ext cx="3863975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Morning rush hour.</a:t>
            </a:r>
          </a:p>
          <a:p>
            <a:pPr algn="ctr">
              <a:defRPr/>
            </a:pPr>
            <a:r>
              <a:rPr lang="en-US" sz="1800" i="1">
                <a:solidFill>
                  <a:schemeClr val="hlink"/>
                </a:solidFill>
                <a:latin typeface="Times" charset="0"/>
                <a:ea typeface="ＭＳ Ｐゴシック" charset="0"/>
              </a:rPr>
              <a:t>Large amounts of black carbon aerosol.</a:t>
            </a:r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>
            <a:off x="3657600" y="5029200"/>
            <a:ext cx="2286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4514850" y="3697288"/>
            <a:ext cx="2397125" cy="1474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i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Afternoon.</a:t>
            </a:r>
          </a:p>
          <a:p>
            <a:pPr algn="ctr">
              <a:defRPr/>
            </a:pPr>
            <a:r>
              <a:rPr lang="en-US" sz="1800" i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Well mixed atmosphere.</a:t>
            </a:r>
          </a:p>
          <a:p>
            <a:pPr algn="ctr">
              <a:defRPr/>
            </a:pPr>
            <a:r>
              <a:rPr lang="en-US" sz="1800" i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Regional SOA, </a:t>
            </a:r>
          </a:p>
          <a:p>
            <a:pPr algn="ctr">
              <a:defRPr/>
            </a:pPr>
            <a:r>
              <a:rPr lang="en-US" sz="1800" i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dust and local </a:t>
            </a:r>
          </a:p>
          <a:p>
            <a:pPr algn="ctr">
              <a:defRPr/>
            </a:pPr>
            <a:r>
              <a:rPr lang="en-US" sz="1800" i="1">
                <a:solidFill>
                  <a:schemeClr val="accent2"/>
                </a:solidFill>
                <a:latin typeface="Times" charset="0"/>
                <a:ea typeface="ＭＳ Ｐゴシック" charset="0"/>
              </a:rPr>
              <a:t>emissions mix.</a:t>
            </a:r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>
            <a:off x="5867400" y="25146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11980" name="Rectangle 12"/>
          <p:cNvSpPr>
            <a:spLocks noChangeArrowheads="1"/>
          </p:cNvSpPr>
          <p:nvPr/>
        </p:nvSpPr>
        <p:spPr bwMode="auto">
          <a:xfrm>
            <a:off x="1712913" y="519113"/>
            <a:ext cx="1905000" cy="5546725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7102475" y="504825"/>
            <a:ext cx="1371600" cy="5564188"/>
          </a:xfrm>
          <a:prstGeom prst="rect">
            <a:avLst/>
          </a:prstGeom>
          <a:solidFill>
            <a:srgbClr val="FDFA0D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85073" y="0"/>
            <a:ext cx="3497052" cy="324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(slide courtesy of the MILAGRO working group)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6" y="561976"/>
            <a:ext cx="5891997" cy="49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370224"/>
            <a:ext cx="3029409" cy="40590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diurnally averaged time series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meteorological categories: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clear sky (day 78-82.5; top two panels)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Showery (day 82.5-88; bottom two panels)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875" y="5542174"/>
            <a:ext cx="8515350" cy="1315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masses during clear period, precipitation scavenging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 PM 2.5 peak: trapped pollutants in stable boundary layer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PM2.5 peak: wind blown dust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822" y="0"/>
            <a:ext cx="8535777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MILAGRO observed aerosol chemical measurements: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MILAGRO optical measurements: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074" y="864696"/>
            <a:ext cx="8658225" cy="2278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measurements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photoacoustic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spectrometer (PAS; Arnott et al. 1999)</a:t>
            </a:r>
          </a:p>
          <a:p>
            <a:pPr marL="342900" indent="-342900" algn="l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light is power modulated by the chopper.  </a:t>
            </a:r>
          </a:p>
          <a:p>
            <a:pPr marL="342900" indent="-342900" algn="l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absorbing aerosols convert light to heat - a sound wave is produced. </a:t>
            </a:r>
          </a:p>
          <a:p>
            <a:pPr marL="342900" indent="-342900" algn="l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 signal is a measure of the light absorption.</a:t>
            </a:r>
          </a:p>
          <a:p>
            <a:pPr marL="342900" indent="-342900" algn="l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scattering aerosols don't generate heat.</a:t>
            </a:r>
          </a:p>
          <a:p>
            <a:pPr lvl="1"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309688" y="3579813"/>
            <a:ext cx="5837237" cy="2592387"/>
            <a:chOff x="1056" y="711"/>
            <a:chExt cx="3677" cy="163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11"/>
              <a:ext cx="3677" cy="1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01" y="1652"/>
              <a:ext cx="1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Times" charset="0"/>
                  <a:ea typeface="ＭＳ Ｐゴシック" charset="0"/>
                </a:rPr>
                <a:t>Acoustical Resonator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5646948" y="6533236"/>
            <a:ext cx="3497052" cy="324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(courtesy of the MILAGRO working group)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01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to covered: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88546"/>
            <a:ext cx="8353425" cy="543046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WRF?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WRF-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“aerosol chemical to aerosol optical properties” module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MILAGRO campaign and measurements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overview and experiment set up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WRF-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observation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_at_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8585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inlet_at_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95" y="2065339"/>
            <a:ext cx="4789679" cy="35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9148" y="340610"/>
            <a:ext cx="3497052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instrumentation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9723" y="1321685"/>
            <a:ext cx="3497052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Inlet system at T0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5023" y="6399886"/>
            <a:ext cx="3497052" cy="324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(images courtesy of the MILAGRO working group)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Results, WRF-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vs. observations: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20991"/>
            <a:ext cx="7391400" cy="29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118789"/>
            <a:ext cx="87058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diurnal patterns, peak between 06:00 and 08:00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Correlates well with BC peaks seen in Figure 2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BC controls most of the absorption at 870 nm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performed reasonably well (r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0.82), with tendency to over predict</a:t>
            </a:r>
          </a:p>
          <a:p>
            <a:pPr marL="0" lvl="1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25" y="7620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5, B</a:t>
            </a:r>
            <a:r>
              <a:rPr lang="en-US" sz="22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endParaRPr lang="en-US" sz="22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Results, WRF-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vs. observations: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75964"/>
            <a:ext cx="870585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agreement between 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observations compared to B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0.16)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magnitudes are decent, but the timing of the peaks are consistently off by a few hours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25" y="762000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endParaRPr lang="en-US" sz="22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38263"/>
            <a:ext cx="7986712" cy="282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028950"/>
            <a:ext cx="496856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779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5100" y="171450"/>
            <a:ext cx="2276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ull 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00" y="2152650"/>
            <a:ext cx="4314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with obs.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05325" y="447675"/>
            <a:ext cx="2019300" cy="1162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305550" y="2619375"/>
            <a:ext cx="209550" cy="942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450" y="3718739"/>
            <a:ext cx="4057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improvements found running WRF-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with observations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~3 times more sensitive to changes in B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to changes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endParaRPr lang="en-US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daily swings in B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 diurnal behavior of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0" y="428624"/>
            <a:ext cx="881136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225" y="4429125"/>
            <a:ext cx="8867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values of optical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over predicts albedo and scattering, under predicts absorption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3425" y="581025"/>
            <a:ext cx="1609725" cy="3028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762000"/>
            <a:ext cx="880365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5900" y="1352550"/>
            <a:ext cx="3524250" cy="12001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1025" y="1933575"/>
            <a:ext cx="3524250" cy="504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6225" y="2638425"/>
            <a:ext cx="8867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greatly under predicts BC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 this to emissions inventory not containing enough BC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5" y="3914775"/>
            <a:ext cx="88677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“all” time period, PM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reasonably predicted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PM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under predicted for “clear” period and over predicted for “showery”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yet explain this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doubling of PM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leads to a doubling in B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significantly influences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718" y="101084"/>
            <a:ext cx="5344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“Why is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grossly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predicted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82906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Bigger picture: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direct radiative forcing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0572" y="940685"/>
            <a:ext cx="8535777" cy="5774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forcing using method described by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McComiskey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(2008):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= top of atmosphere (TOA) aerosol broadband forcing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= net instantaneous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downwelling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shortwave broadband flux at TOA in presence of aerosols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instantaneous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downwelling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shortwave broadband flux at TOA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aerosols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average solar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forcings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observations and 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652588"/>
            <a:ext cx="53625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133725"/>
            <a:ext cx="2409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695825"/>
            <a:ext cx="22574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9563"/>
            <a:ext cx="8588809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4076700"/>
            <a:ext cx="8810625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~1.4 W/m</a:t>
            </a:r>
            <a:r>
              <a:rPr lang="en-US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TOA forcing difference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 compared to using measured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albedo, so greater warming effect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0097" y="1169285"/>
            <a:ext cx="8535777" cy="54505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module: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shape and morphology: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particles treated as spherical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aerosols are much more complex shapes.  Author states that a detailed treatment of aerosols is not possible with todays models.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(Possible error: ±15% to B</a:t>
            </a:r>
            <a:r>
              <a:rPr lang="en-US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</a:t>
            </a:r>
            <a:r>
              <a:rPr lang="en-US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regarding chemical species density: single value used instead of range of densities.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(Possible error: ±5%)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regarding refractive index: single value used instead of range of values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organic carbon mass to organic matter mass: suggested values range from 1.4 to 2.3 for conversion factor. Used 1.7 for this study based on previous study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Aieken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2008),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uncertainty of ±0.2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0097" y="1169285"/>
            <a:ext cx="8535777" cy="54505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Measurements: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the PAS measurements: ±15% for B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efficiency of the PAS: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ssumed that particles with aerodynamic diameter &gt; 2 to 3 µm were not sampled. However, this was not quantified.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measurements of PM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 masses used as input data: PILS instrument for inorganic species,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(Weber et al. 2001), OC/EC instrument, ±0.2 µg/m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PM2.5 mass measurements from TEOM instrument, ±5%.</a:t>
            </a:r>
          </a:p>
          <a:p>
            <a:pPr marL="457200" indent="-457200">
              <a:buFont typeface="+mj-lt"/>
              <a:buAutoNum type="arabicPeriod"/>
            </a:pPr>
            <a:endParaRPr lang="en-US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distribution measurement errors: Errors in number concentration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±10%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size channel.  Additional error due to extrapolation to extend size distribution from 0.735 µm to larger sizes.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35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WRF?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6682"/>
            <a:ext cx="7886700" cy="510343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Research and Forecasting model (WRF)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research and operational forecasting (i.e. National Weather Service)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supported “community model”, i.e. a free and shared resource with distributed development and centralized support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Integrates atmospheric flow equations (i.e.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-Stokes) through time using 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Eulerian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framework, or fixed point in space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sitting on river bank watching water flow by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over global models: user chooses domain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Greatly reduces computation time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high resolution modeling (sub kilometer, where global models are typically 100 km or more)</a:t>
            </a:r>
          </a:p>
        </p:txBody>
      </p:sp>
    </p:spTree>
    <p:extLst>
      <p:ext uri="{BB962C8B-B14F-4D97-AF65-F5344CB8AC3E}">
        <p14:creationId xmlns:p14="http://schemas.microsoft.com/office/powerpoint/2010/main" val="797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 and conclusions: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074" y="864696"/>
            <a:ext cx="8658225" cy="56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“aerosol chemical to aerosol optical properties” module unlikely to be a factor in poor performance of WRF-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full run single scattering albedo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specifications of emissions is more likely the problem, especially BC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climate simulations at longer temporal scales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“aerosol chemical to aerosol optical properties”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may be quite useful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confined to local, unsure if similar results would be found elsewhere</a:t>
            </a:r>
          </a:p>
          <a:p>
            <a:pPr lvl="1"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027" y="2403519"/>
            <a:ext cx="4904916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248" y="112010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095375"/>
            <a:ext cx="86963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Arnott, W. P.,  H.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Moosmuller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C. F. Rogers, 1999: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Photoacustic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spectrometer for measuring light absorption by aerosols: Instrument description.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Atmos.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2845-2852.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Barnard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C., 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D. Fast, G. Paredes-Miranda, W. P. Arnott, and 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Laskin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2010: Technical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Evaluation of the WRF-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“Aerosol Chemicals to Aerosol Optical Properties” Module using data from the MILAGRO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campaign,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Chem. Phys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7325-7340,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Molina, L. T. et al., 2010: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overview of the MILAGRO 2006 Campaign: Mexico City emissions and their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Phys.,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8697-8760.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85750"/>
            <a:ext cx="5186362" cy="42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674" y="904875"/>
            <a:ext cx="2228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period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showery period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19350" y="1152525"/>
            <a:ext cx="2009775" cy="219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914650" y="2333625"/>
            <a:ext cx="1762125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" y="4819650"/>
            <a:ext cx="830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begin to differ around particles &gt; 0.5 µm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particles during clear periods may be due to wind blown dust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99" y="314324"/>
            <a:ext cx="4900201" cy="602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4" y="1466850"/>
            <a:ext cx="391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volumes obtained from SPMS to volumes obtained from chemical mass measurements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much to say about this figure other than: “Given the approximations involved, the correlation is satisfactory.”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72383"/>
            <a:ext cx="434340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 example: dynamic downscaling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Forecast System (GFS) model data used as initial and boundary conditions (~100 km spatial resolution)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1: 36 km spatial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km spatial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3: 4 km spatial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WRF_output\seasonal_ppt\proj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652463"/>
            <a:ext cx="4595812" cy="399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5300" y="4848225"/>
            <a:ext cx="4667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 meteorological features associated with topography such as rain shadows, temperature inversions, and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-scale wind features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cevoyd\Dropbox\seminar\re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357312"/>
            <a:ext cx="41281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cevoyd\Dropbox\seminar\reno_s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66837"/>
            <a:ext cx="41281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457200"/>
            <a:ext cx="561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Reno to South Reno, ~10 km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94" y="5508374"/>
            <a:ext cx="589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 to Sacramento, ~175 km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00300" y="2486025"/>
            <a:ext cx="38100" cy="14859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10200" y="2905125"/>
            <a:ext cx="1266825" cy="105727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3475" y="3000375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 km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3696" y="4229478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~175 km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3525" y="3371849"/>
            <a:ext cx="752476" cy="647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5050" y="2733674"/>
            <a:ext cx="752476" cy="647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02507" y="3370340"/>
            <a:ext cx="752476" cy="647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42016" y="2736597"/>
            <a:ext cx="752476" cy="647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alclimate.org/images/ModelRes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65256"/>
            <a:ext cx="5419725" cy="418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ww.wmo.int/pages/themes/climate/images/figures/Climatemodelresolution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www.wmo.int/pages/themes/climate/images/figures/Climatemodelresolu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27012"/>
            <a:ext cx="42672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3474" y="276225"/>
            <a:ext cx="395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global climate model spatial resolution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4" y="5448300"/>
            <a:ext cx="395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climate models vs. regional models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2695575"/>
            <a:ext cx="1933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(www.wmo.int)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100" y="6581001"/>
            <a:ext cx="1933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(www.realclimate.org)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was.org/ej/2011-EJ5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6"/>
            <a:ext cx="4121150" cy="40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aron.boone.free.fr/aspdoc/img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90512"/>
            <a:ext cx="4727331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74" y="4752975"/>
            <a:ext cx="8239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Hybrid-sigma level vertical coordinate system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normalized atmospheric pressure, not geometric distance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near the surface thinner than upper air layers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64" y="93693"/>
            <a:ext cx="6060860" cy="6669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0325" y="6402169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courtesy of NCAR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025" y="5381625"/>
            <a:ext cx="1409700" cy="1219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25" y="4486275"/>
            <a:ext cx="2076450" cy="847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6774" y="3743325"/>
            <a:ext cx="1209675" cy="1076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34300" y="4933950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77150" y="4933951"/>
            <a:ext cx="990600" cy="400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1998" y="140585"/>
            <a:ext cx="7886700" cy="8200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WRF-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4468"/>
            <a:ext cx="50732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 coupled with chemistry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 emissions, transport, mixing, and chemical transformation of trace gases and aerosols simultaneously with meteorology</a:t>
            </a: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using idealized profiles for chemical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and aerosols,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results from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Related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hemical Tracers (MOZART)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transport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 uses: regional air quality forecasting, cloud scale interactions between clouds and chemistry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acd.ucar.edu/wrf-chem/images/MozartT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31" y="190500"/>
            <a:ext cx="3494347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60" y="3819525"/>
            <a:ext cx="4197440" cy="23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65810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(images courtesy of: www.acd.ucar.edu/wrf-chem)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2057</Words>
  <Application>Microsoft Office PowerPoint</Application>
  <PresentationFormat>On-screen Show (4:3)</PresentationFormat>
  <Paragraphs>285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Topics to covered:</vt:lpstr>
      <vt:lpstr>What is WRF?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dmacc781</dc:creator>
  <cp:lastModifiedBy>mcevoyd</cp:lastModifiedBy>
  <cp:revision>89</cp:revision>
  <dcterms:created xsi:type="dcterms:W3CDTF">2014-03-04T02:21:57Z</dcterms:created>
  <dcterms:modified xsi:type="dcterms:W3CDTF">2014-03-10T21:50:21Z</dcterms:modified>
</cp:coreProperties>
</file>