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63" r:id="rId4"/>
    <p:sldId id="289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7" r:id="rId19"/>
    <p:sldId id="278" r:id="rId20"/>
    <p:sldId id="276" r:id="rId21"/>
    <p:sldId id="279" r:id="rId22"/>
    <p:sldId id="280" r:id="rId23"/>
    <p:sldId id="281" r:id="rId24"/>
    <p:sldId id="282" r:id="rId25"/>
    <p:sldId id="287" r:id="rId26"/>
    <p:sldId id="288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68F28-CD07-4ABA-BEBA-8F437C2991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3D18-F737-4809-8AAC-9049CAA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C7D37-A9A8-4842-98C3-90646C7EA0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C7D37-A9A8-4842-98C3-90646C7EA0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5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C7D37-A9A8-4842-98C3-90646C7EA0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3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3D18-F737-4809-8AAC-9049CAA1EC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7079F9-BD4F-4B4A-AE73-F20FC58CD3F4}" type="datetime1">
              <a:rPr lang="en-US" smtClean="0"/>
              <a:t>3/31/2014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022F8-E37B-4168-B6A2-3D864F88819B}" type="datetime1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384390-83BE-43DF-8FE4-CE5C49BB2BEF}" type="datetime1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44B13-DF40-401C-93DB-166F6BF09FEA}" type="datetime1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CF935-982B-43B9-A26B-6B1B103E1400}" type="datetime1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08861-4AB5-4A89-AC05-9E659C51022D}" type="datetime1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536B8-810E-4878-A587-F5DD2001F049}" type="datetime1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76085-A671-43CE-AC5E-53AC7BFBB823}" type="datetime1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A3A2E-819C-46D7-BC04-EE26C7EBBE91}" type="datetime1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28FA86-18C3-4C8C-B5E9-FB9C1E8FEFCE}" type="datetime1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7CF0D4-9AB0-49EB-8F42-B247BF2B9B98}" type="datetime1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44B869-6B7E-4E4A-B51B-6479D1082CFF}" type="datetime1">
              <a:rPr lang="en-US" smtClean="0"/>
              <a:t>3/31/2014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A184D6-B57A-485E-A980-B726E95937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Large Contribution of Natural Aerosols to Uncertainty in Indirect Forcing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K.S </a:t>
            </a:r>
            <a:r>
              <a:rPr lang="en-US" dirty="0" err="1" smtClean="0"/>
              <a:t>Carslaw</a:t>
            </a:r>
            <a:r>
              <a:rPr lang="en-US" dirty="0" smtClean="0"/>
              <a:t>, L. A. Lee, C. L. </a:t>
            </a:r>
            <a:r>
              <a:rPr lang="en-US" dirty="0" err="1" smtClean="0"/>
              <a:t>Reddington</a:t>
            </a:r>
            <a:r>
              <a:rPr lang="en-US" dirty="0" smtClean="0"/>
              <a:t>, K. J. Pringle, A. Rap, P. M. Forster, G.W. Mann, D. V. </a:t>
            </a:r>
            <a:r>
              <a:rPr lang="en-US" dirty="0" err="1" smtClean="0"/>
              <a:t>Spracklen</a:t>
            </a:r>
            <a:r>
              <a:rPr lang="en-US" dirty="0" smtClean="0"/>
              <a:t>, M. T. Woodhouse, L. A. </a:t>
            </a:r>
            <a:r>
              <a:rPr lang="en-US" dirty="0" err="1" smtClean="0"/>
              <a:t>Regayre</a:t>
            </a:r>
            <a:r>
              <a:rPr lang="en-US" dirty="0"/>
              <a:t> </a:t>
            </a:r>
            <a:r>
              <a:rPr lang="en-US" dirty="0" smtClean="0"/>
              <a:t>and J. R. Pierce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Presented by Samantha Tabor</a:t>
            </a:r>
          </a:p>
          <a:p>
            <a:r>
              <a:rPr lang="en-US" dirty="0" smtClean="0"/>
              <a:t>March 31</a:t>
            </a:r>
            <a:r>
              <a:rPr lang="en-US" baseline="30000" dirty="0" smtClean="0"/>
              <a:t>st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8682"/>
            <a:ext cx="772001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Emissions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3429000"/>
            <a:ext cx="1219200" cy="1682044"/>
          </a:xfrm>
          <a:prstGeom prst="rect">
            <a:avLst/>
          </a:prstGeom>
          <a:noFill/>
          <a:ln w="38100">
            <a:solidFill>
              <a:srgbClr val="B14A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2895600"/>
            <a:ext cx="5257800" cy="533400"/>
          </a:xfrm>
          <a:prstGeom prst="rect">
            <a:avLst/>
          </a:prstGeom>
          <a:noFill/>
          <a:ln w="38100">
            <a:solidFill>
              <a:srgbClr val="B14A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449514"/>
            <a:ext cx="5067300" cy="512885"/>
          </a:xfrm>
          <a:prstGeom prst="rect">
            <a:avLst/>
          </a:prstGeom>
          <a:noFill/>
          <a:ln w="38100">
            <a:solidFill>
              <a:srgbClr val="B14A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Calculated using an activation parameterization and the monthly mean aerosol size distribution and composition determined from the model for each parameter run</a:t>
            </a:r>
          </a:p>
          <a:p>
            <a:r>
              <a:rPr lang="en-US" dirty="0" smtClean="0"/>
              <a:t>Updraft speed of 0.15 ms</a:t>
            </a:r>
            <a:r>
              <a:rPr lang="en-US" baseline="30000" dirty="0" smtClean="0"/>
              <a:t>-1</a:t>
            </a:r>
            <a:r>
              <a:rPr lang="en-US" dirty="0" smtClean="0"/>
              <a:t> over marine areas and 0.3 ms</a:t>
            </a:r>
            <a:r>
              <a:rPr lang="en-US" baseline="30000" dirty="0" smtClean="0"/>
              <a:t>-1</a:t>
            </a:r>
            <a:r>
              <a:rPr lang="en-US" dirty="0" smtClean="0"/>
              <a:t> over land</a:t>
            </a:r>
          </a:p>
          <a:p>
            <a:r>
              <a:rPr lang="en-US" dirty="0" smtClean="0"/>
              <a:t>Increasing updraft speeds has a </a:t>
            </a:r>
            <a:r>
              <a:rPr lang="en-US" dirty="0" smtClean="0"/>
              <a:t>negligible impact </a:t>
            </a:r>
            <a:r>
              <a:rPr lang="en-US" dirty="0" smtClean="0"/>
              <a:t>on the global mean forcing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Methods: Cloud Droplet Number Concentrations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Calculated as the difference of the top-of-the-atmosphere (TOA) net shortwave and </a:t>
                </a:r>
                <a:r>
                  <a:rPr lang="en-US" dirty="0" err="1" smtClean="0"/>
                  <a:t>longwave</a:t>
                </a:r>
                <a:r>
                  <a:rPr lang="en-US" dirty="0" smtClean="0"/>
                  <a:t> radiative fluxes between the PD and PI eras</a:t>
                </a:r>
              </a:p>
              <a:p>
                <a:r>
                  <a:rPr lang="en-US" dirty="0" smtClean="0"/>
                  <a:t>Cloud albedo forcing is calculated by modifying the cloud droplet effective radius r</a:t>
                </a:r>
                <a:r>
                  <a:rPr lang="en-US" baseline="-25000" dirty="0" smtClean="0"/>
                  <a:t>e</a:t>
                </a:r>
                <a:r>
                  <a:rPr lang="en-US" dirty="0" smtClean="0"/>
                  <a:t>: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𝑃𝐼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𝐶𝐷𝑁𝐶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𝑃𝐷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𝐶𝐷𝑁𝐶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𝑃𝐼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109728" indent="0" algn="ctr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348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r>
              <a:rPr lang="en-US" dirty="0" smtClean="0"/>
              <a:t>: Radiative Forcing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6216673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8" y="1805355"/>
            <a:ext cx="7765008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062" y="314882"/>
            <a:ext cx="8229600" cy="1143000"/>
          </a:xfrm>
        </p:spPr>
        <p:txBody>
          <a:bodyPr/>
          <a:lstStyle/>
          <a:p>
            <a:r>
              <a:rPr lang="en-US" dirty="0"/>
              <a:t>Methods: Model Emulation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27892" y="1184033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Coefficient of determination r</a:t>
            </a:r>
            <a:r>
              <a:rPr lang="en-US" baseline="30000" dirty="0" smtClean="0"/>
              <a:t>2</a:t>
            </a:r>
            <a:r>
              <a:rPr lang="en-US" dirty="0" smtClean="0"/>
              <a:t> is 0.94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Annual mean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4528"/>
            <a:ext cx="8610600" cy="558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9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1385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Annual </a:t>
            </a:r>
            <a:r>
              <a:rPr lang="en-US" dirty="0" smtClean="0"/>
              <a:t>standard deviation (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62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en-US" dirty="0" smtClean="0"/>
              <a:t>Global annual mean indirect forcing is                 -1.16 Wm</a:t>
            </a:r>
            <a:r>
              <a:rPr lang="en-US" baseline="30000" dirty="0" smtClean="0"/>
              <a:t>-2</a:t>
            </a:r>
            <a:r>
              <a:rPr lang="en-US" dirty="0" smtClean="0"/>
              <a:t> with </a:t>
            </a:r>
            <a:r>
              <a:rPr lang="el-GR" dirty="0" smtClean="0"/>
              <a:t>σ</a:t>
            </a:r>
            <a:r>
              <a:rPr lang="en-US" dirty="0" smtClean="0"/>
              <a:t> = 0.22 Wm</a:t>
            </a:r>
            <a:r>
              <a:rPr lang="en-US" baseline="30000" dirty="0" smtClean="0"/>
              <a:t>-2</a:t>
            </a:r>
          </a:p>
          <a:p>
            <a:r>
              <a:rPr lang="en-US" dirty="0" smtClean="0"/>
              <a:t>Eight parameters account for 92% of the forcing variance</a:t>
            </a:r>
          </a:p>
          <a:p>
            <a:pPr lvl="1"/>
            <a:r>
              <a:rPr lang="en-US" dirty="0" smtClean="0"/>
              <a:t>Volcanic SO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Anthropogenic SO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Dimethyl </a:t>
            </a:r>
            <a:r>
              <a:rPr lang="en-US" dirty="0" err="1" smtClean="0"/>
              <a:t>Sulphide</a:t>
            </a:r>
            <a:r>
              <a:rPr lang="en-US" dirty="0" smtClean="0"/>
              <a:t> (DMS) from marine biota</a:t>
            </a:r>
          </a:p>
          <a:p>
            <a:pPr lvl="1"/>
            <a:r>
              <a:rPr lang="en-US" dirty="0" smtClean="0"/>
              <a:t>Width of accumulation mode</a:t>
            </a:r>
          </a:p>
          <a:p>
            <a:pPr lvl="1"/>
            <a:r>
              <a:rPr lang="en-US" dirty="0" smtClean="0"/>
              <a:t>Dry deposition of accumulation mode aerosols</a:t>
            </a:r>
          </a:p>
          <a:p>
            <a:pPr lvl="1"/>
            <a:r>
              <a:rPr lang="en-US" dirty="0" smtClean="0"/>
              <a:t>Sub-grid </a:t>
            </a:r>
            <a:r>
              <a:rPr lang="en-US" dirty="0" err="1" smtClean="0"/>
              <a:t>sulphate</a:t>
            </a:r>
            <a:r>
              <a:rPr lang="en-US" dirty="0" smtClean="0"/>
              <a:t> particle formation</a:t>
            </a:r>
          </a:p>
          <a:p>
            <a:pPr lvl="1"/>
            <a:r>
              <a:rPr lang="en-US" dirty="0" smtClean="0"/>
              <a:t>Width of Aitken mode</a:t>
            </a:r>
          </a:p>
          <a:p>
            <a:pPr lvl="1"/>
            <a:r>
              <a:rPr lang="en-US" dirty="0" smtClean="0"/>
              <a:t>Diameter of emitted fossil fuel combustion particles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Radiative Forcing Uncertainty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17104" y="4975579"/>
            <a:ext cx="5802896" cy="13380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: Aerosol Processes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: Anthropogenic Emissions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Green</a:t>
            </a:r>
            <a:r>
              <a:rPr lang="en-US" dirty="0" smtClean="0"/>
              <a:t>: Natural Emissions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442680" cy="4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9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76200"/>
            <a:ext cx="4572000" cy="704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5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The Methods</a:t>
            </a:r>
          </a:p>
          <a:p>
            <a:r>
              <a:rPr lang="en-US" dirty="0" smtClean="0"/>
              <a:t>Radiative Forcing Uncertainty</a:t>
            </a:r>
          </a:p>
          <a:p>
            <a:r>
              <a:rPr lang="en-US" smtClean="0"/>
              <a:t>Alternative </a:t>
            </a:r>
            <a:r>
              <a:rPr lang="en-US" dirty="0" smtClean="0"/>
              <a:t>Reference Years</a:t>
            </a:r>
          </a:p>
          <a:p>
            <a:r>
              <a:rPr lang="en-US" dirty="0" smtClean="0"/>
              <a:t>Importance of Natural Aerosols</a:t>
            </a:r>
          </a:p>
          <a:p>
            <a:r>
              <a:rPr lang="en-US" dirty="0" smtClean="0"/>
              <a:t>Implications and Conclusions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Seasonal variation of global </a:t>
            </a:r>
            <a:r>
              <a:rPr lang="en-US" dirty="0"/>
              <a:t>m</a:t>
            </a:r>
            <a:r>
              <a:rPr lang="en-US" dirty="0" smtClean="0"/>
              <a:t>ean </a:t>
            </a:r>
            <a:r>
              <a:rPr lang="en-US" dirty="0"/>
              <a:t>f</a:t>
            </a:r>
            <a:r>
              <a:rPr lang="en-US" dirty="0" smtClean="0"/>
              <a:t>orcing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8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Contributions from natural emissions depend on the reference year used to represent a PI state</a:t>
            </a:r>
          </a:p>
          <a:p>
            <a:r>
              <a:rPr lang="en-US" dirty="0" smtClean="0"/>
              <a:t>Calculations were repeated for 1850-2000; 1850-1980; and 1900-2000</a:t>
            </a:r>
          </a:p>
          <a:p>
            <a:pPr lvl="1"/>
            <a:r>
              <a:rPr lang="en-US" dirty="0" smtClean="0"/>
              <a:t>Natural emissions remained the same as 1750</a:t>
            </a:r>
          </a:p>
          <a:p>
            <a:r>
              <a:rPr lang="en-US" dirty="0" smtClean="0"/>
              <a:t>Even when polluted reference years were used, natural emissions remained a significant contributor to the forcing uncertainty</a:t>
            </a:r>
          </a:p>
          <a:p>
            <a:pPr lvl="1"/>
            <a:r>
              <a:rPr lang="en-US" dirty="0" smtClean="0"/>
              <a:t>The uncertainty is also sensitive to assumed PI conditions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Reference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85" y="1481138"/>
            <a:ext cx="643162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Reference Years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79111" y="1741225"/>
            <a:ext cx="3048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1741225"/>
            <a:ext cx="3048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31681" y="1741225"/>
            <a:ext cx="3048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79394" y="1736728"/>
            <a:ext cx="3048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2" y="2490520"/>
            <a:ext cx="7567316" cy="250719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Reference Years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17672" y="13855"/>
            <a:ext cx="8229600" cy="1143000"/>
          </a:xfrm>
        </p:spPr>
        <p:txBody>
          <a:bodyPr/>
          <a:lstStyle/>
          <a:p>
            <a:r>
              <a:rPr lang="en-US" dirty="0" smtClean="0"/>
              <a:t>Importance of Natural Aerosols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"/>
          <a:stretch/>
        </p:blipFill>
        <p:spPr bwMode="auto">
          <a:xfrm>
            <a:off x="685799" y="838199"/>
            <a:ext cx="7725609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4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Constraining the sources of forcing uncertainty by making observations in the PD atmosphere will be </a:t>
            </a:r>
            <a:r>
              <a:rPr lang="en-US" dirty="0" smtClean="0"/>
              <a:t>difficult</a:t>
            </a:r>
          </a:p>
          <a:p>
            <a:r>
              <a:rPr lang="en-US" dirty="0" smtClean="0"/>
              <a:t>Empirical estimations of PI-to-PD forcing based on observations under PD conditions may not be accurate</a:t>
            </a:r>
          </a:p>
          <a:p>
            <a:r>
              <a:rPr lang="en-US" dirty="0" smtClean="0"/>
              <a:t>Because we can’t constrain the natural aerosol state, efforts to constrain the magnitude of climate sensitivity will be hampered</a:t>
            </a:r>
          </a:p>
          <a:p>
            <a:r>
              <a:rPr lang="en-US" dirty="0" smtClean="0"/>
              <a:t>Accurate simulations of past forcing may not guarantee future estimates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84D6-B57A-485E-A980-B726E95937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Uncertainty will always exist due </a:t>
            </a:r>
            <a:r>
              <a:rPr lang="en-US" dirty="0" smtClean="0"/>
              <a:t>to:</a:t>
            </a:r>
            <a:endParaRPr lang="en-US" dirty="0"/>
          </a:p>
          <a:p>
            <a:pPr lvl="1"/>
            <a:r>
              <a:rPr lang="en-US" dirty="0"/>
              <a:t>Low sensitivity of PD clouds to the emissions studied are unrepresentative of the PI atmosphere</a:t>
            </a:r>
          </a:p>
          <a:p>
            <a:pPr lvl="1"/>
            <a:r>
              <a:rPr lang="en-US" dirty="0"/>
              <a:t>Lack of understanding on the effects of natural emissions on PI-like </a:t>
            </a:r>
            <a:r>
              <a:rPr lang="en-US" dirty="0" smtClean="0"/>
              <a:t>aerosols</a:t>
            </a:r>
          </a:p>
          <a:p>
            <a:r>
              <a:rPr lang="en-US" dirty="0"/>
              <a:t>45% of the variance of aerosol forcing arises from natural aerosol </a:t>
            </a:r>
            <a:r>
              <a:rPr lang="en-US" dirty="0" smtClean="0"/>
              <a:t>emissions</a:t>
            </a:r>
          </a:p>
          <a:p>
            <a:r>
              <a:rPr lang="en-US" dirty="0" smtClean="0"/>
              <a:t>As aerosol levels rise, cloud albedos become more resistant to changes</a:t>
            </a:r>
          </a:p>
          <a:p>
            <a:r>
              <a:rPr lang="en-US" dirty="0" smtClean="0"/>
              <a:t>An understanding of how natural aerosols behaved in the PI era and the changes from PI to PD is necessary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84D6-B57A-485E-A980-B726E95937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15308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Pre-Industrial (PI) : defined as the year 1750</a:t>
            </a:r>
          </a:p>
          <a:p>
            <a:r>
              <a:rPr lang="en-US" dirty="0"/>
              <a:t>Present-Day (PD) : defined as the year 2000</a:t>
            </a:r>
          </a:p>
          <a:p>
            <a:r>
              <a:rPr lang="en-US" dirty="0"/>
              <a:t>DMS: Dimethyl </a:t>
            </a:r>
            <a:r>
              <a:rPr lang="en-US" dirty="0" err="1" smtClean="0"/>
              <a:t>Sulphide</a:t>
            </a:r>
            <a:endParaRPr lang="en-US" dirty="0" smtClean="0"/>
          </a:p>
          <a:p>
            <a:r>
              <a:rPr lang="en-US" dirty="0" smtClean="0"/>
              <a:t>Anthropogenic: originated from man or man-made sources</a:t>
            </a:r>
          </a:p>
          <a:p>
            <a:r>
              <a:rPr lang="en-US" dirty="0" smtClean="0"/>
              <a:t>Natural: sources originated from nature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84D6-B57A-485E-A980-B726E95937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Supersaturation</a:t>
            </a:r>
            <a:r>
              <a:rPr lang="en-US" dirty="0" smtClean="0"/>
              <a:t>: When the ratio of saturation vapor pressure of the air to the saturation vapor pressure over a flat surface is greater than 100%</a:t>
            </a:r>
          </a:p>
          <a:p>
            <a:r>
              <a:rPr lang="en-US" dirty="0" smtClean="0"/>
              <a:t>Cloud Condensation Nuclei: Particles that water vapor condenses upon in order to form droplets</a:t>
            </a:r>
          </a:p>
          <a:p>
            <a:r>
              <a:rPr lang="en-US" dirty="0" smtClean="0"/>
              <a:t>Cloud Droplet Number Concentration: The amount of droplets in a cloud per unit area.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84D6-B57A-485E-A980-B726E95937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/>
          <a:lstStyle/>
          <a:p>
            <a:r>
              <a:rPr lang="en-US" dirty="0" smtClean="0"/>
              <a:t>What is albedo?</a:t>
            </a:r>
          </a:p>
          <a:p>
            <a:pPr lvl="1"/>
            <a:r>
              <a:rPr lang="en-US" dirty="0" smtClean="0"/>
              <a:t>Albedo describes the fraction of incident radiation reflected back by a surface or object</a:t>
            </a:r>
          </a:p>
          <a:p>
            <a:r>
              <a:rPr lang="en-US" dirty="0" smtClean="0"/>
              <a:t>What is the Aerosol First Indirect Forcing?</a:t>
            </a:r>
          </a:p>
          <a:p>
            <a:pPr lvl="1"/>
            <a:r>
              <a:rPr lang="en-US" dirty="0" smtClean="0"/>
              <a:t>The impact of aerosol changes on cloud albedo and the resulting </a:t>
            </a:r>
            <a:r>
              <a:rPr lang="en-US" dirty="0" err="1" smtClean="0"/>
              <a:t>radiative</a:t>
            </a:r>
            <a:r>
              <a:rPr lang="en-US" dirty="0" smtClean="0"/>
              <a:t> forcing on the climate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Albedo and Aerosol First Indirect Forcing</a:t>
            </a:r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3886200" y="3927944"/>
            <a:ext cx="1371600" cy="1295400"/>
          </a:xfrm>
          <a:prstGeom prst="sun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5223345"/>
            <a:ext cx="7061484" cy="1295401"/>
            <a:chOff x="990600" y="5223345"/>
            <a:chExt cx="7061484" cy="1295401"/>
          </a:xfrm>
        </p:grpSpPr>
        <p:sp>
          <p:nvSpPr>
            <p:cNvPr id="4" name="Cloud 3"/>
            <p:cNvSpPr/>
            <p:nvPr/>
          </p:nvSpPr>
          <p:spPr>
            <a:xfrm>
              <a:off x="990600" y="5223346"/>
              <a:ext cx="2514600" cy="1295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0800000">
              <a:off x="5537484" y="5223345"/>
              <a:ext cx="2514600" cy="1295400"/>
            </a:xfrm>
            <a:prstGeom prst="cloud">
              <a:avLst/>
            </a:prstGeom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5686379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 albedo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68221" y="5722235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Low albedo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5332" y="4398618"/>
            <a:ext cx="981446" cy="1076438"/>
            <a:chOff x="395332" y="4398618"/>
            <a:chExt cx="981446" cy="1076438"/>
          </a:xfrm>
        </p:grpSpPr>
        <p:sp>
          <p:nvSpPr>
            <p:cNvPr id="18" name="Right Arrow 17"/>
            <p:cNvSpPr/>
            <p:nvPr/>
          </p:nvSpPr>
          <p:spPr>
            <a:xfrm rot="13800471">
              <a:off x="762083" y="4860362"/>
              <a:ext cx="702575" cy="5268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332" y="4398618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90%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28692" y="4439155"/>
            <a:ext cx="2707900" cy="887312"/>
            <a:chOff x="3228692" y="4439155"/>
            <a:chExt cx="2707900" cy="887312"/>
          </a:xfrm>
        </p:grpSpPr>
        <p:grpSp>
          <p:nvGrpSpPr>
            <p:cNvPr id="19" name="Group 18"/>
            <p:cNvGrpSpPr/>
            <p:nvPr/>
          </p:nvGrpSpPr>
          <p:grpSpPr>
            <a:xfrm>
              <a:off x="3228692" y="4768619"/>
              <a:ext cx="2707900" cy="557848"/>
              <a:chOff x="3228692" y="4768619"/>
              <a:chExt cx="2707900" cy="557848"/>
            </a:xfrm>
          </p:grpSpPr>
          <p:sp>
            <p:nvSpPr>
              <p:cNvPr id="15" name="Right Arrow 14"/>
              <p:cNvSpPr/>
              <p:nvPr/>
            </p:nvSpPr>
            <p:spPr>
              <a:xfrm rot="8532190">
                <a:off x="3228692" y="4769449"/>
                <a:ext cx="798216" cy="5570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2555065">
                <a:off x="5138376" y="4768619"/>
                <a:ext cx="798216" cy="5570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91000" y="4439155"/>
              <a:ext cx="864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100%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74066" y="4767950"/>
            <a:ext cx="1108333" cy="821469"/>
            <a:chOff x="7874066" y="4767950"/>
            <a:chExt cx="1108333" cy="821469"/>
          </a:xfrm>
        </p:grpSpPr>
        <p:sp>
          <p:nvSpPr>
            <p:cNvPr id="17" name="Right Arrow 16"/>
            <p:cNvSpPr/>
            <p:nvPr/>
          </p:nvSpPr>
          <p:spPr>
            <a:xfrm rot="19030485">
              <a:off x="7874066" y="5077798"/>
              <a:ext cx="333474" cy="5116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18231" y="4767950"/>
              <a:ext cx="864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20%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84D6-B57A-485E-A980-B726E95937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67000"/>
            <a:ext cx="2438400" cy="19686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NASA MODIS instrument on the Terra satellite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tabor\AppData\Local\Microsoft\Windows\Temporary Internet Files\Content.Outlook\1JFMGQ1G\USA5 2012153 terra 250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84D6-B57A-485E-A980-B726E95937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"/>
          <a:stretch/>
        </p:blipFill>
        <p:spPr bwMode="auto">
          <a:xfrm>
            <a:off x="762000" y="1219200"/>
            <a:ext cx="723664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that happen?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1676400"/>
            <a:ext cx="3886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29100" y="2428797"/>
                <a:ext cx="3352800" cy="1584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9728" lvl="1">
                  <a:spcBef>
                    <a:spcPts val="400"/>
                  </a:spcBef>
                  <a:buSzPct val="68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2428797"/>
                <a:ext cx="3352800" cy="15843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84D6-B57A-485E-A980-B726E95937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aerosol first indirect forcing has significant impact on the climate</a:t>
            </a:r>
          </a:p>
          <a:p>
            <a:pPr lvl="1"/>
            <a:r>
              <a:rPr lang="en-US" dirty="0" smtClean="0"/>
              <a:t>Radiative forcing global mean of -0.4 wm</a:t>
            </a:r>
            <a:r>
              <a:rPr lang="en-US" baseline="30000" dirty="0" smtClean="0"/>
              <a:t>-2</a:t>
            </a:r>
            <a:r>
              <a:rPr lang="en-US" dirty="0" smtClean="0"/>
              <a:t> to -1.8wm</a:t>
            </a:r>
            <a:r>
              <a:rPr lang="en-US" baseline="30000" dirty="0" smtClean="0"/>
              <a:t>-2</a:t>
            </a:r>
          </a:p>
          <a:p>
            <a:r>
              <a:rPr lang="en-US" dirty="0" smtClean="0"/>
              <a:t>The uncertainty for aerosol forcing is much larger than that of Carbon Dioxide </a:t>
            </a:r>
            <a:r>
              <a:rPr lang="en-US" dirty="0"/>
              <a:t>(1.7±0.2 </a:t>
            </a:r>
            <a:r>
              <a:rPr lang="en-US" dirty="0" smtClean="0"/>
              <a:t> wm</a:t>
            </a:r>
            <a:r>
              <a:rPr lang="en-US" baseline="30000" dirty="0" smtClean="0"/>
              <a:t>-2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This leads to uncertainty of how aerosols will affect the climate</a:t>
            </a:r>
          </a:p>
          <a:p>
            <a:r>
              <a:rPr lang="en-US" dirty="0" smtClean="0"/>
              <a:t>To understand this we need to understand the changes from the PI to PD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Glo</a:t>
            </a:r>
            <a:r>
              <a:rPr lang="en-US" dirty="0" smtClean="0"/>
              <a:t>bal </a:t>
            </a:r>
            <a:r>
              <a:rPr lang="en-US" u="sng" dirty="0" smtClean="0"/>
              <a:t>M</a:t>
            </a:r>
            <a:r>
              <a:rPr lang="en-US" dirty="0" smtClean="0"/>
              <a:t>odel of </a:t>
            </a:r>
            <a:r>
              <a:rPr lang="en-US" u="sng" dirty="0" smtClean="0"/>
              <a:t>A</a:t>
            </a:r>
            <a:r>
              <a:rPr lang="en-US" dirty="0" smtClean="0"/>
              <a:t>erosol </a:t>
            </a:r>
            <a:r>
              <a:rPr lang="en-US" u="sng" dirty="0" smtClean="0"/>
              <a:t>P</a:t>
            </a:r>
            <a:r>
              <a:rPr lang="en-US" dirty="0" smtClean="0"/>
              <a:t>rocesses (GLOMAP)</a:t>
            </a:r>
          </a:p>
          <a:p>
            <a:r>
              <a:rPr lang="en-US" dirty="0" smtClean="0"/>
              <a:t>Three-dimensional global aerosol microphysics model</a:t>
            </a:r>
          </a:p>
          <a:p>
            <a:r>
              <a:rPr lang="en-US" dirty="0" smtClean="0"/>
              <a:t>Transport of aerosols and chemical species is calculated by three-dimensional meteorological fields from the European Centre for Medium-Range Weather Forecasts (ECMWF)</a:t>
            </a:r>
          </a:p>
          <a:p>
            <a:r>
              <a:rPr lang="en-US" dirty="0" smtClean="0"/>
              <a:t>Resolves six different processes: new particle formation; coagulation; gas-to-particle transfer; cloud processing; dry and wet deposition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6E74-7C58-4AD1-BE7E-49E52981BADE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724</TotalTime>
  <Words>864</Words>
  <Application>Microsoft Office PowerPoint</Application>
  <PresentationFormat>On-screen Show (4:3)</PresentationFormat>
  <Paragraphs>131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Large Contribution of Natural Aerosols to Uncertainty in Indirect Forcing</vt:lpstr>
      <vt:lpstr>Outline</vt:lpstr>
      <vt:lpstr>Basic Definitions</vt:lpstr>
      <vt:lpstr>Basic Definitions</vt:lpstr>
      <vt:lpstr> Albedo and Aerosol First Indirect Forcing</vt:lpstr>
      <vt:lpstr>PowerPoint Presentation</vt:lpstr>
      <vt:lpstr>Why does that happen?</vt:lpstr>
      <vt:lpstr>The Problem</vt:lpstr>
      <vt:lpstr>Methods: The Model</vt:lpstr>
      <vt:lpstr>Methods: Emissions</vt:lpstr>
      <vt:lpstr>Methods: Cloud Droplet Number Concentrations</vt:lpstr>
      <vt:lpstr>Methods: Radiative Forcing</vt:lpstr>
      <vt:lpstr>PowerPoint Presentation</vt:lpstr>
      <vt:lpstr>Methods: Model Emulation</vt:lpstr>
      <vt:lpstr>Annual mean</vt:lpstr>
      <vt:lpstr>Annual standard deviation (σ)</vt:lpstr>
      <vt:lpstr>Radiative Forcing Uncertainty</vt:lpstr>
      <vt:lpstr>PowerPoint Presentation</vt:lpstr>
      <vt:lpstr>PowerPoint Presentation</vt:lpstr>
      <vt:lpstr>Seasonal variation of global mean forcing</vt:lpstr>
      <vt:lpstr>Alternative Reference Years</vt:lpstr>
      <vt:lpstr>Alternative Reference Years</vt:lpstr>
      <vt:lpstr>Alternative Reference Years</vt:lpstr>
      <vt:lpstr>Importance of Natural Aerosols</vt:lpstr>
      <vt:lpstr>Implications</vt:lpstr>
      <vt:lpstr>Summary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Contribution of Natural Aerosols to Uncertainty in Indirect Forcing</dc:title>
  <dc:creator>stabor</dc:creator>
  <cp:lastModifiedBy>stabor</cp:lastModifiedBy>
  <cp:revision>27</cp:revision>
  <dcterms:created xsi:type="dcterms:W3CDTF">2014-03-27T17:33:44Z</dcterms:created>
  <dcterms:modified xsi:type="dcterms:W3CDTF">2014-03-31T18:36:44Z</dcterms:modified>
</cp:coreProperties>
</file>