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7" r:id="rId4"/>
    <p:sldId id="259" r:id="rId5"/>
    <p:sldId id="260" r:id="rId6"/>
    <p:sldId id="261" r:id="rId7"/>
    <p:sldId id="262" r:id="rId8"/>
    <p:sldId id="263" r:id="rId9"/>
    <p:sldId id="265" r:id="rId10"/>
    <p:sldId id="258" r:id="rId11"/>
    <p:sldId id="264" r:id="rId12"/>
    <p:sldId id="296" r:id="rId13"/>
    <p:sldId id="266" r:id="rId14"/>
    <p:sldId id="286" r:id="rId15"/>
    <p:sldId id="291" r:id="rId16"/>
    <p:sldId id="292" r:id="rId17"/>
    <p:sldId id="293" r:id="rId18"/>
    <p:sldId id="294" r:id="rId19"/>
    <p:sldId id="295" r:id="rId20"/>
    <p:sldId id="288" r:id="rId21"/>
    <p:sldId id="287" r:id="rId22"/>
    <p:sldId id="267" r:id="rId23"/>
    <p:sldId id="268" r:id="rId24"/>
    <p:sldId id="269" r:id="rId25"/>
    <p:sldId id="270" r:id="rId26"/>
    <p:sldId id="273" r:id="rId27"/>
    <p:sldId id="274" r:id="rId28"/>
    <p:sldId id="275" r:id="rId29"/>
    <p:sldId id="276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1894" autoAdjust="0"/>
  </p:normalViewPr>
  <p:slideViewPr>
    <p:cSldViewPr>
      <p:cViewPr>
        <p:scale>
          <a:sx n="90" d="100"/>
          <a:sy n="90" d="100"/>
        </p:scale>
        <p:origin x="-81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2FC0-8807-4EE6-BA50-EE6719FD375B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71C30-2F12-4466-8F26-91CF23D7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9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 </a:t>
            </a:r>
            <a:r>
              <a:rPr lang="en-US" dirty="0" err="1" smtClean="0"/>
              <a:t>rBC</a:t>
            </a:r>
            <a:r>
              <a:rPr lang="en-US" dirty="0" smtClean="0"/>
              <a:t> mass loadings, particle number concentration , and size distribution</a:t>
            </a:r>
          </a:p>
          <a:p>
            <a:r>
              <a:rPr lang="en-US" dirty="0" smtClean="0"/>
              <a:t>Explain laser</a:t>
            </a:r>
            <a:r>
              <a:rPr lang="en-US" baseline="0" dirty="0" smtClean="0"/>
              <a:t> beam, incandescence, scattering. (overview from Ben’s presentation)</a:t>
            </a:r>
          </a:p>
          <a:p>
            <a:r>
              <a:rPr lang="en-US" baseline="0" dirty="0" smtClean="0"/>
              <a:t>CHEMICAL INFO MISSING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1C30-2F12-4466-8F26-91CF23D7E5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entrance</a:t>
            </a:r>
            <a:r>
              <a:rPr lang="en-US" baseline="0" dirty="0" smtClean="0"/>
              <a:t> region and TOF MS</a:t>
            </a:r>
          </a:p>
          <a:p>
            <a:r>
              <a:rPr lang="en-US" baseline="0" dirty="0" smtClean="0"/>
              <a:t>Lack of sensitivity to refractory particles.</a:t>
            </a:r>
          </a:p>
          <a:p>
            <a:r>
              <a:rPr lang="en-US" baseline="0" dirty="0" smtClean="0"/>
              <a:t>Particles vaporized at 600 C using resistively heated tungsten  vaporizer. </a:t>
            </a:r>
          </a:p>
          <a:p>
            <a:r>
              <a:rPr lang="en-US" baseline="0" dirty="0" smtClean="0"/>
              <a:t>Vapor is ionized with an electron beam via electron impact ionization and ions detected in a high resolution mass spectrometer. </a:t>
            </a:r>
          </a:p>
          <a:p>
            <a:r>
              <a:rPr lang="en-US" baseline="0" dirty="0" smtClean="0"/>
              <a:t>Provides average mass spectrometric measurements on a particle by particle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1C30-2F12-4466-8F26-91CF23D7E5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7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in carbon clusters: below C30 is m/z 12, above C30 is m/z 24 (2</a:t>
            </a:r>
            <a:r>
              <a:rPr lang="en-US" baseline="0" dirty="0" smtClean="0"/>
              <a:t> carbon atoms), </a:t>
            </a:r>
          </a:p>
          <a:p>
            <a:r>
              <a:rPr lang="en-US" baseline="0" dirty="0" smtClean="0"/>
              <a:t>Represent changes in structures (</a:t>
            </a:r>
            <a:r>
              <a:rPr lang="en-US" baseline="0" dirty="0" err="1" smtClean="0"/>
              <a:t>i.e</a:t>
            </a:r>
            <a:r>
              <a:rPr lang="en-US" baseline="0" dirty="0" smtClean="0"/>
              <a:t> linear chains, monocyclic rings and </a:t>
            </a:r>
            <a:r>
              <a:rPr lang="en-US" baseline="0" dirty="0" err="1" smtClean="0"/>
              <a:t>polyciclic</a:t>
            </a:r>
            <a:r>
              <a:rPr lang="en-US" baseline="0" dirty="0" smtClean="0"/>
              <a:t>, to fullerenes.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1C30-2F12-4466-8F26-91CF23D7E5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9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CO2+ signal that disappears in the laser-off experiment is not observed in 2 other different types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rBC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particles (i.e., the denuded soot shown in Figure 3 or in the mass spectrum of glassy carbon spheres, not shown). Therefore, we conclude that this signal observed in the Figure 4 mass spectrum originates from the particle composition rather than from products of laser induced oxidation of carbon.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1C30-2F12-4466-8F26-91CF23D7E5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225 mm size</a:t>
            </a:r>
            <a:r>
              <a:rPr lang="en-US" baseline="0" dirty="0" smtClean="0"/>
              <a:t> selected – 50mm glassy carbon spheres</a:t>
            </a:r>
          </a:p>
          <a:p>
            <a:r>
              <a:rPr lang="en-US" baseline="0" dirty="0" smtClean="0"/>
              <a:t>Coated via gas to particle deposition of DOS (</a:t>
            </a:r>
            <a:r>
              <a:rPr lang="en-US" baseline="0" dirty="0" err="1" smtClean="0"/>
              <a:t>dyoctil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sebacate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1C30-2F12-4466-8F26-91CF23D7E5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8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6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6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0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8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2D34-4B9D-4AE0-98CA-FD41606811B3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5837-71EC-44C8-AC19-65DC5D4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Poor Richard" panose="02080502050505020702" pitchFamily="18" charset="0"/>
              </a:rPr>
              <a:t>Soot Particle Aerosol Mass Spectrometer: </a:t>
            </a:r>
            <a:r>
              <a:rPr lang="en-US" sz="3600" dirty="0" smtClean="0">
                <a:latin typeface="Poor Richard" panose="02080502050505020702" pitchFamily="18" charset="0"/>
              </a:rPr>
              <a:t>Development, Validation</a:t>
            </a:r>
            <a:r>
              <a:rPr lang="en-US" sz="3600" dirty="0">
                <a:latin typeface="Poor Richard" panose="02080502050505020702" pitchFamily="18" charset="0"/>
              </a:rPr>
              <a:t>, and Initial Application</a:t>
            </a:r>
            <a:r>
              <a:rPr lang="en-US" dirty="0">
                <a:latin typeface="Poor Richard" panose="02080502050505020702" pitchFamily="18" charset="0"/>
              </a:rPr>
              <a:t/>
            </a:r>
            <a:br>
              <a:rPr lang="en-US" dirty="0">
                <a:latin typeface="Poor Richard" panose="02080502050505020702" pitchFamily="18" charset="0"/>
              </a:rPr>
            </a:b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382000" cy="914400"/>
          </a:xfrm>
        </p:spPr>
        <p:txBody>
          <a:bodyPr>
            <a:normAutofit/>
          </a:bodyPr>
          <a:lstStyle/>
          <a:p>
            <a:r>
              <a:rPr lang="en-US" sz="2400" dirty="0"/>
              <a:t>T. B. </a:t>
            </a:r>
            <a:r>
              <a:rPr lang="en-US" sz="2400" dirty="0" err="1" smtClean="0"/>
              <a:t>Onasch,A</a:t>
            </a:r>
            <a:r>
              <a:rPr lang="en-US" sz="2400" dirty="0"/>
              <a:t>. </a:t>
            </a:r>
            <a:r>
              <a:rPr lang="en-US" sz="2400" dirty="0" err="1" smtClean="0"/>
              <a:t>Trimborn,E</a:t>
            </a:r>
            <a:r>
              <a:rPr lang="en-US" sz="2400" dirty="0"/>
              <a:t>. C. </a:t>
            </a:r>
            <a:r>
              <a:rPr lang="en-US" sz="2400" dirty="0" err="1" smtClean="0"/>
              <a:t>Fortner,J</a:t>
            </a:r>
            <a:r>
              <a:rPr lang="en-US" sz="2400" dirty="0"/>
              <a:t>. T. </a:t>
            </a:r>
            <a:r>
              <a:rPr lang="en-US" sz="2400" dirty="0" err="1" smtClean="0"/>
              <a:t>Jayne,G</a:t>
            </a:r>
            <a:r>
              <a:rPr lang="en-US" sz="2400" dirty="0"/>
              <a:t>. L. </a:t>
            </a:r>
            <a:r>
              <a:rPr lang="en-US" sz="2400" dirty="0" err="1" smtClean="0"/>
              <a:t>Kok,L</a:t>
            </a:r>
            <a:r>
              <a:rPr lang="en-US" sz="2400" dirty="0"/>
              <a:t>. R. </a:t>
            </a:r>
            <a:r>
              <a:rPr lang="en-US" sz="2400" dirty="0" err="1" smtClean="0"/>
              <a:t>Williams,P</a:t>
            </a:r>
            <a:r>
              <a:rPr lang="en-US" sz="2400" dirty="0"/>
              <a:t>. </a:t>
            </a:r>
            <a:r>
              <a:rPr lang="en-US" sz="2400" dirty="0" err="1" smtClean="0"/>
              <a:t>Davidovits</a:t>
            </a:r>
            <a:r>
              <a:rPr lang="en-US" sz="2400" dirty="0" smtClean="0"/>
              <a:t>, and </a:t>
            </a:r>
            <a:r>
              <a:rPr lang="en-US" sz="2400" dirty="0"/>
              <a:t>D. R. </a:t>
            </a:r>
            <a:r>
              <a:rPr lang="en-US" sz="2400" dirty="0" err="1"/>
              <a:t>Worsnop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172200"/>
            <a:ext cx="215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Gustavo M. </a:t>
            </a:r>
            <a:r>
              <a:rPr lang="en-US" dirty="0" smtClean="0"/>
              <a:t>Riggio</a:t>
            </a:r>
          </a:p>
          <a:p>
            <a:pPr algn="ctr"/>
            <a:r>
              <a:rPr lang="en-US" dirty="0" smtClean="0"/>
              <a:t>05/12/2014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51774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0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Laser Vaporizer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Ionization efficiency depends on laser alignment </a:t>
            </a:r>
          </a:p>
          <a:p>
            <a:pPr marL="0" indent="0">
              <a:buNone/>
            </a:pPr>
            <a:r>
              <a:rPr lang="en-US" sz="2800" dirty="0" smtClean="0"/>
              <a:t>(CCD camera), and power.</a:t>
            </a:r>
          </a:p>
          <a:p>
            <a:r>
              <a:rPr lang="en-US" sz="2800" dirty="0" smtClean="0"/>
              <a:t>Intensity must be sufficient to vaporize particles.</a:t>
            </a:r>
          </a:p>
          <a:p>
            <a:r>
              <a:rPr lang="en-US" sz="2800" dirty="0" smtClean="0"/>
              <a:t>Dispersion of particles may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cause particles to miss the laser.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057400" cy="304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Vaporization Overview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refractory material vaporizes first.</a:t>
            </a:r>
          </a:p>
          <a:p>
            <a:r>
              <a:rPr lang="en-US" dirty="0" err="1" smtClean="0"/>
              <a:t>rBC</a:t>
            </a:r>
            <a:r>
              <a:rPr lang="en-US" dirty="0" smtClean="0"/>
              <a:t> heats to thousands of degrees.</a:t>
            </a:r>
          </a:p>
          <a:p>
            <a:pPr lvl="1"/>
            <a:r>
              <a:rPr lang="en-US" dirty="0" smtClean="0"/>
              <a:t>Gives rise to visible incandescent signal</a:t>
            </a:r>
          </a:p>
          <a:p>
            <a:r>
              <a:rPr lang="en-US" dirty="0" smtClean="0"/>
              <a:t>Simultaneously</a:t>
            </a:r>
            <a:r>
              <a:rPr lang="en-US" dirty="0" smtClean="0"/>
              <a:t>, </a:t>
            </a:r>
            <a:r>
              <a:rPr lang="en-US" dirty="0" err="1" smtClean="0"/>
              <a:t>rBC</a:t>
            </a:r>
            <a:r>
              <a:rPr lang="en-US" dirty="0" smtClean="0"/>
              <a:t> vaporize into carbon clusters.</a:t>
            </a:r>
          </a:p>
          <a:p>
            <a:pPr lvl="1"/>
            <a:r>
              <a:rPr lang="en-US" dirty="0" smtClean="0"/>
              <a:t>Ionized and detected by mass spectrometry.</a:t>
            </a:r>
          </a:p>
          <a:p>
            <a:pPr lvl="2"/>
            <a:r>
              <a:rPr lang="en-US" dirty="0" smtClean="0"/>
              <a:t>AMS not able to vaporize </a:t>
            </a:r>
            <a:r>
              <a:rPr lang="en-US" dirty="0" err="1" smtClean="0"/>
              <a:t>rBC</a:t>
            </a:r>
            <a:r>
              <a:rPr lang="en-US" dirty="0" smtClean="0"/>
              <a:t> (Filament temp. = 600 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743200"/>
            <a:ext cx="75438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happens if we turn the laser on and off while the tungsten vaporizer is on? What do we measure?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47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SP-AMS </a:t>
            </a:r>
            <a:r>
              <a:rPr lang="en-US" dirty="0" smtClean="0">
                <a:latin typeface="Poor Richard" panose="02080502050505020702" pitchFamily="18" charset="0"/>
              </a:rPr>
              <a:t> Parameters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Efficiency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efficiency depends on:</a:t>
            </a:r>
          </a:p>
          <a:p>
            <a:pPr lvl="1"/>
            <a:r>
              <a:rPr lang="en-US" dirty="0" smtClean="0"/>
              <a:t>Fraction of particles diverted from laser beam (E</a:t>
            </a:r>
            <a:r>
              <a:rPr lang="en-US" baseline="-25000" dirty="0" smtClean="0"/>
              <a:t>S</a:t>
            </a:r>
            <a:r>
              <a:rPr lang="en-US" dirty="0" smtClean="0"/>
              <a:t>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38"/>
          <a:stretch/>
        </p:blipFill>
        <p:spPr bwMode="auto">
          <a:xfrm>
            <a:off x="550640" y="3508446"/>
            <a:ext cx="7620000" cy="60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7011">
            <a:off x="3241534" y="3750999"/>
            <a:ext cx="3416807" cy="1849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0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Efficiency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efficiency depends on:</a:t>
            </a:r>
          </a:p>
          <a:p>
            <a:pPr lvl="1"/>
            <a:r>
              <a:rPr lang="en-US" dirty="0" smtClean="0"/>
              <a:t>Fraction of particles lost during transit through inlet and aerodynamic lens (E</a:t>
            </a:r>
            <a:r>
              <a:rPr lang="en-US" baseline="-25000" dirty="0" smtClean="0"/>
              <a:t>L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Fraction of particles lost due to bounce effects (E</a:t>
            </a:r>
            <a:r>
              <a:rPr lang="en-US" baseline="-25000" dirty="0" smtClean="0"/>
              <a:t>B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  <a:p>
            <a:r>
              <a:rPr lang="en-US" dirty="0" smtClean="0"/>
              <a:t>CE = E</a:t>
            </a:r>
            <a:r>
              <a:rPr lang="en-US" baseline="-25000" dirty="0" smtClean="0"/>
              <a:t>L </a:t>
            </a:r>
            <a:r>
              <a:rPr lang="en-US" dirty="0" smtClean="0"/>
              <a:t>x E</a:t>
            </a:r>
            <a:r>
              <a:rPr lang="en-US" baseline="-25000" dirty="0" smtClean="0"/>
              <a:t>B</a:t>
            </a:r>
            <a:r>
              <a:rPr lang="en-US" dirty="0" smtClean="0"/>
              <a:t> x E</a:t>
            </a:r>
            <a:r>
              <a:rPr lang="en-US" baseline="-25000" dirty="0" smtClean="0"/>
              <a:t>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220" y="6568190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AMS Collection Efficiency Issues</a:t>
            </a:r>
            <a:r>
              <a:rPr lang="en-US" sz="1400" dirty="0"/>
              <a:t>. http://cires.colorado.edu/jimenez-group/UsrMtgs/UsersMtg9/08_Onash_CE.pdf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6200" y="3581400"/>
            <a:ext cx="5056444" cy="3063240"/>
            <a:chOff x="3886200" y="3581400"/>
            <a:chExt cx="5056444" cy="30632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4" t="36090" r="60405" b="11998"/>
            <a:stretch/>
          </p:blipFill>
          <p:spPr bwMode="auto">
            <a:xfrm>
              <a:off x="3886200" y="3581400"/>
              <a:ext cx="5056444" cy="306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98357" y="4724400"/>
              <a:ext cx="128728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23120" y="4876800"/>
              <a:ext cx="29668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67600" y="3733800"/>
              <a:ext cx="1295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96200" y="3924300"/>
              <a:ext cx="74295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2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Calibration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on the measurement of 2 out of 3 variables.</a:t>
            </a:r>
          </a:p>
          <a:p>
            <a:pPr lvl="1"/>
            <a:r>
              <a:rPr lang="en-US" dirty="0" smtClean="0"/>
              <a:t>Relative ionization efficiency</a:t>
            </a:r>
          </a:p>
          <a:p>
            <a:pPr lvl="1"/>
            <a:r>
              <a:rPr lang="en-US" dirty="0" smtClean="0"/>
              <a:t>Mass specific ionization efficiency of a species</a:t>
            </a:r>
          </a:p>
          <a:p>
            <a:pPr lvl="1"/>
            <a:r>
              <a:rPr lang="en-US" dirty="0" smtClean="0"/>
              <a:t>Mass ionization efficiency of nitrate ions</a:t>
            </a:r>
          </a:p>
        </p:txBody>
      </p:sp>
    </p:spTree>
    <p:extLst>
      <p:ext uri="{BB962C8B-B14F-4D97-AF65-F5344CB8AC3E}">
        <p14:creationId xmlns:p14="http://schemas.microsoft.com/office/powerpoint/2010/main" val="34790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Calibration…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Ionization Efficiency:</a:t>
            </a:r>
          </a:p>
          <a:p>
            <a:pPr lvl="1"/>
            <a:r>
              <a:rPr lang="en-US" dirty="0" smtClean="0"/>
              <a:t>Ions detected per particulate mass sampled</a:t>
            </a:r>
          </a:p>
          <a:p>
            <a:r>
              <a:rPr lang="en-US" dirty="0" smtClean="0"/>
              <a:t>Relative Ionization Efficiency:</a:t>
            </a:r>
          </a:p>
          <a:p>
            <a:pPr lvl="1"/>
            <a:r>
              <a:rPr lang="en-US" dirty="0" smtClean="0"/>
              <a:t>Ratio of the mass specific  ionization efficiencies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44367"/>
            <a:ext cx="1922116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1776" y="3944367"/>
            <a:ext cx="5771459" cy="1528499"/>
            <a:chOff x="2724456" y="4546862"/>
            <a:chExt cx="5771459" cy="1528499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156199"/>
              <a:ext cx="3009515" cy="919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724456" y="4546862"/>
              <a:ext cx="2599039" cy="783091"/>
              <a:chOff x="5791200" y="4560434"/>
              <a:chExt cx="2599039" cy="783091"/>
            </a:xfrm>
          </p:grpSpPr>
          <p:pic>
            <p:nvPicPr>
              <p:cNvPr id="21512" name="Picture 8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6617301" y="4931568"/>
                <a:ext cx="1772938" cy="97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50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593619"/>
                <a:ext cx="826101" cy="435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513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3232" y="4560434"/>
                <a:ext cx="981075" cy="36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514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1464" y="5029200"/>
                <a:ext cx="1628775" cy="314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3550557" y="4966812"/>
              <a:ext cx="1772938" cy="363141"/>
            </a:xfrm>
            <a:prstGeom prst="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urved Connector 6"/>
            <p:cNvCxnSpPr>
              <a:stCxn id="21514" idx="2"/>
              <a:endCxn id="21507" idx="1"/>
            </p:cNvCxnSpPr>
            <p:nvPr/>
          </p:nvCxnSpPr>
          <p:spPr>
            <a:xfrm rot="16200000" flipH="1">
              <a:off x="4854841" y="4984220"/>
              <a:ext cx="285827" cy="977292"/>
            </a:xfrm>
            <a:prstGeom prst="curvedConnector2">
              <a:avLst/>
            </a:prstGeom>
            <a:ln w="317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" name="Curved Connector 11"/>
          <p:cNvCxnSpPr>
            <a:stCxn id="21507" idx="3"/>
            <a:endCxn id="21506" idx="2"/>
          </p:cNvCxnSpPr>
          <p:nvPr/>
        </p:nvCxnSpPr>
        <p:spPr>
          <a:xfrm flipV="1">
            <a:off x="6023235" y="4944492"/>
            <a:ext cx="1491023" cy="68793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2440" y="5620434"/>
            <a:ext cx="268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-12</a:t>
            </a:r>
            <a:r>
              <a:rPr lang="en-US" dirty="0" smtClean="0"/>
              <a:t> = units conversion</a:t>
            </a:r>
          </a:p>
          <a:p>
            <a:r>
              <a:rPr lang="en-US" dirty="0" smtClean="0"/>
              <a:t>Na = Avogadro’s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oor Richard" panose="02080502050505020702" pitchFamily="18" charset="0"/>
              </a:rPr>
              <a:t>rBC</a:t>
            </a:r>
            <a:r>
              <a:rPr lang="en-US" dirty="0" smtClean="0">
                <a:latin typeface="Poor Richard" panose="02080502050505020702" pitchFamily="18" charset="0"/>
              </a:rPr>
              <a:t> Calibration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9611"/>
            <a:ext cx="4800600" cy="3469590"/>
          </a:xfrm>
        </p:spPr>
        <p:txBody>
          <a:bodyPr>
            <a:normAutofit/>
          </a:bodyPr>
          <a:lstStyle/>
          <a:p>
            <a:r>
              <a:rPr lang="en-US" dirty="0" smtClean="0"/>
              <a:t>Calibration appears to be dependent on particle type. </a:t>
            </a:r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Couette</a:t>
            </a:r>
            <a:r>
              <a:rPr lang="en-US" dirty="0" smtClean="0"/>
              <a:t> Centrifugal Particle Mass Analyzer </a:t>
            </a:r>
          </a:p>
          <a:p>
            <a:pPr lvl="2"/>
            <a:r>
              <a:rPr lang="en-US" dirty="0" smtClean="0"/>
              <a:t>Shape independent measure of particle mass.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39214"/>
            <a:ext cx="3962400" cy="381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5278" y="5105400"/>
            <a:ext cx="8216722" cy="173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Incomplete overlap between particle and laser beam.</a:t>
            </a:r>
          </a:p>
        </p:txBody>
      </p:sp>
    </p:spTree>
    <p:extLst>
      <p:ext uri="{BB962C8B-B14F-4D97-AF65-F5344CB8AC3E}">
        <p14:creationId xmlns:p14="http://schemas.microsoft.com/office/powerpoint/2010/main" val="10330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Curve for SP-AMS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09" y="1292002"/>
            <a:ext cx="4230991" cy="404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Relative </a:t>
            </a:r>
            <a:r>
              <a:rPr lang="en-US" sz="2800" dirty="0" err="1" smtClean="0"/>
              <a:t>rBC</a:t>
            </a:r>
            <a:r>
              <a:rPr lang="en-US" sz="2800" dirty="0" smtClean="0"/>
              <a:t> ion signal as function of vaporizing laser power.</a:t>
            </a:r>
          </a:p>
          <a:p>
            <a:pPr marL="914400" lvl="1" indent="-457200">
              <a:buFontTx/>
              <a:buChar char="-"/>
            </a:pPr>
            <a:r>
              <a:rPr lang="en-US" sz="2400" dirty="0" err="1" smtClean="0"/>
              <a:t>rBC</a:t>
            </a:r>
            <a:r>
              <a:rPr lang="en-US" sz="2400" dirty="0" smtClean="0"/>
              <a:t> reaches a plateau at higher laser power.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/>
              <a:t>Detection limit not limited by laser power.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Important to operate with sufficient light intensity.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Sensitivity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figure S3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44" y="1295400"/>
            <a:ext cx="4462463" cy="53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Introduction</a:t>
            </a:r>
            <a:endParaRPr lang="en-US" dirty="0">
              <a:latin typeface="Poor Richard" panose="02080502050505020702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5" b="7535"/>
          <a:stretch/>
        </p:blipFill>
        <p:spPr bwMode="auto">
          <a:xfrm>
            <a:off x="457200" y="2746748"/>
            <a:ext cx="3924300" cy="15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48826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263" y="3220654"/>
            <a:ext cx="41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14290"/>
            <a:ext cx="376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Particle Soot Photometer (SP2)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600200"/>
            <a:ext cx="346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Aerosol Mass Spectrometer (AMS)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876800"/>
            <a:ext cx="826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to measure the chemical and physical properties of particles containing </a:t>
            </a:r>
          </a:p>
          <a:p>
            <a:r>
              <a:rPr lang="en-US" dirty="0" smtClean="0"/>
              <a:t>	black carbon (</a:t>
            </a:r>
            <a:r>
              <a:rPr lang="en-US" dirty="0" err="1" smtClean="0"/>
              <a:t>rBC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or Richard" panose="02080502050505020702" pitchFamily="18" charset="0"/>
              </a:rPr>
              <a:t>Measure Particulate Species for 3 vaporizer combinations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17750"/>
            <a:ext cx="77247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Chemical and Physical Information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81800" cy="488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Instrument Characterization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324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Peaks in black are carbon ions.</a:t>
            </a:r>
          </a:p>
          <a:p>
            <a:pPr lvl="1"/>
            <a:r>
              <a:rPr lang="en-US" dirty="0" smtClean="0"/>
              <a:t>Not observed using standard AMS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079" y="2057400"/>
            <a:ext cx="5486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0078" y="3060918"/>
            <a:ext cx="4546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 “finger print” for different combustion 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57324" y="2799699"/>
            <a:ext cx="276390" cy="1195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5039" y="6304208"/>
            <a:ext cx="501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spectrum of denuded ethylene flame soot.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89" y="2590800"/>
            <a:ext cx="4496790" cy="277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Laser ON/OFF Mass Spectra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generated soot particles</a:t>
            </a:r>
          </a:p>
          <a:p>
            <a:pPr lvl="1"/>
            <a:r>
              <a:rPr lang="en-US" dirty="0" smtClean="0"/>
              <a:t>Laser ON vs OFF</a:t>
            </a:r>
          </a:p>
          <a:p>
            <a:pPr lvl="1"/>
            <a:endParaRPr lang="en-US" dirty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= largest difference</a:t>
            </a:r>
          </a:p>
          <a:p>
            <a:r>
              <a:rPr lang="en-US" dirty="0" smtClean="0"/>
              <a:t>Same signals may be 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resent with laser ON and </a:t>
            </a:r>
          </a:p>
          <a:p>
            <a:pPr marL="0" indent="0">
              <a:buNone/>
            </a:pPr>
            <a:r>
              <a:rPr lang="en-US" dirty="0" smtClean="0"/>
              <a:t>OFF.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84388"/>
            <a:ext cx="3922033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Laser ON/OFF Differences</a:t>
            </a:r>
            <a:endParaRPr lang="en-US" baseline="-25000" dirty="0">
              <a:latin typeface="Poor Richard" panose="02080502050505020702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959281" cy="37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Sum of the ion signals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Laser ON vs.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Laser ON – all signals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resent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Laser OFF – only organic signals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Decrease of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originates from particle composition.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3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Coating Effects and CO</a:t>
            </a:r>
            <a:r>
              <a:rPr lang="en-US" baseline="-25000" dirty="0" smtClean="0">
                <a:latin typeface="Poor Richard" panose="02080502050505020702" pitchFamily="18" charset="0"/>
              </a:rPr>
              <a:t>2</a:t>
            </a:r>
            <a:endParaRPr lang="en-US" baseline="-25000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Measures of ion signal </a:t>
            </a:r>
          </a:p>
          <a:p>
            <a:pPr marL="0" indent="0">
              <a:buNone/>
            </a:pPr>
            <a:r>
              <a:rPr lang="en-US" sz="2800" dirty="0" smtClean="0"/>
              <a:t>distribution as function of</a:t>
            </a:r>
          </a:p>
          <a:p>
            <a:pPr marL="0" indent="0">
              <a:buNone/>
            </a:pPr>
            <a:r>
              <a:rPr lang="en-US" sz="2800" dirty="0" smtClean="0"/>
              <a:t>particle size.</a:t>
            </a:r>
          </a:p>
          <a:p>
            <a:r>
              <a:rPr lang="en-US" sz="2800" dirty="0" err="1" smtClean="0"/>
              <a:t>rBC</a:t>
            </a:r>
            <a:r>
              <a:rPr lang="en-US" sz="2800" dirty="0" smtClean="0"/>
              <a:t> integrated signal </a:t>
            </a:r>
          </a:p>
          <a:p>
            <a:pPr marL="0" indent="0">
              <a:buNone/>
            </a:pPr>
            <a:r>
              <a:rPr lang="en-US" sz="2800" dirty="0"/>
              <a:t>r</a:t>
            </a:r>
            <a:r>
              <a:rPr lang="en-US" sz="2800" dirty="0" smtClean="0"/>
              <a:t>emains the same.</a:t>
            </a:r>
          </a:p>
          <a:p>
            <a:r>
              <a:rPr lang="en-US" sz="2800" dirty="0" smtClean="0"/>
              <a:t>Organic signal increases.</a:t>
            </a:r>
          </a:p>
          <a:p>
            <a:r>
              <a:rPr lang="en-US" sz="2800" dirty="0" smtClean="0"/>
              <a:t>Uneven coating.</a:t>
            </a:r>
          </a:p>
          <a:p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569451" cy="513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Ambient Measurements</a:t>
            </a:r>
            <a:endParaRPr lang="en-US" dirty="0">
              <a:latin typeface="Poor Richard" panose="02080502050505020702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5025241" cy="401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Spectra dominated</a:t>
            </a:r>
          </a:p>
          <a:p>
            <a:pPr marL="0" indent="0">
              <a:buNone/>
            </a:pPr>
            <a:r>
              <a:rPr lang="en-US" sz="2800" dirty="0" smtClean="0"/>
              <a:t>by </a:t>
            </a:r>
            <a:r>
              <a:rPr lang="en-US" sz="2800" dirty="0" err="1" smtClean="0"/>
              <a:t>nonrefractory</a:t>
            </a:r>
            <a:r>
              <a:rPr lang="en-US" sz="2800" dirty="0" smtClean="0"/>
              <a:t> BC</a:t>
            </a:r>
          </a:p>
          <a:p>
            <a:pPr marL="0" indent="0">
              <a:buNone/>
            </a:pPr>
            <a:r>
              <a:rPr lang="en-US" sz="2800" dirty="0" smtClean="0"/>
              <a:t>and inorganics.</a:t>
            </a:r>
          </a:p>
          <a:p>
            <a:r>
              <a:rPr lang="en-US" sz="2800" dirty="0" smtClean="0"/>
              <a:t>Higher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– C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for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mbient than lab.</a:t>
            </a:r>
          </a:p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amples.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8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MAAP vs SP-AMS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2" y="1828800"/>
            <a:ext cx="541102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Good agreement</a:t>
            </a:r>
          </a:p>
          <a:p>
            <a:r>
              <a:rPr lang="en-US" sz="2800" dirty="0" smtClean="0"/>
              <a:t>Organic vs BC</a:t>
            </a:r>
          </a:p>
          <a:p>
            <a:pPr marL="0" indent="0">
              <a:buNone/>
            </a:pPr>
            <a:r>
              <a:rPr lang="en-US" sz="2800" dirty="0"/>
              <a:t>d</a:t>
            </a:r>
            <a:r>
              <a:rPr lang="en-US" sz="2800" dirty="0" smtClean="0"/>
              <a:t>ominated plumes</a:t>
            </a:r>
          </a:p>
          <a:p>
            <a:pPr marL="0" indent="0">
              <a:buNone/>
            </a:pPr>
            <a:r>
              <a:rPr lang="en-US" sz="2800" dirty="0" smtClean="0"/>
              <a:t>differentiated </a:t>
            </a:r>
          </a:p>
          <a:p>
            <a:r>
              <a:rPr lang="en-US" sz="2800" dirty="0" smtClean="0"/>
              <a:t>Similar to diesel </a:t>
            </a:r>
          </a:p>
          <a:p>
            <a:pPr marL="0" indent="0">
              <a:buNone/>
            </a:pPr>
            <a:r>
              <a:rPr lang="en-US" sz="2800" dirty="0"/>
              <a:t>e</a:t>
            </a:r>
            <a:r>
              <a:rPr lang="en-US" sz="2800" dirty="0" smtClean="0"/>
              <a:t>xhaust and lubrication</a:t>
            </a:r>
          </a:p>
          <a:p>
            <a:pPr marL="0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il spectra.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76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Plume Types</a:t>
            </a:r>
            <a:endParaRPr lang="en-US" dirty="0">
              <a:latin typeface="Poor Richard" panose="02080502050505020702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56" y="1524000"/>
            <a:ext cx="4152244" cy="469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71600"/>
            <a:ext cx="480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iameter </a:t>
            </a:r>
            <a:r>
              <a:rPr lang="en-US" sz="2800" dirty="0" err="1" smtClean="0"/>
              <a:t>rBC</a:t>
            </a:r>
            <a:r>
              <a:rPr lang="en-US" sz="2800" dirty="0" smtClean="0"/>
              <a:t> ∼ </a:t>
            </a:r>
            <a:r>
              <a:rPr lang="en-US" sz="2800" dirty="0"/>
              <a:t>120 </a:t>
            </a:r>
            <a:r>
              <a:rPr lang="en-US" sz="2800" dirty="0" smtClean="0"/>
              <a:t>nm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S</a:t>
            </a:r>
            <a:r>
              <a:rPr lang="en-US" sz="2800" dirty="0" smtClean="0"/>
              <a:t>imilar </a:t>
            </a:r>
            <a:r>
              <a:rPr lang="en-US" sz="2800" dirty="0"/>
              <a:t>in size to diesel exhaust particulate </a:t>
            </a:r>
            <a:r>
              <a:rPr lang="en-US" sz="2800" dirty="0" smtClean="0"/>
              <a:t>emissions (fresh)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Diameter organics ~ 170 nm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Consistent with coating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Sulfates indicator of the accumulation mode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Particles least affected by atmosphere (persistent)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rBC</a:t>
            </a:r>
            <a:r>
              <a:rPr lang="en-US" sz="2800" dirty="0" smtClean="0"/>
              <a:t> from local sources </a:t>
            </a:r>
          </a:p>
          <a:p>
            <a:pPr lvl="1"/>
            <a:endParaRPr lang="en-US" sz="2800" dirty="0" smtClean="0"/>
          </a:p>
          <a:p>
            <a:pPr marL="914400" lvl="1" indent="-45720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92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Conclusion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Portable, high resolution, real time</a:t>
            </a:r>
          </a:p>
          <a:p>
            <a:r>
              <a:rPr lang="en-US" dirty="0" smtClean="0"/>
              <a:t>Two configurations</a:t>
            </a:r>
          </a:p>
          <a:p>
            <a:pPr lvl="1"/>
            <a:r>
              <a:rPr lang="en-US" dirty="0" smtClean="0"/>
              <a:t>Laser vaporizer (SP-AMS)</a:t>
            </a:r>
          </a:p>
          <a:p>
            <a:pPr lvl="1"/>
            <a:r>
              <a:rPr lang="en-US" dirty="0" smtClean="0"/>
              <a:t>Tungsten vaporizer (AMS)</a:t>
            </a:r>
          </a:p>
          <a:p>
            <a:r>
              <a:rPr lang="en-US" dirty="0" smtClean="0"/>
              <a:t>Provides BC measurements (chemistry, size distribution, and mass loading)</a:t>
            </a:r>
          </a:p>
          <a:p>
            <a:r>
              <a:rPr lang="en-US" dirty="0" smtClean="0"/>
              <a:t>Coating measurements possible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Introduction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Portable</a:t>
            </a:r>
          </a:p>
          <a:p>
            <a:r>
              <a:rPr lang="en-US" dirty="0" smtClean="0"/>
              <a:t>Real time </a:t>
            </a:r>
          </a:p>
          <a:p>
            <a:r>
              <a:rPr lang="en-US" dirty="0" smtClean="0"/>
              <a:t>Highly sensitive</a:t>
            </a:r>
          </a:p>
          <a:p>
            <a:r>
              <a:rPr lang="en-US" dirty="0" smtClean="0"/>
              <a:t>Expensive</a:t>
            </a: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Refractory Black Carbon (</a:t>
            </a:r>
            <a:r>
              <a:rPr lang="en-US" dirty="0" err="1" smtClean="0">
                <a:latin typeface="Poor Richard" panose="02080502050505020702" pitchFamily="18" charset="0"/>
              </a:rPr>
              <a:t>rBC</a:t>
            </a:r>
            <a:r>
              <a:rPr lang="en-US" dirty="0" smtClean="0">
                <a:latin typeface="Poor Richard" panose="02080502050505020702" pitchFamily="18" charset="0"/>
              </a:rPr>
              <a:t>)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2" y="3810001"/>
            <a:ext cx="8229600" cy="3200399"/>
          </a:xfrm>
        </p:spPr>
        <p:txBody>
          <a:bodyPr/>
          <a:lstStyle/>
          <a:p>
            <a:r>
              <a:rPr lang="en-US" sz="2800" dirty="0" smtClean="0"/>
              <a:t>Black Carbon (BC)</a:t>
            </a:r>
          </a:p>
          <a:p>
            <a:pPr lvl="1"/>
            <a:r>
              <a:rPr lang="en-US" sz="2400" dirty="0" smtClean="0"/>
              <a:t>Generated by incomplete combustion of fossil fuels, biomass, and biofuels.</a:t>
            </a:r>
          </a:p>
          <a:p>
            <a:pPr lvl="1"/>
            <a:r>
              <a:rPr lang="en-US" sz="2400" dirty="0" smtClean="0"/>
              <a:t>Affect air quality, human health, and direct and indirect radiative forcing.</a:t>
            </a:r>
          </a:p>
          <a:p>
            <a:pPr lvl="1"/>
            <a:r>
              <a:rPr lang="en-US" sz="2400" dirty="0" smtClean="0"/>
              <a:t>Detailed effects of BC highly uncertain.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360805" cy="218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4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Instrument Utility/Development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Particle Soot Photometer</a:t>
            </a:r>
          </a:p>
          <a:p>
            <a:pPr lvl="1"/>
            <a:r>
              <a:rPr lang="en-US" dirty="0" smtClean="0"/>
              <a:t>Quantify </a:t>
            </a:r>
            <a:r>
              <a:rPr lang="en-US" dirty="0" err="1" smtClean="0"/>
              <a:t>rBC</a:t>
            </a:r>
            <a:r>
              <a:rPr lang="en-US" dirty="0" smtClean="0"/>
              <a:t> by detecting incandescent signals.</a:t>
            </a:r>
          </a:p>
          <a:p>
            <a:pPr lvl="2"/>
            <a:r>
              <a:rPr lang="en-US" dirty="0" smtClean="0"/>
              <a:t>Non-incandescing materials will scatter light (i.e. organic coatings)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5" b="7535"/>
          <a:stretch/>
        </p:blipFill>
        <p:spPr bwMode="auto">
          <a:xfrm>
            <a:off x="2438400" y="3969399"/>
            <a:ext cx="4399722" cy="17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82" y="3429000"/>
            <a:ext cx="5438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Ben\Dropbox\School\ATMS 790 Seminar\Papers\lmode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3315" r="63975" b="2958"/>
          <a:stretch/>
        </p:blipFill>
        <p:spPr bwMode="auto">
          <a:xfrm>
            <a:off x="4267200" y="3443151"/>
            <a:ext cx="1873751" cy="277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Instrument Utility/Development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Aerosol Mass Spectrometer</a:t>
            </a:r>
          </a:p>
          <a:p>
            <a:pPr lvl="1"/>
            <a:r>
              <a:rPr lang="en-US" dirty="0" smtClean="0"/>
              <a:t>Measures composition of </a:t>
            </a:r>
            <a:r>
              <a:rPr lang="en-US" dirty="0" err="1" smtClean="0"/>
              <a:t>nonrefractory</a:t>
            </a:r>
            <a:r>
              <a:rPr lang="en-US" dirty="0"/>
              <a:t> </a:t>
            </a:r>
            <a:r>
              <a:rPr lang="en-US" dirty="0" smtClean="0"/>
              <a:t>aerosol particle ensembles.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72610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Animation of the Aerodyne AMS. Credit: Matt </a:t>
            </a:r>
            <a:r>
              <a:rPr lang="en-US" sz="1000" dirty="0" err="1" smtClean="0"/>
              <a:t>Thyson</a:t>
            </a:r>
            <a:r>
              <a:rPr lang="en-US" sz="1000" dirty="0" smtClean="0"/>
              <a:t> (Lexington, Massachusetts)</a:t>
            </a:r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80210" y="3200400"/>
            <a:ext cx="6191250" cy="2857500"/>
            <a:chOff x="1580210" y="3200400"/>
            <a:chExt cx="6191250" cy="2857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210" y="3200400"/>
              <a:ext cx="6191250" cy="28575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26795" y="3567447"/>
              <a:ext cx="22087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  TOF Mass Spectrometer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Instrument Design SP-AMS</a:t>
            </a:r>
            <a:endParaRPr lang="en-US" dirty="0">
              <a:latin typeface="Poor Richard" panose="02080502050505020702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92640" y="1524000"/>
            <a:ext cx="5022760" cy="4924671"/>
            <a:chOff x="3810000" y="1371600"/>
            <a:chExt cx="5022760" cy="492467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9" r="3181"/>
            <a:stretch/>
          </p:blipFill>
          <p:spPr bwMode="auto">
            <a:xfrm>
              <a:off x="3810000" y="1371600"/>
              <a:ext cx="5022760" cy="4924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0" y="15240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6200" y="42672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4679" y="1360944"/>
            <a:ext cx="39887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Laser ON/OFF 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SP-AMS mode</a:t>
            </a:r>
          </a:p>
          <a:p>
            <a:pPr lvl="1"/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Chopper OPEN/CLOSED 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MS mode</a:t>
            </a:r>
            <a:endParaRPr lang="en-US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88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29" y="3124200"/>
            <a:ext cx="5852271" cy="31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Instrument Capabilities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Quantitative detection of black carbon</a:t>
            </a:r>
          </a:p>
          <a:p>
            <a:r>
              <a:rPr lang="en-US" sz="2800" dirty="0" smtClean="0"/>
              <a:t>Information </a:t>
            </a:r>
            <a:r>
              <a:rPr lang="en-US" sz="2800" dirty="0" smtClean="0"/>
              <a:t>on coatings on black carbon cores</a:t>
            </a:r>
          </a:p>
          <a:p>
            <a:r>
              <a:rPr lang="en-US" sz="2800" dirty="0" smtClean="0"/>
              <a:t>Real time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03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39845"/>
            <a:ext cx="5005589" cy="35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or Richard" panose="02080502050505020702" pitchFamily="18" charset="0"/>
              </a:rPr>
              <a:t>Particles Across Laser Beam</a:t>
            </a:r>
            <a:endParaRPr lang="en-US" dirty="0">
              <a:latin typeface="Poor Richard" panose="02080502050505020702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Coating evaporates first.</a:t>
            </a:r>
          </a:p>
          <a:p>
            <a:pPr lvl="1"/>
            <a:r>
              <a:rPr lang="en-US" dirty="0" smtClean="0"/>
              <a:t>Low temp. (&lt;600 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r>
              <a:rPr lang="en-US" dirty="0" smtClean="0"/>
              <a:t>Core evaporates last.</a:t>
            </a:r>
          </a:p>
          <a:p>
            <a:pPr lvl="1"/>
            <a:r>
              <a:rPr lang="en-US" dirty="0" smtClean="0"/>
              <a:t>High temp. (&gt; 1000 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1016</Words>
  <Application>Microsoft Office PowerPoint</Application>
  <PresentationFormat>On-screen Show (4:3)</PresentationFormat>
  <Paragraphs>179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Soot Particle Aerosol Mass Spectrometer: Development, Validation, and Initial Application </vt:lpstr>
      <vt:lpstr>Introduction</vt:lpstr>
      <vt:lpstr>Introduction</vt:lpstr>
      <vt:lpstr>Refractory Black Carbon (rBC)</vt:lpstr>
      <vt:lpstr>Instrument Utility/Development</vt:lpstr>
      <vt:lpstr>Instrument Utility/Development</vt:lpstr>
      <vt:lpstr>Instrument Design SP-AMS</vt:lpstr>
      <vt:lpstr>Instrument Capabilities</vt:lpstr>
      <vt:lpstr>Particles Across Laser Beam</vt:lpstr>
      <vt:lpstr>Laser Vaporizer</vt:lpstr>
      <vt:lpstr>Vaporization Overview</vt:lpstr>
      <vt:lpstr>SP-AMS  Parameters</vt:lpstr>
      <vt:lpstr>Efficiency</vt:lpstr>
      <vt:lpstr>Efficiency</vt:lpstr>
      <vt:lpstr>Calibration</vt:lpstr>
      <vt:lpstr>Calibration…</vt:lpstr>
      <vt:lpstr>rBC Calibration</vt:lpstr>
      <vt:lpstr>Sensitivity Curve for SP-AMS</vt:lpstr>
      <vt:lpstr>Sensitivity</vt:lpstr>
      <vt:lpstr>Measure Particulate Species for 3 vaporizer combinations</vt:lpstr>
      <vt:lpstr>Chemical and Physical Information</vt:lpstr>
      <vt:lpstr>Instrument Characterization</vt:lpstr>
      <vt:lpstr>Laser ON/OFF Mass Spectra</vt:lpstr>
      <vt:lpstr>Laser ON/OFF Differences</vt:lpstr>
      <vt:lpstr>Coating Effects and CO2</vt:lpstr>
      <vt:lpstr>Ambient Measurements</vt:lpstr>
      <vt:lpstr>MAAP vs SP-AMS</vt:lpstr>
      <vt:lpstr>Plume Types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Gustavo Riggio</dc:creator>
  <cp:lastModifiedBy>Gustavo Riggio</cp:lastModifiedBy>
  <cp:revision>65</cp:revision>
  <dcterms:created xsi:type="dcterms:W3CDTF">2014-05-09T16:32:05Z</dcterms:created>
  <dcterms:modified xsi:type="dcterms:W3CDTF">2014-05-12T18:20:57Z</dcterms:modified>
</cp:coreProperties>
</file>