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sldIdLst>
    <p:sldId id="256" r:id="rId2"/>
    <p:sldId id="257" r:id="rId3"/>
    <p:sldId id="259" r:id="rId4"/>
    <p:sldId id="287" r:id="rId5"/>
    <p:sldId id="281" r:id="rId6"/>
    <p:sldId id="268" r:id="rId7"/>
    <p:sldId id="284" r:id="rId8"/>
    <p:sldId id="258" r:id="rId9"/>
    <p:sldId id="283" r:id="rId10"/>
    <p:sldId id="260" r:id="rId11"/>
    <p:sldId id="282" r:id="rId12"/>
    <p:sldId id="263" r:id="rId13"/>
    <p:sldId id="262" r:id="rId14"/>
    <p:sldId id="288" r:id="rId15"/>
    <p:sldId id="265" r:id="rId16"/>
    <p:sldId id="269" r:id="rId17"/>
    <p:sldId id="270" r:id="rId18"/>
    <p:sldId id="271" r:id="rId19"/>
    <p:sldId id="272" r:id="rId20"/>
    <p:sldId id="286" r:id="rId21"/>
    <p:sldId id="278" r:id="rId22"/>
    <p:sldId id="292" r:id="rId23"/>
    <p:sldId id="293" r:id="rId24"/>
    <p:sldId id="290" r:id="rId25"/>
    <p:sldId id="291" r:id="rId26"/>
    <p:sldId id="294" r:id="rId27"/>
    <p:sldId id="273" r:id="rId28"/>
    <p:sldId id="274" r:id="rId29"/>
    <p:sldId id="275" r:id="rId30"/>
    <p:sldId id="276" r:id="rId31"/>
    <p:sldId id="289" r:id="rId32"/>
    <p:sldId id="277" r:id="rId33"/>
    <p:sldId id="295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860D9-EB88-4AF1-9DAE-B57200C03302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39CD1-FD2C-4173-80AF-ED763CFC7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04C2-4B92-46E1-8D4D-972C36E05D97}" type="datetime1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B910-458F-4CE9-BC4E-BDEDBFBB07D2}" type="datetime1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3960-4FA7-4DCE-880D-15D4444887E4}" type="datetime1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B6A-CE46-4F5D-A34F-1FB13EB1AC44}" type="datetime1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6565-23D7-457D-A15D-8DA3FB4C33AD}" type="datetime1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0965-CAAA-4616-BB6D-81E87E7C991F}" type="datetime1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80AB-7E02-4BE1-BCC5-B016A6349007}" type="datetime1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20BF-CC76-4C00-A023-0AE685B310A1}" type="datetime1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F5B7-E5FA-4DB7-81A2-BC72AA816634}" type="datetime1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C589-029A-469B-AACD-037BC1D0CA2D}" type="datetime1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A273-7843-485D-B9E0-AC45D410AC02}" type="datetime1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D837A9-0887-4C00-9FAD-D9B96790F9E2}" type="datetime1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BD92A36-537A-419D-A2B2-7AC0CA321C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Single Particle Soot Photometer (SP2): METHODS, APPLICATIONS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BENJAMIN SUMLIN</a:t>
            </a:r>
          </a:p>
          <a:p>
            <a:r>
              <a:rPr lang="en-US" sz="1800" smtClean="0"/>
              <a:t>GRADUATE SEMINAR </a:t>
            </a:r>
            <a:r>
              <a:rPr lang="en-US" sz="1800" dirty="0" smtClean="0"/>
              <a:t>IN ATMOSPHERIC SCIENCES</a:t>
            </a:r>
          </a:p>
          <a:p>
            <a:r>
              <a:rPr lang="en-US" sz="1800" dirty="0" smtClean="0"/>
              <a:t>24 MARCH, 2014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Single Particle Soot Photometer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Responses of the detectors</a:t>
            </a:r>
          </a:p>
          <a:p>
            <a:pPr lvl="2"/>
            <a:r>
              <a:rPr lang="en-US" dirty="0" smtClean="0"/>
              <a:t>Gaussian vs. non-Gaussian</a:t>
            </a:r>
            <a:endParaRPr lang="en-US" dirty="0"/>
          </a:p>
        </p:txBody>
      </p:sp>
      <p:pic>
        <p:nvPicPr>
          <p:cNvPr id="1026" name="Picture 2" descr="C:\Users\Ben\Dropbox\School\ATMS 790 Seminar\Papers\lmod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599"/>
            <a:ext cx="7772400" cy="417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n\Dropbox\School\ATMS 790 Seminar\Papers\det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709200" cy="514880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2362200"/>
            <a:ext cx="2971800" cy="441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4200" y="3886200"/>
            <a:ext cx="1651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Non-</a:t>
            </a:r>
            <a:r>
              <a:rPr lang="en-US" dirty="0" err="1" smtClean="0"/>
              <a:t>gaussian</a:t>
            </a:r>
            <a:endParaRPr lang="en-US" dirty="0" smtClean="0"/>
          </a:p>
          <a:p>
            <a:pPr algn="ctr"/>
            <a:r>
              <a:rPr lang="en-US" dirty="0"/>
              <a:t>i</a:t>
            </a:r>
            <a:r>
              <a:rPr lang="en-US" dirty="0" smtClean="0"/>
              <a:t>ncandescence</a:t>
            </a:r>
          </a:p>
          <a:p>
            <a:pPr algn="ctr"/>
            <a:r>
              <a:rPr lang="en-US" dirty="0" smtClean="0"/>
              <a:t>signal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467600" y="4809530"/>
            <a:ext cx="292307" cy="2958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0200" y="3657600"/>
            <a:ext cx="1173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Gaussian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cattering</a:t>
            </a:r>
          </a:p>
          <a:p>
            <a:pPr algn="ctr"/>
            <a:r>
              <a:rPr lang="en-US" dirty="0" smtClean="0"/>
              <a:t>signal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5715000" y="4580930"/>
            <a:ext cx="282060" cy="4482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I: Aircraft Campaign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02030"/>
            <a:ext cx="7888392" cy="5098770"/>
          </a:xfrm>
          <a:ln w="952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24400" y="6368534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NASA WB-57F high-altitude aircraft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n\Dropbox\School\ATMS 790 Seminar\Papers\flightar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35151"/>
            <a:ext cx="8305800" cy="5446649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I: Aircraft Campaign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3352800" cy="132343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Flights on 10 and 12 November 2004 were within a 10°x10° square and went as high as 18.7 km.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n\Dropbox\School\ATMS 790 Seminar\Papers\Isokine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6894241" cy="350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I: Aircraft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Instrument Considerations</a:t>
            </a:r>
          </a:p>
          <a:p>
            <a:pPr lvl="1"/>
            <a:r>
              <a:rPr lang="en-US" sz="2400" dirty="0" smtClean="0"/>
              <a:t>Unpressurized</a:t>
            </a:r>
          </a:p>
          <a:p>
            <a:pPr lvl="1"/>
            <a:r>
              <a:rPr lang="en-US" sz="2400" dirty="0" smtClean="0"/>
              <a:t>Unheated</a:t>
            </a:r>
          </a:p>
          <a:p>
            <a:pPr lvl="1"/>
            <a:r>
              <a:rPr lang="en-US" sz="2400" dirty="0" smtClean="0"/>
              <a:t>Aircraft Speed vs.</a:t>
            </a:r>
            <a:br>
              <a:rPr lang="en-US" sz="2400" dirty="0" smtClean="0"/>
            </a:br>
            <a:r>
              <a:rPr lang="en-US" sz="2400" dirty="0" smtClean="0"/>
              <a:t>sampling rate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I: Aircraft Campaign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90" y="1371600"/>
            <a:ext cx="6408420" cy="5381068"/>
          </a:xfrm>
          <a:ln w="12700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I: Aircraft Campaign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31" y="1600200"/>
            <a:ext cx="5480738" cy="4876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I: Aircraft Campaign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5468"/>
            <a:ext cx="8229600" cy="4306264"/>
          </a:xfrm>
        </p:spPr>
      </p:pic>
      <p:sp>
        <p:nvSpPr>
          <p:cNvPr id="3" name="Rectangle 2"/>
          <p:cNvSpPr/>
          <p:nvPr/>
        </p:nvSpPr>
        <p:spPr>
          <a:xfrm>
            <a:off x="381000" y="3581400"/>
            <a:ext cx="8077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4724400"/>
            <a:ext cx="8077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I: Aircraft Campaign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74000"/>
            <a:ext cx="4838146" cy="4876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1676400"/>
            <a:ext cx="4031102" cy="472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I: Aircraft Campaign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7" y="1372649"/>
            <a:ext cx="8251306" cy="5468418"/>
          </a:xfrm>
        </p:spPr>
      </p:pic>
      <p:sp>
        <p:nvSpPr>
          <p:cNvPr id="3" name="Oval 2"/>
          <p:cNvSpPr/>
          <p:nvPr/>
        </p:nvSpPr>
        <p:spPr>
          <a:xfrm>
            <a:off x="2590800" y="1752600"/>
            <a:ext cx="1447800" cy="419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48400" y="2895600"/>
            <a:ext cx="990600" cy="289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598" y="1864603"/>
            <a:ext cx="4648201" cy="132343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LMDzT</a:t>
            </a:r>
            <a:r>
              <a:rPr lang="en-US" sz="2000" b="1" dirty="0" smtClean="0">
                <a:solidFill>
                  <a:srgbClr val="FF0000"/>
                </a:solidFill>
              </a:rPr>
              <a:t>-INCA tends to overestimate </a:t>
            </a:r>
            <a:r>
              <a:rPr lang="en-US" sz="2000" b="1" dirty="0" smtClean="0">
                <a:solidFill>
                  <a:srgbClr val="FF0000"/>
                </a:solidFill>
              </a:rPr>
              <a:t>at nearly </a:t>
            </a:r>
            <a:r>
              <a:rPr lang="en-US" sz="2000" b="1" dirty="0" smtClean="0">
                <a:solidFill>
                  <a:srgbClr val="FF0000"/>
                </a:solidFill>
              </a:rPr>
              <a:t>all levels while </a:t>
            </a:r>
            <a:r>
              <a:rPr lang="en-US" sz="2000" b="1" dirty="0" smtClean="0">
                <a:solidFill>
                  <a:srgbClr val="FF0000"/>
                </a:solidFill>
              </a:rPr>
              <a:t>ECHAM4/MADE overestimates </a:t>
            </a:r>
            <a:r>
              <a:rPr lang="en-US" sz="2000" b="1" dirty="0" smtClean="0">
                <a:solidFill>
                  <a:srgbClr val="FF0000"/>
                </a:solidFill>
              </a:rPr>
              <a:t>slightly at </a:t>
            </a:r>
            <a:r>
              <a:rPr lang="en-US" sz="2000" b="1" dirty="0" smtClean="0">
                <a:solidFill>
                  <a:srgbClr val="FF0000"/>
                </a:solidFill>
              </a:rPr>
              <a:t>mid-levels (4-9 </a:t>
            </a:r>
            <a:r>
              <a:rPr lang="en-US" sz="2000" b="1" dirty="0" smtClean="0">
                <a:solidFill>
                  <a:srgbClr val="FF0000"/>
                </a:solidFill>
              </a:rPr>
              <a:t>km)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I: Aircraft Campaign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4" y="1600200"/>
            <a:ext cx="7576052" cy="4876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Particle Soot Photometer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Black Carbon</a:t>
            </a:r>
          </a:p>
          <a:p>
            <a:pPr lvl="1"/>
            <a:r>
              <a:rPr lang="en-US" dirty="0" smtClean="0"/>
              <a:t>Why measure?</a:t>
            </a:r>
          </a:p>
          <a:p>
            <a:pPr lvl="2"/>
            <a:r>
              <a:rPr lang="en-US" dirty="0" smtClean="0"/>
              <a:t>Radiative </a:t>
            </a:r>
            <a:r>
              <a:rPr lang="en-US" dirty="0" err="1" smtClean="0"/>
              <a:t>Forcings</a:t>
            </a:r>
            <a:endParaRPr lang="en-US" dirty="0" smtClean="0"/>
          </a:p>
          <a:p>
            <a:pPr lvl="2"/>
            <a:r>
              <a:rPr lang="en-US" dirty="0" smtClean="0"/>
              <a:t>Climate Models</a:t>
            </a:r>
          </a:p>
          <a:p>
            <a:pPr lvl="2"/>
            <a:r>
              <a:rPr lang="en-US" dirty="0" smtClean="0"/>
              <a:t>Visibility and Air Quality standards/regulations</a:t>
            </a:r>
          </a:p>
          <a:p>
            <a:pPr lvl="1"/>
            <a:r>
              <a:rPr lang="en-US" dirty="0" smtClean="0"/>
              <a:t>Optical properties</a:t>
            </a:r>
          </a:p>
          <a:p>
            <a:r>
              <a:rPr lang="en-US" dirty="0" smtClean="0"/>
              <a:t>THE INSTRUMENT</a:t>
            </a:r>
          </a:p>
          <a:p>
            <a:pPr lvl="1"/>
            <a:r>
              <a:rPr lang="en-US" dirty="0" smtClean="0"/>
              <a:t>How it works</a:t>
            </a:r>
          </a:p>
          <a:p>
            <a:pPr lvl="1"/>
            <a:r>
              <a:rPr lang="en-US" dirty="0" smtClean="0"/>
              <a:t>Testing, calibration, and validation</a:t>
            </a:r>
          </a:p>
          <a:p>
            <a:pPr lvl="2"/>
            <a:r>
              <a:rPr lang="en-US" dirty="0" smtClean="0"/>
              <a:t>Model vs. Measurements</a:t>
            </a:r>
          </a:p>
          <a:p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Houston, TX flight study (Schwarz, et. al.)</a:t>
            </a:r>
          </a:p>
          <a:p>
            <a:pPr lvl="1"/>
            <a:r>
              <a:rPr lang="en-US" dirty="0" smtClean="0"/>
              <a:t>Mt. Everest Ice Cores (</a:t>
            </a:r>
            <a:r>
              <a:rPr lang="en-US" dirty="0" err="1" smtClean="0"/>
              <a:t>Kaspari</a:t>
            </a:r>
            <a:r>
              <a:rPr lang="en-US" dirty="0" smtClean="0"/>
              <a:t> et. al.)</a:t>
            </a:r>
          </a:p>
          <a:p>
            <a:pPr lvl="1"/>
            <a:r>
              <a:rPr lang="en-US" dirty="0" smtClean="0"/>
              <a:t>Greenland Ice Cores (</a:t>
            </a:r>
            <a:r>
              <a:rPr lang="en-US" dirty="0" err="1" smtClean="0"/>
              <a:t>McConnel</a:t>
            </a:r>
            <a:r>
              <a:rPr lang="en-US" dirty="0" smtClean="0"/>
              <a:t> et. al. - DRI group)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I: Aircraft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 What mechanisms are responsible for pushing aerosol above the </a:t>
            </a:r>
            <a:r>
              <a:rPr lang="en-US" dirty="0" err="1" smtClean="0"/>
              <a:t>tropopause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Tropical convection: upwelling motion to move BC through </a:t>
            </a:r>
            <a:r>
              <a:rPr lang="en-US" dirty="0" err="1" smtClean="0"/>
              <a:t>tropopause</a:t>
            </a:r>
            <a:endParaRPr lang="en-US" dirty="0" smtClean="0"/>
          </a:p>
          <a:p>
            <a:pPr lvl="1"/>
            <a:r>
              <a:rPr lang="en-US" dirty="0" smtClean="0"/>
              <a:t>Violent events such as volcanoes and forest fires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Controvesrial</a:t>
            </a:r>
            <a:r>
              <a:rPr lang="en-US" b="1" dirty="0" smtClean="0">
                <a:solidFill>
                  <a:srgbClr val="FF0000"/>
                </a:solidFill>
              </a:rPr>
              <a:t>: BC absorption “self-heats” its own parcel, making it convective.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8575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0376" y="4876800"/>
            <a:ext cx="43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Is The Sharper Image responsible for</a:t>
            </a:r>
          </a:p>
          <a:p>
            <a:pPr algn="r"/>
            <a:r>
              <a:rPr lang="en-US" i="1" dirty="0" smtClean="0"/>
              <a:t>cross-</a:t>
            </a:r>
            <a:r>
              <a:rPr lang="en-US" i="1" dirty="0" err="1" smtClean="0"/>
              <a:t>tropopause</a:t>
            </a:r>
            <a:r>
              <a:rPr lang="en-US" i="1" dirty="0" smtClean="0"/>
              <a:t> black carbon transport?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84349" y="6482090"/>
            <a:ext cx="10102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probably not.</a:t>
            </a:r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6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Case Study </a:t>
            </a:r>
            <a:r>
              <a:rPr lang="en-US" sz="3600" dirty="0" smtClean="0"/>
              <a:t>II: Greenland Ice </a:t>
            </a:r>
            <a:r>
              <a:rPr lang="en-US" sz="3600" dirty="0"/>
              <a:t>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McConnell et. al. from DRI</a:t>
            </a:r>
            <a:endParaRPr lang="en-US" dirty="0"/>
          </a:p>
        </p:txBody>
      </p:sp>
      <p:pic>
        <p:nvPicPr>
          <p:cNvPr id="8194" name="Picture 2" descr="C:\Users\Ben\Dropbox\School\ATMS 790 Seminar\Papers\greenl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2" y="2135582"/>
            <a:ext cx="7170737" cy="458015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II: Greenland Ice Core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447800"/>
            <a:ext cx="6324600" cy="5247075"/>
          </a:xfrm>
          <a:ln w="12700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II: Greenland Ice Core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2" y="1828800"/>
            <a:ext cx="8416957" cy="3805237"/>
          </a:xfrm>
          <a:ln w="12700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II: Greenland Ice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Ice Cores were sampled from two sites (D4, D5) in Greenland.</a:t>
            </a:r>
          </a:p>
          <a:p>
            <a:r>
              <a:rPr lang="en-US" dirty="0" smtClean="0"/>
              <a:t>Cores were melted and nebulized, then dried before going through the SP2.</a:t>
            </a:r>
          </a:p>
          <a:p>
            <a:pPr lvl="1"/>
            <a:r>
              <a:rPr lang="en-US" dirty="0" smtClean="0"/>
              <a:t>Groups experimented with different nebulizer setups, each with pros and cons.</a:t>
            </a:r>
          </a:p>
          <a:p>
            <a:pPr lvl="1"/>
            <a:r>
              <a:rPr lang="en-US" dirty="0" smtClean="0"/>
              <a:t>For example, Schwarz et. al. experimented with both a DMT and a homebrew nebulizer.</a:t>
            </a:r>
          </a:p>
          <a:p>
            <a:pPr lvl="2"/>
            <a:r>
              <a:rPr lang="en-US" dirty="0" smtClean="0"/>
              <a:t>DMT’s was faster and required less of the ice core sample.</a:t>
            </a:r>
          </a:p>
          <a:p>
            <a:pPr lvl="2"/>
            <a:r>
              <a:rPr lang="en-US" dirty="0" smtClean="0"/>
              <a:t>The in-house nebulizer was much slower but didn’t damage larger BC particles.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II: Greenland Ice Core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016188" cy="4876800"/>
          </a:xfr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15240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Greenland Ice Cores showed a record of the onset of the Industrial Revolution.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Vanillic</a:t>
            </a:r>
            <a:r>
              <a:rPr lang="en-US" dirty="0" smtClean="0"/>
              <a:t> Acid is produced in forest fires, and is used to differentiate between non-industrial and industrial pollution, which correlates to non-SSA Sulfur.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the height of BC concentrations in 1906-1910, surface forcing was 3 W m</a:t>
            </a:r>
            <a:r>
              <a:rPr lang="en-US" baseline="30000" dirty="0" smtClean="0"/>
              <a:t>-2</a:t>
            </a:r>
            <a:r>
              <a:rPr lang="en-US" dirty="0" smtClean="0"/>
              <a:t>, an eightfold increase over pre-industrial times.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62600" y="3733800"/>
            <a:ext cx="4572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3733800"/>
            <a:ext cx="12954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II: Greenland Ice Core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9" y="1723702"/>
            <a:ext cx="7525801" cy="4629796"/>
          </a:xfrm>
          <a:ln w="12700"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2057400" y="6389132"/>
            <a:ext cx="6019800" cy="381000"/>
            <a:chOff x="2057400" y="6389132"/>
            <a:chExt cx="6019800" cy="381000"/>
          </a:xfrm>
        </p:grpSpPr>
        <p:sp>
          <p:nvSpPr>
            <p:cNvPr id="5" name="TextBox 4"/>
            <p:cNvSpPr txBox="1"/>
            <p:nvPr/>
          </p:nvSpPr>
          <p:spPr>
            <a:xfrm>
              <a:off x="2057400" y="6389132"/>
              <a:ext cx="2667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Summer (June-July)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64008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Winter and early summer</a:t>
              </a:r>
              <a:endParaRPr lang="en-US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Study III: Mt. Everest Ice Core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Kaspari</a:t>
            </a:r>
            <a:r>
              <a:rPr lang="en-US" dirty="0" smtClean="0"/>
              <a:t> et. al.</a:t>
            </a:r>
          </a:p>
          <a:p>
            <a:r>
              <a:rPr lang="en-US" dirty="0" smtClean="0"/>
              <a:t>1860-2000 AD</a:t>
            </a:r>
          </a:p>
          <a:p>
            <a:pPr lvl="1"/>
            <a:r>
              <a:rPr lang="en-US" dirty="0" smtClean="0"/>
              <a:t>1975-2000 vs. 1860-1975</a:t>
            </a:r>
          </a:p>
        </p:txBody>
      </p:sp>
      <p:pic>
        <p:nvPicPr>
          <p:cNvPr id="9218" name="Picture 2" descr="C:\Users\Ben\Dropbox\School\ATMS 790 Seminar\Papers\everestl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62" y="-33868"/>
            <a:ext cx="9407640" cy="689186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Case Study III: Mt. Everest Ice Core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7" y="1600200"/>
            <a:ext cx="7417126" cy="4876800"/>
          </a:xfrm>
        </p:spPr>
      </p:pic>
      <p:sp>
        <p:nvSpPr>
          <p:cNvPr id="5" name="Rectangle 4"/>
          <p:cNvSpPr/>
          <p:nvPr/>
        </p:nvSpPr>
        <p:spPr>
          <a:xfrm>
            <a:off x="2819400" y="1981200"/>
            <a:ext cx="457200" cy="42672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4800" y="1905000"/>
            <a:ext cx="609600" cy="43434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Case Study III: Mt. Everest Ice Core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57" y="1600200"/>
            <a:ext cx="5322885" cy="4876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Carbon Aerosol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Black Carbon?</a:t>
            </a:r>
          </a:p>
          <a:p>
            <a:pPr lvl="1"/>
            <a:r>
              <a:rPr lang="en-US" dirty="0" smtClean="0"/>
              <a:t>BC, EC, OC, BCA – too many acronyms!</a:t>
            </a:r>
          </a:p>
          <a:p>
            <a:r>
              <a:rPr lang="en-US" dirty="0" smtClean="0"/>
              <a:t> Optical Properties</a:t>
            </a:r>
          </a:p>
          <a:p>
            <a:pPr lvl="1"/>
            <a:r>
              <a:rPr lang="en-US" dirty="0" smtClean="0"/>
              <a:t>Scattering and absorption are important mechanisms in radiative </a:t>
            </a:r>
            <a:r>
              <a:rPr lang="en-US" dirty="0" err="1" smtClean="0"/>
              <a:t>forcings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Climate models use this data in order to predict long-term effects of Black Carbon Aerosol.</a:t>
            </a:r>
          </a:p>
          <a:p>
            <a:pPr lvl="2"/>
            <a:r>
              <a:rPr lang="en-US" dirty="0" smtClean="0"/>
              <a:t>Absorbing aerosols such as black carbon exert a warming on the atmosphere.</a:t>
            </a:r>
          </a:p>
          <a:p>
            <a:r>
              <a:rPr lang="en-US" dirty="0" smtClean="0"/>
              <a:t>Air Quality, Visibility, and Health</a:t>
            </a:r>
          </a:p>
          <a:p>
            <a:pPr lvl="1"/>
            <a:r>
              <a:rPr lang="en-US" dirty="0" smtClean="0"/>
              <a:t>Government agencies need </a:t>
            </a:r>
            <a:r>
              <a:rPr lang="en-US" dirty="0"/>
              <a:t>data on black carbon in order to recommend policies to mitigate or eliminate negative effects on human health, property, landmarks, protected areas, and cultural artefacts.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62200" y="19812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Case Study III: Mt. Everest Ice Core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" y="2057400"/>
            <a:ext cx="9047443" cy="321461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483096" cy="5448166"/>
          </a:xfrm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III: Mt. Everest Ice Core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6199" y="6324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[IPCC]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8400" y="17526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8400" y="30480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Case Study III: Mt. Everest Ice Core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8061"/>
            <a:ext cx="8229600" cy="4181078"/>
          </a:xfrm>
        </p:spPr>
      </p:pic>
      <p:sp>
        <p:nvSpPr>
          <p:cNvPr id="3" name="Rectangle 2"/>
          <p:cNvSpPr/>
          <p:nvPr/>
        </p:nvSpPr>
        <p:spPr>
          <a:xfrm>
            <a:off x="457200" y="3733800"/>
            <a:ext cx="5029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191000"/>
            <a:ext cx="5029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495800"/>
            <a:ext cx="5029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0" y="4876800"/>
            <a:ext cx="312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8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BC deposition change glacier dynamics? How does it alter the energy budget of the glacier?</a:t>
            </a:r>
          </a:p>
          <a:p>
            <a:pPr lvl="1"/>
            <a:r>
              <a:rPr lang="en-US" dirty="0" smtClean="0"/>
              <a:t>What happens when BC gets entrained within the glacier by melting in?</a:t>
            </a:r>
          </a:p>
          <a:p>
            <a:pPr lvl="1"/>
            <a:r>
              <a:rPr lang="en-US" dirty="0" smtClean="0"/>
              <a:t>Does BC cause more of the surface of the glacier to evaporate off?</a:t>
            </a:r>
          </a:p>
          <a:p>
            <a:pPr lvl="1"/>
            <a:r>
              <a:rPr lang="en-US" dirty="0" smtClean="0"/>
              <a:t>Does BC cause the surface to melt and run off?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Schwarz et. al. (2006). “Single-particle measurements of </a:t>
            </a:r>
            <a:r>
              <a:rPr lang="en-US" dirty="0" err="1" smtClean="0"/>
              <a:t>midlatitude</a:t>
            </a:r>
            <a:r>
              <a:rPr lang="en-US" dirty="0" smtClean="0"/>
              <a:t> black carbon and light-scattering aerosols from the boundary layer to the lower stratosphere”. </a:t>
            </a:r>
            <a:r>
              <a:rPr lang="en-US" i="1" dirty="0" smtClean="0"/>
              <a:t>Journal of Geophysical Research </a:t>
            </a:r>
            <a:r>
              <a:rPr lang="en-US" dirty="0" smtClean="0"/>
              <a:t>3.</a:t>
            </a:r>
          </a:p>
          <a:p>
            <a:r>
              <a:rPr lang="en-US" dirty="0" smtClean="0"/>
              <a:t>McConnell et. al. (2007). “20</a:t>
            </a:r>
            <a:r>
              <a:rPr lang="en-US" baseline="30000" dirty="0" smtClean="0"/>
              <a:t>th</a:t>
            </a:r>
            <a:r>
              <a:rPr lang="en-US" dirty="0" smtClean="0"/>
              <a:t>-Century Industrial Black Carbon Emissions Altered Arctic Climate Forcing”. </a:t>
            </a:r>
            <a:r>
              <a:rPr lang="en-US" i="1" dirty="0" smtClean="0"/>
              <a:t>Science </a:t>
            </a:r>
            <a:r>
              <a:rPr lang="en-US" dirty="0" smtClean="0"/>
              <a:t>317: 1381-1384.</a:t>
            </a:r>
          </a:p>
          <a:p>
            <a:r>
              <a:rPr lang="en-US" dirty="0" err="1" smtClean="0"/>
              <a:t>Kaspari</a:t>
            </a:r>
            <a:r>
              <a:rPr lang="en-US" dirty="0" smtClean="0"/>
              <a:t> et. al. (2011). “Recent increase in black carbon concentrations from a Mt. Everest ice core spanning 1860-2000 AD”. </a:t>
            </a:r>
            <a:r>
              <a:rPr lang="en-US" i="1" dirty="0" smtClean="0"/>
              <a:t>Geophysical Research Letters </a:t>
            </a:r>
            <a:r>
              <a:rPr lang="en-US" dirty="0" smtClean="0"/>
              <a:t>38.</a:t>
            </a:r>
          </a:p>
          <a:p>
            <a:r>
              <a:rPr lang="en-US" dirty="0" smtClean="0"/>
              <a:t>[Lang-</a:t>
            </a:r>
            <a:r>
              <a:rPr lang="en-US" dirty="0" err="1" smtClean="0"/>
              <a:t>Yona</a:t>
            </a:r>
            <a:r>
              <a:rPr lang="en-US" dirty="0" smtClean="0"/>
              <a:t>] Lang-</a:t>
            </a:r>
            <a:r>
              <a:rPr lang="en-US" dirty="0" err="1" smtClean="0"/>
              <a:t>Yona</a:t>
            </a:r>
            <a:r>
              <a:rPr lang="en-US" dirty="0"/>
              <a:t> </a:t>
            </a:r>
            <a:r>
              <a:rPr lang="en-US" dirty="0" smtClean="0"/>
              <a:t>et. al. (2010). “Interaction of internally mixed aerosols with light”. </a:t>
            </a:r>
            <a:r>
              <a:rPr lang="en-US" i="1" dirty="0" smtClean="0"/>
              <a:t>Physical Chemistry Chemical Physics </a:t>
            </a:r>
            <a:r>
              <a:rPr lang="en-US" dirty="0" smtClean="0"/>
              <a:t>12: 21-31.</a:t>
            </a:r>
          </a:p>
          <a:p>
            <a:r>
              <a:rPr lang="en-US" dirty="0" smtClean="0"/>
              <a:t>[IPCC] Intergovernmental Panel on Climate Change. “Climate Change 2013: The Physical Science Basis”.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Carbon Aerosol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BCA form?</a:t>
            </a:r>
          </a:p>
          <a:p>
            <a:pPr lvl="1"/>
            <a:r>
              <a:rPr lang="en-US" dirty="0" smtClean="0"/>
              <a:t>Black carbon (BC, EC) aerosol is formed by high-temperature combustion reactions. The energetic environment liberates more hydrogen from the compound being burnt and the remaining carbon can easily form rings.</a:t>
            </a:r>
          </a:p>
          <a:p>
            <a:pPr lvl="1"/>
            <a:r>
              <a:rPr lang="en-US" dirty="0" smtClean="0"/>
              <a:t>Brown carbon aerosol (BRC, OC) is formed in lower-temperature smoldering reactions. More hydrogen-carbon bonds remain which can possibly carry additional functional groups.</a:t>
            </a:r>
          </a:p>
          <a:p>
            <a:pPr lvl="1"/>
            <a:r>
              <a:rPr lang="en-US" dirty="0" smtClean="0"/>
              <a:t>BCA as defined by Schwarz et. al. as “the stuff the SP2 measures”. More specifically, BCA is the portion of “soot” that incandesces, while everything else scatters radiation.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7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Particle Soot Photometer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400" cy="4876800"/>
          </a:xfrm>
          <a:ln w="12700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Particle Soot Photometer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</a:p>
          <a:p>
            <a:pPr lvl="1"/>
            <a:r>
              <a:rPr lang="en-US" dirty="0" smtClean="0"/>
              <a:t>PAS raises temperature of aerosol by a few </a:t>
            </a:r>
            <a:r>
              <a:rPr lang="en-US" dirty="0" err="1" smtClean="0"/>
              <a:t>mK</a:t>
            </a:r>
            <a:r>
              <a:rPr lang="en-US" dirty="0" smtClean="0"/>
              <a:t> in order to detect the energy released upon relaxation, whereas the SP2 heats it to its boiling point to detect incandescence.</a:t>
            </a:r>
            <a:endParaRPr lang="en-US" dirty="0"/>
          </a:p>
        </p:txBody>
      </p:sp>
      <p:pic>
        <p:nvPicPr>
          <p:cNvPr id="5122" name="Picture 2" descr="C:\Users\Ben\Dropbox\School\ATMS 790 Seminar\Papers\bb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026032"/>
            <a:ext cx="6991351" cy="383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Particle Soot Photometer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Specifically, the SP2 looks for both incandescence and scattering.</a:t>
            </a:r>
          </a:p>
          <a:p>
            <a:pPr lvl="1"/>
            <a:r>
              <a:rPr lang="en-US" dirty="0" smtClean="0"/>
              <a:t>Non-incandescing material will instead prefer to scatter light</a:t>
            </a:r>
          </a:p>
          <a:p>
            <a:pPr lvl="2"/>
            <a:r>
              <a:rPr lang="en-US" dirty="0" smtClean="0"/>
              <a:t>Organic coatings, etc.</a:t>
            </a:r>
            <a:endParaRPr lang="en-US" dirty="0"/>
          </a:p>
          <a:p>
            <a:pPr lvl="2"/>
            <a:r>
              <a:rPr lang="en-US" dirty="0" smtClean="0"/>
              <a:t>These coatings scatter light as they vaporize until only the core BC is left</a:t>
            </a:r>
          </a:p>
        </p:txBody>
      </p:sp>
      <p:pic>
        <p:nvPicPr>
          <p:cNvPr id="6146" name="Picture 2" descr="C:\Users\Ben\Dropbox\School\ATMS 790 Seminar\Papers\b913176k-f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759200"/>
            <a:ext cx="5715000" cy="20669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710" y="5852584"/>
            <a:ext cx="199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[Lang-</a:t>
            </a:r>
            <a:r>
              <a:rPr lang="en-US" dirty="0" err="1" smtClean="0"/>
              <a:t>Yona</a:t>
            </a:r>
            <a:r>
              <a:rPr lang="en-US" dirty="0" smtClean="0"/>
              <a:t> et. al.]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Single Particle Soot Photometer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95" y="1600200"/>
            <a:ext cx="6909409" cy="4876800"/>
          </a:xfrm>
        </p:spPr>
      </p:pic>
      <p:sp>
        <p:nvSpPr>
          <p:cNvPr id="3" name="Rectangle 2"/>
          <p:cNvSpPr/>
          <p:nvPr/>
        </p:nvSpPr>
        <p:spPr>
          <a:xfrm>
            <a:off x="2209800" y="2286000"/>
            <a:ext cx="38862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2294467"/>
            <a:ext cx="2879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Scattering signal detectors: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850-1200 nm at two gain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settings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4419600"/>
            <a:ext cx="3886200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69132" y="4671536"/>
            <a:ext cx="23551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Incandescence signal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detectors: broadband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(350-800 nm) and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narrowband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(630-800 nm)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radartutorial.eu/21.semiconductors/pic/avalanche.pr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62839"/>
            <a:ext cx="3987800" cy="29908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Particle Soot Photometer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97000"/>
            <a:ext cx="8077200" cy="5384800"/>
          </a:xfrm>
          <a:noFill/>
          <a:ln>
            <a:solidFill>
              <a:srgbClr val="FF000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2209800" y="3200400"/>
            <a:ext cx="5633220" cy="3352800"/>
            <a:chOff x="2209800" y="3200400"/>
            <a:chExt cx="5633220" cy="3352800"/>
          </a:xfrm>
        </p:grpSpPr>
        <p:grpSp>
          <p:nvGrpSpPr>
            <p:cNvPr id="10" name="Group 9"/>
            <p:cNvGrpSpPr/>
            <p:nvPr/>
          </p:nvGrpSpPr>
          <p:grpSpPr>
            <a:xfrm>
              <a:off x="2209800" y="3200400"/>
              <a:ext cx="3581400" cy="3352800"/>
              <a:chOff x="2209800" y="3200400"/>
              <a:chExt cx="3581400" cy="33528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114800" y="3200400"/>
                <a:ext cx="1676400" cy="1676400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209800" y="4851400"/>
                <a:ext cx="1676400" cy="1676400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038600" y="4876800"/>
                <a:ext cx="1676400" cy="1676400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334000" y="4724400"/>
              <a:ext cx="2509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Optical Detectors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2A36-537A-419D-A2B2-7AC0CA321C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Futura">
      <a:majorFont>
        <a:latin typeface="Futura Bk BT"/>
        <a:ea typeface=""/>
        <a:cs typeface=""/>
      </a:majorFont>
      <a:minorFont>
        <a:latin typeface="Futura Bk B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409</TotalTime>
  <Words>1122</Words>
  <Application>Microsoft Office PowerPoint</Application>
  <PresentationFormat>On-screen Show (4:3)</PresentationFormat>
  <Paragraphs>161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THE Single Particle Soot Photometer (SP2): METHODS, APPLICATIONS</vt:lpstr>
      <vt:lpstr>Single Particle Soot Photometer</vt:lpstr>
      <vt:lpstr>Black Carbon Aerosol</vt:lpstr>
      <vt:lpstr>Black Carbon Aerosol</vt:lpstr>
      <vt:lpstr>Single Particle Soot Photometer</vt:lpstr>
      <vt:lpstr>Single Particle Soot Photometer</vt:lpstr>
      <vt:lpstr>Single Particle Soot Photometer</vt:lpstr>
      <vt:lpstr>Single Particle Soot Photometer</vt:lpstr>
      <vt:lpstr>Single Particle Soot Photometer</vt:lpstr>
      <vt:lpstr>Single Particle Soot Photometer</vt:lpstr>
      <vt:lpstr>Case Study I: Aircraft Campaign</vt:lpstr>
      <vt:lpstr>Case Study I: Aircraft Campaign</vt:lpstr>
      <vt:lpstr>Case Study I: Aircraft Campaign</vt:lpstr>
      <vt:lpstr>Case Study I: Aircraft Campaign</vt:lpstr>
      <vt:lpstr>Case Study I: Aircraft Campaign</vt:lpstr>
      <vt:lpstr>Case Study I: Aircraft Campaign</vt:lpstr>
      <vt:lpstr>Case Study I: Aircraft Campaign</vt:lpstr>
      <vt:lpstr>Case Study I: Aircraft Campaign</vt:lpstr>
      <vt:lpstr>Case Study I: Aircraft Campaign</vt:lpstr>
      <vt:lpstr>Case Study I: Aircraft Campaign</vt:lpstr>
      <vt:lpstr>Case Study II: Greenland Ice Core</vt:lpstr>
      <vt:lpstr>Case Study II: Greenland Ice Core</vt:lpstr>
      <vt:lpstr>Case Study II: Greenland Ice Core</vt:lpstr>
      <vt:lpstr>Case Study II: Greenland Ice Core</vt:lpstr>
      <vt:lpstr>Case Study II: Greenland Ice Core</vt:lpstr>
      <vt:lpstr>Case Study II: Greenland Ice Core</vt:lpstr>
      <vt:lpstr>Case Study III: Mt. Everest Ice Core</vt:lpstr>
      <vt:lpstr>Case Study III: Mt. Everest Ice Core</vt:lpstr>
      <vt:lpstr>Case Study III: Mt. Everest Ice Core</vt:lpstr>
      <vt:lpstr>Case Study III: Mt. Everest Ice Core</vt:lpstr>
      <vt:lpstr>Case Study III: Mt. Everest Ice Core</vt:lpstr>
      <vt:lpstr>Case Study III: Mt. Everest Ice Core</vt:lpstr>
      <vt:lpstr>Open Questions</vt:lpstr>
      <vt:lpstr>References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Particle Soot Photometer (SP2)</dc:title>
  <dc:creator>Ben</dc:creator>
  <cp:lastModifiedBy>Pierce, Ashley</cp:lastModifiedBy>
  <cp:revision>33</cp:revision>
  <dcterms:created xsi:type="dcterms:W3CDTF">2014-03-21T20:02:09Z</dcterms:created>
  <dcterms:modified xsi:type="dcterms:W3CDTF">2014-03-24T23:43:28Z</dcterms:modified>
</cp:coreProperties>
</file>