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4" r:id="rId2"/>
    <p:sldId id="265" r:id="rId3"/>
    <p:sldId id="281" r:id="rId4"/>
    <p:sldId id="309" r:id="rId5"/>
    <p:sldId id="266" r:id="rId6"/>
    <p:sldId id="282" r:id="rId7"/>
    <p:sldId id="283" r:id="rId8"/>
    <p:sldId id="284" r:id="rId9"/>
    <p:sldId id="267" r:id="rId10"/>
    <p:sldId id="303" r:id="rId11"/>
    <p:sldId id="307" r:id="rId12"/>
    <p:sldId id="306" r:id="rId13"/>
    <p:sldId id="308" r:id="rId14"/>
    <p:sldId id="286" r:id="rId15"/>
    <p:sldId id="269" r:id="rId16"/>
    <p:sldId id="270" r:id="rId17"/>
    <p:sldId id="310" r:id="rId18"/>
    <p:sldId id="271" r:id="rId19"/>
    <p:sldId id="272" r:id="rId20"/>
    <p:sldId id="273" r:id="rId21"/>
    <p:sldId id="274" r:id="rId22"/>
    <p:sldId id="275" r:id="rId23"/>
    <p:sldId id="277" r:id="rId24"/>
    <p:sldId id="298" r:id="rId25"/>
    <p:sldId id="299" r:id="rId26"/>
    <p:sldId id="287" r:id="rId27"/>
    <p:sldId id="291" r:id="rId28"/>
    <p:sldId id="312" r:id="rId29"/>
    <p:sldId id="313" r:id="rId30"/>
    <p:sldId id="315" r:id="rId31"/>
    <p:sldId id="316" r:id="rId32"/>
    <p:sldId id="292" r:id="rId33"/>
    <p:sldId id="294" r:id="rId34"/>
    <p:sldId id="314" r:id="rId3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10F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47" autoAdjust="0"/>
    <p:restoredTop sz="91803" autoAdjust="0"/>
  </p:normalViewPr>
  <p:slideViewPr>
    <p:cSldViewPr>
      <p:cViewPr varScale="1">
        <p:scale>
          <a:sx n="81" d="100"/>
          <a:sy n="81" d="100"/>
        </p:scale>
        <p:origin x="-108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12C5D-50D9-478C-9F2B-7D7058321C9C}" type="datetimeFigureOut">
              <a:rPr lang="en-US" smtClean="0"/>
              <a:pPr/>
              <a:t>4/21/2014</a:t>
            </a:fld>
            <a:endParaRPr 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8F4C8A-77B5-45C5-AD81-86638602190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A cold front had passed through the area on Feb.27 and a postfrontal cold air mass moved from the west southwest over all of Central California by the following afternoon. Postfrontal instability caused convective clouds over the ocean, and triggered convective clouds over the coastal hills and over the Sierra Nevada. </a:t>
            </a:r>
          </a:p>
          <a:p>
            <a:endParaRPr lang="en-US" dirty="0"/>
          </a:p>
        </p:txBody>
      </p:sp>
      <p:sp>
        <p:nvSpPr>
          <p:cNvPr id="4" name="灯片编号占位符 3"/>
          <p:cNvSpPr>
            <a:spLocks noGrp="1"/>
          </p:cNvSpPr>
          <p:nvPr>
            <p:ph type="sldNum" sz="quarter" idx="10"/>
          </p:nvPr>
        </p:nvSpPr>
        <p:spPr/>
        <p:txBody>
          <a:bodyPr/>
          <a:lstStyle/>
          <a:p>
            <a:fld id="{168F4C8A-77B5-45C5-AD81-86638602190B}"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Analysis of all of the cloud passes on all the flights of SUPRECIP 2 to determine the cloud depth necessary for each cloud to develop particles of precipitation size as a function of the measured </a:t>
            </a:r>
            <a:r>
              <a:rPr lang="en-US" sz="1200" dirty="0" err="1" smtClean="0">
                <a:latin typeface="Times New Roman" pitchFamily="18" charset="0"/>
                <a:cs typeface="Times New Roman" pitchFamily="18" charset="0"/>
              </a:rPr>
              <a:t>subcloud</a:t>
            </a:r>
            <a:r>
              <a:rPr lang="en-US" sz="1200" dirty="0" smtClean="0">
                <a:latin typeface="Times New Roman" pitchFamily="18" charset="0"/>
                <a:cs typeface="Times New Roman" pitchFamily="18" charset="0"/>
              </a:rPr>
              <a:t> CCN concentrations.</a:t>
            </a:r>
          </a:p>
          <a:p>
            <a:endParaRPr lang="en-US" dirty="0"/>
          </a:p>
        </p:txBody>
      </p:sp>
      <p:sp>
        <p:nvSpPr>
          <p:cNvPr id="4" name="灯片编号占位符 3"/>
          <p:cNvSpPr>
            <a:spLocks noGrp="1"/>
          </p:cNvSpPr>
          <p:nvPr>
            <p:ph type="sldNum" sz="quarter" idx="10"/>
          </p:nvPr>
        </p:nvSpPr>
        <p:spPr/>
        <p:txBody>
          <a:bodyPr/>
          <a:lstStyle/>
          <a:p>
            <a:fld id="{168F4C8A-77B5-45C5-AD81-86638602190B}"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The CCN and CN aerosols observed at the Blodgett Forest Research Station by the DRI instrument</a:t>
            </a:r>
          </a:p>
          <a:p>
            <a:endParaRPr lang="en-US" dirty="0"/>
          </a:p>
        </p:txBody>
      </p:sp>
      <p:sp>
        <p:nvSpPr>
          <p:cNvPr id="4" name="灯片编号占位符 3"/>
          <p:cNvSpPr>
            <a:spLocks noGrp="1"/>
          </p:cNvSpPr>
          <p:nvPr>
            <p:ph type="sldNum" sz="quarter" idx="10"/>
          </p:nvPr>
        </p:nvSpPr>
        <p:spPr/>
        <p:txBody>
          <a:bodyPr/>
          <a:lstStyle/>
          <a:p>
            <a:fld id="{168F4C8A-77B5-45C5-AD81-86638602190B}" type="slidenum">
              <a:rPr lang="en-US" smtClean="0"/>
              <a:pPr/>
              <a:t>27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latin typeface="Times New Roman" pitchFamily="18" charset="0"/>
                <a:cs typeface="Times New Roman" pitchFamily="18" charset="0"/>
              </a:rPr>
              <a:t>Surprise:</a:t>
            </a:r>
            <a:r>
              <a:rPr lang="en-US" sz="1200" dirty="0" smtClean="0">
                <a:latin typeface="Times New Roman" pitchFamily="18" charset="0"/>
                <a:cs typeface="Times New Roman" pitchFamily="18" charset="0"/>
              </a:rPr>
              <a:t> the highest CCN concentrations appeared in the Central Valley, mostly to the east and south of Sacramento and not so much in the coastal urban areas as had been expected.</a:t>
            </a:r>
          </a:p>
          <a:p>
            <a:endParaRPr lang="en-US" dirty="0"/>
          </a:p>
        </p:txBody>
      </p:sp>
      <p:sp>
        <p:nvSpPr>
          <p:cNvPr id="4" name="灯片编号占位符 3"/>
          <p:cNvSpPr>
            <a:spLocks noGrp="1"/>
          </p:cNvSpPr>
          <p:nvPr>
            <p:ph type="sldNum" sz="quarter" idx="10"/>
          </p:nvPr>
        </p:nvSpPr>
        <p:spPr/>
        <p:txBody>
          <a:bodyPr/>
          <a:lstStyle/>
          <a:p>
            <a:fld id="{168F4C8A-77B5-45C5-AD81-86638602190B}"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2014/4/21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2014/4/21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eography.hunter.cuny.edu/~tbw/wc.notes/15.climates.veg/climate/B/rain.shadow.deserts.diagram.jpg"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a:xfrm>
            <a:off x="0" y="0"/>
            <a:ext cx="1214414" cy="796908"/>
          </a:xfrm>
        </p:spPr>
        <p:txBody>
          <a:bodyPr>
            <a:normAutofit/>
          </a:bodyPr>
          <a:lstStyle/>
          <a:p>
            <a:pPr algn="l"/>
            <a:r>
              <a:rPr lang="en-US" sz="2000" dirty="0" smtClean="0">
                <a:latin typeface="Times New Roman" pitchFamily="18" charset="0"/>
                <a:cs typeface="Times New Roman" pitchFamily="18" charset="0"/>
              </a:rPr>
              <a:t>Lan Gao</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Apr.21</a:t>
            </a:r>
            <a:endParaRPr lang="en-US" sz="2000" dirty="0">
              <a:latin typeface="Times New Roman" pitchFamily="18" charset="0"/>
              <a:cs typeface="Times New Roman" pitchFamily="18" charset="0"/>
            </a:endParaRPr>
          </a:p>
        </p:txBody>
      </p:sp>
      <p:cxnSp>
        <p:nvCxnSpPr>
          <p:cNvPr id="7" name="直接连接符 6"/>
          <p:cNvCxnSpPr/>
          <p:nvPr/>
        </p:nvCxnSpPr>
        <p:spPr>
          <a:xfrm>
            <a:off x="0" y="785794"/>
            <a:ext cx="91440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srcRect/>
          <a:stretch>
            <a:fillRect/>
          </a:stretch>
        </p:blipFill>
        <p:spPr bwMode="auto">
          <a:xfrm>
            <a:off x="7786710" y="0"/>
            <a:ext cx="1143007" cy="729230"/>
          </a:xfrm>
          <a:prstGeom prst="rect">
            <a:avLst/>
          </a:prstGeom>
          <a:noFill/>
          <a:ln w="9525">
            <a:noFill/>
            <a:miter lim="800000"/>
            <a:headEnd/>
            <a:tailEnd/>
          </a:ln>
          <a:effectLst/>
        </p:spPr>
      </p:pic>
      <p:sp>
        <p:nvSpPr>
          <p:cNvPr id="5" name="TextBox 4"/>
          <p:cNvSpPr txBox="1"/>
          <p:nvPr/>
        </p:nvSpPr>
        <p:spPr>
          <a:xfrm>
            <a:off x="71438" y="1571612"/>
            <a:ext cx="9001156" cy="4985980"/>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Aircraft Measurements of the Impacts of Pollution Aerosols on Clouds and Precipitation Over the Sierra Nevada</a:t>
            </a:r>
          </a:p>
          <a:p>
            <a:pPr algn="ctr"/>
            <a:endParaRPr lang="en-US" sz="3600"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Daniel Rosenfeld, William L. Woodley, Duncan </a:t>
            </a:r>
            <a:r>
              <a:rPr lang="en-US" sz="2000" dirty="0" err="1" smtClean="0">
                <a:latin typeface="Times New Roman" pitchFamily="18" charset="0"/>
                <a:cs typeface="Times New Roman" pitchFamily="18" charset="0"/>
              </a:rPr>
              <a:t>Axisa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Eyal</a:t>
            </a:r>
            <a:r>
              <a:rPr lang="en-US" sz="2000" dirty="0" smtClean="0">
                <a:latin typeface="Times New Roman" pitchFamily="18" charset="0"/>
                <a:cs typeface="Times New Roman" pitchFamily="18" charset="0"/>
              </a:rPr>
              <a:t> Freud, James G. Hudson,</a:t>
            </a:r>
          </a:p>
          <a:p>
            <a:pPr algn="ctr"/>
            <a:r>
              <a:rPr lang="en-US" sz="2000" smtClean="0">
                <a:latin typeface="Times New Roman" pitchFamily="18" charset="0"/>
                <a:cs typeface="Times New Roman" pitchFamily="18" charset="0"/>
              </a:rPr>
              <a:t>and </a:t>
            </a:r>
            <a:r>
              <a:rPr lang="en-US" sz="2000" dirty="0" smtClean="0">
                <a:latin typeface="Times New Roman" pitchFamily="18" charset="0"/>
                <a:cs typeface="Times New Roman" pitchFamily="18" charset="0"/>
              </a:rPr>
              <a:t>Amir </a:t>
            </a:r>
            <a:r>
              <a:rPr lang="en-US" sz="2000" dirty="0" err="1" smtClean="0">
                <a:latin typeface="Times New Roman" pitchFamily="18" charset="0"/>
                <a:cs typeface="Times New Roman" pitchFamily="18" charset="0"/>
              </a:rPr>
              <a:t>Givati</a:t>
            </a:r>
            <a:endParaRPr lang="en-US" sz="2000"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JOURNAL OF GEOPHYSICAL RESEARCH, VOL. 113, D15203, doi:10.1029/2007JD009544, 2008</a:t>
            </a:r>
          </a:p>
          <a:p>
            <a:pPr algn="ctr"/>
            <a:endParaRPr lang="en-US"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Presented by  Lan Gao</a:t>
            </a:r>
          </a:p>
          <a:p>
            <a:pPr algn="ctr"/>
            <a:r>
              <a:rPr lang="en-US" sz="2000" dirty="0" smtClean="0">
                <a:latin typeface="Times New Roman" pitchFamily="18" charset="0"/>
                <a:cs typeface="Times New Roman" pitchFamily="18" charset="0"/>
              </a:rPr>
              <a:t>April 21</a:t>
            </a:r>
            <a:r>
              <a:rPr lang="en-US" sz="2000" baseline="30000" dirty="0" smtClean="0">
                <a:latin typeface="Times New Roman" pitchFamily="18" charset="0"/>
                <a:cs typeface="Times New Roman" pitchFamily="18" charset="0"/>
              </a:rPr>
              <a:t>st</a:t>
            </a:r>
            <a:r>
              <a:rPr lang="en-US" sz="2000" dirty="0" smtClean="0">
                <a:latin typeface="Times New Roman" pitchFamily="18" charset="0"/>
                <a:cs typeface="Times New Roman" pitchFamily="18" charset="0"/>
              </a:rPr>
              <a:t>, 2014</a:t>
            </a:r>
          </a:p>
          <a:p>
            <a:pPr algn="ct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2844" y="1071546"/>
            <a:ext cx="9001156" cy="5572164"/>
          </a:xfrm>
        </p:spPr>
        <p:txBody>
          <a:bodyPr>
            <a:normAutofit/>
          </a:bodyPr>
          <a:lstStyle/>
          <a:p>
            <a:r>
              <a:rPr lang="en-US" sz="3000" dirty="0" smtClean="0">
                <a:latin typeface="Times New Roman" pitchFamily="18" charset="0"/>
                <a:cs typeface="Times New Roman" pitchFamily="18" charset="0"/>
              </a:rPr>
              <a:t>Time: </a:t>
            </a:r>
          </a:p>
          <a:p>
            <a:pPr>
              <a:buNone/>
            </a:pPr>
            <a:r>
              <a:rPr lang="en-US" sz="3000" dirty="0" smtClean="0">
                <a:latin typeface="Times New Roman" pitchFamily="18" charset="0"/>
                <a:cs typeface="Times New Roman" pitchFamily="18" charset="0"/>
              </a:rPr>
              <a:t>    SUPRECIP 1: February and March of 2005</a:t>
            </a:r>
          </a:p>
          <a:p>
            <a:pPr>
              <a:buNone/>
            </a:pPr>
            <a:r>
              <a:rPr lang="en-US" sz="3000" dirty="0" smtClean="0">
                <a:latin typeface="Times New Roman" pitchFamily="18" charset="0"/>
                <a:cs typeface="Times New Roman" pitchFamily="18" charset="0"/>
              </a:rPr>
              <a:t>    SUPRECIP 2: February and March of 2006</a:t>
            </a:r>
          </a:p>
          <a:p>
            <a:pPr>
              <a:buNone/>
            </a:pPr>
            <a:endParaRPr lang="en-US" sz="3000" dirty="0" smtClean="0">
              <a:latin typeface="Times New Roman" pitchFamily="18" charset="0"/>
              <a:cs typeface="Times New Roman" pitchFamily="18" charset="0"/>
            </a:endParaRPr>
          </a:p>
          <a:p>
            <a:r>
              <a:rPr lang="en-US" sz="3000" dirty="0" smtClean="0">
                <a:latin typeface="Times New Roman" pitchFamily="18" charset="0"/>
                <a:cs typeface="Times New Roman" pitchFamily="18" charset="0"/>
              </a:rPr>
              <a:t>Place: California-Sierra-Nevada region</a:t>
            </a:r>
          </a:p>
          <a:p>
            <a:endParaRPr lang="en-US" sz="3000" dirty="0" smtClean="0">
              <a:latin typeface="Times New Roman" pitchFamily="18" charset="0"/>
              <a:cs typeface="Times New Roman" pitchFamily="18" charset="0"/>
            </a:endParaRPr>
          </a:p>
          <a:p>
            <a:r>
              <a:rPr lang="en-US" sz="3000" dirty="0" smtClean="0">
                <a:latin typeface="Times New Roman" pitchFamily="18" charset="0"/>
                <a:cs typeface="Times New Roman" pitchFamily="18" charset="0"/>
              </a:rPr>
              <a:t>Instruments:</a:t>
            </a:r>
          </a:p>
          <a:p>
            <a:pPr>
              <a:buNone/>
            </a:pPr>
            <a:r>
              <a:rPr lang="en-US" sz="3000" dirty="0" smtClean="0">
                <a:latin typeface="Times New Roman" pitchFamily="18" charset="0"/>
                <a:cs typeface="Times New Roman" pitchFamily="18" charset="0"/>
              </a:rPr>
              <a:t>    SUPRECIP 1: </a:t>
            </a:r>
            <a:r>
              <a:rPr lang="en-US" sz="3000" dirty="0" smtClean="0">
                <a:solidFill>
                  <a:srgbClr val="FF0000"/>
                </a:solidFill>
                <a:latin typeface="Times New Roman" pitchFamily="18" charset="0"/>
                <a:cs typeface="Times New Roman" pitchFamily="18" charset="0"/>
              </a:rPr>
              <a:t>Cloud aircraft</a:t>
            </a:r>
          </a:p>
          <a:p>
            <a:pPr>
              <a:buNone/>
            </a:pPr>
            <a:r>
              <a:rPr lang="en-US" sz="3000" dirty="0" smtClean="0">
                <a:latin typeface="Times New Roman" pitchFamily="18" charset="0"/>
                <a:cs typeface="Times New Roman" pitchFamily="18" charset="0"/>
              </a:rPr>
              <a:t>    </a:t>
            </a:r>
          </a:p>
          <a:p>
            <a:pPr>
              <a:buNone/>
            </a:pPr>
            <a:r>
              <a:rPr lang="en-US" sz="3000" dirty="0" smtClean="0">
                <a:latin typeface="Times New Roman" pitchFamily="18" charset="0"/>
                <a:cs typeface="Times New Roman" pitchFamily="18" charset="0"/>
              </a:rPr>
              <a:t>    </a:t>
            </a:r>
          </a:p>
        </p:txBody>
      </p:sp>
      <p:sp>
        <p:nvSpPr>
          <p:cNvPr id="4" name="标题 1"/>
          <p:cNvSpPr>
            <a:spLocks noGrp="1"/>
          </p:cNvSpPr>
          <p:nvPr>
            <p:ph type="title"/>
          </p:nvPr>
        </p:nvSpPr>
        <p:spPr>
          <a:xfrm>
            <a:off x="128614" y="-24"/>
            <a:ext cx="8229600" cy="868346"/>
          </a:xfrm>
        </p:spPr>
        <p:txBody>
          <a:bodyPr>
            <a:normAutofit/>
          </a:bodyPr>
          <a:lstStyle/>
          <a:p>
            <a:pPr algn="l"/>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Methods</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71414"/>
            <a:ext cx="9144000" cy="868346"/>
          </a:xfrm>
        </p:spPr>
        <p:txBody>
          <a:bodyPr>
            <a:normAutofit fontScale="90000"/>
          </a:bodyPr>
          <a:lstStyle/>
          <a:p>
            <a:pPr algn="l"/>
            <a:r>
              <a:rPr lang="en-US" sz="2800" dirty="0" smtClean="0">
                <a:latin typeface="Times New Roman" pitchFamily="18" charset="0"/>
                <a:cs typeface="Times New Roman" pitchFamily="18" charset="0"/>
              </a:rPr>
              <a:t>The SOAR Cheyenne Ⅱ cloud physics aircraft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Fly through the cloud to document the microphysics of cloud droplets</a:t>
            </a:r>
            <a:endParaRPr lang="en-US" sz="28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cstate="print"/>
          <a:srcRect/>
          <a:stretch>
            <a:fillRect/>
          </a:stretch>
        </p:blipFill>
        <p:spPr bwMode="auto">
          <a:xfrm>
            <a:off x="1357290" y="1000108"/>
            <a:ext cx="6447080" cy="54864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285720" y="928670"/>
            <a:ext cx="8646545" cy="5857892"/>
          </a:xfrm>
          <a:prstGeom prst="rect">
            <a:avLst/>
          </a:prstGeom>
          <a:noFill/>
          <a:ln w="9525">
            <a:noFill/>
            <a:miter lim="800000"/>
            <a:headEnd/>
            <a:tailEnd/>
          </a:ln>
          <a:effectLst/>
        </p:spPr>
      </p:pic>
      <p:sp>
        <p:nvSpPr>
          <p:cNvPr id="10" name="矩形 9"/>
          <p:cNvSpPr/>
          <p:nvPr/>
        </p:nvSpPr>
        <p:spPr>
          <a:xfrm>
            <a:off x="71438" y="5500702"/>
            <a:ext cx="8929718" cy="12858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amond(in)">
                                      <p:cBhvr>
                                        <p:cTn id="7" dur="1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2844" y="1071546"/>
            <a:ext cx="9001156" cy="5572164"/>
          </a:xfrm>
        </p:spPr>
        <p:txBody>
          <a:bodyPr>
            <a:normAutofit/>
          </a:bodyPr>
          <a:lstStyle/>
          <a:p>
            <a:r>
              <a:rPr lang="en-US" sz="3000" dirty="0" smtClean="0">
                <a:latin typeface="Times New Roman" pitchFamily="18" charset="0"/>
                <a:cs typeface="Times New Roman" pitchFamily="18" charset="0"/>
              </a:rPr>
              <a:t>Time: </a:t>
            </a:r>
          </a:p>
          <a:p>
            <a:pPr>
              <a:buNone/>
            </a:pPr>
            <a:r>
              <a:rPr lang="en-US" sz="3000" dirty="0" smtClean="0">
                <a:latin typeface="Times New Roman" pitchFamily="18" charset="0"/>
                <a:cs typeface="Times New Roman" pitchFamily="18" charset="0"/>
              </a:rPr>
              <a:t>    SUPRECIP 1: February and March of 2005</a:t>
            </a:r>
          </a:p>
          <a:p>
            <a:pPr>
              <a:buNone/>
            </a:pPr>
            <a:r>
              <a:rPr lang="en-US" sz="3000" dirty="0" smtClean="0">
                <a:latin typeface="Times New Roman" pitchFamily="18" charset="0"/>
                <a:cs typeface="Times New Roman" pitchFamily="18" charset="0"/>
              </a:rPr>
              <a:t>    SUPRECIP 2: February and March of 2006</a:t>
            </a:r>
          </a:p>
          <a:p>
            <a:pPr>
              <a:buNone/>
            </a:pPr>
            <a:endParaRPr lang="en-US" sz="3000" dirty="0" smtClean="0">
              <a:latin typeface="Times New Roman" pitchFamily="18" charset="0"/>
              <a:cs typeface="Times New Roman" pitchFamily="18" charset="0"/>
            </a:endParaRPr>
          </a:p>
          <a:p>
            <a:r>
              <a:rPr lang="en-US" sz="3000" dirty="0" smtClean="0">
                <a:latin typeface="Times New Roman" pitchFamily="18" charset="0"/>
                <a:cs typeface="Times New Roman" pitchFamily="18" charset="0"/>
              </a:rPr>
              <a:t>Place: California-Sierra-Nevada region</a:t>
            </a:r>
          </a:p>
          <a:p>
            <a:pPr>
              <a:buNone/>
            </a:pPr>
            <a:endParaRPr lang="en-US" sz="3000" dirty="0" smtClean="0">
              <a:latin typeface="Times New Roman" pitchFamily="18" charset="0"/>
              <a:cs typeface="Times New Roman" pitchFamily="18" charset="0"/>
            </a:endParaRPr>
          </a:p>
          <a:p>
            <a:r>
              <a:rPr lang="en-US" sz="3000" dirty="0" smtClean="0">
                <a:latin typeface="Times New Roman" pitchFamily="18" charset="0"/>
                <a:cs typeface="Times New Roman" pitchFamily="18" charset="0"/>
              </a:rPr>
              <a:t>Instruments:</a:t>
            </a:r>
          </a:p>
          <a:p>
            <a:pPr>
              <a:buNone/>
            </a:pPr>
            <a:r>
              <a:rPr lang="en-US" sz="3000" dirty="0" smtClean="0">
                <a:latin typeface="Times New Roman" pitchFamily="18" charset="0"/>
                <a:cs typeface="Times New Roman" pitchFamily="18" charset="0"/>
              </a:rPr>
              <a:t>    SUPRECIP 1: Cloud aircraft</a:t>
            </a:r>
          </a:p>
          <a:p>
            <a:pPr>
              <a:buNone/>
            </a:pPr>
            <a:r>
              <a:rPr lang="en-US" sz="3000" dirty="0" smtClean="0">
                <a:latin typeface="Times New Roman" pitchFamily="18" charset="0"/>
                <a:cs typeface="Times New Roman" pitchFamily="18" charset="0"/>
              </a:rPr>
              <a:t>    SUPRECIP 2: Cloud aircraft + </a:t>
            </a:r>
            <a:r>
              <a:rPr lang="en-US" sz="3000" dirty="0" smtClean="0">
                <a:solidFill>
                  <a:srgbClr val="FF0000"/>
                </a:solidFill>
                <a:latin typeface="Times New Roman" pitchFamily="18" charset="0"/>
                <a:cs typeface="Times New Roman" pitchFamily="18" charset="0"/>
              </a:rPr>
              <a:t>Aerosol aircraft</a:t>
            </a:r>
          </a:p>
          <a:p>
            <a:pPr>
              <a:buNone/>
            </a:pPr>
            <a:r>
              <a:rPr lang="en-US" sz="3000" dirty="0" smtClean="0">
                <a:latin typeface="Times New Roman" pitchFamily="18" charset="0"/>
                <a:cs typeface="Times New Roman" pitchFamily="18" charset="0"/>
              </a:rPr>
              <a:t>    </a:t>
            </a:r>
          </a:p>
        </p:txBody>
      </p:sp>
      <p:sp>
        <p:nvSpPr>
          <p:cNvPr id="4" name="标题 1"/>
          <p:cNvSpPr>
            <a:spLocks noGrp="1"/>
          </p:cNvSpPr>
          <p:nvPr>
            <p:ph type="title"/>
          </p:nvPr>
        </p:nvSpPr>
        <p:spPr>
          <a:xfrm>
            <a:off x="128614" y="-24"/>
            <a:ext cx="8229600" cy="868346"/>
          </a:xfrm>
        </p:spPr>
        <p:txBody>
          <a:bodyPr>
            <a:normAutofit/>
          </a:bodyPr>
          <a:lstStyle/>
          <a:p>
            <a:pPr algn="l"/>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Methods</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aolan\Desktop\PPT\Cessna340C-FZOH01.jpg"/>
          <p:cNvPicPr>
            <a:picLocks noChangeAspect="1" noChangeArrowheads="1"/>
          </p:cNvPicPr>
          <p:nvPr/>
        </p:nvPicPr>
        <p:blipFill>
          <a:blip r:embed="rId2"/>
          <a:srcRect/>
          <a:stretch>
            <a:fillRect/>
          </a:stretch>
        </p:blipFill>
        <p:spPr bwMode="auto">
          <a:xfrm>
            <a:off x="857224" y="1071546"/>
            <a:ext cx="7215238" cy="5411429"/>
          </a:xfrm>
          <a:prstGeom prst="rect">
            <a:avLst/>
          </a:prstGeom>
          <a:noFill/>
        </p:spPr>
      </p:pic>
      <p:sp>
        <p:nvSpPr>
          <p:cNvPr id="5" name="TextBox 4"/>
          <p:cNvSpPr txBox="1"/>
          <p:nvPr/>
        </p:nvSpPr>
        <p:spPr>
          <a:xfrm>
            <a:off x="285720" y="142852"/>
            <a:ext cx="8001024"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SOAR Cessna 340 aerosol aircraft</a:t>
            </a:r>
          </a:p>
          <a:p>
            <a:r>
              <a:rPr lang="en-US" sz="2400" dirty="0" smtClean="0">
                <a:latin typeface="Times New Roman" pitchFamily="18" charset="0"/>
                <a:cs typeface="Times New Roman" pitchFamily="18" charset="0"/>
              </a:rPr>
              <a:t>Fly below the base of cloud that the cloud aircraft monitored</a:t>
            </a:r>
            <a:endParaRPr lang="en-US"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srcRect/>
          <a:stretch>
            <a:fillRect/>
          </a:stretch>
        </p:blipFill>
        <p:spPr bwMode="auto">
          <a:xfrm>
            <a:off x="71438" y="2314580"/>
            <a:ext cx="9001156" cy="2614618"/>
          </a:xfrm>
          <a:prstGeom prst="rect">
            <a:avLst/>
          </a:prstGeom>
          <a:noFill/>
          <a:ln w="9525">
            <a:noFill/>
            <a:miter lim="800000"/>
            <a:headEnd/>
            <a:tailEnd/>
          </a:ln>
          <a:effectLst/>
        </p:spPr>
      </p:pic>
      <p:sp>
        <p:nvSpPr>
          <p:cNvPr id="8" name="矩形 7"/>
          <p:cNvSpPr/>
          <p:nvPr/>
        </p:nvSpPr>
        <p:spPr>
          <a:xfrm>
            <a:off x="71438" y="3357562"/>
            <a:ext cx="9001156"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71406" y="4143380"/>
            <a:ext cx="9001156" cy="714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4282" y="214290"/>
            <a:ext cx="8229600" cy="868346"/>
          </a:xfrm>
        </p:spPr>
        <p:txBody>
          <a:bodyPr>
            <a:normAutofit/>
          </a:bodyPr>
          <a:lstStyle/>
          <a:p>
            <a:pPr algn="l"/>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Results from SUPRECIP 1</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内容占位符 2"/>
          <p:cNvSpPr>
            <a:spLocks noGrp="1"/>
          </p:cNvSpPr>
          <p:nvPr>
            <p:ph idx="1"/>
          </p:nvPr>
        </p:nvSpPr>
        <p:spPr>
          <a:xfrm>
            <a:off x="0" y="1142984"/>
            <a:ext cx="9001156" cy="5357850"/>
          </a:xfrm>
        </p:spPr>
        <p:txBody>
          <a:bodyPr>
            <a:noAutofit/>
          </a:bodyPr>
          <a:lstStyle/>
          <a:p>
            <a:pPr indent="0" algn="just">
              <a:lnSpc>
                <a:spcPct val="120000"/>
              </a:lnSpc>
              <a:buNone/>
            </a:pPr>
            <a:r>
              <a:rPr lang="en-US" sz="2800" dirty="0" smtClean="0">
                <a:solidFill>
                  <a:srgbClr val="FF0000"/>
                </a:solidFill>
                <a:latin typeface="Times New Roman" pitchFamily="18" charset="0"/>
                <a:cs typeface="Times New Roman" pitchFamily="18" charset="0"/>
              </a:rPr>
              <a:t>Anomalous weather</a:t>
            </a:r>
          </a:p>
          <a:p>
            <a:pPr>
              <a:lnSpc>
                <a:spcPct val="120000"/>
              </a:lnSpc>
            </a:pPr>
            <a:r>
              <a:rPr lang="en-US" sz="2800" dirty="0" smtClean="0">
                <a:latin typeface="Times New Roman" pitchFamily="18" charset="0"/>
                <a:cs typeface="Times New Roman" pitchFamily="18" charset="0"/>
              </a:rPr>
              <a:t>A high-pressure blocking pattern at the surface and aloft</a:t>
            </a:r>
          </a:p>
          <a:p>
            <a:pPr>
              <a:lnSpc>
                <a:spcPct val="120000"/>
              </a:lnSpc>
            </a:pPr>
            <a:r>
              <a:rPr lang="en-US" sz="2800" dirty="0" smtClean="0">
                <a:latin typeface="Times New Roman" pitchFamily="18" charset="0"/>
                <a:cs typeface="Times New Roman" pitchFamily="18" charset="0"/>
              </a:rPr>
              <a:t>The desired orographic clouds produced by the usual westerly winds into the Sierra were a rarity during SUPRECIP 1.</a:t>
            </a:r>
          </a:p>
          <a:p>
            <a:pPr>
              <a:lnSpc>
                <a:spcPct val="120000"/>
              </a:lnSpc>
              <a:buNone/>
            </a:pPr>
            <a:r>
              <a:rPr lang="en-US" sz="2800" dirty="0" smtClean="0">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Instrument Flight Rules </a:t>
            </a:r>
          </a:p>
          <a:p>
            <a:pPr>
              <a:lnSpc>
                <a:spcPct val="120000"/>
              </a:lnSpc>
            </a:pPr>
            <a:r>
              <a:rPr lang="en-US" sz="2800" dirty="0" smtClean="0">
                <a:latin typeface="Times New Roman" pitchFamily="18" charset="0"/>
                <a:cs typeface="Times New Roman" pitchFamily="18" charset="0"/>
              </a:rPr>
              <a:t>It’s hard to obtain clearance to conduct flights under instrument flight rules in the boundary layer in the San Francisco/Oakland/Sacramento heavily populated urban and industrial areas.</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071546"/>
            <a:ext cx="9144000" cy="5643602"/>
          </a:xfrm>
        </p:spPr>
        <p:txBody>
          <a:bodyPr>
            <a:normAutofit/>
          </a:bodyPr>
          <a:lstStyle/>
          <a:p>
            <a:pPr>
              <a:lnSpc>
                <a:spcPct val="130000"/>
              </a:lnSpc>
              <a:buNone/>
            </a:pPr>
            <a:r>
              <a:rPr lang="en-US" dirty="0" smtClean="0"/>
              <a:t>  Main results:</a:t>
            </a:r>
          </a:p>
          <a:p>
            <a:pPr>
              <a:lnSpc>
                <a:spcPct val="130000"/>
              </a:lnSpc>
            </a:pPr>
            <a:r>
              <a:rPr lang="en-US" sz="2800" dirty="0" smtClean="0">
                <a:latin typeface="Times New Roman" pitchFamily="18" charset="0"/>
                <a:cs typeface="Times New Roman" pitchFamily="18" charset="0"/>
              </a:rPr>
              <a:t>Validated the satellite retrievals of r</a:t>
            </a:r>
            <a:r>
              <a:rPr lang="en-US" sz="2800" baseline="-25000" dirty="0" smtClean="0">
                <a:latin typeface="Times New Roman" pitchFamily="18" charset="0"/>
                <a:cs typeface="Times New Roman" pitchFamily="18" charset="0"/>
              </a:rPr>
              <a:t>e</a:t>
            </a:r>
            <a:r>
              <a:rPr lang="en-US" sz="2800" dirty="0" smtClean="0">
                <a:latin typeface="Times New Roman" pitchFamily="18" charset="0"/>
                <a:cs typeface="Times New Roman" pitchFamily="18" charset="0"/>
              </a:rPr>
              <a:t> and microphysical phase. </a:t>
            </a:r>
          </a:p>
          <a:p>
            <a:pPr>
              <a:lnSpc>
                <a:spcPct val="130000"/>
              </a:lnSpc>
            </a:pPr>
            <a:r>
              <a:rPr lang="en-US" sz="2800" dirty="0" smtClean="0">
                <a:latin typeface="Times New Roman" pitchFamily="18" charset="0"/>
                <a:cs typeface="Times New Roman" pitchFamily="18" charset="0"/>
              </a:rPr>
              <a:t>Ample </a:t>
            </a:r>
            <a:r>
              <a:rPr lang="en-US" sz="2800" dirty="0" err="1" smtClean="0">
                <a:latin typeface="Times New Roman" pitchFamily="18" charset="0"/>
                <a:cs typeface="Times New Roman" pitchFamily="18" charset="0"/>
              </a:rPr>
              <a:t>supercooled</a:t>
            </a:r>
            <a:r>
              <a:rPr lang="en-US" sz="2800" dirty="0" smtClean="0">
                <a:latin typeface="Times New Roman" pitchFamily="18" charset="0"/>
                <a:cs typeface="Times New Roman" pitchFamily="18" charset="0"/>
              </a:rPr>
              <a:t> drizzle drops were found in the pristine orographic clouds.</a:t>
            </a:r>
          </a:p>
          <a:p>
            <a:pPr>
              <a:lnSpc>
                <a:spcPct val="130000"/>
              </a:lnSpc>
            </a:pPr>
            <a:r>
              <a:rPr lang="en-US" sz="2800" dirty="0" smtClean="0">
                <a:latin typeface="Times New Roman" pitchFamily="18" charset="0"/>
                <a:cs typeface="Times New Roman" pitchFamily="18" charset="0"/>
              </a:rPr>
              <a:t>The pristine clouds occurred in air masses that were apparently decoupled from the boundary layer in the early morning, whereas the more microphysically continental clouds occurred during the afternoon.</a:t>
            </a:r>
            <a:endParaRPr lang="en-US" sz="2800" dirty="0">
              <a:latin typeface="Times New Roman" pitchFamily="18" charset="0"/>
              <a:cs typeface="Times New Roman" pitchFamily="18" charset="0"/>
            </a:endParaRPr>
          </a:p>
        </p:txBody>
      </p:sp>
      <p:sp>
        <p:nvSpPr>
          <p:cNvPr id="4" name="标题 1"/>
          <p:cNvSpPr>
            <a:spLocks noGrp="1"/>
          </p:cNvSpPr>
          <p:nvPr/>
        </p:nvSpPr>
        <p:spPr>
          <a:xfrm>
            <a:off x="285720" y="214290"/>
            <a:ext cx="8229600" cy="8683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Results from SUPRECIP 1</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285860"/>
            <a:ext cx="9144000" cy="5214974"/>
          </a:xfrm>
        </p:spPr>
        <p:txBody>
          <a:bodyPr>
            <a:normAutofit/>
          </a:bodyPr>
          <a:lstStyle/>
          <a:p>
            <a:pPr algn="just"/>
            <a:r>
              <a:rPr lang="en-US" sz="2800" dirty="0" smtClean="0">
                <a:latin typeface="Times New Roman" pitchFamily="18" charset="0"/>
                <a:cs typeface="Times New Roman" pitchFamily="18" charset="0"/>
              </a:rPr>
              <a:t>Relationship between the </a:t>
            </a:r>
            <a:r>
              <a:rPr lang="en-US" sz="2800" dirty="0" err="1" smtClean="0">
                <a:latin typeface="Times New Roman" pitchFamily="18" charset="0"/>
                <a:cs typeface="Times New Roman" pitchFamily="18" charset="0"/>
              </a:rPr>
              <a:t>subcloud</a:t>
            </a:r>
            <a:r>
              <a:rPr lang="en-US" sz="2800" dirty="0" smtClean="0">
                <a:latin typeface="Times New Roman" pitchFamily="18" charset="0"/>
                <a:cs typeface="Times New Roman" pitchFamily="18" charset="0"/>
              </a:rPr>
              <a:t> aerosols and cloud microphysical structure</a:t>
            </a:r>
          </a:p>
          <a:p>
            <a:pPr algn="just">
              <a:buNone/>
            </a:pPr>
            <a:r>
              <a:rPr lang="en-US" sz="2800" dirty="0" smtClean="0">
                <a:latin typeface="Times New Roman" pitchFamily="18" charset="0"/>
                <a:cs typeface="Times New Roman" pitchFamily="18" charset="0"/>
              </a:rPr>
              <a:t>    a) a case study (Feb.28 2006)</a:t>
            </a:r>
          </a:p>
          <a:p>
            <a:pPr algn="just">
              <a:buNone/>
            </a:pPr>
            <a:r>
              <a:rPr lang="en-US" sz="2800" dirty="0" smtClean="0">
                <a:latin typeface="Times New Roman" pitchFamily="18" charset="0"/>
                <a:cs typeface="Times New Roman" pitchFamily="18" charset="0"/>
              </a:rPr>
              <a:t>    b) ensemble results</a:t>
            </a:r>
          </a:p>
          <a:p>
            <a:pPr algn="just">
              <a:buNone/>
            </a:pPr>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Diurnal variability of the aerosols</a:t>
            </a:r>
          </a:p>
          <a:p>
            <a:pPr algn="just"/>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Spatial distribution of the aerosols</a:t>
            </a:r>
          </a:p>
        </p:txBody>
      </p:sp>
      <p:sp>
        <p:nvSpPr>
          <p:cNvPr id="4" name="标题 1"/>
          <p:cNvSpPr>
            <a:spLocks noGrp="1"/>
          </p:cNvSpPr>
          <p:nvPr>
            <p:ph type="title"/>
          </p:nvPr>
        </p:nvSpPr>
        <p:spPr>
          <a:xfrm>
            <a:off x="214282" y="214290"/>
            <a:ext cx="8229600" cy="868346"/>
          </a:xfrm>
        </p:spPr>
        <p:txBody>
          <a:bodyPr>
            <a:normAutofit/>
          </a:bodyPr>
          <a:lstStyle/>
          <a:p>
            <a:pPr algn="l"/>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Results from SUPRECIP 2</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aolan\Desktop\16.jpg"/>
          <p:cNvPicPr>
            <a:picLocks noChangeAspect="1" noChangeArrowheads="1"/>
          </p:cNvPicPr>
          <p:nvPr/>
        </p:nvPicPr>
        <p:blipFill>
          <a:blip r:embed="rId3"/>
          <a:srcRect/>
          <a:stretch>
            <a:fillRect/>
          </a:stretch>
        </p:blipFill>
        <p:spPr bwMode="auto">
          <a:xfrm>
            <a:off x="1428728" y="714356"/>
            <a:ext cx="5643601" cy="5500726"/>
          </a:xfrm>
          <a:prstGeom prst="rect">
            <a:avLst/>
          </a:prstGeom>
          <a:noFill/>
        </p:spPr>
      </p:pic>
      <p:sp>
        <p:nvSpPr>
          <p:cNvPr id="8" name="TextBox 7"/>
          <p:cNvSpPr txBox="1"/>
          <p:nvPr/>
        </p:nvSpPr>
        <p:spPr>
          <a:xfrm>
            <a:off x="1071538" y="6143644"/>
            <a:ext cx="6929486" cy="609398"/>
          </a:xfrm>
          <a:prstGeom prst="rect">
            <a:avLst/>
          </a:prstGeom>
          <a:noFill/>
        </p:spPr>
        <p:txBody>
          <a:bodyPr wrap="square" rtlCol="0">
            <a:spAutoFit/>
          </a:bodyPr>
          <a:lstStyle/>
          <a:p>
            <a:pPr algn="just">
              <a:lnSpc>
                <a:spcPct val="120000"/>
              </a:lnSpc>
            </a:pPr>
            <a:r>
              <a:rPr lang="en-US" sz="2800" dirty="0" smtClean="0">
                <a:latin typeface="Times New Roman" pitchFamily="18" charset="0"/>
                <a:cs typeface="Times New Roman" pitchFamily="18" charset="0"/>
              </a:rPr>
              <a:t>Oakland </a:t>
            </a:r>
            <a:r>
              <a:rPr lang="en-US" sz="2800" dirty="0" err="1" smtClean="0">
                <a:latin typeface="Times New Roman" pitchFamily="18" charset="0"/>
                <a:cs typeface="Times New Roman" pitchFamily="18" charset="0"/>
              </a:rPr>
              <a:t>radiosonde</a:t>
            </a:r>
            <a:r>
              <a:rPr lang="en-US" sz="2800" dirty="0" smtClean="0">
                <a:latin typeface="Times New Roman" pitchFamily="18" charset="0"/>
                <a:cs typeface="Times New Roman" pitchFamily="18" charset="0"/>
              </a:rPr>
              <a:t> of Mar.1 2006 at 00Z</a:t>
            </a:r>
            <a:endParaRPr lang="en-US" sz="2800" dirty="0">
              <a:latin typeface="Times New Roman" pitchFamily="18" charset="0"/>
              <a:cs typeface="Times New Roman" pitchFamily="18" charset="0"/>
            </a:endParaRPr>
          </a:p>
        </p:txBody>
      </p:sp>
      <p:sp>
        <p:nvSpPr>
          <p:cNvPr id="9" name="TextBox 8"/>
          <p:cNvSpPr txBox="1"/>
          <p:nvPr/>
        </p:nvSpPr>
        <p:spPr>
          <a:xfrm>
            <a:off x="285720" y="142852"/>
            <a:ext cx="7358114"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Case study: on the afternoon of Feb.28</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5400000">
            <a:off x="5450716" y="3264664"/>
            <a:ext cx="5643602"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CCN concentration at Supersaturation of 0.9%</a:t>
            </a:r>
            <a:endParaRPr lang="en-US" sz="2000" b="1"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a:srcRect/>
          <a:stretch>
            <a:fillRect/>
          </a:stretch>
        </p:blipFill>
        <p:spPr bwMode="auto">
          <a:xfrm>
            <a:off x="857224" y="71414"/>
            <a:ext cx="7072362" cy="6429420"/>
          </a:xfrm>
          <a:prstGeom prst="rect">
            <a:avLst/>
          </a:prstGeom>
          <a:noFill/>
          <a:ln w="9525">
            <a:noFill/>
            <a:miter lim="800000"/>
            <a:headEnd/>
            <a:tailEnd/>
          </a:ln>
          <a:effectLst/>
        </p:spPr>
      </p:pic>
      <p:sp>
        <p:nvSpPr>
          <p:cNvPr id="6" name="TextBox 5"/>
          <p:cNvSpPr txBox="1"/>
          <p:nvPr/>
        </p:nvSpPr>
        <p:spPr>
          <a:xfrm>
            <a:off x="3143240" y="1000108"/>
            <a:ext cx="1428760" cy="400110"/>
          </a:xfrm>
          <a:prstGeom prst="rect">
            <a:avLst/>
          </a:prstGeom>
          <a:noFill/>
        </p:spPr>
        <p:txBody>
          <a:bodyPr wrap="square" rtlCol="0">
            <a:spAutoFit/>
          </a:bodyPr>
          <a:lstStyle/>
          <a:p>
            <a:r>
              <a:rPr lang="en-US" sz="2000" dirty="0" smtClean="0">
                <a:solidFill>
                  <a:srgbClr val="FF0000"/>
                </a:solidFill>
                <a:latin typeface="Times New Roman" pitchFamily="18" charset="0"/>
                <a:cs typeface="Times New Roman" pitchFamily="18" charset="0"/>
              </a:rPr>
              <a:t>Sacramento</a:t>
            </a:r>
            <a:endParaRPr lang="en-US" sz="2000" dirty="0">
              <a:solidFill>
                <a:srgbClr val="FF0000"/>
              </a:solidFill>
              <a:latin typeface="Times New Roman" pitchFamily="18" charset="0"/>
              <a:cs typeface="Times New Roman" pitchFamily="18" charset="0"/>
            </a:endParaRPr>
          </a:p>
        </p:txBody>
      </p:sp>
      <p:cxnSp>
        <p:nvCxnSpPr>
          <p:cNvPr id="8" name="直接箭头连接符 7"/>
          <p:cNvCxnSpPr/>
          <p:nvPr/>
        </p:nvCxnSpPr>
        <p:spPr>
          <a:xfrm>
            <a:off x="4286248" y="1357298"/>
            <a:ext cx="428628" cy="21431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85918" y="1714488"/>
            <a:ext cx="1643074" cy="400110"/>
          </a:xfrm>
          <a:prstGeom prst="rect">
            <a:avLst/>
          </a:prstGeom>
          <a:noFill/>
        </p:spPr>
        <p:txBody>
          <a:bodyPr wrap="square" rtlCol="0">
            <a:spAutoFit/>
          </a:bodyPr>
          <a:lstStyle/>
          <a:p>
            <a:r>
              <a:rPr lang="en-US" sz="2000" dirty="0" smtClean="0">
                <a:solidFill>
                  <a:srgbClr val="FF0000"/>
                </a:solidFill>
                <a:latin typeface="Times New Roman" pitchFamily="18" charset="0"/>
                <a:cs typeface="Times New Roman" pitchFamily="18" charset="0"/>
              </a:rPr>
              <a:t>San Francisco</a:t>
            </a:r>
            <a:endParaRPr lang="en-US" sz="2000" dirty="0">
              <a:solidFill>
                <a:srgbClr val="FF0000"/>
              </a:solidFill>
              <a:latin typeface="Times New Roman" pitchFamily="18" charset="0"/>
              <a:cs typeface="Times New Roman" pitchFamily="18" charset="0"/>
            </a:endParaRPr>
          </a:p>
        </p:txBody>
      </p:sp>
      <p:cxnSp>
        <p:nvCxnSpPr>
          <p:cNvPr id="11" name="直接箭头连接符 10"/>
          <p:cNvCxnSpPr>
            <a:stCxn id="10" idx="2"/>
          </p:cNvCxnSpPr>
          <p:nvPr/>
        </p:nvCxnSpPr>
        <p:spPr>
          <a:xfrm rot="16200000" flipH="1">
            <a:off x="2361022" y="2361030"/>
            <a:ext cx="742898" cy="25003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流程图: 过程 8"/>
          <p:cNvSpPr/>
          <p:nvPr/>
        </p:nvSpPr>
        <p:spPr>
          <a:xfrm>
            <a:off x="2571736" y="1357298"/>
            <a:ext cx="4071966" cy="142876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32" y="-24"/>
            <a:ext cx="9074864" cy="4786314"/>
          </a:xfrm>
          <a:prstGeom prst="rect">
            <a:avLst/>
          </a:prstGeom>
          <a:noFill/>
          <a:ln w="9525">
            <a:noFill/>
            <a:miter lim="800000"/>
            <a:headEnd/>
            <a:tailEnd/>
          </a:ln>
          <a:effectLst/>
        </p:spPr>
      </p:pic>
      <p:sp>
        <p:nvSpPr>
          <p:cNvPr id="8" name="左右箭头 7"/>
          <p:cNvSpPr/>
          <p:nvPr/>
        </p:nvSpPr>
        <p:spPr>
          <a:xfrm>
            <a:off x="5429256" y="3214686"/>
            <a:ext cx="1571636" cy="785818"/>
          </a:xfrm>
          <a:prstGeom prst="lef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Times New Roman" pitchFamily="18" charset="0"/>
                <a:cs typeface="Times New Roman" pitchFamily="18" charset="0"/>
              </a:rPr>
              <a:t>CDP</a:t>
            </a:r>
            <a:endParaRPr lang="en-US" sz="2800" dirty="0">
              <a:solidFill>
                <a:srgbClr val="FF0000"/>
              </a:solidFill>
              <a:latin typeface="Times New Roman" pitchFamily="18" charset="0"/>
              <a:cs typeface="Times New Roman" pitchFamily="18" charset="0"/>
            </a:endParaRPr>
          </a:p>
        </p:txBody>
      </p:sp>
      <p:sp>
        <p:nvSpPr>
          <p:cNvPr id="9" name="左右箭头 8"/>
          <p:cNvSpPr/>
          <p:nvPr/>
        </p:nvSpPr>
        <p:spPr>
          <a:xfrm>
            <a:off x="7143768" y="3214686"/>
            <a:ext cx="1571636" cy="785818"/>
          </a:xfrm>
          <a:prstGeom prst="lef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Times New Roman" pitchFamily="18" charset="0"/>
                <a:cs typeface="Times New Roman" pitchFamily="18" charset="0"/>
              </a:rPr>
              <a:t>CIP</a:t>
            </a:r>
            <a:endParaRPr lang="en-US" sz="2800" dirty="0">
              <a:solidFill>
                <a:srgbClr val="FF0000"/>
              </a:solidFill>
              <a:latin typeface="Times New Roman" pitchFamily="18" charset="0"/>
              <a:cs typeface="Times New Roman" pitchFamily="18" charset="0"/>
            </a:endParaRPr>
          </a:p>
        </p:txBody>
      </p:sp>
      <p:sp>
        <p:nvSpPr>
          <p:cNvPr id="6" name="TextBox 5"/>
          <p:cNvSpPr txBox="1"/>
          <p:nvPr/>
        </p:nvSpPr>
        <p:spPr>
          <a:xfrm>
            <a:off x="-71470" y="4857760"/>
            <a:ext cx="9429784"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The cloud and precipitation particle size distribution for cloud 1</a:t>
            </a:r>
            <a:endParaRPr lang="en-US" sz="2800" dirty="0">
              <a:latin typeface="Times New Roman" pitchFamily="18" charset="0"/>
              <a:cs typeface="Times New Roman" pitchFamily="18" charset="0"/>
            </a:endParaRPr>
          </a:p>
        </p:txBody>
      </p:sp>
      <p:sp>
        <p:nvSpPr>
          <p:cNvPr id="7" name="TextBox 6"/>
          <p:cNvSpPr txBox="1"/>
          <p:nvPr/>
        </p:nvSpPr>
        <p:spPr>
          <a:xfrm>
            <a:off x="0" y="5500702"/>
            <a:ext cx="9144000" cy="1384995"/>
          </a:xfrm>
          <a:prstGeom prst="rect">
            <a:avLst/>
          </a:prstGeom>
          <a:noFill/>
        </p:spPr>
        <p:txBody>
          <a:bodyPr wrap="square" rtlCol="0">
            <a:spAutoFit/>
          </a:bodyPr>
          <a:lstStyle/>
          <a:p>
            <a:r>
              <a:rPr lang="en-US" sz="2800" dirty="0" smtClean="0">
                <a:latin typeface="Times New Roman" pitchFamily="18" charset="0"/>
                <a:cs typeface="Times New Roman" pitchFamily="18" charset="0"/>
              </a:rPr>
              <a:t>Modal liquid water drop diameter (DL): the drop diameter having the greatest LWC. The threshold of DL for warm rain is 24 </a:t>
            </a:r>
            <a:r>
              <a:rPr lang="el-GR" sz="2800" dirty="0" smtClean="0">
                <a:latin typeface="Times New Roman" pitchFamily="18" charset="0"/>
                <a:cs typeface="Times New Roman" pitchFamily="18" charset="0"/>
              </a:rPr>
              <a:t>μ</a:t>
            </a:r>
            <a:r>
              <a:rPr lang="en-US" sz="2800" dirty="0" smtClean="0">
                <a:latin typeface="Times New Roman" pitchFamily="18" charset="0"/>
                <a:cs typeface="Times New Roman" pitchFamily="18" charset="0"/>
              </a:rPr>
              <a:t>m.</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1000"/>
                                        <p:tgtEl>
                                          <p:spTgt spid="8"/>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out)">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Outline</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Content Placeholder 2"/>
          <p:cNvSpPr>
            <a:spLocks noGrp="1"/>
          </p:cNvSpPr>
          <p:nvPr>
            <p:ph idx="1"/>
          </p:nvPr>
        </p:nvSpPr>
        <p:spPr>
          <a:xfrm>
            <a:off x="357158" y="1571612"/>
            <a:ext cx="8229600" cy="4525963"/>
          </a:xfrm>
        </p:spPr>
        <p:txBody>
          <a:bodyPr>
            <a:normAutofit/>
          </a:bodyPr>
          <a:lstStyle/>
          <a:p>
            <a:pPr>
              <a:buClr>
                <a:schemeClr val="tx2"/>
              </a:buClr>
              <a:buFont typeface="Wingdings" pitchFamily="2" charset="2"/>
              <a:buChar char="Ø"/>
            </a:pPr>
            <a:r>
              <a:rPr lang="en-US" dirty="0" smtClean="0"/>
              <a:t> Background</a:t>
            </a:r>
          </a:p>
          <a:p>
            <a:pPr>
              <a:buClr>
                <a:schemeClr val="tx2"/>
              </a:buClr>
              <a:buFont typeface="Wingdings" pitchFamily="2" charset="2"/>
              <a:buChar char="Ø"/>
            </a:pPr>
            <a:r>
              <a:rPr lang="en-US" dirty="0" smtClean="0"/>
              <a:t> Purpose</a:t>
            </a:r>
          </a:p>
          <a:p>
            <a:pPr>
              <a:buClr>
                <a:schemeClr val="tx2"/>
              </a:buClr>
              <a:buFont typeface="Wingdings" pitchFamily="2" charset="2"/>
              <a:buChar char="Ø"/>
            </a:pPr>
            <a:r>
              <a:rPr lang="en-US" dirty="0" smtClean="0"/>
              <a:t> Methods</a:t>
            </a:r>
          </a:p>
          <a:p>
            <a:pPr>
              <a:buClr>
                <a:schemeClr val="tx2"/>
              </a:buClr>
              <a:buFont typeface="Wingdings" pitchFamily="2" charset="2"/>
              <a:buChar char="Ø"/>
            </a:pPr>
            <a:r>
              <a:rPr lang="en-US" dirty="0" smtClean="0"/>
              <a:t> Results</a:t>
            </a:r>
          </a:p>
          <a:p>
            <a:pPr>
              <a:buClr>
                <a:schemeClr val="tx2"/>
              </a:buClr>
              <a:buFont typeface="Wingdings" pitchFamily="2" charset="2"/>
              <a:buChar char="Ø"/>
            </a:pPr>
            <a:r>
              <a:rPr lang="en-US" dirty="0" smtClean="0"/>
              <a:t> Conclusion</a:t>
            </a:r>
          </a:p>
          <a:p>
            <a:pPr>
              <a:buClr>
                <a:schemeClr val="tx2"/>
              </a:buClr>
              <a:buFont typeface="Wingdings" pitchFamily="2" charset="2"/>
              <a:buChar char="Ø"/>
            </a:pPr>
            <a:r>
              <a:rPr lang="en-US" dirty="0" smtClean="0"/>
              <a:t> Reference</a:t>
            </a:r>
          </a:p>
          <a:p>
            <a:pPr>
              <a:buClr>
                <a:schemeClr val="tx2"/>
              </a:buClr>
              <a:buFont typeface="Wingdings" pitchFamily="2" charset="2"/>
              <a:buChar char="Ø"/>
            </a:pPr>
            <a:r>
              <a:rPr lang="en-US" dirty="0" smtClean="0"/>
              <a:t> Questions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aolan\Desktop\6.jpg"/>
          <p:cNvPicPr>
            <a:picLocks noChangeAspect="1" noChangeArrowheads="1"/>
          </p:cNvPicPr>
          <p:nvPr/>
        </p:nvPicPr>
        <p:blipFill>
          <a:blip r:embed="rId2"/>
          <a:srcRect/>
          <a:stretch>
            <a:fillRect/>
          </a:stretch>
        </p:blipFill>
        <p:spPr bwMode="auto">
          <a:xfrm>
            <a:off x="0" y="785794"/>
            <a:ext cx="9144000" cy="4782312"/>
          </a:xfrm>
          <a:prstGeom prst="rect">
            <a:avLst/>
          </a:prstGeom>
          <a:noFill/>
        </p:spPr>
      </p:pic>
      <p:sp>
        <p:nvSpPr>
          <p:cNvPr id="5" name="TextBox 4"/>
          <p:cNvSpPr txBox="1"/>
          <p:nvPr/>
        </p:nvSpPr>
        <p:spPr>
          <a:xfrm>
            <a:off x="4071934" y="5643578"/>
            <a:ext cx="1714512"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Cloud 2</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aolan\Desktop\7.jpg"/>
          <p:cNvPicPr>
            <a:picLocks noChangeAspect="1" noChangeArrowheads="1"/>
          </p:cNvPicPr>
          <p:nvPr/>
        </p:nvPicPr>
        <p:blipFill>
          <a:blip r:embed="rId2"/>
          <a:srcRect/>
          <a:stretch>
            <a:fillRect/>
          </a:stretch>
        </p:blipFill>
        <p:spPr bwMode="auto">
          <a:xfrm>
            <a:off x="54292" y="789828"/>
            <a:ext cx="9089708" cy="4782312"/>
          </a:xfrm>
          <a:prstGeom prst="rect">
            <a:avLst/>
          </a:prstGeom>
          <a:noFill/>
        </p:spPr>
      </p:pic>
      <p:sp>
        <p:nvSpPr>
          <p:cNvPr id="6" name="TextBox 4"/>
          <p:cNvSpPr txBox="1"/>
          <p:nvPr/>
        </p:nvSpPr>
        <p:spPr>
          <a:xfrm>
            <a:off x="4071934" y="5548986"/>
            <a:ext cx="171451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latin typeface="Times New Roman" pitchFamily="18" charset="0"/>
                <a:cs typeface="Times New Roman" pitchFamily="18" charset="0"/>
              </a:rPr>
              <a:t>Cloud 3</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aolan\Desktop\8.jpg"/>
          <p:cNvPicPr>
            <a:picLocks noChangeAspect="1" noChangeArrowheads="1"/>
          </p:cNvPicPr>
          <p:nvPr/>
        </p:nvPicPr>
        <p:blipFill>
          <a:blip r:embed="rId2"/>
          <a:srcRect r="2030"/>
          <a:stretch>
            <a:fillRect/>
          </a:stretch>
        </p:blipFill>
        <p:spPr bwMode="auto">
          <a:xfrm>
            <a:off x="-31" y="785793"/>
            <a:ext cx="9144032" cy="4500595"/>
          </a:xfrm>
          <a:prstGeom prst="rect">
            <a:avLst/>
          </a:prstGeom>
          <a:noFill/>
        </p:spPr>
      </p:pic>
      <p:sp>
        <p:nvSpPr>
          <p:cNvPr id="6" name="TextBox 4"/>
          <p:cNvSpPr txBox="1"/>
          <p:nvPr/>
        </p:nvSpPr>
        <p:spPr>
          <a:xfrm>
            <a:off x="4000496" y="5406110"/>
            <a:ext cx="171451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latin typeface="Times New Roman" pitchFamily="18" charset="0"/>
                <a:cs typeface="Times New Roman" pitchFamily="18" charset="0"/>
              </a:rPr>
              <a:t>Cloud 4-8</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0034" y="5903917"/>
            <a:ext cx="8358246"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Aqua MODIS image of the clouds in central California on 2006 02 28 at 21:00Z</a:t>
            </a:r>
            <a:endParaRPr lang="en-US" sz="28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571472" y="57747"/>
            <a:ext cx="7858148" cy="58715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4282" y="48260"/>
            <a:ext cx="2743059" cy="523220"/>
          </a:xfrm>
          <a:prstGeom prst="rect">
            <a:avLst/>
          </a:prstGeom>
        </p:spPr>
        <p:txBody>
          <a:bodyPr wrap="none">
            <a:spAutoFit/>
          </a:bodyPr>
          <a:lstStyle/>
          <a:p>
            <a:r>
              <a:rPr lang="en-US" sz="2800" dirty="0" smtClean="0">
                <a:latin typeface="Times New Roman" pitchFamily="18" charset="0"/>
                <a:cs typeface="Times New Roman" pitchFamily="18" charset="0"/>
              </a:rPr>
              <a:t>Ensemble Results</a:t>
            </a:r>
            <a:endParaRPr lang="en-US" sz="2800" dirty="0">
              <a:latin typeface="Times New Roman" pitchFamily="18" charset="0"/>
              <a:cs typeface="Times New Roman" pitchFamily="18" charset="0"/>
            </a:endParaRPr>
          </a:p>
        </p:txBody>
      </p:sp>
      <p:sp>
        <p:nvSpPr>
          <p:cNvPr id="6" name="TextBox 5"/>
          <p:cNvSpPr txBox="1"/>
          <p:nvPr/>
        </p:nvSpPr>
        <p:spPr>
          <a:xfrm>
            <a:off x="0" y="5934694"/>
            <a:ext cx="9144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The aerosols can influence the precipitation amounts from these clouds.</a:t>
            </a:r>
            <a:endParaRPr lang="en-US" sz="2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cstate="print"/>
          <a:srcRect/>
          <a:stretch>
            <a:fillRect/>
          </a:stretch>
        </p:blipFill>
        <p:spPr bwMode="auto">
          <a:xfrm>
            <a:off x="0" y="642918"/>
            <a:ext cx="4714876" cy="5214974"/>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r="1520"/>
          <a:stretch>
            <a:fillRect/>
          </a:stretch>
        </p:blipFill>
        <p:spPr bwMode="auto">
          <a:xfrm>
            <a:off x="4714876" y="642918"/>
            <a:ext cx="4357100" cy="5286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 y="71414"/>
            <a:ext cx="6286544"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Diurnal variability of the aerosols</a:t>
            </a:r>
            <a:endParaRPr lang="en-US" sz="2800" dirty="0">
              <a:latin typeface="Times New Roman" pitchFamily="18" charset="0"/>
              <a:cs typeface="Times New Roman" pitchFamily="18" charset="0"/>
            </a:endParaRPr>
          </a:p>
        </p:txBody>
      </p:sp>
      <p:sp>
        <p:nvSpPr>
          <p:cNvPr id="4" name="TextBox 3"/>
          <p:cNvSpPr txBox="1"/>
          <p:nvPr/>
        </p:nvSpPr>
        <p:spPr>
          <a:xfrm>
            <a:off x="0" y="857232"/>
            <a:ext cx="9144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Chose three flights on Mar.2, 2006 to study the diurnal variability</a:t>
            </a:r>
            <a:endParaRPr lang="en-US" sz="24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cstate="print"/>
          <a:srcRect l="1910"/>
          <a:stretch>
            <a:fillRect/>
          </a:stretch>
        </p:blipFill>
        <p:spPr bwMode="auto">
          <a:xfrm>
            <a:off x="71406" y="1714488"/>
            <a:ext cx="8918514" cy="3571900"/>
          </a:xfrm>
          <a:prstGeom prst="rect">
            <a:avLst/>
          </a:prstGeom>
          <a:noFill/>
          <a:ln w="9525">
            <a:noFill/>
            <a:miter lim="800000"/>
            <a:headEnd/>
            <a:tailEnd/>
          </a:ln>
          <a:effectLst/>
        </p:spPr>
      </p:pic>
      <p:sp>
        <p:nvSpPr>
          <p:cNvPr id="6" name="TextBox 5"/>
          <p:cNvSpPr txBox="1"/>
          <p:nvPr/>
        </p:nvSpPr>
        <p:spPr>
          <a:xfrm>
            <a:off x="0" y="5824855"/>
            <a:ext cx="9144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The red star in the graph represents the Blodgett Forest Research Station</a:t>
            </a:r>
          </a:p>
        </p:txBody>
      </p:sp>
      <p:sp>
        <p:nvSpPr>
          <p:cNvPr id="7" name="TextBox 6"/>
          <p:cNvSpPr txBox="1"/>
          <p:nvPr/>
        </p:nvSpPr>
        <p:spPr>
          <a:xfrm>
            <a:off x="1428728" y="4286256"/>
            <a:ext cx="1428760" cy="400110"/>
          </a:xfrm>
          <a:prstGeom prst="rect">
            <a:avLst/>
          </a:prstGeom>
          <a:noFill/>
        </p:spPr>
        <p:txBody>
          <a:bodyPr wrap="square" rtlCol="0">
            <a:spAutoFit/>
          </a:bodyPr>
          <a:lstStyle/>
          <a:p>
            <a:r>
              <a:rPr lang="en-US" sz="2000" dirty="0" smtClean="0">
                <a:solidFill>
                  <a:srgbClr val="FF0000"/>
                </a:solidFill>
                <a:latin typeface="Times New Roman" pitchFamily="18" charset="0"/>
                <a:cs typeface="Times New Roman" pitchFamily="18" charset="0"/>
              </a:rPr>
              <a:t>Sacramento</a:t>
            </a:r>
            <a:endParaRPr lang="en-US" sz="2000" dirty="0">
              <a:solidFill>
                <a:srgbClr val="FF0000"/>
              </a:solidFill>
              <a:latin typeface="Times New Roman" pitchFamily="18" charset="0"/>
              <a:cs typeface="Times New Roman" pitchFamily="18" charset="0"/>
            </a:endParaRPr>
          </a:p>
        </p:txBody>
      </p:sp>
      <p:cxnSp>
        <p:nvCxnSpPr>
          <p:cNvPr id="8" name="直接箭头连接符 7"/>
          <p:cNvCxnSpPr/>
          <p:nvPr/>
        </p:nvCxnSpPr>
        <p:spPr>
          <a:xfrm rot="10800000">
            <a:off x="1142976" y="4143380"/>
            <a:ext cx="357190" cy="21431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五角星 10"/>
          <p:cNvSpPr/>
          <p:nvPr/>
        </p:nvSpPr>
        <p:spPr>
          <a:xfrm>
            <a:off x="2071670" y="3000372"/>
            <a:ext cx="214314" cy="14287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五角星 11"/>
          <p:cNvSpPr/>
          <p:nvPr/>
        </p:nvSpPr>
        <p:spPr>
          <a:xfrm>
            <a:off x="5072066" y="2928934"/>
            <a:ext cx="214314" cy="14287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五角星 12"/>
          <p:cNvSpPr/>
          <p:nvPr/>
        </p:nvSpPr>
        <p:spPr>
          <a:xfrm>
            <a:off x="8072462" y="2928934"/>
            <a:ext cx="214314" cy="14287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86248" y="3786190"/>
            <a:ext cx="1571636" cy="584775"/>
          </a:xfrm>
          <a:prstGeom prst="rect">
            <a:avLst/>
          </a:prstGeom>
          <a:noFill/>
        </p:spPr>
        <p:txBody>
          <a:bodyPr wrap="square" rtlCol="0">
            <a:spAutoFit/>
          </a:bodyPr>
          <a:lstStyle/>
          <a:p>
            <a:r>
              <a:rPr lang="en-US" sz="1600" dirty="0" smtClean="0">
                <a:solidFill>
                  <a:srgbClr val="FF0000"/>
                </a:solidFill>
                <a:latin typeface="Times New Roman" pitchFamily="18" charset="0"/>
                <a:cs typeface="Times New Roman" pitchFamily="18" charset="0"/>
              </a:rPr>
              <a:t>Blodgett Forest Research Station</a:t>
            </a:r>
            <a:endParaRPr lang="en-US" sz="1600" dirty="0">
              <a:solidFill>
                <a:srgbClr val="FF0000"/>
              </a:solidFill>
            </a:endParaRPr>
          </a:p>
        </p:txBody>
      </p:sp>
      <p:cxnSp>
        <p:nvCxnSpPr>
          <p:cNvPr id="15" name="直接箭头连接符 14"/>
          <p:cNvCxnSpPr/>
          <p:nvPr/>
        </p:nvCxnSpPr>
        <p:spPr>
          <a:xfrm rot="5400000" flipH="1" flipV="1">
            <a:off x="4892677" y="3463925"/>
            <a:ext cx="642942"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1081" t="1328" r="721" b="498"/>
          <a:stretch>
            <a:fillRect/>
          </a:stretch>
        </p:blipFill>
        <p:spPr bwMode="auto">
          <a:xfrm>
            <a:off x="142844" y="-54474"/>
            <a:ext cx="8858312" cy="6269556"/>
          </a:xfrm>
          <a:prstGeom prst="rect">
            <a:avLst/>
          </a:prstGeom>
          <a:noFill/>
          <a:ln w="9525">
            <a:noFill/>
            <a:miter lim="800000"/>
            <a:headEnd/>
            <a:tailEnd/>
          </a:ln>
          <a:effectLst/>
        </p:spPr>
      </p:pic>
      <p:sp>
        <p:nvSpPr>
          <p:cNvPr id="10" name="TextBox 9"/>
          <p:cNvSpPr txBox="1"/>
          <p:nvPr/>
        </p:nvSpPr>
        <p:spPr>
          <a:xfrm>
            <a:off x="-71470" y="6286520"/>
            <a:ext cx="9358346" cy="492443"/>
          </a:xfrm>
          <a:prstGeom prst="rect">
            <a:avLst/>
          </a:prstGeom>
          <a:noFill/>
        </p:spPr>
        <p:txBody>
          <a:bodyPr wrap="square" rtlCol="0">
            <a:spAutoFit/>
          </a:bodyPr>
          <a:lstStyle/>
          <a:p>
            <a:r>
              <a:rPr lang="en-US" sz="2600" dirty="0" smtClean="0">
                <a:latin typeface="Times New Roman" pitchFamily="18" charset="0"/>
                <a:cs typeface="Times New Roman" pitchFamily="18" charset="0"/>
              </a:rPr>
              <a:t>Cloud and aerosol properties during the three flights on Mar.2, 2006</a:t>
            </a:r>
            <a:endParaRPr lang="en-US" sz="2600" dirty="0">
              <a:latin typeface="Times New Roman" pitchFamily="18" charset="0"/>
              <a:cs typeface="Times New Roman" pitchFamily="18" charset="0"/>
            </a:endParaRPr>
          </a:p>
        </p:txBody>
      </p:sp>
      <p:sp>
        <p:nvSpPr>
          <p:cNvPr id="4" name="椭圆 3"/>
          <p:cNvSpPr/>
          <p:nvPr/>
        </p:nvSpPr>
        <p:spPr>
          <a:xfrm>
            <a:off x="1357290" y="1857364"/>
            <a:ext cx="1357322" cy="5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椭圆 4"/>
          <p:cNvSpPr/>
          <p:nvPr/>
        </p:nvSpPr>
        <p:spPr>
          <a:xfrm>
            <a:off x="4572000" y="642918"/>
            <a:ext cx="642942" cy="16430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上箭头 5"/>
          <p:cNvSpPr/>
          <p:nvPr/>
        </p:nvSpPr>
        <p:spPr>
          <a:xfrm>
            <a:off x="5429256" y="1357298"/>
            <a:ext cx="142876" cy="1000132"/>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4276" t="6291" r="428" b="5033"/>
          <a:stretch>
            <a:fillRect/>
          </a:stretch>
        </p:blipFill>
        <p:spPr bwMode="auto">
          <a:xfrm>
            <a:off x="142844" y="71414"/>
            <a:ext cx="4356933" cy="2755744"/>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l="2607" t="11723" b="5861"/>
          <a:stretch>
            <a:fillRect/>
          </a:stretch>
        </p:blipFill>
        <p:spPr bwMode="auto">
          <a:xfrm>
            <a:off x="4691239" y="77751"/>
            <a:ext cx="4452761" cy="2708307"/>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l="302" t="11167" r="-302" b="5391"/>
          <a:stretch>
            <a:fillRect/>
          </a:stretch>
        </p:blipFill>
        <p:spPr bwMode="auto">
          <a:xfrm>
            <a:off x="214282" y="2897481"/>
            <a:ext cx="4429189" cy="2817535"/>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4786314" y="2857496"/>
            <a:ext cx="4357686" cy="2923787"/>
          </a:xfrm>
          <a:prstGeom prst="rect">
            <a:avLst/>
          </a:prstGeom>
          <a:noFill/>
          <a:ln w="9525">
            <a:noFill/>
            <a:miter lim="800000"/>
            <a:headEnd/>
            <a:tailEnd/>
          </a:ln>
          <a:effectLst/>
        </p:spPr>
      </p:pic>
      <p:sp>
        <p:nvSpPr>
          <p:cNvPr id="11" name="TextBox 10"/>
          <p:cNvSpPr txBox="1"/>
          <p:nvPr/>
        </p:nvSpPr>
        <p:spPr>
          <a:xfrm>
            <a:off x="0" y="6068817"/>
            <a:ext cx="91440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The diurnal variable of CN and CCN concentration observed in the Blodgett Forest Research Station.</a:t>
            </a:r>
          </a:p>
        </p:txBody>
      </p:sp>
      <p:sp>
        <p:nvSpPr>
          <p:cNvPr id="7" name="TextBox 6"/>
          <p:cNvSpPr txBox="1"/>
          <p:nvPr/>
        </p:nvSpPr>
        <p:spPr>
          <a:xfrm rot="16200000">
            <a:off x="3095450" y="404956"/>
            <a:ext cx="3071834"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CCN Concentration (cm</a:t>
            </a:r>
            <a:r>
              <a:rPr lang="en-US" sz="1100" baseline="30000" dirty="0" smtClean="0">
                <a:latin typeface="Times New Roman" pitchFamily="18" charset="0"/>
                <a:cs typeface="Times New Roman" pitchFamily="18" charset="0"/>
              </a:rPr>
              <a:t>-3</a:t>
            </a:r>
            <a:r>
              <a:rPr lang="en-US" sz="1100" dirty="0" smtClean="0">
                <a:latin typeface="Times New Roman" pitchFamily="18" charset="0"/>
                <a:cs typeface="Times New Roman" pitchFamily="18" charset="0"/>
              </a:rPr>
              <a:t>)</a:t>
            </a:r>
            <a:endParaRPr lang="en-US" sz="1100" dirty="0">
              <a:latin typeface="Times New Roman" pitchFamily="18" charset="0"/>
              <a:cs typeface="Times New Roman" pitchFamily="18" charset="0"/>
            </a:endParaRPr>
          </a:p>
        </p:txBody>
      </p:sp>
      <p:sp>
        <p:nvSpPr>
          <p:cNvPr id="9" name="TextBox 8"/>
          <p:cNvSpPr txBox="1"/>
          <p:nvPr/>
        </p:nvSpPr>
        <p:spPr>
          <a:xfrm rot="16200000">
            <a:off x="3969153" y="3897723"/>
            <a:ext cx="1500198"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CCN/CN ratio</a:t>
            </a:r>
            <a:endParaRPr lang="en-US" sz="1200" dirty="0">
              <a:latin typeface="Times New Roman" pitchFamily="18" charset="0"/>
              <a:cs typeface="Times New Roman" pitchFamily="18" charset="0"/>
            </a:endParaRPr>
          </a:p>
        </p:txBody>
      </p:sp>
      <p:sp>
        <p:nvSpPr>
          <p:cNvPr id="10" name="TextBox 9"/>
          <p:cNvSpPr txBox="1"/>
          <p:nvPr/>
        </p:nvSpPr>
        <p:spPr>
          <a:xfrm rot="16200000">
            <a:off x="-1452441" y="343042"/>
            <a:ext cx="3071834"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Concentration (cm</a:t>
            </a:r>
            <a:r>
              <a:rPr lang="en-US" sz="1100" baseline="30000" dirty="0" smtClean="0">
                <a:latin typeface="Times New Roman" pitchFamily="18" charset="0"/>
                <a:cs typeface="Times New Roman" pitchFamily="18" charset="0"/>
              </a:rPr>
              <a:t>-3</a:t>
            </a:r>
            <a:r>
              <a:rPr lang="en-US" sz="1100" dirty="0" smtClean="0">
                <a:latin typeface="Times New Roman" pitchFamily="18" charset="0"/>
                <a:cs typeface="Times New Roman" pitchFamily="18" charset="0"/>
              </a:rPr>
              <a:t>)</a:t>
            </a:r>
            <a:endParaRPr lang="en-US" sz="1100" dirty="0">
              <a:latin typeface="Times New Roman" pitchFamily="18" charset="0"/>
              <a:cs typeface="Times New Roman" pitchFamily="18" charset="0"/>
            </a:endParaRPr>
          </a:p>
        </p:txBody>
      </p:sp>
      <p:sp>
        <p:nvSpPr>
          <p:cNvPr id="12" name="TextBox 11"/>
          <p:cNvSpPr txBox="1"/>
          <p:nvPr/>
        </p:nvSpPr>
        <p:spPr>
          <a:xfrm rot="16200000">
            <a:off x="-1452441" y="3405352"/>
            <a:ext cx="3071834"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CN Concentration (cm</a:t>
            </a:r>
            <a:r>
              <a:rPr lang="en-US" sz="1100" baseline="30000" dirty="0" smtClean="0">
                <a:latin typeface="Times New Roman" pitchFamily="18" charset="0"/>
                <a:cs typeface="Times New Roman" pitchFamily="18" charset="0"/>
              </a:rPr>
              <a:t>-3</a:t>
            </a:r>
            <a:r>
              <a:rPr lang="en-US" sz="1100" dirty="0" smtClean="0">
                <a:latin typeface="Times New Roman" pitchFamily="18" charset="0"/>
                <a:cs typeface="Times New Roman" pitchFamily="18" charset="0"/>
              </a:rPr>
              <a:t>)</a:t>
            </a:r>
            <a:endParaRPr lang="en-US" sz="1100" dirty="0">
              <a:latin typeface="Times New Roman" pitchFamily="18" charset="0"/>
              <a:cs typeface="Times New Roman" pitchFamily="18" charset="0"/>
            </a:endParaRPr>
          </a:p>
        </p:txBody>
      </p:sp>
      <p:sp>
        <p:nvSpPr>
          <p:cNvPr id="13" name="TextBox 12"/>
          <p:cNvSpPr txBox="1"/>
          <p:nvPr/>
        </p:nvSpPr>
        <p:spPr>
          <a:xfrm>
            <a:off x="4214810" y="5715016"/>
            <a:ext cx="2500330"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Time (PST)</a:t>
            </a:r>
            <a:endParaRPr lang="en-US" sz="1400" dirty="0">
              <a:latin typeface="Times New Roman" pitchFamily="18" charset="0"/>
              <a:cs typeface="Times New Roman" pitchFamily="18" charset="0"/>
            </a:endParaRPr>
          </a:p>
        </p:txBody>
      </p:sp>
      <p:sp>
        <p:nvSpPr>
          <p:cNvPr id="14" name="TextBox 13"/>
          <p:cNvSpPr txBox="1"/>
          <p:nvPr/>
        </p:nvSpPr>
        <p:spPr>
          <a:xfrm>
            <a:off x="3286116" y="1947438"/>
            <a:ext cx="1214446" cy="338554"/>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Mar.2 2006</a:t>
            </a:r>
            <a:endParaRPr lang="en-US"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214290"/>
            <a:ext cx="9001156" cy="6643710"/>
          </a:xfrm>
        </p:spPr>
        <p:txBody>
          <a:bodyPr>
            <a:noAutofit/>
          </a:bodyPr>
          <a:lstStyle/>
          <a:p>
            <a:pPr indent="0">
              <a:lnSpc>
                <a:spcPct val="120000"/>
              </a:lnSpc>
              <a:buNone/>
            </a:pPr>
            <a:r>
              <a:rPr lang="en-US" sz="2800" b="1" dirty="0" smtClean="0">
                <a:latin typeface="Times New Roman" pitchFamily="18" charset="0"/>
                <a:cs typeface="Times New Roman" pitchFamily="18" charset="0"/>
              </a:rPr>
              <a:t>Plots above consistent with:</a:t>
            </a:r>
          </a:p>
          <a:p>
            <a:pPr indent="0">
              <a:lnSpc>
                <a:spcPct val="120000"/>
              </a:lnSpc>
            </a:pPr>
            <a:r>
              <a:rPr lang="en-US" sz="2800" dirty="0" smtClean="0">
                <a:latin typeface="Times New Roman" pitchFamily="18" charset="0"/>
                <a:cs typeface="Times New Roman" pitchFamily="18" charset="0"/>
              </a:rPr>
              <a:t> These aerosol originate at the Earth’s surface </a:t>
            </a:r>
          </a:p>
          <a:p>
            <a:pPr indent="0">
              <a:lnSpc>
                <a:spcPct val="120000"/>
              </a:lnSpc>
            </a:pPr>
            <a:r>
              <a:rPr lang="en-US" sz="2800" dirty="0" smtClean="0">
                <a:latin typeface="Times New Roman" pitchFamily="18" charset="0"/>
                <a:cs typeface="Times New Roman" pitchFamily="18" charset="0"/>
              </a:rPr>
              <a:t> Transported upward by convective currents in the day</a:t>
            </a:r>
          </a:p>
          <a:p>
            <a:pPr indent="0">
              <a:lnSpc>
                <a:spcPct val="120000"/>
              </a:lnSpc>
            </a:pPr>
            <a:r>
              <a:rPr lang="en-US" sz="2800" dirty="0" smtClean="0">
                <a:latin typeface="Times New Roman" pitchFamily="18" charset="0"/>
                <a:cs typeface="Times New Roman" pitchFamily="18" charset="0"/>
              </a:rPr>
              <a:t> Indicate the greatest suppressive effect on precipitation of aerosols on clouds will take place late in the day</a:t>
            </a:r>
          </a:p>
          <a:p>
            <a:pPr indent="0">
              <a:lnSpc>
                <a:spcPct val="120000"/>
              </a:lnSpc>
              <a:buNone/>
            </a:pPr>
            <a:r>
              <a:rPr lang="en-US" sz="2800" b="1" dirty="0" smtClean="0">
                <a:latin typeface="Times New Roman" pitchFamily="18" charset="0"/>
                <a:cs typeface="Times New Roman" pitchFamily="18" charset="0"/>
              </a:rPr>
              <a:t>Assumption:</a:t>
            </a:r>
          </a:p>
          <a:p>
            <a:pPr indent="0">
              <a:lnSpc>
                <a:spcPct val="120000"/>
              </a:lnSpc>
              <a:buNone/>
            </a:pPr>
            <a:r>
              <a:rPr lang="en-US" sz="2800" dirty="0" smtClean="0">
                <a:latin typeface="Times New Roman" pitchFamily="18" charset="0"/>
                <a:cs typeface="Times New Roman" pitchFamily="18" charset="0"/>
              </a:rPr>
              <a:t>The maximum suppressive effect on precipitation of aerosols should be most noticeable in spring storms when the </a:t>
            </a:r>
            <a:r>
              <a:rPr lang="en-US" sz="2800" dirty="0" smtClean="0">
                <a:solidFill>
                  <a:srgbClr val="FF0000"/>
                </a:solidFill>
                <a:latin typeface="Times New Roman" pitchFamily="18" charset="0"/>
                <a:cs typeface="Times New Roman" pitchFamily="18" charset="0"/>
              </a:rPr>
              <a:t>sun is stronger</a:t>
            </a:r>
            <a:r>
              <a:rPr lang="en-US" sz="2800" dirty="0" smtClean="0">
                <a:latin typeface="Times New Roman" pitchFamily="18" charset="0"/>
                <a:cs typeface="Times New Roman" pitchFamily="18" charset="0"/>
              </a:rPr>
              <a:t>, the </a:t>
            </a:r>
            <a:r>
              <a:rPr lang="en-US" sz="2800" dirty="0" smtClean="0">
                <a:solidFill>
                  <a:srgbClr val="FF0000"/>
                </a:solidFill>
                <a:latin typeface="Times New Roman" pitchFamily="18" charset="0"/>
                <a:cs typeface="Times New Roman" pitchFamily="18" charset="0"/>
              </a:rPr>
              <a:t>heating is greater</a:t>
            </a:r>
            <a:r>
              <a:rPr lang="en-US" sz="2800" dirty="0" smtClean="0">
                <a:latin typeface="Times New Roman" pitchFamily="18" charset="0"/>
                <a:cs typeface="Times New Roman" pitchFamily="18" charset="0"/>
              </a:rPr>
              <a:t>, the resulting </a:t>
            </a:r>
            <a:r>
              <a:rPr lang="en-US" sz="2800" dirty="0" smtClean="0">
                <a:solidFill>
                  <a:srgbClr val="FF0000"/>
                </a:solidFill>
                <a:latin typeface="Times New Roman" pitchFamily="18" charset="0"/>
                <a:cs typeface="Times New Roman" pitchFamily="18" charset="0"/>
              </a:rPr>
              <a:t>convective currents are stronger</a:t>
            </a:r>
            <a:r>
              <a:rPr lang="en-US" sz="2800" dirty="0" smtClean="0">
                <a:latin typeface="Times New Roman" pitchFamily="18" charset="0"/>
                <a:cs typeface="Times New Roman" pitchFamily="18" charset="0"/>
              </a:rPr>
              <a:t>, and the photochemical processes leading to the formation of aerosols are most active.</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44" y="5143512"/>
            <a:ext cx="9144000" cy="400110"/>
          </a:xfrm>
          <a:prstGeom prst="rect">
            <a:avLst/>
          </a:prstGeom>
          <a:noFill/>
        </p:spPr>
        <p:txBody>
          <a:bodyPr wrap="square" rtlCol="0">
            <a:spAutoFit/>
          </a:bodyPr>
          <a:lstStyle/>
          <a:p>
            <a:pPr algn="ctr"/>
            <a:r>
              <a:rPr lang="en-US" sz="2000" dirty="0" smtClean="0">
                <a:latin typeface="Times New Roman" pitchFamily="18" charset="0"/>
                <a:cs typeface="Times New Roman" pitchFamily="18" charset="0"/>
              </a:rPr>
              <a:t>Scatter plot of the orographic precipitation enhancement factor (Ro)</a:t>
            </a:r>
            <a:endParaRPr lang="en-US" sz="2000" dirty="0">
              <a:latin typeface="Times New Roman" pitchFamily="18" charset="0"/>
              <a:cs typeface="Times New Roman" pitchFamily="18" charset="0"/>
            </a:endParaRPr>
          </a:p>
        </p:txBody>
      </p:sp>
      <p:pic>
        <p:nvPicPr>
          <p:cNvPr id="1027" name="Picture 3" descr="C:\Users\gaolan\Desktop\图片1.png"/>
          <p:cNvPicPr>
            <a:picLocks noChangeAspect="1" noChangeArrowheads="1"/>
          </p:cNvPicPr>
          <p:nvPr/>
        </p:nvPicPr>
        <p:blipFill>
          <a:blip r:embed="rId2"/>
          <a:srcRect/>
          <a:stretch>
            <a:fillRect/>
          </a:stretch>
        </p:blipFill>
        <p:spPr bwMode="auto">
          <a:xfrm>
            <a:off x="0" y="1"/>
            <a:ext cx="9001156" cy="4873674"/>
          </a:xfrm>
          <a:prstGeom prst="rect">
            <a:avLst/>
          </a:prstGeom>
          <a:noFill/>
        </p:spPr>
      </p:pic>
      <p:sp>
        <p:nvSpPr>
          <p:cNvPr id="6" name="TextBox 5"/>
          <p:cNvSpPr txBox="1"/>
          <p:nvPr/>
        </p:nvSpPr>
        <p:spPr>
          <a:xfrm>
            <a:off x="0" y="5786454"/>
            <a:ext cx="9144000" cy="707886"/>
          </a:xfrm>
          <a:prstGeom prst="rect">
            <a:avLst/>
          </a:prstGeom>
          <a:noFill/>
        </p:spPr>
        <p:txBody>
          <a:bodyPr wrap="square" rtlCol="0">
            <a:spAutoFit/>
          </a:bodyPr>
          <a:lstStyle/>
          <a:p>
            <a:r>
              <a:rPr lang="en-US" sz="2000" dirty="0" smtClean="0">
                <a:latin typeface="Times New Roman" pitchFamily="18" charset="0"/>
                <a:cs typeface="Times New Roman" pitchFamily="18" charset="0"/>
              </a:rPr>
              <a:t>Ro is defined as the ratio of the precipitation at the mountain station to the precipitation at the upwind lowland plains or coastal station. </a:t>
            </a:r>
            <a:endParaRPr lang="en-US" sz="2000" dirty="0">
              <a:latin typeface="Times New Roman" pitchFamily="18" charset="0"/>
              <a:cs typeface="Times New Roman" pitchFamily="18" charset="0"/>
            </a:endParaRPr>
          </a:p>
        </p:txBody>
      </p:sp>
      <p:sp>
        <p:nvSpPr>
          <p:cNvPr id="7" name="TextBox 6"/>
          <p:cNvSpPr txBox="1"/>
          <p:nvPr/>
        </p:nvSpPr>
        <p:spPr>
          <a:xfrm>
            <a:off x="4286248" y="4548854"/>
            <a:ext cx="1285884"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Why?</a:t>
            </a:r>
            <a:endParaRPr lang="en-US"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36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7158" y="285728"/>
            <a:ext cx="5754781" cy="646331"/>
          </a:xfrm>
          <a:prstGeom prst="rect">
            <a:avLst/>
          </a:prstGeom>
        </p:spPr>
        <p:txBody>
          <a:bodyPr wrap="none">
            <a:spAutoFit/>
          </a:bodyPr>
          <a:lstStyle/>
          <a:p>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Background-Basic Concepts</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Content Placeholder 1"/>
          <p:cNvSpPr>
            <a:spLocks noGrp="1"/>
          </p:cNvSpPr>
          <p:nvPr>
            <p:ph idx="1"/>
          </p:nvPr>
        </p:nvSpPr>
        <p:spPr>
          <a:xfrm>
            <a:off x="71438" y="1428736"/>
            <a:ext cx="8929718" cy="4429180"/>
          </a:xfrm>
        </p:spPr>
        <p:txBody>
          <a:bodyPr>
            <a:normAutofit/>
          </a:bodyPr>
          <a:lstStyle/>
          <a:p>
            <a:pPr>
              <a:lnSpc>
                <a:spcPct val="150000"/>
              </a:lnSpc>
            </a:pPr>
            <a:r>
              <a:rPr lang="en-US" sz="2800" dirty="0" smtClean="0">
                <a:latin typeface="Times New Roman" pitchFamily="18" charset="0"/>
                <a:cs typeface="Times New Roman" pitchFamily="18" charset="0"/>
              </a:rPr>
              <a:t>Cloud Condensation Nuclei (CCN): Particles that water vapor condenses upon in order to form droplets</a:t>
            </a:r>
          </a:p>
          <a:p>
            <a:pPr>
              <a:lnSpc>
                <a:spcPct val="150000"/>
              </a:lnSpc>
            </a:pPr>
            <a:r>
              <a:rPr lang="en-US" sz="2800" dirty="0" smtClean="0">
                <a:latin typeface="Times New Roman" pitchFamily="18" charset="0"/>
                <a:cs typeface="Times New Roman" pitchFamily="18" charset="0"/>
              </a:rPr>
              <a:t>Cloud Droplet Number Concentration: The number of droplets in a cloud per unit volume (</a:t>
            </a:r>
            <a:r>
              <a:rPr lang="en-US" sz="2800" b="1"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cm</a:t>
            </a:r>
            <a:r>
              <a:rPr lang="en-US" sz="2800" baseline="30000" dirty="0" smtClean="0">
                <a:latin typeface="Times New Roman" pitchFamily="18" charset="0"/>
                <a:cs typeface="Times New Roman" pitchFamily="18" charset="0"/>
              </a:rPr>
              <a:t>3</a:t>
            </a:r>
            <a:r>
              <a:rPr lang="en-US" sz="2800" dirty="0" smtClean="0">
                <a:latin typeface="Times New Roman" pitchFamily="18" charset="0"/>
                <a:cs typeface="Times New Roman" pitchFamily="18" charset="0"/>
              </a:rPr>
              <a:t>)</a:t>
            </a:r>
          </a:p>
          <a:p>
            <a:pPr>
              <a:lnSpc>
                <a:spcPct val="150000"/>
              </a:lnSpc>
            </a:pPr>
            <a:r>
              <a:rPr lang="en-US" sz="2800" dirty="0" smtClean="0">
                <a:latin typeface="Times New Roman" pitchFamily="18" charset="0"/>
                <a:cs typeface="Times New Roman" pitchFamily="18" charset="0"/>
              </a:rPr>
              <a:t>Liquid Water Content (LWC): The mass of the water in a cloud per unit volume of air (g</a:t>
            </a:r>
            <a:r>
              <a:rPr lang="en-US" sz="2800" b="1"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m</a:t>
            </a:r>
            <a:r>
              <a:rPr lang="en-US" sz="2800" baseline="30000" dirty="0" smtClean="0">
                <a:latin typeface="Times New Roman" pitchFamily="18" charset="0"/>
                <a:cs typeface="Times New Roman" pitchFamily="18" charset="0"/>
              </a:rPr>
              <a:t>3</a:t>
            </a:r>
            <a:r>
              <a:rPr lang="en-US" sz="2800"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20" y="0"/>
            <a:ext cx="5857916" cy="800219"/>
          </a:xfrm>
          <a:prstGeom prst="rect">
            <a:avLst/>
          </a:prstGeom>
          <a:noFill/>
        </p:spPr>
        <p:txBody>
          <a:bodyPr wrap="square" rtlCol="0">
            <a:spAutoFit/>
          </a:bodyPr>
          <a:lstStyle/>
          <a:p>
            <a:r>
              <a:rPr lang="en-US" sz="2800" dirty="0" smtClean="0">
                <a:latin typeface="Times New Roman" pitchFamily="18" charset="0"/>
                <a:cs typeface="Times New Roman" pitchFamily="18" charset="0"/>
              </a:rPr>
              <a:t>Spatial distribution of the aerosols</a:t>
            </a:r>
          </a:p>
          <a:p>
            <a:endParaRPr lang="en-US" dirty="0"/>
          </a:p>
        </p:txBody>
      </p:sp>
      <p:pic>
        <p:nvPicPr>
          <p:cNvPr id="1027" name="Picture 3" descr="C:\Users\gaolan\Desktop\20.jpg"/>
          <p:cNvPicPr>
            <a:picLocks noChangeAspect="1" noChangeArrowheads="1"/>
          </p:cNvPicPr>
          <p:nvPr/>
        </p:nvPicPr>
        <p:blipFill>
          <a:blip r:embed="rId3"/>
          <a:srcRect t="2222"/>
          <a:stretch>
            <a:fillRect/>
          </a:stretch>
        </p:blipFill>
        <p:spPr bwMode="auto">
          <a:xfrm>
            <a:off x="4466601" y="691559"/>
            <a:ext cx="4677399" cy="4023325"/>
          </a:xfrm>
          <a:prstGeom prst="rect">
            <a:avLst/>
          </a:prstGeom>
          <a:noFill/>
        </p:spPr>
      </p:pic>
      <p:sp>
        <p:nvSpPr>
          <p:cNvPr id="8" name="TextBox 7"/>
          <p:cNvSpPr txBox="1"/>
          <p:nvPr/>
        </p:nvSpPr>
        <p:spPr>
          <a:xfrm>
            <a:off x="500034" y="4845618"/>
            <a:ext cx="3714776" cy="369332"/>
          </a:xfrm>
          <a:prstGeom prst="rect">
            <a:avLst/>
          </a:prstGeom>
          <a:noFill/>
        </p:spPr>
        <p:txBody>
          <a:bodyPr wrap="square" rtlCol="0">
            <a:spAutoFit/>
          </a:bodyPr>
          <a:lstStyle/>
          <a:p>
            <a:r>
              <a:rPr lang="en-US" dirty="0" smtClean="0"/>
              <a:t>CCN concentration without wind</a:t>
            </a:r>
            <a:endParaRPr lang="en-US" dirty="0"/>
          </a:p>
        </p:txBody>
      </p:sp>
      <p:sp>
        <p:nvSpPr>
          <p:cNvPr id="9" name="TextBox 8"/>
          <p:cNvSpPr txBox="1"/>
          <p:nvPr/>
        </p:nvSpPr>
        <p:spPr>
          <a:xfrm>
            <a:off x="4786314" y="4845618"/>
            <a:ext cx="4000528" cy="369332"/>
          </a:xfrm>
          <a:prstGeom prst="rect">
            <a:avLst/>
          </a:prstGeom>
          <a:noFill/>
        </p:spPr>
        <p:txBody>
          <a:bodyPr wrap="square" rtlCol="0">
            <a:spAutoFit/>
          </a:bodyPr>
          <a:lstStyle/>
          <a:p>
            <a:r>
              <a:rPr lang="en-US" dirty="0" smtClean="0"/>
              <a:t>CCN concentration with southwest wind</a:t>
            </a:r>
            <a:endParaRPr lang="en-US" dirty="0"/>
          </a:p>
        </p:txBody>
      </p:sp>
      <p:sp>
        <p:nvSpPr>
          <p:cNvPr id="10" name="TextBox 9"/>
          <p:cNvSpPr txBox="1"/>
          <p:nvPr/>
        </p:nvSpPr>
        <p:spPr>
          <a:xfrm>
            <a:off x="0" y="6072206"/>
            <a:ext cx="9144000" cy="461665"/>
          </a:xfrm>
          <a:prstGeom prst="rect">
            <a:avLst/>
          </a:prstGeom>
          <a:noFill/>
        </p:spPr>
        <p:txBody>
          <a:bodyPr wrap="square" rtlCol="0">
            <a:spAutoFit/>
          </a:bodyPr>
          <a:lstStyle/>
          <a:p>
            <a:r>
              <a:rPr lang="en-US" sz="2400" dirty="0" smtClean="0">
                <a:solidFill>
                  <a:srgbClr val="FF0000"/>
                </a:solidFill>
                <a:latin typeface="Times New Roman" pitchFamily="18" charset="0"/>
                <a:cs typeface="Times New Roman" pitchFamily="18" charset="0"/>
              </a:rPr>
              <a:t>Surprise:</a:t>
            </a:r>
            <a:r>
              <a:rPr lang="en-US" sz="2400" dirty="0" smtClean="0">
                <a:latin typeface="Times New Roman" pitchFamily="18" charset="0"/>
                <a:cs typeface="Times New Roman" pitchFamily="18" charset="0"/>
              </a:rPr>
              <a:t> the highest CCN concentrations appeared in the Central Valley</a:t>
            </a:r>
            <a:endParaRPr lang="en-US" sz="2400" dirty="0">
              <a:latin typeface="Times New Roman" pitchFamily="18" charset="0"/>
              <a:cs typeface="Times New Roman" pitchFamily="18" charset="0"/>
            </a:endParaRPr>
          </a:p>
        </p:txBody>
      </p:sp>
      <p:sp>
        <p:nvSpPr>
          <p:cNvPr id="12" name="TextBox 11"/>
          <p:cNvSpPr txBox="1"/>
          <p:nvPr/>
        </p:nvSpPr>
        <p:spPr>
          <a:xfrm>
            <a:off x="3857620" y="5429264"/>
            <a:ext cx="1357322"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similar</a:t>
            </a:r>
            <a:endParaRPr lang="en-US" sz="2800" dirty="0">
              <a:solidFill>
                <a:srgbClr val="FF000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4" cstate="print"/>
          <a:srcRect t="2842"/>
          <a:stretch>
            <a:fillRect/>
          </a:stretch>
        </p:blipFill>
        <p:spPr bwMode="auto">
          <a:xfrm>
            <a:off x="0" y="785794"/>
            <a:ext cx="4571999" cy="3956233"/>
          </a:xfrm>
          <a:prstGeom prst="rect">
            <a:avLst/>
          </a:prstGeom>
          <a:noFill/>
          <a:ln w="9525">
            <a:noFill/>
            <a:miter lim="800000"/>
            <a:headEnd/>
            <a:tailEnd/>
          </a:ln>
          <a:effectLst/>
        </p:spPr>
      </p:pic>
      <p:sp>
        <p:nvSpPr>
          <p:cNvPr id="11" name="TextBox 10"/>
          <p:cNvSpPr txBox="1"/>
          <p:nvPr/>
        </p:nvSpPr>
        <p:spPr>
          <a:xfrm>
            <a:off x="1071538" y="524184"/>
            <a:ext cx="2714644"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CCN concentration, All flights, H&lt;5000ft</a:t>
            </a:r>
          </a:p>
        </p:txBody>
      </p:sp>
      <p:sp>
        <p:nvSpPr>
          <p:cNvPr id="13" name="TextBox 12"/>
          <p:cNvSpPr txBox="1"/>
          <p:nvPr/>
        </p:nvSpPr>
        <p:spPr>
          <a:xfrm>
            <a:off x="5429256" y="524184"/>
            <a:ext cx="2714644"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CCN concentration, SW flow, H&lt;5000ft</a:t>
            </a:r>
          </a:p>
        </p:txBody>
      </p:sp>
      <p:sp>
        <p:nvSpPr>
          <p:cNvPr id="14" name="流程图: 过程 13"/>
          <p:cNvSpPr/>
          <p:nvPr/>
        </p:nvSpPr>
        <p:spPr>
          <a:xfrm rot="19700280">
            <a:off x="2761570" y="1133422"/>
            <a:ext cx="944257" cy="3061402"/>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571736" y="3786190"/>
            <a:ext cx="1214446" cy="707886"/>
          </a:xfrm>
          <a:prstGeom prst="rect">
            <a:avLst/>
          </a:prstGeom>
          <a:noFill/>
        </p:spPr>
        <p:txBody>
          <a:bodyPr wrap="square" rtlCol="0">
            <a:spAutoFit/>
          </a:bodyPr>
          <a:lstStyle/>
          <a:p>
            <a:r>
              <a:rPr lang="en-US" sz="2000" dirty="0" smtClean="0">
                <a:solidFill>
                  <a:srgbClr val="FF0000"/>
                </a:solidFill>
                <a:latin typeface="Times New Roman" pitchFamily="18" charset="0"/>
                <a:cs typeface="Times New Roman" pitchFamily="18" charset="0"/>
              </a:rPr>
              <a:t>Central valley</a:t>
            </a:r>
            <a:endParaRPr lang="en-US" sz="20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2910" y="4429132"/>
            <a:ext cx="3643338" cy="369332"/>
          </a:xfrm>
          <a:prstGeom prst="rect">
            <a:avLst/>
          </a:prstGeom>
          <a:noFill/>
        </p:spPr>
        <p:txBody>
          <a:bodyPr wrap="square" rtlCol="0">
            <a:spAutoFit/>
          </a:bodyPr>
          <a:lstStyle/>
          <a:p>
            <a:r>
              <a:rPr lang="en-US" dirty="0" smtClean="0"/>
              <a:t>CN concentration without wind</a:t>
            </a:r>
            <a:endParaRPr lang="en-US" dirty="0"/>
          </a:p>
        </p:txBody>
      </p:sp>
      <p:sp>
        <p:nvSpPr>
          <p:cNvPr id="5" name="TextBox 4"/>
          <p:cNvSpPr txBox="1"/>
          <p:nvPr/>
        </p:nvSpPr>
        <p:spPr>
          <a:xfrm>
            <a:off x="6429388" y="4429132"/>
            <a:ext cx="1500198" cy="369332"/>
          </a:xfrm>
          <a:prstGeom prst="rect">
            <a:avLst/>
          </a:prstGeom>
          <a:noFill/>
        </p:spPr>
        <p:txBody>
          <a:bodyPr wrap="square" rtlCol="0">
            <a:spAutoFit/>
          </a:bodyPr>
          <a:lstStyle/>
          <a:p>
            <a:r>
              <a:rPr lang="en-US" dirty="0" smtClean="0"/>
              <a:t>CCN/CN ratio</a:t>
            </a:r>
            <a:endParaRPr lang="en-US" dirty="0"/>
          </a:p>
        </p:txBody>
      </p:sp>
      <p:sp>
        <p:nvSpPr>
          <p:cNvPr id="6" name="TextBox 5"/>
          <p:cNvSpPr txBox="1"/>
          <p:nvPr/>
        </p:nvSpPr>
        <p:spPr>
          <a:xfrm>
            <a:off x="0" y="5143512"/>
            <a:ext cx="9144000" cy="1323439"/>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CCN/CN ratio (most range from 0.1-0.2) is much smaller than the results from Blodgett Forest Research station (0.6).</a:t>
            </a:r>
          </a:p>
          <a:p>
            <a:pPr algn="ctr"/>
            <a:r>
              <a:rPr lang="en-US" sz="3200" dirty="0" smtClean="0">
                <a:solidFill>
                  <a:srgbClr val="FF0000"/>
                </a:solidFill>
                <a:latin typeface="Times New Roman" pitchFamily="18" charset="0"/>
                <a:cs typeface="Times New Roman" pitchFamily="18" charset="0"/>
              </a:rPr>
              <a:t>Why ?</a:t>
            </a:r>
            <a:endParaRPr lang="en-US" sz="3200" dirty="0">
              <a:solidFill>
                <a:srgbClr val="FF0000"/>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cstate="print"/>
          <a:srcRect t="4656"/>
          <a:stretch>
            <a:fillRect/>
          </a:stretch>
        </p:blipFill>
        <p:spPr bwMode="auto">
          <a:xfrm>
            <a:off x="1" y="397242"/>
            <a:ext cx="4714875" cy="3746138"/>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t="4741"/>
          <a:stretch>
            <a:fillRect/>
          </a:stretch>
        </p:blipFill>
        <p:spPr bwMode="auto">
          <a:xfrm>
            <a:off x="4714876" y="397170"/>
            <a:ext cx="4429124" cy="3674772"/>
          </a:xfrm>
          <a:prstGeom prst="rect">
            <a:avLst/>
          </a:prstGeom>
          <a:noFill/>
          <a:ln w="9525">
            <a:noFill/>
            <a:miter lim="800000"/>
            <a:headEnd/>
            <a:tailEnd/>
          </a:ln>
          <a:effectLst/>
        </p:spPr>
      </p:pic>
      <p:sp>
        <p:nvSpPr>
          <p:cNvPr id="10" name="TextBox 9"/>
          <p:cNvSpPr txBox="1"/>
          <p:nvPr/>
        </p:nvSpPr>
        <p:spPr>
          <a:xfrm>
            <a:off x="857224" y="142852"/>
            <a:ext cx="2714644" cy="261610"/>
          </a:xfrm>
          <a:prstGeom prst="rect">
            <a:avLst/>
          </a:prstGeom>
          <a:noFill/>
        </p:spPr>
        <p:txBody>
          <a:bodyPr wrap="square" rtlCol="0">
            <a:spAutoFit/>
          </a:bodyPr>
          <a:lstStyle/>
          <a:p>
            <a:r>
              <a:rPr lang="en-US" sz="1100" dirty="0" smtClean="0">
                <a:latin typeface="Times New Roman" pitchFamily="18" charset="0"/>
                <a:cs typeface="Times New Roman" pitchFamily="18" charset="0"/>
              </a:rPr>
              <a:t>CN concentration, All flights, H&lt;5000ft</a:t>
            </a:r>
          </a:p>
        </p:txBody>
      </p:sp>
      <p:sp>
        <p:nvSpPr>
          <p:cNvPr id="11" name="TextBox 10"/>
          <p:cNvSpPr txBox="1"/>
          <p:nvPr/>
        </p:nvSpPr>
        <p:spPr>
          <a:xfrm>
            <a:off x="5643570" y="166994"/>
            <a:ext cx="271464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latin typeface="Times New Roman" pitchFamily="18" charset="0"/>
                <a:cs typeface="Times New Roman" pitchFamily="18" charset="0"/>
              </a:rPr>
              <a:t>CCN-CN ratio, All flights, H&lt;5000ft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6">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142852"/>
            <a:ext cx="4572032"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Conclusion</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0" y="714356"/>
            <a:ext cx="9144000" cy="5734903"/>
          </a:xfrm>
          <a:prstGeom prst="rect">
            <a:avLst/>
          </a:prstGeom>
          <a:noFill/>
        </p:spPr>
        <p:txBody>
          <a:bodyPr wrap="square" rtlCol="0">
            <a:spAutoFit/>
          </a:bodyPr>
          <a:lstStyle/>
          <a:p>
            <a:pPr marL="514350" indent="-514350">
              <a:lnSpc>
                <a:spcPct val="120000"/>
              </a:lnSpc>
              <a:buAutoNum type="arabicParenR"/>
            </a:pPr>
            <a:r>
              <a:rPr lang="en-US" sz="2800" dirty="0" smtClean="0">
                <a:latin typeface="Times New Roman" pitchFamily="18" charset="0"/>
                <a:cs typeface="Times New Roman" pitchFamily="18" charset="0"/>
              </a:rPr>
              <a:t>The aircraft measurements of cloud properties validated the satellite inferences of cloud microphysics.</a:t>
            </a:r>
          </a:p>
          <a:p>
            <a:pPr marL="514350" indent="-514350">
              <a:lnSpc>
                <a:spcPct val="120000"/>
              </a:lnSpc>
              <a:buAutoNum type="arabicParenR"/>
            </a:pPr>
            <a:r>
              <a:rPr lang="en-US" sz="2800" dirty="0" smtClean="0">
                <a:latin typeface="Times New Roman" pitchFamily="18" charset="0"/>
                <a:cs typeface="Times New Roman" pitchFamily="18" charset="0"/>
              </a:rPr>
              <a:t>A linkage between aerosols and the regions in the central and southern Sierra Nevada that have suffered losses of orographic precipitation was estimated.</a:t>
            </a:r>
          </a:p>
          <a:p>
            <a:pPr marL="514350" indent="-514350">
              <a:lnSpc>
                <a:spcPct val="120000"/>
              </a:lnSpc>
              <a:buAutoNum type="arabicParenR"/>
            </a:pPr>
            <a:r>
              <a:rPr lang="en-US" sz="2800" dirty="0" smtClean="0">
                <a:latin typeface="Times New Roman" pitchFamily="18" charset="0"/>
                <a:cs typeface="Times New Roman" pitchFamily="18" charset="0"/>
              </a:rPr>
              <a:t>The pollution aerosols show a strong diurnal trend.</a:t>
            </a:r>
          </a:p>
          <a:p>
            <a:pPr marL="514350" indent="-514350">
              <a:lnSpc>
                <a:spcPct val="120000"/>
              </a:lnSpc>
              <a:buAutoNum type="arabicParenR"/>
            </a:pPr>
            <a:r>
              <a:rPr lang="en-US" sz="2800" dirty="0" smtClean="0">
                <a:latin typeface="Times New Roman" pitchFamily="18" charset="0"/>
                <a:cs typeface="Times New Roman" pitchFamily="18" charset="0"/>
              </a:rPr>
              <a:t>The local generation of the pollution aerosols in the Central Valley is greater than the transport of pollution from the urbanized/industrialized coastal regions, so the study of the sources and chemical constituency of the aerosols in the Central Valley is needed.</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28670"/>
            <a:ext cx="9144000" cy="4247317"/>
          </a:xfrm>
          <a:prstGeom prst="rect">
            <a:avLst/>
          </a:prstGeom>
        </p:spPr>
        <p:txBody>
          <a:bodyPr wrap="square">
            <a:spAutoFit/>
          </a:bodyPr>
          <a:lstStyle/>
          <a:p>
            <a:pPr>
              <a:lnSpc>
                <a:spcPct val="150000"/>
              </a:lnSpc>
            </a:pPr>
            <a:r>
              <a:rPr lang="en-US" dirty="0" smtClean="0">
                <a:latin typeface="Times New Roman" pitchFamily="18" charset="0"/>
                <a:cs typeface="Times New Roman" pitchFamily="18" charset="0"/>
              </a:rPr>
              <a:t>1. Rosenfeld D., 2000: Suppression of Rain and Snow by Urban and Industrial Air Pollution. Science, 287 (5459), 1793-1796.</a:t>
            </a:r>
          </a:p>
          <a:p>
            <a:pPr>
              <a:lnSpc>
                <a:spcPct val="150000"/>
              </a:lnSpc>
            </a:pPr>
            <a:r>
              <a:rPr lang="en-US" dirty="0" smtClean="0">
                <a:latin typeface="Times New Roman" pitchFamily="18" charset="0"/>
                <a:cs typeface="Times New Roman" pitchFamily="18" charset="0"/>
              </a:rPr>
              <a:t>2. </a:t>
            </a:r>
            <a:r>
              <a:rPr lang="en-US" dirty="0" err="1" smtClean="0">
                <a:latin typeface="Times New Roman" pitchFamily="18" charset="0"/>
                <a:cs typeface="Times New Roman" pitchFamily="18" charset="0"/>
              </a:rPr>
              <a:t>Givati</a:t>
            </a:r>
            <a:r>
              <a:rPr lang="en-US" dirty="0" smtClean="0">
                <a:latin typeface="Times New Roman" pitchFamily="18" charset="0"/>
                <a:cs typeface="Times New Roman" pitchFamily="18" charset="0"/>
              </a:rPr>
              <a:t> A. and D. Rosenfeld, 2004: Quantifying precipitation suppression due to air Pollution. Journal of Applied meteorology 43, 1038-1056.</a:t>
            </a:r>
          </a:p>
          <a:p>
            <a:pPr>
              <a:lnSpc>
                <a:spcPct val="150000"/>
              </a:lnSpc>
            </a:pPr>
            <a:r>
              <a:rPr lang="en-US" dirty="0" smtClean="0">
                <a:latin typeface="Times New Roman" pitchFamily="18" charset="0"/>
                <a:cs typeface="Times New Roman" pitchFamily="18" charset="0"/>
              </a:rPr>
              <a:t>3. Hudson, J. G., and S. </a:t>
            </a:r>
            <a:r>
              <a:rPr lang="en-US" dirty="0" err="1" smtClean="0">
                <a:latin typeface="Times New Roman" pitchFamily="18" charset="0"/>
                <a:cs typeface="Times New Roman" pitchFamily="18" charset="0"/>
              </a:rPr>
              <a:t>Mishra</a:t>
            </a:r>
            <a:r>
              <a:rPr lang="en-US" dirty="0" smtClean="0">
                <a:latin typeface="Times New Roman" pitchFamily="18" charset="0"/>
                <a:cs typeface="Times New Roman" pitchFamily="18" charset="0"/>
              </a:rPr>
              <a:t> (2007), Relationships between CCN and cloud microphysics variations in clean maritime air, </a:t>
            </a:r>
            <a:r>
              <a:rPr lang="en-US" dirty="0" err="1" smtClean="0">
                <a:latin typeface="Times New Roman" pitchFamily="18" charset="0"/>
                <a:cs typeface="Times New Roman" pitchFamily="18" charset="0"/>
              </a:rPr>
              <a:t>Geophys</a:t>
            </a:r>
            <a:r>
              <a:rPr lang="en-US" dirty="0" smtClean="0">
                <a:latin typeface="Times New Roman" pitchFamily="18" charset="0"/>
                <a:cs typeface="Times New Roman" pitchFamily="18" charset="0"/>
              </a:rPr>
              <a:t>. Res. </a:t>
            </a:r>
            <a:r>
              <a:rPr lang="en-US" dirty="0" err="1" smtClean="0">
                <a:latin typeface="Times New Roman" pitchFamily="18" charset="0"/>
                <a:cs typeface="Times New Roman" pitchFamily="18" charset="0"/>
              </a:rPr>
              <a:t>Lett</a:t>
            </a:r>
            <a:r>
              <a:rPr lang="en-US" dirty="0" smtClean="0">
                <a:latin typeface="Times New Roman" pitchFamily="18" charset="0"/>
                <a:cs typeface="Times New Roman" pitchFamily="18" charset="0"/>
              </a:rPr>
              <a:t>., 34, L16804, doi:10.1029/2007GL030044.</a:t>
            </a:r>
          </a:p>
          <a:p>
            <a:pPr>
              <a:lnSpc>
                <a:spcPct val="150000"/>
              </a:lnSpc>
            </a:pPr>
            <a:r>
              <a:rPr lang="en-US" dirty="0" smtClean="0">
                <a:latin typeface="Times New Roman" pitchFamily="18" charset="0"/>
                <a:cs typeface="Times New Roman" pitchFamily="18" charset="0"/>
              </a:rPr>
              <a:t>4. </a:t>
            </a:r>
            <a:r>
              <a:rPr lang="en-US" dirty="0" err="1" smtClean="0">
                <a:latin typeface="Times New Roman" pitchFamily="18" charset="0"/>
                <a:cs typeface="Times New Roman" pitchFamily="18" charset="0"/>
              </a:rPr>
              <a:t>Andreae</a:t>
            </a:r>
            <a:r>
              <a:rPr lang="en-US" dirty="0" smtClean="0">
                <a:latin typeface="Times New Roman" pitchFamily="18" charset="0"/>
                <a:cs typeface="Times New Roman" pitchFamily="18" charset="0"/>
              </a:rPr>
              <a:t>, M. O., D. Rosenfeld, P. </a:t>
            </a:r>
            <a:r>
              <a:rPr lang="en-US" dirty="0" err="1" smtClean="0">
                <a:latin typeface="Times New Roman" pitchFamily="18" charset="0"/>
                <a:cs typeface="Times New Roman" pitchFamily="18" charset="0"/>
              </a:rPr>
              <a:t>Artaxo</a:t>
            </a:r>
            <a:r>
              <a:rPr lang="en-US" dirty="0" smtClean="0">
                <a:latin typeface="Times New Roman" pitchFamily="18" charset="0"/>
                <a:cs typeface="Times New Roman" pitchFamily="18" charset="0"/>
              </a:rPr>
              <a:t>, A. A. Costa, G. P. Frank, K. M. Longo, and M. A. F. Silva-Dias (2004), Smoking rain clouds over the Amazon, Science, 303, 1337–1342. Retrieving microphysical properties near the tops of potential rain clouds by multispectral analysis of AVHRR data. Atmos. Res., 34, 259– 283.</a:t>
            </a:r>
          </a:p>
        </p:txBody>
      </p:sp>
      <p:sp>
        <p:nvSpPr>
          <p:cNvPr id="3" name="TextBox 2"/>
          <p:cNvSpPr txBox="1"/>
          <p:nvPr/>
        </p:nvSpPr>
        <p:spPr>
          <a:xfrm>
            <a:off x="357158" y="357166"/>
            <a:ext cx="3357586"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References:</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1571612"/>
            <a:ext cx="8229600" cy="1143000"/>
          </a:xfrm>
        </p:spPr>
        <p:txBody>
          <a:bodyPr>
            <a:normAutofit/>
          </a:bodyPr>
          <a:lstStyle/>
          <a:p>
            <a:r>
              <a:rPr lang="en-US" sz="4000" dirty="0" smtClean="0">
                <a:solidFill>
                  <a:srgbClr val="2C10FC"/>
                </a:solidFill>
                <a:latin typeface="Times New Roman" pitchFamily="18" charset="0"/>
                <a:cs typeface="Times New Roman" pitchFamily="18" charset="0"/>
              </a:rPr>
              <a:t>Thank you !</a:t>
            </a:r>
            <a:endParaRPr lang="en-US" sz="4000" dirty="0">
              <a:solidFill>
                <a:srgbClr val="2C10FC"/>
              </a:solidFill>
              <a:latin typeface="Times New Roman" pitchFamily="18" charset="0"/>
              <a:cs typeface="Times New Roman" pitchFamily="18" charset="0"/>
            </a:endParaRPr>
          </a:p>
        </p:txBody>
      </p:sp>
      <p:sp>
        <p:nvSpPr>
          <p:cNvPr id="3" name="内容占位符 2"/>
          <p:cNvSpPr>
            <a:spLocks noGrp="1"/>
          </p:cNvSpPr>
          <p:nvPr>
            <p:ph idx="1"/>
          </p:nvPr>
        </p:nvSpPr>
        <p:spPr>
          <a:xfrm>
            <a:off x="3214678" y="3429000"/>
            <a:ext cx="2786082" cy="1400172"/>
          </a:xfrm>
        </p:spPr>
        <p:txBody>
          <a:bodyPr>
            <a:normAutofit/>
          </a:bodyPr>
          <a:lstStyle/>
          <a:p>
            <a:pPr>
              <a:buNone/>
            </a:pPr>
            <a:r>
              <a:rPr lang="en-US" sz="4000" dirty="0" smtClean="0">
                <a:solidFill>
                  <a:srgbClr val="2C10FC"/>
                </a:solidFill>
                <a:latin typeface="Times New Roman" pitchFamily="18" charset="0"/>
                <a:cs typeface="Times New Roman" pitchFamily="18" charset="0"/>
              </a:rPr>
              <a:t>Questions ? </a:t>
            </a:r>
            <a:endParaRPr lang="en-US" sz="4000" dirty="0">
              <a:solidFill>
                <a:srgbClr val="2C10F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4443" y="142852"/>
            <a:ext cx="7870744" cy="646331"/>
          </a:xfrm>
          <a:prstGeom prst="rect">
            <a:avLst/>
          </a:prstGeom>
        </p:spPr>
        <p:txBody>
          <a:bodyPr wrap="none">
            <a:spAutoFit/>
          </a:bodyPr>
          <a:lstStyle/>
          <a:p>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Background-Basic Concepts (continue)</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Content Placeholder 1"/>
          <p:cNvSpPr>
            <a:spLocks noGrp="1"/>
          </p:cNvSpPr>
          <p:nvPr>
            <p:ph idx="1"/>
          </p:nvPr>
        </p:nvSpPr>
        <p:spPr>
          <a:xfrm>
            <a:off x="71438" y="1000108"/>
            <a:ext cx="9001156" cy="5572164"/>
          </a:xfrm>
        </p:spPr>
        <p:txBody>
          <a:bodyPr>
            <a:normAutofit/>
          </a:bodyPr>
          <a:lstStyle/>
          <a:p>
            <a:pPr>
              <a:lnSpc>
                <a:spcPct val="150000"/>
              </a:lnSpc>
            </a:pPr>
            <a:r>
              <a:rPr lang="en-US" sz="2800" dirty="0" smtClean="0">
                <a:latin typeface="Times New Roman" pitchFamily="18" charset="0"/>
                <a:cs typeface="Times New Roman" pitchFamily="18" charset="0"/>
              </a:rPr>
              <a:t>Supersaturation: When the ratio of saturation vapor pressure of the air to the saturation vapor pressure over a flat surface is greater than 100%</a:t>
            </a:r>
          </a:p>
          <a:p>
            <a:pPr>
              <a:lnSpc>
                <a:spcPct val="150000"/>
              </a:lnSpc>
            </a:pPr>
            <a:r>
              <a:rPr lang="en-US" sz="2800" dirty="0" smtClean="0">
                <a:latin typeface="Times New Roman" pitchFamily="18" charset="0"/>
                <a:cs typeface="Times New Roman" pitchFamily="18" charset="0"/>
              </a:rPr>
              <a:t>Cloud Drop Effective Radius (r</a:t>
            </a:r>
            <a:r>
              <a:rPr lang="en-US" sz="2800" baseline="-25000" dirty="0" smtClean="0">
                <a:latin typeface="Times New Roman" pitchFamily="18" charset="0"/>
                <a:cs typeface="Times New Roman" pitchFamily="18" charset="0"/>
              </a:rPr>
              <a:t>e</a:t>
            </a:r>
            <a:r>
              <a:rPr lang="en-US" sz="2800" dirty="0" smtClean="0">
                <a:latin typeface="Times New Roman" pitchFamily="18" charset="0"/>
                <a:cs typeface="Times New Roman" pitchFamily="18" charset="0"/>
              </a:rPr>
              <a:t>): A weighted mean of the size distribution of cloud droplets</a:t>
            </a:r>
          </a:p>
          <a:p>
            <a:pPr>
              <a:lnSpc>
                <a:spcPct val="150000"/>
              </a:lnSpc>
            </a:pPr>
            <a:r>
              <a:rPr lang="en-US" sz="2800" dirty="0" smtClean="0">
                <a:latin typeface="Times New Roman" pitchFamily="18" charset="0"/>
                <a:cs typeface="Times New Roman" pitchFamily="18" charset="0"/>
              </a:rPr>
              <a:t>Orographic Cloud: Clouds that develop in response to the forced lifting of air by the Earth's topography</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aolan\Desktop\2.jpg"/>
          <p:cNvPicPr>
            <a:picLocks noChangeAspect="1" noChangeArrowheads="1"/>
          </p:cNvPicPr>
          <p:nvPr/>
        </p:nvPicPr>
        <p:blipFill>
          <a:blip r:embed="rId2"/>
          <a:srcRect l="1205"/>
          <a:stretch>
            <a:fillRect/>
          </a:stretch>
        </p:blipFill>
        <p:spPr bwMode="auto">
          <a:xfrm>
            <a:off x="71438" y="1285860"/>
            <a:ext cx="9001156" cy="3786214"/>
          </a:xfrm>
          <a:prstGeom prst="rect">
            <a:avLst/>
          </a:prstGeom>
          <a:noFill/>
        </p:spPr>
      </p:pic>
      <p:sp>
        <p:nvSpPr>
          <p:cNvPr id="25" name="TextBox 24"/>
          <p:cNvSpPr txBox="1"/>
          <p:nvPr/>
        </p:nvSpPr>
        <p:spPr>
          <a:xfrm>
            <a:off x="-142908" y="2371547"/>
            <a:ext cx="1500198" cy="1200329"/>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Pristine Maritime Air</a:t>
            </a:r>
            <a:endParaRPr lang="en-US" sz="2400" dirty="0">
              <a:latin typeface="Times New Roman" pitchFamily="18" charset="0"/>
              <a:cs typeface="Times New Roman" pitchFamily="18" charset="0"/>
            </a:endParaRPr>
          </a:p>
        </p:txBody>
      </p:sp>
      <p:sp>
        <p:nvSpPr>
          <p:cNvPr id="26" name="TextBox 25"/>
          <p:cNvSpPr txBox="1"/>
          <p:nvPr/>
        </p:nvSpPr>
        <p:spPr>
          <a:xfrm>
            <a:off x="3857620" y="714356"/>
            <a:ext cx="1643074" cy="830997"/>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Orographic Cloud</a:t>
            </a:r>
            <a:endParaRPr lang="en-US" sz="2400" dirty="0">
              <a:latin typeface="Times New Roman" pitchFamily="18" charset="0"/>
              <a:cs typeface="Times New Roman" pitchFamily="18" charset="0"/>
            </a:endParaRPr>
          </a:p>
        </p:txBody>
      </p:sp>
      <p:sp>
        <p:nvSpPr>
          <p:cNvPr id="5" name="TextBox 4"/>
          <p:cNvSpPr txBox="1"/>
          <p:nvPr/>
        </p:nvSpPr>
        <p:spPr>
          <a:xfrm>
            <a:off x="0" y="5357826"/>
            <a:ext cx="9001156" cy="1015663"/>
          </a:xfrm>
          <a:prstGeom prst="rect">
            <a:avLst/>
          </a:prstGeom>
          <a:noFill/>
        </p:spPr>
        <p:txBody>
          <a:bodyPr wrap="square" rtlCol="0">
            <a:spAutoFit/>
          </a:bodyPr>
          <a:lstStyle/>
          <a:p>
            <a:r>
              <a:rPr lang="en-US" sz="2000" dirty="0" smtClean="0">
                <a:latin typeface="Times New Roman" pitchFamily="18" charset="0"/>
                <a:cs typeface="Times New Roman" pitchFamily="18" charset="0"/>
              </a:rPr>
              <a:t>Graph come from: </a:t>
            </a:r>
            <a:r>
              <a:rPr lang="en-US" sz="2000" u="sng" dirty="0" smtClean="0">
                <a:latin typeface="Times New Roman" pitchFamily="18" charset="0"/>
                <a:cs typeface="Times New Roman" pitchFamily="18" charset="0"/>
                <a:hlinkClick r:id="rId3"/>
              </a:rPr>
              <a:t>http://www.geography.hunter.cuny.edu/~tbw/wc.notes/15.climates.veg/climate/B/rain.shadow.deserts.diagram.jpg</a:t>
            </a:r>
            <a:endParaRPr lang="en-US"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aolan\Desktop\2.jpg"/>
          <p:cNvPicPr>
            <a:picLocks noChangeAspect="1" noChangeArrowheads="1"/>
          </p:cNvPicPr>
          <p:nvPr/>
        </p:nvPicPr>
        <p:blipFill>
          <a:blip r:embed="rId2"/>
          <a:srcRect l="1205"/>
          <a:stretch>
            <a:fillRect/>
          </a:stretch>
        </p:blipFill>
        <p:spPr bwMode="auto">
          <a:xfrm>
            <a:off x="71438" y="1285860"/>
            <a:ext cx="9001156" cy="3786214"/>
          </a:xfrm>
          <a:prstGeom prst="rect">
            <a:avLst/>
          </a:prstGeom>
          <a:noFill/>
        </p:spPr>
      </p:pic>
      <p:sp>
        <p:nvSpPr>
          <p:cNvPr id="13" name="矩形 12"/>
          <p:cNvSpPr/>
          <p:nvPr/>
        </p:nvSpPr>
        <p:spPr>
          <a:xfrm flipH="1">
            <a:off x="3286116" y="2857496"/>
            <a:ext cx="409440" cy="369332"/>
          </a:xfrm>
          <a:prstGeom prst="rect">
            <a:avLst/>
          </a:prstGeom>
        </p:spPr>
        <p:txBody>
          <a:bodyPr wrap="square">
            <a:spAutoFit/>
          </a:bodyPr>
          <a:lstStyle/>
          <a:p>
            <a:r>
              <a:rPr lang="en-US" dirty="0" smtClean="0"/>
              <a:t>●</a:t>
            </a:r>
            <a:endParaRPr lang="en-US" dirty="0"/>
          </a:p>
        </p:txBody>
      </p:sp>
      <p:sp>
        <p:nvSpPr>
          <p:cNvPr id="14" name="矩形 13"/>
          <p:cNvSpPr/>
          <p:nvPr/>
        </p:nvSpPr>
        <p:spPr>
          <a:xfrm flipH="1">
            <a:off x="3438516" y="3009896"/>
            <a:ext cx="409440" cy="369332"/>
          </a:xfrm>
          <a:prstGeom prst="rect">
            <a:avLst/>
          </a:prstGeom>
        </p:spPr>
        <p:txBody>
          <a:bodyPr wrap="square">
            <a:spAutoFit/>
          </a:bodyPr>
          <a:lstStyle/>
          <a:p>
            <a:r>
              <a:rPr lang="en-US" dirty="0" smtClean="0"/>
              <a:t>●</a:t>
            </a:r>
            <a:endParaRPr lang="en-US" dirty="0"/>
          </a:p>
        </p:txBody>
      </p:sp>
      <p:sp>
        <p:nvSpPr>
          <p:cNvPr id="15" name="矩形 14"/>
          <p:cNvSpPr/>
          <p:nvPr/>
        </p:nvSpPr>
        <p:spPr>
          <a:xfrm flipH="1">
            <a:off x="3143240" y="3143248"/>
            <a:ext cx="409440" cy="369332"/>
          </a:xfrm>
          <a:prstGeom prst="rect">
            <a:avLst/>
          </a:prstGeom>
        </p:spPr>
        <p:txBody>
          <a:bodyPr wrap="square">
            <a:spAutoFit/>
          </a:bodyPr>
          <a:lstStyle/>
          <a:p>
            <a:r>
              <a:rPr lang="en-US" dirty="0" smtClean="0"/>
              <a:t>●</a:t>
            </a:r>
            <a:endParaRPr lang="en-US" dirty="0"/>
          </a:p>
        </p:txBody>
      </p:sp>
      <p:sp>
        <p:nvSpPr>
          <p:cNvPr id="16" name="矩形 15"/>
          <p:cNvSpPr/>
          <p:nvPr/>
        </p:nvSpPr>
        <p:spPr>
          <a:xfrm flipH="1">
            <a:off x="3428992" y="3143248"/>
            <a:ext cx="409440" cy="369332"/>
          </a:xfrm>
          <a:prstGeom prst="rect">
            <a:avLst/>
          </a:prstGeom>
        </p:spPr>
        <p:txBody>
          <a:bodyPr wrap="square">
            <a:spAutoFit/>
          </a:bodyPr>
          <a:lstStyle/>
          <a:p>
            <a:r>
              <a:rPr lang="en-US" dirty="0" smtClean="0"/>
              <a:t>●</a:t>
            </a:r>
            <a:endParaRPr lang="en-US" dirty="0"/>
          </a:p>
        </p:txBody>
      </p:sp>
      <p:sp>
        <p:nvSpPr>
          <p:cNvPr id="17" name="矩形 16"/>
          <p:cNvSpPr/>
          <p:nvPr/>
        </p:nvSpPr>
        <p:spPr>
          <a:xfrm flipH="1">
            <a:off x="3143240" y="2786058"/>
            <a:ext cx="409440" cy="369332"/>
          </a:xfrm>
          <a:prstGeom prst="rect">
            <a:avLst/>
          </a:prstGeom>
        </p:spPr>
        <p:txBody>
          <a:bodyPr wrap="square">
            <a:spAutoFit/>
          </a:bodyPr>
          <a:lstStyle/>
          <a:p>
            <a:r>
              <a:rPr lang="en-US" dirty="0" smtClean="0"/>
              <a:t>●</a:t>
            </a:r>
            <a:endParaRPr lang="en-US" dirty="0"/>
          </a:p>
        </p:txBody>
      </p:sp>
      <p:sp>
        <p:nvSpPr>
          <p:cNvPr id="18" name="矩形 17"/>
          <p:cNvSpPr/>
          <p:nvPr/>
        </p:nvSpPr>
        <p:spPr>
          <a:xfrm flipH="1">
            <a:off x="3286116" y="3071810"/>
            <a:ext cx="409440" cy="369332"/>
          </a:xfrm>
          <a:prstGeom prst="rect">
            <a:avLst/>
          </a:prstGeom>
        </p:spPr>
        <p:txBody>
          <a:bodyPr wrap="square">
            <a:spAutoFit/>
          </a:bodyPr>
          <a:lstStyle/>
          <a:p>
            <a:r>
              <a:rPr lang="en-US" dirty="0" smtClean="0"/>
              <a:t>●</a:t>
            </a:r>
            <a:endParaRPr lang="en-US" dirty="0"/>
          </a:p>
        </p:txBody>
      </p:sp>
      <p:sp>
        <p:nvSpPr>
          <p:cNvPr id="19" name="矩形 18"/>
          <p:cNvSpPr/>
          <p:nvPr/>
        </p:nvSpPr>
        <p:spPr>
          <a:xfrm flipH="1">
            <a:off x="3143240" y="2928934"/>
            <a:ext cx="409440" cy="369332"/>
          </a:xfrm>
          <a:prstGeom prst="rect">
            <a:avLst/>
          </a:prstGeom>
        </p:spPr>
        <p:txBody>
          <a:bodyPr wrap="square">
            <a:spAutoFit/>
          </a:bodyPr>
          <a:lstStyle/>
          <a:p>
            <a:r>
              <a:rPr lang="en-US" dirty="0" smtClean="0"/>
              <a:t>●</a:t>
            </a:r>
            <a:endParaRPr lang="en-US" dirty="0"/>
          </a:p>
        </p:txBody>
      </p:sp>
      <p:sp>
        <p:nvSpPr>
          <p:cNvPr id="20" name="上箭头 19"/>
          <p:cNvSpPr/>
          <p:nvPr/>
        </p:nvSpPr>
        <p:spPr>
          <a:xfrm>
            <a:off x="3214678" y="3429000"/>
            <a:ext cx="142876" cy="64294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上箭头 23"/>
          <p:cNvSpPr/>
          <p:nvPr/>
        </p:nvSpPr>
        <p:spPr>
          <a:xfrm>
            <a:off x="3500430" y="3429000"/>
            <a:ext cx="142876" cy="64294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云形 20"/>
          <p:cNvSpPr/>
          <p:nvPr/>
        </p:nvSpPr>
        <p:spPr>
          <a:xfrm>
            <a:off x="3143240" y="285728"/>
            <a:ext cx="3071834" cy="1071570"/>
          </a:xfrm>
          <a:prstGeom prst="cloud">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Times New Roman" pitchFamily="18" charset="0"/>
                <a:cs typeface="Times New Roman" pitchFamily="18" charset="0"/>
              </a:rPr>
              <a:t>What will happen to orographic cloud?</a:t>
            </a:r>
            <a:endParaRPr lang="en-US" dirty="0">
              <a:solidFill>
                <a:srgbClr val="FF0000"/>
              </a:solidFill>
              <a:latin typeface="Times New Roman" pitchFamily="18" charset="0"/>
              <a:cs typeface="Times New Roman" pitchFamily="18" charset="0"/>
            </a:endParaRPr>
          </a:p>
        </p:txBody>
      </p:sp>
      <p:sp>
        <p:nvSpPr>
          <p:cNvPr id="22" name="TextBox 21"/>
          <p:cNvSpPr txBox="1"/>
          <p:nvPr/>
        </p:nvSpPr>
        <p:spPr>
          <a:xfrm>
            <a:off x="2643174" y="4286256"/>
            <a:ext cx="1714512" cy="646331"/>
          </a:xfrm>
          <a:prstGeom prst="rect">
            <a:avLst/>
          </a:prstGeom>
          <a:noFill/>
        </p:spPr>
        <p:txBody>
          <a:bodyPr wrap="square" rtlCol="0">
            <a:spAutoFit/>
          </a:bodyPr>
          <a:lstStyle/>
          <a:p>
            <a:pPr algn="ctr"/>
            <a:r>
              <a:rPr lang="en-US" dirty="0" smtClean="0">
                <a:solidFill>
                  <a:srgbClr val="FF0000"/>
                </a:solidFill>
              </a:rPr>
              <a:t>Anthropogenic Aerosol </a:t>
            </a:r>
            <a:endParaRPr lang="en-US" dirty="0">
              <a:solidFill>
                <a:srgbClr val="FF0000"/>
              </a:solidFill>
            </a:endParaRPr>
          </a:p>
        </p:txBody>
      </p:sp>
      <p:sp>
        <p:nvSpPr>
          <p:cNvPr id="26" name="右箭头 25"/>
          <p:cNvSpPr/>
          <p:nvPr/>
        </p:nvSpPr>
        <p:spPr>
          <a:xfrm>
            <a:off x="2285984" y="2857496"/>
            <a:ext cx="785818"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右箭头 26"/>
          <p:cNvSpPr/>
          <p:nvPr/>
        </p:nvSpPr>
        <p:spPr>
          <a:xfrm>
            <a:off x="2285984" y="3143248"/>
            <a:ext cx="785818"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000109"/>
            <a:ext cx="9144000" cy="3786214"/>
          </a:xfrm>
        </p:spPr>
        <p:txBody>
          <a:bodyPr>
            <a:normAutofit lnSpcReduction="10000"/>
          </a:bodyPr>
          <a:lstStyle/>
          <a:p>
            <a:r>
              <a:rPr lang="en-US" sz="2800" dirty="0" smtClean="0">
                <a:latin typeface="Times New Roman" pitchFamily="18" charset="0"/>
                <a:cs typeface="Times New Roman" pitchFamily="18" charset="0"/>
              </a:rPr>
              <a:t>Satellite measurements in onshore-flowing clouds showed that they become more microphysically continental downwind of areas of major emissions of anthropogenic aerosols. </a:t>
            </a:r>
          </a:p>
          <a:p>
            <a:r>
              <a:rPr lang="en-US" sz="2800" dirty="0" smtClean="0">
                <a:latin typeface="Times New Roman" pitchFamily="18" charset="0"/>
                <a:cs typeface="Times New Roman" pitchFamily="18" charset="0"/>
              </a:rPr>
              <a:t>Rain gauge analyses of orographic precipitation showed that the upslope precipitation in mountain ranges downwind of area of major emission of anthropogenic aerosol was decreased with respect to the coastal precipitation during the 20</a:t>
            </a:r>
            <a:r>
              <a:rPr lang="en-US" sz="2800" baseline="30000" dirty="0" smtClean="0">
                <a:latin typeface="Times New Roman" pitchFamily="18" charset="0"/>
                <a:cs typeface="Times New Roman" pitchFamily="18" charset="0"/>
              </a:rPr>
              <a:t>th</a:t>
            </a:r>
            <a:r>
              <a:rPr lang="en-US" sz="2800" dirty="0" smtClean="0">
                <a:latin typeface="Times New Roman" pitchFamily="18" charset="0"/>
                <a:cs typeface="Times New Roman" pitchFamily="18" charset="0"/>
              </a:rPr>
              <a:t> century.</a:t>
            </a:r>
            <a:endParaRPr lang="en-US" sz="2800" dirty="0">
              <a:latin typeface="Times New Roman" pitchFamily="18" charset="0"/>
              <a:cs typeface="Times New Roman" pitchFamily="18" charset="0"/>
            </a:endParaRPr>
          </a:p>
        </p:txBody>
      </p:sp>
      <p:sp>
        <p:nvSpPr>
          <p:cNvPr id="4" name="矩形 3"/>
          <p:cNvSpPr/>
          <p:nvPr/>
        </p:nvSpPr>
        <p:spPr>
          <a:xfrm>
            <a:off x="285720" y="282339"/>
            <a:ext cx="3686266" cy="646331"/>
          </a:xfrm>
          <a:prstGeom prst="rect">
            <a:avLst/>
          </a:prstGeom>
        </p:spPr>
        <p:txBody>
          <a:bodyPr wrap="none">
            <a:spAutoFit/>
          </a:bodyPr>
          <a:lstStyle/>
          <a:p>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Previous research</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0" y="5209302"/>
            <a:ext cx="9144000" cy="1077218"/>
          </a:xfrm>
          <a:prstGeom prst="rect">
            <a:avLst/>
          </a:prstGeom>
          <a:noFill/>
        </p:spPr>
        <p:txBody>
          <a:bodyPr wrap="square" rtlCol="0">
            <a:spAutoFit/>
          </a:bodyPr>
          <a:lstStyle/>
          <a:p>
            <a:r>
              <a:rPr lang="en-US" sz="1600" dirty="0" smtClean="0">
                <a:latin typeface="Times New Roman" pitchFamily="18" charset="0"/>
                <a:cs typeface="Times New Roman" pitchFamily="18" charset="0"/>
              </a:rPr>
              <a:t>Rosenfeld D., 2000: Suppression of Rain and Snow by Urban and Industrial Air Pollution. Science, 287 (5459), 1793-1796.</a:t>
            </a:r>
          </a:p>
          <a:p>
            <a:r>
              <a:rPr lang="en-US" sz="1600" dirty="0" err="1" smtClean="0">
                <a:latin typeface="Times New Roman" pitchFamily="18" charset="0"/>
                <a:cs typeface="Times New Roman" pitchFamily="18" charset="0"/>
              </a:rPr>
              <a:t>Givati</a:t>
            </a:r>
            <a:r>
              <a:rPr lang="en-US" sz="1600" dirty="0" smtClean="0">
                <a:latin typeface="Times New Roman" pitchFamily="18" charset="0"/>
                <a:cs typeface="Times New Roman" pitchFamily="18" charset="0"/>
              </a:rPr>
              <a:t> A. and D. Rosenfeld, 2004: Quantifying precipitation suppression due to air Pollution. Journal of Applied meteorology 43, 1038-1056.</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2908" y="1260491"/>
            <a:ext cx="9144000" cy="4525963"/>
          </a:xfrm>
        </p:spPr>
        <p:txBody>
          <a:bodyPr>
            <a:normAutofit/>
          </a:bodyPr>
          <a:lstStyle/>
          <a:p>
            <a:pPr>
              <a:lnSpc>
                <a:spcPct val="150000"/>
              </a:lnSpc>
              <a:buNone/>
            </a:pPr>
            <a:r>
              <a:rPr lang="en-US" dirty="0" smtClean="0">
                <a:latin typeface="Times New Roman" pitchFamily="18" charset="0"/>
                <a:cs typeface="Times New Roman" pitchFamily="18" charset="0"/>
              </a:rPr>
              <a:t>   The results mentioned above are consistent with the hypothesis that air pollution aerosols that are incorporated in orographic clouds slow down cloud-drop coalescence and riming on ice precipitation, hence delaying the conversion of cloud water into precipitation.</a:t>
            </a:r>
            <a:endParaRPr lang="en-US" dirty="0">
              <a:latin typeface="Times New Roman" pitchFamily="18" charset="0"/>
              <a:cs typeface="Times New Roman" pitchFamily="18" charset="0"/>
            </a:endParaRPr>
          </a:p>
        </p:txBody>
      </p:sp>
      <p:sp>
        <p:nvSpPr>
          <p:cNvPr id="4" name="矩形 3"/>
          <p:cNvSpPr/>
          <p:nvPr/>
        </p:nvSpPr>
        <p:spPr>
          <a:xfrm>
            <a:off x="285720" y="282339"/>
            <a:ext cx="7037824" cy="646331"/>
          </a:xfrm>
          <a:prstGeom prst="rect">
            <a:avLst/>
          </a:prstGeom>
        </p:spPr>
        <p:txBody>
          <a:bodyPr wrap="none">
            <a:spAutoFit/>
          </a:bodyPr>
          <a:lstStyle/>
          <a:p>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Hypothesis from previous research</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58" y="631828"/>
            <a:ext cx="8229600" cy="868346"/>
          </a:xfrm>
        </p:spPr>
        <p:txBody>
          <a:bodyPr>
            <a:normAutofit/>
          </a:bodyPr>
          <a:lstStyle/>
          <a:p>
            <a:pPr algn="l"/>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Purpose</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内容占位符 2"/>
          <p:cNvSpPr>
            <a:spLocks noGrp="1"/>
          </p:cNvSpPr>
          <p:nvPr>
            <p:ph idx="1"/>
          </p:nvPr>
        </p:nvSpPr>
        <p:spPr>
          <a:xfrm>
            <a:off x="0" y="1643050"/>
            <a:ext cx="9001156" cy="4429156"/>
          </a:xfrm>
        </p:spPr>
        <p:txBody>
          <a:bodyPr>
            <a:noAutofit/>
          </a:bodyPr>
          <a:lstStyle/>
          <a:p>
            <a:pPr indent="0" algn="just">
              <a:lnSpc>
                <a:spcPct val="150000"/>
              </a:lnSpc>
              <a:buNone/>
            </a:pPr>
            <a:r>
              <a:rPr lang="en-US" sz="2800" dirty="0" smtClean="0">
                <a:latin typeface="Times New Roman" pitchFamily="18" charset="0"/>
                <a:cs typeface="Times New Roman" pitchFamily="18" charset="0"/>
              </a:rPr>
              <a:t>In order to validate the above hypothesis, a research effort called </a:t>
            </a:r>
            <a:r>
              <a:rPr lang="en-US" sz="2800" dirty="0" smtClean="0">
                <a:solidFill>
                  <a:srgbClr val="FF0000"/>
                </a:solidFill>
                <a:latin typeface="Times New Roman" pitchFamily="18" charset="0"/>
                <a:cs typeface="Times New Roman" pitchFamily="18" charset="0"/>
              </a:rPr>
              <a:t>Su</a:t>
            </a:r>
            <a:r>
              <a:rPr lang="en-US" sz="2800" dirty="0" smtClean="0">
                <a:latin typeface="Times New Roman" pitchFamily="18" charset="0"/>
                <a:cs typeface="Times New Roman" pitchFamily="18" charset="0"/>
              </a:rPr>
              <a:t>ppression of </a:t>
            </a:r>
            <a:r>
              <a:rPr lang="en-US" sz="2800" dirty="0" smtClean="0">
                <a:solidFill>
                  <a:srgbClr val="FF0000"/>
                </a:solidFill>
                <a:latin typeface="Times New Roman" pitchFamily="18" charset="0"/>
                <a:cs typeface="Times New Roman" pitchFamily="18" charset="0"/>
              </a:rPr>
              <a:t>Precip</a:t>
            </a:r>
            <a:r>
              <a:rPr lang="en-US" sz="2800" dirty="0" smtClean="0">
                <a:latin typeface="Times New Roman" pitchFamily="18" charset="0"/>
                <a:cs typeface="Times New Roman" pitchFamily="18" charset="0"/>
              </a:rPr>
              <a:t>itation (</a:t>
            </a:r>
            <a:r>
              <a:rPr lang="en-US" sz="2800" dirty="0" smtClean="0">
                <a:solidFill>
                  <a:srgbClr val="FF0000"/>
                </a:solidFill>
                <a:latin typeface="Times New Roman" pitchFamily="18" charset="0"/>
                <a:cs typeface="Times New Roman" pitchFamily="18" charset="0"/>
              </a:rPr>
              <a:t>SUPRECIP</a:t>
            </a:r>
            <a:r>
              <a:rPr lang="en-US" sz="2800" dirty="0" smtClean="0">
                <a:latin typeface="Times New Roman" pitchFamily="18" charset="0"/>
                <a:cs typeface="Times New Roman" pitchFamily="18" charset="0"/>
              </a:rPr>
              <a:t>) was conducted to make in situ aircraft measurements of the polluting aerosols, the composition of the clouds ingesting them, and the way the precipitation forming processes are affected.</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2251</TotalTime>
  <Words>1524</Words>
  <PresentationFormat>全屏显示(4:3)</PresentationFormat>
  <Paragraphs>162</Paragraphs>
  <Slides>34</Slides>
  <Notes>4</Notes>
  <HiddenSlides>0</HiddenSlides>
  <MMClips>0</MMClips>
  <ScaleCrop>false</ScaleCrop>
  <HeadingPairs>
    <vt:vector size="4" baseType="variant">
      <vt:variant>
        <vt:lpstr>主题</vt:lpstr>
      </vt:variant>
      <vt:variant>
        <vt:i4>1</vt:i4>
      </vt:variant>
      <vt:variant>
        <vt:lpstr>幻灯片标题</vt:lpstr>
      </vt:variant>
      <vt:variant>
        <vt:i4>34</vt:i4>
      </vt:variant>
    </vt:vector>
  </HeadingPairs>
  <TitlesOfParts>
    <vt:vector size="35" baseType="lpstr">
      <vt:lpstr>Office 主题</vt:lpstr>
      <vt:lpstr>Lan Gao Apr.21</vt:lpstr>
      <vt:lpstr>Outline</vt:lpstr>
      <vt:lpstr>幻灯片 3</vt:lpstr>
      <vt:lpstr>幻灯片 4</vt:lpstr>
      <vt:lpstr>幻灯片 5</vt:lpstr>
      <vt:lpstr>幻灯片 6</vt:lpstr>
      <vt:lpstr>幻灯片 7</vt:lpstr>
      <vt:lpstr>幻灯片 8</vt:lpstr>
      <vt:lpstr>Purpose</vt:lpstr>
      <vt:lpstr>Methods</vt:lpstr>
      <vt:lpstr>The SOAR Cheyenne Ⅱ cloud physics aircraft Fly through the cloud to document the microphysics of cloud droplets</vt:lpstr>
      <vt:lpstr>Methods</vt:lpstr>
      <vt:lpstr>幻灯片 13</vt:lpstr>
      <vt:lpstr>Results from SUPRECIP 1</vt:lpstr>
      <vt:lpstr>幻灯片 15</vt:lpstr>
      <vt:lpstr>Results from SUPRECIP 2</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gaolan</dc:creator>
  <cp:lastModifiedBy>gaolan</cp:lastModifiedBy>
  <cp:revision>201</cp:revision>
  <dcterms:created xsi:type="dcterms:W3CDTF">2014-04-02T22:04:47Z</dcterms:created>
  <dcterms:modified xsi:type="dcterms:W3CDTF">2014-04-21T17:41:26Z</dcterms:modified>
</cp:coreProperties>
</file>