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9" r:id="rId3"/>
    <p:sldId id="286" r:id="rId4"/>
    <p:sldId id="288" r:id="rId5"/>
    <p:sldId id="290" r:id="rId6"/>
    <p:sldId id="287" r:id="rId7"/>
    <p:sldId id="262" r:id="rId8"/>
    <p:sldId id="260" r:id="rId9"/>
    <p:sldId id="259" r:id="rId10"/>
    <p:sldId id="263" r:id="rId11"/>
    <p:sldId id="285" r:id="rId12"/>
    <p:sldId id="271" r:id="rId13"/>
    <p:sldId id="273" r:id="rId14"/>
    <p:sldId id="277" r:id="rId15"/>
    <p:sldId id="276" r:id="rId16"/>
    <p:sldId id="278" r:id="rId17"/>
    <p:sldId id="289" r:id="rId18"/>
    <p:sldId id="29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71685"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A6BB7-2B54-4559-8924-24CC3A43CA05}" type="datetimeFigureOut">
              <a:rPr lang="en-US" smtClean="0"/>
              <a:pPr/>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EB0F73-F8A9-4F41-8313-E335B9E3F0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EB0F73-F8A9-4F41-8313-E335B9E3F06D}"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3716F2-94A7-4D4D-9B88-7BB7D3C52DD5}"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CADF3-BE4F-4E6F-BBD1-03994B41CD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3716F2-94A7-4D4D-9B88-7BB7D3C52DD5}"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CADF3-BE4F-4E6F-BBD1-03994B41CD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3716F2-94A7-4D4D-9B88-7BB7D3C52DD5}"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CADF3-BE4F-4E6F-BBD1-03994B41CD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3716F2-94A7-4D4D-9B88-7BB7D3C52DD5}"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CADF3-BE4F-4E6F-BBD1-03994B41CD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716F2-94A7-4D4D-9B88-7BB7D3C52DD5}"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CADF3-BE4F-4E6F-BBD1-03994B41CD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3716F2-94A7-4D4D-9B88-7BB7D3C52DD5}"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CADF3-BE4F-4E6F-BBD1-03994B41CD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3716F2-94A7-4D4D-9B88-7BB7D3C52DD5}" type="datetimeFigureOut">
              <a:rPr lang="en-US" smtClean="0"/>
              <a:pPr/>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CADF3-BE4F-4E6F-BBD1-03994B41CD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3716F2-94A7-4D4D-9B88-7BB7D3C52DD5}" type="datetimeFigureOut">
              <a:rPr lang="en-US" smtClean="0"/>
              <a:pPr/>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CADF3-BE4F-4E6F-BBD1-03994B41CD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6F2-94A7-4D4D-9B88-7BB7D3C52DD5}" type="datetimeFigureOut">
              <a:rPr lang="en-US" smtClean="0"/>
              <a:pPr/>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CADF3-BE4F-4E6F-BBD1-03994B41CD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3716F2-94A7-4D4D-9B88-7BB7D3C52DD5}"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CADF3-BE4F-4E6F-BBD1-03994B41CD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3716F2-94A7-4D4D-9B88-7BB7D3C52DD5}"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CADF3-BE4F-4E6F-BBD1-03994B41CD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716F2-94A7-4D4D-9B88-7BB7D3C52DD5}" type="datetimeFigureOut">
              <a:rPr lang="en-US" smtClean="0"/>
              <a:pPr/>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CADF3-BE4F-4E6F-BBD1-03994B41CD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7346"/>
            <a:ext cx="8458200" cy="369332"/>
          </a:xfrm>
          <a:prstGeom prst="rect">
            <a:avLst/>
          </a:prstGeom>
        </p:spPr>
        <p:txBody>
          <a:bodyPr wrap="square">
            <a:spAutoFit/>
          </a:bodyPr>
          <a:lstStyle/>
          <a:p>
            <a:pPr algn="just"/>
            <a:endParaRPr lang="en-US" dirty="0"/>
          </a:p>
        </p:txBody>
      </p:sp>
      <p:sp>
        <p:nvSpPr>
          <p:cNvPr id="5" name="Rectangle 4"/>
          <p:cNvSpPr/>
          <p:nvPr/>
        </p:nvSpPr>
        <p:spPr>
          <a:xfrm>
            <a:off x="381000" y="228600"/>
            <a:ext cx="8534400" cy="6494085"/>
          </a:xfrm>
          <a:prstGeom prst="rect">
            <a:avLst/>
          </a:prstGeom>
        </p:spPr>
        <p:txBody>
          <a:bodyPr wrap="square">
            <a:spAutoFit/>
          </a:bodyPr>
          <a:lstStyle/>
          <a:p>
            <a:pPr algn="ctr"/>
            <a:r>
              <a:rPr lang="en-US" sz="3600" b="1" dirty="0" err="1" smtClean="0">
                <a:solidFill>
                  <a:schemeClr val="bg1"/>
                </a:solidFill>
              </a:rPr>
              <a:t>Radiative</a:t>
            </a:r>
            <a:r>
              <a:rPr lang="en-US" sz="3600" b="1" dirty="0" smtClean="0">
                <a:solidFill>
                  <a:schemeClr val="bg1"/>
                </a:solidFill>
              </a:rPr>
              <a:t>  Absorption Enhancements Due to the Mixing State of</a:t>
            </a:r>
          </a:p>
          <a:p>
            <a:pPr algn="ctr"/>
            <a:r>
              <a:rPr lang="en-US" sz="3600" b="1" dirty="0" smtClean="0">
                <a:solidFill>
                  <a:schemeClr val="bg1"/>
                </a:solidFill>
              </a:rPr>
              <a:t>Atmospheric Black Carbon</a:t>
            </a:r>
            <a:r>
              <a:rPr lang="en-US" sz="3600" dirty="0" smtClean="0">
                <a:solidFill>
                  <a:schemeClr val="bg1"/>
                </a:solidFill>
              </a:rPr>
              <a:t> </a:t>
            </a:r>
          </a:p>
          <a:p>
            <a:pPr algn="ctr"/>
            <a:endParaRPr lang="en-US" sz="3600" dirty="0" smtClean="0">
              <a:solidFill>
                <a:schemeClr val="bg1"/>
              </a:solidFill>
            </a:endParaRPr>
          </a:p>
          <a:p>
            <a:pPr algn="ctr"/>
            <a:r>
              <a:rPr lang="en-US" sz="2400" dirty="0" smtClean="0">
                <a:solidFill>
                  <a:schemeClr val="bg1"/>
                </a:solidFill>
              </a:rPr>
              <a:t>Christopher D. </a:t>
            </a:r>
            <a:r>
              <a:rPr lang="en-US" sz="2400" dirty="0" err="1" smtClean="0">
                <a:solidFill>
                  <a:schemeClr val="bg1"/>
                </a:solidFill>
              </a:rPr>
              <a:t>Cappa</a:t>
            </a:r>
            <a:r>
              <a:rPr lang="en-US" sz="2400" dirty="0" smtClean="0">
                <a:solidFill>
                  <a:schemeClr val="bg1"/>
                </a:solidFill>
              </a:rPr>
              <a:t> et al,  Science, 31 August 2012 </a:t>
            </a:r>
          </a:p>
          <a:p>
            <a:pPr algn="ctr"/>
            <a:endParaRPr lang="en-US" sz="3200" dirty="0"/>
          </a:p>
          <a:p>
            <a:pPr algn="ctr"/>
            <a:endParaRPr lang="en-US" sz="3200" dirty="0" smtClean="0"/>
          </a:p>
          <a:p>
            <a:pPr algn="ctr"/>
            <a:endParaRPr lang="en-US" sz="3200" dirty="0" smtClean="0"/>
          </a:p>
          <a:p>
            <a:pPr algn="ctr"/>
            <a:endParaRPr lang="en-US" sz="2400" b="1" dirty="0" smtClean="0"/>
          </a:p>
          <a:p>
            <a:pPr algn="ctr"/>
            <a:endParaRPr lang="en-US" sz="2400" b="1" dirty="0"/>
          </a:p>
          <a:p>
            <a:pPr algn="ctr"/>
            <a:r>
              <a:rPr lang="en-US" sz="2400" dirty="0">
                <a:solidFill>
                  <a:schemeClr val="tx2"/>
                </a:solidFill>
              </a:rPr>
              <a:t>31 AUGUST 2012 VOL 337 </a:t>
            </a:r>
            <a:r>
              <a:rPr lang="en-US" sz="2400" dirty="0" smtClean="0">
                <a:solidFill>
                  <a:schemeClr val="tx2"/>
                </a:solidFill>
              </a:rPr>
              <a:t>SCIENCE</a:t>
            </a:r>
            <a:endParaRPr lang="en-US" sz="2400" dirty="0" smtClean="0">
              <a:solidFill>
                <a:schemeClr val="bg1"/>
              </a:solidFill>
            </a:endParaRPr>
          </a:p>
          <a:p>
            <a:pPr algn="ctr"/>
            <a:endParaRPr lang="en-US" sz="2400" b="1" dirty="0">
              <a:solidFill>
                <a:schemeClr val="tx2"/>
              </a:solidFill>
            </a:endParaRPr>
          </a:p>
          <a:p>
            <a:pPr algn="ctr"/>
            <a:r>
              <a:rPr lang="en-US" sz="2400" b="1" dirty="0" smtClean="0"/>
              <a:t>     </a:t>
            </a:r>
            <a:endParaRPr lang="en-US" sz="2400" b="1" dirty="0" smtClean="0">
              <a:solidFill>
                <a:schemeClr val="bg1"/>
              </a:solidFill>
            </a:endParaRPr>
          </a:p>
          <a:p>
            <a:pPr algn="ctr"/>
            <a:endParaRPr lang="en-US" sz="3200" b="1" dirty="0"/>
          </a:p>
        </p:txBody>
      </p:sp>
      <p:pic>
        <p:nvPicPr>
          <p:cNvPr id="4098" name="Picture 2"/>
          <p:cNvPicPr>
            <a:picLocks noChangeAspect="1" noChangeArrowheads="1"/>
          </p:cNvPicPr>
          <p:nvPr/>
        </p:nvPicPr>
        <p:blipFill>
          <a:blip r:embed="rId2" cstate="print"/>
          <a:srcRect/>
          <a:stretch>
            <a:fillRect/>
          </a:stretch>
        </p:blipFill>
        <p:spPr bwMode="auto">
          <a:xfrm>
            <a:off x="3124200" y="3124200"/>
            <a:ext cx="2805112" cy="1523111"/>
          </a:xfrm>
          <a:prstGeom prst="rect">
            <a:avLst/>
          </a:prstGeom>
          <a:noFill/>
          <a:ln w="9525">
            <a:noFill/>
            <a:miter lim="800000"/>
            <a:headEnd/>
            <a:tailEnd/>
          </a:ln>
        </p:spPr>
      </p:pic>
      <p:sp>
        <p:nvSpPr>
          <p:cNvPr id="6" name="TextBox 5"/>
          <p:cNvSpPr txBox="1"/>
          <p:nvPr/>
        </p:nvSpPr>
        <p:spPr>
          <a:xfrm>
            <a:off x="1524000" y="5486400"/>
            <a:ext cx="7042377" cy="892552"/>
          </a:xfrm>
          <a:prstGeom prst="rect">
            <a:avLst/>
          </a:prstGeom>
          <a:noFill/>
        </p:spPr>
        <p:txBody>
          <a:bodyPr wrap="none" rtlCol="0">
            <a:spAutoFit/>
          </a:bodyPr>
          <a:lstStyle/>
          <a:p>
            <a:pPr algn="ctr"/>
            <a:r>
              <a:rPr lang="en-US" sz="2600" dirty="0" smtClean="0">
                <a:solidFill>
                  <a:schemeClr val="bg1"/>
                </a:solidFill>
              </a:rPr>
              <a:t>Presented by: </a:t>
            </a:r>
            <a:r>
              <a:rPr lang="en-US" sz="2600" dirty="0" err="1" smtClean="0">
                <a:solidFill>
                  <a:schemeClr val="bg1"/>
                </a:solidFill>
              </a:rPr>
              <a:t>Madhu</a:t>
            </a:r>
            <a:r>
              <a:rPr lang="en-US" sz="2600" dirty="0" smtClean="0">
                <a:solidFill>
                  <a:schemeClr val="bg1"/>
                </a:solidFill>
              </a:rPr>
              <a:t> </a:t>
            </a:r>
            <a:r>
              <a:rPr lang="en-US" sz="2600" dirty="0" err="1" smtClean="0">
                <a:solidFill>
                  <a:schemeClr val="bg1"/>
                </a:solidFill>
              </a:rPr>
              <a:t>Gyawali</a:t>
            </a:r>
            <a:endParaRPr lang="en-US" sz="2600" dirty="0" smtClean="0">
              <a:solidFill>
                <a:schemeClr val="bg1"/>
              </a:solidFill>
            </a:endParaRPr>
          </a:p>
          <a:p>
            <a:pPr algn="ctr"/>
            <a:r>
              <a:rPr lang="en-US" sz="2600" dirty="0" smtClean="0">
                <a:solidFill>
                  <a:schemeClr val="bg1"/>
                </a:solidFill>
              </a:rPr>
              <a:t>Department of Physics, University of Nevada, Reno</a:t>
            </a:r>
            <a:endParaRPr lang="en-US" sz="2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5314890"/>
            <a:ext cx="8839200" cy="400110"/>
          </a:xfrm>
          <a:prstGeom prst="rect">
            <a:avLst/>
          </a:prstGeom>
        </p:spPr>
        <p:txBody>
          <a:bodyPr wrap="square">
            <a:spAutoFit/>
          </a:bodyPr>
          <a:lstStyle/>
          <a:p>
            <a:pPr algn="ctr"/>
            <a:r>
              <a:rPr lang="en-US" sz="2000" dirty="0" smtClean="0">
                <a:solidFill>
                  <a:schemeClr val="bg1"/>
                </a:solidFill>
              </a:rPr>
              <a:t>Measured E</a:t>
            </a:r>
            <a:r>
              <a:rPr lang="en-US" sz="2000" baseline="-25000" dirty="0" smtClean="0">
                <a:solidFill>
                  <a:schemeClr val="bg1"/>
                </a:solidFill>
              </a:rPr>
              <a:t>abs </a:t>
            </a:r>
            <a:r>
              <a:rPr lang="en-US" sz="2000" dirty="0" smtClean="0">
                <a:solidFill>
                  <a:schemeClr val="bg1"/>
                </a:solidFill>
              </a:rPr>
              <a:t>at  405 nm  as a function of PCA</a:t>
            </a:r>
            <a:endParaRPr lang="en-US" sz="2000" dirty="0">
              <a:solidFill>
                <a:schemeClr val="bg1"/>
              </a:solidFill>
            </a:endParaRPr>
          </a:p>
        </p:txBody>
      </p:sp>
      <p:sp>
        <p:nvSpPr>
          <p:cNvPr id="7" name="TextBox 6"/>
          <p:cNvSpPr txBox="1"/>
          <p:nvPr/>
        </p:nvSpPr>
        <p:spPr>
          <a:xfrm>
            <a:off x="1208063" y="-10418"/>
            <a:ext cx="6697795" cy="2215991"/>
          </a:xfrm>
          <a:prstGeom prst="rect">
            <a:avLst/>
          </a:prstGeom>
          <a:noFill/>
        </p:spPr>
        <p:txBody>
          <a:bodyPr wrap="none" rtlCol="0">
            <a:spAutoFit/>
          </a:bodyPr>
          <a:lstStyle/>
          <a:p>
            <a:pPr algn="ctr"/>
            <a:r>
              <a:rPr lang="en-US" sz="3000" b="1" dirty="0" smtClean="0">
                <a:solidFill>
                  <a:schemeClr val="bg1"/>
                </a:solidFill>
              </a:rPr>
              <a:t>Measured and Calculated BC Absorption </a:t>
            </a:r>
          </a:p>
          <a:p>
            <a:pPr algn="ctr"/>
            <a:r>
              <a:rPr lang="en-US" sz="3000" b="1" dirty="0" smtClean="0">
                <a:solidFill>
                  <a:schemeClr val="bg1"/>
                </a:solidFill>
              </a:rPr>
              <a:t>Enhancement , </a:t>
            </a:r>
            <a:r>
              <a:rPr lang="en-US" sz="3000" b="1" dirty="0" err="1" smtClean="0">
                <a:solidFill>
                  <a:schemeClr val="bg1"/>
                </a:solidFill>
              </a:rPr>
              <a:t>Eabs</a:t>
            </a:r>
            <a:r>
              <a:rPr lang="en-US" sz="3000" b="1" dirty="0" smtClean="0">
                <a:solidFill>
                  <a:schemeClr val="bg1"/>
                </a:solidFill>
              </a:rPr>
              <a:t> </a:t>
            </a:r>
            <a:endParaRPr lang="en-US" sz="3000" b="1" dirty="0" smtClean="0">
              <a:solidFill>
                <a:schemeClr val="bg1"/>
              </a:solidFill>
            </a:endParaRPr>
          </a:p>
          <a:p>
            <a:pPr algn="ctr"/>
            <a:r>
              <a:rPr lang="en-US" dirty="0" err="1" smtClean="0">
                <a:solidFill>
                  <a:schemeClr val="bg1"/>
                </a:solidFill>
              </a:rPr>
              <a:t>Cappa</a:t>
            </a:r>
            <a:r>
              <a:rPr lang="en-US" dirty="0" smtClean="0">
                <a:solidFill>
                  <a:schemeClr val="bg1"/>
                </a:solidFill>
              </a:rPr>
              <a:t> et al,  Science, 31 August 2012 </a:t>
            </a:r>
          </a:p>
          <a:p>
            <a:pPr algn="ctr"/>
            <a:endParaRPr lang="en-US" sz="3000" b="1" dirty="0" smtClean="0">
              <a:solidFill>
                <a:schemeClr val="bg1"/>
              </a:solidFill>
            </a:endParaRPr>
          </a:p>
          <a:p>
            <a:pPr algn="ctr"/>
            <a:endParaRPr lang="en-US" sz="3000" b="1" dirty="0">
              <a:solidFill>
                <a:schemeClr val="bg1"/>
              </a:solidFill>
            </a:endParaRPr>
          </a:p>
        </p:txBody>
      </p:sp>
      <p:grpSp>
        <p:nvGrpSpPr>
          <p:cNvPr id="8" name="Group 7"/>
          <p:cNvGrpSpPr/>
          <p:nvPr/>
        </p:nvGrpSpPr>
        <p:grpSpPr>
          <a:xfrm>
            <a:off x="990600" y="1524000"/>
            <a:ext cx="6858000" cy="3352800"/>
            <a:chOff x="990600" y="3124200"/>
            <a:chExt cx="7620041" cy="3733800"/>
          </a:xfrm>
        </p:grpSpPr>
        <p:pic>
          <p:nvPicPr>
            <p:cNvPr id="9" name="Picture 2"/>
            <p:cNvPicPr>
              <a:picLocks noChangeAspect="1" noChangeArrowheads="1"/>
            </p:cNvPicPr>
            <p:nvPr/>
          </p:nvPicPr>
          <p:blipFill>
            <a:blip r:embed="rId2" cstate="print"/>
            <a:srcRect l="-2041" t="50483"/>
            <a:stretch>
              <a:fillRect/>
            </a:stretch>
          </p:blipFill>
          <p:spPr bwMode="auto">
            <a:xfrm>
              <a:off x="990600" y="3657600"/>
              <a:ext cx="7619629" cy="3200400"/>
            </a:xfrm>
            <a:prstGeom prst="rect">
              <a:avLst/>
            </a:prstGeom>
            <a:noFill/>
            <a:ln w="9525">
              <a:noFill/>
              <a:miter lim="800000"/>
              <a:headEnd/>
              <a:tailEnd/>
            </a:ln>
          </p:spPr>
        </p:pic>
        <p:pic>
          <p:nvPicPr>
            <p:cNvPr id="10" name="Picture 9"/>
            <p:cNvPicPr>
              <a:picLocks noChangeAspect="1" noChangeArrowheads="1"/>
            </p:cNvPicPr>
            <p:nvPr/>
          </p:nvPicPr>
          <p:blipFill>
            <a:blip r:embed="rId2" cstate="print"/>
            <a:srcRect b="90568"/>
            <a:stretch>
              <a:fillRect/>
            </a:stretch>
          </p:blipFill>
          <p:spPr bwMode="auto">
            <a:xfrm>
              <a:off x="1159934" y="3124200"/>
              <a:ext cx="7450707" cy="609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362200" y="992296"/>
            <a:ext cx="4953000" cy="4036904"/>
          </a:xfrm>
          <a:prstGeom prst="rect">
            <a:avLst/>
          </a:prstGeom>
          <a:noFill/>
          <a:ln w="9525">
            <a:noFill/>
            <a:miter lim="800000"/>
            <a:headEnd/>
            <a:tailEnd/>
          </a:ln>
        </p:spPr>
      </p:pic>
      <p:sp>
        <p:nvSpPr>
          <p:cNvPr id="3" name="Rectangle 2"/>
          <p:cNvSpPr/>
          <p:nvPr/>
        </p:nvSpPr>
        <p:spPr>
          <a:xfrm>
            <a:off x="152400" y="5152072"/>
            <a:ext cx="8763000" cy="1631216"/>
          </a:xfrm>
          <a:prstGeom prst="rect">
            <a:avLst/>
          </a:prstGeom>
        </p:spPr>
        <p:txBody>
          <a:bodyPr wrap="square">
            <a:spAutoFit/>
          </a:bodyPr>
          <a:lstStyle/>
          <a:p>
            <a:pPr algn="just"/>
            <a:r>
              <a:rPr lang="en-US" sz="2000" dirty="0" smtClean="0">
                <a:solidFill>
                  <a:schemeClr val="bg1"/>
                </a:solidFill>
              </a:rPr>
              <a:t>Observed </a:t>
            </a:r>
            <a:r>
              <a:rPr lang="en-US" sz="2000" dirty="0">
                <a:solidFill>
                  <a:schemeClr val="bg1"/>
                </a:solidFill>
              </a:rPr>
              <a:t>E</a:t>
            </a:r>
            <a:r>
              <a:rPr lang="en-US" sz="2000" baseline="-25000" dirty="0">
                <a:solidFill>
                  <a:schemeClr val="bg1"/>
                </a:solidFill>
              </a:rPr>
              <a:t>abs</a:t>
            </a:r>
            <a:r>
              <a:rPr lang="en-US" sz="2000" dirty="0">
                <a:solidFill>
                  <a:schemeClr val="bg1"/>
                </a:solidFill>
              </a:rPr>
              <a:t> at 532 nm as a function of R</a:t>
            </a:r>
            <a:r>
              <a:rPr lang="en-US" sz="2000" baseline="-25000" dirty="0">
                <a:solidFill>
                  <a:schemeClr val="bg1"/>
                </a:solidFill>
              </a:rPr>
              <a:t>BC</a:t>
            </a:r>
            <a:r>
              <a:rPr lang="en-US" sz="2000" dirty="0">
                <a:solidFill>
                  <a:schemeClr val="bg1"/>
                </a:solidFill>
              </a:rPr>
              <a:t> </a:t>
            </a:r>
            <a:r>
              <a:rPr lang="en-US" sz="2000" dirty="0" smtClean="0">
                <a:solidFill>
                  <a:schemeClr val="bg1"/>
                </a:solidFill>
              </a:rPr>
              <a:t>for laboratory </a:t>
            </a:r>
            <a:r>
              <a:rPr lang="en-US" sz="2000" dirty="0">
                <a:solidFill>
                  <a:schemeClr val="bg1"/>
                </a:solidFill>
              </a:rPr>
              <a:t>experiments in which BC particles of various </a:t>
            </a:r>
            <a:r>
              <a:rPr lang="en-US" sz="2000" dirty="0" smtClean="0">
                <a:solidFill>
                  <a:schemeClr val="bg1"/>
                </a:solidFill>
              </a:rPr>
              <a:t>size, produced </a:t>
            </a:r>
            <a:r>
              <a:rPr lang="en-US" sz="2000" dirty="0">
                <a:solidFill>
                  <a:schemeClr val="bg1"/>
                </a:solidFill>
              </a:rPr>
              <a:t>from ethylene flame, were coated with </a:t>
            </a:r>
            <a:r>
              <a:rPr lang="en-US" sz="2000" dirty="0" err="1">
                <a:solidFill>
                  <a:schemeClr val="bg1"/>
                </a:solidFill>
              </a:rPr>
              <a:t>dioctyl</a:t>
            </a:r>
            <a:r>
              <a:rPr lang="en-US" sz="2000" dirty="0">
                <a:solidFill>
                  <a:schemeClr val="bg1"/>
                </a:solidFill>
              </a:rPr>
              <a:t> </a:t>
            </a:r>
            <a:r>
              <a:rPr lang="en-US" sz="2000" dirty="0" err="1" smtClean="0">
                <a:solidFill>
                  <a:schemeClr val="bg1"/>
                </a:solidFill>
              </a:rPr>
              <a:t>sebacate</a:t>
            </a:r>
            <a:r>
              <a:rPr lang="en-US" sz="2000" dirty="0" smtClean="0">
                <a:solidFill>
                  <a:schemeClr val="bg1"/>
                </a:solidFill>
              </a:rPr>
              <a:t> (symbols</a:t>
            </a:r>
            <a:r>
              <a:rPr lang="en-US" sz="2000" dirty="0">
                <a:solidFill>
                  <a:schemeClr val="bg1"/>
                </a:solidFill>
              </a:rPr>
              <a:t>). The d</a:t>
            </a:r>
            <a:r>
              <a:rPr lang="en-US" sz="2000" baseline="-25000" dirty="0">
                <a:solidFill>
                  <a:schemeClr val="bg1"/>
                </a:solidFill>
              </a:rPr>
              <a:t>p,core</a:t>
            </a:r>
            <a:r>
              <a:rPr lang="en-US" sz="2000" dirty="0">
                <a:solidFill>
                  <a:schemeClr val="bg1"/>
                </a:solidFill>
              </a:rPr>
              <a:t> values are the </a:t>
            </a:r>
            <a:r>
              <a:rPr lang="en-US" sz="2000" dirty="0" smtClean="0">
                <a:solidFill>
                  <a:schemeClr val="bg1"/>
                </a:solidFill>
              </a:rPr>
              <a:t>volume-equivalent diameter </a:t>
            </a:r>
            <a:r>
              <a:rPr lang="en-US" sz="2000" dirty="0">
                <a:solidFill>
                  <a:schemeClr val="bg1"/>
                </a:solidFill>
              </a:rPr>
              <a:t>of the uncoated </a:t>
            </a:r>
            <a:r>
              <a:rPr lang="en-US" sz="2000" dirty="0" smtClean="0">
                <a:solidFill>
                  <a:schemeClr val="bg1"/>
                </a:solidFill>
              </a:rPr>
              <a:t>BC particles. </a:t>
            </a:r>
            <a:r>
              <a:rPr lang="en-US" sz="2000" dirty="0">
                <a:solidFill>
                  <a:schemeClr val="bg1"/>
                </a:solidFill>
              </a:rPr>
              <a:t>The observed mean </a:t>
            </a:r>
            <a:r>
              <a:rPr lang="en-US" sz="2000" dirty="0" smtClean="0">
                <a:solidFill>
                  <a:schemeClr val="bg1"/>
                </a:solidFill>
              </a:rPr>
              <a:t>ambient particle </a:t>
            </a:r>
            <a:r>
              <a:rPr lang="en-US" sz="2000" dirty="0">
                <a:solidFill>
                  <a:schemeClr val="bg1"/>
                </a:solidFill>
              </a:rPr>
              <a:t>E</a:t>
            </a:r>
            <a:r>
              <a:rPr lang="en-US" sz="2000" baseline="-25000" dirty="0">
                <a:solidFill>
                  <a:schemeClr val="bg1"/>
                </a:solidFill>
              </a:rPr>
              <a:t>abs</a:t>
            </a:r>
            <a:r>
              <a:rPr lang="en-US" sz="2000" dirty="0">
                <a:solidFill>
                  <a:schemeClr val="bg1"/>
                </a:solidFill>
              </a:rPr>
              <a:t> versus RBC during </a:t>
            </a:r>
            <a:r>
              <a:rPr lang="en-US" sz="2000" dirty="0" err="1">
                <a:solidFill>
                  <a:schemeClr val="bg1"/>
                </a:solidFill>
              </a:rPr>
              <a:t>CalNex</a:t>
            </a:r>
            <a:r>
              <a:rPr lang="en-US" sz="2000" dirty="0">
                <a:solidFill>
                  <a:schemeClr val="bg1"/>
                </a:solidFill>
              </a:rPr>
              <a:t> is shown for </a:t>
            </a:r>
            <a:r>
              <a:rPr lang="en-US" sz="2000" dirty="0" smtClean="0">
                <a:solidFill>
                  <a:schemeClr val="bg1"/>
                </a:solidFill>
              </a:rPr>
              <a:t>comparison(orange </a:t>
            </a:r>
            <a:r>
              <a:rPr lang="en-US" sz="2000" dirty="0">
                <a:solidFill>
                  <a:schemeClr val="bg1"/>
                </a:solidFill>
              </a:rPr>
              <a:t>line).</a:t>
            </a:r>
          </a:p>
        </p:txBody>
      </p:sp>
      <p:sp>
        <p:nvSpPr>
          <p:cNvPr id="4" name="TextBox 3"/>
          <p:cNvSpPr txBox="1"/>
          <p:nvPr/>
        </p:nvSpPr>
        <p:spPr>
          <a:xfrm>
            <a:off x="0" y="76200"/>
            <a:ext cx="9144000" cy="1846659"/>
          </a:xfrm>
          <a:prstGeom prst="rect">
            <a:avLst/>
          </a:prstGeom>
          <a:noFill/>
        </p:spPr>
        <p:txBody>
          <a:bodyPr wrap="square" rtlCol="0">
            <a:spAutoFit/>
          </a:bodyPr>
          <a:lstStyle/>
          <a:p>
            <a:pPr algn="ctr"/>
            <a:r>
              <a:rPr lang="en-US" sz="3200" b="1" dirty="0" smtClean="0">
                <a:solidFill>
                  <a:schemeClr val="bg1"/>
                </a:solidFill>
              </a:rPr>
              <a:t>Comparison with Lab </a:t>
            </a:r>
            <a:r>
              <a:rPr lang="en-US" sz="3200" b="1" dirty="0" smtClean="0">
                <a:solidFill>
                  <a:schemeClr val="bg1"/>
                </a:solidFill>
              </a:rPr>
              <a:t>Measurements</a:t>
            </a:r>
          </a:p>
          <a:p>
            <a:pPr algn="ctr"/>
            <a:r>
              <a:rPr lang="en-US" dirty="0" err="1" smtClean="0">
                <a:solidFill>
                  <a:schemeClr val="bg1"/>
                </a:solidFill>
              </a:rPr>
              <a:t>Cappa</a:t>
            </a:r>
            <a:r>
              <a:rPr lang="en-US" dirty="0" smtClean="0">
                <a:solidFill>
                  <a:schemeClr val="bg1"/>
                </a:solidFill>
              </a:rPr>
              <a:t> et al,  Science, 31 August 2012 </a:t>
            </a:r>
          </a:p>
          <a:p>
            <a:endParaRPr lang="en-US" sz="3200" b="1" dirty="0" smtClean="0">
              <a:solidFill>
                <a:schemeClr val="bg1"/>
              </a:solidFill>
            </a:endParaRPr>
          </a:p>
          <a:p>
            <a:r>
              <a:rPr lang="en-US" sz="3200" b="1" dirty="0" smtClean="0">
                <a:solidFill>
                  <a:schemeClr val="bg1"/>
                </a:solidFill>
              </a:rPr>
              <a:t> </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72954"/>
            <a:ext cx="8686800" cy="5601533"/>
          </a:xfrm>
          <a:prstGeom prst="rect">
            <a:avLst/>
          </a:prstGeom>
        </p:spPr>
        <p:txBody>
          <a:bodyPr wrap="square">
            <a:spAutoFit/>
          </a:bodyPr>
          <a:lstStyle/>
          <a:p>
            <a:pPr algn="just"/>
            <a:endParaRPr lang="en-US" dirty="0" smtClean="0">
              <a:solidFill>
                <a:schemeClr val="bg1"/>
              </a:solidFill>
            </a:endParaRPr>
          </a:p>
          <a:p>
            <a:pPr algn="just"/>
            <a:endParaRPr lang="en-US" dirty="0" smtClean="0">
              <a:solidFill>
                <a:schemeClr val="bg1"/>
              </a:solidFill>
            </a:endParaRPr>
          </a:p>
          <a:p>
            <a:pPr algn="just"/>
            <a:endParaRPr lang="en-US" dirty="0" smtClean="0">
              <a:solidFill>
                <a:schemeClr val="bg1"/>
              </a:solidFill>
            </a:endParaRPr>
          </a:p>
          <a:p>
            <a:pPr algn="just">
              <a:buFont typeface="Arial" pitchFamily="34" charset="0"/>
              <a:buChar char="•"/>
            </a:pPr>
            <a:r>
              <a:rPr lang="en-US" sz="2800" dirty="0" smtClean="0">
                <a:solidFill>
                  <a:schemeClr val="bg1"/>
                </a:solidFill>
              </a:rPr>
              <a:t>   There is no evidence of strong </a:t>
            </a:r>
            <a:r>
              <a:rPr lang="en-US" sz="2800" dirty="0" err="1" smtClean="0">
                <a:solidFill>
                  <a:schemeClr val="bg1"/>
                </a:solidFill>
              </a:rPr>
              <a:t>lensing</a:t>
            </a:r>
            <a:r>
              <a:rPr lang="en-US" sz="2800" dirty="0" smtClean="0">
                <a:solidFill>
                  <a:schemeClr val="bg1"/>
                </a:solidFill>
              </a:rPr>
              <a:t> induced absorption enhancements at 532 </a:t>
            </a:r>
            <a:r>
              <a:rPr lang="en-US" sz="2800" dirty="0" smtClean="0">
                <a:solidFill>
                  <a:schemeClr val="bg1"/>
                </a:solidFill>
              </a:rPr>
              <a:t>nm from the field measurements.</a:t>
            </a:r>
            <a:endParaRPr lang="en-US" sz="2800" dirty="0" smtClean="0">
              <a:solidFill>
                <a:schemeClr val="bg1"/>
              </a:solidFill>
            </a:endParaRPr>
          </a:p>
          <a:p>
            <a:pPr algn="just"/>
            <a:endParaRPr lang="en-US" sz="2800" dirty="0" smtClean="0">
              <a:solidFill>
                <a:schemeClr val="bg1"/>
              </a:solidFill>
            </a:endParaRPr>
          </a:p>
          <a:p>
            <a:pPr algn="just"/>
            <a:endParaRPr lang="en-US" sz="2800" dirty="0">
              <a:solidFill>
                <a:schemeClr val="bg1"/>
              </a:solidFill>
            </a:endParaRPr>
          </a:p>
          <a:p>
            <a:pPr algn="just">
              <a:buFont typeface="Arial" pitchFamily="34" charset="0"/>
              <a:buChar char="•"/>
            </a:pPr>
            <a:r>
              <a:rPr lang="en-US" sz="2800" dirty="0" smtClean="0">
                <a:solidFill>
                  <a:schemeClr val="bg1"/>
                </a:solidFill>
              </a:rPr>
              <a:t>  </a:t>
            </a:r>
            <a:r>
              <a:rPr lang="en-US" sz="2800" dirty="0" smtClean="0">
                <a:solidFill>
                  <a:schemeClr val="bg1"/>
                </a:solidFill>
              </a:rPr>
              <a:t>The </a:t>
            </a:r>
            <a:r>
              <a:rPr lang="en-US" sz="2800" dirty="0" smtClean="0">
                <a:solidFill>
                  <a:schemeClr val="bg1"/>
                </a:solidFill>
              </a:rPr>
              <a:t>E</a:t>
            </a:r>
            <a:r>
              <a:rPr lang="en-US" sz="2800" baseline="-25000" dirty="0" smtClean="0">
                <a:solidFill>
                  <a:schemeClr val="bg1"/>
                </a:solidFill>
              </a:rPr>
              <a:t>abs</a:t>
            </a:r>
            <a:r>
              <a:rPr lang="en-US" sz="2800" dirty="0" smtClean="0">
                <a:solidFill>
                  <a:schemeClr val="bg1"/>
                </a:solidFill>
              </a:rPr>
              <a:t> is less than predicted from observationally constrained theoretical calculations, suggesting that many climate models may overestimate warming by BC.</a:t>
            </a:r>
          </a:p>
          <a:p>
            <a:pPr algn="just"/>
            <a:endParaRPr lang="en-US" sz="2200" dirty="0" smtClean="0">
              <a:solidFill>
                <a:schemeClr val="bg1"/>
              </a:solidFill>
            </a:endParaRPr>
          </a:p>
          <a:p>
            <a:pPr algn="just"/>
            <a:endParaRPr lang="en-US" sz="2200" dirty="0" smtClean="0"/>
          </a:p>
          <a:p>
            <a:pPr algn="just"/>
            <a:endParaRPr lang="en-US" dirty="0" smtClean="0"/>
          </a:p>
          <a:p>
            <a:pPr algn="just"/>
            <a:endParaRPr lang="en-US" dirty="0"/>
          </a:p>
        </p:txBody>
      </p:sp>
      <p:sp>
        <p:nvSpPr>
          <p:cNvPr id="3" name="TextBox 2"/>
          <p:cNvSpPr txBox="1"/>
          <p:nvPr/>
        </p:nvSpPr>
        <p:spPr>
          <a:xfrm>
            <a:off x="0" y="76200"/>
            <a:ext cx="9144000" cy="615553"/>
          </a:xfrm>
          <a:prstGeom prst="rect">
            <a:avLst/>
          </a:prstGeom>
          <a:noFill/>
        </p:spPr>
        <p:txBody>
          <a:bodyPr wrap="square" rtlCol="0">
            <a:spAutoFit/>
          </a:bodyPr>
          <a:lstStyle/>
          <a:p>
            <a:pPr algn="ctr"/>
            <a:r>
              <a:rPr lang="en-US" sz="3400" b="1" dirty="0" smtClean="0">
                <a:solidFill>
                  <a:schemeClr val="bg1"/>
                </a:solidFill>
              </a:rPr>
              <a:t>Conclusion</a:t>
            </a:r>
            <a:endParaRPr lang="en-US" sz="34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984480"/>
            <a:ext cx="7772400" cy="1938992"/>
          </a:xfrm>
          <a:prstGeom prst="rect">
            <a:avLst/>
          </a:prstGeom>
        </p:spPr>
        <p:txBody>
          <a:bodyPr wrap="square">
            <a:spAutoFit/>
          </a:bodyPr>
          <a:lstStyle/>
          <a:p>
            <a:pPr algn="just"/>
            <a:endParaRPr lang="en-US" sz="2400" dirty="0"/>
          </a:p>
          <a:p>
            <a:pPr algn="just"/>
            <a:r>
              <a:rPr lang="en-US" sz="2400" dirty="0" smtClean="0">
                <a:solidFill>
                  <a:schemeClr val="bg1"/>
                </a:solidFill>
              </a:rPr>
              <a:t>The authors misinterpret </a:t>
            </a:r>
            <a:r>
              <a:rPr lang="en-US" sz="2400" dirty="0">
                <a:solidFill>
                  <a:schemeClr val="bg1"/>
                </a:solidFill>
              </a:rPr>
              <a:t>at least some model results and omit optical focusing at high </a:t>
            </a:r>
            <a:r>
              <a:rPr lang="en-US" sz="2400" dirty="0" smtClean="0">
                <a:solidFill>
                  <a:schemeClr val="bg1"/>
                </a:solidFill>
              </a:rPr>
              <a:t>RH </a:t>
            </a:r>
            <a:r>
              <a:rPr lang="en-US" sz="2400" dirty="0">
                <a:solidFill>
                  <a:schemeClr val="bg1"/>
                </a:solidFill>
              </a:rPr>
              <a:t>and </a:t>
            </a:r>
            <a:r>
              <a:rPr lang="en-US" sz="2400" dirty="0" smtClean="0">
                <a:solidFill>
                  <a:schemeClr val="bg1"/>
                </a:solidFill>
              </a:rPr>
              <a:t>of </a:t>
            </a:r>
            <a:r>
              <a:rPr lang="en-US" sz="2400" dirty="0" err="1" smtClean="0">
                <a:solidFill>
                  <a:schemeClr val="bg1"/>
                </a:solidFill>
              </a:rPr>
              <a:t>involatile</a:t>
            </a:r>
            <a:r>
              <a:rPr lang="en-US" sz="2400" dirty="0" smtClean="0">
                <a:solidFill>
                  <a:schemeClr val="bg1"/>
                </a:solidFill>
              </a:rPr>
              <a:t> </a:t>
            </a:r>
            <a:r>
              <a:rPr lang="en-US" sz="2400" dirty="0">
                <a:solidFill>
                  <a:schemeClr val="bg1"/>
                </a:solidFill>
              </a:rPr>
              <a:t>components. Thus, their conclusion about model error is not </a:t>
            </a:r>
            <a:r>
              <a:rPr lang="en-US" sz="2400" dirty="0" smtClean="0">
                <a:solidFill>
                  <a:schemeClr val="bg1"/>
                </a:solidFill>
              </a:rPr>
              <a:t>demonstrated.</a:t>
            </a:r>
            <a:endParaRPr lang="en-US" sz="2400" dirty="0">
              <a:solidFill>
                <a:schemeClr val="bg1"/>
              </a:solidFill>
            </a:endParaRPr>
          </a:p>
        </p:txBody>
      </p:sp>
      <p:sp>
        <p:nvSpPr>
          <p:cNvPr id="3" name="Rectangle 2"/>
          <p:cNvSpPr/>
          <p:nvPr/>
        </p:nvSpPr>
        <p:spPr>
          <a:xfrm>
            <a:off x="0" y="228600"/>
            <a:ext cx="9144000" cy="2431435"/>
          </a:xfrm>
          <a:prstGeom prst="rect">
            <a:avLst/>
          </a:prstGeom>
        </p:spPr>
        <p:txBody>
          <a:bodyPr wrap="square">
            <a:spAutoFit/>
          </a:bodyPr>
          <a:lstStyle/>
          <a:p>
            <a:pPr algn="ctr"/>
            <a:r>
              <a:rPr lang="en-US" sz="3200" b="1" dirty="0">
                <a:solidFill>
                  <a:schemeClr val="bg1"/>
                </a:solidFill>
              </a:rPr>
              <a:t>Comment on “</a:t>
            </a:r>
            <a:r>
              <a:rPr lang="en-US" sz="3200" b="1" dirty="0" err="1">
                <a:solidFill>
                  <a:schemeClr val="bg1"/>
                </a:solidFill>
              </a:rPr>
              <a:t>Radiative</a:t>
            </a:r>
            <a:r>
              <a:rPr lang="en-US" sz="3200" b="1" dirty="0">
                <a:solidFill>
                  <a:schemeClr val="bg1"/>
                </a:solidFill>
              </a:rPr>
              <a:t> </a:t>
            </a:r>
            <a:r>
              <a:rPr lang="en-US" sz="3200" b="1" dirty="0" smtClean="0">
                <a:solidFill>
                  <a:schemeClr val="bg1"/>
                </a:solidFill>
              </a:rPr>
              <a:t>Absorption Enhancements </a:t>
            </a:r>
            <a:r>
              <a:rPr lang="en-US" sz="3200" b="1" dirty="0">
                <a:solidFill>
                  <a:schemeClr val="bg1"/>
                </a:solidFill>
              </a:rPr>
              <a:t>Due to the </a:t>
            </a:r>
            <a:r>
              <a:rPr lang="en-US" sz="3200" b="1" dirty="0" smtClean="0">
                <a:solidFill>
                  <a:schemeClr val="bg1"/>
                </a:solidFill>
              </a:rPr>
              <a:t>Mixing State </a:t>
            </a:r>
            <a:r>
              <a:rPr lang="en-US" sz="3200" b="1" dirty="0">
                <a:solidFill>
                  <a:schemeClr val="bg1"/>
                </a:solidFill>
              </a:rPr>
              <a:t>of Atmospheric Black Carbon</a:t>
            </a:r>
            <a:r>
              <a:rPr lang="en-US" sz="3200" b="1" dirty="0" smtClean="0">
                <a:solidFill>
                  <a:schemeClr val="bg1"/>
                </a:solidFill>
              </a:rPr>
              <a:t>”</a:t>
            </a:r>
            <a:endParaRPr lang="en-US" sz="3200" b="1" dirty="0">
              <a:solidFill>
                <a:schemeClr val="bg1"/>
              </a:solidFill>
            </a:endParaRPr>
          </a:p>
          <a:p>
            <a:pPr algn="ctr"/>
            <a:r>
              <a:rPr lang="en-US" sz="3200" b="1" dirty="0">
                <a:solidFill>
                  <a:schemeClr val="bg1"/>
                </a:solidFill>
              </a:rPr>
              <a:t> </a:t>
            </a:r>
            <a:r>
              <a:rPr lang="en-US" sz="3200" b="1" dirty="0" smtClean="0">
                <a:solidFill>
                  <a:schemeClr val="bg1"/>
                </a:solidFill>
              </a:rPr>
              <a:t>                            </a:t>
            </a:r>
            <a:r>
              <a:rPr lang="en-US" sz="2400" b="1" dirty="0" smtClean="0">
                <a:solidFill>
                  <a:schemeClr val="bg1"/>
                </a:solidFill>
              </a:rPr>
              <a:t>--Mark </a:t>
            </a:r>
            <a:r>
              <a:rPr lang="en-US" sz="2400" b="1" dirty="0">
                <a:solidFill>
                  <a:schemeClr val="bg1"/>
                </a:solidFill>
              </a:rPr>
              <a:t>Z. </a:t>
            </a:r>
            <a:r>
              <a:rPr lang="en-US" sz="2400" b="1" dirty="0" smtClean="0">
                <a:solidFill>
                  <a:schemeClr val="bg1"/>
                </a:solidFill>
              </a:rPr>
              <a:t>Jacobson (A well renowned modeler from Standard ford University), </a:t>
            </a:r>
            <a:r>
              <a:rPr lang="en-US" sz="2400" dirty="0" smtClean="0">
                <a:solidFill>
                  <a:schemeClr val="bg1"/>
                </a:solidFill>
              </a:rPr>
              <a:t> </a:t>
            </a:r>
            <a:r>
              <a:rPr lang="en-US" sz="2400" dirty="0" smtClean="0">
                <a:solidFill>
                  <a:schemeClr val="bg1"/>
                </a:solidFill>
              </a:rPr>
              <a:t>Science, 11 December 2012 </a:t>
            </a:r>
            <a:endParaRPr lang="en-US" sz="2400" b="1" dirty="0">
              <a:solidFill>
                <a:schemeClr val="bg1"/>
              </a:solidFill>
            </a:endParaRPr>
          </a:p>
        </p:txBody>
      </p:sp>
      <p:sp>
        <p:nvSpPr>
          <p:cNvPr id="4" name="TextBox 3"/>
          <p:cNvSpPr txBox="1"/>
          <p:nvPr/>
        </p:nvSpPr>
        <p:spPr>
          <a:xfrm>
            <a:off x="914400" y="2438400"/>
            <a:ext cx="2800767" cy="584775"/>
          </a:xfrm>
          <a:prstGeom prst="rect">
            <a:avLst/>
          </a:prstGeom>
          <a:noFill/>
        </p:spPr>
        <p:txBody>
          <a:bodyPr wrap="none" rtlCol="0">
            <a:spAutoFit/>
          </a:bodyPr>
          <a:lstStyle/>
          <a:p>
            <a:r>
              <a:rPr lang="en-US" sz="3200" b="1" dirty="0" smtClean="0">
                <a:solidFill>
                  <a:schemeClr val="tx2"/>
                </a:solidFill>
              </a:rPr>
              <a:t>Main Criticisms</a:t>
            </a:r>
            <a:endParaRPr lang="en-US" sz="3200" b="1"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62085"/>
            <a:ext cx="8305800" cy="5057715"/>
          </a:xfrm>
          <a:prstGeom prst="rect">
            <a:avLst/>
          </a:prstGeom>
        </p:spPr>
        <p:txBody>
          <a:bodyPr wrap="square">
            <a:spAutoFit/>
          </a:bodyPr>
          <a:lstStyle/>
          <a:p>
            <a:pPr algn="ctr"/>
            <a:r>
              <a:rPr lang="en-US" sz="2400" dirty="0" smtClean="0"/>
              <a:t> </a:t>
            </a:r>
            <a:r>
              <a:rPr lang="en-US" sz="2600" dirty="0">
                <a:solidFill>
                  <a:schemeClr val="bg1"/>
                </a:solidFill>
              </a:rPr>
              <a:t>T</a:t>
            </a:r>
            <a:r>
              <a:rPr lang="en-US" sz="2600" dirty="0" smtClean="0">
                <a:solidFill>
                  <a:schemeClr val="bg1"/>
                </a:solidFill>
              </a:rPr>
              <a:t>he </a:t>
            </a:r>
            <a:r>
              <a:rPr lang="en-US" sz="2600" dirty="0">
                <a:solidFill>
                  <a:schemeClr val="bg1"/>
                </a:solidFill>
              </a:rPr>
              <a:t>conclusions about </a:t>
            </a:r>
            <a:r>
              <a:rPr lang="en-US" sz="2600" b="1" i="1" dirty="0">
                <a:solidFill>
                  <a:schemeClr val="bg1"/>
                </a:solidFill>
              </a:rPr>
              <a:t>“model </a:t>
            </a:r>
            <a:r>
              <a:rPr lang="en-US" sz="2600" b="1" i="1" dirty="0" smtClean="0">
                <a:solidFill>
                  <a:schemeClr val="bg1"/>
                </a:solidFill>
              </a:rPr>
              <a:t>error” </a:t>
            </a:r>
            <a:r>
              <a:rPr lang="en-US" sz="2600" dirty="0" smtClean="0">
                <a:solidFill>
                  <a:schemeClr val="bg1"/>
                </a:solidFill>
              </a:rPr>
              <a:t>are invalid</a:t>
            </a:r>
          </a:p>
          <a:p>
            <a:pPr algn="just"/>
            <a:endParaRPr lang="en-US" sz="2400" dirty="0" smtClean="0">
              <a:solidFill>
                <a:schemeClr val="bg1"/>
              </a:solidFill>
            </a:endParaRPr>
          </a:p>
          <a:p>
            <a:pPr algn="just">
              <a:buFont typeface="Arial" pitchFamily="34" charset="0"/>
              <a:buChar char="•"/>
            </a:pPr>
            <a:r>
              <a:rPr lang="en-US" sz="2400" dirty="0" smtClean="0">
                <a:solidFill>
                  <a:schemeClr val="bg1"/>
                </a:solidFill>
              </a:rPr>
              <a:t>   Observations </a:t>
            </a:r>
            <a:r>
              <a:rPr lang="en-US" sz="2400" dirty="0">
                <a:solidFill>
                  <a:schemeClr val="bg1"/>
                </a:solidFill>
              </a:rPr>
              <a:t>were made over short </a:t>
            </a:r>
            <a:r>
              <a:rPr lang="en-US" sz="2400" dirty="0" smtClean="0">
                <a:solidFill>
                  <a:schemeClr val="bg1"/>
                </a:solidFill>
              </a:rPr>
              <a:t>atmospheric times </a:t>
            </a:r>
            <a:r>
              <a:rPr lang="en-US" sz="2400" dirty="0">
                <a:solidFill>
                  <a:schemeClr val="bg1"/>
                </a:solidFill>
              </a:rPr>
              <a:t>(up to 20 hours of aging) and thereby </a:t>
            </a:r>
            <a:r>
              <a:rPr lang="en-US" sz="2400" dirty="0" smtClean="0">
                <a:solidFill>
                  <a:schemeClr val="bg1"/>
                </a:solidFill>
              </a:rPr>
              <a:t>were “not </a:t>
            </a:r>
            <a:r>
              <a:rPr lang="en-US" sz="2400" dirty="0">
                <a:solidFill>
                  <a:schemeClr val="bg1"/>
                </a:solidFill>
              </a:rPr>
              <a:t>completely aged</a:t>
            </a:r>
            <a:r>
              <a:rPr lang="en-US" sz="2400" dirty="0" smtClean="0">
                <a:solidFill>
                  <a:schemeClr val="bg1"/>
                </a:solidFill>
              </a:rPr>
              <a:t>”.</a:t>
            </a:r>
          </a:p>
          <a:p>
            <a:pPr algn="just">
              <a:buFont typeface="Arial" pitchFamily="34" charset="0"/>
              <a:buChar char="•"/>
            </a:pPr>
            <a:endParaRPr lang="en-US" sz="2400" dirty="0" smtClean="0">
              <a:solidFill>
                <a:schemeClr val="bg1"/>
              </a:solidFill>
            </a:endParaRPr>
          </a:p>
          <a:p>
            <a:pPr algn="just">
              <a:buFont typeface="Arial" pitchFamily="34" charset="0"/>
              <a:buChar char="•"/>
            </a:pPr>
            <a:r>
              <a:rPr lang="en-US" sz="2400" dirty="0" smtClean="0">
                <a:solidFill>
                  <a:schemeClr val="bg1"/>
                </a:solidFill>
              </a:rPr>
              <a:t>  Measurements were </a:t>
            </a:r>
            <a:r>
              <a:rPr lang="en-US" sz="2400" dirty="0">
                <a:solidFill>
                  <a:schemeClr val="bg1"/>
                </a:solidFill>
              </a:rPr>
              <a:t>experimentally controlled under </a:t>
            </a:r>
            <a:r>
              <a:rPr lang="en-US" sz="2400" dirty="0" smtClean="0">
                <a:solidFill>
                  <a:schemeClr val="bg1"/>
                </a:solidFill>
              </a:rPr>
              <a:t>low RH </a:t>
            </a:r>
            <a:r>
              <a:rPr lang="en-US" sz="2400" dirty="0">
                <a:solidFill>
                  <a:schemeClr val="bg1"/>
                </a:solidFill>
              </a:rPr>
              <a:t>conditions and thus do </a:t>
            </a:r>
            <a:r>
              <a:rPr lang="en-US" sz="2400" dirty="0" smtClean="0">
                <a:solidFill>
                  <a:schemeClr val="bg1"/>
                </a:solidFill>
              </a:rPr>
              <a:t>not include </a:t>
            </a:r>
            <a:r>
              <a:rPr lang="en-US" sz="2400" dirty="0">
                <a:solidFill>
                  <a:schemeClr val="bg1"/>
                </a:solidFill>
              </a:rPr>
              <a:t>high RH </a:t>
            </a:r>
            <a:r>
              <a:rPr lang="en-US" sz="2400" dirty="0" smtClean="0">
                <a:solidFill>
                  <a:schemeClr val="bg1"/>
                </a:solidFill>
              </a:rPr>
              <a:t>observations.</a:t>
            </a:r>
          </a:p>
          <a:p>
            <a:pPr algn="just">
              <a:buFont typeface="Arial" pitchFamily="34" charset="0"/>
              <a:buChar char="•"/>
            </a:pPr>
            <a:endParaRPr lang="en-US" sz="2400" dirty="0" smtClean="0">
              <a:solidFill>
                <a:schemeClr val="bg1"/>
              </a:solidFill>
            </a:endParaRPr>
          </a:p>
          <a:p>
            <a:pPr algn="just">
              <a:buFont typeface="Arial" pitchFamily="34" charset="0"/>
              <a:buChar char="•"/>
            </a:pPr>
            <a:r>
              <a:rPr lang="en-US" sz="2400" dirty="0" smtClean="0">
                <a:solidFill>
                  <a:schemeClr val="bg1"/>
                </a:solidFill>
              </a:rPr>
              <a:t>   Thermally denuding </a:t>
            </a:r>
            <a:r>
              <a:rPr lang="en-US" sz="2400" dirty="0">
                <a:solidFill>
                  <a:schemeClr val="bg1"/>
                </a:solidFill>
              </a:rPr>
              <a:t>particles to ~200°C does not </a:t>
            </a:r>
            <a:r>
              <a:rPr lang="en-US" sz="2400" dirty="0" smtClean="0">
                <a:solidFill>
                  <a:schemeClr val="bg1"/>
                </a:solidFill>
              </a:rPr>
              <a:t>remove </a:t>
            </a:r>
            <a:r>
              <a:rPr lang="en-US" sz="2400" dirty="0" err="1" smtClean="0">
                <a:solidFill>
                  <a:schemeClr val="bg1"/>
                </a:solidFill>
              </a:rPr>
              <a:t>involatile</a:t>
            </a:r>
            <a:r>
              <a:rPr lang="en-US" sz="2400" dirty="0" smtClean="0">
                <a:solidFill>
                  <a:schemeClr val="bg1"/>
                </a:solidFill>
              </a:rPr>
              <a:t> material.</a:t>
            </a:r>
          </a:p>
          <a:p>
            <a:pPr algn="just">
              <a:buFont typeface="Arial" pitchFamily="34" charset="0"/>
              <a:buChar char="•"/>
            </a:pPr>
            <a:endParaRPr lang="en-US" sz="2400" dirty="0" smtClean="0">
              <a:solidFill>
                <a:schemeClr val="bg1"/>
              </a:solidFill>
            </a:endParaRPr>
          </a:p>
          <a:p>
            <a:pPr algn="just">
              <a:buFont typeface="Arial" pitchFamily="34" charset="0"/>
              <a:buChar char="•"/>
            </a:pPr>
            <a:r>
              <a:rPr lang="en-US" sz="2400" dirty="0" smtClean="0">
                <a:solidFill>
                  <a:schemeClr val="bg1"/>
                </a:solidFill>
              </a:rPr>
              <a:t>   Measurements only </a:t>
            </a:r>
            <a:r>
              <a:rPr lang="en-US" sz="2400" dirty="0">
                <a:solidFill>
                  <a:schemeClr val="bg1"/>
                </a:solidFill>
              </a:rPr>
              <a:t>took place in two locations and thus are </a:t>
            </a:r>
            <a:r>
              <a:rPr lang="en-US" sz="2400" dirty="0" smtClean="0">
                <a:solidFill>
                  <a:schemeClr val="bg1"/>
                </a:solidFill>
              </a:rPr>
              <a:t>not statistically </a:t>
            </a:r>
            <a:r>
              <a:rPr lang="en-US" sz="2400" dirty="0">
                <a:solidFill>
                  <a:schemeClr val="bg1"/>
                </a:solidFill>
              </a:rPr>
              <a:t>significant to global climate.</a:t>
            </a:r>
          </a:p>
        </p:txBody>
      </p:sp>
      <p:sp>
        <p:nvSpPr>
          <p:cNvPr id="3" name="Rectangle 2"/>
          <p:cNvSpPr/>
          <p:nvPr/>
        </p:nvSpPr>
        <p:spPr>
          <a:xfrm>
            <a:off x="0" y="76200"/>
            <a:ext cx="9144000" cy="646331"/>
          </a:xfrm>
          <a:prstGeom prst="rect">
            <a:avLst/>
          </a:prstGeom>
        </p:spPr>
        <p:txBody>
          <a:bodyPr wrap="square">
            <a:spAutoFit/>
          </a:bodyPr>
          <a:lstStyle/>
          <a:p>
            <a:pPr algn="ctr"/>
            <a:r>
              <a:rPr lang="en-US" b="1" dirty="0" smtClean="0">
                <a:solidFill>
                  <a:schemeClr val="tx2"/>
                </a:solidFill>
              </a:rPr>
              <a:t> </a:t>
            </a:r>
            <a:r>
              <a:rPr lang="en-US" sz="3600" b="1" dirty="0" smtClean="0">
                <a:solidFill>
                  <a:schemeClr val="tx2"/>
                </a:solidFill>
              </a:rPr>
              <a:t>Criticisms ……</a:t>
            </a:r>
            <a:endParaRPr lang="en-US" sz="3600" b="1" dirty="0">
              <a:solidFill>
                <a:schemeClr val="tx2"/>
              </a:solidFill>
            </a:endParaRPr>
          </a:p>
        </p:txBody>
      </p:sp>
      <p:sp>
        <p:nvSpPr>
          <p:cNvPr id="4" name="TextBox 3"/>
          <p:cNvSpPr txBox="1"/>
          <p:nvPr/>
        </p:nvSpPr>
        <p:spPr>
          <a:xfrm>
            <a:off x="0" y="76200"/>
            <a:ext cx="9144000" cy="584775"/>
          </a:xfrm>
          <a:prstGeom prst="rect">
            <a:avLst/>
          </a:prstGeom>
          <a:noFill/>
        </p:spPr>
        <p:txBody>
          <a:bodyPr wrap="square" rtlCol="0">
            <a:spAutoFit/>
          </a:bodyPr>
          <a:lstStyle/>
          <a:p>
            <a:pPr algn="ctr"/>
            <a:r>
              <a:rPr lang="en-US" sz="3200" b="1" dirty="0" smtClean="0">
                <a:solidFill>
                  <a:schemeClr val="bg1"/>
                </a:solidFill>
              </a:rPr>
              <a:t>Comments…</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75034"/>
            <a:ext cx="8839200" cy="3077766"/>
          </a:xfrm>
          <a:prstGeom prst="rect">
            <a:avLst/>
          </a:prstGeom>
        </p:spPr>
        <p:txBody>
          <a:bodyPr wrap="square">
            <a:spAutoFit/>
          </a:bodyPr>
          <a:lstStyle/>
          <a:p>
            <a:endParaRPr lang="en-US" b="1" dirty="0"/>
          </a:p>
          <a:p>
            <a:pPr algn="ctr"/>
            <a:r>
              <a:rPr lang="en-US" sz="2800" b="1" dirty="0">
                <a:solidFill>
                  <a:schemeClr val="bg1"/>
                </a:solidFill>
              </a:rPr>
              <a:t>Response to Comment on "</a:t>
            </a:r>
            <a:r>
              <a:rPr lang="en-US" sz="2800" b="1" dirty="0" err="1">
                <a:solidFill>
                  <a:schemeClr val="bg1"/>
                </a:solidFill>
              </a:rPr>
              <a:t>Radiative</a:t>
            </a:r>
            <a:r>
              <a:rPr lang="en-US" sz="2800" b="1" dirty="0">
                <a:solidFill>
                  <a:schemeClr val="bg1"/>
                </a:solidFill>
              </a:rPr>
              <a:t> Absorption Enhancements </a:t>
            </a:r>
            <a:r>
              <a:rPr lang="en-US" sz="2800" b="1" dirty="0" smtClean="0">
                <a:solidFill>
                  <a:schemeClr val="bg1"/>
                </a:solidFill>
              </a:rPr>
              <a:t>Due to the Mixing State of Atmospheric </a:t>
            </a:r>
          </a:p>
          <a:p>
            <a:pPr algn="ctr"/>
            <a:r>
              <a:rPr lang="en-US" sz="2800" b="1" dirty="0" smtClean="0">
                <a:solidFill>
                  <a:schemeClr val="bg1"/>
                </a:solidFill>
              </a:rPr>
              <a:t>Black Carbon</a:t>
            </a:r>
          </a:p>
          <a:p>
            <a:pPr algn="ctr"/>
            <a:endParaRPr lang="en-US" sz="2800" b="1" dirty="0" smtClean="0">
              <a:solidFill>
                <a:schemeClr val="bg1"/>
              </a:solidFill>
            </a:endParaRPr>
          </a:p>
          <a:p>
            <a:pPr algn="ctr"/>
            <a:endParaRPr lang="en-US" sz="2800" b="1" dirty="0" smtClean="0"/>
          </a:p>
          <a:p>
            <a:endParaRPr lang="en-US" b="1" dirty="0" smtClean="0"/>
          </a:p>
          <a:p>
            <a:endParaRPr lang="en-US" dirty="0"/>
          </a:p>
        </p:txBody>
      </p:sp>
      <p:sp>
        <p:nvSpPr>
          <p:cNvPr id="3" name="Rectangle 2"/>
          <p:cNvSpPr/>
          <p:nvPr/>
        </p:nvSpPr>
        <p:spPr>
          <a:xfrm>
            <a:off x="0" y="2263914"/>
            <a:ext cx="9144000" cy="769441"/>
          </a:xfrm>
          <a:prstGeom prst="rect">
            <a:avLst/>
          </a:prstGeom>
        </p:spPr>
        <p:txBody>
          <a:bodyPr wrap="square">
            <a:spAutoFit/>
          </a:bodyPr>
          <a:lstStyle/>
          <a:p>
            <a:pPr algn="ctr"/>
            <a:r>
              <a:rPr lang="en-US" sz="2400" b="1" dirty="0" smtClean="0">
                <a:solidFill>
                  <a:schemeClr val="bg1"/>
                </a:solidFill>
              </a:rPr>
              <a:t>Christopher D. </a:t>
            </a:r>
            <a:r>
              <a:rPr lang="en-US" sz="2400" b="1" dirty="0" err="1" smtClean="0">
                <a:solidFill>
                  <a:schemeClr val="bg1"/>
                </a:solidFill>
              </a:rPr>
              <a:t>Cappa</a:t>
            </a:r>
            <a:r>
              <a:rPr lang="en-US" sz="2400" b="1" dirty="0" smtClean="0">
                <a:solidFill>
                  <a:schemeClr val="bg1"/>
                </a:solidFill>
              </a:rPr>
              <a:t> et al  </a:t>
            </a:r>
            <a:r>
              <a:rPr lang="en-US" sz="2400" dirty="0" smtClean="0">
                <a:solidFill>
                  <a:schemeClr val="bg1"/>
                </a:solidFill>
              </a:rPr>
              <a:t>Science </a:t>
            </a:r>
            <a:r>
              <a:rPr lang="en-US" sz="2400" b="1" dirty="0">
                <a:solidFill>
                  <a:schemeClr val="bg1"/>
                </a:solidFill>
              </a:rPr>
              <a:t>339, 393 (2013</a:t>
            </a:r>
            <a:r>
              <a:rPr lang="en-US" sz="2400" b="1" dirty="0" smtClean="0">
                <a:solidFill>
                  <a:schemeClr val="bg1"/>
                </a:solidFill>
              </a:rPr>
              <a:t>)</a:t>
            </a:r>
            <a:endParaRPr lang="en-US" sz="2400" b="1" dirty="0">
              <a:solidFill>
                <a:schemeClr val="bg1"/>
              </a:solidFill>
            </a:endParaRPr>
          </a:p>
          <a:p>
            <a:pPr algn="ctr"/>
            <a:r>
              <a:rPr lang="fr-FR" sz="2000" b="1" dirty="0">
                <a:solidFill>
                  <a:schemeClr val="tx2"/>
                </a:solidFill>
              </a:rPr>
              <a:t>Christopher D. Cappa </a:t>
            </a:r>
            <a:r>
              <a:rPr lang="fr-FR" sz="2000" b="1" i="1" dirty="0">
                <a:solidFill>
                  <a:schemeClr val="tx2"/>
                </a:solidFill>
              </a:rPr>
              <a:t>et al.</a:t>
            </a:r>
            <a:endParaRPr lang="en-US" sz="2000" b="1" dirty="0">
              <a:solidFill>
                <a:schemeClr val="tx2"/>
              </a:solidFill>
            </a:endParaRPr>
          </a:p>
        </p:txBody>
      </p:sp>
      <p:sp>
        <p:nvSpPr>
          <p:cNvPr id="4" name="Rectangle 3"/>
          <p:cNvSpPr/>
          <p:nvPr/>
        </p:nvSpPr>
        <p:spPr>
          <a:xfrm>
            <a:off x="304800" y="3406676"/>
            <a:ext cx="8305800" cy="2308324"/>
          </a:xfrm>
          <a:prstGeom prst="rect">
            <a:avLst/>
          </a:prstGeom>
        </p:spPr>
        <p:txBody>
          <a:bodyPr wrap="square">
            <a:spAutoFit/>
          </a:bodyPr>
          <a:lstStyle/>
          <a:p>
            <a:pPr algn="just"/>
            <a:endParaRPr lang="en-US" sz="2400" dirty="0" smtClean="0"/>
          </a:p>
          <a:p>
            <a:pPr algn="just"/>
            <a:r>
              <a:rPr lang="en-US" sz="2400" dirty="0" smtClean="0">
                <a:solidFill>
                  <a:schemeClr val="bg1"/>
                </a:solidFill>
              </a:rPr>
              <a:t>We </a:t>
            </a:r>
            <a:r>
              <a:rPr lang="en-US" sz="2400" dirty="0">
                <a:solidFill>
                  <a:schemeClr val="bg1"/>
                </a:solidFill>
              </a:rPr>
              <a:t>explicitly </a:t>
            </a:r>
            <a:r>
              <a:rPr lang="en-US" sz="2400" dirty="0" smtClean="0">
                <a:solidFill>
                  <a:schemeClr val="bg1"/>
                </a:solidFill>
              </a:rPr>
              <a:t>compared observations </a:t>
            </a:r>
            <a:r>
              <a:rPr lang="en-US" sz="2400" dirty="0">
                <a:solidFill>
                  <a:schemeClr val="bg1"/>
                </a:solidFill>
              </a:rPr>
              <a:t>of ambient black </a:t>
            </a:r>
            <a:r>
              <a:rPr lang="en-US" sz="2400" dirty="0" smtClean="0">
                <a:solidFill>
                  <a:schemeClr val="bg1"/>
                </a:solidFill>
              </a:rPr>
              <a:t>carbon (BC) </a:t>
            </a:r>
            <a:r>
              <a:rPr lang="fr-FR" sz="2400" dirty="0" err="1" smtClean="0">
                <a:solidFill>
                  <a:schemeClr val="bg1"/>
                </a:solidFill>
              </a:rPr>
              <a:t>particle</a:t>
            </a:r>
            <a:r>
              <a:rPr lang="fr-FR" sz="2400" dirty="0" smtClean="0">
                <a:solidFill>
                  <a:schemeClr val="bg1"/>
                </a:solidFill>
              </a:rPr>
              <a:t> </a:t>
            </a:r>
            <a:r>
              <a:rPr lang="fr-FR" sz="2400" dirty="0">
                <a:solidFill>
                  <a:schemeClr val="bg1"/>
                </a:solidFill>
              </a:rPr>
              <a:t>absorption </a:t>
            </a:r>
            <a:r>
              <a:rPr lang="fr-FR" sz="2400" dirty="0" err="1">
                <a:solidFill>
                  <a:schemeClr val="bg1"/>
                </a:solidFill>
              </a:rPr>
              <a:t>enhancements</a:t>
            </a:r>
            <a:r>
              <a:rPr lang="fr-FR" sz="2400" dirty="0">
                <a:solidFill>
                  <a:schemeClr val="bg1"/>
                </a:solidFill>
              </a:rPr>
              <a:t> (E</a:t>
            </a:r>
            <a:r>
              <a:rPr lang="fr-FR" sz="2400" baseline="-25000" dirty="0">
                <a:solidFill>
                  <a:schemeClr val="bg1"/>
                </a:solidFill>
              </a:rPr>
              <a:t>abs</a:t>
            </a:r>
            <a:r>
              <a:rPr lang="fr-FR" sz="2400" dirty="0">
                <a:solidFill>
                  <a:schemeClr val="bg1"/>
                </a:solidFill>
              </a:rPr>
              <a:t>) </a:t>
            </a:r>
            <a:r>
              <a:rPr lang="fr-FR" sz="2400" dirty="0" smtClean="0">
                <a:solidFill>
                  <a:schemeClr val="bg1"/>
                </a:solidFill>
              </a:rPr>
              <a:t>and </a:t>
            </a:r>
            <a:r>
              <a:rPr lang="en-US" sz="2400" dirty="0" smtClean="0">
                <a:solidFill>
                  <a:schemeClr val="bg1"/>
                </a:solidFill>
              </a:rPr>
              <a:t>average mixing </a:t>
            </a:r>
            <a:r>
              <a:rPr lang="en-US" sz="2400" dirty="0">
                <a:solidFill>
                  <a:schemeClr val="bg1"/>
                </a:solidFill>
              </a:rPr>
              <a:t>states with observationally </a:t>
            </a:r>
            <a:r>
              <a:rPr lang="en-US" sz="2400" dirty="0" smtClean="0">
                <a:solidFill>
                  <a:schemeClr val="bg1"/>
                </a:solidFill>
              </a:rPr>
              <a:t>constrained Mie </a:t>
            </a:r>
            <a:r>
              <a:rPr lang="en-US" sz="2400" dirty="0">
                <a:solidFill>
                  <a:schemeClr val="bg1"/>
                </a:solidFill>
              </a:rPr>
              <a:t>theory predictions to </a:t>
            </a:r>
            <a:r>
              <a:rPr lang="en-US" sz="2400" dirty="0" smtClean="0">
                <a:solidFill>
                  <a:schemeClr val="bg1"/>
                </a:solidFill>
              </a:rPr>
              <a:t>establish whether core-shell </a:t>
            </a:r>
            <a:r>
              <a:rPr lang="en-US" sz="2400" dirty="0">
                <a:solidFill>
                  <a:schemeClr val="bg1"/>
                </a:solidFill>
              </a:rPr>
              <a:t>(CS) Mie theory accurately </a:t>
            </a:r>
            <a:r>
              <a:rPr lang="en-US" sz="2400" dirty="0" smtClean="0">
                <a:solidFill>
                  <a:schemeClr val="bg1"/>
                </a:solidFill>
              </a:rPr>
              <a:t>reproduces the </a:t>
            </a:r>
            <a:r>
              <a:rPr lang="en-US" sz="2400" dirty="0">
                <a:solidFill>
                  <a:schemeClr val="bg1"/>
                </a:solidFill>
              </a:rPr>
              <a:t>observed E</a:t>
            </a:r>
            <a:r>
              <a:rPr lang="en-US" sz="2400" baseline="-25000" dirty="0">
                <a:solidFill>
                  <a:schemeClr val="bg1"/>
                </a:solidFill>
              </a:rPr>
              <a:t>abs</a:t>
            </a:r>
            <a:r>
              <a:rPr lang="en-US" sz="2400" dirty="0">
                <a:solidFill>
                  <a:schemeClr val="bg1"/>
                </a:solidFill>
              </a:rPr>
              <a:t>.</a:t>
            </a:r>
          </a:p>
        </p:txBody>
      </p:sp>
      <p:sp>
        <p:nvSpPr>
          <p:cNvPr id="5" name="TextBox 4"/>
          <p:cNvSpPr txBox="1"/>
          <p:nvPr/>
        </p:nvSpPr>
        <p:spPr>
          <a:xfrm>
            <a:off x="399304" y="3200400"/>
            <a:ext cx="1810496" cy="584775"/>
          </a:xfrm>
          <a:prstGeom prst="rect">
            <a:avLst/>
          </a:prstGeom>
          <a:noFill/>
        </p:spPr>
        <p:txBody>
          <a:bodyPr wrap="none" rtlCol="0">
            <a:spAutoFit/>
          </a:bodyPr>
          <a:lstStyle/>
          <a:p>
            <a:r>
              <a:rPr lang="en-US" sz="3200" b="1" dirty="0" smtClean="0">
                <a:solidFill>
                  <a:schemeClr val="tx2"/>
                </a:solidFill>
              </a:rPr>
              <a:t>Response</a:t>
            </a:r>
            <a:endParaRPr lang="en-US" sz="3200" b="1"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00065"/>
            <a:ext cx="8686800" cy="6555641"/>
          </a:xfrm>
          <a:prstGeom prst="rect">
            <a:avLst/>
          </a:prstGeom>
        </p:spPr>
        <p:txBody>
          <a:bodyPr wrap="square">
            <a:spAutoFit/>
          </a:bodyPr>
          <a:lstStyle/>
          <a:p>
            <a:pPr algn="just">
              <a:buFont typeface="Arial" pitchFamily="34" charset="0"/>
              <a:buChar char="•"/>
            </a:pPr>
            <a:r>
              <a:rPr lang="en-US" sz="2000" dirty="0" smtClean="0">
                <a:solidFill>
                  <a:schemeClr val="bg1"/>
                </a:solidFill>
              </a:rPr>
              <a:t>   Jacobson </a:t>
            </a:r>
            <a:r>
              <a:rPr lang="en-US" sz="2000" dirty="0">
                <a:solidFill>
                  <a:schemeClr val="bg1"/>
                </a:solidFill>
              </a:rPr>
              <a:t>was correct in noting that </a:t>
            </a:r>
            <a:r>
              <a:rPr lang="en-US" sz="2000" dirty="0" smtClean="0">
                <a:solidFill>
                  <a:schemeClr val="bg1"/>
                </a:solidFill>
              </a:rPr>
              <a:t>denuding BC-containing </a:t>
            </a:r>
            <a:r>
              <a:rPr lang="en-US" sz="2000" dirty="0">
                <a:solidFill>
                  <a:schemeClr val="bg1"/>
                </a:solidFill>
              </a:rPr>
              <a:t>particles at </a:t>
            </a:r>
            <a:r>
              <a:rPr lang="en-US" sz="2000" dirty="0" smtClean="0">
                <a:solidFill>
                  <a:schemeClr val="bg1"/>
                </a:solidFill>
              </a:rPr>
              <a:t>temperature 200°C  </a:t>
            </a:r>
            <a:r>
              <a:rPr lang="en-US" sz="2000" dirty="0" smtClean="0">
                <a:solidFill>
                  <a:schemeClr val="bg1"/>
                </a:solidFill>
              </a:rPr>
              <a:t>may not </a:t>
            </a:r>
            <a:r>
              <a:rPr lang="en-US" sz="2000" dirty="0">
                <a:solidFill>
                  <a:schemeClr val="bg1"/>
                </a:solidFill>
              </a:rPr>
              <a:t>remove all non-BC </a:t>
            </a:r>
            <a:r>
              <a:rPr lang="en-US" sz="2000" dirty="0" smtClean="0">
                <a:solidFill>
                  <a:schemeClr val="bg1"/>
                </a:solidFill>
              </a:rPr>
              <a:t>particulates; reanalysis  </a:t>
            </a:r>
            <a:r>
              <a:rPr lang="en-US" sz="2000" dirty="0" smtClean="0">
                <a:solidFill>
                  <a:schemeClr val="bg1"/>
                </a:solidFill>
              </a:rPr>
              <a:t>indicates </a:t>
            </a:r>
            <a:r>
              <a:rPr lang="en-US" sz="2000" dirty="0">
                <a:solidFill>
                  <a:schemeClr val="bg1"/>
                </a:solidFill>
              </a:rPr>
              <a:t>a </a:t>
            </a:r>
            <a:r>
              <a:rPr lang="en-US" sz="2000" dirty="0" smtClean="0">
                <a:solidFill>
                  <a:schemeClr val="bg1"/>
                </a:solidFill>
              </a:rPr>
              <a:t>minor contribution </a:t>
            </a:r>
            <a:r>
              <a:rPr lang="en-US" sz="2000" dirty="0">
                <a:solidFill>
                  <a:schemeClr val="bg1"/>
                </a:solidFill>
              </a:rPr>
              <a:t>due to </a:t>
            </a:r>
            <a:r>
              <a:rPr lang="en-US" sz="2000" dirty="0" smtClean="0">
                <a:solidFill>
                  <a:schemeClr val="bg1"/>
                </a:solidFill>
              </a:rPr>
              <a:t> </a:t>
            </a:r>
            <a:r>
              <a:rPr lang="en-US" sz="2000" dirty="0">
                <a:solidFill>
                  <a:schemeClr val="bg1"/>
                </a:solidFill>
              </a:rPr>
              <a:t>sea </a:t>
            </a:r>
            <a:r>
              <a:rPr lang="en-US" sz="2000" dirty="0" smtClean="0">
                <a:solidFill>
                  <a:schemeClr val="bg1"/>
                </a:solidFill>
              </a:rPr>
              <a:t>salt. </a:t>
            </a:r>
          </a:p>
          <a:p>
            <a:pPr algn="just"/>
            <a:endParaRPr lang="en-US" sz="2000" dirty="0" smtClean="0">
              <a:solidFill>
                <a:schemeClr val="bg1"/>
              </a:solidFill>
            </a:endParaRPr>
          </a:p>
          <a:p>
            <a:pPr algn="just"/>
            <a:endParaRPr lang="en-US" sz="2000" dirty="0" smtClean="0">
              <a:solidFill>
                <a:schemeClr val="bg1"/>
              </a:solidFill>
            </a:endParaRPr>
          </a:p>
          <a:p>
            <a:pPr algn="just">
              <a:buFont typeface="Arial" pitchFamily="34" charset="0"/>
              <a:buChar char="•"/>
            </a:pPr>
            <a:r>
              <a:rPr lang="en-US" sz="2000" dirty="0" smtClean="0">
                <a:solidFill>
                  <a:schemeClr val="bg1"/>
                </a:solidFill>
              </a:rPr>
              <a:t>   The </a:t>
            </a:r>
            <a:r>
              <a:rPr lang="en-US" sz="2000" dirty="0">
                <a:solidFill>
                  <a:schemeClr val="bg1"/>
                </a:solidFill>
              </a:rPr>
              <a:t>inclusion of this residual material </a:t>
            </a:r>
            <a:r>
              <a:rPr lang="en-US" sz="2000" dirty="0" smtClean="0">
                <a:solidFill>
                  <a:schemeClr val="bg1"/>
                </a:solidFill>
              </a:rPr>
              <a:t>decreases the </a:t>
            </a:r>
            <a:r>
              <a:rPr lang="en-US" sz="2000" dirty="0">
                <a:solidFill>
                  <a:schemeClr val="bg1"/>
                </a:solidFill>
              </a:rPr>
              <a:t>calculated maximum Eabs from </a:t>
            </a:r>
            <a:r>
              <a:rPr lang="en-US" sz="2000" dirty="0" smtClean="0">
                <a:solidFill>
                  <a:schemeClr val="bg1"/>
                </a:solidFill>
              </a:rPr>
              <a:t>the no-residual calculation</a:t>
            </a:r>
            <a:r>
              <a:rPr lang="en-US" sz="2000" dirty="0" smtClean="0">
                <a:solidFill>
                  <a:schemeClr val="bg1"/>
                </a:solidFill>
              </a:rPr>
              <a:t>.</a:t>
            </a:r>
          </a:p>
          <a:p>
            <a:pPr algn="just">
              <a:buFont typeface="Arial" pitchFamily="34" charset="0"/>
              <a:buChar char="•"/>
            </a:pPr>
            <a:endParaRPr lang="en-US" sz="2000" dirty="0" smtClean="0">
              <a:solidFill>
                <a:schemeClr val="bg1"/>
              </a:solidFill>
            </a:endParaRPr>
          </a:p>
          <a:p>
            <a:pPr algn="just"/>
            <a:endParaRPr lang="en-US" sz="2000" dirty="0" smtClean="0">
              <a:solidFill>
                <a:schemeClr val="bg1"/>
              </a:solidFill>
            </a:endParaRPr>
          </a:p>
          <a:p>
            <a:pPr algn="just">
              <a:buFont typeface="Arial" pitchFamily="34" charset="0"/>
              <a:buChar char="•"/>
            </a:pPr>
            <a:r>
              <a:rPr lang="en-US" sz="2000" dirty="0" smtClean="0">
                <a:solidFill>
                  <a:schemeClr val="bg1"/>
                </a:solidFill>
              </a:rPr>
              <a:t> If CS Mie theory is not appropriate for ambient particles—whether only at low RH or at both low and high RH—then climate models that use CS Mie theory may overestimate warming by BC. </a:t>
            </a:r>
          </a:p>
          <a:p>
            <a:pPr algn="just"/>
            <a:endParaRPr lang="en-US" sz="2000" dirty="0" smtClean="0">
              <a:solidFill>
                <a:schemeClr val="bg1"/>
              </a:solidFill>
            </a:endParaRPr>
          </a:p>
          <a:p>
            <a:pPr algn="just"/>
            <a:endParaRPr lang="en-US" sz="2000" dirty="0" smtClean="0">
              <a:solidFill>
                <a:schemeClr val="bg1"/>
              </a:solidFill>
            </a:endParaRPr>
          </a:p>
          <a:p>
            <a:pPr algn="just">
              <a:buFont typeface="Arial" pitchFamily="34" charset="0"/>
              <a:buChar char="•"/>
            </a:pPr>
            <a:r>
              <a:rPr lang="en-US" sz="2000" dirty="0" smtClean="0">
                <a:solidFill>
                  <a:schemeClr val="bg1"/>
                </a:solidFill>
              </a:rPr>
              <a:t>   We </a:t>
            </a:r>
            <a:r>
              <a:rPr lang="en-US" sz="2000" dirty="0" smtClean="0">
                <a:solidFill>
                  <a:schemeClr val="bg1"/>
                </a:solidFill>
              </a:rPr>
              <a:t>acknowledge that it is important that future measurements are expanded to   higher RH, the effects of residual components after thermal, and to make measurements at more locations and over time. </a:t>
            </a:r>
          </a:p>
          <a:p>
            <a:pPr algn="just"/>
            <a:endParaRPr lang="en-US" sz="2000" dirty="0" smtClean="0">
              <a:solidFill>
                <a:schemeClr val="bg1"/>
              </a:solidFill>
            </a:endParaRPr>
          </a:p>
          <a:p>
            <a:pPr algn="just"/>
            <a:endParaRPr lang="en-US" sz="2000" dirty="0" smtClean="0">
              <a:solidFill>
                <a:schemeClr val="bg1"/>
              </a:solidFill>
            </a:endParaRPr>
          </a:p>
          <a:p>
            <a:pPr algn="just"/>
            <a:endParaRPr lang="en-US" sz="2000" dirty="0" smtClean="0">
              <a:solidFill>
                <a:schemeClr val="bg1"/>
              </a:solidFill>
            </a:endParaRPr>
          </a:p>
          <a:p>
            <a:pPr algn="just"/>
            <a:endParaRPr lang="en-US" sz="2000" dirty="0">
              <a:solidFill>
                <a:schemeClr val="bg1"/>
              </a:solidFill>
            </a:endParaRPr>
          </a:p>
        </p:txBody>
      </p:sp>
      <p:sp>
        <p:nvSpPr>
          <p:cNvPr id="3" name="TextBox 2"/>
          <p:cNvSpPr txBox="1"/>
          <p:nvPr/>
        </p:nvSpPr>
        <p:spPr>
          <a:xfrm>
            <a:off x="0" y="76200"/>
            <a:ext cx="9144000" cy="584775"/>
          </a:xfrm>
          <a:prstGeom prst="rect">
            <a:avLst/>
          </a:prstGeom>
          <a:noFill/>
        </p:spPr>
        <p:txBody>
          <a:bodyPr wrap="square" rtlCol="0">
            <a:spAutoFit/>
          </a:bodyPr>
          <a:lstStyle/>
          <a:p>
            <a:pPr algn="ctr"/>
            <a:r>
              <a:rPr lang="en-US" sz="3200" b="1" dirty="0" smtClean="0">
                <a:solidFill>
                  <a:schemeClr val="tx2"/>
                </a:solidFill>
              </a:rPr>
              <a:t>Detail response </a:t>
            </a:r>
            <a:endParaRPr lang="en-US" sz="3200" b="1" dirty="0">
              <a:solidFill>
                <a:schemeClr val="tx2"/>
              </a:solidFill>
            </a:endParaRPr>
          </a:p>
        </p:txBody>
      </p:sp>
      <p:sp>
        <p:nvSpPr>
          <p:cNvPr id="4" name="TextBox 3"/>
          <p:cNvSpPr txBox="1"/>
          <p:nvPr/>
        </p:nvSpPr>
        <p:spPr>
          <a:xfrm>
            <a:off x="0" y="76200"/>
            <a:ext cx="9144000" cy="584775"/>
          </a:xfrm>
          <a:prstGeom prst="rect">
            <a:avLst/>
          </a:prstGeom>
          <a:noFill/>
        </p:spPr>
        <p:txBody>
          <a:bodyPr wrap="square" rtlCol="0">
            <a:spAutoFit/>
          </a:bodyPr>
          <a:lstStyle/>
          <a:p>
            <a:pPr algn="ctr"/>
            <a:r>
              <a:rPr lang="en-US" sz="3200" b="1" dirty="0" smtClean="0">
                <a:solidFill>
                  <a:schemeClr val="bg1"/>
                </a:solidFill>
              </a:rPr>
              <a:t>Conclusion: </a:t>
            </a:r>
            <a:r>
              <a:rPr lang="fr-FR" sz="3200" b="1" dirty="0" smtClean="0">
                <a:solidFill>
                  <a:schemeClr val="bg1"/>
                </a:solidFill>
              </a:rPr>
              <a:t>Christopher D. Cappa </a:t>
            </a:r>
            <a:r>
              <a:rPr lang="fr-FR" sz="3200" b="1" i="1" dirty="0" smtClean="0">
                <a:solidFill>
                  <a:schemeClr val="bg1"/>
                </a:solidFill>
              </a:rPr>
              <a:t>et al. </a:t>
            </a:r>
            <a:r>
              <a:rPr lang="fr-FR" sz="3200" b="1" i="1" dirty="0" err="1" smtClean="0">
                <a:solidFill>
                  <a:schemeClr val="bg1"/>
                </a:solidFill>
              </a:rPr>
              <a:t>Reply</a:t>
            </a:r>
            <a:endParaRPr lang="en-US" sz="3200" b="1"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763000" cy="646331"/>
          </a:xfrm>
          <a:prstGeom prst="rect">
            <a:avLst/>
          </a:prstGeom>
          <a:noFill/>
        </p:spPr>
        <p:txBody>
          <a:bodyPr wrap="square" rtlCol="0">
            <a:spAutoFit/>
          </a:bodyPr>
          <a:lstStyle/>
          <a:p>
            <a:pPr algn="ctr"/>
            <a:r>
              <a:rPr lang="en-US" sz="3600" b="1" dirty="0" smtClean="0">
                <a:solidFill>
                  <a:schemeClr val="bg1"/>
                </a:solidFill>
              </a:rPr>
              <a:t>Our Comment</a:t>
            </a:r>
            <a:endParaRPr lang="en-US" sz="3600" b="1" dirty="0">
              <a:solidFill>
                <a:schemeClr val="bg1"/>
              </a:solidFill>
            </a:endParaRPr>
          </a:p>
        </p:txBody>
      </p:sp>
      <p:pic>
        <p:nvPicPr>
          <p:cNvPr id="4" name="Picture 3" descr="Untitled.png"/>
          <p:cNvPicPr>
            <a:picLocks noChangeAspect="1"/>
          </p:cNvPicPr>
          <p:nvPr/>
        </p:nvPicPr>
        <p:blipFill>
          <a:blip r:embed="rId2" cstate="print"/>
          <a:srcRect r="47260" b="44356"/>
          <a:stretch>
            <a:fillRect/>
          </a:stretch>
        </p:blipFill>
        <p:spPr>
          <a:xfrm>
            <a:off x="2133600" y="2133600"/>
            <a:ext cx="5181600" cy="3070578"/>
          </a:xfrm>
          <a:prstGeom prst="rect">
            <a:avLst/>
          </a:prstGeom>
        </p:spPr>
      </p:pic>
      <p:sp>
        <p:nvSpPr>
          <p:cNvPr id="5" name="TextBox 4"/>
          <p:cNvSpPr txBox="1"/>
          <p:nvPr/>
        </p:nvSpPr>
        <p:spPr>
          <a:xfrm>
            <a:off x="0" y="914400"/>
            <a:ext cx="9144000" cy="954107"/>
          </a:xfrm>
          <a:prstGeom prst="rect">
            <a:avLst/>
          </a:prstGeom>
          <a:noFill/>
        </p:spPr>
        <p:txBody>
          <a:bodyPr wrap="square" rtlCol="0">
            <a:spAutoFit/>
          </a:bodyPr>
          <a:lstStyle/>
          <a:p>
            <a:pPr algn="ctr"/>
            <a:r>
              <a:rPr lang="en-US" sz="2800" dirty="0" smtClean="0">
                <a:solidFill>
                  <a:schemeClr val="bg1"/>
                </a:solidFill>
              </a:rPr>
              <a:t>Neither the authors nor the commenter  </a:t>
            </a:r>
          </a:p>
          <a:p>
            <a:pPr algn="ctr"/>
            <a:r>
              <a:rPr lang="en-US" sz="2800" dirty="0" smtClean="0">
                <a:solidFill>
                  <a:schemeClr val="bg1"/>
                </a:solidFill>
              </a:rPr>
              <a:t>consider the  BC morphology </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447800"/>
            <a:ext cx="5645007" cy="1446550"/>
          </a:xfrm>
          <a:prstGeom prst="rect">
            <a:avLst/>
          </a:prstGeom>
          <a:noFill/>
        </p:spPr>
        <p:txBody>
          <a:bodyPr wrap="none" rtlCol="0">
            <a:spAutoFit/>
          </a:bodyPr>
          <a:lstStyle/>
          <a:p>
            <a:r>
              <a:rPr lang="en-US" sz="8800" dirty="0" smtClean="0">
                <a:solidFill>
                  <a:schemeClr val="bg1"/>
                </a:solidFill>
              </a:rPr>
              <a:t>THANK YOU</a:t>
            </a:r>
            <a:endParaRPr lang="en-US" sz="88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68373"/>
            <a:ext cx="8686800" cy="4370427"/>
          </a:xfrm>
          <a:prstGeom prst="rect">
            <a:avLst/>
          </a:prstGeom>
          <a:noFill/>
        </p:spPr>
        <p:txBody>
          <a:bodyPr wrap="square" rtlCol="0">
            <a:spAutoFit/>
          </a:bodyPr>
          <a:lstStyle/>
          <a:p>
            <a:pPr algn="just">
              <a:buFont typeface="Arial" pitchFamily="34" charset="0"/>
              <a:buChar char="•"/>
            </a:pPr>
            <a:r>
              <a:rPr lang="en-US" sz="2400" b="1" dirty="0" smtClean="0">
                <a:solidFill>
                  <a:schemeClr val="bg1"/>
                </a:solidFill>
              </a:rPr>
              <a:t>   Findings from Two field Campaigns: </a:t>
            </a:r>
            <a:r>
              <a:rPr lang="en-US" sz="2200" dirty="0" smtClean="0">
                <a:solidFill>
                  <a:schemeClr val="bg1"/>
                </a:solidFill>
              </a:rPr>
              <a:t>  The California Research at the Nexus of Air Quality and Climate Change (</a:t>
            </a:r>
            <a:r>
              <a:rPr lang="en-US" sz="2200" dirty="0" err="1" smtClean="0">
                <a:solidFill>
                  <a:schemeClr val="bg1"/>
                </a:solidFill>
              </a:rPr>
              <a:t>CalNex</a:t>
            </a:r>
            <a:r>
              <a:rPr lang="en-US" sz="2200" dirty="0" smtClean="0">
                <a:solidFill>
                  <a:schemeClr val="bg1"/>
                </a:solidFill>
              </a:rPr>
              <a:t>) and Carbonaceous Aerosols and </a:t>
            </a:r>
            <a:r>
              <a:rPr lang="en-US" sz="2200" dirty="0" err="1" smtClean="0">
                <a:solidFill>
                  <a:schemeClr val="bg1"/>
                </a:solidFill>
              </a:rPr>
              <a:t>Radiative</a:t>
            </a:r>
            <a:r>
              <a:rPr lang="en-US" sz="2200" dirty="0" smtClean="0">
                <a:solidFill>
                  <a:schemeClr val="bg1"/>
                </a:solidFill>
              </a:rPr>
              <a:t> Effects Study  (CARES) </a:t>
            </a:r>
          </a:p>
          <a:p>
            <a:r>
              <a:rPr lang="en-US" sz="2200" b="1" dirty="0" smtClean="0">
                <a:solidFill>
                  <a:schemeClr val="bg1"/>
                </a:solidFill>
              </a:rPr>
              <a:t>           -- </a:t>
            </a:r>
            <a:r>
              <a:rPr lang="fr-FR" sz="2200" b="1" dirty="0" smtClean="0">
                <a:solidFill>
                  <a:schemeClr val="bg1"/>
                </a:solidFill>
              </a:rPr>
              <a:t>C. D. Cappa et al.,</a:t>
            </a:r>
            <a:r>
              <a:rPr lang="en-US" sz="2200" b="1" dirty="0" smtClean="0">
                <a:solidFill>
                  <a:schemeClr val="bg1"/>
                </a:solidFill>
              </a:rPr>
              <a:t> </a:t>
            </a:r>
            <a:r>
              <a:rPr lang="en-US" sz="2200" dirty="0" smtClean="0">
                <a:solidFill>
                  <a:schemeClr val="bg1"/>
                </a:solidFill>
              </a:rPr>
              <a:t>Science,</a:t>
            </a:r>
            <a:r>
              <a:rPr lang="en-US" sz="2200" b="1" dirty="0" smtClean="0">
                <a:solidFill>
                  <a:schemeClr val="bg1"/>
                </a:solidFill>
              </a:rPr>
              <a:t> </a:t>
            </a:r>
            <a:r>
              <a:rPr lang="en-US" sz="2200" dirty="0" smtClean="0">
                <a:solidFill>
                  <a:schemeClr val="bg1"/>
                </a:solidFill>
              </a:rPr>
              <a:t>31 August 2012</a:t>
            </a:r>
            <a:r>
              <a:rPr lang="en-US" sz="2200" b="1" dirty="0" smtClean="0">
                <a:solidFill>
                  <a:schemeClr val="bg1"/>
                </a:solidFill>
              </a:rPr>
              <a:t> </a:t>
            </a:r>
          </a:p>
          <a:p>
            <a:endParaRPr lang="en-US" sz="2400" b="1" dirty="0" smtClean="0">
              <a:solidFill>
                <a:schemeClr val="bg1"/>
              </a:solidFill>
            </a:endParaRPr>
          </a:p>
          <a:p>
            <a:endParaRPr lang="en-US" sz="2400" dirty="0" smtClean="0">
              <a:solidFill>
                <a:schemeClr val="bg1"/>
              </a:solidFill>
            </a:endParaRPr>
          </a:p>
          <a:p>
            <a:pPr>
              <a:buFont typeface="Arial" pitchFamily="34" charset="0"/>
              <a:buChar char="•"/>
            </a:pPr>
            <a:r>
              <a:rPr lang="en-US" sz="2400" b="1" dirty="0" smtClean="0">
                <a:solidFill>
                  <a:schemeClr val="bg1"/>
                </a:solidFill>
              </a:rPr>
              <a:t>   Technical Comment </a:t>
            </a:r>
          </a:p>
          <a:p>
            <a:r>
              <a:rPr lang="en-US" sz="2200" b="1" dirty="0" smtClean="0">
                <a:solidFill>
                  <a:schemeClr val="bg1"/>
                </a:solidFill>
              </a:rPr>
              <a:t>         -- M. </a:t>
            </a:r>
            <a:r>
              <a:rPr lang="en-US" sz="2200" b="1" dirty="0">
                <a:solidFill>
                  <a:schemeClr val="bg1"/>
                </a:solidFill>
              </a:rPr>
              <a:t>Z. </a:t>
            </a:r>
            <a:r>
              <a:rPr lang="en-US" sz="2200" b="1" dirty="0" smtClean="0">
                <a:solidFill>
                  <a:schemeClr val="bg1"/>
                </a:solidFill>
              </a:rPr>
              <a:t>  Jacobson,  </a:t>
            </a:r>
            <a:r>
              <a:rPr lang="en-US" sz="2200" dirty="0" smtClean="0">
                <a:solidFill>
                  <a:schemeClr val="bg1"/>
                </a:solidFill>
              </a:rPr>
              <a:t>Science, 11 </a:t>
            </a:r>
            <a:r>
              <a:rPr lang="en-US" sz="2200" dirty="0">
                <a:solidFill>
                  <a:schemeClr val="bg1"/>
                </a:solidFill>
              </a:rPr>
              <a:t>December </a:t>
            </a:r>
            <a:r>
              <a:rPr lang="en-US" sz="2200" dirty="0" smtClean="0">
                <a:solidFill>
                  <a:schemeClr val="bg1"/>
                </a:solidFill>
              </a:rPr>
              <a:t>2012 </a:t>
            </a:r>
          </a:p>
          <a:p>
            <a:endParaRPr lang="en-US" sz="2400" dirty="0" smtClean="0">
              <a:solidFill>
                <a:schemeClr val="bg1"/>
              </a:solidFill>
            </a:endParaRPr>
          </a:p>
          <a:p>
            <a:r>
              <a:rPr lang="en-US" sz="2400" dirty="0" smtClean="0">
                <a:solidFill>
                  <a:schemeClr val="bg1"/>
                </a:solidFill>
              </a:rPr>
              <a:t> </a:t>
            </a:r>
          </a:p>
          <a:p>
            <a:pPr>
              <a:buFont typeface="Arial" pitchFamily="34" charset="0"/>
              <a:buChar char="•"/>
            </a:pPr>
            <a:r>
              <a:rPr lang="en-US" sz="2400" b="1" dirty="0" smtClean="0">
                <a:solidFill>
                  <a:schemeClr val="bg1"/>
                </a:solidFill>
              </a:rPr>
              <a:t>   Response </a:t>
            </a:r>
            <a:r>
              <a:rPr lang="en-US" sz="2400" b="1" dirty="0">
                <a:solidFill>
                  <a:schemeClr val="bg1"/>
                </a:solidFill>
              </a:rPr>
              <a:t>to </a:t>
            </a:r>
            <a:r>
              <a:rPr lang="en-US" sz="2400" b="1" dirty="0" smtClean="0">
                <a:solidFill>
                  <a:schemeClr val="bg1"/>
                </a:solidFill>
              </a:rPr>
              <a:t>Comment </a:t>
            </a:r>
          </a:p>
          <a:p>
            <a:r>
              <a:rPr lang="en-US" sz="2200" b="1" dirty="0" smtClean="0">
                <a:solidFill>
                  <a:schemeClr val="bg1"/>
                </a:solidFill>
              </a:rPr>
              <a:t>         -- </a:t>
            </a:r>
            <a:r>
              <a:rPr lang="fr-FR" sz="2200" b="1" dirty="0" smtClean="0">
                <a:solidFill>
                  <a:schemeClr val="bg1"/>
                </a:solidFill>
              </a:rPr>
              <a:t>C. </a:t>
            </a:r>
            <a:r>
              <a:rPr lang="fr-FR" sz="2200" b="1" dirty="0">
                <a:solidFill>
                  <a:schemeClr val="bg1"/>
                </a:solidFill>
              </a:rPr>
              <a:t>D. Cappa et al</a:t>
            </a:r>
            <a:r>
              <a:rPr lang="fr-FR" sz="2200" b="1" dirty="0" smtClean="0">
                <a:solidFill>
                  <a:schemeClr val="bg1"/>
                </a:solidFill>
              </a:rPr>
              <a:t>., </a:t>
            </a:r>
            <a:r>
              <a:rPr lang="en-US" sz="2200" dirty="0" smtClean="0">
                <a:solidFill>
                  <a:schemeClr val="bg1"/>
                </a:solidFill>
              </a:rPr>
              <a:t>Science, 25 January </a:t>
            </a:r>
            <a:r>
              <a:rPr lang="en-US" sz="2200" dirty="0">
                <a:solidFill>
                  <a:schemeClr val="bg1"/>
                </a:solidFill>
              </a:rPr>
              <a:t>2013</a:t>
            </a:r>
          </a:p>
        </p:txBody>
      </p:sp>
      <p:sp>
        <p:nvSpPr>
          <p:cNvPr id="3" name="TextBox 2"/>
          <p:cNvSpPr txBox="1"/>
          <p:nvPr/>
        </p:nvSpPr>
        <p:spPr>
          <a:xfrm>
            <a:off x="0" y="76200"/>
            <a:ext cx="9144000" cy="584775"/>
          </a:xfrm>
          <a:prstGeom prst="rect">
            <a:avLst/>
          </a:prstGeom>
          <a:noFill/>
        </p:spPr>
        <p:txBody>
          <a:bodyPr wrap="square" rtlCol="0">
            <a:spAutoFit/>
          </a:bodyPr>
          <a:lstStyle/>
          <a:p>
            <a:pPr algn="ctr"/>
            <a:r>
              <a:rPr lang="en-US" sz="3200" b="1" dirty="0" smtClean="0">
                <a:solidFill>
                  <a:schemeClr val="bg1"/>
                </a:solidFill>
              </a:rPr>
              <a:t>Outline</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C:\Documents and Settings\Administrator\Desktop\aged soot.bmp"/>
          <p:cNvPicPr>
            <a:picLocks noChangeAspect="1" noChangeArrowheads="1"/>
          </p:cNvPicPr>
          <p:nvPr/>
        </p:nvPicPr>
        <p:blipFill>
          <a:blip r:embed="rId2" cstate="print"/>
          <a:srcRect r="16667"/>
          <a:stretch>
            <a:fillRect/>
          </a:stretch>
        </p:blipFill>
        <p:spPr bwMode="auto">
          <a:xfrm>
            <a:off x="609600" y="1692528"/>
            <a:ext cx="3962400" cy="2346072"/>
          </a:xfrm>
          <a:prstGeom prst="rect">
            <a:avLst/>
          </a:prstGeom>
          <a:noFill/>
          <a:ln w="9525">
            <a:noFill/>
            <a:miter lim="800000"/>
            <a:headEnd/>
            <a:tailEnd/>
          </a:ln>
        </p:spPr>
      </p:pic>
      <p:sp>
        <p:nvSpPr>
          <p:cNvPr id="5" name="TextBox 4"/>
          <p:cNvSpPr txBox="1"/>
          <p:nvPr/>
        </p:nvSpPr>
        <p:spPr>
          <a:xfrm>
            <a:off x="0" y="76200"/>
            <a:ext cx="9144000" cy="615553"/>
          </a:xfrm>
          <a:prstGeom prst="rect">
            <a:avLst/>
          </a:prstGeom>
          <a:noFill/>
        </p:spPr>
        <p:txBody>
          <a:bodyPr wrap="square" rtlCol="0">
            <a:spAutoFit/>
          </a:bodyPr>
          <a:lstStyle/>
          <a:p>
            <a:pPr algn="ctr"/>
            <a:r>
              <a:rPr lang="en-US" sz="3400" dirty="0" smtClean="0">
                <a:solidFill>
                  <a:schemeClr val="bg1"/>
                </a:solidFill>
                <a:latin typeface="+mj-lt"/>
                <a:cs typeface="Arial" pitchFamily="34" charset="0"/>
              </a:rPr>
              <a:t>Black  Carbon (BC)</a:t>
            </a:r>
            <a:endParaRPr lang="en-US" sz="3400" dirty="0">
              <a:solidFill>
                <a:schemeClr val="bg1"/>
              </a:solidFill>
              <a:latin typeface="+mj-lt"/>
              <a:cs typeface="Arial" pitchFamily="34" charset="0"/>
            </a:endParaRPr>
          </a:p>
        </p:txBody>
      </p:sp>
      <p:pic>
        <p:nvPicPr>
          <p:cNvPr id="6" name="Picture 6" descr="UrbanBiomassBurningEzdraw"/>
          <p:cNvPicPr>
            <a:picLocks noChangeAspect="1" noChangeArrowheads="1"/>
          </p:cNvPicPr>
          <p:nvPr/>
        </p:nvPicPr>
        <p:blipFill>
          <a:blip r:embed="rId3" cstate="print"/>
          <a:srcRect l="48901" t="15151" b="9091"/>
          <a:stretch>
            <a:fillRect/>
          </a:stretch>
        </p:blipFill>
        <p:spPr bwMode="auto">
          <a:xfrm>
            <a:off x="5305024" y="1676400"/>
            <a:ext cx="3153176" cy="2286000"/>
          </a:xfrm>
          <a:prstGeom prst="rect">
            <a:avLst/>
          </a:prstGeom>
          <a:noFill/>
          <a:ln w="9525">
            <a:noFill/>
            <a:miter lim="800000"/>
            <a:headEnd/>
            <a:tailEnd/>
          </a:ln>
        </p:spPr>
      </p:pic>
      <p:sp>
        <p:nvSpPr>
          <p:cNvPr id="8" name="Rectangle 7"/>
          <p:cNvSpPr/>
          <p:nvPr/>
        </p:nvSpPr>
        <p:spPr>
          <a:xfrm>
            <a:off x="152400" y="725269"/>
            <a:ext cx="9220200" cy="430887"/>
          </a:xfrm>
          <a:prstGeom prst="rect">
            <a:avLst/>
          </a:prstGeom>
        </p:spPr>
        <p:txBody>
          <a:bodyPr wrap="square">
            <a:spAutoFit/>
          </a:bodyPr>
          <a:lstStyle/>
          <a:p>
            <a:r>
              <a:rPr lang="en-US" sz="2200" b="1" dirty="0" smtClean="0">
                <a:solidFill>
                  <a:schemeClr val="bg1"/>
                </a:solidFill>
              </a:rPr>
              <a:t>BC is released from the burning of fossil fuel, biomass, and, natural fires</a:t>
            </a:r>
            <a:endParaRPr lang="en-US" sz="2200" b="1" dirty="0">
              <a:solidFill>
                <a:schemeClr val="bg1"/>
              </a:solidFill>
            </a:endParaRPr>
          </a:p>
        </p:txBody>
      </p:sp>
      <p:sp>
        <p:nvSpPr>
          <p:cNvPr id="11" name="TextBox 10"/>
          <p:cNvSpPr txBox="1"/>
          <p:nvPr/>
        </p:nvSpPr>
        <p:spPr>
          <a:xfrm>
            <a:off x="3915880" y="1169313"/>
            <a:ext cx="1519968" cy="430887"/>
          </a:xfrm>
          <a:prstGeom prst="rect">
            <a:avLst/>
          </a:prstGeom>
          <a:noFill/>
        </p:spPr>
        <p:txBody>
          <a:bodyPr wrap="none" rtlCol="0">
            <a:spAutoFit/>
          </a:bodyPr>
          <a:lstStyle/>
          <a:p>
            <a:r>
              <a:rPr lang="en-US" sz="2200" b="1" dirty="0" smtClean="0">
                <a:solidFill>
                  <a:schemeClr val="bg1"/>
                </a:solidFill>
              </a:rPr>
              <a:t>Aging of BC</a:t>
            </a:r>
            <a:endParaRPr lang="en-US" sz="2200" b="1" dirty="0">
              <a:solidFill>
                <a:schemeClr val="bg1"/>
              </a:solidFill>
            </a:endParaRPr>
          </a:p>
        </p:txBody>
      </p:sp>
      <p:sp>
        <p:nvSpPr>
          <p:cNvPr id="13" name="Rectangle 12"/>
          <p:cNvSpPr/>
          <p:nvPr/>
        </p:nvSpPr>
        <p:spPr>
          <a:xfrm>
            <a:off x="228600" y="4584918"/>
            <a:ext cx="8686800" cy="1815882"/>
          </a:xfrm>
          <a:prstGeom prst="rect">
            <a:avLst/>
          </a:prstGeom>
        </p:spPr>
        <p:txBody>
          <a:bodyPr wrap="square">
            <a:spAutoFit/>
          </a:bodyPr>
          <a:lstStyle/>
          <a:p>
            <a:pPr algn="just"/>
            <a:r>
              <a:rPr lang="en-US" sz="2400" b="1" dirty="0" smtClean="0">
                <a:solidFill>
                  <a:schemeClr val="bg1"/>
                </a:solidFill>
              </a:rPr>
              <a:t>Absorption enhancement (E</a:t>
            </a:r>
            <a:r>
              <a:rPr lang="en-US" sz="2400" b="1" baseline="-25000" dirty="0" smtClean="0">
                <a:solidFill>
                  <a:schemeClr val="bg1"/>
                </a:solidFill>
              </a:rPr>
              <a:t>abs</a:t>
            </a:r>
            <a:r>
              <a:rPr lang="en-US" sz="2400" b="1" dirty="0" smtClean="0">
                <a:solidFill>
                  <a:schemeClr val="bg1"/>
                </a:solidFill>
              </a:rPr>
              <a:t>):</a:t>
            </a:r>
            <a:r>
              <a:rPr lang="en-US" sz="2200" dirty="0" smtClean="0">
                <a:solidFill>
                  <a:schemeClr val="bg1"/>
                </a:solidFill>
              </a:rPr>
              <a:t> Ratio between ambient particle absorption and the absorption after particle heating in a thermo denuder to evaporate and remove NR-PM (non-refractory particulate matter: organics, nitrates, sulfates etc). The observed E</a:t>
            </a:r>
            <a:r>
              <a:rPr lang="en-US" sz="2200" baseline="-25000" dirty="0" smtClean="0">
                <a:solidFill>
                  <a:schemeClr val="bg1"/>
                </a:solidFill>
              </a:rPr>
              <a:t>abs</a:t>
            </a:r>
            <a:r>
              <a:rPr lang="en-US" sz="2200" dirty="0" smtClean="0">
                <a:solidFill>
                  <a:schemeClr val="bg1"/>
                </a:solidFill>
              </a:rPr>
              <a:t> include effects of both </a:t>
            </a:r>
            <a:r>
              <a:rPr lang="en-US" sz="2200" dirty="0" err="1" smtClean="0">
                <a:solidFill>
                  <a:schemeClr val="bg1"/>
                </a:solidFill>
              </a:rPr>
              <a:t>lensing</a:t>
            </a:r>
            <a:r>
              <a:rPr lang="en-US" sz="2200" dirty="0" smtClean="0">
                <a:solidFill>
                  <a:schemeClr val="bg1"/>
                </a:solidFill>
              </a:rPr>
              <a:t> and of </a:t>
            </a:r>
            <a:r>
              <a:rPr lang="en-US" sz="2200" dirty="0" smtClean="0">
                <a:solidFill>
                  <a:schemeClr val="bg1"/>
                </a:solidFill>
              </a:rPr>
              <a:t> </a:t>
            </a:r>
            <a:r>
              <a:rPr lang="en-US" sz="2200" dirty="0" err="1" smtClean="0">
                <a:solidFill>
                  <a:schemeClr val="bg1"/>
                </a:solidFill>
              </a:rPr>
              <a:t>BrC</a:t>
            </a:r>
            <a:r>
              <a:rPr lang="en-US" sz="2200" dirty="0" smtClean="0">
                <a:solidFill>
                  <a:schemeClr val="bg1"/>
                </a:solidFill>
              </a:rPr>
              <a:t> (brown carbon) </a:t>
            </a:r>
            <a:r>
              <a:rPr lang="en-US" sz="2200" dirty="0" smtClean="0">
                <a:solidFill>
                  <a:schemeClr val="bg1"/>
                </a:solidFill>
              </a:rPr>
              <a:t>absorption.</a:t>
            </a:r>
            <a:endParaRPr lang="en-US" sz="22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9400" y="253425"/>
            <a:ext cx="3041217" cy="584775"/>
          </a:xfrm>
          <a:prstGeom prst="rect">
            <a:avLst/>
          </a:prstGeom>
          <a:noFill/>
        </p:spPr>
        <p:txBody>
          <a:bodyPr wrap="none" rtlCol="0">
            <a:spAutoFit/>
          </a:bodyPr>
          <a:lstStyle/>
          <a:p>
            <a:r>
              <a:rPr lang="en-US" sz="3200" b="1" dirty="0" smtClean="0">
                <a:solidFill>
                  <a:schemeClr val="bg1"/>
                </a:solidFill>
              </a:rPr>
              <a:t>Black Carbon  BC</a:t>
            </a:r>
            <a:endParaRPr lang="en-US" sz="3200" b="1" dirty="0">
              <a:solidFill>
                <a:schemeClr val="bg1"/>
              </a:solidFill>
            </a:endParaRPr>
          </a:p>
        </p:txBody>
      </p:sp>
      <p:sp>
        <p:nvSpPr>
          <p:cNvPr id="8" name="Rectangle 7"/>
          <p:cNvSpPr/>
          <p:nvPr/>
        </p:nvSpPr>
        <p:spPr>
          <a:xfrm>
            <a:off x="304800" y="1159907"/>
            <a:ext cx="8686800" cy="4555093"/>
          </a:xfrm>
          <a:prstGeom prst="rect">
            <a:avLst/>
          </a:prstGeom>
        </p:spPr>
        <p:txBody>
          <a:bodyPr wrap="square">
            <a:spAutoFit/>
          </a:bodyPr>
          <a:lstStyle/>
          <a:p>
            <a:pPr>
              <a:buFont typeface="Arial" pitchFamily="34" charset="0"/>
              <a:buChar char="•"/>
            </a:pPr>
            <a:r>
              <a:rPr lang="en-US" sz="2200" b="1" dirty="0" smtClean="0">
                <a:solidFill>
                  <a:schemeClr val="bg1"/>
                </a:solidFill>
              </a:rPr>
              <a:t>   </a:t>
            </a:r>
            <a:r>
              <a:rPr lang="en-US" sz="2600" b="1" dirty="0" err="1" smtClean="0">
                <a:solidFill>
                  <a:schemeClr val="bg1"/>
                </a:solidFill>
              </a:rPr>
              <a:t>Radiative</a:t>
            </a:r>
            <a:r>
              <a:rPr lang="en-US" sz="2600" b="1" dirty="0" smtClean="0">
                <a:solidFill>
                  <a:schemeClr val="bg1"/>
                </a:solidFill>
              </a:rPr>
              <a:t> forcing</a:t>
            </a:r>
            <a:r>
              <a:rPr lang="en-US" sz="2600" dirty="0" smtClean="0">
                <a:solidFill>
                  <a:schemeClr val="bg1"/>
                </a:solidFill>
              </a:rPr>
              <a:t>:  </a:t>
            </a:r>
            <a:endParaRPr lang="en-US" sz="2600" dirty="0" smtClean="0">
              <a:solidFill>
                <a:schemeClr val="bg1"/>
              </a:solidFill>
            </a:endParaRPr>
          </a:p>
          <a:p>
            <a:r>
              <a:rPr lang="en-US" sz="2600" dirty="0" smtClean="0">
                <a:solidFill>
                  <a:schemeClr val="bg1"/>
                </a:solidFill>
              </a:rPr>
              <a:t> </a:t>
            </a:r>
            <a:r>
              <a:rPr lang="en-US" sz="2600" dirty="0" smtClean="0">
                <a:solidFill>
                  <a:schemeClr val="bg1"/>
                </a:solidFill>
              </a:rPr>
              <a:t> </a:t>
            </a:r>
            <a:r>
              <a:rPr lang="en-US" sz="2600" dirty="0" smtClean="0">
                <a:solidFill>
                  <a:schemeClr val="bg1"/>
                </a:solidFill>
              </a:rPr>
              <a:t>Change in net  (down minus up) irradiance  </a:t>
            </a:r>
            <a:r>
              <a:rPr lang="en-US" sz="2600" dirty="0" smtClean="0">
                <a:solidFill>
                  <a:schemeClr val="bg1"/>
                </a:solidFill>
              </a:rPr>
              <a:t>at the top of the atmosphere (TOP)</a:t>
            </a:r>
            <a:endParaRPr lang="en-US" sz="2600" dirty="0" smtClean="0">
              <a:solidFill>
                <a:schemeClr val="bg1"/>
              </a:solidFill>
            </a:endParaRPr>
          </a:p>
          <a:p>
            <a:endParaRPr lang="en-US" sz="2600" b="1" dirty="0" smtClean="0">
              <a:solidFill>
                <a:schemeClr val="bg1"/>
              </a:solidFill>
            </a:endParaRPr>
          </a:p>
          <a:p>
            <a:pPr>
              <a:buFont typeface="Arial" pitchFamily="34" charset="0"/>
              <a:buChar char="•"/>
            </a:pPr>
            <a:r>
              <a:rPr lang="en-US" sz="2600" b="1" dirty="0" smtClean="0">
                <a:solidFill>
                  <a:schemeClr val="bg1"/>
                </a:solidFill>
              </a:rPr>
              <a:t>   BC global direct forcing :  </a:t>
            </a:r>
            <a:endParaRPr lang="en-US" sz="2600" b="1" dirty="0" smtClean="0">
              <a:solidFill>
                <a:schemeClr val="bg1"/>
              </a:solidFill>
            </a:endParaRPr>
          </a:p>
          <a:p>
            <a:r>
              <a:rPr lang="en-US" sz="2600" b="1" dirty="0" smtClean="0">
                <a:solidFill>
                  <a:schemeClr val="bg1"/>
                </a:solidFill>
              </a:rPr>
              <a:t> </a:t>
            </a:r>
            <a:r>
              <a:rPr lang="en-US" sz="2600" b="1" dirty="0" smtClean="0">
                <a:solidFill>
                  <a:schemeClr val="bg1"/>
                </a:solidFill>
              </a:rPr>
              <a:t> </a:t>
            </a:r>
            <a:r>
              <a:rPr lang="en-US" sz="2600" dirty="0" smtClean="0">
                <a:solidFill>
                  <a:schemeClr val="bg1"/>
                </a:solidFill>
              </a:rPr>
              <a:t>0.27 (externally mix BC)- 0.54 (Core-sell BC) Wm</a:t>
            </a:r>
            <a:r>
              <a:rPr lang="en-US" sz="2600" baseline="30000" dirty="0" smtClean="0">
                <a:solidFill>
                  <a:schemeClr val="bg1"/>
                </a:solidFill>
              </a:rPr>
              <a:t>-2</a:t>
            </a:r>
            <a:r>
              <a:rPr lang="en-US" sz="2600" dirty="0" smtClean="0">
                <a:solidFill>
                  <a:schemeClr val="bg1"/>
                </a:solidFill>
              </a:rPr>
              <a:t>   </a:t>
            </a:r>
          </a:p>
          <a:p>
            <a:r>
              <a:rPr lang="en-US" sz="2200" dirty="0" smtClean="0">
                <a:solidFill>
                  <a:schemeClr val="bg1"/>
                </a:solidFill>
              </a:rPr>
              <a:t> </a:t>
            </a:r>
            <a:r>
              <a:rPr lang="en-US" sz="2200" dirty="0" smtClean="0">
                <a:solidFill>
                  <a:schemeClr val="bg1"/>
                </a:solidFill>
              </a:rPr>
              <a:t>                        </a:t>
            </a:r>
            <a:r>
              <a:rPr lang="en-US" sz="2200" dirty="0" smtClean="0">
                <a:solidFill>
                  <a:schemeClr val="bg1"/>
                </a:solidFill>
              </a:rPr>
              <a:t> </a:t>
            </a:r>
            <a:r>
              <a:rPr lang="en-US" sz="2200" dirty="0" smtClean="0">
                <a:solidFill>
                  <a:schemeClr val="bg1"/>
                </a:solidFill>
              </a:rPr>
              <a:t>(Jacobson, 2001, Nature)</a:t>
            </a:r>
          </a:p>
          <a:p>
            <a:pPr>
              <a:buFont typeface="Arial" pitchFamily="34" charset="0"/>
              <a:buChar char="•"/>
            </a:pPr>
            <a:endParaRPr lang="en-US" sz="2600" dirty="0" smtClean="0"/>
          </a:p>
          <a:p>
            <a:pPr>
              <a:buFont typeface="Arial" pitchFamily="34" charset="0"/>
              <a:buChar char="•"/>
            </a:pPr>
            <a:r>
              <a:rPr lang="en-US" sz="2600" b="1" dirty="0" smtClean="0">
                <a:solidFill>
                  <a:schemeClr val="bg1"/>
                </a:solidFill>
              </a:rPr>
              <a:t>   Present-day global warming due to BC</a:t>
            </a:r>
            <a:r>
              <a:rPr lang="en-US" sz="2600" dirty="0" smtClean="0">
                <a:solidFill>
                  <a:schemeClr val="bg1"/>
                </a:solidFill>
              </a:rPr>
              <a:t>:  0.2–0.4 </a:t>
            </a:r>
            <a:r>
              <a:rPr lang="en-US" sz="2600" baseline="30000" dirty="0" smtClean="0">
                <a:solidFill>
                  <a:schemeClr val="bg1"/>
                </a:solidFill>
              </a:rPr>
              <a:t>0</a:t>
            </a:r>
            <a:r>
              <a:rPr lang="en-US" sz="2600" dirty="0" smtClean="0">
                <a:solidFill>
                  <a:schemeClr val="bg1"/>
                </a:solidFill>
              </a:rPr>
              <a:t>C</a:t>
            </a:r>
          </a:p>
          <a:p>
            <a:r>
              <a:rPr lang="en-US" sz="2200" dirty="0" smtClean="0">
                <a:solidFill>
                  <a:schemeClr val="bg1"/>
                </a:solidFill>
              </a:rPr>
              <a:t>              (climate sensitivity 0.75 </a:t>
            </a:r>
            <a:r>
              <a:rPr lang="en-US" sz="2200" baseline="30000" dirty="0" smtClean="0">
                <a:solidFill>
                  <a:schemeClr val="bg1"/>
                </a:solidFill>
              </a:rPr>
              <a:t>0</a:t>
            </a:r>
            <a:r>
              <a:rPr lang="en-US" sz="2200" dirty="0" smtClean="0">
                <a:solidFill>
                  <a:schemeClr val="bg1"/>
                </a:solidFill>
              </a:rPr>
              <a:t>C per W/m</a:t>
            </a:r>
            <a:r>
              <a:rPr lang="en-US" sz="2200" baseline="30000" dirty="0" smtClean="0">
                <a:solidFill>
                  <a:schemeClr val="bg1"/>
                </a:solidFill>
              </a:rPr>
              <a:t>-2</a:t>
            </a:r>
            <a:r>
              <a:rPr lang="en-US" sz="2200" dirty="0" smtClean="0">
                <a:solidFill>
                  <a:schemeClr val="bg1"/>
                </a:solidFill>
              </a:rPr>
              <a:t>, Hansen et al., 2005, Science)</a:t>
            </a:r>
          </a:p>
          <a:p>
            <a:endParaRPr lang="en-US" sz="2000" dirty="0" smtClean="0">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835527"/>
            <a:ext cx="8915400" cy="4031873"/>
          </a:xfrm>
          <a:prstGeom prst="rect">
            <a:avLst/>
          </a:prstGeom>
        </p:spPr>
        <p:txBody>
          <a:bodyPr wrap="square">
            <a:spAutoFit/>
          </a:bodyPr>
          <a:lstStyle/>
          <a:p>
            <a:endParaRPr lang="en-US" sz="2200" dirty="0" smtClean="0">
              <a:solidFill>
                <a:schemeClr val="bg1"/>
              </a:solidFill>
            </a:endParaRPr>
          </a:p>
          <a:p>
            <a:pPr>
              <a:buFont typeface="Arial" pitchFamily="34" charset="0"/>
              <a:buChar char="•"/>
            </a:pPr>
            <a:r>
              <a:rPr lang="en-US" sz="2400" dirty="0" smtClean="0">
                <a:solidFill>
                  <a:schemeClr val="bg1"/>
                </a:solidFill>
              </a:rPr>
              <a:t>  </a:t>
            </a:r>
            <a:r>
              <a:rPr lang="en-US" sz="2600" dirty="0" smtClean="0">
                <a:solidFill>
                  <a:schemeClr val="bg1"/>
                </a:solidFill>
              </a:rPr>
              <a:t>A value of 0 for fresh emissions (NO</a:t>
            </a:r>
            <a:r>
              <a:rPr lang="en-US" sz="2600" baseline="-25000" dirty="0" smtClean="0">
                <a:solidFill>
                  <a:schemeClr val="bg1"/>
                </a:solidFill>
              </a:rPr>
              <a:t>Y</a:t>
            </a:r>
            <a:r>
              <a:rPr lang="en-US" sz="2600" dirty="0" smtClean="0">
                <a:solidFill>
                  <a:schemeClr val="bg1"/>
                </a:solidFill>
              </a:rPr>
              <a:t>=NO</a:t>
            </a:r>
            <a:r>
              <a:rPr lang="en-US" sz="2600" baseline="-25000" dirty="0" smtClean="0">
                <a:solidFill>
                  <a:schemeClr val="bg1"/>
                </a:solidFill>
              </a:rPr>
              <a:t>X</a:t>
            </a:r>
            <a:r>
              <a:rPr lang="en-US" sz="2600" dirty="0" smtClean="0">
                <a:solidFill>
                  <a:schemeClr val="bg1"/>
                </a:solidFill>
              </a:rPr>
              <a:t>) </a:t>
            </a:r>
          </a:p>
          <a:p>
            <a:endParaRPr lang="en-US" sz="2600" dirty="0" smtClean="0">
              <a:solidFill>
                <a:schemeClr val="bg1"/>
              </a:solidFill>
            </a:endParaRPr>
          </a:p>
          <a:p>
            <a:pPr>
              <a:buFont typeface="Arial" pitchFamily="34" charset="0"/>
              <a:buChar char="•"/>
            </a:pPr>
            <a:r>
              <a:rPr lang="en-US" sz="2600" dirty="0" smtClean="0">
                <a:solidFill>
                  <a:schemeClr val="bg1"/>
                </a:solidFill>
              </a:rPr>
              <a:t>  A value of 1 when 90% of NO</a:t>
            </a:r>
            <a:r>
              <a:rPr lang="en-US" sz="2600" baseline="-25000" dirty="0" smtClean="0">
                <a:solidFill>
                  <a:schemeClr val="bg1"/>
                </a:solidFill>
              </a:rPr>
              <a:t>x</a:t>
            </a:r>
            <a:r>
              <a:rPr lang="en-US" sz="2600" dirty="0" smtClean="0">
                <a:solidFill>
                  <a:schemeClr val="bg1"/>
                </a:solidFill>
              </a:rPr>
              <a:t> has been converted into oxidation  products</a:t>
            </a:r>
          </a:p>
          <a:p>
            <a:endParaRPr lang="en-US" sz="2600" dirty="0" smtClean="0">
              <a:solidFill>
                <a:schemeClr val="bg1"/>
              </a:solidFill>
            </a:endParaRPr>
          </a:p>
          <a:p>
            <a:pPr>
              <a:buFont typeface="Arial" pitchFamily="34" charset="0"/>
              <a:buChar char="•"/>
            </a:pPr>
            <a:r>
              <a:rPr lang="en-US" sz="2600" dirty="0" smtClean="0">
                <a:solidFill>
                  <a:schemeClr val="bg1"/>
                </a:solidFill>
              </a:rPr>
              <a:t>  NO</a:t>
            </a:r>
            <a:r>
              <a:rPr lang="en-US" sz="2600" baseline="-25000" dirty="0" smtClean="0">
                <a:solidFill>
                  <a:schemeClr val="bg1"/>
                </a:solidFill>
              </a:rPr>
              <a:t>X</a:t>
            </a:r>
            <a:r>
              <a:rPr lang="en-US" sz="2600" dirty="0" smtClean="0">
                <a:solidFill>
                  <a:schemeClr val="bg1"/>
                </a:solidFill>
              </a:rPr>
              <a:t>=NO+NO</a:t>
            </a:r>
            <a:r>
              <a:rPr lang="en-US" sz="2600" baseline="-25000" dirty="0" smtClean="0">
                <a:solidFill>
                  <a:schemeClr val="bg1"/>
                </a:solidFill>
              </a:rPr>
              <a:t>2</a:t>
            </a:r>
          </a:p>
          <a:p>
            <a:endParaRPr lang="en-US" sz="2600" dirty="0" smtClean="0">
              <a:solidFill>
                <a:schemeClr val="bg1"/>
              </a:solidFill>
            </a:endParaRPr>
          </a:p>
          <a:p>
            <a:pPr>
              <a:buFont typeface="Arial" pitchFamily="34" charset="0"/>
              <a:buChar char="•"/>
            </a:pPr>
            <a:r>
              <a:rPr lang="en-US" sz="2600" dirty="0" smtClean="0">
                <a:solidFill>
                  <a:schemeClr val="bg1"/>
                </a:solidFill>
              </a:rPr>
              <a:t>  NO</a:t>
            </a:r>
            <a:r>
              <a:rPr lang="en-US" sz="2600" baseline="-25000" dirty="0" smtClean="0">
                <a:solidFill>
                  <a:schemeClr val="bg1"/>
                </a:solidFill>
              </a:rPr>
              <a:t>Y</a:t>
            </a:r>
            <a:r>
              <a:rPr lang="en-US" sz="2600" dirty="0" smtClean="0">
                <a:solidFill>
                  <a:schemeClr val="bg1"/>
                </a:solidFill>
              </a:rPr>
              <a:t>=NO</a:t>
            </a:r>
            <a:r>
              <a:rPr lang="en-US" sz="2600" baseline="-25000" dirty="0" smtClean="0">
                <a:solidFill>
                  <a:schemeClr val="bg1"/>
                </a:solidFill>
              </a:rPr>
              <a:t>X</a:t>
            </a:r>
            <a:r>
              <a:rPr lang="en-US" sz="2600" dirty="0" smtClean="0">
                <a:solidFill>
                  <a:schemeClr val="bg1"/>
                </a:solidFill>
              </a:rPr>
              <a:t>+ Oxidation product of NO</a:t>
            </a:r>
            <a:r>
              <a:rPr lang="en-US" sz="2600" baseline="-25000" dirty="0" smtClean="0">
                <a:solidFill>
                  <a:schemeClr val="bg1"/>
                </a:solidFill>
              </a:rPr>
              <a:t>X</a:t>
            </a:r>
            <a:endParaRPr lang="en-US" sz="2600" dirty="0" smtClean="0">
              <a:solidFill>
                <a:schemeClr val="bg1"/>
              </a:solidFill>
            </a:endParaRPr>
          </a:p>
          <a:p>
            <a:r>
              <a:rPr lang="en-US" sz="2600" dirty="0" smtClean="0">
                <a:solidFill>
                  <a:schemeClr val="bg1"/>
                </a:solidFill>
              </a:rPr>
              <a:t> </a:t>
            </a:r>
          </a:p>
        </p:txBody>
      </p:sp>
      <p:sp>
        <p:nvSpPr>
          <p:cNvPr id="3" name="Rectangle 2"/>
          <p:cNvSpPr/>
          <p:nvPr/>
        </p:nvSpPr>
        <p:spPr>
          <a:xfrm>
            <a:off x="0" y="171271"/>
            <a:ext cx="9144000" cy="1077218"/>
          </a:xfrm>
          <a:prstGeom prst="rect">
            <a:avLst/>
          </a:prstGeom>
        </p:spPr>
        <p:txBody>
          <a:bodyPr wrap="square">
            <a:spAutoFit/>
          </a:bodyPr>
          <a:lstStyle/>
          <a:p>
            <a:pPr algn="ctr"/>
            <a:r>
              <a:rPr lang="en-US" sz="3200" b="1" dirty="0" smtClean="0">
                <a:solidFill>
                  <a:schemeClr val="bg1"/>
                </a:solidFill>
              </a:rPr>
              <a:t>Photochemical </a:t>
            </a:r>
            <a:r>
              <a:rPr lang="en-US" sz="3200" b="1" dirty="0" smtClean="0">
                <a:solidFill>
                  <a:schemeClr val="bg1"/>
                </a:solidFill>
              </a:rPr>
              <a:t> Age  </a:t>
            </a:r>
            <a:r>
              <a:rPr lang="en-US" sz="3200" b="1" dirty="0" smtClean="0">
                <a:solidFill>
                  <a:schemeClr val="bg1"/>
                </a:solidFill>
              </a:rPr>
              <a:t>(PCA</a:t>
            </a:r>
            <a:r>
              <a:rPr lang="en-US" sz="3200" b="1" dirty="0" smtClean="0">
                <a:solidFill>
                  <a:schemeClr val="bg1"/>
                </a:solidFill>
              </a:rPr>
              <a:t>)</a:t>
            </a:r>
          </a:p>
          <a:p>
            <a:pPr algn="ctr"/>
            <a:r>
              <a:rPr lang="en-US" sz="3200" b="1" dirty="0" smtClean="0">
                <a:solidFill>
                  <a:schemeClr val="bg1"/>
                </a:solidFill>
              </a:rPr>
              <a:t> </a:t>
            </a:r>
            <a:r>
              <a:rPr lang="en-US" sz="3200" b="1" dirty="0" smtClean="0">
                <a:solidFill>
                  <a:schemeClr val="bg1"/>
                </a:solidFill>
              </a:rPr>
              <a:t>−Log</a:t>
            </a:r>
            <a:r>
              <a:rPr lang="en-US" sz="3200" b="1" baseline="-25000" dirty="0" smtClean="0">
                <a:solidFill>
                  <a:schemeClr val="bg1"/>
                </a:solidFill>
              </a:rPr>
              <a:t>10</a:t>
            </a:r>
            <a:r>
              <a:rPr lang="en-US" sz="3200" b="1" dirty="0" smtClean="0">
                <a:solidFill>
                  <a:schemeClr val="bg1"/>
                </a:solidFill>
              </a:rPr>
              <a:t> (NO</a:t>
            </a:r>
            <a:r>
              <a:rPr lang="en-US" sz="3200" b="1" baseline="-25000" dirty="0" smtClean="0">
                <a:solidFill>
                  <a:schemeClr val="bg1"/>
                </a:solidFill>
              </a:rPr>
              <a:t>x</a:t>
            </a:r>
            <a:r>
              <a:rPr lang="en-US" sz="3200" b="1" dirty="0" smtClean="0">
                <a:solidFill>
                  <a:schemeClr val="bg1"/>
                </a:solidFill>
              </a:rPr>
              <a:t>/NO</a:t>
            </a:r>
            <a:r>
              <a:rPr lang="en-US" sz="3200" b="1" baseline="-25000" dirty="0" smtClean="0">
                <a:solidFill>
                  <a:schemeClr val="bg1"/>
                </a:solidFill>
              </a:rPr>
              <a:t>y</a:t>
            </a:r>
            <a:r>
              <a:rPr lang="en-US" sz="3200" b="1" dirty="0" smtClean="0">
                <a:solidFill>
                  <a:schemeClr val="bg1"/>
                </a:solidFill>
              </a:rPr>
              <a:t>)</a:t>
            </a:r>
            <a:endParaRPr lang="en-US"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SPS3.gif"/>
          <p:cNvPicPr>
            <a:picLocks noChangeAspect="1"/>
          </p:cNvPicPr>
          <p:nvPr/>
        </p:nvPicPr>
        <p:blipFill>
          <a:blip r:embed="rId2" cstate="print"/>
          <a:srcRect l="1500" t="11000" r="54750" b="62000"/>
          <a:stretch>
            <a:fillRect/>
          </a:stretch>
        </p:blipFill>
        <p:spPr bwMode="auto">
          <a:xfrm>
            <a:off x="228600" y="2667000"/>
            <a:ext cx="4800600" cy="2287587"/>
          </a:xfrm>
          <a:prstGeom prst="rect">
            <a:avLst/>
          </a:prstGeom>
          <a:noFill/>
          <a:ln w="19050">
            <a:solidFill>
              <a:srgbClr val="000000"/>
            </a:solidFill>
            <a:miter lim="800000"/>
            <a:headEnd/>
            <a:tailEnd/>
          </a:ln>
        </p:spPr>
      </p:pic>
      <p:pic>
        <p:nvPicPr>
          <p:cNvPr id="3" name="Picture 9" descr="C:\Documents and Settings\Madhu\Desktop\355nmpic.JPG"/>
          <p:cNvPicPr>
            <a:picLocks noChangeAspect="1" noChangeArrowheads="1"/>
          </p:cNvPicPr>
          <p:nvPr/>
        </p:nvPicPr>
        <p:blipFill>
          <a:blip r:embed="rId3" cstate="print"/>
          <a:srcRect l="9264" t="21249" r="44727" b="24545"/>
          <a:stretch>
            <a:fillRect/>
          </a:stretch>
        </p:blipFill>
        <p:spPr bwMode="auto">
          <a:xfrm>
            <a:off x="5715000" y="2590800"/>
            <a:ext cx="2743200" cy="2149187"/>
          </a:xfrm>
          <a:prstGeom prst="rect">
            <a:avLst/>
          </a:prstGeom>
          <a:solidFill>
            <a:schemeClr val="tx1"/>
          </a:solidFill>
          <a:ln w="9525">
            <a:noFill/>
            <a:miter lim="800000"/>
            <a:headEnd/>
            <a:tailEnd/>
          </a:ln>
        </p:spPr>
      </p:pic>
      <p:sp>
        <p:nvSpPr>
          <p:cNvPr id="4" name="Rectangle 10"/>
          <p:cNvSpPr>
            <a:spLocks noChangeArrowheads="1"/>
          </p:cNvSpPr>
          <p:nvPr/>
        </p:nvSpPr>
        <p:spPr bwMode="auto">
          <a:xfrm>
            <a:off x="0" y="191869"/>
            <a:ext cx="9144000" cy="646331"/>
          </a:xfrm>
          <a:prstGeom prst="rect">
            <a:avLst/>
          </a:prstGeom>
          <a:noFill/>
          <a:ln w="9525">
            <a:noFill/>
            <a:miter lim="800000"/>
            <a:headEnd/>
            <a:tailEnd/>
          </a:ln>
        </p:spPr>
        <p:txBody>
          <a:bodyPr>
            <a:spAutoFit/>
          </a:bodyPr>
          <a:lstStyle/>
          <a:p>
            <a:pPr algn="ctr"/>
            <a:r>
              <a:rPr lang="en-US" sz="3600" dirty="0">
                <a:latin typeface="Times New Roman" pitchFamily="1" charset="0"/>
                <a:cs typeface="Times New Roman" pitchFamily="1" charset="0"/>
              </a:rPr>
              <a:t> </a:t>
            </a:r>
            <a:r>
              <a:rPr lang="en-US" sz="3400" dirty="0" err="1">
                <a:solidFill>
                  <a:schemeClr val="bg1"/>
                </a:solidFill>
                <a:latin typeface="Arial" pitchFamily="34" charset="0"/>
                <a:cs typeface="Arial" pitchFamily="34" charset="0"/>
              </a:rPr>
              <a:t>Photoacoustic</a:t>
            </a:r>
            <a:r>
              <a:rPr lang="en-US" sz="3400" dirty="0">
                <a:solidFill>
                  <a:schemeClr val="bg1"/>
                </a:solidFill>
                <a:latin typeface="Arial" pitchFamily="34" charset="0"/>
                <a:cs typeface="Arial" pitchFamily="34" charset="0"/>
              </a:rPr>
              <a:t> (PA) Aerosol Optics Instrument</a:t>
            </a:r>
          </a:p>
        </p:txBody>
      </p:sp>
      <p:sp>
        <p:nvSpPr>
          <p:cNvPr id="6" name="Rectangle 5"/>
          <p:cNvSpPr/>
          <p:nvPr/>
        </p:nvSpPr>
        <p:spPr>
          <a:xfrm>
            <a:off x="381000" y="5257800"/>
            <a:ext cx="4166525" cy="369332"/>
          </a:xfrm>
          <a:prstGeom prst="rect">
            <a:avLst/>
          </a:prstGeom>
        </p:spPr>
        <p:txBody>
          <a:bodyPr wrap="none">
            <a:spAutoFit/>
          </a:bodyPr>
          <a:lstStyle/>
          <a:p>
            <a:r>
              <a:rPr lang="en-US" b="1" dirty="0" smtClean="0">
                <a:solidFill>
                  <a:schemeClr val="bg1"/>
                </a:solidFill>
                <a:latin typeface="Times New Roman" pitchFamily="1" charset="0"/>
                <a:cs typeface="Times New Roman" pitchFamily="1" charset="0"/>
              </a:rPr>
              <a:t>Schematic of  </a:t>
            </a:r>
            <a:r>
              <a:rPr lang="en-US" b="1" dirty="0" err="1" smtClean="0">
                <a:solidFill>
                  <a:schemeClr val="bg1"/>
                </a:solidFill>
                <a:latin typeface="Times New Roman" pitchFamily="1" charset="0"/>
                <a:cs typeface="Times New Roman" pitchFamily="1" charset="0"/>
              </a:rPr>
              <a:t>Photoacoustic</a:t>
            </a:r>
            <a:r>
              <a:rPr lang="en-US" b="1" dirty="0" smtClean="0">
                <a:solidFill>
                  <a:schemeClr val="bg1"/>
                </a:solidFill>
                <a:latin typeface="Times New Roman" pitchFamily="1" charset="0"/>
                <a:cs typeface="Times New Roman" pitchFamily="1" charset="0"/>
              </a:rPr>
              <a:t> Instrument </a:t>
            </a:r>
            <a:endParaRPr lang="en-US" b="1" dirty="0">
              <a:solidFill>
                <a:schemeClr val="bg1"/>
              </a:solidFill>
              <a:latin typeface="Times New Roman" pitchFamily="1" charset="0"/>
              <a:cs typeface="Times New Roman" pitchFamily="1" charset="0"/>
            </a:endParaRPr>
          </a:p>
        </p:txBody>
      </p:sp>
      <p:sp>
        <p:nvSpPr>
          <p:cNvPr id="7" name="Rectangle 6"/>
          <p:cNvSpPr/>
          <p:nvPr/>
        </p:nvSpPr>
        <p:spPr>
          <a:xfrm>
            <a:off x="5990910" y="5269468"/>
            <a:ext cx="2238690" cy="369332"/>
          </a:xfrm>
          <a:prstGeom prst="rect">
            <a:avLst/>
          </a:prstGeom>
        </p:spPr>
        <p:txBody>
          <a:bodyPr wrap="none">
            <a:spAutoFit/>
          </a:bodyPr>
          <a:lstStyle/>
          <a:p>
            <a:r>
              <a:rPr lang="en-US" b="1" dirty="0" smtClean="0">
                <a:solidFill>
                  <a:schemeClr val="bg1"/>
                </a:solidFill>
                <a:latin typeface="Times New Roman" pitchFamily="1" charset="0"/>
                <a:cs typeface="Times New Roman" pitchFamily="1" charset="0"/>
              </a:rPr>
              <a:t>PA at 355 nm (new )</a:t>
            </a:r>
            <a:endParaRPr lang="en-US" b="1" dirty="0">
              <a:solidFill>
                <a:schemeClr val="bg1"/>
              </a:solidFill>
              <a:latin typeface="Times New Roman" pitchFamily="1" charset="0"/>
              <a:cs typeface="Times New Roman" pitchFamily="1" charset="0"/>
            </a:endParaRPr>
          </a:p>
        </p:txBody>
      </p:sp>
      <p:sp>
        <p:nvSpPr>
          <p:cNvPr id="9" name="Rectangle 8"/>
          <p:cNvSpPr/>
          <p:nvPr/>
        </p:nvSpPr>
        <p:spPr>
          <a:xfrm>
            <a:off x="152400" y="1600200"/>
            <a:ext cx="8382000" cy="830997"/>
          </a:xfrm>
          <a:prstGeom prst="rect">
            <a:avLst/>
          </a:prstGeom>
        </p:spPr>
        <p:txBody>
          <a:bodyPr wrap="square">
            <a:spAutoFit/>
          </a:bodyPr>
          <a:lstStyle/>
          <a:p>
            <a:pPr algn="ctr"/>
            <a:r>
              <a:rPr lang="en-US" sz="2400" dirty="0" smtClean="0">
                <a:solidFill>
                  <a:schemeClr val="bg1"/>
                </a:solidFill>
              </a:rPr>
              <a:t>The </a:t>
            </a:r>
            <a:r>
              <a:rPr lang="en-US" sz="2400" dirty="0" err="1" smtClean="0">
                <a:solidFill>
                  <a:schemeClr val="bg1"/>
                </a:solidFill>
              </a:rPr>
              <a:t>photoacoustic</a:t>
            </a:r>
            <a:r>
              <a:rPr lang="en-US" sz="2400" dirty="0" smtClean="0">
                <a:solidFill>
                  <a:schemeClr val="bg1"/>
                </a:solidFill>
              </a:rPr>
              <a:t> effect is based on the conversion of light energy into sound energy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728" r="49882" b="47595"/>
          <a:stretch>
            <a:fillRect/>
          </a:stretch>
        </p:blipFill>
        <p:spPr bwMode="auto">
          <a:xfrm>
            <a:off x="1710906" y="1281546"/>
            <a:ext cx="5223294" cy="3595254"/>
          </a:xfrm>
          <a:prstGeom prst="rect">
            <a:avLst/>
          </a:prstGeom>
          <a:noFill/>
          <a:ln w="9525">
            <a:noFill/>
            <a:miter lim="800000"/>
            <a:headEnd/>
            <a:tailEnd/>
          </a:ln>
        </p:spPr>
      </p:pic>
      <p:sp>
        <p:nvSpPr>
          <p:cNvPr id="3" name="Rectangle 2"/>
          <p:cNvSpPr/>
          <p:nvPr/>
        </p:nvSpPr>
        <p:spPr>
          <a:xfrm>
            <a:off x="152400" y="4923472"/>
            <a:ext cx="8839200" cy="1631216"/>
          </a:xfrm>
          <a:prstGeom prst="rect">
            <a:avLst/>
          </a:prstGeom>
        </p:spPr>
        <p:txBody>
          <a:bodyPr wrap="square">
            <a:spAutoFit/>
          </a:bodyPr>
          <a:lstStyle/>
          <a:p>
            <a:pPr algn="just"/>
            <a:r>
              <a:rPr lang="en-US" sz="2000" dirty="0" smtClean="0"/>
              <a:t> </a:t>
            </a:r>
            <a:r>
              <a:rPr lang="en-US" sz="2000" dirty="0">
                <a:solidFill>
                  <a:schemeClr val="bg1"/>
                </a:solidFill>
              </a:rPr>
              <a:t>The R</a:t>
            </a:r>
            <a:r>
              <a:rPr lang="en-US" sz="2000" baseline="-25000" dirty="0">
                <a:solidFill>
                  <a:schemeClr val="bg1"/>
                </a:solidFill>
              </a:rPr>
              <a:t>BC</a:t>
            </a:r>
            <a:r>
              <a:rPr lang="en-US" sz="2000" dirty="0">
                <a:solidFill>
                  <a:schemeClr val="bg1"/>
                </a:solidFill>
              </a:rPr>
              <a:t> (=[NR-PM</a:t>
            </a:r>
            <a:r>
              <a:rPr lang="en-US" sz="2000" baseline="-25000" dirty="0">
                <a:solidFill>
                  <a:schemeClr val="bg1"/>
                </a:solidFill>
              </a:rPr>
              <a:t>BC</a:t>
            </a:r>
            <a:r>
              <a:rPr lang="en-US" sz="2000" dirty="0">
                <a:solidFill>
                  <a:schemeClr val="bg1"/>
                </a:solidFill>
              </a:rPr>
              <a:t>]/[BC]) ratio as a function of PCA (–log([NO</a:t>
            </a:r>
            <a:r>
              <a:rPr lang="en-US" sz="2000" baseline="-25000" dirty="0">
                <a:solidFill>
                  <a:schemeClr val="bg1"/>
                </a:solidFill>
              </a:rPr>
              <a:t>x</a:t>
            </a:r>
            <a:r>
              <a:rPr lang="en-US" sz="2000" dirty="0">
                <a:solidFill>
                  <a:schemeClr val="bg1"/>
                </a:solidFill>
              </a:rPr>
              <a:t>]/[NO</a:t>
            </a:r>
            <a:r>
              <a:rPr lang="en-US" sz="2000" baseline="-25000" dirty="0">
                <a:solidFill>
                  <a:schemeClr val="bg1"/>
                </a:solidFill>
              </a:rPr>
              <a:t>y</a:t>
            </a:r>
            <a:r>
              <a:rPr lang="en-US" sz="2000" dirty="0">
                <a:solidFill>
                  <a:schemeClr val="bg1"/>
                </a:solidFill>
              </a:rPr>
              <a:t>]) for total NR-PM</a:t>
            </a:r>
            <a:r>
              <a:rPr lang="en-US" sz="2000" baseline="-25000" dirty="0">
                <a:solidFill>
                  <a:schemeClr val="bg1"/>
                </a:solidFill>
              </a:rPr>
              <a:t>BC</a:t>
            </a:r>
            <a:r>
              <a:rPr lang="en-US" sz="2000" dirty="0">
                <a:solidFill>
                  <a:schemeClr val="bg1"/>
                </a:solidFill>
              </a:rPr>
              <a:t> </a:t>
            </a:r>
            <a:r>
              <a:rPr lang="en-US" sz="2000" dirty="0" smtClean="0">
                <a:solidFill>
                  <a:schemeClr val="bg1"/>
                </a:solidFill>
              </a:rPr>
              <a:t>during </a:t>
            </a:r>
            <a:r>
              <a:rPr lang="en-US" sz="2000" dirty="0" err="1" smtClean="0">
                <a:solidFill>
                  <a:schemeClr val="bg1"/>
                </a:solidFill>
              </a:rPr>
              <a:t>CalNex</a:t>
            </a:r>
            <a:r>
              <a:rPr lang="en-US" sz="2000" dirty="0" smtClean="0">
                <a:solidFill>
                  <a:schemeClr val="bg1"/>
                </a:solidFill>
              </a:rPr>
              <a:t>. The box and whisker plots show the mean (■), median (–), lower and upper quartile (boxes), and 9</a:t>
            </a:r>
            <a:r>
              <a:rPr lang="en-US" sz="2000" baseline="30000" dirty="0" smtClean="0">
                <a:solidFill>
                  <a:schemeClr val="bg1"/>
                </a:solidFill>
              </a:rPr>
              <a:t>th</a:t>
            </a:r>
            <a:r>
              <a:rPr lang="en-US" sz="2000" dirty="0" smtClean="0">
                <a:solidFill>
                  <a:schemeClr val="bg1"/>
                </a:solidFill>
              </a:rPr>
              <a:t> and 91st percentile (whisker). </a:t>
            </a:r>
            <a:r>
              <a:rPr lang="en-US" sz="2000" dirty="0">
                <a:solidFill>
                  <a:schemeClr val="bg1"/>
                </a:solidFill>
              </a:rPr>
              <a:t>The </a:t>
            </a:r>
            <a:r>
              <a:rPr lang="en-US" sz="2000" dirty="0" smtClean="0">
                <a:solidFill>
                  <a:schemeClr val="bg1"/>
                </a:solidFill>
              </a:rPr>
              <a:t>corresponding </a:t>
            </a:r>
            <a:r>
              <a:rPr lang="en-US" sz="2000" dirty="0">
                <a:solidFill>
                  <a:schemeClr val="bg1"/>
                </a:solidFill>
              </a:rPr>
              <a:t>PCA (assuming [OH] = 4 × 10</a:t>
            </a:r>
            <a:r>
              <a:rPr lang="en-US" sz="2000" baseline="30000" dirty="0">
                <a:solidFill>
                  <a:schemeClr val="bg1"/>
                </a:solidFill>
              </a:rPr>
              <a:t>6 </a:t>
            </a:r>
            <a:r>
              <a:rPr lang="en-US" sz="2000" dirty="0">
                <a:solidFill>
                  <a:schemeClr val="bg1"/>
                </a:solidFill>
              </a:rPr>
              <a:t>molecules cm</a:t>
            </a:r>
            <a:r>
              <a:rPr lang="en-US" sz="2000" baseline="30000" dirty="0">
                <a:solidFill>
                  <a:schemeClr val="bg1"/>
                </a:solidFill>
              </a:rPr>
              <a:t>−3</a:t>
            </a:r>
            <a:r>
              <a:rPr lang="en-US" sz="2000" dirty="0">
                <a:solidFill>
                  <a:schemeClr val="bg1"/>
                </a:solidFill>
              </a:rPr>
              <a:t>) </a:t>
            </a:r>
            <a:r>
              <a:rPr lang="en-US" sz="2000" dirty="0" smtClean="0">
                <a:solidFill>
                  <a:schemeClr val="bg1"/>
                </a:solidFill>
              </a:rPr>
              <a:t>is shown on the top axis.</a:t>
            </a:r>
            <a:endParaRPr lang="en-US" sz="2000" dirty="0">
              <a:solidFill>
                <a:schemeClr val="bg1"/>
              </a:solidFill>
            </a:endParaRPr>
          </a:p>
        </p:txBody>
      </p:sp>
      <p:sp>
        <p:nvSpPr>
          <p:cNvPr id="4" name="TextBox 3"/>
          <p:cNvSpPr txBox="1"/>
          <p:nvPr/>
        </p:nvSpPr>
        <p:spPr>
          <a:xfrm>
            <a:off x="-1295400" y="76200"/>
            <a:ext cx="12115800" cy="1815882"/>
          </a:xfrm>
          <a:prstGeom prst="rect">
            <a:avLst/>
          </a:prstGeom>
          <a:noFill/>
        </p:spPr>
        <p:txBody>
          <a:bodyPr wrap="square" rtlCol="0">
            <a:spAutoFit/>
          </a:bodyPr>
          <a:lstStyle/>
          <a:p>
            <a:pPr algn="ctr"/>
            <a:r>
              <a:rPr lang="en-US" sz="3000" b="1" dirty="0" smtClean="0">
                <a:solidFill>
                  <a:schemeClr val="bg1"/>
                </a:solidFill>
              </a:rPr>
              <a:t>Black Carbon Coating with Photochemical  Aging (PCA)</a:t>
            </a:r>
          </a:p>
          <a:p>
            <a:pPr algn="ctr"/>
            <a:r>
              <a:rPr lang="en-US" sz="2000" i="1" dirty="0" err="1" smtClean="0">
                <a:solidFill>
                  <a:schemeClr val="bg1"/>
                </a:solidFill>
              </a:rPr>
              <a:t>Cappa</a:t>
            </a:r>
            <a:r>
              <a:rPr lang="en-US" sz="2000" i="1" dirty="0" smtClean="0">
                <a:solidFill>
                  <a:schemeClr val="bg1"/>
                </a:solidFill>
              </a:rPr>
              <a:t> et al,  Science, 31 August 2012 </a:t>
            </a:r>
          </a:p>
          <a:p>
            <a:pPr algn="ctr"/>
            <a:endParaRPr lang="en-US" sz="3000" b="1" dirty="0" smtClean="0">
              <a:solidFill>
                <a:schemeClr val="bg1"/>
              </a:solidFill>
            </a:endParaRPr>
          </a:p>
          <a:p>
            <a:pPr algn="ct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57655" t="-1278" r="-1796" b="93325"/>
          <a:stretch>
            <a:fillRect/>
          </a:stretch>
        </p:blipFill>
        <p:spPr bwMode="auto">
          <a:xfrm>
            <a:off x="2057400" y="1161789"/>
            <a:ext cx="5334000" cy="590811"/>
          </a:xfrm>
          <a:prstGeom prst="rect">
            <a:avLst/>
          </a:prstGeom>
          <a:noFill/>
          <a:ln w="9525">
            <a:noFill/>
            <a:miter lim="800000"/>
            <a:headEnd/>
            <a:tailEnd/>
          </a:ln>
        </p:spPr>
      </p:pic>
      <p:sp>
        <p:nvSpPr>
          <p:cNvPr id="6" name="Rectangle 5"/>
          <p:cNvSpPr/>
          <p:nvPr/>
        </p:nvSpPr>
        <p:spPr>
          <a:xfrm>
            <a:off x="152400" y="4724400"/>
            <a:ext cx="8763000" cy="1785104"/>
          </a:xfrm>
          <a:prstGeom prst="rect">
            <a:avLst/>
          </a:prstGeom>
        </p:spPr>
        <p:txBody>
          <a:bodyPr wrap="square">
            <a:spAutoFit/>
          </a:bodyPr>
          <a:lstStyle/>
          <a:p>
            <a:pPr algn="just"/>
            <a:r>
              <a:rPr lang="en-US" dirty="0" smtClean="0"/>
              <a:t> </a:t>
            </a:r>
            <a:r>
              <a:rPr lang="en-US" sz="2200" dirty="0" smtClean="0">
                <a:solidFill>
                  <a:schemeClr val="bg1"/>
                </a:solidFill>
              </a:rPr>
              <a:t> </a:t>
            </a:r>
            <a:r>
              <a:rPr lang="en-US" sz="2200" dirty="0">
                <a:solidFill>
                  <a:schemeClr val="bg1"/>
                </a:solidFill>
              </a:rPr>
              <a:t>V</a:t>
            </a:r>
            <a:r>
              <a:rPr lang="en-US" sz="2200" dirty="0" smtClean="0">
                <a:solidFill>
                  <a:schemeClr val="bg1"/>
                </a:solidFill>
              </a:rPr>
              <a:t>acuum aerodynamic diameter </a:t>
            </a:r>
            <a:r>
              <a:rPr lang="en-US" sz="2200" dirty="0">
                <a:solidFill>
                  <a:schemeClr val="bg1"/>
                </a:solidFill>
              </a:rPr>
              <a:t>(d</a:t>
            </a:r>
            <a:r>
              <a:rPr lang="en-US" sz="2200" baseline="-25000" dirty="0">
                <a:solidFill>
                  <a:schemeClr val="bg1"/>
                </a:solidFill>
              </a:rPr>
              <a:t>va</a:t>
            </a:r>
            <a:r>
              <a:rPr lang="en-US" sz="2200" dirty="0">
                <a:solidFill>
                  <a:schemeClr val="bg1"/>
                </a:solidFill>
              </a:rPr>
              <a:t>) size </a:t>
            </a:r>
            <a:r>
              <a:rPr lang="en-US" sz="2200" dirty="0" smtClean="0">
                <a:solidFill>
                  <a:schemeClr val="bg1"/>
                </a:solidFill>
              </a:rPr>
              <a:t>distributions, </a:t>
            </a:r>
            <a:r>
              <a:rPr lang="en-US" sz="2200" dirty="0">
                <a:solidFill>
                  <a:schemeClr val="bg1"/>
                </a:solidFill>
              </a:rPr>
              <a:t>for periods where –log([NOx]/[NOy]) was (B) 0.05 (fresh; R</a:t>
            </a:r>
            <a:r>
              <a:rPr lang="en-US" sz="2200" baseline="-25000" dirty="0">
                <a:solidFill>
                  <a:schemeClr val="bg1"/>
                </a:solidFill>
              </a:rPr>
              <a:t>BC</a:t>
            </a:r>
            <a:r>
              <a:rPr lang="en-US" sz="2200" dirty="0">
                <a:solidFill>
                  <a:schemeClr val="bg1"/>
                </a:solidFill>
              </a:rPr>
              <a:t> = 3.1), (C) </a:t>
            </a:r>
            <a:r>
              <a:rPr lang="en-US" sz="2200" dirty="0" smtClean="0">
                <a:solidFill>
                  <a:schemeClr val="bg1"/>
                </a:solidFill>
              </a:rPr>
              <a:t>0.3(intermediate</a:t>
            </a:r>
            <a:r>
              <a:rPr lang="en-US" sz="2200" dirty="0">
                <a:solidFill>
                  <a:schemeClr val="bg1"/>
                </a:solidFill>
              </a:rPr>
              <a:t>; R</a:t>
            </a:r>
            <a:r>
              <a:rPr lang="en-US" sz="2200" baseline="-25000" dirty="0">
                <a:solidFill>
                  <a:schemeClr val="bg1"/>
                </a:solidFill>
              </a:rPr>
              <a:t>BC</a:t>
            </a:r>
            <a:r>
              <a:rPr lang="en-US" sz="2200" dirty="0">
                <a:solidFill>
                  <a:schemeClr val="bg1"/>
                </a:solidFill>
              </a:rPr>
              <a:t> = 10.3), and (D) 0.85 (aged; R</a:t>
            </a:r>
            <a:r>
              <a:rPr lang="en-US" sz="2200" baseline="-25000" dirty="0">
                <a:solidFill>
                  <a:schemeClr val="bg1"/>
                </a:solidFill>
              </a:rPr>
              <a:t>BC</a:t>
            </a:r>
            <a:r>
              <a:rPr lang="en-US" sz="2200" dirty="0">
                <a:solidFill>
                  <a:schemeClr val="bg1"/>
                </a:solidFill>
              </a:rPr>
              <a:t> = 15.8</a:t>
            </a:r>
            <a:r>
              <a:rPr lang="en-US" sz="2200" dirty="0" smtClean="0">
                <a:solidFill>
                  <a:schemeClr val="bg1"/>
                </a:solidFill>
              </a:rPr>
              <a:t>).. </a:t>
            </a:r>
            <a:r>
              <a:rPr lang="en-US" sz="2200" dirty="0">
                <a:solidFill>
                  <a:schemeClr val="bg1"/>
                </a:solidFill>
              </a:rPr>
              <a:t>The pie charts </a:t>
            </a:r>
            <a:r>
              <a:rPr lang="en-US" sz="2200" dirty="0" smtClean="0">
                <a:solidFill>
                  <a:schemeClr val="bg1"/>
                </a:solidFill>
              </a:rPr>
              <a:t>show the </a:t>
            </a:r>
            <a:r>
              <a:rPr lang="en-US" sz="2200" dirty="0">
                <a:solidFill>
                  <a:schemeClr val="bg1"/>
                </a:solidFill>
              </a:rPr>
              <a:t>fractional contributions of the various species to the total mass of BC-containing particles.</a:t>
            </a:r>
          </a:p>
        </p:txBody>
      </p:sp>
      <p:grpSp>
        <p:nvGrpSpPr>
          <p:cNvPr id="9" name="Group 8"/>
          <p:cNvGrpSpPr/>
          <p:nvPr/>
        </p:nvGrpSpPr>
        <p:grpSpPr>
          <a:xfrm>
            <a:off x="0" y="1743514"/>
            <a:ext cx="9144000" cy="2904686"/>
            <a:chOff x="0" y="1447800"/>
            <a:chExt cx="9144000" cy="2827938"/>
          </a:xfrm>
        </p:grpSpPr>
        <p:pic>
          <p:nvPicPr>
            <p:cNvPr id="1026" name="Picture 2"/>
            <p:cNvPicPr>
              <a:picLocks noChangeAspect="1" noChangeArrowheads="1"/>
            </p:cNvPicPr>
            <p:nvPr/>
          </p:nvPicPr>
          <p:blipFill>
            <a:blip r:embed="rId2" cstate="print"/>
            <a:srcRect l="55703" t="54499" r="-765" b="3066"/>
            <a:stretch>
              <a:fillRect/>
            </a:stretch>
          </p:blipFill>
          <p:spPr bwMode="auto">
            <a:xfrm>
              <a:off x="6096000" y="1456765"/>
              <a:ext cx="2753360" cy="2429435"/>
            </a:xfrm>
            <a:prstGeom prst="rect">
              <a:avLst/>
            </a:prstGeom>
            <a:noFill/>
            <a:ln w="9525">
              <a:noFill/>
              <a:miter lim="800000"/>
              <a:headEnd/>
              <a:tailEnd/>
            </a:ln>
          </p:spPr>
        </p:pic>
        <p:pic>
          <p:nvPicPr>
            <p:cNvPr id="4" name="Picture 3"/>
            <p:cNvPicPr>
              <a:picLocks noChangeAspect="1" noChangeArrowheads="1"/>
            </p:cNvPicPr>
            <p:nvPr/>
          </p:nvPicPr>
          <p:blipFill>
            <a:blip r:embed="rId2" cstate="print"/>
            <a:srcRect l="49889" t="6391" r="-1796" b="50542"/>
            <a:stretch>
              <a:fillRect/>
            </a:stretch>
          </p:blipFill>
          <p:spPr bwMode="auto">
            <a:xfrm>
              <a:off x="152400" y="1447800"/>
              <a:ext cx="2971800" cy="24384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3699" t="54340" r="50679" b="2310"/>
            <a:stretch>
              <a:fillRect/>
            </a:stretch>
          </p:blipFill>
          <p:spPr bwMode="auto">
            <a:xfrm>
              <a:off x="3200400" y="1447801"/>
              <a:ext cx="2743200" cy="2442276"/>
            </a:xfrm>
            <a:prstGeom prst="rect">
              <a:avLst/>
            </a:prstGeom>
            <a:noFill/>
            <a:ln w="9525">
              <a:noFill/>
              <a:miter lim="800000"/>
              <a:headEnd/>
              <a:tailEnd/>
            </a:ln>
          </p:spPr>
        </p:pic>
        <p:sp>
          <p:nvSpPr>
            <p:cNvPr id="7" name="TextBox 6"/>
            <p:cNvSpPr txBox="1"/>
            <p:nvPr/>
          </p:nvSpPr>
          <p:spPr>
            <a:xfrm>
              <a:off x="0" y="3886200"/>
              <a:ext cx="9144000" cy="389538"/>
            </a:xfrm>
            <a:prstGeom prst="rect">
              <a:avLst/>
            </a:prstGeom>
            <a:noFill/>
          </p:spPr>
          <p:txBody>
            <a:bodyPr wrap="square" rtlCol="0">
              <a:spAutoFit/>
            </a:bodyPr>
            <a:lstStyle/>
            <a:p>
              <a:pPr algn="ctr"/>
              <a:r>
                <a:rPr lang="en-US" sz="2000" b="1" dirty="0" smtClean="0">
                  <a:solidFill>
                    <a:schemeClr val="bg1"/>
                  </a:solidFill>
                </a:rPr>
                <a:t>Particle Vacuum Aerodynamic Diameter (nm</a:t>
              </a:r>
              <a:r>
                <a:rPr lang="en-US" sz="2000" b="1" dirty="0" smtClean="0">
                  <a:solidFill>
                    <a:schemeClr val="bg1"/>
                  </a:solidFill>
                </a:rPr>
                <a:t>) from SP-AMS</a:t>
              </a:r>
              <a:endParaRPr lang="en-US" sz="2000" b="1" dirty="0">
                <a:solidFill>
                  <a:schemeClr val="bg1"/>
                </a:solidFill>
              </a:endParaRPr>
            </a:p>
          </p:txBody>
        </p:sp>
      </p:grpSp>
      <p:sp>
        <p:nvSpPr>
          <p:cNvPr id="8" name="TextBox 7"/>
          <p:cNvSpPr txBox="1"/>
          <p:nvPr/>
        </p:nvSpPr>
        <p:spPr>
          <a:xfrm>
            <a:off x="0" y="-10418"/>
            <a:ext cx="9172326" cy="1661993"/>
          </a:xfrm>
          <a:prstGeom prst="rect">
            <a:avLst/>
          </a:prstGeom>
          <a:noFill/>
        </p:spPr>
        <p:txBody>
          <a:bodyPr wrap="square" rtlCol="0">
            <a:spAutoFit/>
          </a:bodyPr>
          <a:lstStyle/>
          <a:p>
            <a:pPr algn="ctr"/>
            <a:r>
              <a:rPr lang="en-US" sz="2800" b="1" dirty="0" smtClean="0">
                <a:solidFill>
                  <a:schemeClr val="bg1"/>
                </a:solidFill>
              </a:rPr>
              <a:t>Particle Vacuum Aerodynamic Diameter Size </a:t>
            </a:r>
          </a:p>
          <a:p>
            <a:pPr algn="ctr"/>
            <a:r>
              <a:rPr lang="en-US" sz="2800" b="1" dirty="0" smtClean="0">
                <a:solidFill>
                  <a:schemeClr val="bg1"/>
                </a:solidFill>
              </a:rPr>
              <a:t>Distributions with </a:t>
            </a:r>
            <a:r>
              <a:rPr lang="en-US" sz="2800" b="1" dirty="0" smtClean="0">
                <a:solidFill>
                  <a:schemeClr val="bg1"/>
                </a:solidFill>
              </a:rPr>
              <a:t>Photochemical  Aging (PCA</a:t>
            </a:r>
            <a:r>
              <a:rPr lang="en-US" sz="2800" b="1" dirty="0" smtClean="0">
                <a:solidFill>
                  <a:schemeClr val="bg1"/>
                </a:solidFill>
              </a:rPr>
              <a:t>)</a:t>
            </a:r>
            <a:endParaRPr lang="en-US" sz="3200" b="1" dirty="0">
              <a:solidFill>
                <a:schemeClr val="bg1"/>
              </a:solidFill>
            </a:endParaRPr>
          </a:p>
          <a:p>
            <a:pPr algn="ctr"/>
            <a:r>
              <a:rPr lang="en-US" dirty="0" err="1" smtClean="0">
                <a:solidFill>
                  <a:schemeClr val="bg1"/>
                </a:solidFill>
              </a:rPr>
              <a:t>Cappa</a:t>
            </a:r>
            <a:r>
              <a:rPr lang="en-US" dirty="0" smtClean="0">
                <a:solidFill>
                  <a:schemeClr val="bg1"/>
                </a:solidFill>
              </a:rPr>
              <a:t> et al,  Science, 31 August 2012 </a:t>
            </a:r>
          </a:p>
          <a:p>
            <a:pPr algn="ctr"/>
            <a:endParaRPr lang="en-US" sz="2800" b="1"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921984"/>
            <a:ext cx="8839200" cy="1631216"/>
          </a:xfrm>
          <a:prstGeom prst="rect">
            <a:avLst/>
          </a:prstGeom>
        </p:spPr>
        <p:txBody>
          <a:bodyPr wrap="square">
            <a:spAutoFit/>
          </a:bodyPr>
          <a:lstStyle/>
          <a:p>
            <a:pPr algn="just"/>
            <a:r>
              <a:rPr lang="en-US" sz="2000" dirty="0" smtClean="0">
                <a:solidFill>
                  <a:schemeClr val="bg1"/>
                </a:solidFill>
              </a:rPr>
              <a:t>Measured E</a:t>
            </a:r>
            <a:r>
              <a:rPr lang="en-US" sz="2000" baseline="-25000" dirty="0" smtClean="0">
                <a:solidFill>
                  <a:schemeClr val="bg1"/>
                </a:solidFill>
              </a:rPr>
              <a:t>abs</a:t>
            </a:r>
            <a:r>
              <a:rPr lang="en-US" sz="2000" dirty="0" smtClean="0">
                <a:solidFill>
                  <a:schemeClr val="bg1"/>
                </a:solidFill>
              </a:rPr>
              <a:t> at  532 nm  as a function of PCA. Calculated E</a:t>
            </a:r>
            <a:r>
              <a:rPr lang="en-US" sz="2000" baseline="-25000" dirty="0" smtClean="0">
                <a:solidFill>
                  <a:schemeClr val="bg1"/>
                </a:solidFill>
              </a:rPr>
              <a:t>abs</a:t>
            </a:r>
            <a:r>
              <a:rPr lang="en-US" sz="2000" dirty="0" smtClean="0">
                <a:solidFill>
                  <a:schemeClr val="bg1"/>
                </a:solidFill>
              </a:rPr>
              <a:t> values for </a:t>
            </a:r>
            <a:r>
              <a:rPr lang="en-US" sz="2000" dirty="0" err="1" smtClean="0">
                <a:solidFill>
                  <a:schemeClr val="bg1"/>
                </a:solidFill>
              </a:rPr>
              <a:t>CalNex</a:t>
            </a:r>
            <a:r>
              <a:rPr lang="en-US" sz="2000" dirty="0" smtClean="0">
                <a:solidFill>
                  <a:schemeClr val="bg1"/>
                </a:solidFill>
              </a:rPr>
              <a:t> are shown, assuming that the distribution of NR-PM</a:t>
            </a:r>
            <a:r>
              <a:rPr lang="en-US" sz="2000" baseline="-25000" dirty="0" smtClean="0">
                <a:solidFill>
                  <a:schemeClr val="bg1"/>
                </a:solidFill>
              </a:rPr>
              <a:t>BC</a:t>
            </a:r>
            <a:r>
              <a:rPr lang="en-US" sz="2000" dirty="0" smtClean="0">
                <a:solidFill>
                  <a:schemeClr val="bg1"/>
                </a:solidFill>
              </a:rPr>
              <a:t> material on the BC-containing particles was either bimodal (orange lines) or </a:t>
            </a:r>
            <a:r>
              <a:rPr lang="en-US" sz="2000" dirty="0" err="1" smtClean="0">
                <a:solidFill>
                  <a:schemeClr val="bg1"/>
                </a:solidFill>
              </a:rPr>
              <a:t>unimodal</a:t>
            </a:r>
            <a:r>
              <a:rPr lang="en-US" sz="2000" dirty="0" smtClean="0">
                <a:solidFill>
                  <a:schemeClr val="bg1"/>
                </a:solidFill>
              </a:rPr>
              <a:t> (orange box and whisker). For the bimodal case, one mode was assumed to be “thickly” coated (R</a:t>
            </a:r>
            <a:r>
              <a:rPr lang="en-US" sz="2000" baseline="-25000" dirty="0" smtClean="0">
                <a:solidFill>
                  <a:schemeClr val="bg1"/>
                </a:solidFill>
              </a:rPr>
              <a:t>BC</a:t>
            </a:r>
            <a:r>
              <a:rPr lang="en-US" sz="2000" dirty="0" smtClean="0">
                <a:solidFill>
                  <a:schemeClr val="bg1"/>
                </a:solidFill>
              </a:rPr>
              <a:t>=1 (solid) , whereas the other was “thinly” coated (R</a:t>
            </a:r>
            <a:r>
              <a:rPr lang="en-US" sz="2000" baseline="-25000" dirty="0" smtClean="0">
                <a:solidFill>
                  <a:schemeClr val="bg1"/>
                </a:solidFill>
              </a:rPr>
              <a:t>BC</a:t>
            </a:r>
            <a:r>
              <a:rPr lang="en-US" sz="2000" dirty="0" smtClean="0">
                <a:solidFill>
                  <a:schemeClr val="bg1"/>
                </a:solidFill>
              </a:rPr>
              <a:t>=0.1 (dashed). </a:t>
            </a:r>
            <a:endParaRPr lang="en-US" sz="2000" dirty="0">
              <a:solidFill>
                <a:schemeClr val="bg1"/>
              </a:solidFill>
            </a:endParaRPr>
          </a:p>
        </p:txBody>
      </p:sp>
      <p:pic>
        <p:nvPicPr>
          <p:cNvPr id="8" name="Picture 2"/>
          <p:cNvPicPr>
            <a:picLocks noChangeAspect="1" noChangeArrowheads="1"/>
          </p:cNvPicPr>
          <p:nvPr/>
        </p:nvPicPr>
        <p:blipFill>
          <a:blip r:embed="rId2" cstate="print"/>
          <a:srcRect l="3103" b="47781"/>
          <a:stretch>
            <a:fillRect/>
          </a:stretch>
        </p:blipFill>
        <p:spPr bwMode="auto">
          <a:xfrm>
            <a:off x="1143000" y="1295400"/>
            <a:ext cx="7114553" cy="2980266"/>
          </a:xfrm>
          <a:prstGeom prst="rect">
            <a:avLst/>
          </a:prstGeom>
          <a:noFill/>
          <a:ln w="9525">
            <a:noFill/>
            <a:miter lim="800000"/>
            <a:headEnd/>
            <a:tailEnd/>
          </a:ln>
        </p:spPr>
      </p:pic>
      <p:sp>
        <p:nvSpPr>
          <p:cNvPr id="10" name="Rectangle 9"/>
          <p:cNvSpPr/>
          <p:nvPr/>
        </p:nvSpPr>
        <p:spPr>
          <a:xfrm rot="16200000">
            <a:off x="-90238" y="2444525"/>
            <a:ext cx="1769010" cy="400110"/>
          </a:xfrm>
          <a:prstGeom prst="rect">
            <a:avLst/>
          </a:prstGeom>
        </p:spPr>
        <p:txBody>
          <a:bodyPr wrap="none">
            <a:spAutoFit/>
          </a:bodyPr>
          <a:lstStyle/>
          <a:p>
            <a:r>
              <a:rPr lang="en-US" sz="2000" dirty="0" smtClean="0">
                <a:solidFill>
                  <a:schemeClr val="bg1"/>
                </a:solidFill>
              </a:rPr>
              <a:t>E</a:t>
            </a:r>
            <a:r>
              <a:rPr lang="en-US" sz="2000" baseline="-25000" dirty="0" smtClean="0">
                <a:solidFill>
                  <a:schemeClr val="bg1"/>
                </a:solidFill>
              </a:rPr>
              <a:t>abs</a:t>
            </a:r>
            <a:r>
              <a:rPr lang="en-US" sz="2000" dirty="0" smtClean="0">
                <a:solidFill>
                  <a:schemeClr val="bg1"/>
                </a:solidFill>
              </a:rPr>
              <a:t> at  532 nm </a:t>
            </a:r>
            <a:endParaRPr lang="en-US" sz="2000" dirty="0">
              <a:solidFill>
                <a:schemeClr val="bg1"/>
              </a:solidFill>
            </a:endParaRPr>
          </a:p>
        </p:txBody>
      </p:sp>
      <p:sp>
        <p:nvSpPr>
          <p:cNvPr id="11" name="TextBox 10"/>
          <p:cNvSpPr txBox="1"/>
          <p:nvPr/>
        </p:nvSpPr>
        <p:spPr>
          <a:xfrm>
            <a:off x="1208063" y="-10418"/>
            <a:ext cx="6697796" cy="1785104"/>
          </a:xfrm>
          <a:prstGeom prst="rect">
            <a:avLst/>
          </a:prstGeom>
          <a:noFill/>
        </p:spPr>
        <p:txBody>
          <a:bodyPr wrap="none" rtlCol="0">
            <a:spAutoFit/>
          </a:bodyPr>
          <a:lstStyle/>
          <a:p>
            <a:pPr algn="ctr"/>
            <a:r>
              <a:rPr lang="en-US" sz="3000" b="1" dirty="0" smtClean="0">
                <a:solidFill>
                  <a:schemeClr val="bg1"/>
                </a:solidFill>
              </a:rPr>
              <a:t>Measured and Calculated BC Absorption </a:t>
            </a:r>
          </a:p>
          <a:p>
            <a:pPr algn="ctr"/>
            <a:r>
              <a:rPr lang="en-US" sz="3000" b="1" dirty="0" smtClean="0">
                <a:solidFill>
                  <a:schemeClr val="bg1"/>
                </a:solidFill>
              </a:rPr>
              <a:t>Enhancement , </a:t>
            </a:r>
            <a:r>
              <a:rPr lang="en-US" sz="3000" b="1" dirty="0" err="1" smtClean="0">
                <a:solidFill>
                  <a:schemeClr val="bg1"/>
                </a:solidFill>
              </a:rPr>
              <a:t>E</a:t>
            </a:r>
            <a:r>
              <a:rPr lang="en-US" sz="3000" b="1" baseline="-25000" dirty="0" err="1" smtClean="0">
                <a:solidFill>
                  <a:schemeClr val="bg1"/>
                </a:solidFill>
              </a:rPr>
              <a:t>abs</a:t>
            </a:r>
            <a:r>
              <a:rPr lang="en-US" sz="3000" b="1" dirty="0" smtClean="0">
                <a:solidFill>
                  <a:schemeClr val="bg1"/>
                </a:solidFill>
              </a:rPr>
              <a:t> </a:t>
            </a:r>
            <a:endParaRPr lang="en-US" sz="3000" b="1" dirty="0" smtClean="0">
              <a:solidFill>
                <a:schemeClr val="bg1"/>
              </a:solidFill>
            </a:endParaRPr>
          </a:p>
          <a:p>
            <a:pPr algn="ctr"/>
            <a:r>
              <a:rPr lang="en-US" dirty="0" err="1" smtClean="0">
                <a:solidFill>
                  <a:schemeClr val="bg1"/>
                </a:solidFill>
              </a:rPr>
              <a:t>Cappa</a:t>
            </a:r>
            <a:r>
              <a:rPr lang="en-US" dirty="0" smtClean="0">
                <a:solidFill>
                  <a:schemeClr val="bg1"/>
                </a:solidFill>
              </a:rPr>
              <a:t> et al,  Science, 31 August 2012 </a:t>
            </a:r>
          </a:p>
          <a:p>
            <a:pPr algn="ctr"/>
            <a:endParaRPr lang="en-US" sz="3200" b="1" dirty="0">
              <a:solidFill>
                <a:schemeClr val="bg1"/>
              </a:solidFill>
            </a:endParaRPr>
          </a:p>
        </p:txBody>
      </p:sp>
      <p:grpSp>
        <p:nvGrpSpPr>
          <p:cNvPr id="13" name="Group 12"/>
          <p:cNvGrpSpPr/>
          <p:nvPr/>
        </p:nvGrpSpPr>
        <p:grpSpPr>
          <a:xfrm>
            <a:off x="1143000" y="4267200"/>
            <a:ext cx="7086600" cy="381000"/>
            <a:chOff x="1143000" y="4267200"/>
            <a:chExt cx="7086600" cy="381000"/>
          </a:xfrm>
        </p:grpSpPr>
        <p:pic>
          <p:nvPicPr>
            <p:cNvPr id="9" name="Picture 8" descr="Untitled.png"/>
            <p:cNvPicPr>
              <a:picLocks noChangeAspect="1"/>
            </p:cNvPicPr>
            <p:nvPr/>
          </p:nvPicPr>
          <p:blipFill>
            <a:blip r:embed="rId3" cstate="print"/>
            <a:srcRect l="3185" t="27395" r="55763" b="63713"/>
            <a:stretch>
              <a:fillRect/>
            </a:stretch>
          </p:blipFill>
          <p:spPr>
            <a:xfrm>
              <a:off x="4800600" y="4267200"/>
              <a:ext cx="3429000" cy="381000"/>
            </a:xfrm>
            <a:prstGeom prst="rect">
              <a:avLst/>
            </a:prstGeom>
          </p:spPr>
        </p:pic>
        <p:pic>
          <p:nvPicPr>
            <p:cNvPr id="12" name="Picture 11" descr="Untitled.png"/>
            <p:cNvPicPr>
              <a:picLocks noChangeAspect="1"/>
            </p:cNvPicPr>
            <p:nvPr/>
          </p:nvPicPr>
          <p:blipFill>
            <a:blip r:embed="rId3" cstate="print"/>
            <a:srcRect l="3185" t="27395" r="55763" b="63713"/>
            <a:stretch>
              <a:fillRect/>
            </a:stretch>
          </p:blipFill>
          <p:spPr>
            <a:xfrm>
              <a:off x="1143000" y="4267200"/>
              <a:ext cx="3657600" cy="381000"/>
            </a:xfrm>
            <a:prstGeom prst="rect">
              <a:avLst/>
            </a:prstGeom>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5876</TotalTime>
  <Words>1197</Words>
  <Application>Microsoft Office PowerPoint</Application>
  <PresentationFormat>On-screen Show (4:3)</PresentationFormat>
  <Paragraphs>131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Madhu Gyawali</dc:creator>
  <cp:lastModifiedBy>Madhu Gyawali</cp:lastModifiedBy>
  <cp:revision>319</cp:revision>
  <dcterms:created xsi:type="dcterms:W3CDTF">2014-01-22T00:05:34Z</dcterms:created>
  <dcterms:modified xsi:type="dcterms:W3CDTF">2014-01-27T22:50:52Z</dcterms:modified>
</cp:coreProperties>
</file>