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4" r:id="rId1"/>
  </p:sldMasterIdLst>
  <p:sldIdLst>
    <p:sldId id="256" r:id="rId2"/>
    <p:sldId id="257" r:id="rId3"/>
    <p:sldId id="258" r:id="rId4"/>
    <p:sldId id="278" r:id="rId5"/>
    <p:sldId id="263" r:id="rId6"/>
    <p:sldId id="269" r:id="rId7"/>
    <p:sldId id="281" r:id="rId8"/>
    <p:sldId id="280" r:id="rId9"/>
    <p:sldId id="268" r:id="rId10"/>
    <p:sldId id="284" r:id="rId11"/>
    <p:sldId id="264" r:id="rId12"/>
    <p:sldId id="259" r:id="rId13"/>
    <p:sldId id="282" r:id="rId14"/>
    <p:sldId id="279" r:id="rId15"/>
    <p:sldId id="260" r:id="rId16"/>
    <p:sldId id="265" r:id="rId17"/>
    <p:sldId id="283" r:id="rId18"/>
    <p:sldId id="288" r:id="rId19"/>
    <p:sldId id="261" r:id="rId20"/>
    <p:sldId id="262" r:id="rId21"/>
    <p:sldId id="267" r:id="rId22"/>
    <p:sldId id="266" r:id="rId23"/>
    <p:sldId id="271" r:id="rId24"/>
    <p:sldId id="275" r:id="rId25"/>
    <p:sldId id="273" r:id="rId26"/>
    <p:sldId id="274" r:id="rId27"/>
    <p:sldId id="289" r:id="rId28"/>
    <p:sldId id="276" r:id="rId29"/>
    <p:sldId id="277" r:id="rId30"/>
    <p:sldId id="285" r:id="rId31"/>
    <p:sldId id="286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30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pPr>
              <a:defRPr/>
            </a:pPr>
            <a:fld id="{B231311B-BAC4-4475-B206-A14EFE884232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pPr>
              <a:defRPr/>
            </a:pPr>
            <a:fld id="{B94D1030-669E-4B52-B9E5-13282FE4F0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62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3C5D52-D3FA-4A22-BACE-A0DAEF9FCEC7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DBFD3A-7BB7-44DF-876F-FFBF2C1F62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58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FBB8276-56FF-4AD0-96BA-153AE6B13BA4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88026976-A058-40F6-B075-DC692BE7F2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13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B30CA0B4-D58D-4D7F-AB53-CC5DBFEA44F0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0E437C42-7A68-4DA2-A995-F99F4CFBF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365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E5FF468-6C7D-4A6C-A7BF-ECEBD435E5B8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9C2C0363-FE90-4541-8203-BBEB246979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52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C8CF66-0145-49BA-BF0B-1B9401BACDC4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D92B54-C348-4006-8D6A-FE653FC1A2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79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A26241A-EFD8-458E-9CED-E71857F328E2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F3286-EEEB-41EA-BBCD-EEE4829C7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9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41FD5C-9DB5-4C71-B9E5-FF5713997279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D19E86-5A6F-4DD1-B668-FF498C5CBC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98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AA3AF928-77D2-4EDA-A977-5ADB78768E45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pPr>
              <a:defRPr/>
            </a:pPr>
            <a:fld id="{4C4987E4-3BE6-4AA3-A2DE-EB3829D749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13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6F5C40-F26B-414C-BD9F-056789ED028B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5123F4-BCDB-4BFA-8FC7-A5858A080A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46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6B3B323B-23BA-45F5-9DE0-09647C013908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pPr>
              <a:defRPr/>
            </a:pPr>
            <a:fld id="{EF1DDDCC-EE5A-4389-A568-61986C21AA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20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8AD6D8-CA1C-4175-843F-2BE967B2273C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DF8EE-BD54-4E74-915C-8E3C982981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7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227C23-C736-48FD-985F-2D809B92933C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781559-709C-4FEA-B0D1-046399C1DE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6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AE1C58-B9E4-4845-95FE-074337C61553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49D694-BB96-44EF-9F60-FB60799A2A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4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EDF8A1-A938-4041-B7CA-C4EF231BCF00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D642E5-6E09-42AC-8656-AFA69F5982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690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7400A8-8078-41A1-83C6-4731F75F2207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5C871E-023C-4B8C-A8B9-948605C44B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7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EEE49-C21A-421D-A855-C68153BBA79C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87C87-472E-4BD6-8C9F-2C1CB54634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693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EDE7BF-8C1C-433B-958A-87430DFDFF9D}" type="datetimeFigureOut">
              <a:rPr lang="en-US" smtClean="0"/>
              <a:pPr>
                <a:defRPr/>
              </a:pPr>
              <a:t>3/3/2014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427017-61EB-4188-9347-E01F777340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6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Arctica_surface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4525" y="1770460"/>
            <a:ext cx="6858000" cy="320159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700" b="1" dirty="0"/>
              <a:t>Increased Arctic cloud </a:t>
            </a:r>
            <a:r>
              <a:rPr lang="en-US" sz="2700" b="1" dirty="0" err="1"/>
              <a:t>longwave</a:t>
            </a:r>
            <a:r>
              <a:rPr lang="en-US" sz="2700" b="1" dirty="0"/>
              <a:t> emissivity associated with pollution from mid-latitudes</a:t>
            </a:r>
            <a:br>
              <a:rPr lang="en-US" sz="2700" b="1" dirty="0"/>
            </a:br>
            <a:r>
              <a:rPr lang="en-US" sz="2700" b="1" dirty="0"/>
              <a:t>by: Garrett &amp; Zhao (2006)</a:t>
            </a:r>
            <a:br>
              <a:rPr lang="en-US" sz="2700" b="1" dirty="0"/>
            </a:b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>Aerosol Effects on Cloud Emissivity and Surface </a:t>
            </a:r>
            <a:r>
              <a:rPr lang="en-US" sz="2700" b="1" dirty="0" err="1"/>
              <a:t>Longwave</a:t>
            </a:r>
            <a:r>
              <a:rPr lang="en-US" sz="2700" b="1" dirty="0"/>
              <a:t> Heating in the Arctic </a:t>
            </a:r>
            <a:br>
              <a:rPr lang="en-US" sz="2700" b="1" dirty="0"/>
            </a:br>
            <a:r>
              <a:rPr lang="en-US" sz="2700" b="1" dirty="0"/>
              <a:t>by: Garrett, </a:t>
            </a:r>
            <a:r>
              <a:rPr lang="en-US" sz="2700" b="1" dirty="0" err="1"/>
              <a:t>Radke</a:t>
            </a:r>
            <a:r>
              <a:rPr lang="en-US" sz="2700" b="1" dirty="0"/>
              <a:t>, and Hobbs (2002)</a:t>
            </a:r>
            <a:r>
              <a:rPr lang="en-US" sz="2700" dirty="0"/>
              <a:t/>
            </a:r>
            <a:br>
              <a:rPr lang="en-US" sz="2700" dirty="0"/>
            </a:b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19458" name="Subtitle 2"/>
          <p:cNvSpPr>
            <a:spLocks noGrp="1"/>
          </p:cNvSpPr>
          <p:nvPr>
            <p:ph type="subTitle" idx="1"/>
          </p:nvPr>
        </p:nvSpPr>
        <p:spPr>
          <a:xfrm>
            <a:off x="1914525" y="4566047"/>
            <a:ext cx="6858000" cy="1241822"/>
          </a:xfrm>
        </p:spPr>
        <p:txBody>
          <a:bodyPr/>
          <a:lstStyle/>
          <a:p>
            <a:r>
              <a:rPr lang="en-US" smtClean="0"/>
              <a:t>Presentation by: Mackenzie Kilpatrick</a:t>
            </a:r>
          </a:p>
          <a:p>
            <a:r>
              <a:rPr lang="en-US" smtClean="0"/>
              <a:t>Date: 3/3/2014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3270" y="742752"/>
            <a:ext cx="6457950" cy="9703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MONTHLY RADIATIVE EFFECTS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0" y="1794057"/>
            <a:ext cx="3463528" cy="331946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Figure shows monthly net </a:t>
            </a:r>
            <a:r>
              <a:rPr lang="en-US" sz="1800" b="1" dirty="0" err="1" smtClean="0"/>
              <a:t>longwave</a:t>
            </a:r>
            <a:r>
              <a:rPr lang="en-US" sz="1800" b="1" dirty="0" smtClean="0"/>
              <a:t> surface flux, and absorbed solar surface flux, from </a:t>
            </a:r>
            <a:r>
              <a:rPr lang="en-US" sz="1800" b="1" dirty="0" err="1" smtClean="0"/>
              <a:t>Vowinckel</a:t>
            </a:r>
            <a:r>
              <a:rPr lang="en-US" sz="1800" b="1" dirty="0" smtClean="0"/>
              <a:t> &amp; </a:t>
            </a:r>
            <a:r>
              <a:rPr lang="en-US" sz="1800" b="1" dirty="0" err="1" smtClean="0"/>
              <a:t>Orvig</a:t>
            </a:r>
            <a:r>
              <a:rPr lang="en-US" sz="1800" b="1" dirty="0" smtClean="0"/>
              <a:t> 1964.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Solid line shows sulfate aerosol concentrations from </a:t>
            </a:r>
            <a:r>
              <a:rPr lang="en-US" sz="1800" b="1" dirty="0" err="1" smtClean="0"/>
              <a:t>Sirois</a:t>
            </a:r>
            <a:r>
              <a:rPr lang="en-US" sz="1800" b="1" dirty="0" smtClean="0"/>
              <a:t> &amp; Barrie 1999.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From </a:t>
            </a:r>
            <a:r>
              <a:rPr lang="en-US" sz="1800" b="1" dirty="0" smtClean="0"/>
              <a:t>Oct</a:t>
            </a:r>
            <a:r>
              <a:rPr lang="en-US" sz="1800" b="1" dirty="0" smtClean="0"/>
              <a:t>. </a:t>
            </a:r>
            <a:r>
              <a:rPr lang="en-US" sz="1800" b="1" dirty="0" smtClean="0"/>
              <a:t>to Feb. there is zero absorbed solar flux (Arctic Winter).</a:t>
            </a:r>
            <a:endParaRPr lang="en-US" sz="1800" b="1" dirty="0"/>
          </a:p>
          <a:p>
            <a:endParaRPr lang="en-US" sz="1800" b="1" dirty="0" smtClean="0"/>
          </a:p>
          <a:p>
            <a:r>
              <a:rPr lang="en-US" sz="1800" b="1" dirty="0" err="1" smtClean="0"/>
              <a:t>Longwave</a:t>
            </a:r>
            <a:r>
              <a:rPr lang="en-US" sz="1800" b="1" dirty="0" smtClean="0"/>
              <a:t> (IR) flux still persists during winter months. </a:t>
            </a:r>
          </a:p>
          <a:p>
            <a:endParaRPr lang="en-US" sz="1800" b="1" dirty="0" smtClean="0"/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7516" y="1978630"/>
            <a:ext cx="5976609" cy="368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4"/>
          <p:cNvSpPr txBox="1">
            <a:spLocks noChangeArrowheads="1"/>
          </p:cNvSpPr>
          <p:nvPr/>
        </p:nvSpPr>
        <p:spPr bwMode="auto">
          <a:xfrm>
            <a:off x="5336381" y="5723335"/>
            <a:ext cx="2592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entury Gothic" pitchFamily="34" charset="0"/>
              </a:rPr>
              <a:t>Figure 5, on page 776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8880" y="251817"/>
            <a:ext cx="6457950" cy="97036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100" b="1" dirty="0"/>
              <a:t>Summary of the Arctic Implications of Aerosols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37356" y="1222177"/>
            <a:ext cx="8909780" cy="3017044"/>
          </a:xfrm>
        </p:spPr>
        <p:txBody>
          <a:bodyPr/>
          <a:lstStyle/>
          <a:p>
            <a:r>
              <a:rPr lang="en-US" b="1" dirty="0" smtClean="0"/>
              <a:t>At high latitudes, the </a:t>
            </a:r>
            <a:r>
              <a:rPr lang="en-US" b="1" dirty="0" err="1" smtClean="0"/>
              <a:t>longwave</a:t>
            </a:r>
            <a:r>
              <a:rPr lang="en-US" b="1" dirty="0" smtClean="0"/>
              <a:t> effect may be especially important because during much of the year, there is near ZERO incoming shortwave, while the </a:t>
            </a:r>
            <a:r>
              <a:rPr lang="en-US" b="1" dirty="0" err="1" smtClean="0"/>
              <a:t>longwave</a:t>
            </a:r>
            <a:r>
              <a:rPr lang="en-US" b="1" dirty="0" smtClean="0"/>
              <a:t> effects are still in place when clouds are present.</a:t>
            </a:r>
          </a:p>
          <a:p>
            <a:endParaRPr lang="en-US" b="1" dirty="0" smtClean="0"/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9800" y="2730698"/>
            <a:ext cx="6067994" cy="303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91988" y="2715727"/>
            <a:ext cx="264999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Century Gothic" pitchFamily="34" charset="0"/>
              </a:rPr>
              <a:t>Arctic amplification is an area of concern with regards to climate change.</a:t>
            </a:r>
          </a:p>
          <a:p>
            <a:endParaRPr lang="en-US" sz="1600" b="1" dirty="0">
              <a:latin typeface="Century Gothic" pitchFamily="34" charset="0"/>
            </a:endParaRPr>
          </a:p>
          <a:p>
            <a:r>
              <a:rPr lang="en-US" sz="1600" b="1" dirty="0">
                <a:latin typeface="Century Gothic" pitchFamily="34" charset="0"/>
              </a:rPr>
              <a:t>Figure to the right shows that Arctic temperatures are increasing faster than most of the Earth.</a:t>
            </a:r>
          </a:p>
          <a:p>
            <a:endParaRPr lang="en-US" sz="1600" b="1" dirty="0">
              <a:latin typeface="Century Gothic" pitchFamily="34" charset="0"/>
            </a:endParaRPr>
          </a:p>
          <a:p>
            <a:r>
              <a:rPr lang="en-US" sz="1600" b="1" dirty="0" smtClean="0">
                <a:latin typeface="Century Gothic" pitchFamily="34" charset="0"/>
              </a:rPr>
              <a:t>In the Arctic clouds produce a net warming effect, an effect which aerosols may further enhance.</a:t>
            </a:r>
            <a:endParaRPr lang="en-US" sz="1600" b="1" dirty="0">
              <a:latin typeface="Century Gothic" pitchFamily="34" charset="0"/>
            </a:endParaRPr>
          </a:p>
          <a:p>
            <a:endParaRPr lang="en-US" sz="1600" b="1" dirty="0">
              <a:latin typeface="Century Gothic" pitchFamily="34" charset="0"/>
            </a:endParaRPr>
          </a:p>
        </p:txBody>
      </p:sp>
      <p:sp>
        <p:nvSpPr>
          <p:cNvPr id="27653" name="TextBox 5"/>
          <p:cNvSpPr txBox="1">
            <a:spLocks noChangeArrowheads="1"/>
          </p:cNvSpPr>
          <p:nvPr/>
        </p:nvSpPr>
        <p:spPr bwMode="auto">
          <a:xfrm>
            <a:off x="4179659" y="6295877"/>
            <a:ext cx="40062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latin typeface="Century Gothic" pitchFamily="34" charset="0"/>
              </a:rPr>
              <a:t>Image downloaded from earthobservatory.nasa.gov/IOTD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924" r="10743"/>
          <a:stretch/>
        </p:blipFill>
        <p:spPr>
          <a:xfrm>
            <a:off x="3657600" y="5764695"/>
            <a:ext cx="5029200" cy="33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0" y="853678"/>
            <a:ext cx="5572125" cy="9941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/>
              <a:t>2002 Study </a:t>
            </a:r>
            <a:r>
              <a:rPr lang="en-US" sz="2800" b="1" dirty="0" smtClean="0"/>
              <a:t>Background:</a:t>
            </a:r>
            <a:br>
              <a:rPr lang="en-US" sz="2800" b="1" dirty="0" smtClean="0"/>
            </a:br>
            <a:r>
              <a:rPr lang="en-US" sz="2800" b="1" dirty="0" smtClean="0"/>
              <a:t>Aircraft base study</a:t>
            </a:r>
            <a:endParaRPr lang="en-US" sz="2800" b="1" dirty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0" y="1952625"/>
            <a:ext cx="5572125" cy="401002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From 6 June to 14 June 1998.</a:t>
            </a:r>
          </a:p>
          <a:p>
            <a:r>
              <a:rPr lang="en-US" b="1" dirty="0" smtClean="0"/>
              <a:t>Six flights in the Arctic (Chukchi Sea)</a:t>
            </a:r>
          </a:p>
          <a:p>
            <a:r>
              <a:rPr lang="en-US" b="1" dirty="0" smtClean="0"/>
              <a:t>University of Washington Convair-580 research aircraft.</a:t>
            </a:r>
          </a:p>
          <a:p>
            <a:r>
              <a:rPr lang="en-US" b="1" dirty="0" smtClean="0"/>
              <a:t>Instruments used: FSSP-100 (Forward Scattering Spectrometer Probe) and OAP-200X probes. These measure droplet size distributions.</a:t>
            </a:r>
          </a:p>
          <a:p>
            <a:endParaRPr lang="en-US" b="1" dirty="0" smtClean="0"/>
          </a:p>
          <a:p>
            <a:r>
              <a:rPr lang="en-US" b="1" dirty="0" smtClean="0"/>
              <a:t>Basically, they use the data from the aircraft to measure how anthropogenic aerosols alter cloud microstructure and how this affects emissivity.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951310"/>
            <a:ext cx="3448050" cy="179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AutoShape 2" descr="data:image/jpeg;base64,/9j/4AAQSkZJRgABAQAAAQABAAD/2wCEAAkGBhQSEBUUEhQVFBUUFRQVFhQUFxUYFRUUFBQVFhQUFRcXHCYeFxojGRQVHy8gJCcpLCwsFR4xNTAqNSYrLCkBCQoKDgwOGg8PGiwkHBwsLCwsKSwsLSwsLCkpKSwsKSksLCksLCwsLCwsLCwsKSwsLCksLCksLCwsLCwsLCwsLP/AABEIAMIBAwMBIgACEQEDEQH/xAAcAAAABwEBAAAAAAAAAAAAAAAAAQIDBAUGBwj/xABJEAACAQIDBAcFBAYHBgcAAAABAhEAAwQSIQUxQVEGEyJhcYGRBzKhsdEUUnLBI0JigpLwFRZDorLh8RczU5PC0iRjc4OUo9P/xAAaAQADAQEBAQAAAAAAAAAAAAAAAQIDBAUG/8QAKhEAAgIBAwQCAQMFAAAAAAAAAAECEQMSITEEE0FRFGEikbHRMkJxgfD/2gAMAwEAAhEDEQA/AKQLSgKUBRha904xMUMtLAo4piERRxSstHFIBGWjilxQigYmKPLSoo4oARlo8tLijC0CEZaPLS8tHloGN5aPLS8tDLSsQjLR5aVlp0YVuIyjm3Z+e+htLkKGIoZalLh14kn8I/No+VOAAblHi3aPx0+FYyzwRWkiW7Jb3QT4CacGE5kDu3n0WfjUhnneSRy4em6k9eBuHrXPLqvSK0CUw68mbxgD0En4inWkfdXwifUy3xpl8WeceGlR2uVzyzSl5KUR17mvPvOp+NMPepDNTbNWLZVBtcpo0bNTZNSMI0kmjmkE0hhNSDRsaQTQAKFJmhQBbZaGWnMtDLX0ByiMtAClxR5aYCIo4pUUcUAJihFKijikAmKOKOKOKAF4axnYCQJ4ncK32yegOGZQXuO7H7pVV8tCfjWMwtiFBPHd4SR+Rq32ftR7Z7JMDWNdw31w5crbpOjWKo1zezzCcBcHg5/MVExPs0tEfo7rqf2grD4AGpWy+lgbRj61oMPjFfca5teReTRaWc4xvs+xCarluAfcJzfwkfKqC/hhbOVlcMN4fsf3d/xrttRsfsy1eXLdtq4/aGo8DvHlT+ROg7aOLHFxuhfwiPj73xpk4r/XjW3277MN7YV//buH/C8fA+tYDaGAu2HKXUZGHBhE945jvFZObfIaaHTiqau46BoGY/dUSTx4kDcDUJr1O4JpY9yn8h+dLkXA/htorcXMp7iDoQRvBB3HupbXqq8bhmV+ste9+unC4B/1jgfKl2MaHWVOh9Z4g8jSBE1r1Ia5TDXKgbRxDhQUIBzKNQTvMeW+kBZ9ZQLVFS4eNKzUDHi1R8RiMvAmeVLpLAVIxKXZG40c0BQNACSKKKUaKgBNCjoUgs6Rf9m+IBMG0w55iPgV0qh2rsW5h2C3ABIkFSGBA7xXagagbT2BYxA/S2wTwYaMPBhXoQ6qSf5cEPEvBxbLQy1uNqezZxrYcOPuv2W8mAg+cVk8Zs25abLcRlPJgdfA7j5V2wyxnwzFxaIcUcU+MKeOnjv9N/wpfUqOZ/uj8z8qJZYR5YJMixTgw546Dm2g+O/yo7uMC7oH4Rr/ABGT8ar7+09dPXefU1zS6tf2otQLDKo3kn8Og/ib6U0+OVdwUd/vH1bT0FVF3Gk8ajtfNcsuomy1jRpsPtDOo1kqSDPI6g/MeVPrdrK4PF5X7jofyNX1u/WOoposrd6rfAbdZONZ5blOC7VqRLR0jZnSIMACavLOKVtxrkdjGFToa0GzOkRG806TGpNHQqibT2TaxCZLyK68J3g81O9T3ioez9tBqtlaoao0Ts5R0n9mVyzNzDTdQa5N91fIDtDw17qyWz7cZz4Dzk/SvQtZnpL0Kt4gM9uLd46k7luH9uOP7XrNJbMUo2chuiqnE4fI+dZGbRlAkE8G7u81odpbPey5S4pVl3g/Mcx31W3VoZKIivIoTRXUynuPwNJmpsdDwahmpoNSgaYqHM1GKbmnIqWNAoUdArSAQaKnAlHkoHQzFHTuShRYqPRKvS+sqGl+nVuVrRVjmKvBULEwFBYnuUEnx0muR47pc14k3HJnXICQq90TWz9oO1+qwbID2rxyD8O+4fQAfvVxzELNNcGcnbLu9tbkAP57qr720CeNVTYgjQ0Rv1DY0iTcv0w1ym2uU2XpFDheklqRNOLb8T8KQxM1Z7PxhiDvG4niKhhOQowhosKL63ep9LtVGHvzod/zqUl6nYqLBGA3Rrqe88z6CnExGsDeI58eXOoHX1T9JdvG0mS2f0jiS33EOmn7R4chJ5VaZFF1tP2l/ZgbWHIa9ua8wzLa/ZtjXM/eQQOR4UOG9qOIU/pCbh3yXYXA33lfXKfKDWPVY140m9YOhgidRIie8E0ORaid79nnthXF3Fw+JXJdbRLg924Y0Vp91jw4E6aaT0wXNTy09f5ivIvR6+xxeHA0YXrMd0XFNeo9k7Vzg67zI8Nw+Xxp1asWqnQ90g6O2sXbyuIYA5Lg95T+Y5iuJbQwTWrrW3EMhKnxBjTu0rvyPXKum8DHXR97JPj1aSKErCToxTrUN0ynuO76VoVwVrezHwpGJ6jIQFBMHf8ADUzHjUuFEqVmcxGJVBLeUb6cw97MBHH+fzFKxCAsOwFA3CS09xzeFKtMzEb0AndEkmOY7h9aiy6JWCwxdgu6eJBjdziKm7Vw4Uoo1AQa89TqagquoksxHFmY/nFSlsdknvAHfRYqIwSjy071Ypa2TypDGYpCPMwCI5iKlizz+tA2vOkBBAucl9aFTurHdQoA7Ot2li7VcuIqu6Q7d+z2GYHtnsp+I8fISfIV0EWY/p5tvrsWVBlLQyL+Ke2fXT90VmHNKZt5NMjUAjSYpiEXUmoj2iN2vzqayEcKbJms2UiFnpVvfvinblumGQioZSJuQeNKmo9i7wNSQtSUFPdRzSqOKAExUu1eDaHQ8D+RqOFpWWiwH2aDBrFbRxBe/cLb87eg0UeERW0S6Ihte/iPqKqNvbFzgXLWpGhHMePMVaYjNcR3EHXcY4Gnr+JLnM3w4CjGCukwLVyfwmPWrjZfRQsQ18iB/Zqd/wCIjh3D1FDSux2L6GbLJu/aGEASE7zqGbyEgHme6um7O21lYaxWetQoAGgAjTdpuozcq0zKW51HZe3xHbIgceEVg9sXuvu3HP67E+A/V9BHpVJiukJs5FbN1dxwrsu62h3uefhpMHWq9OntvKim0QQ7ZrgJ1U+72SYnjIirTQqbRZPhzEHXkePnUS7Ziry2me2txZKPOV40JG8TzHKot2xScdhJlM2Hzac6ZtI6NkcTAkOB7w7xwbuq16iG86cvW0ABuMFHCd5PdGpNZKLexdkXDIGIE6ExNTer3jhu8Y41AvG2TKG4DOtzJCx+1MEgeHmKusNhjlGaAeMbvEd1WsUpOkhakiMLUbtKI2+6rAWBShaHIVvHo5vnYh5UVgQ8BShg2PCPGrPLRZa3j0UfLIeV+Cv/AKPPMUKnxQrX4mP0T3pGm+3jnWD6R7a6+6SD2EkL4cW8z8hVde2+7KVLQDoY5cqgG/JjzP5fz3V5dnTRJmAJ4/M76EUyboodbTsB7MedNuJ30WehmqWx0Ia3TNvDxmJO8z4aAR8J86du3woliAOZMVFG2LO7rF+PzpWOhb2eVEMbk97d47qbvbWQe6Q3mI+vwqk2jiRcPacQOCjQfWlVjNlhkzrmQFl5qCY8Y3Uw+MVSRqTyjd3cKyOz9oHDvms3LiNuJQxI5EbiO41ZXdrLHWF3uMx7TXATr48aNIy4/pAkwq+p+lLZbh3lV/nnWfXpSRoAD5ZR8PpTF7pDcY6BRPLX40UBozl4ksfhSF2iqHQgdwBM+IFUWHxTPvMmdx1H8+VWuF2Q908/AbvSigLfB7RtuY90/daB6Gp7Gq1OiOXW4VUb8zsFHxNIxOL6llFp/tCnRlWZTkwc6Ed0/wCVaJVbRNosTcIoxfponOs29TElSO0O6J18ppOCuhp7MsN4MiD3CkhMZ2th2uW2ChTIiGmPEcjVHsl8pbDvbjrPeJnXLqJ8NYrVNBEjTu+lRMTgQ8bwRuYbx3d4qnsCZqtg7dw2G2fcwoSC4Zg8klrhHZLTxEKB4VWYHaAuaHsty4HvU/lWau4J01ksOfLy4U5YxFEZ09wcbWxqblmaYvWiYnhxqNgNpsWCPrO5uM8J5+NWrLW6SkZO0REw0iOelXF20oylBCMoIH3WGjp5GCO5hUS2NatcKgZGU8sy/jUGB5gsvmOVGNvFP6B/kiFloZaUKEV66OYTFERS4oRQIbihS4oUAczznnTltwOJ9KYmhXzx6JKOKXv9KJccnCfT/Oo4oETv1oAlHHDkfgKi4naFw6W1Vf2iZPkKIWOQPlTd9GA0nzp0AymALtNxi5qyt4Oyg7QA8cs/l+dVlrrm90MfDs+elPf1bxBBZbbNEkxqdN/jRTYWS72Ps5SAit4KPmaqMWwb3VA7t59YqZjNhtaRLjFO2BNvMpuCfdJQEmI9Jq5xQwtpLfUh7zFZdnQ21VtIVQSS3HXw8q0tOmF+jJjZzNuU+VS8H0WxDkC1bdidwQEk90CrltpXCIGVRyAH+VPW9p3sgt9ddyAk5Q5USd/ux6U3pXn9BblNt3oTisNZ66+iWhmC5We31hzCQ3VhpI74qs2emH0N9rp3ylpVB7u05iPKpm2MEFfMB73zG/WqhhQmkMvrW3bFv/cYRJ+9fuPcPjlGVaO50wxJIHWZV+5aVbaxylRm+NUC09T1yFpRqsLeS4M4gniW1IMcSdfOpWyNq4dntJfW4pyxd6oyC8sB1cgmYy9mCCQYI0rH4XFtbbMvpwI5GtLYZL6Zho3GDDKfEb6yf2UaHZOAsYgP1eJVLi5ilu6hQtl3DNMK350zgsfnnMRI0k6MfE8fHvqlYWR7wbMOMkNPeRvqVgVRwc2h4RpA0jf3VSpEyRbXU7Ryme7f4eFM3M0QsBuGbd6imBh3UypzAbo0YULGKYuxduzp2Cg0PEmCKbQkTcOIVZMtl7XLNxjuqNi9mT2rYAPKYB8OVTBakSpkfI+PDzo1bnUsZD2bgXDhrkCNwBB+VXqXvSoavTinlTTolqyfHKpeDvwYqss3f9KlWmnUV0RkpKmZNUWGKAzkj9bteu/4z6imYqRdAgaawD5MAfpTeWvRwN6KfgwlyN5aGWnIoZa2IG4oUuKFAHI8zDv8vpRi/wAx6H61JNukGzXgUehYjr1/1mnEu8o8qbOHpq7hJ4kUDslljzoW2GYEjMAQSJiQDqJ1jxqIUYbj/PnQF4g6iaQGlbb1z+zS1aHcudv4n0/u1ExOLuXB+kuO45FiF/hWF+FQ7WLU8Y8alRIpucg0oaVABoAPDSjKyKcFunFSoGQFSnkTWpDYQk6Cpp2UUTM2/gOXj306AqMdhc6FeO8eI/mPOsq6+XOtw1us5tjZxF3sgnPqAATLcQI7/nTiMqMtKSrbD9D8W/u4e54suQf34q0wvs0xbe8Ldv8AE4PwTNWqxzfCIc4ryZYinsJi2tsGXfy4EcjW5w/spP8AaYgDuS2T8WYfKrPD+zLDL7zXX8WVR/dWfjWq6bI/BPdiZ7B4pLyyBu3g/qn+eNLfBidDBraYLohhbRlLKzukl2P95iKs7WFVfdVV8AB8qpdE/LIeZeDnSvctiSDln3oMetWmDwlzELmVNN2YwJ8Cd9baKIrWsejS8kvM/RmcP0cuAznVT3ST4cKeXo64DTdzkkkAoFAHIFTI9PKtBko8larpcaXBDyyMfjNmNGVwQDxBj4ilyfDw3VrGtAiCJHI1XYjYYJlGy9xGYeWoI9TXNk6SS/oNI5k+Sozd2tS8JMjy+JAp1OjrSCb2g/VFuB65jU+zstV39rhB3efOso9PlvgbyR9kvGp2tNIVR6CPypjLTyqcoUlmCiFzGSF4LJ1IHCd1DJXqwTUVZytq9hnLQy09kostWIay0Kcy0KBHLclDqx/I+lNrfpwXBXgnoAOH8PWiOGPKnA1KBoAimzRGwKnqTzNOA+HpSGVP2WlW7BX3SR/PKrVVHIUoWV5UUBDsXuDevCp6WyBOUt4a/KguFWpdq0QIG761thjjv8+CZN1sRft2U6LB7zR39pu4gwB3Crra3R2/YtJdZc9l0VxcAkLmAIDjep1jl31mNp4wdWxQDPlBEbgcwEEEa6T6+VevHDgS1KKf/fZhqk9h2ambLMXrf/qJ/iFZrCnF3BKssd4QfMU/bt4sEEXbYIIIg2t4OlZfLwpUlX+kU8cnydfKUWWuaDae0uOKX/6vpShjtoccYo87f5CsflwF2WdJy0WWuc/a8dxxw+H5LRfbcXxx58lP/ZR8qAdlnSMtDLXOftuJ44+55KfoKI7QxHHG3vID60fKj6Dss6PloZa5uMfiCdMXiG8D/nUiw+NkFLuKb8S5lPkQQapdSn4Yuy/Z0HJRZay3R0Y23dbrUd7dxpfNlBVjH6RZI05gADzGuwyVtGepGbVMZy0MtPZKGSrskZy0MtPZKGWixDOWiy09lqXsuzN0DmHHrbak5UrCiuy0WWnstEVp2Iay0VPZaFFhRw1b55GnVdvut6Gs1i3lvDSisMeBI8DFeGenRq7eIPf51LRzVdsvFEWxmLEkk7ydOG891TFxvd6xXVHpJSipJrchySZLFylZ6hHHnkPSp1nalie1bugSNVdSYhQd6gE5s58Co4EnOXT5IlJp8DiGnlFBtu4JVkJiC0xlJtgZc28sJMlTMRoViTMiv250ltAqMLmChe01wDMXzNqAZAGXLoO+stEh0W9tKFzHInvOB3TJ9BrWbtNfvJnYsEkCSYEtuAGk1rejGzMEi3LtybvUhWLMpCSZ0Vf1tdBO/lTpXVkvY1uw+muMxACYewDbAC57nZtBQIiTq2nAAmq3bPs9uda2JZsMLYId7VtLsZRGbIhkTvMbp4cKpv63i1buphxkW7cNwQSDbDxmKjcJgaCAJ40dj2iXrmGu22AcsmUEkiBAUtK79Y+NSssVt7G/ZGubah2yKothiFJAkpJCk5dAdN1dI2LsKxfw6XOqVpADZi0Zo7WkwRPdXH8HY7JzNCLljfGchtCOEidfDWtJs3pzetEkwQBlABAGUbgAIAEmdADoKxWTTLcfJrdq+zm0+tom0eIHaT+EmR5GO6q9fZuo9665/Cqj5k03/tPPWnsDqpSNTmCQS5PAsdwFa3Z21lv21uLMNwO8Ebwa6seSE3XkhqvJnU6A4ce8bp/eA+QqZb6G4Qf2R82un/qq9a7/ACah4/GC3bdyNFUtHOPGupRXozb+xhOjmGX3bNv95CT8Zp9cHbXdZQeCAflUXYu2BiLeYaEz2Z1AnQmN01Y699OGlq0TJ+GNdX+zHhNIa2KaF1zjBZnQ2S+Ugb88Tm37p0q0GzzlzEgd3E1ayr2ToforuroZKtrAVZ7Mg6Qw1M9/CqhcVmv3bcAC3lI1JJDCTOnhQsyboThSsPJUhdl3CJFtvT61kttdLb1rFG1YCKFyhrrncTGaF3mAeHKryx07xrXcluzYvAscuRnzZJOUsJ3xEmIqJ52tkVHGnyS7mGK6MCPER86RkrUbOxLl3t3LVxRNwqzsHUhXIABjQFSrAEk9oj9WpN7DjSEGnI5dO6BrUrqvorsemY7JUvZRC3kLGACZJ/CR+dXb7PU/qlf3Vbf+EzTuz8JbtkwRmIg7xpyAOtOXUJxYlhdmUu29T4n50jJT/SZTbW8ytlKgtMAkAGToRB0moeyL5u2LbmSSup03gwdwA3itY5UZSgxzJQpRvoN9y2PF0+tCq7iFoZ5hZpNP2V0/njTFTMKu7xn8hXlLc7y1tGAByFKFyowuij62vQWWlRGkkzQzePkau+i/QXFY4g2rcW51uv2bY5wx1bwUGunbF9leHw13D9b/AOIdncsGA6qEQnRNc2se8T4CuWeVvz+/8myaXC/b+Dl3R/oLjMeR1Fsrb433JW0OcNEue5QaG2uiP2DFNZusLrqFYONFkrOXKx1Oor0uiiAACBAEDgOQHLWvPntJxWbamJPJwv8ACir+VZ1r2ZnObRRlO0NCw0hQ6klydABPPl3VfX8WlnBXrOW+t59esCFlOUyqE6ZU0HxOtReilsNi8IrEkBi2m8QWYx/DTnTH2h3LV67ZwuiwiM7quY5UKkARAHaOvHfR21DezO23RmsPfVhvIaRJMncQSKkqgXiFAYsNdSQJnv1qrw9oxHcDAkj4ag7/AFq5GAZrbsScialNzEe6CDxg8BNcrjvsasZvXCphdRq2nEamRz3fGnluB5ymY0A4Hs6/HSozbQ95oWREIygEL7vISY4d81Cw2IdHhdDJ0/y7qcY3yBcaGQDugECeEkeGseldC9m152t3MxGQREbszEyR5AVzvaVxQFbSWJPZJEmBqeY1HnM1r+iu2msW3nLkADMwVmiIBZigkIAIkwJPOljuORMlq0dMVF51kenG1fdw2HBe657SgTC5ZgiNd4Ma6KTpSn6SPwggiZVCR/irn3STH3Di3vHPbEZQ2cIxgBSQoaY4R3eIrsnN0JJGp6M3GssqPdw7gsrPFxlMAx2WYKDH3ZrU3+l9hCdHIViuYBCCV+6c2oiDXI2aLWYE6MDwkggx2uBk+taHop0hNlGOQsLkaAEkHwB475j5VhDI1t4HSNc+3LYK7VF5lQItv7MbIZnt54Y++oB7QMzplE8qvf63Ya6Qq2cQuZlUNkXKM5AzGH0AmT3CuZ9IOkVi9fDEXBbSyYAyqetkkFp4Qq676i4LbGKXKLa3FDnssrMoO4MY7Mgz4Vsq5Jk5LwaboNikt4vaAa4sC6ApZoBC3b8EZjyA41eq7pirmLdbf2J8iG91qKVJFsBxmMMOs7Md/dBw3s/2Ul9sULuo/Rjs82N3MBPnS+m2zTYCW0uAYcIso+/NmIG4QdAIJ1791FtLYbp8mVxfSFvtVxj+u+kcBMDx0FdX9mHTpHb7OVUSpZCol2ZdWUhRLdmT3ZTXGtoYQXGLWyDGrLKg/iWNInhw8KtOimBUPnZxoDCSeOnaynQaxE8aKbdEuaUbR6KxfSuxbOVnRW+6zjP/AAJmb4Uw3Sm23EjjPV4hRuI942o41zi3iRbEC4lscgVUfwrE1APSBkJyvIk79J+laqMTF5pHW/60Wt5dQNP1oHf7wXfR2ukVppi7aYfiQ/JjXMH6VdXkKNm1GZASARGusaHvp3afSK1iWBfDqpAYAHEAdlobtAIWJ7MzUvRVlqc7o1vSzaWFvWRaW/bV2JUBHUEkoQARvKyYjvFZnZ2ybeFw9v8ApNrKC5BsXUNwsWIlrVxFU6DeGG7Wapb2CtMBFuyjAgqzXcQxUz7yzAnxBFVR2jcuXIxHV3LSserACmYYifT/AEqavZFOVbs152pgRpl3f+Xd/MUKWMZccBrGEtXLZAKuLAM6CdRxBkeVCt+z/g5vkr0/1OE3NmMBJa3pyuIT5AHWlWliBVxi+jN63/Z3iBvJUR/cLaedL2bt58P/ALpbSn7xtqX82YZvjXJFp8HeO7P6H4q7BFplU/rOMunMKxBP861udldDcNZFs9Vdu3VdGdr5trbygksqW0ZtdB707+G6smPaDiuaH9wfWnF9ouJ4i0f3D+TUPUPY7UvTAiAuGVRroLxESZOgt+PrUfFdJme9bfqVKolxSpuHUuFAIIt9x9a5GntHvcUtnwzj8zUhPaSeNkeVwj5rUtSHsdhXpmf+ANNw60//AJ1ynb/RPE38ReuhrMXbrOAWuSAzEgE9XvAMUhPaQnGy/k6n5qKfT2iWeKXR/Af+oUXJCcUxrYPRm/YxK3LgRlVXEI+ssjKPeUcWnyrDbcwNxsXdzLlJutoYHHTyiK6H/tBw3K7/AAD/AL6y+1Mel67cuqYBIK5iFI7IXUSeQrSLctmQ4KLtEzY3RQ37YazcVbiEq+ZoI0BAykQRuMjfqKuU6DYqVIexo0kZzBggge6YG+fnWf6P7aFrEoQOw4CXJjL7whh4b/CeddBtbSst7ty03g6H5GsckVqNYt1sVXSboi99DevLaVrasxYXXcZA7XHBJtj9Uso00kb4Fc1wy57jMFyrJyqJhQTOXWSYEDWuk9NsSVwbC2CxuMlvsSTDSeHPKB51zewroSIynUEHfO7UHcQaeNJKlwTLc1HR7Y64p+rIGZZZSSREFc8RvJWRr41sdm9CHtCBdjMuRh2dVI7Sg5dO0FPrWO6FOwxCEToGkidBkO8+MetdC+2t94+v1ok9xRSocwew3sgquUgliZUEywgx+jIGg041WY3oWtzfK6D7zSwmCf0XI1Yf0o33v8NKG1X5/AfSlqK0ooX6FgJke4gERql5ZHESAKj3MGuDw14Ye7aZnKAhi063FA7WVSqiZMEbq1A2s/d6f503cxecEPbtsCIIZZBHIgnWhNC0mN2JjcOCy3xYF4XGTRS2YCCMuYFtxGncarcHfZUKmwB1aXXLAtbLIX0IWAWP6KfeXfvE6721ZsIwZcNYVhMMiKrCd8MBI3n1qLtrCLiAOxalZg3A12JiYlhG4elX3CdBz7orirjXQisLWYhnZ2KKQocqGlhO8jfJJ3mtTtXYZvEr1+HZDGjXrZKxBjRu1qOY30X9Wrg9y7ZT8NlR8dTSf6AxMR9rMfvfWk+bsZlukGFOFuCzZSxLW2um5bZjIQ3GYa3WUQqHT01NW+xMWbKYe51iA30ZSrKrhgWObMupjMAANDJFTE6Ey4a7dNwTqCCCQAYGbMTvj6ipVzoVae6LjXnVljKtu1bRFykFQq5jAEc5PHXWnqpckuKfgc2ni0Kx11pCARAZCDqT2gXLcY4bhTeG6QkCDewx0gAZgMoywCC2vujy05zbjoxgC7O1tmZmLGS0SxJMBSIEndU61sfAAQLFrzt5j6sDU2/Y9P0Z+xtZdMv2RSdIRbhBOu6bobju7tIpV3Ydy6AxtkGSZtWXVSW1bQsRxMRHnWg/ofAf8Gz/AMtQfgtM3OjuEJkXLqdyXmQegFJ2/I6+ihu7DuREXf8Al1Sbawa2LLC4jQTClgFEu0kLrJaJMAcK3trYdgbr+I/+Vd/JhRY7o3h7yhbly66hgwDYi6wDDcwl9CJOtEbXmwpHK8N06u2EFoW4yaQzENO8yI5mirouN9nmDvXGuXQ7uxlma60kxEnXuo601Gfai/Bxprhb3iT4maQN9HQqmasOjFChSJDFKFChQBteiGzrTjt20b8SqfmKuNp7HsAaWbQ8ET6UVCsXyBitqYdQTCqN+4AVXP8A7vzb8qFCtkCHJ/Qzxnf5Goi0KFTEqQfWldVJB7jHyqcpnU8h8qFCrIfBe9Cbh667qdy8e+t6RQoVlLk0QJpQNHQqBgoqFCgAqFHQpiBQFHQpgJY0FNChSAXRUKFAABoUKFMQTURFChQxeBNFQoUwP//Z"/>
          <p:cNvSpPr>
            <a:spLocks noChangeAspect="1" noChangeArrowheads="1"/>
          </p:cNvSpPr>
          <p:nvPr/>
        </p:nvSpPr>
        <p:spPr bwMode="auto">
          <a:xfrm>
            <a:off x="47625" y="748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29701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25" y="3100388"/>
            <a:ext cx="3448050" cy="258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5514975" y="2759869"/>
            <a:ext cx="15135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entury Gothic" pitchFamily="34" charset="0"/>
              </a:rPr>
              <a:t>Convair 580</a:t>
            </a:r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5514975" y="5718572"/>
            <a:ext cx="3369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entury Gothic" pitchFamily="34" charset="0"/>
              </a:rPr>
              <a:t>FSSP-100: </a:t>
            </a:r>
            <a:r>
              <a:rPr lang="en-US" sz="1050" dirty="0">
                <a:latin typeface="Century Gothic" pitchFamily="34" charset="0"/>
              </a:rPr>
              <a:t>photo from Earth Observing Lab.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85950" y="1879997"/>
            <a:ext cx="6457950" cy="970359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/>
              <a:t>Area of </a:t>
            </a:r>
            <a:br>
              <a:rPr lang="en-US" sz="2800" b="1" dirty="0"/>
            </a:br>
            <a:r>
              <a:rPr lang="en-US" sz="2800" b="1" dirty="0"/>
              <a:t>STUDY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0" y="2850357"/>
            <a:ext cx="2361010" cy="3018235"/>
          </a:xfrm>
        </p:spPr>
        <p:txBody>
          <a:bodyPr/>
          <a:lstStyle/>
          <a:p>
            <a:r>
              <a:rPr lang="en-US" b="1" dirty="0" smtClean="0"/>
              <a:t>Exact areas studied were not identified.</a:t>
            </a:r>
          </a:p>
          <a:p>
            <a:r>
              <a:rPr lang="en-US" b="1" dirty="0" smtClean="0"/>
              <a:t>Flights paths were stated to be in the Chukchi Sea.</a:t>
            </a:r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5310" y="932260"/>
            <a:ext cx="6568678" cy="49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 rot="18600000">
            <a:off x="4245769" y="1545432"/>
            <a:ext cx="2900363" cy="1902619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1790" y="788581"/>
            <a:ext cx="8049816" cy="97036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/>
              <a:t>FSSP: Forward Scattering Spectrometer </a:t>
            </a:r>
            <a:r>
              <a:rPr lang="en-US" sz="2800" b="1" dirty="0" smtClean="0"/>
              <a:t>Probe (Cloud DROPLET MEASUREMENTs)</a:t>
            </a:r>
            <a:endParaRPr lang="en-US" sz="2800" b="1" dirty="0"/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539" y="1989769"/>
            <a:ext cx="6492461" cy="330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5162251" y="5321025"/>
            <a:ext cx="185980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latin typeface="Century Gothic" pitchFamily="34" charset="0"/>
              </a:rPr>
              <a:t>Image from: eol.ucar.edu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2096639"/>
            <a:ext cx="3005137" cy="426440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Helium neon laser 0.2mm diameter.</a:t>
            </a:r>
          </a:p>
          <a:p>
            <a:r>
              <a:rPr lang="en-US" b="1" dirty="0" smtClean="0"/>
              <a:t>Measures light scattering intensity to determine particle size.</a:t>
            </a:r>
          </a:p>
          <a:p>
            <a:r>
              <a:rPr lang="en-US" b="1" dirty="0" smtClean="0"/>
              <a:t>Measures the size distribution of particles, from which </a:t>
            </a:r>
            <a:r>
              <a:rPr lang="en-US" b="1" dirty="0" smtClean="0"/>
              <a:t>optical/IR </a:t>
            </a:r>
            <a:r>
              <a:rPr lang="en-US" b="1" dirty="0" smtClean="0"/>
              <a:t>parameters are calculated.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Assumes light is scattered by spherical particles.</a:t>
            </a:r>
          </a:p>
          <a:p>
            <a:r>
              <a:rPr lang="en-US" b="1" dirty="0" smtClean="0"/>
              <a:t>Works best in water clouds, which most Arctic clouds are.</a:t>
            </a:r>
          </a:p>
        </p:txBody>
      </p:sp>
      <p:sp>
        <p:nvSpPr>
          <p:cNvPr id="3" name="Oval 2"/>
          <p:cNvSpPr/>
          <p:nvPr/>
        </p:nvSpPr>
        <p:spPr>
          <a:xfrm>
            <a:off x="8616462" y="3437792"/>
            <a:ext cx="87923" cy="9671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757138" y="3648808"/>
            <a:ext cx="79131" cy="87923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853854" y="3437792"/>
            <a:ext cx="146081" cy="17584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932985" y="3736731"/>
            <a:ext cx="98621" cy="1143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757138" y="3868615"/>
            <a:ext cx="79131" cy="4571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6200000">
            <a:off x="5978769" y="2966830"/>
            <a:ext cx="562708" cy="16541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40649" y="3609214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Direction of Flight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012" y="232385"/>
            <a:ext cx="7886700" cy="994172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/>
              <a:t>Results: Droplet Measurements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546763" y="1226557"/>
            <a:ext cx="7886700" cy="3263504"/>
          </a:xfrm>
        </p:spPr>
        <p:txBody>
          <a:bodyPr/>
          <a:lstStyle/>
          <a:p>
            <a:r>
              <a:rPr lang="en-US" b="1" dirty="0" smtClean="0"/>
              <a:t>2156 droplet spectra measurements</a:t>
            </a:r>
          </a:p>
          <a:p>
            <a:r>
              <a:rPr lang="en-US" b="1" dirty="0" smtClean="0"/>
              <a:t>Optical parameters for each droplet spectrum were calculated using Mie code, and for 40 wavelengths </a:t>
            </a:r>
          </a:p>
          <a:p>
            <a:pPr lvl="1"/>
            <a:r>
              <a:rPr lang="en-US" b="1" dirty="0" smtClean="0"/>
              <a:t>These wavelengths range from 5 to 90 µM, shown in the table below.</a:t>
            </a:r>
          </a:p>
          <a:p>
            <a:endParaRPr lang="en-US" b="1" dirty="0" smtClean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226" y="3031545"/>
            <a:ext cx="7546002" cy="36968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090246" y="4844562"/>
            <a:ext cx="3024554" cy="1582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7623"/>
            <a:ext cx="7886700" cy="84891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/>
              <a:t>Results</a:t>
            </a:r>
          </a:p>
        </p:txBody>
      </p:sp>
      <p:pic>
        <p:nvPicPr>
          <p:cNvPr id="33794" name="Picture 2"/>
          <p:cNvPicPr>
            <a:picLocks noChangeAspect="1"/>
          </p:cNvPicPr>
          <p:nvPr/>
        </p:nvPicPr>
        <p:blipFill rotWithShape="1">
          <a:blip r:embed="rId2"/>
          <a:srcRect t="54020" b="-54020"/>
          <a:stretch/>
        </p:blipFill>
        <p:spPr bwMode="auto">
          <a:xfrm>
            <a:off x="628650" y="2933737"/>
            <a:ext cx="6872941" cy="853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314865" y="959898"/>
            <a:ext cx="9299407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itchFamily="34" charset="0"/>
              </a:rPr>
              <a:t>Figure 2 shows sensitivities </a:t>
            </a:r>
            <a:r>
              <a:rPr lang="en-US" sz="2000" b="1" dirty="0" smtClean="0">
                <a:latin typeface="Century Gothic" pitchFamily="34" charset="0"/>
              </a:rPr>
              <a:t>of </a:t>
            </a:r>
            <a:r>
              <a:rPr lang="el-GR" sz="2000" b="1" dirty="0" smtClean="0">
                <a:latin typeface="Century Gothic" pitchFamily="34" charset="0"/>
              </a:rPr>
              <a:t>β</a:t>
            </a:r>
            <a:r>
              <a:rPr lang="en-US" sz="2000" b="1" dirty="0" smtClean="0">
                <a:latin typeface="Century Gothic" pitchFamily="34" charset="0"/>
              </a:rPr>
              <a:t> </a:t>
            </a:r>
            <a:r>
              <a:rPr lang="en-US" sz="2000" b="1" dirty="0">
                <a:latin typeface="Century Gothic" pitchFamily="34" charset="0"/>
              </a:rPr>
              <a:t>to the droplet effective radius R</a:t>
            </a:r>
            <a:r>
              <a:rPr lang="en-US" sz="2000" b="1" baseline="-25000" dirty="0">
                <a:latin typeface="Century Gothic" pitchFamily="34" charset="0"/>
              </a:rPr>
              <a:t>e.</a:t>
            </a:r>
          </a:p>
          <a:p>
            <a:endParaRPr lang="en-US" sz="2000" b="1" dirty="0" smtClean="0">
              <a:latin typeface="Century Gothic" pitchFamily="34" charset="0"/>
            </a:endParaRPr>
          </a:p>
          <a:p>
            <a:r>
              <a:rPr lang="en-US" sz="2000" b="1" dirty="0" smtClean="0">
                <a:latin typeface="Century Gothic" pitchFamily="34" charset="0"/>
              </a:rPr>
              <a:t>As the effective radius decreases the absorption efficiency increases.</a:t>
            </a:r>
            <a:r>
              <a:rPr lang="en-US" sz="2000" b="1" dirty="0">
                <a:latin typeface="Century Gothic" pitchFamily="34" charset="0"/>
              </a:rPr>
              <a:t>	</a:t>
            </a:r>
            <a:endParaRPr lang="en-US" sz="2000" b="1" baseline="-25000" dirty="0">
              <a:latin typeface="Century Gothic" pitchFamily="34" charset="0"/>
            </a:endParaRPr>
          </a:p>
          <a:p>
            <a:r>
              <a:rPr lang="en-US" sz="2000" b="1" dirty="0">
                <a:latin typeface="Century Gothic" pitchFamily="34" charset="0"/>
              </a:rPr>
              <a:t>Values derived using Mie theory for </a:t>
            </a:r>
            <a:r>
              <a:rPr lang="en-US" sz="2000" b="1" dirty="0" smtClean="0">
                <a:latin typeface="Century Gothic" pitchFamily="34" charset="0"/>
              </a:rPr>
              <a:t>wavelength of </a:t>
            </a:r>
            <a:r>
              <a:rPr lang="en-US" sz="2000" b="1" dirty="0">
                <a:latin typeface="Century Gothic" pitchFamily="34" charset="0"/>
              </a:rPr>
              <a:t>11µm from the 2156 measurements of cloud </a:t>
            </a:r>
            <a:r>
              <a:rPr lang="en-US" sz="2000" b="1" dirty="0" smtClean="0">
                <a:latin typeface="Century Gothic" pitchFamily="34" charset="0"/>
              </a:rPr>
              <a:t>droplet </a:t>
            </a:r>
            <a:r>
              <a:rPr lang="en-US" sz="2000" b="1" dirty="0">
                <a:latin typeface="Century Gothic" pitchFamily="34" charset="0"/>
              </a:rPr>
              <a:t>size distributions.</a:t>
            </a:r>
          </a:p>
          <a:p>
            <a:endParaRPr lang="en-US" sz="2000" b="1" dirty="0">
              <a:latin typeface="Century Gothic" pitchFamily="34" charset="0"/>
            </a:endParaRPr>
          </a:p>
          <a:p>
            <a:endParaRPr lang="en-US" sz="2000" b="1" dirty="0">
              <a:latin typeface="Century Gothic" pitchFamily="34" charset="0"/>
            </a:endParaRPr>
          </a:p>
          <a:p>
            <a:endParaRPr lang="en-US" sz="2000" b="1" dirty="0">
              <a:latin typeface="Century Gothic" pitchFamily="34" charset="0"/>
            </a:endParaRPr>
          </a:p>
          <a:p>
            <a:endParaRPr lang="en-US" sz="2000" b="1" dirty="0">
              <a:latin typeface="Century Gothic" pitchFamily="34" charset="0"/>
            </a:endParaRPr>
          </a:p>
        </p:txBody>
      </p:sp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238414" y="6519446"/>
            <a:ext cx="23342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B0F0"/>
                </a:solidFill>
                <a:latin typeface="Century Gothic" pitchFamily="34" charset="0"/>
              </a:rPr>
              <a:t>Figure 2, on page 771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0" y="998257"/>
            <a:ext cx="483497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Century Gothic" pitchFamily="34" charset="0"/>
              </a:rPr>
              <a:t>How emissivity relates to cloud </a:t>
            </a:r>
          </a:p>
          <a:p>
            <a:pPr algn="ctr"/>
            <a:r>
              <a:rPr lang="en-US" sz="2400" b="1" dirty="0">
                <a:latin typeface="Century Gothic" pitchFamily="34" charset="0"/>
              </a:rPr>
              <a:t>microstructure</a:t>
            </a:r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6073710" y="6369398"/>
            <a:ext cx="20217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  <a:latin typeface="Century Gothic" pitchFamily="34" charset="0"/>
              </a:rPr>
              <a:t>Figure 3, page 773</a:t>
            </a: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309295" y="1829254"/>
            <a:ext cx="415341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Century Gothic" pitchFamily="34" charset="0"/>
              </a:rPr>
              <a:t>Figure shows how R</a:t>
            </a:r>
            <a:r>
              <a:rPr lang="en-US" sz="2000" b="1" baseline="-25000" dirty="0">
                <a:latin typeface="Century Gothic" pitchFamily="34" charset="0"/>
              </a:rPr>
              <a:t>e</a:t>
            </a:r>
            <a:r>
              <a:rPr lang="en-US" sz="2000" b="1" dirty="0">
                <a:latin typeface="Century Gothic" pitchFamily="34" charset="0"/>
              </a:rPr>
              <a:t> affects cloud </a:t>
            </a:r>
            <a:r>
              <a:rPr lang="el-GR" sz="2000" b="1" dirty="0">
                <a:latin typeface="Century Gothic" pitchFamily="34" charset="0"/>
              </a:rPr>
              <a:t>ε</a:t>
            </a:r>
            <a:r>
              <a:rPr lang="en-US" sz="2000" b="1" dirty="0">
                <a:latin typeface="Century Gothic" pitchFamily="34" charset="0"/>
              </a:rPr>
              <a:t> at a given LWP.</a:t>
            </a:r>
          </a:p>
          <a:p>
            <a:endParaRPr lang="en-US" sz="2000" b="1" dirty="0">
              <a:latin typeface="Century Gothic" pitchFamily="34" charset="0"/>
            </a:endParaRPr>
          </a:p>
          <a:p>
            <a:r>
              <a:rPr lang="en-US" sz="2000" b="1" dirty="0">
                <a:latin typeface="Century Gothic" pitchFamily="34" charset="0"/>
              </a:rPr>
              <a:t>Notice at higher LWP the clouds are essentially  blackbodies, and so changes in droplet radius are unimportant.</a:t>
            </a:r>
          </a:p>
          <a:p>
            <a:endParaRPr lang="en-US" sz="2000" b="1" dirty="0">
              <a:latin typeface="Century Gothic" pitchFamily="34" charset="0"/>
            </a:endParaRPr>
          </a:p>
          <a:p>
            <a:r>
              <a:rPr lang="en-US" sz="2000" b="1" dirty="0">
                <a:latin typeface="Century Gothic" pitchFamily="34" charset="0"/>
              </a:rPr>
              <a:t>At lower LWP (between 2 and 10 g m</a:t>
            </a:r>
            <a:r>
              <a:rPr lang="en-US" sz="2000" b="1" baseline="30000" dirty="0">
                <a:latin typeface="Century Gothic" pitchFamily="34" charset="0"/>
              </a:rPr>
              <a:t>-2</a:t>
            </a:r>
            <a:r>
              <a:rPr lang="en-US" sz="2000" b="1" dirty="0">
                <a:latin typeface="Century Gothic" pitchFamily="34" charset="0"/>
              </a:rPr>
              <a:t>) </a:t>
            </a:r>
            <a:r>
              <a:rPr lang="en-US" sz="2000" b="1" dirty="0" smtClean="0">
                <a:latin typeface="Century Gothic" pitchFamily="34" charset="0"/>
              </a:rPr>
              <a:t>decreasing droplet effective radius causes higher cloud emissivity.</a:t>
            </a:r>
          </a:p>
          <a:p>
            <a:endParaRPr lang="en-US" sz="2000" b="1" dirty="0">
              <a:latin typeface="Century Gothic" pitchFamily="34" charset="0"/>
            </a:endParaRPr>
          </a:p>
          <a:p>
            <a:endParaRPr lang="en-US" sz="2000" b="1" dirty="0">
              <a:latin typeface="Century Gothic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2004" y="246768"/>
            <a:ext cx="4151736" cy="58343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506" y="352785"/>
            <a:ext cx="4151736" cy="583437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7039" y="1527314"/>
            <a:ext cx="4618467" cy="533068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Cloud thermal emission follows the relationship: </a:t>
            </a:r>
          </a:p>
          <a:p>
            <a:pPr marL="0" indent="0">
              <a:buNone/>
            </a:pPr>
            <a:r>
              <a:rPr lang="en-US" b="1" dirty="0" smtClean="0"/>
              <a:t>	F</a:t>
            </a:r>
            <a:r>
              <a:rPr lang="en-US" b="1" baseline="-25000" dirty="0" smtClean="0"/>
              <a:t>LW</a:t>
            </a:r>
            <a:r>
              <a:rPr lang="en-US" b="1" dirty="0" smtClean="0"/>
              <a:t> = </a:t>
            </a:r>
            <a:r>
              <a:rPr lang="el-GR" b="1" dirty="0" smtClean="0"/>
              <a:t>εσ</a:t>
            </a:r>
            <a:r>
              <a:rPr lang="en-US" b="1" dirty="0" smtClean="0"/>
              <a:t>T</a:t>
            </a:r>
            <a:r>
              <a:rPr lang="en-US" b="1" baseline="30000" dirty="0" smtClean="0"/>
              <a:t>4</a:t>
            </a:r>
            <a:endParaRPr lang="en-US" b="1" baseline="-25000" dirty="0" smtClean="0"/>
          </a:p>
          <a:p>
            <a:pPr lvl="1"/>
            <a:r>
              <a:rPr lang="el-GR" b="1" dirty="0" smtClean="0"/>
              <a:t>ε</a:t>
            </a:r>
            <a:r>
              <a:rPr lang="en-US" b="1" dirty="0" smtClean="0"/>
              <a:t> = emissivity</a:t>
            </a:r>
          </a:p>
          <a:p>
            <a:pPr lvl="1"/>
            <a:r>
              <a:rPr lang="el-GR" b="1" dirty="0" smtClean="0"/>
              <a:t>σ</a:t>
            </a:r>
            <a:r>
              <a:rPr lang="en-US" b="1" dirty="0" smtClean="0"/>
              <a:t> = Stefan-Boltzmann </a:t>
            </a:r>
            <a:r>
              <a:rPr lang="en-US" b="1" dirty="0" smtClean="0"/>
              <a:t>constant (5.67x10</a:t>
            </a:r>
            <a:r>
              <a:rPr lang="en-US" b="1" baseline="30000" dirty="0" smtClean="0"/>
              <a:t>-8 </a:t>
            </a:r>
            <a:r>
              <a:rPr lang="en-US" b="1" dirty="0" smtClean="0"/>
              <a:t>w m</a:t>
            </a:r>
            <a:r>
              <a:rPr lang="en-US" b="1" baseline="30000" dirty="0" smtClean="0"/>
              <a:t>-2</a:t>
            </a:r>
            <a:r>
              <a:rPr lang="en-US" b="1" dirty="0" smtClean="0"/>
              <a:t>)</a:t>
            </a:r>
            <a:endParaRPr lang="en-US" b="1" baseline="-25000" dirty="0" smtClean="0"/>
          </a:p>
          <a:p>
            <a:r>
              <a:rPr lang="en-US" b="1" dirty="0" smtClean="0"/>
              <a:t>Emissivity related to cloud properties via: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l-GR" b="1" dirty="0" smtClean="0"/>
              <a:t>ε</a:t>
            </a:r>
            <a:r>
              <a:rPr lang="en-US" b="1" dirty="0" smtClean="0"/>
              <a:t> = 1 – </a:t>
            </a:r>
            <a:r>
              <a:rPr lang="en-US" b="1" dirty="0" err="1" smtClean="0"/>
              <a:t>exp</a:t>
            </a:r>
            <a:r>
              <a:rPr lang="en-US" b="1" dirty="0" smtClean="0"/>
              <a:t>(-K LWP),</a:t>
            </a:r>
          </a:p>
          <a:p>
            <a:pPr marL="0" indent="0">
              <a:buNone/>
            </a:pPr>
            <a:r>
              <a:rPr lang="en-US" b="1" dirty="0" smtClean="0"/>
              <a:t>  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where LWP = 4/3</a:t>
            </a:r>
            <a:r>
              <a:rPr lang="el-GR" b="1" dirty="0" smtClean="0"/>
              <a:t>π</a:t>
            </a:r>
            <a:r>
              <a:rPr lang="en-US" b="1" dirty="0" smtClean="0"/>
              <a:t> </a:t>
            </a:r>
            <a:r>
              <a:rPr lang="en-US" b="1" dirty="0" smtClean="0"/>
              <a:t>R</a:t>
            </a:r>
            <a:r>
              <a:rPr lang="en-US" b="1" baseline="-25000" dirty="0" smtClean="0"/>
              <a:t>e</a:t>
            </a:r>
            <a:r>
              <a:rPr lang="en-US" b="1" baseline="30000" dirty="0" smtClean="0"/>
              <a:t>3 </a:t>
            </a:r>
            <a:r>
              <a:rPr lang="el-GR" b="1" dirty="0"/>
              <a:t>ρ</a:t>
            </a:r>
            <a:r>
              <a:rPr lang="en-US" b="1" baseline="30000" dirty="0" smtClean="0"/>
              <a:t> </a:t>
            </a:r>
            <a:r>
              <a:rPr lang="en-US" b="1" dirty="0" smtClean="0"/>
              <a:t>N h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l-GR" b="1" dirty="0" smtClean="0"/>
              <a:t>ρ</a:t>
            </a:r>
            <a:r>
              <a:rPr lang="en-US" b="1" dirty="0" smtClean="0"/>
              <a:t> = bulk density of water</a:t>
            </a:r>
          </a:p>
          <a:p>
            <a:pPr lvl="1"/>
            <a:r>
              <a:rPr lang="en-US" b="1" dirty="0" smtClean="0"/>
              <a:t>R</a:t>
            </a:r>
            <a:r>
              <a:rPr lang="en-US" b="1" baseline="-25000" dirty="0" smtClean="0"/>
              <a:t>e</a:t>
            </a:r>
            <a:r>
              <a:rPr lang="en-US" b="1" dirty="0" smtClean="0"/>
              <a:t> </a:t>
            </a:r>
            <a:r>
              <a:rPr lang="en-US" b="1" dirty="0" smtClean="0"/>
              <a:t>= mean </a:t>
            </a:r>
            <a:r>
              <a:rPr lang="en-US" b="1" dirty="0" smtClean="0"/>
              <a:t>droplet effective </a:t>
            </a:r>
            <a:r>
              <a:rPr lang="en-US" b="1" dirty="0" smtClean="0"/>
              <a:t>radius</a:t>
            </a:r>
          </a:p>
          <a:p>
            <a:pPr lvl="1"/>
            <a:r>
              <a:rPr lang="en-US" b="1" dirty="0" smtClean="0"/>
              <a:t>K = imaginary component of the refractive index and the wavelength</a:t>
            </a:r>
          </a:p>
          <a:p>
            <a:pPr lvl="1"/>
            <a:r>
              <a:rPr lang="en-US" b="1" dirty="0" smtClean="0"/>
              <a:t>N = droplet concentrations </a:t>
            </a:r>
          </a:p>
          <a:p>
            <a:pPr lvl="1"/>
            <a:r>
              <a:rPr lang="en-US" b="1" dirty="0" smtClean="0"/>
              <a:t>h = cloud thickness</a:t>
            </a:r>
          </a:p>
        </p:txBody>
      </p:sp>
      <p:sp>
        <p:nvSpPr>
          <p:cNvPr id="6" name="Rectangle 5"/>
          <p:cNvSpPr/>
          <p:nvPr/>
        </p:nvSpPr>
        <p:spPr>
          <a:xfrm>
            <a:off x="5941948" y="6337915"/>
            <a:ext cx="2242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entury Gothic" pitchFamily="34" charset="0"/>
              </a:rPr>
              <a:t>Figure 3, page 773</a:t>
            </a:r>
          </a:p>
        </p:txBody>
      </p:sp>
    </p:spTree>
    <p:extLst>
      <p:ext uri="{BB962C8B-B14F-4D97-AF65-F5344CB8AC3E}">
        <p14:creationId xmlns:p14="http://schemas.microsoft.com/office/powerpoint/2010/main" val="343033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6644" y="308355"/>
            <a:ext cx="5517356" cy="99417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/>
              <a:t>June 14</a:t>
            </a:r>
            <a:r>
              <a:rPr lang="en-US" sz="2400" b="1" baseline="30000" dirty="0"/>
              <a:t>th</a:t>
            </a:r>
            <a:r>
              <a:rPr lang="en-US" sz="2400" b="1" dirty="0"/>
              <a:t> Flight: Polluted Versus Unpolluted Cloud Characteristics</a:t>
            </a:r>
          </a:p>
        </p:txBody>
      </p:sp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4852343" y="1590240"/>
            <a:ext cx="4136231" cy="3902869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Encountered transition from pristine air to aerosol polluted air.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Detected droplet concentration increase from 29 to 77 cm</a:t>
            </a:r>
            <a:r>
              <a:rPr lang="en-US" sz="1800" b="1" baseline="30000" dirty="0" smtClean="0"/>
              <a:t>-3</a:t>
            </a:r>
            <a:r>
              <a:rPr lang="en-US" sz="1800" b="1" dirty="0" smtClean="0"/>
              <a:t>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Droplet effective radius decreased 12.5 to 8.8 µm.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Drizzle flux decreased to effectively zero in the polluted cloud.</a:t>
            </a:r>
          </a:p>
          <a:p>
            <a:endParaRPr lang="en-US" sz="1800" b="1" dirty="0" smtClean="0"/>
          </a:p>
          <a:p>
            <a:r>
              <a:rPr lang="en-US" sz="1800" b="1" dirty="0" smtClean="0"/>
              <a:t>LWC increased by ~66%, from .15 ± 0.05 to .25 ± 0.01 g m</a:t>
            </a:r>
            <a:r>
              <a:rPr lang="en-US" sz="1800" b="1" baseline="30000" dirty="0" smtClean="0"/>
              <a:t>-3</a:t>
            </a:r>
            <a:r>
              <a:rPr lang="en-US" sz="1800" b="1" dirty="0" smtClean="0"/>
              <a:t>.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466954" y="6519446"/>
            <a:ext cx="2282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accent6"/>
                </a:solidFill>
              </a:rPr>
              <a:t>Figure 4, on page 775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909"/>
            <a:ext cx="4852343" cy="5981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smtClean="0"/>
              <a:t>Outline of this talk</a:t>
            </a:r>
            <a:endParaRPr lang="en-US" b="1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Definitions</a:t>
            </a:r>
            <a:endParaRPr lang="en-US" b="1" dirty="0" smtClean="0"/>
          </a:p>
          <a:p>
            <a:r>
              <a:rPr lang="en-US" b="1" dirty="0" smtClean="0"/>
              <a:t>Background</a:t>
            </a:r>
          </a:p>
          <a:p>
            <a:r>
              <a:rPr lang="en-US" b="1" dirty="0" smtClean="0"/>
              <a:t>Objectives</a:t>
            </a:r>
            <a:endParaRPr lang="en-US" b="1" dirty="0" smtClean="0"/>
          </a:p>
          <a:p>
            <a:r>
              <a:rPr lang="en-US" b="1" dirty="0" smtClean="0"/>
              <a:t>Covering two papers, which compliment each other well</a:t>
            </a:r>
            <a:r>
              <a:rPr lang="en-US" b="1" dirty="0" smtClean="0"/>
              <a:t>.</a:t>
            </a:r>
            <a:endParaRPr lang="en-US" b="1" dirty="0" smtClean="0"/>
          </a:p>
          <a:p>
            <a:r>
              <a:rPr lang="en-US" b="1" dirty="0" smtClean="0"/>
              <a:t>Frist, I’ll be introducing the 2002 study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Garrett, </a:t>
            </a:r>
            <a:r>
              <a:rPr lang="en-US" b="1" dirty="0" err="1" smtClean="0"/>
              <a:t>Radke</a:t>
            </a:r>
            <a:r>
              <a:rPr lang="en-US" b="1" dirty="0" smtClean="0"/>
              <a:t> &amp; Hobbs</a:t>
            </a:r>
            <a:endParaRPr lang="en-US" b="1" dirty="0" smtClean="0"/>
          </a:p>
          <a:p>
            <a:r>
              <a:rPr lang="en-US" b="1" dirty="0" smtClean="0"/>
              <a:t>Then I’ll discuss the 2006 study, which builds off the 2002 paper</a:t>
            </a:r>
            <a:r>
              <a:rPr lang="en-US" b="1" dirty="0" smtClean="0"/>
              <a:t>.</a:t>
            </a:r>
          </a:p>
          <a:p>
            <a:pPr lvl="1"/>
            <a:r>
              <a:rPr lang="en-US" b="1" dirty="0" smtClean="0"/>
              <a:t>Garrett &amp; Zhou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778021"/>
            <a:ext cx="6972300" cy="12930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Critical Findings From Garrett et al. 2002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Figure 3 shows relationship of effective radius to cloud emissivity.</a:t>
            </a:r>
          </a:p>
          <a:p>
            <a:pPr lvl="1"/>
            <a:r>
              <a:rPr lang="en-US" b="1" dirty="0" smtClean="0"/>
              <a:t>When R</a:t>
            </a:r>
            <a:r>
              <a:rPr lang="en-US" b="1" baseline="-25000" dirty="0" smtClean="0"/>
              <a:t>e </a:t>
            </a:r>
            <a:r>
              <a:rPr lang="en-US" b="1" dirty="0" smtClean="0"/>
              <a:t>goes does down, emissivity increases.</a:t>
            </a:r>
          </a:p>
          <a:p>
            <a:pPr lvl="1"/>
            <a:r>
              <a:rPr lang="en-US" b="1" dirty="0" smtClean="0"/>
              <a:t>This assumes the LWP stays constant.</a:t>
            </a:r>
          </a:p>
          <a:p>
            <a:endParaRPr lang="en-US" b="1" dirty="0" smtClean="0"/>
          </a:p>
          <a:p>
            <a:r>
              <a:rPr lang="en-US" b="1" dirty="0" smtClean="0"/>
              <a:t>Figure 4 shows the changes in cloud microstructure measurements from Arctic Haze. </a:t>
            </a:r>
          </a:p>
          <a:p>
            <a:pPr lvl="1"/>
            <a:r>
              <a:rPr lang="en-US" b="1" dirty="0" smtClean="0"/>
              <a:t>Droplet R</a:t>
            </a:r>
            <a:r>
              <a:rPr lang="en-US" b="1" baseline="-25000" dirty="0" smtClean="0"/>
              <a:t>e</a:t>
            </a:r>
            <a:r>
              <a:rPr lang="en-US" b="1" dirty="0" smtClean="0"/>
              <a:t> decreased, CCN increases, and drizzle precipitation is extinguished, while liquid water content increases.</a:t>
            </a:r>
          </a:p>
          <a:p>
            <a:endParaRPr lang="en-US" b="1" dirty="0" smtClean="0"/>
          </a:p>
          <a:p>
            <a:r>
              <a:rPr lang="en-US" b="1" dirty="0" smtClean="0"/>
              <a:t>Combining these two findings shows that Arctic Haze makes for more emissive clouds.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594" y="901532"/>
            <a:ext cx="6377940" cy="12930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/>
              <a:t>Caveats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authors acknowledge that this study </a:t>
            </a:r>
            <a:r>
              <a:rPr lang="en-US" b="1" i="1" u="sng" dirty="0" smtClean="0">
                <a:solidFill>
                  <a:srgbClr val="FF0000"/>
                </a:solidFill>
              </a:rPr>
              <a:t>does not </a:t>
            </a:r>
            <a:r>
              <a:rPr lang="en-US" b="1" dirty="0" smtClean="0"/>
              <a:t>examine any potential feedbacks caused by aerosols induced warming.</a:t>
            </a:r>
          </a:p>
          <a:p>
            <a:pPr lvl="1"/>
            <a:r>
              <a:rPr lang="en-US" b="1" dirty="0" smtClean="0"/>
              <a:t>The authors only examine the immediate effects on cloud microstructure an emissivity.</a:t>
            </a:r>
          </a:p>
          <a:p>
            <a:r>
              <a:rPr lang="en-US" b="1" dirty="0" smtClean="0"/>
              <a:t>Climate is very complex, and so the implications are unclear in the </a:t>
            </a:r>
            <a:r>
              <a:rPr lang="en-US" b="1" dirty="0" err="1" smtClean="0"/>
              <a:t>longterm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Focus is primarily on sulfate aerosols because those are most important to clouds, but the paper doesn’t try to account for the effects of other types of aerosols.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2892" y="199510"/>
            <a:ext cx="6377940" cy="12930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/>
              <a:t>2006 Study </a:t>
            </a:r>
            <a:r>
              <a:rPr lang="en-US" sz="2800" b="1" dirty="0" smtClean="0"/>
              <a:t>Background:</a:t>
            </a:r>
            <a:br>
              <a:rPr lang="en-US" sz="2800" b="1" dirty="0" smtClean="0"/>
            </a:br>
            <a:r>
              <a:rPr lang="en-US" sz="2800" b="1" dirty="0" smtClean="0"/>
              <a:t>GROUND Based </a:t>
            </a:r>
            <a:r>
              <a:rPr lang="en-US" sz="2800" b="1" dirty="0" err="1" smtClean="0"/>
              <a:t>STudy</a:t>
            </a:r>
            <a:endParaRPr lang="en-US" sz="2800" b="1" dirty="0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14284" y="1839515"/>
            <a:ext cx="3857216" cy="423373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Builds off the 2002 study by </a:t>
            </a:r>
            <a:r>
              <a:rPr lang="en-US" b="1" dirty="0" err="1" smtClean="0"/>
              <a:t>Garrity</a:t>
            </a:r>
            <a:r>
              <a:rPr lang="en-US" b="1" dirty="0" smtClean="0"/>
              <a:t> et al.</a:t>
            </a:r>
          </a:p>
          <a:p>
            <a:r>
              <a:rPr lang="en-US" b="1" dirty="0" smtClean="0"/>
              <a:t>Uses </a:t>
            </a:r>
            <a:r>
              <a:rPr lang="en-US" b="1" i="1" dirty="0" smtClean="0">
                <a:solidFill>
                  <a:srgbClr val="FF0000"/>
                </a:solidFill>
              </a:rPr>
              <a:t>ground based </a:t>
            </a:r>
            <a:r>
              <a:rPr lang="en-US" b="1" dirty="0" smtClean="0"/>
              <a:t>aerosol measurements from Barrow Alaska.</a:t>
            </a:r>
          </a:p>
          <a:p>
            <a:r>
              <a:rPr lang="en-US" b="1" dirty="0" smtClean="0"/>
              <a:t>Aerosols affect cloud </a:t>
            </a:r>
            <a:r>
              <a:rPr lang="el-GR" b="1" dirty="0" smtClean="0"/>
              <a:t>ε</a:t>
            </a:r>
            <a:r>
              <a:rPr lang="en-US" b="1" dirty="0" smtClean="0"/>
              <a:t>, this paper seeks to quantify these effects, and how they affect temperatures at Arctic latitudes.</a:t>
            </a:r>
          </a:p>
          <a:p>
            <a:r>
              <a:rPr lang="en-US" b="1" dirty="0" smtClean="0"/>
              <a:t>Attempts to identify the potential for mid-latitude industrial aerosols to cause warming in the Arctic.</a:t>
            </a:r>
          </a:p>
        </p:txBody>
      </p:sp>
      <p:pic>
        <p:nvPicPr>
          <p:cNvPr id="389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8097" y="1622378"/>
            <a:ext cx="4846627" cy="461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5580993" y="6496708"/>
            <a:ext cx="237276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>
                <a:latin typeface="Century Gothic" pitchFamily="34" charset="0"/>
              </a:rPr>
              <a:t>Image source: maps.google.com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91048"/>
            <a:ext cx="7886700" cy="9941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/>
              <a:t>Measurements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628650" y="1585220"/>
            <a:ext cx="7886700" cy="4349353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From two programs with operations near Barrow, AK, USA.</a:t>
            </a:r>
          </a:p>
          <a:p>
            <a:pPr lvl="1"/>
            <a:r>
              <a:rPr lang="en-US" sz="1800" b="1" dirty="0" smtClean="0"/>
              <a:t>DOE Atmospheric Radiation Measurement (ARM) program.</a:t>
            </a:r>
          </a:p>
          <a:p>
            <a:pPr lvl="1"/>
            <a:r>
              <a:rPr lang="en-US" sz="1800" b="1" dirty="0" smtClean="0"/>
              <a:t>NOAA Climate Monitoring Diagnostics Laboratory (CMDL).</a:t>
            </a:r>
          </a:p>
          <a:p>
            <a:r>
              <a:rPr lang="en-US" sz="1800" b="1" dirty="0" smtClean="0"/>
              <a:t>Measurements include only particles smaller than 1µm to exclude Asian dust, and are restricted to single-layer clouds with tops below 1.5 km altitude.</a:t>
            </a:r>
          </a:p>
          <a:p>
            <a:r>
              <a:rPr lang="en-US" sz="1800" b="1" dirty="0" smtClean="0"/>
              <a:t>The following parameters were measured;</a:t>
            </a:r>
          </a:p>
          <a:p>
            <a:pPr lvl="1"/>
            <a:r>
              <a:rPr lang="el-GR" sz="1800" b="1" dirty="0" smtClean="0"/>
              <a:t>ε</a:t>
            </a:r>
            <a:r>
              <a:rPr lang="en-US" sz="1800" b="1" dirty="0" smtClean="0"/>
              <a:t>, </a:t>
            </a:r>
            <a:r>
              <a:rPr lang="en-US" sz="1800" b="1" dirty="0" smtClean="0"/>
              <a:t>LWP, </a:t>
            </a:r>
            <a:r>
              <a:rPr lang="en-US" sz="1800" b="1" dirty="0" smtClean="0"/>
              <a:t>R</a:t>
            </a:r>
            <a:r>
              <a:rPr lang="en-US" sz="1800" b="1" baseline="-25000" dirty="0" smtClean="0"/>
              <a:t>e</a:t>
            </a:r>
            <a:r>
              <a:rPr lang="en-US" sz="1800" b="1" dirty="0" smtClean="0"/>
              <a:t>, and N</a:t>
            </a:r>
          </a:p>
          <a:p>
            <a:r>
              <a:rPr lang="en-US" sz="1800" b="1" dirty="0" smtClean="0"/>
              <a:t>Measurements sources and instruments used;</a:t>
            </a:r>
          </a:p>
          <a:p>
            <a:pPr lvl="1"/>
            <a:r>
              <a:rPr lang="en-US" sz="1800" b="1" dirty="0" smtClean="0"/>
              <a:t>FTIR (Fourier transform infrared spectrometer)</a:t>
            </a:r>
          </a:p>
          <a:p>
            <a:pPr lvl="1"/>
            <a:r>
              <a:rPr lang="en-US" sz="1800" b="1" dirty="0" err="1" smtClean="0"/>
              <a:t>Lidar</a:t>
            </a:r>
            <a:r>
              <a:rPr lang="en-US" sz="1800" b="1" dirty="0" smtClean="0"/>
              <a:t> (Light detection and ranging) for cloud top determination.</a:t>
            </a:r>
          </a:p>
          <a:p>
            <a:pPr lvl="1"/>
            <a:r>
              <a:rPr lang="en-US" sz="1800" b="1" dirty="0" smtClean="0"/>
              <a:t>Radar (Radio detection and ranging) for </a:t>
            </a:r>
            <a:r>
              <a:rPr lang="en-US" sz="1800" b="1" dirty="0" smtClean="0"/>
              <a:t>cloud base </a:t>
            </a:r>
            <a:r>
              <a:rPr lang="en-US" sz="1800" b="1" dirty="0" smtClean="0"/>
              <a:t>determination. </a:t>
            </a:r>
          </a:p>
          <a:p>
            <a:pPr lvl="1"/>
            <a:r>
              <a:rPr lang="en-US" sz="1800" b="1" dirty="0" smtClean="0"/>
              <a:t>Temperature and humidity soundings (via ARM)</a:t>
            </a:r>
          </a:p>
          <a:p>
            <a:pPr lvl="1"/>
            <a:r>
              <a:rPr lang="en-US" sz="1800" b="1" dirty="0" smtClean="0"/>
              <a:t>Ozone profiles via Global Ozone Monitoring Experiment (GOME) aboard European Remote Sensing Satellite (ERS-2)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Box 3"/>
          <p:cNvSpPr txBox="1">
            <a:spLocks noChangeArrowheads="1"/>
          </p:cNvSpPr>
          <p:nvPr/>
        </p:nvSpPr>
        <p:spPr bwMode="auto">
          <a:xfrm>
            <a:off x="947738" y="857251"/>
            <a:ext cx="15905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b="1">
                <a:latin typeface="Century Gothic" pitchFamily="34" charset="0"/>
              </a:rPr>
              <a:t>Figure 1.</a:t>
            </a:r>
          </a:p>
        </p:txBody>
      </p:sp>
      <p:sp>
        <p:nvSpPr>
          <p:cNvPr id="43010" name="TextBox 4"/>
          <p:cNvSpPr txBox="1">
            <a:spLocks noChangeArrowheads="1"/>
          </p:cNvSpPr>
          <p:nvPr/>
        </p:nvSpPr>
        <p:spPr bwMode="auto">
          <a:xfrm>
            <a:off x="6468666" y="857251"/>
            <a:ext cx="15905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700" b="1">
                <a:latin typeface="Century Gothic" pitchFamily="34" charset="0"/>
              </a:rPr>
              <a:t>Figure 2.</a:t>
            </a:r>
          </a:p>
        </p:txBody>
      </p:sp>
      <p:sp>
        <p:nvSpPr>
          <p:cNvPr id="43011" name="TextBox 5"/>
          <p:cNvSpPr txBox="1">
            <a:spLocks noChangeArrowheads="1"/>
          </p:cNvSpPr>
          <p:nvPr/>
        </p:nvSpPr>
        <p:spPr bwMode="auto">
          <a:xfrm>
            <a:off x="375047" y="4944666"/>
            <a:ext cx="3901679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entury Gothic" pitchFamily="34" charset="0"/>
              </a:rPr>
              <a:t>S = Sensitivity</a:t>
            </a:r>
          </a:p>
          <a:p>
            <a:r>
              <a:rPr lang="en-US" dirty="0">
                <a:latin typeface="Century Gothic" pitchFamily="34" charset="0"/>
              </a:rPr>
              <a:t>N = cloud number concentration</a:t>
            </a:r>
          </a:p>
          <a:p>
            <a:r>
              <a:rPr lang="en-US" dirty="0">
                <a:latin typeface="Century Gothic" pitchFamily="34" charset="0"/>
              </a:rPr>
              <a:t>W = liquid water path</a:t>
            </a:r>
          </a:p>
          <a:p>
            <a:r>
              <a:rPr lang="el-GR" dirty="0">
                <a:latin typeface="Century Gothic" pitchFamily="34" charset="0"/>
              </a:rPr>
              <a:t>σ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n-US" dirty="0">
                <a:latin typeface="Century Gothic" pitchFamily="34" charset="0"/>
              </a:rPr>
              <a:t>= </a:t>
            </a:r>
            <a:r>
              <a:rPr lang="en-US" dirty="0" smtClean="0">
                <a:latin typeface="Century Gothic" pitchFamily="34" charset="0"/>
              </a:rPr>
              <a:t>550nm </a:t>
            </a:r>
            <a:r>
              <a:rPr lang="en-US" dirty="0">
                <a:latin typeface="Century Gothic" pitchFamily="34" charset="0"/>
              </a:rPr>
              <a:t>light scattering cross-section </a:t>
            </a:r>
            <a:r>
              <a:rPr lang="en-US" dirty="0" smtClean="0">
                <a:latin typeface="Century Gothic" pitchFamily="34" charset="0"/>
              </a:rPr>
              <a:t>density</a:t>
            </a:r>
            <a:endParaRPr lang="en-US" dirty="0">
              <a:latin typeface="Century Gothic" pitchFamily="34" charset="0"/>
            </a:endParaRPr>
          </a:p>
        </p:txBody>
      </p:sp>
      <p:sp>
        <p:nvSpPr>
          <p:cNvPr id="43012" name="TextBox 6"/>
          <p:cNvSpPr txBox="1">
            <a:spLocks noChangeArrowheads="1"/>
          </p:cNvSpPr>
          <p:nvPr/>
        </p:nvSpPr>
        <p:spPr bwMode="auto">
          <a:xfrm>
            <a:off x="5172861" y="5221664"/>
            <a:ext cx="32731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entury Gothic" pitchFamily="34" charset="0"/>
              </a:rPr>
              <a:t>Figure 2b </a:t>
            </a:r>
          </a:p>
          <a:p>
            <a:r>
              <a:rPr lang="en-US" dirty="0" smtClean="0">
                <a:latin typeface="Century Gothic" pitchFamily="34" charset="0"/>
              </a:rPr>
              <a:t>A </a:t>
            </a:r>
            <a:r>
              <a:rPr lang="en-US" dirty="0">
                <a:latin typeface="Century Gothic" pitchFamily="34" charset="0"/>
              </a:rPr>
              <a:t>= average </a:t>
            </a:r>
            <a:r>
              <a:rPr lang="en-US" dirty="0" smtClean="0">
                <a:latin typeface="Century Gothic" pitchFamily="34" charset="0"/>
              </a:rPr>
              <a:t>cloud cover</a:t>
            </a:r>
            <a:endParaRPr lang="en-US" dirty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f </a:t>
            </a:r>
            <a:r>
              <a:rPr lang="en-US" dirty="0">
                <a:latin typeface="Century Gothic" pitchFamily="34" charset="0"/>
              </a:rPr>
              <a:t>= fraction that </a:t>
            </a:r>
            <a:r>
              <a:rPr lang="el-GR" dirty="0">
                <a:latin typeface="Century Gothic" pitchFamily="34" charset="0"/>
              </a:rPr>
              <a:t>σ</a:t>
            </a:r>
            <a:r>
              <a:rPr lang="en-US" dirty="0">
                <a:latin typeface="Century Gothic" pitchFamily="34" charset="0"/>
              </a:rPr>
              <a:t> is in upper quartile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50324"/>
            <a:ext cx="4474852" cy="3407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83" y="1408680"/>
            <a:ext cx="4535817" cy="35359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4143" y="232996"/>
            <a:ext cx="6457950" cy="97036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/>
              <a:t>Sensitivity to pollution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" y="1098740"/>
            <a:ext cx="4123135" cy="326350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Figure 1 shows that N was higher between Nov-April than May-Oct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Authors estimate sensitivity of clean Arctic stratus to be S</a:t>
            </a:r>
            <a:r>
              <a:rPr lang="en-US" sz="1600" b="1" baseline="-25000" dirty="0"/>
              <a:t>LW</a:t>
            </a:r>
            <a:r>
              <a:rPr lang="en-US" sz="1600" b="1" dirty="0"/>
              <a:t> = </a:t>
            </a:r>
            <a:r>
              <a:rPr lang="en-US" sz="1600" b="1" baseline="-25000" dirty="0"/>
              <a:t>0.002</a:t>
            </a:r>
            <a:r>
              <a:rPr lang="en-US" sz="1600" b="1" dirty="0"/>
              <a:t> cm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Assuming a 4 km ceiling to important Arctic LW clouds…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To raise concentrations (N) by 1 cm</a:t>
            </a:r>
            <a:r>
              <a:rPr lang="en-US" sz="1600" b="1" baseline="30000" dirty="0"/>
              <a:t>-3 </a:t>
            </a:r>
            <a:r>
              <a:rPr lang="en-US" sz="1600" b="1" dirty="0"/>
              <a:t> requires ~ 1 </a:t>
            </a:r>
            <a:r>
              <a:rPr lang="en-US" sz="1600" b="1" dirty="0" err="1"/>
              <a:t>kt</a:t>
            </a:r>
            <a:r>
              <a:rPr lang="en-US" sz="1600" b="1" dirty="0"/>
              <a:t> material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To raise concentrations (N) by 5 cm</a:t>
            </a:r>
            <a:r>
              <a:rPr lang="en-US" sz="1600" b="1" baseline="30000" dirty="0"/>
              <a:t>-3 </a:t>
            </a:r>
            <a:r>
              <a:rPr lang="en-US" sz="1600" b="1" dirty="0"/>
              <a:t> requires ~10-100 </a:t>
            </a:r>
            <a:r>
              <a:rPr lang="en-US" sz="1600" b="1" dirty="0" err="1"/>
              <a:t>kt</a:t>
            </a:r>
            <a:r>
              <a:rPr lang="en-US" sz="1600" b="1" dirty="0"/>
              <a:t> material via long range transport.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This is only 1% of anthropogenic SO</a:t>
            </a:r>
            <a:r>
              <a:rPr lang="en-US" sz="1600" b="1" baseline="-25000" dirty="0"/>
              <a:t>2</a:t>
            </a:r>
            <a:r>
              <a:rPr lang="en-US" sz="1600" b="1" dirty="0"/>
              <a:t> </a:t>
            </a:r>
            <a:r>
              <a:rPr lang="en-US" sz="1600" b="1" dirty="0" smtClean="0"/>
              <a:t>produced </a:t>
            </a:r>
            <a:r>
              <a:rPr lang="en-US" sz="1600" b="1" dirty="0"/>
              <a:t>north of 60°, excluding </a:t>
            </a:r>
            <a:r>
              <a:rPr lang="en-US" sz="1600" b="1" dirty="0" smtClean="0"/>
              <a:t>mid-latitudes.</a:t>
            </a:r>
            <a:endParaRPr lang="en-US" sz="16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Thus pollution via mid-latitudes should be sufficient to cause to alter Arctic cloud properties.</a:t>
            </a:r>
          </a:p>
          <a:p>
            <a:pPr marL="685800" lvl="2" indent="0" fontAlgn="auto">
              <a:spcAft>
                <a:spcPts val="0"/>
              </a:spcAft>
              <a:buNone/>
              <a:defRPr/>
            </a:pPr>
            <a:endParaRPr lang="en-US" sz="1600" b="1" dirty="0"/>
          </a:p>
          <a:p>
            <a:pPr marL="685800" lvl="2" indent="0" fontAlgn="auto">
              <a:spcAft>
                <a:spcPts val="0"/>
              </a:spcAft>
              <a:buNone/>
              <a:defRPr/>
            </a:pPr>
            <a:endParaRPr lang="en-US" sz="1600" b="1" dirty="0"/>
          </a:p>
        </p:txBody>
      </p:sp>
      <p:pic>
        <p:nvPicPr>
          <p:cNvPr id="4403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00368" y="963008"/>
            <a:ext cx="4536281" cy="353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6551624" y="6488668"/>
            <a:ext cx="25923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Century Gothic" pitchFamily="34" charset="0"/>
              </a:rPr>
              <a:t>Figure 1, on page 787</a:t>
            </a:r>
          </a:p>
        </p:txBody>
      </p:sp>
      <p:sp>
        <p:nvSpPr>
          <p:cNvPr id="5" name="Rectangle 4"/>
          <p:cNvSpPr/>
          <p:nvPr/>
        </p:nvSpPr>
        <p:spPr>
          <a:xfrm>
            <a:off x="4265624" y="461615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entury Gothic" pitchFamily="34" charset="0"/>
              </a:rPr>
              <a:t>S = Sensitivity</a:t>
            </a:r>
          </a:p>
          <a:p>
            <a:r>
              <a:rPr lang="en-US" dirty="0">
                <a:latin typeface="Century Gothic" pitchFamily="34" charset="0"/>
              </a:rPr>
              <a:t>N = cloud number concentration</a:t>
            </a:r>
          </a:p>
          <a:p>
            <a:r>
              <a:rPr lang="en-US" dirty="0">
                <a:latin typeface="Century Gothic" pitchFamily="34" charset="0"/>
              </a:rPr>
              <a:t>W = liquid water path</a:t>
            </a:r>
          </a:p>
          <a:p>
            <a:r>
              <a:rPr lang="el-GR" dirty="0">
                <a:latin typeface="Century Gothic" pitchFamily="34" charset="0"/>
              </a:rPr>
              <a:t>σ</a:t>
            </a:r>
            <a:r>
              <a:rPr lang="en-US" dirty="0">
                <a:latin typeface="Century Gothic" pitchFamily="34" charset="0"/>
              </a:rPr>
              <a:t> = 550nm light scattering cross-section </a:t>
            </a:r>
            <a:r>
              <a:rPr lang="en-US" dirty="0" smtClean="0">
                <a:latin typeface="Century Gothic" pitchFamily="34" charset="0"/>
              </a:rPr>
              <a:t>density</a:t>
            </a:r>
            <a:endParaRPr lang="en-US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8790" y="119531"/>
            <a:ext cx="7886700" cy="9941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 smtClean="0"/>
              <a:t>Effects of Pollution on </a:t>
            </a:r>
            <a:br>
              <a:rPr lang="en-US" sz="2400" b="1" dirty="0" smtClean="0"/>
            </a:br>
            <a:r>
              <a:rPr lang="en-US" sz="2400" b="1" dirty="0" smtClean="0"/>
              <a:t>Cloud </a:t>
            </a:r>
            <a:r>
              <a:rPr lang="en-US" sz="2400" b="1" dirty="0" err="1" smtClean="0"/>
              <a:t>MiCrostructure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8" y="1851423"/>
            <a:ext cx="4317206" cy="440650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Clouds where W &gt; 40 g m</a:t>
            </a:r>
            <a:r>
              <a:rPr lang="en-US" b="1" baseline="30000" dirty="0" smtClean="0"/>
              <a:t>-2</a:t>
            </a:r>
            <a:r>
              <a:rPr lang="en-US" b="1" dirty="0"/>
              <a:t> </a:t>
            </a:r>
            <a:r>
              <a:rPr lang="en-US" b="1" dirty="0" smtClean="0"/>
              <a:t>are insensitive to changes in </a:t>
            </a:r>
            <a:r>
              <a:rPr lang="el-GR" b="1" dirty="0" smtClean="0"/>
              <a:t>ε</a:t>
            </a:r>
            <a:r>
              <a:rPr lang="en-US" b="1" dirty="0" smtClean="0"/>
              <a:t> as a result of pollution.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Because those clouds function similarly to blackbodies already.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On average polluted clouds have higher </a:t>
            </a:r>
            <a:r>
              <a:rPr lang="el-GR" b="1" dirty="0" smtClean="0"/>
              <a:t>ε</a:t>
            </a:r>
            <a:r>
              <a:rPr lang="en-US" b="1" dirty="0" smtClean="0"/>
              <a:t> than clean clouds, per one-sided Student’s T-test results.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Causes of higher </a:t>
            </a:r>
            <a:r>
              <a:rPr lang="en-US" b="1" dirty="0" err="1" smtClean="0"/>
              <a:t>greybody</a:t>
            </a:r>
            <a:r>
              <a:rPr lang="en-US" b="1" dirty="0" smtClean="0"/>
              <a:t> </a:t>
            </a:r>
            <a:r>
              <a:rPr lang="el-GR" b="1" dirty="0" smtClean="0"/>
              <a:t>ε</a:t>
            </a:r>
            <a:r>
              <a:rPr lang="en-US" b="1" dirty="0" smtClean="0"/>
              <a:t> in polluted clouds than in clean clouds was: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R</a:t>
            </a:r>
            <a:r>
              <a:rPr lang="en-US" b="1" baseline="-25000" dirty="0" smtClean="0"/>
              <a:t>e</a:t>
            </a:r>
            <a:r>
              <a:rPr lang="en-US" b="1" dirty="0" smtClean="0"/>
              <a:t> was 3 µm smaller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3x greater droplet concentration.</a:t>
            </a:r>
          </a:p>
          <a:p>
            <a:pPr marL="342900" lvl="1" indent="0" fontAlgn="auto">
              <a:spcAft>
                <a:spcPts val="0"/>
              </a:spcAft>
              <a:buNone/>
              <a:defRPr/>
            </a:pPr>
            <a:endParaRPr lang="en-US" b="1" dirty="0"/>
          </a:p>
        </p:txBody>
      </p:sp>
      <p:sp>
        <p:nvSpPr>
          <p:cNvPr id="45059" name="TextBox 3"/>
          <p:cNvSpPr txBox="1">
            <a:spLocks noChangeArrowheads="1"/>
          </p:cNvSpPr>
          <p:nvPr/>
        </p:nvSpPr>
        <p:spPr bwMode="auto">
          <a:xfrm>
            <a:off x="5962140" y="6534835"/>
            <a:ext cx="233749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B0F0"/>
                </a:solidFill>
                <a:latin typeface="Century Gothic" pitchFamily="34" charset="0"/>
              </a:rPr>
              <a:t>Figure </a:t>
            </a:r>
            <a:r>
              <a:rPr lang="en-US" sz="1500" b="1" dirty="0" smtClean="0">
                <a:solidFill>
                  <a:srgbClr val="00B0F0"/>
                </a:solidFill>
                <a:latin typeface="Century Gothic" pitchFamily="34" charset="0"/>
              </a:rPr>
              <a:t>2A, </a:t>
            </a:r>
            <a:r>
              <a:rPr lang="en-US" sz="1500" b="1" dirty="0">
                <a:solidFill>
                  <a:srgbClr val="00B0F0"/>
                </a:solidFill>
                <a:latin typeface="Century Gothic" pitchFamily="34" charset="0"/>
              </a:rPr>
              <a:t>on page 788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7694" y="1113703"/>
            <a:ext cx="4639458" cy="53283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07694" y="1213338"/>
            <a:ext cx="348944" cy="246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202" y="738554"/>
            <a:ext cx="5099538" cy="1293028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/>
              <a:t>Cloud Cover &amp; Emissivity through the year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" y="2194560"/>
            <a:ext cx="5199771" cy="406908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The quartile plot shows the monthly averages for cloud </a:t>
            </a:r>
            <a:r>
              <a:rPr lang="el-GR" sz="2000" b="1" dirty="0" smtClean="0"/>
              <a:t>ε</a:t>
            </a:r>
            <a:r>
              <a:rPr lang="en-US" sz="2000" b="1" dirty="0" smtClean="0"/>
              <a:t>.</a:t>
            </a:r>
          </a:p>
          <a:p>
            <a:pPr lvl="1"/>
            <a:r>
              <a:rPr lang="en-US" b="1" dirty="0"/>
              <a:t>Winter clouds have more potential to increase </a:t>
            </a:r>
            <a:r>
              <a:rPr lang="el-GR" b="1" dirty="0"/>
              <a:t>ε</a:t>
            </a:r>
            <a:r>
              <a:rPr lang="en-US" b="1" dirty="0"/>
              <a:t> than summer</a:t>
            </a:r>
            <a:r>
              <a:rPr lang="en-US" b="1" dirty="0" smtClean="0"/>
              <a:t>.</a:t>
            </a:r>
            <a:endParaRPr lang="en-US" b="1" dirty="0" smtClean="0"/>
          </a:p>
          <a:p>
            <a:r>
              <a:rPr lang="en-US" sz="2000" b="1" dirty="0" smtClean="0"/>
              <a:t>The blue line A shows the cloud coverage </a:t>
            </a:r>
            <a:endParaRPr lang="en-US" sz="20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740" y="370678"/>
            <a:ext cx="2994148" cy="648732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04085" y="615462"/>
            <a:ext cx="395653" cy="2461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01996" y="6426618"/>
            <a:ext cx="18277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F0"/>
                </a:solidFill>
              </a:rPr>
              <a:t>Figure 2B on page 788</a:t>
            </a:r>
            <a:endParaRPr lang="en-US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55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710" y="260790"/>
            <a:ext cx="6377940" cy="12930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/>
              <a:t>Implications for Surface Warming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047050"/>
            <a:ext cx="8115300" cy="3120629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en-US" sz="18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/>
              <a:t>Drifting ice stations show Nov-Mar cloudy sky CF</a:t>
            </a:r>
            <a:r>
              <a:rPr lang="en-US" sz="1800" b="1" baseline="-25000" dirty="0" smtClean="0"/>
              <a:t>LW</a:t>
            </a:r>
            <a:r>
              <a:rPr lang="en-US" sz="1800" b="1" dirty="0" smtClean="0"/>
              <a:t> between 20 and 30 W m</a:t>
            </a:r>
            <a:r>
              <a:rPr lang="en-US" sz="1800" b="1" baseline="30000" dirty="0" smtClean="0"/>
              <a:t>-2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/>
              <a:t>At these stations transitions from clear to cloudy skies during winter result in temperature increases of 6 to 9 K over the next 2 days.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/>
              <a:t>Temperature differences of 1 to 1.6 K by clouds when comparing the upper and lower quartiles of </a:t>
            </a:r>
            <a:r>
              <a:rPr lang="el-GR" sz="1800" b="1" dirty="0" smtClean="0"/>
              <a:t>σ</a:t>
            </a:r>
            <a:r>
              <a:rPr lang="en-US" sz="1800" b="1" dirty="0"/>
              <a:t> </a:t>
            </a:r>
            <a:r>
              <a:rPr lang="en-US" sz="1800" b="1" dirty="0" smtClean="0"/>
              <a:t>(from Figure 2B).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b="1" dirty="0" smtClean="0"/>
          </a:p>
          <a:p>
            <a:pPr>
              <a:defRPr/>
            </a:pPr>
            <a:r>
              <a:rPr lang="en-US" sz="1800" b="1" dirty="0"/>
              <a:t>Mid-latitude aerosol production and transport to the Arctic is more than sufficient to cause changes in cloud microstructure.</a:t>
            </a:r>
          </a:p>
          <a:p>
            <a:pPr>
              <a:defRPr/>
            </a:pPr>
            <a:r>
              <a:rPr lang="en-US" sz="1800" b="1" dirty="0"/>
              <a:t>These cloud microstructure changes increase the </a:t>
            </a:r>
            <a:r>
              <a:rPr lang="en-US" sz="1800" b="1" dirty="0" err="1"/>
              <a:t>longwave</a:t>
            </a:r>
            <a:r>
              <a:rPr lang="en-US" sz="1800" b="1" dirty="0"/>
              <a:t> flux during winter months and cause surface warming.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800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dirty="0" smtClean="0"/>
              <a:t>These measurements essentially confirm the effects of Arctic Haze on wintertime cloud cover and climate in the Arctic.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b="1" dirty="0"/>
          </a:p>
          <a:p>
            <a:pPr marL="0" indent="0" fontAlgn="auto">
              <a:spcAft>
                <a:spcPts val="0"/>
              </a:spcAft>
              <a:buNone/>
              <a:defRPr/>
            </a:pP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271" y="242324"/>
            <a:ext cx="6457950" cy="969169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/>
              <a:t>FUTURE CONCERNS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520487" y="1380770"/>
            <a:ext cx="8115300" cy="3018235"/>
          </a:xfrm>
        </p:spPr>
        <p:txBody>
          <a:bodyPr/>
          <a:lstStyle/>
          <a:p>
            <a:r>
              <a:rPr lang="en-US" b="1" dirty="0" smtClean="0"/>
              <a:t>Potential effects on icepack, permafrost, and ocean circulation.</a:t>
            </a:r>
          </a:p>
          <a:p>
            <a:r>
              <a:rPr lang="en-US" b="1" dirty="0" smtClean="0"/>
              <a:t>Feedback processes beyond short term heating during the winter months.</a:t>
            </a:r>
          </a:p>
          <a:p>
            <a:pPr lvl="1"/>
            <a:r>
              <a:rPr lang="en-US" b="1" dirty="0" smtClean="0"/>
              <a:t>Climate feedbacks are very complex.</a:t>
            </a:r>
          </a:p>
        </p:txBody>
      </p:sp>
      <p:pic>
        <p:nvPicPr>
          <p:cNvPr id="4710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02375"/>
            <a:ext cx="4314775" cy="294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907" y="3634462"/>
            <a:ext cx="4004674" cy="30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TextBox 6"/>
          <p:cNvSpPr txBox="1">
            <a:spLocks noChangeArrowheads="1"/>
          </p:cNvSpPr>
          <p:nvPr/>
        </p:nvSpPr>
        <p:spPr bwMode="auto">
          <a:xfrm>
            <a:off x="5399698" y="6659264"/>
            <a:ext cx="304442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>
                <a:latin typeface="Century Gothic" pitchFamily="34" charset="0"/>
              </a:rPr>
              <a:t>Image source: </a:t>
            </a:r>
            <a:r>
              <a:rPr lang="en-US" sz="900" dirty="0" err="1">
                <a:latin typeface="Century Gothic" pitchFamily="34" charset="0"/>
              </a:rPr>
              <a:t>Heimann</a:t>
            </a:r>
            <a:r>
              <a:rPr lang="en-US" sz="900" dirty="0">
                <a:latin typeface="Century Gothic" pitchFamily="34" charset="0"/>
              </a:rPr>
              <a:t> &amp; Reichstein, Nature, 2008.</a:t>
            </a:r>
          </a:p>
        </p:txBody>
      </p:sp>
      <p:sp>
        <p:nvSpPr>
          <p:cNvPr id="47112" name="TextBox 8"/>
          <p:cNvSpPr txBox="1">
            <a:spLocks noChangeArrowheads="1"/>
          </p:cNvSpPr>
          <p:nvPr/>
        </p:nvSpPr>
        <p:spPr bwMode="auto">
          <a:xfrm>
            <a:off x="1160964" y="6659264"/>
            <a:ext cx="174919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>
                <a:latin typeface="Century Gothic" pitchFamily="34" charset="0"/>
              </a:rPr>
              <a:t>Image Source: </a:t>
            </a:r>
            <a:r>
              <a:rPr lang="en-US" sz="900" dirty="0" err="1">
                <a:latin typeface="Century Gothic" pitchFamily="34" charset="0"/>
              </a:rPr>
              <a:t>Bonan</a:t>
            </a:r>
            <a:r>
              <a:rPr lang="en-US" sz="900" dirty="0">
                <a:latin typeface="Century Gothic" pitchFamily="34" charset="0"/>
              </a:rPr>
              <a:t>, 2002.</a:t>
            </a:r>
          </a:p>
        </p:txBody>
      </p:sp>
      <p:sp>
        <p:nvSpPr>
          <p:cNvPr id="47113" name="TextBox 9"/>
          <p:cNvSpPr txBox="1">
            <a:spLocks noChangeArrowheads="1"/>
          </p:cNvSpPr>
          <p:nvPr/>
        </p:nvSpPr>
        <p:spPr bwMode="auto">
          <a:xfrm>
            <a:off x="471083" y="3295908"/>
            <a:ext cx="82141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latin typeface="Century Gothic" pitchFamily="34" charset="0"/>
              </a:rPr>
              <a:t>Some feedback schematics, some including biological components. Not simple.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331" y="0"/>
            <a:ext cx="7886700" cy="994172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cap="none" dirty="0"/>
              <a:t>KEY ACRONYMS, DEFINITIONS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06657" y="1118180"/>
            <a:ext cx="8221266" cy="5440881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CCN</a:t>
            </a:r>
            <a:r>
              <a:rPr lang="en-US" sz="1800" dirty="0" smtClean="0"/>
              <a:t>: Cloud Condensation Nuclei, particles on which water vapor condenses to undergo transformation from gas to liquid. Sulfate aerosol is a common CCN, others are dust and black carbon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b="1" dirty="0" smtClean="0"/>
              <a:t>LWC</a:t>
            </a:r>
            <a:r>
              <a:rPr lang="en-US" sz="1800" dirty="0" smtClean="0"/>
              <a:t>: Liquid Water Content, the amount of water in a cloud, usually measured in g/m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b="1" dirty="0" smtClean="0"/>
              <a:t>LWP</a:t>
            </a:r>
            <a:r>
              <a:rPr lang="en-US" sz="1800" dirty="0" smtClean="0"/>
              <a:t>: Liquid Water Path, measures the amount of water present </a:t>
            </a:r>
            <a:r>
              <a:rPr lang="en-US" sz="1800" dirty="0" smtClean="0"/>
              <a:t>in a 1m</a:t>
            </a:r>
            <a:r>
              <a:rPr lang="en-US" sz="1800" baseline="30000" dirty="0" smtClean="0"/>
              <a:t>2 </a:t>
            </a:r>
            <a:r>
              <a:rPr lang="en-US" sz="1800" dirty="0" smtClean="0"/>
              <a:t>column of atmosphere, </a:t>
            </a:r>
            <a:r>
              <a:rPr lang="en-US" sz="1800" dirty="0" smtClean="0"/>
              <a:t>measured in g 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b="1" dirty="0" smtClean="0"/>
              <a:t>R</a:t>
            </a:r>
            <a:r>
              <a:rPr lang="en-US" sz="1800" b="1" baseline="-25000" dirty="0" smtClean="0"/>
              <a:t>e</a:t>
            </a:r>
            <a:r>
              <a:rPr lang="en-US" sz="1800" dirty="0" smtClean="0"/>
              <a:t>: Effective radius (µm), the weighted mean radius of a size distribution of cloud droplets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l-GR" sz="1800" b="1" dirty="0" smtClean="0"/>
              <a:t>ε</a:t>
            </a:r>
            <a:r>
              <a:rPr lang="en-US" sz="1800" dirty="0" smtClean="0"/>
              <a:t>: Emissivity, is the ability to emit energy via radiation. It is expressed as the ratio of energy radiated relative to a blackbody at the same temperature, and so it has values from 0 to 1</a:t>
            </a:r>
            <a:r>
              <a:rPr lang="en-US" sz="1800" dirty="0" smtClean="0"/>
              <a:t>.</a:t>
            </a:r>
            <a:endParaRPr lang="en-US" sz="1800" dirty="0" smtClean="0"/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15854"/>
            <a:ext cx="6457950" cy="970359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500" b="1" dirty="0"/>
              <a:t>Questions?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1791269"/>
            <a:ext cx="914399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u="sng" dirty="0"/>
              <a:t>References</a:t>
            </a:r>
          </a:p>
          <a:p>
            <a:pPr algn="ctr"/>
            <a:endParaRPr lang="en-US" sz="2100" b="1" u="sng" dirty="0"/>
          </a:p>
          <a:p>
            <a:r>
              <a:rPr lang="en-US" sz="1500" dirty="0"/>
              <a:t>Garrett, T.J., </a:t>
            </a:r>
            <a:r>
              <a:rPr lang="en-US" sz="1500" dirty="0" err="1"/>
              <a:t>Radke</a:t>
            </a:r>
            <a:r>
              <a:rPr lang="en-US" sz="1500" dirty="0"/>
              <a:t>, L.F., and Hobbs, P.V. 2002. Aerosol Effects on Cloud Emissivity and Surface </a:t>
            </a:r>
          </a:p>
          <a:p>
            <a:r>
              <a:rPr lang="en-US" sz="1500" dirty="0"/>
              <a:t>	</a:t>
            </a:r>
            <a:r>
              <a:rPr lang="en-US" sz="1500" dirty="0" err="1"/>
              <a:t>Longwave</a:t>
            </a:r>
            <a:r>
              <a:rPr lang="en-US" sz="1500" dirty="0"/>
              <a:t> Heating in the Arctic. </a:t>
            </a:r>
            <a:r>
              <a:rPr lang="en-US" sz="1500" i="1" dirty="0"/>
              <a:t>Journal of the American Meteorological Society</a:t>
            </a:r>
            <a:r>
              <a:rPr lang="en-US" sz="1500" dirty="0"/>
              <a:t>, 59: 769-778.</a:t>
            </a:r>
          </a:p>
          <a:p>
            <a:r>
              <a:rPr lang="en-US" sz="1500" dirty="0"/>
              <a:t>Garrett, T.J., and Zhao, C. 2006. Increased Arctic cloud </a:t>
            </a:r>
            <a:r>
              <a:rPr lang="en-US" sz="1500" dirty="0" err="1"/>
              <a:t>longwave</a:t>
            </a:r>
            <a:r>
              <a:rPr lang="en-US" sz="1500" dirty="0"/>
              <a:t> emissivity associated with pollution</a:t>
            </a:r>
          </a:p>
          <a:p>
            <a:r>
              <a:rPr lang="en-US" sz="1500" dirty="0"/>
              <a:t>	from mid-latitudes. </a:t>
            </a:r>
            <a:r>
              <a:rPr lang="en-US" sz="1500" i="1" dirty="0"/>
              <a:t>Nature</a:t>
            </a:r>
            <a:r>
              <a:rPr lang="en-US" sz="1500" dirty="0"/>
              <a:t>, 440: 787-789.</a:t>
            </a:r>
          </a:p>
          <a:p>
            <a:r>
              <a:rPr lang="en-US" sz="1500" dirty="0" err="1"/>
              <a:t>Sirios</a:t>
            </a:r>
            <a:r>
              <a:rPr lang="en-US" sz="1500" dirty="0"/>
              <a:t>, A., and Barrie, L.A. 1999. Arctic lower tropospheric aerosol trends and composition at Alert, Canada: </a:t>
            </a:r>
          </a:p>
          <a:p>
            <a:r>
              <a:rPr lang="en-US" sz="1500" dirty="0"/>
              <a:t>	1980-1995. </a:t>
            </a:r>
            <a:r>
              <a:rPr lang="en-US" sz="1500" i="1" dirty="0"/>
              <a:t>J. </a:t>
            </a:r>
            <a:r>
              <a:rPr lang="en-US" sz="1500" i="1" dirty="0" err="1"/>
              <a:t>Geophys</a:t>
            </a:r>
            <a:r>
              <a:rPr lang="en-US" sz="1500" i="1" dirty="0"/>
              <a:t>. Res., </a:t>
            </a:r>
            <a:r>
              <a:rPr lang="en-US" sz="1500" dirty="0"/>
              <a:t>104: 11599-11618. </a:t>
            </a:r>
          </a:p>
          <a:p>
            <a:r>
              <a:rPr lang="en-US" sz="1500" dirty="0" err="1"/>
              <a:t>Twomey</a:t>
            </a:r>
            <a:r>
              <a:rPr lang="en-US" sz="1500" dirty="0"/>
              <a:t>, S. 1977. Influence of pollution on shortwave albedo of clouds. </a:t>
            </a:r>
            <a:r>
              <a:rPr lang="en-US" sz="1500" i="1" dirty="0"/>
              <a:t>Journal of Atmospheric Science,</a:t>
            </a:r>
          </a:p>
          <a:p>
            <a:r>
              <a:rPr lang="en-US" sz="1500" i="1" dirty="0"/>
              <a:t>	</a:t>
            </a:r>
            <a:r>
              <a:rPr lang="en-US" sz="1500" dirty="0"/>
              <a:t>34: 1149-1152.</a:t>
            </a:r>
            <a:endParaRPr lang="en-US" sz="1500" i="1" dirty="0"/>
          </a:p>
          <a:p>
            <a:r>
              <a:rPr lang="en-US" sz="1500" dirty="0" err="1"/>
              <a:t>Vowinckel</a:t>
            </a:r>
            <a:r>
              <a:rPr lang="en-US" sz="1500" dirty="0"/>
              <a:t>, E., and  </a:t>
            </a:r>
            <a:r>
              <a:rPr lang="en-US" sz="1500" dirty="0" err="1"/>
              <a:t>Orvig</a:t>
            </a:r>
            <a:r>
              <a:rPr lang="en-US" sz="1500" dirty="0"/>
              <a:t>, S. 1964. Energy Balance of the Arctic. Part II: </a:t>
            </a:r>
            <a:r>
              <a:rPr lang="en-US" sz="1500" dirty="0" err="1"/>
              <a:t>Longwave</a:t>
            </a:r>
            <a:r>
              <a:rPr lang="en-US" sz="1500" dirty="0"/>
              <a:t> radiation and total </a:t>
            </a:r>
          </a:p>
          <a:p>
            <a:r>
              <a:rPr lang="en-US" sz="1500" dirty="0"/>
              <a:t>	radiation balance at the surface in the Arctic. </a:t>
            </a:r>
            <a:r>
              <a:rPr lang="en-US" sz="1500" i="1" dirty="0"/>
              <a:t>Arch. Meteor. </a:t>
            </a:r>
            <a:r>
              <a:rPr lang="en-US" sz="1500" i="1" dirty="0" err="1"/>
              <a:t>Geophys</a:t>
            </a:r>
            <a:r>
              <a:rPr lang="en-US" sz="1500" i="1" dirty="0"/>
              <a:t>. </a:t>
            </a:r>
            <a:r>
              <a:rPr lang="en-US" sz="1500" i="1" dirty="0" err="1"/>
              <a:t>Bioklimatol</a:t>
            </a:r>
            <a:r>
              <a:rPr lang="en-US" sz="1500" i="1" dirty="0"/>
              <a:t>., </a:t>
            </a:r>
            <a:r>
              <a:rPr lang="en-US" sz="1500" dirty="0"/>
              <a:t>13: 451-479.  </a:t>
            </a:r>
            <a:r>
              <a:rPr lang="en-US" sz="1500" i="1" dirty="0"/>
              <a:t>	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288213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err="1"/>
              <a:t>AeroSOLS</a:t>
            </a:r>
            <a:r>
              <a:rPr lang="en-US" sz="2800" b="1" dirty="0"/>
              <a:t> and Climate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594360" y="1881809"/>
            <a:ext cx="7955280" cy="438183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Aerosols are fine solid particles or liquid droplets in air or other gases.</a:t>
            </a:r>
          </a:p>
          <a:p>
            <a:pPr lvl="1"/>
            <a:r>
              <a:rPr lang="en-US" b="1" dirty="0" smtClean="0"/>
              <a:t>They can serve as condensation nuclei for water.</a:t>
            </a:r>
          </a:p>
          <a:p>
            <a:pPr lvl="1"/>
            <a:r>
              <a:rPr lang="en-US" b="1" dirty="0" smtClean="0"/>
              <a:t>Aerosols such as black carbon are hydrophobic and are not </a:t>
            </a:r>
            <a:r>
              <a:rPr lang="en-US" b="1" dirty="0" smtClean="0"/>
              <a:t>efficient cloud </a:t>
            </a:r>
            <a:r>
              <a:rPr lang="en-US" b="1" dirty="0" smtClean="0"/>
              <a:t>condensation nuclei.</a:t>
            </a:r>
          </a:p>
          <a:p>
            <a:pPr lvl="1"/>
            <a:r>
              <a:rPr lang="en-US" b="1" dirty="0" smtClean="0"/>
              <a:t>Sulfate </a:t>
            </a:r>
            <a:r>
              <a:rPr lang="en-US" b="1" dirty="0" smtClean="0"/>
              <a:t>aerosols are excellent condensation nuclei for water.</a:t>
            </a:r>
          </a:p>
          <a:p>
            <a:endParaRPr lang="en-US" b="1" dirty="0" smtClean="0"/>
          </a:p>
          <a:p>
            <a:r>
              <a:rPr lang="en-US" b="1" dirty="0" smtClean="0"/>
              <a:t>Aerosols are currently presumed to produce a net negative radiative forcing globally.</a:t>
            </a:r>
          </a:p>
          <a:p>
            <a:pPr lvl="1"/>
            <a:r>
              <a:rPr lang="en-US" b="1" dirty="0" smtClean="0"/>
              <a:t>This negative forcing from aerosols is because the amount of shortwave reflected is greater than the </a:t>
            </a:r>
            <a:r>
              <a:rPr lang="en-US" b="1" dirty="0" err="1" smtClean="0"/>
              <a:t>longwave</a:t>
            </a:r>
            <a:r>
              <a:rPr lang="en-US" b="1" dirty="0" smtClean="0"/>
              <a:t> emitted. </a:t>
            </a:r>
          </a:p>
          <a:p>
            <a:endParaRPr lang="en-US" b="1" dirty="0" smtClean="0"/>
          </a:p>
          <a:p>
            <a:r>
              <a:rPr lang="en-US" b="1" dirty="0" smtClean="0"/>
              <a:t>Aerosol effects are much more local than Greenhouse gases, and so global means may have little influence on local </a:t>
            </a:r>
            <a:r>
              <a:rPr lang="en-US" b="1" dirty="0" err="1" smtClean="0"/>
              <a:t>forcings</a:t>
            </a:r>
            <a:r>
              <a:rPr lang="en-US" b="1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2030" y="0"/>
            <a:ext cx="6377940" cy="1293028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/>
              <a:t>Aerosols Effects on Clouds</a:t>
            </a:r>
          </a:p>
        </p:txBody>
      </p:sp>
      <p:pic>
        <p:nvPicPr>
          <p:cNvPr id="23555" name="Picture 2" descr="http://www.iitk.ac.in/infocell/iitk/newhtml/story/fig3s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7374" y="3075074"/>
            <a:ext cx="6366626" cy="378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0" y="1068094"/>
            <a:ext cx="9144000" cy="3317081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Cloud droplet spectra can be altered by aerosols.</a:t>
            </a:r>
          </a:p>
          <a:p>
            <a:pPr lvl="1"/>
            <a:r>
              <a:rPr lang="en-US" sz="1800" b="1" dirty="0" smtClean="0"/>
              <a:t>Smaller droplet radii</a:t>
            </a:r>
          </a:p>
          <a:p>
            <a:pPr lvl="1"/>
            <a:r>
              <a:rPr lang="en-US" sz="1800" b="1" dirty="0" smtClean="0"/>
              <a:t>Higher droplet concentrations</a:t>
            </a:r>
          </a:p>
          <a:p>
            <a:r>
              <a:rPr lang="en-US" sz="1800" b="1" dirty="0" smtClean="0"/>
              <a:t>Aerosols increase solar (shortwave) albedo via the Cloud Albedo Effect (</a:t>
            </a:r>
            <a:r>
              <a:rPr lang="en-US" sz="1800" b="1" dirty="0" err="1" smtClean="0"/>
              <a:t>Twomey</a:t>
            </a:r>
            <a:r>
              <a:rPr lang="en-US" sz="1800" b="1" dirty="0" smtClean="0"/>
              <a:t> 1977).</a:t>
            </a:r>
          </a:p>
          <a:p>
            <a:r>
              <a:rPr lang="en-US" sz="1800" b="1" dirty="0" smtClean="0"/>
              <a:t>Aerosols also increase the emissivity of </a:t>
            </a:r>
            <a:r>
              <a:rPr lang="en-US" sz="1800" b="1" dirty="0" err="1" smtClean="0"/>
              <a:t>longwave</a:t>
            </a:r>
            <a:r>
              <a:rPr lang="en-US" sz="1800" b="1" dirty="0" smtClean="0"/>
              <a:t> radiation by thin clouds, which has a warming effect.</a:t>
            </a:r>
          </a:p>
          <a:p>
            <a:endParaRPr lang="en-US" sz="1800" b="1" dirty="0" smtClean="0"/>
          </a:p>
          <a:p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b="1" dirty="0" smtClean="0"/>
              <a:t>Aerosol Pollution </a:t>
            </a:r>
            <a:r>
              <a:rPr lang="en-US" sz="2800" b="1" dirty="0"/>
              <a:t>in the </a:t>
            </a:r>
            <a:r>
              <a:rPr lang="en-US" sz="2800" b="1" dirty="0" smtClean="0"/>
              <a:t>Arctic:</a:t>
            </a:r>
            <a:br>
              <a:rPr lang="en-US" sz="2800" b="1" dirty="0" smtClean="0"/>
            </a:br>
            <a:r>
              <a:rPr lang="en-US" sz="2800" b="1" dirty="0" smtClean="0"/>
              <a:t>ARCTIC HAZE</a:t>
            </a:r>
            <a:endParaRPr lang="en-US" sz="2800" b="1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Arctic Haze</a:t>
            </a:r>
          </a:p>
          <a:p>
            <a:pPr lvl="1"/>
            <a:r>
              <a:rPr lang="en-US" b="1" dirty="0" smtClean="0"/>
              <a:t>Produced by migration of pollutants from mid-latitudes by east-west pressure gradients causing episodic intrusions of polluted air into the Arctic.</a:t>
            </a:r>
          </a:p>
          <a:p>
            <a:pPr lvl="1"/>
            <a:r>
              <a:rPr lang="en-US" b="1" dirty="0" smtClean="0"/>
              <a:t>Prevalent in winter and early spring.</a:t>
            </a:r>
          </a:p>
          <a:p>
            <a:pPr lvl="1"/>
            <a:r>
              <a:rPr lang="en-US" b="1" dirty="0" smtClean="0"/>
              <a:t>Arctic Haze only disperses when moist air intrudes in the spring.</a:t>
            </a:r>
          </a:p>
          <a:p>
            <a:r>
              <a:rPr lang="en-US" b="1" dirty="0" smtClean="0"/>
              <a:t>Aerosols have long lifespans because of low precipitation</a:t>
            </a:r>
            <a:r>
              <a:rPr lang="en-US" b="1" dirty="0" smtClean="0"/>
              <a:t>.</a:t>
            </a:r>
            <a:endParaRPr lang="en-US" b="1" dirty="0" smtClean="0"/>
          </a:p>
          <a:p>
            <a:r>
              <a:rPr lang="en-US" b="1" dirty="0" smtClean="0"/>
              <a:t>Thin Arctic clouds are susceptible to changes in emissivity from aerosol modifications.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925" y="391912"/>
            <a:ext cx="6457950" cy="9703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/>
              <a:t>AEROSOLS in the ARCTIC: </a:t>
            </a:r>
            <a:br>
              <a:rPr lang="en-US" sz="2800" b="1" dirty="0"/>
            </a:br>
            <a:r>
              <a:rPr lang="en-US" sz="2800" b="1" dirty="0"/>
              <a:t>Objectives of this talk</a:t>
            </a:r>
            <a:br>
              <a:rPr lang="en-US" sz="2800" b="1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574" y="1362272"/>
            <a:ext cx="8799891" cy="350162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Examine how Arctic Haze affects Arctic clouds clouds.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Look at the resulting effects on </a:t>
            </a:r>
            <a:r>
              <a:rPr lang="en-US" b="1" dirty="0" err="1" smtClean="0"/>
              <a:t>longwave</a:t>
            </a:r>
            <a:r>
              <a:rPr lang="en-US" b="1" dirty="0" smtClean="0"/>
              <a:t> emission and ultimately, surface heating.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2002 paper identifies pollutant effects on cloud microstructure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2006 paper examines in more detail how the changes in cloud microstructure affect </a:t>
            </a:r>
            <a:r>
              <a:rPr lang="en-US" b="1" dirty="0" err="1" smtClean="0"/>
              <a:t>longwave</a:t>
            </a:r>
            <a:r>
              <a:rPr lang="en-US" b="1" dirty="0" smtClean="0"/>
              <a:t> flux and surface heating.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en-US" b="1" dirty="0" smtClean="0"/>
              <a:t>					</a:t>
            </a:r>
            <a:r>
              <a:rPr lang="en-US" b="1" u="sng" dirty="0" smtClean="0"/>
              <a:t>CONTEXT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Last week Ashley reviewed a paper focusing on the global effects of Aerosols on Direct </a:t>
            </a:r>
            <a:r>
              <a:rPr lang="en-US" b="1" dirty="0" err="1" smtClean="0"/>
              <a:t>Radiative</a:t>
            </a:r>
            <a:r>
              <a:rPr lang="en-US" b="1" dirty="0" smtClean="0"/>
              <a:t> Effects (DRE) and Direct </a:t>
            </a:r>
            <a:r>
              <a:rPr lang="en-US" b="1" dirty="0" err="1" smtClean="0"/>
              <a:t>Radiative</a:t>
            </a:r>
            <a:r>
              <a:rPr lang="en-US" b="1" dirty="0" smtClean="0"/>
              <a:t> Forcing (DRF).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This week we have a more local view of aerosol effects.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/>
              <a:t>The papers I present to you focus on aerosol effects on cloud microstructure, specific to the Arctic.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/>
              <a:t>Area of interest, the arctic regions</a:t>
            </a:r>
          </a:p>
        </p:txBody>
      </p:sp>
      <p:sp>
        <p:nvSpPr>
          <p:cNvPr id="24578" name="AutoShape 2" descr="data:image/jpeg;base64,/9j/4AAQSkZJRgABAQAAAQABAAD/2wCEAAkGBxMTEhUUExQWFhUXGBkYGBgYGBsYGBgYGRgXFxwYGBoaHiggHRwlGxoXIjEiJSkrLi4uGB8zODMsNygtLisBCgoKDg0OGxAQGzQkICQsLCwsLC80LDQsLCwsLCwsLCwsLCwsLCwsLCwsLCwsLCwsLCwsLCwsLCwsLCwsLCwsLP/AABEIAKEBOQMBEQACEQEDEQH/xAAbAAACAwEBAQAAAAAAAAAAAAADBAACBQEGB//EAEEQAAEDAgQDBAgDBgcAAgMAAAEAAhEDIQQSMUEFUWFxgZGhBhMiMrHB0fBCUpIUI2Jy4fEHFTOCorLCQ1QkRFP/xAAaAQACAwEBAAAAAAAAAAAAAAAAAwECBAUG/8QAPBEAAgECBAMEBwYFBAMAAAAAAAECAxEEEiExBUFRE5Gx0RQiMmFxofAGQlKBosEVFjNT4SMkQ/FigtL/2gAMAwEAAhEDEQA/APuKAIgCIAiAIgCIAiAMviPHqNLcvPJgnz0HimwoynsIq4iFPfX4Hk8f6cViSGUxTHMnM7tuI7oK208FHdu5zKvFJLSMbfX11MsekmIJ/wBWqe8fIJ/osPwr5+Zl9Pq/jfy8htnFMY73XVOk2S3QpLe3zGxxWIls38vIuOLYgCXVwO2oEuUaC+n5jo1MS934eRKvG6jfexLv9su3jWFR9kvu+I1Ou/veHkLt9JqhMNq1iewT266KjlS5RGJVuc7DNDjGIcYz1h1Lm27QLhUdSl+EuoV3975eYV/Fq0WqVB1JH1Qp0/wlnTrfi+u4Tq8arg/61U9Q4R5tlS6tJfcKdhiH/wAnh5FaHGcRU9yvWnlLSB2mIV4VKUvuePmJqU8RF27R/LyJX4hjGEB2JffSI87StMI0JbR8TJUni4b1PkvI5U4nigJ/azB3JAvrBkIaw8d4+PmEZYuSvGpfu8jtDiGMf7uJJ63j/rCrfDP7vj5lv97+Pw/+Q4q47fEkffYpfo/4frvBLG/3PDyKjF43/wCxUPUD4zH2VX/Q/B4ll6Vb+p8l5BBWxh//AGnD77FP+h+Dx8yH6X/c8PIhq43/AOy777lH+3/D9d4Wxn9zw8hJ/FMaL+vqa6H2f+wCm+G/D4+ZH+9/H4eRypxTHD/5ankR4gJqpYd8hMq+Mj959yLUOO4smHPqf7ZnwQ8LS3QRx2IekhoYrGm4rVY6loPgQEvLQW8V8x2fFP2ZvuXkcdjsa3WrVP6f6/BGSg+S+ZHaYtbyfcvI0sF6T4ho/eMD+0ZHeIGXySZ4aD9lmqljai9tX+X+D0GA9IaNSASabuT7eDvdPis06Mom2niYT9z95rJQ8iAIgCIAiAIgCIAiAIgCIAiAIgCIAy+Kceo0ZDntLvy5gI39o7fFF1zdi2SbV4xb+CZ5HinpQKgIzkg2hsBvmb96tGtSjzuJnh8TLTI+5mA94cf9cfDxLdfFbYY7Drc5tXhOOeydvgy7aOHHvVZP8Mn5QmS4hSWzQmPB8Q/ai+5+QepiabB+5cyQB1cTrYRYLLUxmfaSNtPhs6a/pvuYtRxpe8S28xmzOgDq2eU7hJVW718RrwtRfdfcw76zXPDQ8AAey4OeNJgGXCTrG11btY3tf67wWFrb5H3PyFH1yQTlGWSNQdLWv2XHVU7TS+neWWGqp6xfc/IYw2LDmZWgNFg5toJO/UW7Vqo1KUuYivhcTHaL7n5DmLbSaWZW0zJveAB9AT8Uir2dtGjRQp4i6vGXc/IDjXROV1MAdmqXnj1NXYVfwvuZnPxbnQGEfzf0+qFKLe5WdGrFew+5j2FYKTIa8An3jY33A5CZWun2a3fzOfVp4httQfc/IVfXlxBLnEWkxfax3WuFSnbSy/MwVMLib6xk/wD1fkNYR7WmXQRvJER1zCFE502tWu8tSw2Ii9IS7n5Dg4jRb7p15QOzW8clzpYilF2udRYTEtXyPuD08fSdYVADyJAPmrxrU3s0VeFrr7j7n5FcdXGU5HsDxoS6w0npPQolUjyaBYat+B9zKDG0mD38zwDGZ2aTGkgwPJVdWmvvfMn0au/uPufkJv48cshrQd76Hs3/ALqnpCsHota/sPufkZz+IVHa1I7412gJDrt8xscJV/A+5lKOKLYioR0DiPGFCq25/Mu8FWt7D7n5GgPSB+4YeRuO/VMWK+AqWCq/gfcy4401wIqDTTIY+assRF7k+h176RfczjOOBmjZb/NfvsZR6TEj0LEfgfcxoekFKLh09gPzCssTT6lfRK/4H3ML/mmHIu5pnmD80xYiHKRX0Ks96b7mN8P9I20yBTqNDI912k8hMR3QqSqU5PdDYYfEQWkJW+DPV8N47SqwMwDzoMwM/wAp3VHZcxyhO13Fr4pmooIIgCIAiAIgCIAiAIgCIArUeGgkkADUnRAHlPSP0kLWxTBym2acp01B/COy/ZCu42V2Jda0ll+f+T5zX4Qx8vFN1ySSXON9TLndvasnocJu6j82deP2jx9ONu1SS/8AGOnyKs4AyJLTlmJzTPQEGB3qKmBjDePiNpfafGVFeNW/5R8gR4XR1LDEcz2c1T0Wl08R/wDMHEP7nyj5EbwenuAO1xt4HVR6NSvt4ip/aLiK2n8o+QSrweiNG+bvmUPDUuSIX2i4lbWp8o+RbA+jzKriGtgDUlxt53V4YKnLl4i5/aXiKf8AU+UfI1D6IYcN1NveJJA7uS0fw+it18xX8z8Tf/J+mPkKU+C4Wo4tYwtNyDmJbA53nzS1hMPO6St+bLfzLxNWbq/pj5HavA8MxolgcXXBDnQB09q+600eGUJcvmzPX+1nE4f8n6Y+RUcJwxbmFKSAQRndE7Ou4eHTRFbhVKPsx+bDD/a/Hzvnq/KPkCw/A6REZAXG85nADoBm0HMpkOFULXkvmxVX7YcTzWhU/THyGavA8MBlDJPPM6e72o8kPheHfsx+b8yV9reKRXrVf0x8i+F9GsP+JskmAC8iO4b9qX/DMOuV/wA2MX2s4pL79v8A1j5DFD0QoScw7AHGR23R6Fhbex835h/MnFr/ANb9MP8A5MnG8Nw+Z7W0S0NtOZxvMXvrEkBZK2Fop2jH5s2UvtHxK15Vf0x8jlTgdJtJjg3MX7udlyxsJInt6IeCpZU0vmU/mbiTf9T9MfIC/hdIEjIJEA+06M28XSlhqfT5vzLP7ScS/ufpj5Ff8rpfl/5H6o9GpdA/mTiX9z9MfI4eF0vy739o6ac+cI9GpdCV9pOJf3P0x8if5XS/L/yP1R6NS6EfzJxL+5+mPkT/ACul+X/kfqj0al0D+ZOJf3P0x8jv+V0j+CP939e9Ho1Lp4jI/aPiD/5PlHyOt4VTP4P+Wlu3mo9Gp9C38xcR/ufKPkd/yely/wCR+qPRqfQr/MHEuVT9MfIjuDUx+Hxcfqj0al08Sf5h4l+P5R8jtThNIfhPifqp9GpdPEuvtDxBr+p8o+RccDbBJou784V/Qofh8Sn8yY7+78o+Qet6MNYRmaDJIGVxvabSR5wplgYLl4i/5n4g/wDk+UfI7g+F4domozexa92YEdQ7L81qpcLi942/N+ZkrfazGpW7W629mPkfQ+B8eDWta55ewAAEmaggfim7vj2p06Djoc2ni1VeZ216afJbHqaVQOALSCDoQkGksgCIAiAIgCIAiAFuIY6nRpuqVHBrW6n5DmTyVoQlOWWO5SpUjTi5Sdkj5xxf03dVcctMho90Ex3mJk/D49OGAklq9ThVeMQb0TsZFXjdR/Z1v5aHvCesFBb6mOXE6ktIpL5gA8nU22CcoRj7KESqTqO8ncfLR6lxsILTruDAGl9Sf9oWLFM6eCS8DOy76gA+Ig/XwC49j0dwtzzE8iRr8+qoyGgbaIM+0RHUnVHIVJu9i9Gu6mZYSDv17RupjNx2EygamJ4m5zWgEXb7cA6nUXTqlZ2siKdO71M3qB00n4JCi2aHlQ9Qp/uyHtgsHsk2mfaII+/eC6OHqSitTm4ilGZm+tgwV1krq6OE5ZXZjTMTIgd6XKL5j4VFay3KUcbkOYifjPyUundWRRV1F3ZrUqji0VGDO6wDRDWtzTNzqVirqUE4panSw8lVtNv8hfA4g0n1AWPyn8f4c38J0g7ALJmyt32NtrpIXx2NzVQCHZTGZuYQNyTa1t5myTKumttBipSuVfjHPhuXI1sxldYgQMpt016JdSo5KxaEMr1FSc2pbmk2G4+qWtCWrgjT5zPVWuVsGZTImwnlI7pUXReK11IaTWmNbA69On1UJtg4pOxz1Y6iecR5fFGoOAVlAgX6demystS8Yc2XbQMExAHPQ9+n9kaDctjrmSywObyA26HdW0sCvf3FG0yQTcDXSZAgfNVbLFKViDqNehM6HlfXopjKzFyd9DYocZL/AMOXWbyLajtWyFZSephnTlHYvjKPrG6w4abbh0dLhMq0syuhdKrlfrHncVUcxxaRqGkiea6OHUp003ujj4yUadZpbM7TrN3dHj5RKa1LoZ4uF9/r5m7wP0mfh3+1UD6Z1b7RnqLWPb39MlXDKovVjZnRoY50ZevNOJ9J4bxCnXpipSdmafEHkRsVzJwlCWWS1O7TqxqRUoO6Y0qDCIAiAIgAWJxDabHPeQ1rRJJ2AUpNuyIlJRV3sj5B6U+kL8XVm4pNPsM/9O/iPlpzJ7+Fwyox135nkMfjpYmdl7K2X7/WxigLUYA1JhOnxA+Kq2kSk5PQaoU7iUuTRopxdzSkCmRu6Lfwg6+I8uoXJxlW3qLc9BgKDl6722FXMMtEu1M3v7rrEAjWNtPNc5QTOw3YBUxMWzGRrr5Kjii19C9DE3uZE7zfpfZQkr7CZS94xVIIMgDIYlohpNyTM6C1902WUVHMDw1AvIa0hzomACGjqTrbsm5VYQcnoTKaitRyhXZRLsz2a2AlzhFgBFgNfFb6FCpa1rmCtiaUXeTt7juHx1FralRo1tlLiSb7z2p3os4yt1ErG0pRcr7cjGxWKNV0w1oAgADbr1XSp08i3ucSvX7aVrWQ1hKUAuVakuQ7Dw5ieKAnWytAVWWt0McOdWAJpvytHO41/LBSsTOlBXqodgqeIm7UX3jOPc18GTmi7QbZrxAdsfASuHWcZTtT1PR0YTjG9VW6gqkwLhjfdzbtt2QATN7pbw8o+1p9cx0cRGWkNTlamWXMi0e0ZaQI5TM3v070lwcXaSGxlm1TL0MCHNDiSH7jRpA3OYCPBaaNHNHM2ZK1S0rJagsbh3NgtsBYW0Gt3WHMqK1Hs3fkyaM+00W65DNfCNDGFoJcfeOmU7jJ9+aq4xULrUn1s1mLVKIF7gmZmfl0hKuraF0mmEZRIbJEAWuYE/NSmOjmsXquDYyuF9TImBsBPn1KMty+xeiQfcBlxPswYnQnTs6KybQNXAFrrwf0yTrp7JUNoskw1FpbEiTvm2PmZ6T8FW1yRKg4g2JEyesKWjPK6noNNGQtkAEaiBNwRp3rRhaUpyuloZ8TWjSi03qM4uu0mZcGAcoHQSN7wuhBuMnDLd8jnVLTgqmay5nnsVWLnFxBl19ZgaAeC6dOOSNjiVqiqzzdwNknYq7YtJbXLuaRqDB5hCaZDi0a3ozx9+Eq5hLqbvfZzHMfxDbwSMThlWj7+RswWNlhp66xe6/dH2LB4plVjalM5muEg/e/ReflFxdnueuhOM4qUXdMMoLEQBEAfMv8ROP+sqfs7D7FM+3H4njbsb8Z5BdjAYey7SW72POcXxmZ9jHZb/Hp+Xj8DxgXSOGWlQSFDwBqf0j4qti2ZcvBHW1DOv08AhxRCnK5q4qpAFpJykHaDTaIO1iCfFecxOlWV+p7PBSTox+B0WaHEwZkAeF/H7ulp8zV7jKaDPveXZ/XxSmwnKysHpjmbfJQI3ZAC+5kUwbnv678gm0aTnJJIpWqxhFu4J2Pf7rCWt5AkfO679LCQilc83iOIVJtqOguRZakYHqg1JojUeLvhCq9RiSS/wCxjD4OZJ016dl1WVSxenh82o5XxQa2w9nTr3dVnyynK9zd2kKcLW0MhvtO5Bal6q1Oa/XloaHC6Y9uLbyRpAdAMb3581zuIQzU027WOtwqeSq1FXCNAY1zrHMBGpMXOrhqTJ8FzqVSFP3vuO3WpVaumiXeM4Eh8NDTIZIcTb3jYiBO6dHE55OyMrwyhFJyvz00A/sriQCAA18wIiOybhOeHg4qS3QhYmcakovZ/VyuIpgkxJaTMXESbjTTVInhZPU10sbCPq2/MGXhhIcSQI0EDYQI7TZYZNpuJuUllzWG6ddrWvGSQ8SXNMGSJBIm+tvBMpyShYrUp53dCtPDiZBLW7ycwjrPcktFuy6DJxDQCA4wIs2CNb3I37UdnbVl7gmYIHVx19qCM25vse3+yutQvYc9U1o9kCLagOJ7Se3YJiiirkxavYmJEm8Dv1HehxQKTE69ZpkaCIuIg2Oh7wltWL30HOBOactMtbzkkgmBYdemmnNMpWfqtGGTe9xilw/1dUy2GtEh5vM7Ec5nZbKU3TTjyM9amqjUuYlj3y0hg9kMJJIuSIM5R1nslXp1JSrKS22E1aUI4eUHq3fQxl2zzXIJTFieWu1lEtgjuXa5rhEgT/MYVdVqN0ejfjocFCRbZGdIqqba0PU+gPHvU1fUPP7uofZOzXnSOjtO2OqwY6hnj2kd1v8AD/HgdfhWKdOfYzej29z/AM+J9QXHPSEQBmekfETQw9SoPeiGb+0bC3TXsBTaNPPNRYjE1XSpSmt+Xx5HxV5mT16klej2VjxTbbbZxqsV5llBF7nQQo1Jug1NVZeJsYOrLdPdPcARlBN9jHcuVjaKbT6+J3+H17Ra6W7hfFugEESYnlcTy+HVcpxsd6Mrq5XC4Vhlz3EAzlDRJgb9P6J1HDupG5gr4hRlqN0cAx7XgZ8zWkjk6BpHbCdPCKMLiKeJU5WQlxquBTpNiJaDEHUhpHfut2CgrXOfxKpLSK5mVm6LptXOKm09DkosSxzBTP8AUhLqWSG0E5OxzFYybDRVhT5sZUrvaIF1aWx1lMUdbiHUeWwzhKGbs8us3CpWmoq4zDU3UlbwNGq4EZaZPcQJkajePO+y85icU6svgetwmGjRjpzEoLth07NVnNTlfQK4QzKRv1sFHMFCysVqYuo6GGYBmbaxuQdvjKa6smkm9jM6Si9OYRmJcHES4CTIA15DRWWIqWV5FewgpN2OY6nclwLpgxJcDM6fcpcqeV2NcJKcdO4rhCx37sWJjLmMgk/hnY8u9WpRu31FSeT4BmAtN2EA9ZlwPSQLHfoicXbYZGpFvcBiH5iGQA0SZveJ0kC8R4lUd0tSJyT0RPXESCJbbnItbrKE7bFVK2+wSnXL5kGwNrSdIi4nwHJX7W25ZOL2LsfYyCNYncC3chVLuxawnUpxIOrr779/NElqStjjLX7+syfAqqvfQRk6nqMVXa1kPgwPbuTBi+9r6Loxjm0MU5qOrPKNxJDs0a6zuDbnpddVU1kyHAdZqr2n1YFiKGWCNDomQndWYqpTs80dmBL4tsfNMaT3FJ2ehUFSVLB/RRYlss0idPkPGVV32ZdWWqPsvorxI4jDMe73x7L/AOZu/eIPevPYin2dRxWx7HCVnWoxm9+fxNdJNJ4H/E/iBHqaQPOof+rf/a6XDqd3KT+BxOM1nFQgut/L9zwlOtJ9oCPzDUd0XXSkpL2ThQlBv1/rzBA6piQpvex1jyNLKbJkXa2CCu7mVGVBnl1DUlRjY6jFCtEidRBHRJqKMtGa6LlD1kMYjEkgag5bxHcTPSFysVScZuVtDvYCvGcFFvX9jvDmU49u5bLQyDcidTpG+qmGKjTpWW4qtg3UrXlqgbuIOqOJa0WEHI0mN9thbotNOGeneb31+rmSrVcKuWEdtPqxMfiM4ioNNCYD7AcgfFVg5U7uOvwL1FGslGosvxt+zZnYdjspLGsfHtGSHOy84+S2qsmle67zmvDtNqNpdwsKgJt8lpTMUk0OstTcedtPvYHxS56ySHU9IN/kJhMQhsPTpk6IvbchJy0RrYV2WlUABJgaDaRb4LmcRk3T0O1wuGWeoq2oS7SLHlAGUxouE1ZHoU7l6FWYvedxrsAe/dGxeJWo8j8QJLZJIHvSbxsLaKd9y99AxOZ0aAchod56fd1C2Ium7FHvlzjlF779nNC2Kz1Y5TbnYYIlvtD+XcT969Vpj68Lc14CG+zqZuT8TMGGfmnSDqdiDNvqs9+g+pFsKWkG+225Mk85ju3W/AwnKWbl4nLx1SMIZXuNUK7SMjrA/iAu028jF1uxGGVSPvMGGxWR2ewtjAabiBcD81jGsxG8rizjaTR34P1LncNhg8gvJiCLW1tuOXn2J9DDuer2M2IxEYOwXFGKgyuERAaRJ9m5HaRHal1qPZMdh66qeBzDUBUeGmzY6EmQCIOxPLRLprNK0mNqz9X1QpDKUGDn1EgWPw1jvXQoYbM7nNr4pU1qZ/E3uJDrwRmImw0vG23iunhlCLcVuv3ONjZVJJS5SW3wFJ0uT3C3mtKRhk9FqFY4PAadRpbb+/xVJeq7obS9eOWXLYFVZHUdg25d0K6aZRxaONqWsSEW6lc3Rl6TiScxtyJ1UN2WiLxWZ6s7VaPw+cffNCk+ZE4p+z+x7b/DLFgPq0c0yA8RoC2Gn4t/SuZxCN7TS9318zucGnlzU2/f+z/Y+grmHdPkfp/V9Zjag1yBrR+kOPm4rt4GKVFPq2eV4rNyxLS5JL9/3POwtxy2SLKSDqgggQAemVRjYMK3RUlYfC7DVHjX5Ki1HS0SuCYXTqImY0jf3gJjpdZ6+Dp1F0NGFx9Wm9dUOYeqWFwa6Q8CJJMbm7jE6af1OGlTyVHGbOnVq56eanHuOmmIJe65E2Atqbk9Bp2LTVxdOm8sdWYqOCqVbym7C+CpNEn1l3QA0tIPOCTbpPUqJY2FRJE08BKlJu4lWw5a50NIExcaLoUJ3icrGUss3bYjXyIKY421QmNS6yyAvpkKyaZVxcdzoMfYQ4qSsQpuLTRo8Nlwc1xNy2wME6zF77FcviNNumlE7XC6ic5OX1cNU5zlAiSctxGxB+K4J6JR5lGtNySBe2WCfdmCSNOo6IA4wtL7NuL/AHyUu9ibp2CYWnDzY7iZ7vFF9AjuLPBJJJvbbaRaVa5MmOPcWFgESDckEWOsHfs6K8LxWZbkSipLKwZYzMS/Vx0Fxc7k/WNU+m6XPV9DNV7e1lolzF6tbMTlFttieei7tOLS1PMVqim/U1BPxABEDwn5kplupnz9DU4o3O0OaL2b+r3fmO5cTGUWpZvyPTYKvF08vuuAbVIJ0mT1XTppOCscirNqo79TUwDyS1sCHB8mLg3Fjto3wWevTUk79DZhqmW1ub8BGnwwsyGmMzXAA2BN4gAgi3U6brkyoysmjqqqk2crUXOdldsBJJJvad77rsYdqMLvc42LjKdTKtjmMwbcuUOl0eEHe+n0Ve0cZ50tGyzoxlSVJvW2nUxRTIcWm5EhdRezc4UlaVvyGKdMiCeY2ncHYT3pVR30H4eOX1mgeIbv7Xe1w0ty6K0JLYirCT1B0b+G4IV29BUY3e52oy0i9pVc1icl1dFBUnWf7Ky1KtW0N30GxGTG0eRJaeuZpA84WbHRvRfuN3Cp5cTH33XyPsS4B64+LektUnGVzyquHgSPkvRYZWoxXuPG49t4qb95m4gCxvfbkeXYrL1XZsVP11eK/wAELDb75pl0IaZc0iNQR2hGYMjW5zuUE2CMmPvqoZaIRrVVjUmMRolvceloGoYcak2VZTsXhSuyOlxgG0iAdBeZlKko2zSNEZSvlgK4yRULWgkZhrBnlEmB1tsFwqji22tjvpOMFF72QZzWiDAB9kQDqd3eMpd7qxdOKR01CG5XODm729qJO7d9I17E+niJxatyM9ShCUWnzBcT4d6sjVzSAQ6F36FZz33POYvCqnstBegNj5p0jLS0dmcrCDYT2BRGfUvOj0BOJc6QCOUTP91dJW1EycnJOK2DVa/s5HB1vvSOq51ThsJzzRdjqU+L1IQyTV2do4huaYIbIkZoJHSAIVVw2nFau4x8VqSeish0UiGgtIGY6WBdpFyNOzmVzMRR7Jq52sJWVRNoE9oMkuc6TaDoLGN/sLMrmpyQYU2lpJkQNdZuPP6KbMmyYLGOa8wZBgajUAB0/e6lOSRDaQpiqmoGYchEzNsxtysujgcNKU1UkcfiONUYOC3YOg4hd2STR5mEnF3QV1MRI8EvM1oPyRl6w2/FFrG7S2PCfLTwSXDNN3NSqZKSa+Ai11yefgm06Uaayx2MtXESqPNLc0sHi8j3AETmlszlzWEHkLLPWpycM0Tdhq8FUyz207zUwPEP3jm2azlu18+0OzU/ZXLg9X9WO01yB8RxLAczSSQNJGWb6zvMWhFTEOKtHcIUFOV5GVULnObbWCTaXWvN+7TWVupKnOklN39xy6zrQr3pxsr6v/PuAYvDkEmLHQxvET2rbTqKUcvQ59elKFRy67Ew+bKTcwLeP0VppC6MpagzWc4gHnv11HkpVOKehWVabWvUYxOBgZoNt/qVRT1sOlReW4kBHYnNJmSLcdgUQY0ieiIyViZQdx3gdT/8qg6/+tTOh/O1Lr2dKS9zH4S6xEH70fcV5w9ofF/SWjGKxEn/AORx/U6fmvQYaX+jE8djo/7qa/MyGu2laFYxvMEzffeUWIbZYghRcmztcrKkrcI02UMvHYYoMlUk7DqcWyzquypa41yUdDlKsWkwT4qHST3JWIcdhzBVy8lsmwzQNyCD9ZvosuMg1SbRu4fWUqyTFMO7KBIs0wBeZ7SVwZI7rdnqBHarCgmSR0QnZ3JtdWDUK7gImWmxaTI7uXaE2FacHdFJUVJWYDGsEE3aQdG6EDe9108JjJVJZJbnLx2BjSi6kVsIio78xXVUVzOI5vkM4aesIkkkFNybJi2gFUgxlaKQJxiFdq7sJi7K5s4F3rGfxMEg6iJB0kXn4lcjidDTOjvcIxN3kkKVMKTtYTeba3iQd58lx0z0OV3GMO1zGEiJBH4idD+VoCuuoNchfFV/WPDiSC1p0Bg7aGd/mnUYZ5pPYz4qfZ09DPdJkknvsvSQSijxlZynNjow4LQWmSPeHzEapbqPNbkPjh49ndPVbryBtJEgCVM2VpK19SuPBa4Nm7QJ6E3jzVqTUrtFMRFwyxfS/eAB0+900z8i1V/tHtKrFeqMqP12auBxXtMqZsp0qdQNwOcQuRicM4Tzx25nfweLVSmoy3H6+GpVXB3rQCRcWubQYnl13WNwjN7m+7ihTiRLScrm2GguAdevUeC3UYPPd7GDE1IqDjG1/wDP1Y7hC+oA0AWggwbXEzpNiPDqFNalbXNr9e8jD1s3q5dPr3AsaDTe/MGmCIDbgggm8DW3JY/SqsJWbv8AXI1vCUJq9rP63KV8TTI9psEbZSPB33ouhQnOesL/ALHPxVOlT0qW/cPiqrS286cjBtsVZStIq4XhYzajGNEg9nNaU2+Rz5xiluKuJPmm2sZ81xzgLCcTQHOrT/7tVMRpSl8GPwmuIgv/ACXifcV5s9qfJvToGljnnZ2R+nQD4tK7eCeail0uvrvPLcUi4Ylvqk/2/Y87VMuMaTI8lsgrLU5lVpy9XYLTw7nRGvLTqhzUdyY0pT0SLVaRDRnAjaUtuLY5QqRjZlWAbQrXF5OodrAobLqKYZ1glvVj0sqFct0xaIzyTbO1IQiZIFQrljw5uoMhWcVJWYqNRwkpR5GlWpiS9sRUg5ToHbtv5H6rzmJw7hNo9jha8a9NS5giBmLYiD22mL77LJqhjSvYpVo3Nza1ieot4+Sm5dK2hcUw0gTe9p217tD4qS8Y2QnWcT2X7NY+IXW4bRX9RnB4xiJL/SWwsQuyjz7HcA37O6pV2G4dXlucxLYnTnZLhZIbWvJ6iYNvvonozSVjV4LEkkSIM26c9lkxzSpO5t4XGUq6SCMqEu2i5t1ElebZ7VFqNQQ4DMIInQgDe477bnvVXpuALFVRm0gxpPT625WWjCt9qrMx4xJ0ncEaJDC4iCPdBg35kcoH3C7MsRaShzehwI4XNGVRbLXUnBKh9Y0C97223npAWiqo5HcxYdzdSNuoR7pDnwB7QMchcwPvZVjpZMdOzzSS5meRmJJIBJJ+7J8VlVjDUk5ycmw2EpDMDIIb7RG8C5juCJysmWpU7zSv/wBCl5Ktqtimj3LUn5TYn5KHG5MZ22GamLMb8pncdyX2MW9UPWKmlZM2+GYYGmH12wIt1F7W+9Vz8Q4QbS/M6+DU6kVKTv0C1eKtYQ2m0FpjmL9p02WGVfWyNypjXE64aGeyMxJIMaGNQe0i6Y3FSVyrvldjDr1KjPeBLXGZkkHke36LoU6EL3T1OVXxVWKtKN19fWoPEQ2zSRJ3m/Mxt/TqmRhmldip1MkWlz+viR1FrgJieYtN4nvAClTabsVlSTis3yOMwDLkCTpr/REqrWpMMNF6O456H4cux9JpEZSXEcg1pIPLWErFVb0mPwGHy4iPuu/FXPr64x6U8B/ilgv9GsOtN3/Zv/pdThs9ZR/M4XG6V4xqL4HgwuqzzqLNJyxMwZk3KU4IfGrK3kFZXcdwR1+7qrh0GRrPaTLtpmbR3f3RfqDV3oOMB3/7BVdhsb8zmJJ0+hULctNu1hItKaZWmc9WpuRlJTpXk6DzPJDkQqd3rsco1nB2flr1HJRKnGUcrLU684VFOOljT4rhm5g6wk98XtbrK8vPRW6HtrprMxdjyfwkGII75nX7sl7FIvW5csJkNBJiDFz2/FXjFvYa5JLUBi7Na0i7ZkiDJJm53iY7l3MDTcIHmeJ1IznYziD/AE7yujG/M5EkuQ7g6pFr9NPp1VZxL0ZtOxOIPk7qlJDcQ7irGTA6/RORlext8JpAGpTk5i0idgReI7oWDGrtaXuOrw1qhX13A1qpZm0OWALDU+O0rzzSPXJkdVcQ12nS0GL2EdCLqHpoRJ2VymHa0ESCbCXFzjJt3QNguvhKSy5kcHF13exTjFQlxgQCST7R3tpHKR/uVMFBTruXQvxGp2eFUOchbD1S0QIk67W5WJ6LryUpbnBpyjDVbtdw7TIc0jeJjmR9lLd00x8XGacUIGR9j75J6szE7x2DYZ1nk/lIGn4iGnyJUT2SXVFqbbbb5J/PT9xTITy7yAmXFpXCMwxOhE3tI2EqHNIsqbls0bnD8lOm0upkucCQ12h2noLWC5eNxWSVkdnh2FU6d2t+vMpjcY6o4E2iwAXIqVHN6nbhSyiVYBupGyWNlHS5enUMQLwPZnbnHn4qbsVG1zVxLxUpMIdlOaCJjwB6GV1MPPPZmDEQUYsSxdBoykNLgbGdbjbvK2Kc9kYJ0ab9Z/XwAPY2mQ12rZjsJkeBnwV43m8wqTVFdnf/AKGKLzlLj7p3J0AuSqThaXvG0quaDeyPR/4dYcPrV68WaBTaddbm/QBvis2N9SMYc92bOGf6lSdXl7K8X+x75c47Jl+k3DP2jDVKY96JZ/M248dO9OoVezqKRnxVDtqModdvjyPizmwYOotv9F6NO6ujxLi07M609UAtAnrBvE8wqZXyGZk99+p0RrZQ0SpPkxilA0hUcUOjN8xlt7SFRofGV9ylQfYRuQ7R5FO9WsLbKVh93QlchtrYWq6G/d3dAriX0RpcarAu1AAbm5bT5rzVX2mvez2cNaUbdEDwjxE+yeU6ybWm2x8UiS1Ig7DHrSynyLyHEfwgQLxoTMBdXBUr6swcQr2Wm4m2iKjjLmi03XVvkRwXF1ZWvYWr0QIg8x3js7UyE7iKtNR5hsJSkjqUTehNGN2cxzAXGDFzZLp3HV8tylKnAJMWmJBjYJjlyRnhDm+VxjhVcisHl15kqJxWRxRelUfbKbZpY+mKbnReYcJ6zEQF5erTyzsz3FCopwTRn1XTAkEky4xJGsATa4+KZQoupKyWiFYvERpQ15g8SCauUG9hpF/sr0FCCjA8li6jnVsvcd4sPaA3GtoH91Wgkm2uZbGSbUU90JinqStDl0McYaXYWjUjS3iquN9xkKiT0D4hk+1zVI6aDaizesRlH2DLg0E8jsPqQplLVIiFN5ZNu2xHYIAZmuBtbt/pdQ6vKwLDaZk7iHYU5GbbW5u16+ZrHGxLADM/hJEjtgeK87xCOWs0es4XPNRUn9WEWMe53stzc4zHSeQ6rIot7G6VVIFWwxk7EDeeg+ijbcpKeYJTpkRBFpvfkZPmUERutghALg0GwIPgIHxPdBXYwFNwg5vmcfidSNSpGkuWrH8UPdgjKyC48zsE+Lu7oXNWik+WrFMXRBIGriPDtTqbtcyV4qVubYDG14aKU8pImPv72U04tvOyK0lGKoxPqvojwr9mwzGEQ8+2/wDmdt3CB3LjYmr2tRy5cvgelwVDsKKhz5/E2Ug1EQB80/xD4B6t/wC0MHsPPtj8r+fY74zzC6+AxF12cuW3wPOcWwdpdtHZ7/Hr+fj8TxcLp3OGdQG5A5BAb1yplGdoHo1jIVHEbGoMVdJCUtzS9VcC2oJgplhKmr2Z2oyyhMtKPNCxYb3N1KiLlO6sO8Yb7TQIAymdTbNI31hzPNebr3VWV+p6/DtOhFroE4Rw4vu4A075jMQY2uTN/NTThd67C5MQ4hii95vYGB2Cy9BhqSjBHmcdiHOo1yQs0rTYwX5h21JA+9VW2oxT0sxvCRmB5JU9jVRtmB1WwTPPcgfNVU7ItKld7ib6hP33p0UZKkvecYDsrvYWld6D9LiHshpYHO0a4k2HKND/AHWOrg4VJ5jpYfiVSjTydxV7ixxvp0A8Bor04QjG0VYXWq1HNObuUwbXOfnvIOYnzTnaEbGeOarUzfmGxEXLjLvJJhorI1VrSeab/ISdUkp8Y2MVSeYsxqGRFDtYkAACTzg28lmb9Y6KjaCuDewkXTE0IlFtCr2pqdzNJNFaZLdD00lS1dWIjJxd0Gq457oJiYA0mw6G3LZZXgqUpuTVzauI11BRTsXw/EqgM5zbQfh7IAhM9GppWSKLG1b5pS8h81DiQQ0AVJE3EEWE6dllzcZg3FZo7HWwWPVV5ZaPxFMRTdT9gkF52BmPC233ol4TBZpZp7IZjceqMMlP2n8kCwZIeJnW8/EyuzJLLY8/TlJVE2ehaz2pggG5lpi23gua6iirPkd5UnL1lzMziNf2ZFnEcvp9hNwuaS9ZGXHOMPZepq+gPATWq+vqD93TMifxPFx3Cx8OqnH4hQj2cd38l/kjhOEdSfbT2W3vf+PE+oLjHpiIAiABYmg2o1zHgOa4QQdwpTad0VlFSTjJaM+QelHo+/CVIu6m73Hf+T/EPPXs72FxCqx9638zyXEMFLDzuvZe3l9bmKFrOfc6WouBxBAxRVJDKY+zRIkbqe1hWu1XixNWKBMqwrWuKU7B21RuquLGxmnuNYt+Zgj8sTN5aQzwy5fNcTHwyzUup6ThlXNTyrl9eRp4eq04XK1xnLGh8B027lNFqyCqnqkeSqsNMw8Fp6iF3oTi1ozytSjNPVElXFF2yoYJdBnD1IS5xHUp2GK9IOvrOvalRdtDVOOb1kxR4MEDRNW9zK7pNIpUYRHX7urXTdiji4pMGTGmv3orFF1CUx+Jxtz8FSTUFoNgnUerNOjiaRECY/uszzvU3xdKKsL4uswixPURG/NWhmvqilXJl0YLBcLdVIDZHWT98k2c4xV2ZqdKdRpRQ1U4f6swTPUO+iTGqp7GuWHlSetivrYOp8ZUqJV1LaBM0otYlSuBfRVlIXKncXdRKYpGeVNg3UirJi3Bnf2cxKnMg7NjODp5WPfaYiN4MSbLPiEppQfM14Nypt1FukK1XFziY1ToQUI5UZatR1JuTH8BgHQHwNbAg3jfTRZsRiHH1Ybm/BYLN69XbpzZo8QqZG56gDtvaiOxrRp2+axwpXlq9Tp1a+SGi0+J3gGHqYyoGMY2nTb774JgchNpOwvzTqz7GN3K75IRhl6VK0YWS3f7L3n1LB4VtJjWMENaIA+91yZScndnfhFQSjFWSDKCxEARAEQAtxDA061M06jczXbfMHY9VaE5QeaO5SpTjUi4zV0z5R6TejFTCOm76RPsv5dHcj5HyXdw2LjVVno/rY8njuHTw7zLWPXp8fMyaLJWiTMUI3GBhLSdOYSnM0Ro33OeoA0Mqe0vuHY5dUwrK7QCCVVxb2GRnFaNi9V45qYoXOSYs9NRmZwOVrEDVHFWyu0PSY+vUdnJZcRhlVjY24TGOjI2cFj6baftNaY0IAnwN1zo4apF5WvzOz6bSlHMn9fAVxmKpuOb2zOxAB8QVqp0JR3MdXGQktPAE2pLMpBynkQe42T3CxmVXMmmt/gK1hTHuSe2RHxCmNaT3KzwsEvVBVARqIPTTtCcmnsZZxcXr/2MYWvBVZxL0qmozVrM/rqkJS5GuUqfMR/agNg7r/dOjGT9xmnOmnpqcqVmn8KtlkuYtzg+QDNMTomJCZPoM1MQyIDdtdErLJsfnpqNrXYuXTor2Et32GcI06tO+k3toYKXUjD7w/Dyqq+RmnxKqXUwQLCOp6md1kjBxno9DqVKqlS9ZaoxmOvK3W0ONmu7hhVVXEYp6HDiUZCe2sDfXKlQRSVVsvQqolEKdTqOOu2d9vqlbM1e1ETqN2m2pTE0Z3FncHVpa1AYGjQLu7TyVailJWSL0JU4SvJ/5G8Xxx7gQ0ZG+JjklQwlneTuaKvEW1amre8L6P8Ao5Vxr9xTB9p5v/tbOp8hvspxFenQVktenmRg8LWxUrttR6/sj6xwzh1PD0xTpNytHiTuSdyuJOcpyzSPU0qUaUVGCshtUGEQBEARAEQBEAUrUmuaWuAc0iCCJBHIhSm1qiGk1ZnhePehZZL8PJb/APz1cP5Tq4dNe1dGjjn7NTvOLiOFJPNS7vL68jyr60W8beS2WzanOclDRilV5+wmxRmnK+wI03xt5K90KtMo5h3+R+CsrFGmtyCmenkEXRFn9WOhh6eIRdE2l9WOZT9hFyGmM4am4kAfBUk0OpKXI3qPBbAv8h2WM690LBLE2donXp4HMrzEsextNxGUkERaR5zfkr05SqLfUXWhCi9rr8zMdiTpkHT2RbyWhUerMUsXyjEpVxDnGTGnL73TIwSETqynyAuc46/BWUUUc5MvRolxiwtupbSVwgnJ2RZuHJ3EDeI+SjOtyezd7L6+QPJbbwP0U3K2sWfScALWOlkXV7A1K17DFHhlV/utJ7lWVWEd2Np4erU9lFjwyq0w5hB5QqqtTkrpkywtaLtKIRmAeIOXy/oodWL5llhprWxoNbXLYyOJO5Fo7Nlml2d9zoQ7a3st/kUpejtUj3Y7lZ4unHmJjw2rLW1gTuA1QYyz3bdRspWLp2vcrLhtZO1jh4FV/IT3WVvSYdSrwFXod/yCrE5T5fRR6VT2uT/DqzV7Azwt4/CZ7lbt4PmU9DqR5BaFBwsR8AfNVlKL1Q2nTktGUr0WnUR4FEZPkTOEXoxRuD3keCb2pl9Gvsz1vo96El8Pry1mzNHO7fyjz7Fhr462lPvOtheEXeatt08+nj8D3+HoNY0NY0NaBAAEABcttt3Z3oxUVZLQIoJIgCIAiAIgCIAiAIgCIAw+PejFHEy4+xU/O3U/zDR3x6p9HETpbbdDJicFTr6vR9V9angOKeimIoky3M3Z7bjv3b3+K6tPGU5LocCvw2vTeiuuq8jMdw98xkdPYn9rHqZHhqn4WO4HgVR5sB2SPPklTxVOPM0UeH1pcjUZ6MHfLbk5o+JWZ46PI3LhTe6RU+jAm4t0cD8Een9A/hHUZo+jLRsR2yZ8AlvHSGx4TTsM0uDBhkZJ7/mJS5YpyVmPhgFB3ikOU6AymSwW5mellnlK+xshBLRmTjOH+siZEbgLVSrKOpixGGc9DLr8A/K7xstccV1RzKnDr+ywDeAPOhB++xM9LghH8OqPY0eHeirZmo7yIEfFZ6nEOUEbaHBr61GbI9HcKNi7sssvptXqdBcLw34QjODYYCPVkzrJ5dio8VVfMZHAUF9043gWFmfVnszWU+mVupX+G4a98o6MHQgD1bbaJfbVOo/0alZLKtBj1gHutAjSyU23uOSS2BPpvd+IDuQSyMwLGwcuY8z9Pqr55WsL7KN7tBvXQIFlQYUNU80AdGIIQBU13HdAFDUi580AK4vEs3aJ/wCXimQU/uiqjpr2jIxWGa4kgFs9ZWqnKcdGYK1OnLWIvhvR2rWP7tp1991mAdN3Hs/qmvExite4z+gzqPTv5f5+tT2PAfRajh4cf3lX87hp/K3bzPVY62JnU02XQ6OGwNOhrvLq/wBuhvLObCIAiAIgCIAiAIgCIAiAIgCIAiAIgBDEcJpOuBlPNtvLRTmZXKjNrcGqCYIcOlj4H6qcyIysC3Av/If0n6KNCdS7MI78rx/tP0QSghou/K/9JQACpgHu1D/BwHgAgC7eHkfgP6XD4BTdkZUdPD/4XfpP0RmDKjn7I6CMro/k/oi4W5HaeFe3Rrx2NI+SM1wUUtggpv8AyO/SfkFBJw0Xfkd+koAWHCwBApEAW912wgeSAOt4dBkUnT/Ket/M+KAC/s7/AMjvA/RAE9Q/8jv0lAE9RU/K/wDSUAc9RU/K/wDSUAT9nf8Akf8ApKAO/s7/AMjv0lAE/Z3/AJHfpKAOfsbvyv8A0kfIoAA7hz805XEdWmJ+/sKbkNO4zh+C1DrDB3E+A+qMxGU0qHCKTbkZz/Fp4aKMzJyroaCgsRAEQBEARAEQBEARAEQBEARAEQBEARAEQBEARAEQBEARAEQBEARAEQBEARAEQBEARAEQBEARAEQBEARAEQBEARAEQBEARAEQBEARAEQBEARAEQB//9k="/>
          <p:cNvSpPr>
            <a:spLocks noChangeAspect="1" noChangeArrowheads="1"/>
          </p:cNvSpPr>
          <p:nvPr/>
        </p:nvSpPr>
        <p:spPr bwMode="auto">
          <a:xfrm>
            <a:off x="0" y="748903"/>
            <a:ext cx="2286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entury Gothic" pitchFamily="34" charset="0"/>
            </a:endParaRPr>
          </a:p>
        </p:txBody>
      </p:sp>
      <p:pic>
        <p:nvPicPr>
          <p:cNvPr id="24579" name="Picture 4" descr="http://upload.wikimedia.org/wikipedia/commons/d/d3/World_map_with_arctic_cir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835" y="2551510"/>
            <a:ext cx="5514975" cy="2836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4644629" y="5456635"/>
            <a:ext cx="2180405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25">
                <a:latin typeface="Century Gothic" pitchFamily="34" charset="0"/>
              </a:rPr>
              <a:t>Image source: commons.wikipedia.org</a:t>
            </a:r>
          </a:p>
        </p:txBody>
      </p:sp>
      <p:pic>
        <p:nvPicPr>
          <p:cNvPr id="24581" name="Picture 6" descr="http://upload.wikimedia.org/wikipedia/commons/thumb/8/8f/Arctica_surface.jpg/220px-Arctica_surface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95976" y="2555082"/>
            <a:ext cx="2937272" cy="2831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0681" y="588649"/>
            <a:ext cx="6457950" cy="96916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/>
              <a:t>Aerosol Effects at high latitudes</a:t>
            </a:r>
          </a:p>
        </p:txBody>
      </p:sp>
      <p:pic>
        <p:nvPicPr>
          <p:cNvPr id="25602" name="Picture 2" descr="https://encrypted-tbn1.gstatic.com/images?q=tbn:ANd9GcRxA2STR1rDN0NeKlbY_qIAgGJqzosuQJJN8WB_KvbOS_iWNHr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16733"/>
            <a:ext cx="4302457" cy="2179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https://encrypted-tbn3.gstatic.com/images?q=tbn:ANd9GcTEEjYdb6yoONb0JBEeONNUMvyiCPRwtS4umMt1XPvIegMg_0L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53030" y="2116734"/>
            <a:ext cx="4322897" cy="218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119062" y="4414838"/>
            <a:ext cx="39862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Because of Earth’s 23.5º axial tilt Arctic regions (&gt; 66.5º N) don’t get </a:t>
            </a:r>
            <a:r>
              <a:rPr lang="en-US" b="1" dirty="0" smtClean="0">
                <a:latin typeface="Century Gothic" pitchFamily="34" charset="0"/>
              </a:rPr>
              <a:t>direct solar </a:t>
            </a:r>
            <a:r>
              <a:rPr lang="en-US" b="1" dirty="0">
                <a:latin typeface="Century Gothic" pitchFamily="34" charset="0"/>
              </a:rPr>
              <a:t>radiation during the winter months. </a:t>
            </a:r>
            <a:endParaRPr lang="en-US" b="1" dirty="0" smtClean="0">
              <a:latin typeface="Century Gothic" pitchFamily="34" charset="0"/>
            </a:endParaRPr>
          </a:p>
          <a:p>
            <a:endParaRPr lang="en-US" b="1" dirty="0">
              <a:latin typeface="Century Gothic" pitchFamily="34" charset="0"/>
            </a:endParaRPr>
          </a:p>
          <a:p>
            <a:r>
              <a:rPr lang="en-US" b="1" dirty="0" smtClean="0">
                <a:latin typeface="Century Gothic" pitchFamily="34" charset="0"/>
              </a:rPr>
              <a:t>Only the </a:t>
            </a:r>
            <a:r>
              <a:rPr lang="en-US" b="1" dirty="0" err="1" smtClean="0">
                <a:latin typeface="Century Gothic" pitchFamily="34" charset="0"/>
              </a:rPr>
              <a:t>longwave</a:t>
            </a:r>
            <a:r>
              <a:rPr lang="en-US" b="1" dirty="0" smtClean="0">
                <a:latin typeface="Century Gothic" pitchFamily="34" charset="0"/>
              </a:rPr>
              <a:t> effects of aerosols on cloud emissivity will be present </a:t>
            </a:r>
            <a:r>
              <a:rPr lang="en-US" b="1" dirty="0" smtClean="0">
                <a:latin typeface="Century Gothic" pitchFamily="34" charset="0"/>
              </a:rPr>
              <a:t>during the winter.</a:t>
            </a:r>
            <a:endParaRPr lang="en-US" b="1" dirty="0">
              <a:latin typeface="Century Gothic" pitchFamily="34" charset="0"/>
            </a:endParaRPr>
          </a:p>
          <a:p>
            <a:endParaRPr lang="en-US" b="1" dirty="0">
              <a:latin typeface="Century Gothic" pitchFamily="34" charset="0"/>
            </a:endParaRPr>
          </a:p>
        </p:txBody>
      </p:sp>
      <p:sp>
        <p:nvSpPr>
          <p:cNvPr id="25605" name="TextBox 7"/>
          <p:cNvSpPr txBox="1">
            <a:spLocks noChangeArrowheads="1"/>
          </p:cNvSpPr>
          <p:nvPr/>
        </p:nvSpPr>
        <p:spPr bwMode="auto">
          <a:xfrm>
            <a:off x="4653030" y="4421449"/>
            <a:ext cx="4196953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entury Gothic" pitchFamily="34" charset="0"/>
              </a:rPr>
              <a:t>During summer months the effects of aerosols on both shortwave and </a:t>
            </a:r>
            <a:r>
              <a:rPr lang="en-US" b="1" dirty="0" err="1">
                <a:latin typeface="Century Gothic" pitchFamily="34" charset="0"/>
              </a:rPr>
              <a:t>longwave</a:t>
            </a:r>
            <a:r>
              <a:rPr lang="en-US" b="1" dirty="0">
                <a:latin typeface="Century Gothic" pitchFamily="34" charset="0"/>
              </a:rPr>
              <a:t> radiation are present in Arctic regions.</a:t>
            </a:r>
          </a:p>
          <a:p>
            <a:endParaRPr lang="en-US" b="1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4043</TotalTime>
  <Words>1964</Words>
  <Application>Microsoft Office PowerPoint</Application>
  <PresentationFormat>On-screen Show (4:3)</PresentationFormat>
  <Paragraphs>246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Vapor Trail</vt:lpstr>
      <vt:lpstr>Increased Arctic cloud longwave emissivity associated with pollution from mid-latitudes by: Garrett &amp; Zhao (2006)  Aerosol Effects on Cloud Emissivity and Surface Longwave Heating in the Arctic  by: Garrett, Radke, and Hobbs (2002)  </vt:lpstr>
      <vt:lpstr>Outline of this talk</vt:lpstr>
      <vt:lpstr>KEY ACRONYMS, DEFINITIONS</vt:lpstr>
      <vt:lpstr>AeroSOLS and Climate</vt:lpstr>
      <vt:lpstr>Aerosols Effects on Clouds</vt:lpstr>
      <vt:lpstr>Aerosol Pollution in the Arctic: ARCTIC HAZE</vt:lpstr>
      <vt:lpstr>AEROSOLS in the ARCTIC:  Objectives of this talk </vt:lpstr>
      <vt:lpstr>Area of interest, the arctic regions</vt:lpstr>
      <vt:lpstr>Aerosol Effects at high latitudes</vt:lpstr>
      <vt:lpstr>MONTHLY RADIATIVE EFFECTS</vt:lpstr>
      <vt:lpstr>Summary of the Arctic Implications of Aerosols</vt:lpstr>
      <vt:lpstr>2002 Study Background: Aircraft base study</vt:lpstr>
      <vt:lpstr>Area of  STUDY</vt:lpstr>
      <vt:lpstr>FSSP: Forward Scattering Spectrometer Probe (Cloud DROPLET MEASUREMENTs)</vt:lpstr>
      <vt:lpstr>Results: Droplet Measurements</vt:lpstr>
      <vt:lpstr>Results</vt:lpstr>
      <vt:lpstr>PowerPoint Presentation</vt:lpstr>
      <vt:lpstr>PowerPoint Presentation</vt:lpstr>
      <vt:lpstr>June 14th Flight: Polluted Versus Unpolluted Cloud Characteristics</vt:lpstr>
      <vt:lpstr>Critical Findings From Garrett et al. 2002</vt:lpstr>
      <vt:lpstr>Caveats</vt:lpstr>
      <vt:lpstr>2006 Study Background: GROUND Based STudy</vt:lpstr>
      <vt:lpstr>Measurements</vt:lpstr>
      <vt:lpstr>PowerPoint Presentation</vt:lpstr>
      <vt:lpstr>Sensitivity to pollution</vt:lpstr>
      <vt:lpstr>Effects of Pollution on  Cloud MiCrostructure</vt:lpstr>
      <vt:lpstr>Cloud Cover &amp; Emissivity through the year</vt:lpstr>
      <vt:lpstr>Implications for Surface Warming</vt:lpstr>
      <vt:lpstr>FUTURE CONCERNS</vt:lpstr>
      <vt:lpstr>Questions?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Arctic cloud longwave emissivity associated with pollution from mid-latitudes by: Garrett &amp; Zhao (2006)  Aerosol Effects on Cloud Emissivity and Surface Longwave Heating in the Arctic  by: Garrett, Radke, and Hobbs (2002)</dc:title>
  <dc:creator>Mackenzie Kilpatrick</dc:creator>
  <cp:lastModifiedBy>Mackenzie Kilpatrick</cp:lastModifiedBy>
  <cp:revision>201</cp:revision>
  <cp:lastPrinted>2014-03-03T21:57:46Z</cp:lastPrinted>
  <dcterms:created xsi:type="dcterms:W3CDTF">2014-02-19T19:50:38Z</dcterms:created>
  <dcterms:modified xsi:type="dcterms:W3CDTF">2014-03-03T23:47:19Z</dcterms:modified>
</cp:coreProperties>
</file>