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5"/>
  </p:notesMasterIdLst>
  <p:sldIdLst>
    <p:sldId id="256" r:id="rId2"/>
    <p:sldId id="261" r:id="rId3"/>
    <p:sldId id="275" r:id="rId4"/>
    <p:sldId id="262" r:id="rId5"/>
    <p:sldId id="272" r:id="rId6"/>
    <p:sldId id="276" r:id="rId7"/>
    <p:sldId id="258" r:id="rId8"/>
    <p:sldId id="260" r:id="rId9"/>
    <p:sldId id="288" r:id="rId10"/>
    <p:sldId id="257" r:id="rId11"/>
    <p:sldId id="263" r:id="rId12"/>
    <p:sldId id="265" r:id="rId13"/>
    <p:sldId id="293" r:id="rId14"/>
    <p:sldId id="289" r:id="rId15"/>
    <p:sldId id="266" r:id="rId16"/>
    <p:sldId id="267" r:id="rId17"/>
    <p:sldId id="290" r:id="rId18"/>
    <p:sldId id="291" r:id="rId19"/>
    <p:sldId id="286" r:id="rId20"/>
    <p:sldId id="277" r:id="rId21"/>
    <p:sldId id="270" r:id="rId22"/>
    <p:sldId id="280" r:id="rId23"/>
    <p:sldId id="292" r:id="rId2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529" autoAdjust="0"/>
    <p:restoredTop sz="85663" autoAdjust="0"/>
  </p:normalViewPr>
  <p:slideViewPr>
    <p:cSldViewPr>
      <p:cViewPr>
        <p:scale>
          <a:sx n="66" d="100"/>
          <a:sy n="66" d="100"/>
        </p:scale>
        <p:origin x="-138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91DF8D5-75F7-4418-A2FD-D9FE93A6E7A6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E9FDBE-4EEB-43D2-80DE-0C2867BF28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511699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Emitted Radiation</a:t>
            </a:r>
            <a:r>
              <a:rPr lang="en-US" baseline="0" dirty="0" smtClean="0"/>
              <a:t> = Emissivity(</a:t>
            </a:r>
            <a:r>
              <a:rPr lang="el-GR" baseline="0" dirty="0" smtClean="0">
                <a:latin typeface="+mn-lt"/>
              </a:rPr>
              <a:t>λ</a:t>
            </a:r>
            <a:r>
              <a:rPr lang="en-US" baseline="0" dirty="0" smtClean="0"/>
              <a:t>)*BB(T,</a:t>
            </a:r>
            <a:r>
              <a:rPr lang="el-GR" baseline="0" dirty="0" smtClean="0">
                <a:latin typeface="Calibri"/>
              </a:rPr>
              <a:t> λ</a:t>
            </a:r>
            <a:r>
              <a:rPr lang="en-US" baseline="0" dirty="0" smtClean="0"/>
              <a:t>)</a:t>
            </a:r>
          </a:p>
          <a:p>
            <a:r>
              <a:rPr lang="en-US" baseline="0" dirty="0" smtClean="0"/>
              <a:t>Since we are focusing on LW spectrum, where scattering isn’t important, we can simply use absorption approximation.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9FDBE-4EEB-43D2-80DE-0C2867BF284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9FDBE-4EEB-43D2-80DE-0C2867BF2847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SO2</a:t>
            </a:r>
            <a:r>
              <a:rPr lang="en-US" baseline="30000" dirty="0" smtClean="0"/>
              <a:t>-4</a:t>
            </a:r>
            <a:r>
              <a:rPr lang="en-US" baseline="0" dirty="0" smtClean="0"/>
              <a:t>: sulfate</a:t>
            </a:r>
            <a:r>
              <a:rPr lang="en-US" dirty="0" smtClean="0"/>
              <a:t>, NO3</a:t>
            </a:r>
            <a:r>
              <a:rPr lang="en-US" baseline="30000" dirty="0" smtClean="0"/>
              <a:t>-</a:t>
            </a:r>
            <a:r>
              <a:rPr lang="en-US" dirty="0" smtClean="0"/>
              <a:t>:</a:t>
            </a:r>
            <a:r>
              <a:rPr lang="en-US" baseline="0" dirty="0" smtClean="0"/>
              <a:t> nitrate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Ashley</a:t>
            </a:r>
            <a:r>
              <a:rPr lang="en-US" sz="1200" baseline="0" dirty="0" smtClean="0"/>
              <a:t> </a:t>
            </a:r>
            <a:r>
              <a:rPr lang="en-US" sz="1200" baseline="0" dirty="0" smtClean="0"/>
              <a:t>(DR Forcing and Radiative Effect); </a:t>
            </a:r>
            <a:r>
              <a:rPr lang="en-US" sz="1200" dirty="0" err="1" smtClean="0"/>
              <a:t>Makenzie</a:t>
            </a:r>
            <a:r>
              <a:rPr lang="en-US" sz="1200" dirty="0" smtClean="0"/>
              <a:t> (Increasing</a:t>
            </a:r>
            <a:r>
              <a:rPr lang="en-US" sz="1200" baseline="0" dirty="0" smtClean="0"/>
              <a:t> </a:t>
            </a:r>
            <a:r>
              <a:rPr lang="en-US" sz="1200" dirty="0" smtClean="0"/>
              <a:t>LW</a:t>
            </a:r>
            <a:r>
              <a:rPr lang="en-US" sz="1200" baseline="0" dirty="0" smtClean="0"/>
              <a:t> emissivity of Arctic clouds); Sam (effect of </a:t>
            </a:r>
            <a:r>
              <a:rPr lang="en-US" sz="1200" baseline="0" dirty="0" err="1" smtClean="0"/>
              <a:t>anthr</a:t>
            </a:r>
            <a:r>
              <a:rPr lang="en-US" sz="1200" baseline="0" dirty="0" smtClean="0"/>
              <a:t> aerosols on cloud albedo effect)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2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9FDBE-4EEB-43D2-80DE-0C2867BF284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99709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Emitted</a:t>
            </a:r>
            <a:r>
              <a:rPr lang="en-US" baseline="0" dirty="0" smtClean="0"/>
              <a:t> radiation depends on 1) emissivity/absorption and 2) temperature of the aerosol layer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9FDBE-4EEB-43D2-80DE-0C2867BF2847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local &amp; synoptic scale circulation</a:t>
            </a:r>
            <a:r>
              <a:rPr lang="en-US" baseline="0" dirty="0" smtClean="0"/>
              <a:t> , further enhance or suppress clouds/ precip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9FDBE-4EEB-43D2-80DE-0C2867BF2847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baseline="0" dirty="0" smtClean="0"/>
              <a:t>Third page of article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smtClean="0"/>
              <a:t>Empirical values over European inland areas and NW China </a:t>
            </a:r>
            <a:endParaRPr lang="en-US" baseline="0" dirty="0" smtClean="0"/>
          </a:p>
          <a:p>
            <a:pPr>
              <a:buFontTx/>
              <a:buChar char="-"/>
            </a:pPr>
            <a:r>
              <a:rPr lang="en-US" sz="1200" dirty="0" smtClean="0"/>
              <a:t>At surface (e^0) at ref </a:t>
            </a:r>
            <a:r>
              <a:rPr lang="el-GR" sz="1200" dirty="0" smtClean="0"/>
              <a:t>λ</a:t>
            </a:r>
            <a:r>
              <a:rPr lang="en-US" sz="1200" dirty="0" smtClean="0"/>
              <a:t>= 0.55</a:t>
            </a:r>
            <a:r>
              <a:rPr lang="el-GR" sz="1200" dirty="0" smtClean="0"/>
              <a:t>μ</a:t>
            </a:r>
            <a:r>
              <a:rPr lang="en-US" sz="1200" dirty="0" smtClean="0"/>
              <a:t>m and </a:t>
            </a:r>
            <a:r>
              <a:rPr lang="en-US" sz="1200" dirty="0" err="1" smtClean="0"/>
              <a:t>visibiliity</a:t>
            </a:r>
            <a:r>
              <a:rPr lang="en-US" sz="1200" dirty="0" smtClean="0"/>
              <a:t> V = 20 km </a:t>
            </a:r>
            <a:r>
              <a:rPr lang="el-GR" sz="1200" dirty="0" smtClean="0"/>
              <a:t>β</a:t>
            </a:r>
            <a:r>
              <a:rPr lang="en-US" sz="1200" baseline="-25000" dirty="0" err="1" smtClean="0"/>
              <a:t>ae</a:t>
            </a:r>
            <a:r>
              <a:rPr lang="en-US" sz="1200" dirty="0" smtClean="0"/>
              <a:t> will be 0.2 km</a:t>
            </a:r>
            <a:r>
              <a:rPr lang="en-US" sz="1200" baseline="30000" dirty="0" smtClean="0"/>
              <a:t>-1</a:t>
            </a:r>
            <a:r>
              <a:rPr lang="en-US" sz="1200" dirty="0" smtClean="0"/>
              <a:t>.</a:t>
            </a:r>
          </a:p>
          <a:p>
            <a:pPr>
              <a:buFontTx/>
              <a:buNone/>
            </a:pPr>
            <a:r>
              <a:rPr lang="en-US" sz="1200" dirty="0" smtClean="0"/>
              <a:t>(think when </a:t>
            </a:r>
            <a:r>
              <a:rPr lang="en-US" sz="1200" dirty="0" err="1" smtClean="0"/>
              <a:t>t</a:t>
            </a:r>
            <a:r>
              <a:rPr lang="en-US" sz="1200" baseline="-25000" dirty="0" err="1" smtClean="0"/>
              <a:t>a</a:t>
            </a:r>
            <a:r>
              <a:rPr lang="en-US" sz="1200" dirty="0" smtClean="0"/>
              <a:t>= 0 -1)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9FDBE-4EEB-43D2-80DE-0C2867BF2847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k = wave number = 1/</a:t>
            </a:r>
            <a:r>
              <a:rPr lang="el-GR" dirty="0" smtClean="0">
                <a:latin typeface="+mn-lt"/>
              </a:rPr>
              <a:t>λ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9FDBE-4EEB-43D2-80DE-0C2867BF284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Includes both anthropogenic</a:t>
            </a:r>
            <a:r>
              <a:rPr lang="en-US" baseline="0" dirty="0" smtClean="0"/>
              <a:t> aerosols and dusts from the vast desert area (</a:t>
            </a:r>
            <a:r>
              <a:rPr lang="en-US" baseline="0" dirty="0" err="1" smtClean="0"/>
              <a:t>fine+coarse</a:t>
            </a:r>
            <a:r>
              <a:rPr lang="en-US" baseline="0" smtClean="0"/>
              <a:t>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9FDBE-4EEB-43D2-80DE-0C2867BF2847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Mention “Net flux Change” (Actual</a:t>
            </a:r>
            <a:r>
              <a:rPr lang="en-US" baseline="0" dirty="0" smtClean="0"/>
              <a:t> c</a:t>
            </a:r>
            <a:r>
              <a:rPr lang="en-US" dirty="0" smtClean="0"/>
              <a:t>ase - Ref case)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9FDBE-4EEB-43D2-80DE-0C2867BF2847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Effect</a:t>
            </a:r>
            <a:r>
              <a:rPr lang="en-US" baseline="0" dirty="0" smtClean="0"/>
              <a:t> of aer</a:t>
            </a:r>
            <a:r>
              <a:rPr lang="en-US" dirty="0" smtClean="0"/>
              <a:t>osols on radiation depends on aerosol type, concentration, aerosol height, and time(diurnal/seasonal)</a:t>
            </a:r>
            <a:r>
              <a:rPr lang="en-US" baseline="0" dirty="0" smtClean="0"/>
              <a:t> and location(</a:t>
            </a:r>
            <a:r>
              <a:rPr lang="en-US" baseline="0" dirty="0" err="1" smtClean="0"/>
              <a:t>trop</a:t>
            </a:r>
            <a:r>
              <a:rPr lang="en-US" baseline="0" dirty="0" smtClean="0"/>
              <a:t>/mid/poles)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E9FDBE-4EEB-43D2-80DE-0C2867BF2847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219200" y="3886200"/>
            <a:ext cx="6858000" cy="990600"/>
          </a:xfrm>
        </p:spPr>
        <p:txBody>
          <a:bodyPr anchor="t" anchorCtr="0"/>
          <a:lstStyle>
            <a:lvl1pPr algn="r">
              <a:defRPr sz="320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19200" y="5124450"/>
            <a:ext cx="6858000" cy="533400"/>
          </a:xfrm>
        </p:spPr>
        <p:txBody>
          <a:bodyPr/>
          <a:lstStyle>
            <a:lvl1pPr marL="0" indent="0" algn="r">
              <a:buNone/>
              <a:defRPr sz="20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>
            <a:lvl1pPr>
              <a:defRPr sz="1400"/>
            </a:lvl1pPr>
          </a:lstStyle>
          <a:p>
            <a:fld id="{F7D1FBD6-2711-4E85-A52D-4934A12753AE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216152" y="6355080"/>
            <a:ext cx="1219200" cy="365760"/>
          </a:xfrm>
        </p:spPr>
        <p:txBody>
          <a:bodyPr/>
          <a:lstStyle/>
          <a:p>
            <a:fld id="{CFB6B3A1-A066-4B57-A76A-C90F9BD142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904875" y="3648075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3" name="Rectangle 32"/>
          <p:cNvSpPr/>
          <p:nvPr/>
        </p:nvSpPr>
        <p:spPr>
          <a:xfrm>
            <a:off x="914400" y="5048250"/>
            <a:ext cx="731520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Rectangle 21"/>
          <p:cNvSpPr/>
          <p:nvPr/>
        </p:nvSpPr>
        <p:spPr>
          <a:xfrm>
            <a:off x="904875" y="3648075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>
            <a:off x="914400" y="5048250"/>
            <a:ext cx="228600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FBD6-2711-4E85-A52D-4934A12753AE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6B3A1-A066-4B57-A76A-C90F9BD1422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FBD6-2711-4E85-A52D-4934A12753AE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6B3A1-A066-4B57-A76A-C90F9BD142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3629607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FBD6-2711-4E85-A52D-4934A12753AE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6B3A1-A066-4B57-A76A-C90F9BD142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2971800"/>
            <a:ext cx="6858000" cy="1066800"/>
          </a:xfrm>
        </p:spPr>
        <p:txBody>
          <a:bodyPr anchor="t" anchorCtr="0"/>
          <a:lstStyle>
            <a:lvl1pPr algn="r">
              <a:buNone/>
              <a:defRPr sz="3200" b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267200"/>
            <a:ext cx="6781800" cy="1143000"/>
          </a:xfrm>
        </p:spPr>
        <p:txBody>
          <a:bodyPr anchor="t" anchorCtr="0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00800" y="6355080"/>
            <a:ext cx="2286000" cy="365760"/>
          </a:xfrm>
        </p:spPr>
        <p:txBody>
          <a:bodyPr/>
          <a:lstStyle/>
          <a:p>
            <a:fld id="{F7D1FBD6-2711-4E85-A52D-4934A12753AE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98648" y="6355080"/>
            <a:ext cx="3474720" cy="36576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9848" y="6355080"/>
            <a:ext cx="1520952" cy="365760"/>
          </a:xfrm>
        </p:spPr>
        <p:txBody>
          <a:bodyPr/>
          <a:lstStyle/>
          <a:p>
            <a:fld id="{CFB6B3A1-A066-4B57-A76A-C90F9BD142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914400" y="2819400"/>
            <a:ext cx="731520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914400" y="2819400"/>
            <a:ext cx="228600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FBD6-2711-4E85-A52D-4934A12753AE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6B3A1-A066-4B57-A76A-C90F9BD142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632198" y="1216152"/>
            <a:ext cx="4041648" cy="493776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85875"/>
            <a:ext cx="4040188" cy="685800"/>
          </a:xfrm>
          <a:noFill/>
          <a:ln>
            <a:noFill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8200" y="1295400"/>
            <a:ext cx="4041775" cy="685800"/>
          </a:xfrm>
          <a:noFill/>
          <a:ln>
            <a:noFill/>
          </a:ln>
        </p:spPr>
        <p:txBody>
          <a:bodyPr lIns="91440" anchor="b" anchorCtr="0"/>
          <a:lstStyle>
            <a:lvl1pPr marL="0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FBD6-2711-4E85-A52D-4934A12753AE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6B3A1-A066-4B57-A76A-C90F9BD142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648200" y="2133600"/>
            <a:ext cx="4038600" cy="4038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144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FBD6-2711-4E85-A52D-4934A12753AE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6B3A1-A066-4B57-A76A-C90F9BD142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FBD6-2711-4E85-A52D-4934A12753AE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6B3A1-A066-4B57-A76A-C90F9BD142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24600" y="304800"/>
            <a:ext cx="2514600" cy="838200"/>
          </a:xfrm>
        </p:spPr>
        <p:txBody>
          <a:bodyPr anchor="b" anchorCtr="0">
            <a:noAutofit/>
          </a:bodyPr>
          <a:lstStyle>
            <a:lvl1pPr algn="l">
              <a:buNone/>
              <a:defRPr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324600" y="1219200"/>
            <a:ext cx="2514600" cy="4843463"/>
          </a:xfrm>
        </p:spPr>
        <p:txBody>
          <a:bodyPr/>
          <a:lstStyle>
            <a:lvl1pPr marL="0" indent="0">
              <a:lnSpc>
                <a:spcPts val="22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FBD6-2711-4E85-A52D-4934A12753AE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6B3A1-A066-4B57-A76A-C90F9BD142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3160645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304800" y="304800"/>
            <a:ext cx="57150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0856"/>
            <a:ext cx="8229600" cy="674688"/>
          </a:xfrm>
          <a:ln>
            <a:solidFill>
              <a:schemeClr val="accent1"/>
            </a:solidFill>
          </a:ln>
        </p:spPr>
        <p:txBody>
          <a:bodyPr lIns="274320" anchor="ctr"/>
          <a:lstStyle>
            <a:lvl1pPr algn="r">
              <a:buNone/>
              <a:defRPr sz="2000" b="0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1905000"/>
            <a:ext cx="8229600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00"/>
              </a:spcBef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219200"/>
            <a:ext cx="8229600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D1FBD6-2711-4E85-A52D-4934A12753AE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B6B3A1-A066-4B57-A76A-C90F9BD142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457200" y="500856"/>
            <a:ext cx="182880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  <a:prstGeom prst="rect">
            <a:avLst/>
          </a:prstGeom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219200"/>
            <a:ext cx="8229600" cy="4910328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00800" y="6356350"/>
            <a:ext cx="2289048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F7D1FBD6-2711-4E85-A52D-4934A12753AE}" type="datetimeFigureOut">
              <a:rPr lang="en-US" smtClean="0"/>
              <a:pPr/>
              <a:t>4/14/2014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898648" y="6356350"/>
            <a:ext cx="3505200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612648" y="6356350"/>
            <a:ext cx="19812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FB6B3A1-A066-4B57-A76A-C90F9BD1422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457200" y="6353175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457200" y="1143000"/>
            <a:ext cx="822960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419100" y="6467475"/>
            <a:ext cx="190849" cy="120314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6000"/>
        <a:buFont typeface="Wingdings 3"/>
        <a:buChar char="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ts val="500"/>
        </a:spcBef>
        <a:buClr>
          <a:schemeClr val="accent2"/>
        </a:buClr>
        <a:buSzPct val="76000"/>
        <a:buFont typeface="Wingdings 3"/>
        <a:buChar char=""/>
        <a:defRPr kumimoji="0" sz="23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500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400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00"/>
        </a:spcBef>
        <a:buClr>
          <a:schemeClr val="accent2"/>
        </a:buClr>
        <a:buSzPct val="70000"/>
        <a:buFont typeface="Wingdings"/>
        <a:buChar char="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ts val="300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011680" indent="-182880" algn="l" rtl="0" eaLnBrk="1" latinLnBrk="0" hangingPunct="1">
        <a:spcBef>
          <a:spcPts val="300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4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194560" indent="-182880" algn="l" rtl="0" eaLnBrk="1" latinLnBrk="0" hangingPunct="1">
        <a:spcBef>
          <a:spcPts val="300"/>
        </a:spcBef>
        <a:buClr>
          <a:srgbClr val="9FB8CD"/>
        </a:buClr>
        <a:buSzPct val="75000"/>
        <a:buFont typeface="Wingdings 3"/>
        <a:buChar char=""/>
        <a:defRPr kumimoji="0" lang="en-US" sz="12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772400" cy="1470025"/>
          </a:xfrm>
        </p:spPr>
        <p:txBody>
          <a:bodyPr>
            <a:normAutofit/>
          </a:bodyPr>
          <a:lstStyle/>
          <a:p>
            <a:r>
              <a:rPr lang="en-US" dirty="0" smtClean="0"/>
              <a:t>The Effect of Aerosols on Long </a:t>
            </a:r>
            <a:r>
              <a:rPr lang="en-US" dirty="0"/>
              <a:t>W</a:t>
            </a:r>
            <a:r>
              <a:rPr lang="en-US" dirty="0" smtClean="0"/>
              <a:t>ave </a:t>
            </a:r>
            <a:r>
              <a:rPr lang="en-US" dirty="0"/>
              <a:t>R</a:t>
            </a:r>
            <a:r>
              <a:rPr lang="en-US" dirty="0" smtClean="0"/>
              <a:t>adiation and Global </a:t>
            </a:r>
            <a:r>
              <a:rPr lang="en-US" dirty="0"/>
              <a:t>W</a:t>
            </a:r>
            <a:r>
              <a:rPr lang="en-US" dirty="0" smtClean="0"/>
              <a:t>arming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5181600"/>
            <a:ext cx="6858000" cy="914400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Presented by Anna </a:t>
            </a:r>
            <a:r>
              <a:rPr lang="en-US" sz="2400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Ya</a:t>
            </a:r>
            <a:r>
              <a:rPr lang="en-US" sz="24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-Chun Tai</a:t>
            </a:r>
          </a:p>
        </p:txBody>
      </p:sp>
      <p:sp>
        <p:nvSpPr>
          <p:cNvPr id="4" name="Rectangle 3"/>
          <p:cNvSpPr/>
          <p:nvPr/>
        </p:nvSpPr>
        <p:spPr>
          <a:xfrm>
            <a:off x="2209800" y="3657600"/>
            <a:ext cx="5791200" cy="121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spcBef>
                <a:spcPct val="20000"/>
              </a:spcBef>
            </a:pPr>
            <a:r>
              <a:rPr lang="en-US" sz="2400" dirty="0">
                <a:solidFill>
                  <a:prstClr val="black">
                    <a:tint val="75000"/>
                  </a:prstClr>
                </a:solidFill>
              </a:rPr>
              <a:t>Y. Zhou and H. </a:t>
            </a:r>
            <a:r>
              <a:rPr lang="en-US" sz="2400" dirty="0" err="1" smtClean="0">
                <a:solidFill>
                  <a:prstClr val="black">
                    <a:tint val="75000"/>
                  </a:prstClr>
                </a:solidFill>
              </a:rPr>
              <a:t>Savijärvi</a:t>
            </a:r>
            <a:endParaRPr lang="en-US" sz="2400" dirty="0" smtClean="0">
              <a:solidFill>
                <a:prstClr val="black">
                  <a:tint val="75000"/>
                </a:prstClr>
              </a:solidFill>
            </a:endParaRPr>
          </a:p>
          <a:p>
            <a:pPr lvl="0" algn="r">
              <a:spcBef>
                <a:spcPct val="20000"/>
              </a:spcBef>
            </a:pPr>
            <a:r>
              <a:rPr lang="en-US" sz="2000" dirty="0" smtClean="0">
                <a:solidFill>
                  <a:prstClr val="black">
                    <a:tint val="75000"/>
                  </a:prstClr>
                </a:solidFill>
              </a:rPr>
              <a:t>University of Helsinki, Finland</a:t>
            </a:r>
          </a:p>
          <a:p>
            <a:pPr lvl="0" algn="r">
              <a:spcBef>
                <a:spcPct val="20000"/>
              </a:spcBef>
            </a:pPr>
            <a:r>
              <a:rPr lang="en-US" sz="2000" dirty="0" smtClean="0">
                <a:solidFill>
                  <a:prstClr val="black">
                    <a:tint val="75000"/>
                  </a:prstClr>
                </a:solidFill>
              </a:rPr>
              <a:t>Atmospheric Research 135-136 (2014) </a:t>
            </a:r>
          </a:p>
        </p:txBody>
      </p:sp>
    </p:spTree>
    <p:extLst>
      <p:ext uri="{BB962C8B-B14F-4D97-AF65-F5344CB8AC3E}">
        <p14:creationId xmlns:p14="http://schemas.microsoft.com/office/powerpoint/2010/main" xmlns="" val="1750387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Model Setting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Narrow-Band Model (NBM) for LW Radiation</a:t>
            </a:r>
          </a:p>
          <a:p>
            <a:r>
              <a:rPr lang="en-US" dirty="0" smtClean="0"/>
              <a:t>LW Radiation scheme by </a:t>
            </a:r>
            <a:r>
              <a:rPr lang="en-US" dirty="0" err="1" smtClean="0"/>
              <a:t>Savij</a:t>
            </a:r>
            <a:r>
              <a:rPr lang="en-US" dirty="0" err="1" smtClean="0">
                <a:latin typeface="Calibri"/>
              </a:rPr>
              <a:t>ä</a:t>
            </a:r>
            <a:r>
              <a:rPr lang="en-US" dirty="0" err="1" smtClean="0"/>
              <a:t>rvi</a:t>
            </a:r>
            <a:r>
              <a:rPr lang="en-US" dirty="0" smtClean="0"/>
              <a:t> (2006) </a:t>
            </a:r>
          </a:p>
          <a:p>
            <a:endParaRPr lang="en-US" dirty="0" smtClean="0"/>
          </a:p>
          <a:p>
            <a:r>
              <a:rPr lang="en-US" dirty="0" smtClean="0"/>
              <a:t>Absorption approximation</a:t>
            </a:r>
          </a:p>
          <a:p>
            <a:r>
              <a:rPr lang="en-US" dirty="0" smtClean="0"/>
              <a:t>Spectral fluxes at each narrow band (</a:t>
            </a:r>
            <a:r>
              <a:rPr lang="en-US" dirty="0" err="1" smtClean="0"/>
              <a:t>dk</a:t>
            </a:r>
            <a:r>
              <a:rPr lang="en-US" dirty="0" smtClean="0"/>
              <a:t>) were calculated  with NBM for </a:t>
            </a:r>
            <a:r>
              <a:rPr lang="en-US" dirty="0" err="1" smtClean="0"/>
              <a:t>t</a:t>
            </a:r>
            <a:r>
              <a:rPr lang="en-US" baseline="-25000" dirty="0" err="1" smtClean="0"/>
              <a:t>gas</a:t>
            </a:r>
            <a:r>
              <a:rPr lang="en-US" dirty="0" smtClean="0"/>
              <a:t>. </a:t>
            </a:r>
          </a:p>
          <a:p>
            <a:r>
              <a:rPr lang="en-US" dirty="0" smtClean="0"/>
              <a:t>67 bands in the LW range (0-2500 cm</a:t>
            </a:r>
            <a:r>
              <a:rPr lang="en-US" baseline="30000" dirty="0" smtClean="0"/>
              <a:t>-1</a:t>
            </a:r>
            <a:r>
              <a:rPr lang="en-US" dirty="0" smtClean="0"/>
              <a:t>)</a:t>
            </a:r>
          </a:p>
          <a:p>
            <a:r>
              <a:rPr lang="en-US" dirty="0" smtClean="0"/>
              <a:t>Band model adoption for </a:t>
            </a:r>
          </a:p>
          <a:p>
            <a:pPr marL="0" indent="0">
              <a:buNone/>
            </a:pPr>
            <a:r>
              <a:rPr lang="en-US" dirty="0" smtClean="0"/>
              <a:t>	water </a:t>
            </a:r>
            <a:r>
              <a:rPr lang="en-US" dirty="0" err="1" smtClean="0"/>
              <a:t>vapour</a:t>
            </a:r>
            <a:r>
              <a:rPr lang="en-US" dirty="0" smtClean="0"/>
              <a:t>: Goody random band model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 CO</a:t>
            </a:r>
            <a:r>
              <a:rPr lang="en-US" baseline="-25000" dirty="0" smtClean="0"/>
              <a:t>2 </a:t>
            </a:r>
            <a:r>
              <a:rPr lang="en-US" dirty="0" smtClean="0"/>
              <a:t>and O</a:t>
            </a:r>
            <a:r>
              <a:rPr lang="en-US" baseline="-25000" dirty="0" smtClean="0"/>
              <a:t>3</a:t>
            </a:r>
            <a:r>
              <a:rPr lang="en-US" dirty="0" smtClean="0"/>
              <a:t>: </a:t>
            </a:r>
            <a:r>
              <a:rPr lang="en-US" dirty="0" err="1" smtClean="0"/>
              <a:t>Malkmus</a:t>
            </a:r>
            <a:r>
              <a:rPr lang="en-US" dirty="0" smtClean="0"/>
              <a:t> model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425200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>
            <a:noAutofit/>
          </a:bodyPr>
          <a:lstStyle/>
          <a:p>
            <a:pPr algn="ctr"/>
            <a:r>
              <a:rPr lang="en-US" dirty="0" smtClean="0"/>
              <a:t>Location Choice: </a:t>
            </a:r>
            <a:r>
              <a:rPr lang="en-US" dirty="0" err="1" smtClean="0"/>
              <a:t>Lan</a:t>
            </a:r>
            <a:r>
              <a:rPr lang="en-US" dirty="0" smtClean="0"/>
              <a:t> Zhou City, Gansu, China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5105400" y="4343400"/>
            <a:ext cx="3657600" cy="1782763"/>
          </a:xfrm>
        </p:spPr>
        <p:txBody>
          <a:bodyPr>
            <a:normAutofit/>
          </a:bodyPr>
          <a:lstStyle/>
          <a:p>
            <a:r>
              <a:rPr lang="en-US" dirty="0" smtClean="0"/>
              <a:t>36</a:t>
            </a:r>
            <a:r>
              <a:rPr lang="en-US" dirty="0" smtClean="0">
                <a:latin typeface="Calibri"/>
              </a:rPr>
              <a:t>°02’</a:t>
            </a:r>
            <a:r>
              <a:rPr lang="en-US" dirty="0" smtClean="0"/>
              <a:t>N, 103°48E</a:t>
            </a:r>
          </a:p>
          <a:p>
            <a:r>
              <a:rPr lang="en-US" dirty="0" smtClean="0"/>
              <a:t>At the basin</a:t>
            </a:r>
          </a:p>
          <a:p>
            <a:r>
              <a:rPr lang="en-US" dirty="0" smtClean="0"/>
              <a:t>“Smog Trap”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" y="2438400"/>
            <a:ext cx="437238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ular Callout 3"/>
          <p:cNvSpPr/>
          <p:nvPr/>
        </p:nvSpPr>
        <p:spPr>
          <a:xfrm>
            <a:off x="4344942" y="1235828"/>
            <a:ext cx="4583158" cy="2802772"/>
          </a:xfrm>
          <a:prstGeom prst="wedgeRectCallout">
            <a:avLst>
              <a:gd name="adj1" fmla="val -85358"/>
              <a:gd name="adj2" fmla="val 60456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58471" y="1303714"/>
            <a:ext cx="435610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7" name="Curved Connector 6"/>
          <p:cNvCxnSpPr/>
          <p:nvPr/>
        </p:nvCxnSpPr>
        <p:spPr>
          <a:xfrm rot="5400000">
            <a:off x="3048000" y="5029200"/>
            <a:ext cx="609600" cy="609600"/>
          </a:xfrm>
          <a:prstGeom prst="curvedConnector3">
            <a:avLst>
              <a:gd name="adj1" fmla="val 50000"/>
            </a:avLst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619531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4376728" cy="27145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219200"/>
            <a:ext cx="4267200" cy="27734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962400"/>
            <a:ext cx="4286250" cy="266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Reference Case (cloud-free)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"/>
          </p:nvPr>
        </p:nvSpPr>
        <p:spPr>
          <a:xfrm>
            <a:off x="4648200" y="4191000"/>
            <a:ext cx="4038600" cy="2163763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err="1" smtClean="0"/>
              <a:t>F</a:t>
            </a:r>
            <a:r>
              <a:rPr lang="en-US" sz="2800" baseline="-25000" dirty="0" err="1" smtClean="0"/>
              <a:t>net</a:t>
            </a:r>
            <a:r>
              <a:rPr lang="en-US" sz="2800" dirty="0" err="1" smtClean="0"/>
              <a:t>_sfc</a:t>
            </a:r>
            <a:r>
              <a:rPr lang="en-US" sz="2800" dirty="0" smtClean="0"/>
              <a:t> = 78 W/m</a:t>
            </a:r>
            <a:r>
              <a:rPr lang="en-US" sz="2800" baseline="30000" dirty="0" smtClean="0"/>
              <a:t>2</a:t>
            </a:r>
          </a:p>
          <a:p>
            <a:r>
              <a:rPr lang="en-US" sz="2800" dirty="0" err="1" smtClean="0"/>
              <a:t>LH_sfc</a:t>
            </a:r>
            <a:r>
              <a:rPr lang="en-US" sz="2800" dirty="0" smtClean="0"/>
              <a:t> </a:t>
            </a:r>
            <a:r>
              <a:rPr lang="zh-TW" altLang="en-US" sz="2800" dirty="0" smtClean="0"/>
              <a:t> </a:t>
            </a:r>
            <a:r>
              <a:rPr lang="en-US" sz="2800" dirty="0" smtClean="0"/>
              <a:t>= -3.8 K/day </a:t>
            </a:r>
          </a:p>
          <a:p>
            <a:r>
              <a:rPr lang="en-US" sz="2800" dirty="0" err="1" smtClean="0"/>
              <a:t>LH_ut</a:t>
            </a:r>
            <a:r>
              <a:rPr lang="en-US" sz="2800" dirty="0" smtClean="0"/>
              <a:t> </a:t>
            </a:r>
            <a:r>
              <a:rPr lang="zh-TW" altLang="en-US" sz="2800" dirty="0" smtClean="0"/>
              <a:t>  </a:t>
            </a:r>
            <a:r>
              <a:rPr lang="en-US" sz="2800" dirty="0" smtClean="0"/>
              <a:t>= -2 K/day </a:t>
            </a:r>
          </a:p>
          <a:p>
            <a:pPr>
              <a:buNone/>
            </a:pPr>
            <a:r>
              <a:rPr lang="en-US" altLang="zh-TW" sz="2800" b="1" dirty="0" smtClean="0"/>
              <a:t>?</a:t>
            </a:r>
            <a:r>
              <a:rPr lang="zh-TW" altLang="en-US" sz="2800" dirty="0" smtClean="0"/>
              <a:t> </a:t>
            </a:r>
            <a:r>
              <a:rPr lang="en-US" sz="2800" dirty="0" smtClean="0"/>
              <a:t>Great decrease near the</a:t>
            </a:r>
            <a:r>
              <a:rPr lang="zh-TW" altLang="en-US" sz="2800" dirty="0" smtClean="0"/>
              <a:t> </a:t>
            </a:r>
            <a:r>
              <a:rPr lang="en-US" sz="2800" dirty="0" smtClean="0"/>
              <a:t>surface 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4293772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 smtClean="0"/>
              <a:t>Effect of LWP on LW </a:t>
            </a:r>
            <a:endParaRPr lang="en-US" sz="3600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905000"/>
            <a:ext cx="8023952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Paper Outline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53000"/>
          </a:xfrm>
        </p:spPr>
        <p:txBody>
          <a:bodyPr>
            <a:noAutofit/>
          </a:bodyPr>
          <a:lstStyle/>
          <a:p>
            <a:pPr marL="514350" indent="-514350">
              <a:buNone/>
            </a:pPr>
            <a:r>
              <a:rPr lang="en-US" sz="2800" dirty="0" smtClean="0"/>
              <a:t>1. Reference case (MLS)</a:t>
            </a:r>
          </a:p>
          <a:p>
            <a:pPr marL="514350" indent="-514350">
              <a:buNone/>
            </a:pPr>
            <a:r>
              <a:rPr lang="en-US" sz="2800" dirty="0" smtClean="0"/>
              <a:t>	- </a:t>
            </a:r>
            <a:r>
              <a:rPr lang="en-US" sz="2800" dirty="0" smtClean="0">
                <a:solidFill>
                  <a:srgbClr val="C00000"/>
                </a:solidFill>
              </a:rPr>
              <a:t>Fixed 300ppm CO</a:t>
            </a:r>
            <a:r>
              <a:rPr lang="en-US" sz="2800" baseline="-25000" dirty="0" smtClean="0">
                <a:solidFill>
                  <a:srgbClr val="C00000"/>
                </a:solidFill>
              </a:rPr>
              <a:t>2</a:t>
            </a:r>
          </a:p>
          <a:p>
            <a:pPr marL="514350" indent="-514350">
              <a:buNone/>
            </a:pPr>
            <a:r>
              <a:rPr lang="en-US" sz="2800" dirty="0" smtClean="0"/>
              <a:t>	- Liquid Water Path (LWP) </a:t>
            </a:r>
          </a:p>
          <a:p>
            <a:pPr marL="514350" indent="-514350">
              <a:buNone/>
            </a:pPr>
            <a:r>
              <a:rPr lang="en-US" sz="2800" dirty="0" smtClean="0"/>
              <a:t>	- Doubling CO</a:t>
            </a:r>
            <a:r>
              <a:rPr lang="en-US" sz="2800" baseline="-25000" dirty="0" smtClean="0"/>
              <a:t>2</a:t>
            </a:r>
          </a:p>
          <a:p>
            <a:pPr marL="514350" indent="-514350">
              <a:buNone/>
            </a:pPr>
            <a:r>
              <a:rPr lang="en-US" sz="2800" dirty="0" smtClean="0"/>
              <a:t>	- Aerosol in </a:t>
            </a:r>
            <a:r>
              <a:rPr lang="en-US" sz="2800" dirty="0" smtClean="0"/>
              <a:t>stratosphere (14-24km)</a:t>
            </a:r>
            <a:endParaRPr lang="en-US" sz="2800" dirty="0" smtClean="0"/>
          </a:p>
          <a:p>
            <a:pPr marL="514350" indent="-514350">
              <a:buNone/>
            </a:pPr>
            <a:r>
              <a:rPr lang="en-US" sz="2800" dirty="0" smtClean="0"/>
              <a:t>2. Extreme case </a:t>
            </a:r>
          </a:p>
          <a:p>
            <a:pPr>
              <a:buNone/>
            </a:pPr>
            <a:r>
              <a:rPr lang="en-US" sz="2800" dirty="0" smtClean="0"/>
              <a:t>	  - </a:t>
            </a:r>
            <a:r>
              <a:rPr lang="en-US" sz="2800" dirty="0" smtClean="0">
                <a:solidFill>
                  <a:srgbClr val="C00000"/>
                </a:solidFill>
              </a:rPr>
              <a:t>Constant  </a:t>
            </a:r>
            <a:r>
              <a:rPr lang="el-GR" sz="2800" dirty="0" smtClean="0">
                <a:solidFill>
                  <a:srgbClr val="C00000"/>
                </a:solidFill>
              </a:rPr>
              <a:t>β</a:t>
            </a:r>
            <a:r>
              <a:rPr lang="en-US" sz="2800" baseline="-25000" dirty="0" err="1" smtClean="0">
                <a:solidFill>
                  <a:srgbClr val="C00000"/>
                </a:solidFill>
              </a:rPr>
              <a:t>ae</a:t>
            </a:r>
            <a:endParaRPr lang="en-US" sz="2800" baseline="-25000" dirty="0" smtClean="0">
              <a:solidFill>
                <a:srgbClr val="C00000"/>
              </a:solidFill>
            </a:endParaRPr>
          </a:p>
          <a:p>
            <a:pPr lvl="1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  - Exponentially decreasing </a:t>
            </a:r>
            <a:r>
              <a:rPr lang="el-GR" sz="2800" dirty="0" smtClean="0">
                <a:solidFill>
                  <a:schemeClr val="tx1"/>
                </a:solidFill>
              </a:rPr>
              <a:t>β</a:t>
            </a:r>
            <a:r>
              <a:rPr lang="en-US" sz="2800" baseline="-25000" dirty="0" err="1" smtClean="0">
                <a:solidFill>
                  <a:schemeClr val="tx1"/>
                </a:solidFill>
              </a:rPr>
              <a:t>ae</a:t>
            </a:r>
            <a:endParaRPr lang="en-US" sz="2800" baseline="-25000" dirty="0" smtClean="0">
              <a:solidFill>
                <a:schemeClr val="tx1"/>
              </a:solidFill>
            </a:endParaRPr>
          </a:p>
          <a:p>
            <a:pPr lvl="1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 	 → </a:t>
            </a:r>
            <a:r>
              <a:rPr lang="en-US" sz="2800" dirty="0" smtClean="0">
                <a:solidFill>
                  <a:srgbClr val="C00000"/>
                </a:solidFill>
              </a:rPr>
              <a:t>Fixed H (1km), varying V</a:t>
            </a:r>
          </a:p>
          <a:p>
            <a:pPr>
              <a:buNone/>
            </a:pPr>
            <a:r>
              <a:rPr lang="en-US" sz="2800" dirty="0" smtClean="0"/>
              <a:t>	    → Fixed V(20km), varying H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6323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Extreme </a:t>
            </a:r>
            <a:r>
              <a:rPr lang="en-US" sz="3600" dirty="0" smtClean="0"/>
              <a:t>case (const. </a:t>
            </a:r>
            <a:r>
              <a:rPr lang="el-GR" sz="3600" dirty="0" smtClean="0">
                <a:latin typeface="Calibri"/>
              </a:rPr>
              <a:t>β</a:t>
            </a:r>
            <a:r>
              <a:rPr lang="en-US" sz="3600" baseline="-25000" dirty="0" err="1" smtClean="0">
                <a:latin typeface="Calibri"/>
              </a:rPr>
              <a:t>ae</a:t>
            </a:r>
            <a:r>
              <a:rPr lang="en-US" sz="3600" dirty="0" smtClean="0">
                <a:latin typeface="Calibri"/>
              </a:rPr>
              <a:t> )</a:t>
            </a:r>
            <a:endParaRPr lang="en-US" sz="36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524000"/>
            <a:ext cx="4419600" cy="2753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389257" y="1447800"/>
            <a:ext cx="4754743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838200" y="4495800"/>
            <a:ext cx="7315200" cy="2085975"/>
            <a:chOff x="838200" y="4419600"/>
            <a:chExt cx="7258050" cy="2238375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838200" y="4724400"/>
              <a:ext cx="7258050" cy="1933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038600" y="4419600"/>
              <a:ext cx="86677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xmlns="" val="144357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447800"/>
            <a:ext cx="4909189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28600" y="1447800"/>
            <a:ext cx="5043666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1066800" y="4343400"/>
            <a:ext cx="6934200" cy="2209800"/>
            <a:chOff x="990600" y="3886200"/>
            <a:chExt cx="7181850" cy="2781300"/>
          </a:xfrm>
        </p:grpSpPr>
        <p:pic>
          <p:nvPicPr>
            <p:cNvPr id="3076" name="Picture 4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114800" y="3886200"/>
              <a:ext cx="838200" cy="295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7" name="Picture 5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990600" y="4191000"/>
              <a:ext cx="7181850" cy="24765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Extreme case (exp. decaying </a:t>
            </a:r>
            <a:r>
              <a:rPr lang="el-GR" sz="3600" dirty="0" smtClean="0"/>
              <a:t>β</a:t>
            </a:r>
            <a:r>
              <a:rPr lang="en-US" sz="3600" baseline="-25000" dirty="0" err="1" smtClean="0"/>
              <a:t>ae</a:t>
            </a:r>
            <a:r>
              <a:rPr lang="en-US" sz="3600" dirty="0" smtClean="0">
                <a:latin typeface="Calibri"/>
              </a:rPr>
              <a:t> )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xmlns="" val="2221026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Table 2 (LWP) and Table 4 (dust) </a:t>
            </a:r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1219200"/>
            <a:ext cx="5791200" cy="2529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7800" y="3810000"/>
            <a:ext cx="5569750" cy="2605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524000" y="3124200"/>
            <a:ext cx="5486400" cy="228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524000" y="6019800"/>
            <a:ext cx="5486400" cy="2286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733800" y="3657600"/>
            <a:ext cx="117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inc 62.77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953000" y="3657600"/>
            <a:ext cx="11128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dec</a:t>
            </a:r>
            <a:r>
              <a:rPr lang="en-US" b="1" dirty="0" smtClean="0">
                <a:solidFill>
                  <a:srgbClr val="FF0000"/>
                </a:solidFill>
              </a:rPr>
              <a:t> 8.54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76600" y="6324600"/>
            <a:ext cx="11785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inc 62.21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800600" y="6324600"/>
            <a:ext cx="12506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>
                <a:solidFill>
                  <a:srgbClr val="FF0000"/>
                </a:solidFill>
              </a:rPr>
              <a:t>dec</a:t>
            </a:r>
            <a:r>
              <a:rPr lang="en-US" b="1" dirty="0" smtClean="0">
                <a:solidFill>
                  <a:srgbClr val="FF0000"/>
                </a:solidFill>
              </a:rPr>
              <a:t> 10.31</a:t>
            </a:r>
            <a:endParaRPr 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Table 2 (LWP) and Table 5 (fine aerosol)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810000"/>
            <a:ext cx="5811689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71600" y="1295400"/>
            <a:ext cx="5791200" cy="25298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1524000" y="2743200"/>
            <a:ext cx="5486400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524000" y="5867400"/>
            <a:ext cx="5486400" cy="30480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90600"/>
          </a:xfrm>
        </p:spPr>
        <p:txBody>
          <a:bodyPr>
            <a:normAutofit/>
          </a:bodyPr>
          <a:lstStyle/>
          <a:p>
            <a:r>
              <a:rPr lang="en-US" altLang="zh-TW" sz="3600" dirty="0" smtClean="0"/>
              <a:t>Conclusion (TAKE-HOME messages)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8229600" cy="510540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The effect of aerosol layer on LW quantities is similar to a thin low-level cloud.  </a:t>
            </a:r>
          </a:p>
          <a:p>
            <a:endParaRPr lang="en-US" sz="2800" dirty="0" smtClean="0"/>
          </a:p>
          <a:p>
            <a:r>
              <a:rPr lang="en-US" sz="2800" dirty="0" smtClean="0"/>
              <a:t>The cooling rate of </a:t>
            </a:r>
            <a:r>
              <a:rPr lang="en-US" sz="2800" u="sng" dirty="0" smtClean="0"/>
              <a:t>the layer</a:t>
            </a:r>
            <a:r>
              <a:rPr lang="en-US" sz="2800" dirty="0" smtClean="0"/>
              <a:t> results from increase of DLR and slight decrease of OLR.</a:t>
            </a:r>
          </a:p>
          <a:p>
            <a:endParaRPr lang="en-US" sz="2800" dirty="0" smtClean="0"/>
          </a:p>
          <a:p>
            <a:r>
              <a:rPr lang="en-US" sz="2800" dirty="0" smtClean="0"/>
              <a:t>Tropospheric aerosols can lead to an increasing LW cooling effect w/ higher concentration .</a:t>
            </a:r>
          </a:p>
          <a:p>
            <a:endParaRPr lang="en-US" sz="2800" dirty="0" smtClean="0"/>
          </a:p>
          <a:p>
            <a:r>
              <a:rPr lang="en-US" sz="2800" dirty="0" smtClean="0"/>
              <a:t>LW cooling effect is stronger near the surface. During heavy pollution events, a warming effect near the surface is likely to happen.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Warm-Up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8229600" cy="4754563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Aerosols: Liquid droplets or solid particles suspended in a gaseous medium. </a:t>
            </a:r>
          </a:p>
          <a:p>
            <a:endParaRPr lang="en-US" dirty="0" smtClean="0"/>
          </a:p>
          <a:p>
            <a:r>
              <a:rPr lang="en-US" dirty="0" smtClean="0"/>
              <a:t>Long wave radiation: electromagnetic radiation at wavelengths &gt; 4 um.</a:t>
            </a:r>
          </a:p>
          <a:p>
            <a:endParaRPr lang="en-US" dirty="0" smtClean="0"/>
          </a:p>
          <a:p>
            <a:r>
              <a:rPr lang="en-US" dirty="0" smtClean="0"/>
              <a:t>Light extinction coefficient, </a:t>
            </a:r>
            <a:r>
              <a:rPr lang="el-GR" dirty="0" smtClean="0"/>
              <a:t>β</a:t>
            </a:r>
            <a:r>
              <a:rPr lang="en-US" baseline="-25000" dirty="0" err="1" smtClean="0"/>
              <a:t>ae</a:t>
            </a:r>
            <a:r>
              <a:rPr lang="en-US" baseline="-25000" dirty="0" smtClean="0"/>
              <a:t> </a:t>
            </a:r>
            <a:r>
              <a:rPr lang="en-US" dirty="0" smtClean="0"/>
              <a:t>: The fraction of light attenuated by aerosols. </a:t>
            </a:r>
          </a:p>
          <a:p>
            <a:endParaRPr lang="en-US" dirty="0" smtClean="0"/>
          </a:p>
          <a:p>
            <a:r>
              <a:rPr lang="en-US" dirty="0" err="1" smtClean="0"/>
              <a:t>Transmissivity</a:t>
            </a:r>
            <a:r>
              <a:rPr lang="en-US" dirty="0" smtClean="0"/>
              <a:t> (T) &amp; </a:t>
            </a:r>
            <a:r>
              <a:rPr lang="en-US" altLang="zh-TW" dirty="0" smtClean="0"/>
              <a:t>Absorptivity (A)</a:t>
            </a:r>
          </a:p>
          <a:p>
            <a:pPr>
              <a:buNone/>
            </a:pPr>
            <a:r>
              <a:rPr lang="en-US" altLang="zh-TW" dirty="0" smtClean="0"/>
              <a:t>				     T</a:t>
            </a:r>
            <a:r>
              <a:rPr lang="en-US" dirty="0" smtClean="0"/>
              <a:t>= 1 - </a:t>
            </a:r>
            <a:r>
              <a:rPr lang="en-US" altLang="zh-TW" dirty="0" smtClean="0"/>
              <a:t>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61235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>
            <a:noAutofit/>
          </a:bodyPr>
          <a:lstStyle/>
          <a:p>
            <a:r>
              <a:rPr lang="en-US" dirty="0" smtClean="0"/>
              <a:t>A Broader Picture of Energy Transfer and Aerosols…</a:t>
            </a:r>
            <a:endParaRPr lang="en-US" dirty="0"/>
          </a:p>
        </p:txBody>
      </p:sp>
      <p:grpSp>
        <p:nvGrpSpPr>
          <p:cNvPr id="52" name="Group 51"/>
          <p:cNvGrpSpPr/>
          <p:nvPr/>
        </p:nvGrpSpPr>
        <p:grpSpPr>
          <a:xfrm>
            <a:off x="304800" y="2362200"/>
            <a:ext cx="8229600" cy="3276600"/>
            <a:chOff x="457200" y="2895600"/>
            <a:chExt cx="8230438" cy="3329936"/>
          </a:xfrm>
        </p:grpSpPr>
        <p:grpSp>
          <p:nvGrpSpPr>
            <p:cNvPr id="5" name="Group 4"/>
            <p:cNvGrpSpPr/>
            <p:nvPr/>
          </p:nvGrpSpPr>
          <p:grpSpPr>
            <a:xfrm>
              <a:off x="457200" y="6019800"/>
              <a:ext cx="8229600" cy="205736"/>
              <a:chOff x="1855611" y="5562600"/>
              <a:chExt cx="5334000" cy="152400"/>
            </a:xfrm>
          </p:grpSpPr>
          <p:cxnSp>
            <p:nvCxnSpPr>
              <p:cNvPr id="32" name="Straight Connector 31"/>
              <p:cNvCxnSpPr/>
              <p:nvPr/>
            </p:nvCxnSpPr>
            <p:spPr>
              <a:xfrm>
                <a:off x="1855611" y="5562600"/>
                <a:ext cx="5334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flipH="1">
                <a:off x="2362200" y="5562600"/>
                <a:ext cx="152400" cy="15240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/>
              <p:nvPr/>
            </p:nvCxnSpPr>
            <p:spPr>
              <a:xfrm flipH="1">
                <a:off x="2819400" y="5562600"/>
                <a:ext cx="152400" cy="15240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/>
              <p:nvPr/>
            </p:nvCxnSpPr>
            <p:spPr>
              <a:xfrm flipH="1">
                <a:off x="3352800" y="5562600"/>
                <a:ext cx="152400" cy="15240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/>
              <p:nvPr/>
            </p:nvCxnSpPr>
            <p:spPr>
              <a:xfrm flipH="1">
                <a:off x="3810000" y="5562600"/>
                <a:ext cx="152400" cy="15240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/>
              <p:nvPr/>
            </p:nvCxnSpPr>
            <p:spPr>
              <a:xfrm flipH="1">
                <a:off x="4343400" y="5562600"/>
                <a:ext cx="152400" cy="15240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/>
              <p:nvPr/>
            </p:nvCxnSpPr>
            <p:spPr>
              <a:xfrm flipH="1">
                <a:off x="4876800" y="5562600"/>
                <a:ext cx="152400" cy="15240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/>
              <p:nvPr/>
            </p:nvCxnSpPr>
            <p:spPr>
              <a:xfrm flipH="1">
                <a:off x="5410200" y="5562600"/>
                <a:ext cx="152400" cy="15240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/>
              <p:nvPr/>
            </p:nvCxnSpPr>
            <p:spPr>
              <a:xfrm flipH="1">
                <a:off x="5943600" y="5562600"/>
                <a:ext cx="152400" cy="15240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/>
              <p:nvPr/>
            </p:nvCxnSpPr>
            <p:spPr>
              <a:xfrm flipH="1">
                <a:off x="6477000" y="5562600"/>
                <a:ext cx="152400" cy="15240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Oval 5"/>
            <p:cNvSpPr/>
            <p:nvPr/>
          </p:nvSpPr>
          <p:spPr>
            <a:xfrm>
              <a:off x="1836162" y="4797162"/>
              <a:ext cx="235132" cy="205736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2339393" y="5000901"/>
              <a:ext cx="235132" cy="205736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849085" y="4932988"/>
              <a:ext cx="235132" cy="205736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507136" y="4253859"/>
              <a:ext cx="235132" cy="205736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4771675" y="5000901"/>
              <a:ext cx="235132" cy="205736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4520059" y="4321772"/>
              <a:ext cx="235132" cy="205736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6868469" y="4797162"/>
              <a:ext cx="235132" cy="205736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4268444" y="4797162"/>
              <a:ext cx="117566" cy="102868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3513598" y="4321772"/>
              <a:ext cx="167744" cy="135826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727166" y="3527789"/>
              <a:ext cx="787690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Oval 15"/>
            <p:cNvSpPr/>
            <p:nvPr/>
          </p:nvSpPr>
          <p:spPr>
            <a:xfrm>
              <a:off x="3261983" y="4729249"/>
              <a:ext cx="235132" cy="205736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4855547" y="4661336"/>
              <a:ext cx="117566" cy="102868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8" name="Oval 17"/>
            <p:cNvSpPr/>
            <p:nvPr/>
          </p:nvSpPr>
          <p:spPr>
            <a:xfrm>
              <a:off x="6113623" y="4525510"/>
              <a:ext cx="235132" cy="205736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9" name="Oval 18"/>
            <p:cNvSpPr/>
            <p:nvPr/>
          </p:nvSpPr>
          <p:spPr>
            <a:xfrm>
              <a:off x="5610393" y="4457597"/>
              <a:ext cx="235132" cy="205736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0" name="Oval 19"/>
            <p:cNvSpPr/>
            <p:nvPr/>
          </p:nvSpPr>
          <p:spPr>
            <a:xfrm>
              <a:off x="5274905" y="4321772"/>
              <a:ext cx="117566" cy="102868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>
              <a:off x="2674880" y="4661336"/>
              <a:ext cx="117566" cy="102868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>
              <a:off x="5526521" y="4932988"/>
              <a:ext cx="117566" cy="102868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>
              <a:off x="6700726" y="4457597"/>
              <a:ext cx="117566" cy="102868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24" name="Straight Arrow Connector 23"/>
            <p:cNvCxnSpPr/>
            <p:nvPr/>
          </p:nvCxnSpPr>
          <p:spPr>
            <a:xfrm>
              <a:off x="2819400" y="2895600"/>
              <a:ext cx="0" cy="1018694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>
              <a:off x="2743200" y="5257800"/>
              <a:ext cx="0" cy="475391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/>
            <p:nvPr/>
          </p:nvCxnSpPr>
          <p:spPr>
            <a:xfrm>
              <a:off x="3322630" y="2895600"/>
              <a:ext cx="0" cy="1018694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2316169" y="2895600"/>
              <a:ext cx="0" cy="1018694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/>
            <p:nvPr/>
          </p:nvCxnSpPr>
          <p:spPr>
            <a:xfrm>
              <a:off x="3246430" y="5257800"/>
              <a:ext cx="0" cy="475391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2323841" y="5257800"/>
              <a:ext cx="0" cy="475391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/>
            <p:cNvSpPr txBox="1"/>
            <p:nvPr/>
          </p:nvSpPr>
          <p:spPr>
            <a:xfrm>
              <a:off x="3505200" y="2895600"/>
              <a:ext cx="503231" cy="4663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C00000"/>
                  </a:solidFill>
                  <a:latin typeface="Adobe Garamond Pro Bold" pitchFamily="18" charset="0"/>
                </a:rPr>
                <a:t>I</a:t>
              </a:r>
              <a:r>
                <a:rPr lang="en-US" sz="2800" b="1" baseline="-25000" dirty="0" smtClean="0">
                  <a:solidFill>
                    <a:srgbClr val="C00000"/>
                  </a:solidFill>
                  <a:latin typeface="Adobe Garamond Pro Bold" pitchFamily="18" charset="0"/>
                </a:rPr>
                <a:t>0</a:t>
              </a:r>
              <a:endParaRPr lang="en-US" sz="2800" b="1" baseline="-25000" dirty="0">
                <a:solidFill>
                  <a:srgbClr val="C00000"/>
                </a:solidFill>
                <a:latin typeface="Adobe Garamond Pro Bold" pitchFamily="18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3429000" y="5257800"/>
              <a:ext cx="349704" cy="4663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C00000"/>
                  </a:solidFill>
                  <a:latin typeface="Adobe Garamond Pro Bold" pitchFamily="18" charset="0"/>
                </a:rPr>
                <a:t>I</a:t>
              </a:r>
              <a:endParaRPr lang="en-US" sz="2800" b="1" baseline="-25000" dirty="0" smtClean="0">
                <a:solidFill>
                  <a:srgbClr val="C00000"/>
                </a:solidFill>
                <a:latin typeface="Adobe Garamond Pro Bold" pitchFamily="18" charset="0"/>
              </a:endParaRPr>
            </a:p>
          </p:txBody>
        </p:sp>
        <p:cxnSp>
          <p:nvCxnSpPr>
            <p:cNvPr id="42" name="Curved Connector 41"/>
            <p:cNvCxnSpPr/>
            <p:nvPr/>
          </p:nvCxnSpPr>
          <p:spPr>
            <a:xfrm flipV="1">
              <a:off x="5691801" y="2971800"/>
              <a:ext cx="861398" cy="609600"/>
            </a:xfrm>
            <a:prstGeom prst="curvedConnector3">
              <a:avLst>
                <a:gd name="adj1" fmla="val 51791"/>
              </a:avLst>
            </a:prstGeom>
            <a:ln w="28575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urved Connector 42"/>
            <p:cNvCxnSpPr/>
            <p:nvPr/>
          </p:nvCxnSpPr>
          <p:spPr>
            <a:xfrm flipV="1">
              <a:off x="6122501" y="2971800"/>
              <a:ext cx="861398" cy="609600"/>
            </a:xfrm>
            <a:prstGeom prst="curvedConnector3">
              <a:avLst>
                <a:gd name="adj1" fmla="val 51791"/>
              </a:avLst>
            </a:prstGeom>
            <a:ln w="28575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urved Connector 43"/>
            <p:cNvCxnSpPr/>
            <p:nvPr/>
          </p:nvCxnSpPr>
          <p:spPr>
            <a:xfrm flipV="1">
              <a:off x="6629400" y="2971800"/>
              <a:ext cx="861398" cy="609600"/>
            </a:xfrm>
            <a:prstGeom prst="curvedConnector3">
              <a:avLst>
                <a:gd name="adj1" fmla="val 51791"/>
              </a:avLst>
            </a:prstGeom>
            <a:ln w="28575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urved Connector 44"/>
            <p:cNvCxnSpPr/>
            <p:nvPr/>
          </p:nvCxnSpPr>
          <p:spPr>
            <a:xfrm rot="5400000">
              <a:off x="5188220" y="5065641"/>
              <a:ext cx="609600" cy="689119"/>
            </a:xfrm>
            <a:prstGeom prst="curvedConnector3">
              <a:avLst>
                <a:gd name="adj1" fmla="val 50000"/>
              </a:avLst>
            </a:prstGeom>
            <a:ln w="28575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urved Connector 45"/>
            <p:cNvCxnSpPr/>
            <p:nvPr/>
          </p:nvCxnSpPr>
          <p:spPr>
            <a:xfrm rot="5400000">
              <a:off x="5618920" y="5141841"/>
              <a:ext cx="609600" cy="689119"/>
            </a:xfrm>
            <a:prstGeom prst="curvedConnector3">
              <a:avLst>
                <a:gd name="adj1" fmla="val 50000"/>
              </a:avLst>
            </a:prstGeom>
            <a:ln w="28575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urved Connector 46"/>
            <p:cNvCxnSpPr/>
            <p:nvPr/>
          </p:nvCxnSpPr>
          <p:spPr>
            <a:xfrm rot="5400000">
              <a:off x="6211959" y="5141841"/>
              <a:ext cx="609600" cy="689119"/>
            </a:xfrm>
            <a:prstGeom prst="curvedConnector3">
              <a:avLst>
                <a:gd name="adj1" fmla="val 50000"/>
              </a:avLst>
            </a:prstGeom>
            <a:ln w="28575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Rectangle 47"/>
            <p:cNvSpPr/>
            <p:nvPr/>
          </p:nvSpPr>
          <p:spPr>
            <a:xfrm>
              <a:off x="3962757" y="5915775"/>
              <a:ext cx="1066800" cy="228600"/>
            </a:xfrm>
            <a:prstGeom prst="rect">
              <a:avLst/>
            </a:prstGeom>
            <a:solidFill>
              <a:srgbClr val="92D05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xtBox 15"/>
            <p:cNvSpPr txBox="1"/>
            <p:nvPr/>
          </p:nvSpPr>
          <p:spPr>
            <a:xfrm>
              <a:off x="7848600" y="3124200"/>
              <a:ext cx="839038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TW" sz="2000" dirty="0" smtClean="0">
                  <a:latin typeface="Adobe Garamond Pro Bold" pitchFamily="18" charset="0"/>
                </a:rPr>
                <a:t>TOA</a:t>
              </a:r>
              <a:endParaRPr lang="en-US" sz="2000" dirty="0">
                <a:latin typeface="Adobe Garamond Pro Bold" pitchFamily="18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6858000" y="5334000"/>
              <a:ext cx="81144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 smtClean="0">
                  <a:solidFill>
                    <a:srgbClr val="0070C0"/>
                  </a:solidFill>
                  <a:latin typeface="Adobe Garamond Pro Bold" pitchFamily="18" charset="0"/>
                </a:rPr>
                <a:t>DLR</a:t>
              </a:r>
              <a:endParaRPr lang="en-US" sz="2400" dirty="0">
                <a:solidFill>
                  <a:srgbClr val="0070C0"/>
                </a:solidFill>
                <a:latin typeface="Adobe Garamond Pro Bold" pitchFamily="18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5181600" y="2971800"/>
              <a:ext cx="9144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solidFill>
                    <a:srgbClr val="0070C0"/>
                  </a:solidFill>
                  <a:latin typeface="Adobe Garamond Pro Bold" pitchFamily="18" charset="0"/>
                </a:rPr>
                <a:t>OLR</a:t>
              </a:r>
              <a:endParaRPr lang="en-US" sz="2400" dirty="0">
                <a:solidFill>
                  <a:srgbClr val="0070C0"/>
                </a:solidFill>
                <a:latin typeface="Adobe Garamond Pro Bold" pitchFamily="18" charset="0"/>
              </a:endParaRPr>
            </a:p>
          </p:txBody>
        </p:sp>
      </p:grpSp>
      <p:cxnSp>
        <p:nvCxnSpPr>
          <p:cNvPr id="54" name="Straight Arrow Connector 53"/>
          <p:cNvCxnSpPr/>
          <p:nvPr/>
        </p:nvCxnSpPr>
        <p:spPr>
          <a:xfrm flipH="1">
            <a:off x="838200" y="5029200"/>
            <a:ext cx="838200" cy="0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Arrow Connector 54"/>
          <p:cNvCxnSpPr/>
          <p:nvPr/>
        </p:nvCxnSpPr>
        <p:spPr>
          <a:xfrm flipV="1">
            <a:off x="4419600" y="4114800"/>
            <a:ext cx="0" cy="838200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Arrow Connector 57"/>
          <p:cNvCxnSpPr/>
          <p:nvPr/>
        </p:nvCxnSpPr>
        <p:spPr>
          <a:xfrm>
            <a:off x="7696200" y="5029200"/>
            <a:ext cx="914400" cy="0"/>
          </a:xfrm>
          <a:prstGeom prst="straightConnector1">
            <a:avLst/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Cloud 55"/>
          <p:cNvSpPr/>
          <p:nvPr/>
        </p:nvSpPr>
        <p:spPr>
          <a:xfrm>
            <a:off x="3886200" y="3505200"/>
            <a:ext cx="1219200" cy="609600"/>
          </a:xfrm>
          <a:prstGeom prst="cloud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Cloud 56"/>
          <p:cNvSpPr/>
          <p:nvPr/>
        </p:nvSpPr>
        <p:spPr>
          <a:xfrm>
            <a:off x="4953000" y="3810000"/>
            <a:ext cx="1066800" cy="457200"/>
          </a:xfrm>
          <a:prstGeom prst="cloud">
            <a:avLst/>
          </a:prstGeom>
          <a:noFill/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Comments on the paper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524000"/>
            <a:ext cx="8229600" cy="4937760"/>
          </a:xfrm>
        </p:spPr>
        <p:txBody>
          <a:bodyPr>
            <a:normAutofit/>
          </a:bodyPr>
          <a:lstStyle/>
          <a:p>
            <a:r>
              <a:rPr lang="en-US" dirty="0" smtClean="0"/>
              <a:t>No specification of aerosol kinds. Only use </a:t>
            </a:r>
            <a:r>
              <a:rPr lang="el-GR" dirty="0" smtClean="0"/>
              <a:t>β</a:t>
            </a:r>
            <a:r>
              <a:rPr lang="en-US" baseline="-25000" dirty="0" err="1" smtClean="0"/>
              <a:t>ae</a:t>
            </a:r>
            <a:r>
              <a:rPr lang="en-US" dirty="0" smtClean="0"/>
              <a:t> and </a:t>
            </a:r>
            <a:r>
              <a:rPr lang="el-GR" dirty="0" smtClean="0">
                <a:latin typeface="Calibri"/>
              </a:rPr>
              <a:t>τ</a:t>
            </a:r>
            <a:r>
              <a:rPr lang="en-US" dirty="0" smtClean="0"/>
              <a:t> in the </a:t>
            </a:r>
            <a:r>
              <a:rPr lang="en-US" dirty="0" smtClean="0"/>
              <a:t>NBM.</a:t>
            </a:r>
            <a:endParaRPr lang="en-US" dirty="0" smtClean="0"/>
          </a:p>
          <a:p>
            <a:r>
              <a:rPr lang="en-US" dirty="0" smtClean="0"/>
              <a:t>Not enough discussion about life assessment of aerosols and GHGs, but conclusion mentioned it.</a:t>
            </a:r>
          </a:p>
          <a:p>
            <a:r>
              <a:rPr lang="en-US" dirty="0" smtClean="0"/>
              <a:t>‘Global warming’ in the title; only a light touch on changing CO</a:t>
            </a:r>
            <a:r>
              <a:rPr lang="en-US" baseline="-25000" dirty="0" smtClean="0"/>
              <a:t>2</a:t>
            </a:r>
            <a:r>
              <a:rPr lang="en-US" dirty="0" smtClean="0"/>
              <a:t> concentration</a:t>
            </a:r>
          </a:p>
          <a:p>
            <a:endParaRPr lang="en-US" dirty="0" smtClean="0"/>
          </a:p>
          <a:p>
            <a:r>
              <a:rPr lang="en-US" dirty="0" smtClean="0"/>
              <a:t>More comprehensive research is needed.</a:t>
            </a:r>
          </a:p>
          <a:p>
            <a:r>
              <a:rPr lang="en-US" dirty="0" smtClean="0"/>
              <a:t>Modification of the climate model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0216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600200"/>
            <a:ext cx="8229600" cy="4525963"/>
          </a:xfrm>
        </p:spPr>
        <p:txBody>
          <a:bodyPr/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r>
              <a:rPr lang="en-US" sz="2000" dirty="0" smtClean="0"/>
              <a:t>       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from </a:t>
            </a:r>
            <a:r>
              <a:rPr lang="en-US" sz="2000" dirty="0" err="1" smtClean="0">
                <a:latin typeface="Verdana" pitchFamily="34" charset="0"/>
                <a:ea typeface="Verdana" pitchFamily="34" charset="0"/>
                <a:cs typeface="Verdana" pitchFamily="34" charset="0"/>
              </a:rPr>
              <a:t>Savijärvi</a:t>
            </a:r>
            <a:r>
              <a:rPr lang="en-US" sz="20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 </a:t>
            </a:r>
            <a:r>
              <a:rPr lang="en-US" sz="2000" dirty="0">
                <a:latin typeface="Verdana" pitchFamily="34" charset="0"/>
                <a:ea typeface="Verdana" pitchFamily="34" charset="0"/>
                <a:cs typeface="Verdana" pitchFamily="34" charset="0"/>
              </a:rPr>
              <a:t>(2006)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sz="2800" dirty="0" smtClean="0"/>
              <a:t>Avoid plagiarism!!</a:t>
            </a:r>
            <a:endParaRPr lang="en-US" sz="2800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04800"/>
            <a:ext cx="7207359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91000" y="3046755"/>
            <a:ext cx="4495800" cy="35364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endParaRPr lang="en-US" dirty="0" smtClean="0"/>
          </a:p>
          <a:p>
            <a:pPr algn="ctr"/>
            <a:r>
              <a:rPr lang="en-US" sz="3200" dirty="0" smtClean="0"/>
              <a:t>Questions?</a:t>
            </a:r>
            <a:endParaRPr lang="en-US" sz="28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/>
          <p:cNvSpPr txBox="1"/>
          <p:nvPr/>
        </p:nvSpPr>
        <p:spPr>
          <a:xfrm>
            <a:off x="7162800" y="609600"/>
            <a:ext cx="1219200" cy="4678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sz="2400" dirty="0" smtClean="0">
                <a:latin typeface="Adobe Garamond Pro Bold" pitchFamily="18" charset="0"/>
              </a:rPr>
              <a:t>TOA</a:t>
            </a:r>
            <a:endParaRPr lang="en-US" sz="2400" dirty="0">
              <a:latin typeface="Adobe Garamond Pro Bold" pitchFamily="18" charset="0"/>
            </a:endParaRPr>
          </a:p>
        </p:txBody>
      </p:sp>
      <p:grpSp>
        <p:nvGrpSpPr>
          <p:cNvPr id="54" name="Group 53"/>
          <p:cNvGrpSpPr/>
          <p:nvPr/>
        </p:nvGrpSpPr>
        <p:grpSpPr>
          <a:xfrm>
            <a:off x="762000" y="609600"/>
            <a:ext cx="7467600" cy="2895600"/>
            <a:chOff x="181032" y="1524000"/>
            <a:chExt cx="7476835" cy="3710270"/>
          </a:xfrm>
        </p:grpSpPr>
        <p:grpSp>
          <p:nvGrpSpPr>
            <p:cNvPr id="5" name="Group 4"/>
            <p:cNvGrpSpPr/>
            <p:nvPr/>
          </p:nvGrpSpPr>
          <p:grpSpPr>
            <a:xfrm>
              <a:off x="181032" y="5003429"/>
              <a:ext cx="7476835" cy="230841"/>
              <a:chOff x="1905000" y="5562600"/>
              <a:chExt cx="5334000" cy="152400"/>
            </a:xfrm>
          </p:grpSpPr>
          <p:cxnSp>
            <p:nvCxnSpPr>
              <p:cNvPr id="24" name="Straight Connector 23"/>
              <p:cNvCxnSpPr/>
              <p:nvPr/>
            </p:nvCxnSpPr>
            <p:spPr>
              <a:xfrm>
                <a:off x="1905000" y="5562600"/>
                <a:ext cx="5334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/>
              <p:nvPr/>
            </p:nvCxnSpPr>
            <p:spPr>
              <a:xfrm flipH="1">
                <a:off x="2362200" y="5562600"/>
                <a:ext cx="152400" cy="15240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/>
              <p:nvPr/>
            </p:nvCxnSpPr>
            <p:spPr>
              <a:xfrm flipH="1">
                <a:off x="2819400" y="5562600"/>
                <a:ext cx="152400" cy="15240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/>
              <p:nvPr/>
            </p:nvCxnSpPr>
            <p:spPr>
              <a:xfrm flipH="1">
                <a:off x="3352800" y="5562600"/>
                <a:ext cx="152400" cy="15240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 flipH="1">
                <a:off x="3810000" y="5562600"/>
                <a:ext cx="152400" cy="15240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 flipH="1">
                <a:off x="4343400" y="5562600"/>
                <a:ext cx="152400" cy="15240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 flipH="1">
                <a:off x="4876800" y="5562600"/>
                <a:ext cx="152400" cy="15240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 flipH="1">
                <a:off x="5410200" y="5562600"/>
                <a:ext cx="152400" cy="15240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 flipH="1">
                <a:off x="5943600" y="5562600"/>
                <a:ext cx="152400" cy="15240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 flipH="1">
                <a:off x="6477000" y="5562600"/>
                <a:ext cx="152400" cy="15240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Oval 5"/>
            <p:cNvSpPr/>
            <p:nvPr/>
          </p:nvSpPr>
          <p:spPr>
            <a:xfrm>
              <a:off x="1295400" y="3657600"/>
              <a:ext cx="213624" cy="230841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1752600" y="3886200"/>
              <a:ext cx="213624" cy="230841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124200" y="3810000"/>
              <a:ext cx="213624" cy="230841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1905000" y="3048000"/>
              <a:ext cx="213624" cy="230841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3962400" y="3886200"/>
              <a:ext cx="213624" cy="230841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3733800" y="3124200"/>
              <a:ext cx="213624" cy="230841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5867400" y="3657600"/>
              <a:ext cx="213624" cy="230841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3505200" y="3657600"/>
              <a:ext cx="106812" cy="115421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2819400" y="3124200"/>
              <a:ext cx="152400" cy="152400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287844" y="2233332"/>
              <a:ext cx="715639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2590800" y="3581400"/>
              <a:ext cx="213624" cy="230841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>
              <a:off x="4038600" y="3505200"/>
              <a:ext cx="106812" cy="115421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>
              <a:off x="5181600" y="3352800"/>
              <a:ext cx="213624" cy="230841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>
              <a:off x="4724400" y="3276600"/>
              <a:ext cx="213624" cy="230841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4419600" y="3124200"/>
              <a:ext cx="106812" cy="115421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2057400" y="3505200"/>
              <a:ext cx="106812" cy="115421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4648200" y="3810000"/>
              <a:ext cx="106812" cy="115421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5715000" y="3276600"/>
              <a:ext cx="106812" cy="115421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44" name="Straight Arrow Connector 43"/>
            <p:cNvCxnSpPr/>
            <p:nvPr/>
          </p:nvCxnSpPr>
          <p:spPr>
            <a:xfrm>
              <a:off x="3657600" y="1524000"/>
              <a:ext cx="0" cy="114300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Arrow Connector 44"/>
            <p:cNvCxnSpPr/>
            <p:nvPr/>
          </p:nvCxnSpPr>
          <p:spPr>
            <a:xfrm>
              <a:off x="3657600" y="4191000"/>
              <a:ext cx="0" cy="53340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/>
            <p:cNvCxnSpPr/>
            <p:nvPr/>
          </p:nvCxnSpPr>
          <p:spPr>
            <a:xfrm>
              <a:off x="4114800" y="1524000"/>
              <a:ext cx="0" cy="114300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Arrow Connector 48"/>
            <p:cNvCxnSpPr/>
            <p:nvPr/>
          </p:nvCxnSpPr>
          <p:spPr>
            <a:xfrm>
              <a:off x="3200400" y="1524000"/>
              <a:ext cx="0" cy="114300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/>
            <p:cNvCxnSpPr/>
            <p:nvPr/>
          </p:nvCxnSpPr>
          <p:spPr>
            <a:xfrm>
              <a:off x="4114800" y="4191000"/>
              <a:ext cx="0" cy="53340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/>
            <p:cNvCxnSpPr/>
            <p:nvPr/>
          </p:nvCxnSpPr>
          <p:spPr>
            <a:xfrm>
              <a:off x="3276600" y="4191000"/>
              <a:ext cx="0" cy="533400"/>
            </a:xfrm>
            <a:prstGeom prst="straightConnector1">
              <a:avLst/>
            </a:prstGeom>
            <a:ln w="28575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2" name="TextBox 51"/>
            <p:cNvSpPr txBox="1"/>
            <p:nvPr/>
          </p:nvSpPr>
          <p:spPr>
            <a:xfrm>
              <a:off x="4572000" y="1600200"/>
              <a:ext cx="4572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b="1" dirty="0" smtClean="0">
                  <a:solidFill>
                    <a:srgbClr val="C00000"/>
                  </a:solidFill>
                  <a:latin typeface="Adobe Garamond Pro Bold" pitchFamily="18" charset="0"/>
                </a:rPr>
                <a:t>I</a:t>
              </a:r>
              <a:r>
                <a:rPr lang="en-US" sz="2800" b="1" baseline="-25000" dirty="0" smtClean="0">
                  <a:solidFill>
                    <a:srgbClr val="C00000"/>
                  </a:solidFill>
                  <a:latin typeface="Adobe Garamond Pro Bold" pitchFamily="18" charset="0"/>
                </a:rPr>
                <a:t>0</a:t>
              </a:r>
              <a:endParaRPr lang="en-US" sz="2800" b="1" baseline="-25000" dirty="0">
                <a:solidFill>
                  <a:srgbClr val="C00000"/>
                </a:solidFill>
                <a:latin typeface="Adobe Garamond Pro Bold" pitchFamily="18" charset="0"/>
              </a:endParaRPr>
            </a:p>
          </p:txBody>
        </p:sp>
        <p:sp>
          <p:nvSpPr>
            <p:cNvPr id="53" name="TextBox 52"/>
            <p:cNvSpPr txBox="1"/>
            <p:nvPr/>
          </p:nvSpPr>
          <p:spPr>
            <a:xfrm>
              <a:off x="4648200" y="4267200"/>
              <a:ext cx="317716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800" b="1" dirty="0" smtClean="0">
                  <a:solidFill>
                    <a:srgbClr val="C00000"/>
                  </a:solidFill>
                  <a:latin typeface="Adobe Garamond Pro Bold" pitchFamily="18" charset="0"/>
                </a:rPr>
                <a:t>I</a:t>
              </a:r>
              <a:endParaRPr lang="en-US" sz="2800" b="1" baseline="-25000" dirty="0" smtClean="0">
                <a:solidFill>
                  <a:srgbClr val="C00000"/>
                </a:solidFill>
                <a:latin typeface="Adobe Garamond Pro Bold" pitchFamily="18" charset="0"/>
              </a:endParaRPr>
            </a:p>
          </p:txBody>
        </p:sp>
      </p:grpSp>
      <p:sp>
        <p:nvSpPr>
          <p:cNvPr id="56" name="Content Placeholder 55"/>
          <p:cNvSpPr>
            <a:spLocks noGrp="1"/>
          </p:cNvSpPr>
          <p:nvPr>
            <p:ph sz="quarter" idx="1"/>
          </p:nvPr>
        </p:nvSpPr>
        <p:spPr>
          <a:xfrm>
            <a:off x="457200" y="4038600"/>
            <a:ext cx="8153400" cy="2239963"/>
          </a:xfrm>
        </p:spPr>
        <p:txBody>
          <a:bodyPr>
            <a:normAutofit/>
          </a:bodyPr>
          <a:lstStyle/>
          <a:p>
            <a:r>
              <a:rPr lang="en-US" dirty="0" err="1" smtClean="0"/>
              <a:t>Transmissivity</a:t>
            </a:r>
            <a:r>
              <a:rPr lang="en-US" dirty="0" smtClean="0"/>
              <a:t> = </a:t>
            </a:r>
            <a:r>
              <a:rPr lang="en-US" dirty="0" smtClean="0">
                <a:latin typeface="Adobe Garamond Pro Bold" pitchFamily="18" charset="0"/>
              </a:rPr>
              <a:t>I/I</a:t>
            </a:r>
            <a:r>
              <a:rPr lang="en-US" baseline="-25000" dirty="0" smtClean="0">
                <a:latin typeface="Adobe Garamond Pro Bold" pitchFamily="18" charset="0"/>
              </a:rPr>
              <a:t>0</a:t>
            </a:r>
            <a:r>
              <a:rPr lang="en-US" dirty="0" smtClean="0"/>
              <a:t> = </a:t>
            </a:r>
            <a:r>
              <a:rPr lang="en-US" sz="3600" dirty="0" smtClean="0">
                <a:latin typeface="Adobe Garamond Pro Bold" pitchFamily="18" charset="0"/>
              </a:rPr>
              <a:t>e</a:t>
            </a:r>
            <a:r>
              <a:rPr lang="en-US" sz="4000" baseline="30000" dirty="0" smtClean="0">
                <a:latin typeface="Adobe Garamond Pro Bold" pitchFamily="18" charset="0"/>
              </a:rPr>
              <a:t>(-</a:t>
            </a:r>
            <a:r>
              <a:rPr lang="el-GR" sz="4000" baseline="30000" dirty="0" smtClean="0">
                <a:latin typeface="Calibri"/>
              </a:rPr>
              <a:t>β</a:t>
            </a:r>
            <a:r>
              <a:rPr lang="en-US" sz="4000" baseline="30000" dirty="0" err="1" smtClean="0">
                <a:latin typeface="Adobe Garamond Pro Bold" pitchFamily="18" charset="0"/>
              </a:rPr>
              <a:t>ae</a:t>
            </a:r>
            <a:r>
              <a:rPr lang="en-US" sz="4000" baseline="30000" dirty="0" smtClean="0">
                <a:latin typeface="Adobe Garamond Pro Bold" pitchFamily="18" charset="0"/>
              </a:rPr>
              <a:t>*</a:t>
            </a:r>
            <a:r>
              <a:rPr lang="en-US" sz="4000" baseline="30000" dirty="0" err="1" smtClean="0">
                <a:latin typeface="Adobe Garamond Pro Bold" pitchFamily="18" charset="0"/>
              </a:rPr>
              <a:t>dz</a:t>
            </a:r>
            <a:r>
              <a:rPr lang="en-US" sz="4000" baseline="30000" dirty="0" smtClean="0">
                <a:latin typeface="Adobe Garamond Pro Bold" pitchFamily="18" charset="0"/>
              </a:rPr>
              <a:t>)</a:t>
            </a:r>
            <a:endParaRPr lang="en-US" baseline="30000" dirty="0" smtClean="0">
              <a:latin typeface="Adobe Garamond Pro Bold" pitchFamily="18" charset="0"/>
            </a:endParaRPr>
          </a:p>
          <a:p>
            <a:r>
              <a:rPr lang="en-US" dirty="0" smtClean="0"/>
              <a:t>Aerosol optical depth (AOD; </a:t>
            </a:r>
            <a:r>
              <a:rPr lang="el-GR" dirty="0" smtClean="0"/>
              <a:t>τ</a:t>
            </a:r>
            <a:r>
              <a:rPr lang="en-US" dirty="0" smtClean="0"/>
              <a:t>)</a:t>
            </a:r>
          </a:p>
          <a:p>
            <a:pPr>
              <a:buNone/>
            </a:pPr>
            <a:endParaRPr lang="en-US" dirty="0" smtClean="0"/>
          </a:p>
          <a:p>
            <a:endParaRPr lang="en-US" dirty="0"/>
          </a:p>
        </p:txBody>
      </p:sp>
      <p:pic>
        <p:nvPicPr>
          <p:cNvPr id="57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124200" y="5334000"/>
            <a:ext cx="2828632" cy="923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" name="Rectangle 57"/>
          <p:cNvSpPr/>
          <p:nvPr/>
        </p:nvSpPr>
        <p:spPr>
          <a:xfrm>
            <a:off x="3733800" y="3200400"/>
            <a:ext cx="1066800" cy="228600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</p:spPr>
        <p:txBody>
          <a:bodyPr>
            <a:normAutofit/>
          </a:bodyPr>
          <a:lstStyle/>
          <a:p>
            <a:r>
              <a:rPr lang="en-US" sz="3600" dirty="0" smtClean="0"/>
              <a:t>Motivation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371600"/>
            <a:ext cx="8229600" cy="50292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sz="2400" dirty="0" smtClean="0"/>
          </a:p>
          <a:p>
            <a:r>
              <a:rPr lang="en-US" sz="2400" dirty="0" smtClean="0"/>
              <a:t>But how do aerosols affect terrestrial radiation?</a:t>
            </a:r>
          </a:p>
          <a:p>
            <a:r>
              <a:rPr lang="en-US" sz="2400" dirty="0" smtClean="0"/>
              <a:t>IPCC AR5: limited knowledge of LW </a:t>
            </a:r>
            <a:r>
              <a:rPr lang="en-US" sz="2400" dirty="0" err="1" smtClean="0"/>
              <a:t>ERF_ari</a:t>
            </a:r>
            <a:r>
              <a:rPr lang="en-US" sz="2400" dirty="0" smtClean="0"/>
              <a:t> (7.3.4.1).</a:t>
            </a:r>
          </a:p>
          <a:p>
            <a:r>
              <a:rPr lang="en-US" sz="2400" dirty="0" smtClean="0"/>
              <a:t>This paper addresses the effects of aerosols on long wave thermal radiation. </a:t>
            </a:r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19200"/>
            <a:ext cx="6781800" cy="3200399"/>
          </a:xfrm>
          <a:prstGeom prst="rect">
            <a:avLst/>
          </a:prstGeom>
          <a:noFill/>
          <a:ln w="635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963434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Key long wave radiation properties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1"/>
            <a:ext cx="8229600" cy="2209800"/>
          </a:xfrm>
        </p:spPr>
        <p:txBody>
          <a:bodyPr/>
          <a:lstStyle/>
          <a:p>
            <a:r>
              <a:rPr lang="en-US" dirty="0" smtClean="0"/>
              <a:t>Down-welling LW Radiation (DLR) [Wm</a:t>
            </a:r>
            <a:r>
              <a:rPr lang="en-US" baseline="30000" dirty="0" smtClean="0"/>
              <a:t>-2</a:t>
            </a:r>
            <a:r>
              <a:rPr lang="en-US" dirty="0" smtClean="0"/>
              <a:t>]</a:t>
            </a:r>
          </a:p>
          <a:p>
            <a:r>
              <a:rPr lang="en-US" dirty="0" smtClean="0"/>
              <a:t>Outgoing LW Radiation (OLR) [Wm</a:t>
            </a:r>
            <a:r>
              <a:rPr lang="en-US" baseline="30000" dirty="0" smtClean="0"/>
              <a:t>-2</a:t>
            </a:r>
            <a:r>
              <a:rPr lang="en-US" dirty="0" smtClean="0"/>
              <a:t>]</a:t>
            </a:r>
          </a:p>
          <a:p>
            <a:r>
              <a:rPr lang="en-US" dirty="0" smtClean="0"/>
              <a:t>LW Heating rate (LH) [</a:t>
            </a:r>
            <a:r>
              <a:rPr lang="en-US" dirty="0" smtClean="0"/>
              <a:t>Kday</a:t>
            </a:r>
            <a:r>
              <a:rPr lang="en-US" baseline="30000" dirty="0" smtClean="0"/>
              <a:t>-1</a:t>
            </a:r>
            <a:r>
              <a:rPr lang="en-US" dirty="0" smtClean="0"/>
              <a:t>] ( (-) most of time)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grpSp>
        <p:nvGrpSpPr>
          <p:cNvPr id="34" name="Content Placeholder 3"/>
          <p:cNvGrpSpPr>
            <a:grpSpLocks noGrp="1"/>
          </p:cNvGrpSpPr>
          <p:nvPr/>
        </p:nvGrpSpPr>
        <p:grpSpPr>
          <a:xfrm>
            <a:off x="1295400" y="3505200"/>
            <a:ext cx="6477000" cy="2590800"/>
            <a:chOff x="1905000" y="3429000"/>
            <a:chExt cx="5729606" cy="2590800"/>
          </a:xfrm>
        </p:grpSpPr>
        <p:grpSp>
          <p:nvGrpSpPr>
            <p:cNvPr id="35" name="Group 34"/>
            <p:cNvGrpSpPr/>
            <p:nvPr/>
          </p:nvGrpSpPr>
          <p:grpSpPr>
            <a:xfrm>
              <a:off x="1905000" y="5867400"/>
              <a:ext cx="5334000" cy="152400"/>
              <a:chOff x="1905000" y="5562600"/>
              <a:chExt cx="5334000" cy="152400"/>
            </a:xfrm>
          </p:grpSpPr>
          <p:cxnSp>
            <p:nvCxnSpPr>
              <p:cNvPr id="62" name="Straight Connector 61"/>
              <p:cNvCxnSpPr/>
              <p:nvPr/>
            </p:nvCxnSpPr>
            <p:spPr>
              <a:xfrm>
                <a:off x="1905000" y="5562600"/>
                <a:ext cx="53340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Straight Connector 62"/>
              <p:cNvCxnSpPr/>
              <p:nvPr/>
            </p:nvCxnSpPr>
            <p:spPr>
              <a:xfrm flipH="1">
                <a:off x="2362200" y="5562600"/>
                <a:ext cx="152400" cy="15240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 flipH="1">
                <a:off x="2819400" y="5562600"/>
                <a:ext cx="152400" cy="15240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 flipH="1">
                <a:off x="3352800" y="5562600"/>
                <a:ext cx="152400" cy="15240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flipH="1">
                <a:off x="3810000" y="5562600"/>
                <a:ext cx="152400" cy="15240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 flipH="1">
                <a:off x="4343400" y="5562600"/>
                <a:ext cx="152400" cy="15240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 flipH="1">
                <a:off x="4876800" y="5562600"/>
                <a:ext cx="152400" cy="15240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9" name="Straight Connector 68"/>
              <p:cNvCxnSpPr/>
              <p:nvPr/>
            </p:nvCxnSpPr>
            <p:spPr>
              <a:xfrm flipH="1">
                <a:off x="5410200" y="5562600"/>
                <a:ext cx="152400" cy="15240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0" name="Straight Connector 69"/>
              <p:cNvCxnSpPr/>
              <p:nvPr/>
            </p:nvCxnSpPr>
            <p:spPr>
              <a:xfrm flipH="1">
                <a:off x="5943600" y="5562600"/>
                <a:ext cx="152400" cy="15240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1" name="Straight Connector 70"/>
              <p:cNvCxnSpPr/>
              <p:nvPr/>
            </p:nvCxnSpPr>
            <p:spPr>
              <a:xfrm flipH="1">
                <a:off x="6477000" y="5562600"/>
                <a:ext cx="152400" cy="152400"/>
              </a:xfrm>
              <a:prstGeom prst="line">
                <a:avLst/>
              </a:prstGeom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7" name="Oval 36"/>
            <p:cNvSpPr/>
            <p:nvPr/>
          </p:nvSpPr>
          <p:spPr>
            <a:xfrm>
              <a:off x="2514600" y="4572000"/>
              <a:ext cx="152400" cy="152400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>
              <a:off x="3048000" y="5029200"/>
              <a:ext cx="152400" cy="152400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>
              <a:off x="4038600" y="4343400"/>
              <a:ext cx="152400" cy="152400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>
              <a:off x="3124200" y="4267200"/>
              <a:ext cx="152400" cy="152400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>
              <a:off x="4419600" y="5257800"/>
              <a:ext cx="152400" cy="152400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2" name="Oval 41"/>
            <p:cNvSpPr/>
            <p:nvPr/>
          </p:nvSpPr>
          <p:spPr>
            <a:xfrm>
              <a:off x="5105400" y="4648200"/>
              <a:ext cx="152400" cy="152400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6" name="Oval 45"/>
            <p:cNvSpPr/>
            <p:nvPr/>
          </p:nvSpPr>
          <p:spPr>
            <a:xfrm>
              <a:off x="5943600" y="4495800"/>
              <a:ext cx="152400" cy="152400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7" name="Oval 46"/>
            <p:cNvSpPr/>
            <p:nvPr/>
          </p:nvSpPr>
          <p:spPr>
            <a:xfrm>
              <a:off x="5562600" y="5181600"/>
              <a:ext cx="76200" cy="76200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>
              <a:off x="4572000" y="4876800"/>
              <a:ext cx="76200" cy="76200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49" name="Straight Connector 48"/>
            <p:cNvCxnSpPr/>
            <p:nvPr/>
          </p:nvCxnSpPr>
          <p:spPr>
            <a:xfrm>
              <a:off x="1981200" y="4038600"/>
              <a:ext cx="510540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0" name="TextBox 15"/>
            <p:cNvSpPr txBox="1"/>
            <p:nvPr/>
          </p:nvSpPr>
          <p:spPr>
            <a:xfrm>
              <a:off x="6824979" y="3639065"/>
              <a:ext cx="809627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TW" sz="2000" dirty="0" smtClean="0">
                  <a:latin typeface="Adobe Garamond Pro Bold" pitchFamily="18" charset="0"/>
                </a:rPr>
                <a:t>TOA</a:t>
              </a:r>
              <a:endParaRPr lang="en-US" sz="2000" dirty="0">
                <a:latin typeface="Adobe Garamond Pro Bold" pitchFamily="18" charset="0"/>
              </a:endParaRPr>
            </a:p>
          </p:txBody>
        </p:sp>
        <p:cxnSp>
          <p:nvCxnSpPr>
            <p:cNvPr id="51" name="Curved Connector 50"/>
            <p:cNvCxnSpPr/>
            <p:nvPr/>
          </p:nvCxnSpPr>
          <p:spPr>
            <a:xfrm flipV="1">
              <a:off x="4800600" y="3429000"/>
              <a:ext cx="762000" cy="609600"/>
            </a:xfrm>
            <a:prstGeom prst="curvedConnector3">
              <a:avLst>
                <a:gd name="adj1" fmla="val 51791"/>
              </a:avLst>
            </a:prstGeom>
            <a:ln w="28575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urved Connector 51"/>
            <p:cNvCxnSpPr/>
            <p:nvPr/>
          </p:nvCxnSpPr>
          <p:spPr>
            <a:xfrm flipV="1">
              <a:off x="5181600" y="3429000"/>
              <a:ext cx="762000" cy="609600"/>
            </a:xfrm>
            <a:prstGeom prst="curvedConnector3">
              <a:avLst>
                <a:gd name="adj1" fmla="val 51791"/>
              </a:avLst>
            </a:prstGeom>
            <a:ln w="28575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urved Connector 56"/>
            <p:cNvCxnSpPr/>
            <p:nvPr/>
          </p:nvCxnSpPr>
          <p:spPr>
            <a:xfrm flipV="1">
              <a:off x="5562600" y="3429000"/>
              <a:ext cx="762000" cy="609600"/>
            </a:xfrm>
            <a:prstGeom prst="curvedConnector3">
              <a:avLst>
                <a:gd name="adj1" fmla="val 51791"/>
              </a:avLst>
            </a:prstGeom>
            <a:ln w="28575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urved Connector 57"/>
            <p:cNvCxnSpPr/>
            <p:nvPr/>
          </p:nvCxnSpPr>
          <p:spPr>
            <a:xfrm rot="5400000">
              <a:off x="2971800" y="5029200"/>
              <a:ext cx="609600" cy="609600"/>
            </a:xfrm>
            <a:prstGeom prst="curvedConnector3">
              <a:avLst>
                <a:gd name="adj1" fmla="val 50000"/>
              </a:avLst>
            </a:prstGeom>
            <a:ln w="28575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9" name="Oval 58"/>
            <p:cNvSpPr/>
            <p:nvPr/>
          </p:nvSpPr>
          <p:spPr>
            <a:xfrm>
              <a:off x="3733800" y="4800600"/>
              <a:ext cx="152400" cy="152400"/>
            </a:xfrm>
            <a:prstGeom prst="ellipse">
              <a:avLst/>
            </a:prstGeom>
            <a:noFill/>
            <a:ln w="31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cxnSp>
          <p:nvCxnSpPr>
            <p:cNvPr id="60" name="Curved Connector 59"/>
            <p:cNvCxnSpPr/>
            <p:nvPr/>
          </p:nvCxnSpPr>
          <p:spPr>
            <a:xfrm rot="5400000">
              <a:off x="3352800" y="5105400"/>
              <a:ext cx="609600" cy="609600"/>
            </a:xfrm>
            <a:prstGeom prst="curvedConnector3">
              <a:avLst>
                <a:gd name="adj1" fmla="val 50000"/>
              </a:avLst>
            </a:prstGeom>
            <a:ln w="28575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urved Connector 60"/>
            <p:cNvCxnSpPr/>
            <p:nvPr/>
          </p:nvCxnSpPr>
          <p:spPr>
            <a:xfrm rot="5400000">
              <a:off x="3810000" y="5105400"/>
              <a:ext cx="609600" cy="609600"/>
            </a:xfrm>
            <a:prstGeom prst="curvedConnector3">
              <a:avLst>
                <a:gd name="adj1" fmla="val 50000"/>
              </a:avLst>
            </a:prstGeom>
            <a:ln w="28575">
              <a:solidFill>
                <a:srgbClr val="0070C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10" name="Rectangle 109"/>
          <p:cNvSpPr/>
          <p:nvPr/>
        </p:nvSpPr>
        <p:spPr>
          <a:xfrm>
            <a:off x="3657600" y="5791200"/>
            <a:ext cx="1066691" cy="224938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600" dirty="0" smtClean="0"/>
              <a:t>LW</a:t>
            </a:r>
            <a:r>
              <a:rPr lang="zh-TW" altLang="en-US" sz="3600" dirty="0" smtClean="0"/>
              <a:t> </a:t>
            </a:r>
            <a:r>
              <a:rPr lang="en-US" altLang="zh-TW" sz="3600" dirty="0" smtClean="0"/>
              <a:t>Heating/Cooling Rate</a:t>
            </a:r>
            <a:endParaRPr lang="en-US" sz="3600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6482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Q = </a:t>
            </a:r>
            <a:r>
              <a:rPr lang="el-GR" dirty="0" smtClean="0">
                <a:latin typeface="Calibri"/>
              </a:rPr>
              <a:t>ρ</a:t>
            </a:r>
            <a:r>
              <a:rPr lang="en-US" dirty="0" smtClean="0">
                <a:latin typeface="Calibri"/>
              </a:rPr>
              <a:t>Cp</a:t>
            </a:r>
            <a:r>
              <a:rPr lang="el-GR" dirty="0" smtClean="0">
                <a:latin typeface="Calibri"/>
              </a:rPr>
              <a:t>Δ</a:t>
            </a:r>
            <a:r>
              <a:rPr lang="en-US" dirty="0" smtClean="0">
                <a:latin typeface="Calibri"/>
              </a:rPr>
              <a:t>T  </a:t>
            </a:r>
            <a:r>
              <a:rPr lang="en-US" sz="3600" b="1" dirty="0" smtClean="0">
                <a:latin typeface="Calibri"/>
              </a:rPr>
              <a:t>|</a:t>
            </a:r>
            <a:r>
              <a:rPr lang="en-US" dirty="0" smtClean="0">
                <a:latin typeface="Calibri"/>
              </a:rPr>
              <a:t>  LH(z) = -</a:t>
            </a:r>
            <a:r>
              <a:rPr lang="en-US" dirty="0" err="1" smtClean="0">
                <a:latin typeface="Calibri"/>
              </a:rPr>
              <a:t>dF</a:t>
            </a:r>
            <a:r>
              <a:rPr lang="en-US" dirty="0" smtClean="0">
                <a:latin typeface="Calibri"/>
              </a:rPr>
              <a:t>/</a:t>
            </a:r>
            <a:r>
              <a:rPr lang="en-US" dirty="0" err="1" smtClean="0">
                <a:latin typeface="Calibri"/>
              </a:rPr>
              <a:t>dz</a:t>
            </a:r>
            <a:r>
              <a:rPr lang="en-US" dirty="0" smtClean="0">
                <a:latin typeface="Calibri"/>
              </a:rPr>
              <a:t>  </a:t>
            </a:r>
            <a:r>
              <a:rPr lang="en-US" sz="3600" b="1" dirty="0" smtClean="0">
                <a:latin typeface="Calibri"/>
              </a:rPr>
              <a:t>|</a:t>
            </a:r>
            <a:r>
              <a:rPr lang="en-US" dirty="0" smtClean="0">
                <a:latin typeface="Calibri"/>
              </a:rPr>
              <a:t>  Set  -</a:t>
            </a:r>
            <a:r>
              <a:rPr lang="en-US" dirty="0" err="1" smtClean="0">
                <a:latin typeface="Calibri"/>
              </a:rPr>
              <a:t>dF</a:t>
            </a:r>
            <a:r>
              <a:rPr lang="en-US" dirty="0" smtClean="0">
                <a:latin typeface="Calibri"/>
              </a:rPr>
              <a:t>/</a:t>
            </a:r>
            <a:r>
              <a:rPr lang="en-US" dirty="0" err="1" smtClean="0">
                <a:latin typeface="Calibri"/>
              </a:rPr>
              <a:t>dz</a:t>
            </a:r>
            <a:r>
              <a:rPr lang="en-US" dirty="0" smtClean="0">
                <a:latin typeface="Calibri"/>
              </a:rPr>
              <a:t> = </a:t>
            </a:r>
            <a:r>
              <a:rPr lang="en-US" dirty="0" err="1" smtClean="0">
                <a:latin typeface="Calibri"/>
              </a:rPr>
              <a:t>dQ</a:t>
            </a:r>
            <a:r>
              <a:rPr lang="en-US" dirty="0" smtClean="0">
                <a:latin typeface="Calibri"/>
              </a:rPr>
              <a:t>/</a:t>
            </a:r>
            <a:r>
              <a:rPr lang="en-US" dirty="0" err="1" smtClean="0">
                <a:latin typeface="Calibri"/>
              </a:rPr>
              <a:t>dt</a:t>
            </a:r>
            <a:r>
              <a:rPr lang="en-US" dirty="0" smtClean="0">
                <a:latin typeface="Calibri"/>
              </a:rPr>
              <a:t> </a:t>
            </a:r>
          </a:p>
          <a:p>
            <a:pPr>
              <a:buNone/>
            </a:pPr>
            <a:r>
              <a:rPr lang="en-US" dirty="0" smtClean="0">
                <a:latin typeface="Calibri"/>
              </a:rPr>
              <a:t> </a:t>
            </a:r>
            <a:endParaRPr lang="en-US" dirty="0" smtClean="0"/>
          </a:p>
          <a:p>
            <a:r>
              <a:rPr lang="en-US" dirty="0" smtClean="0"/>
              <a:t>It provides insights of the strength of these effects at each level.</a:t>
            </a:r>
          </a:p>
          <a:p>
            <a:pPr>
              <a:buSzPct val="92000"/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en-US" dirty="0" smtClean="0"/>
              <a:t>Positive </a:t>
            </a:r>
            <a:r>
              <a:rPr lang="en-US" dirty="0" smtClean="0"/>
              <a:t>– the layer warms</a:t>
            </a:r>
          </a:p>
          <a:p>
            <a:pPr>
              <a:buSzPct val="92000"/>
              <a:buFont typeface="Wingdings" pitchFamily="2" charset="2"/>
              <a:buChar char="q"/>
            </a:pPr>
            <a:r>
              <a:rPr lang="en-US" dirty="0" smtClean="0"/>
              <a:t> </a:t>
            </a:r>
            <a:r>
              <a:rPr lang="en-US" dirty="0" smtClean="0"/>
              <a:t>Negative</a:t>
            </a:r>
            <a:r>
              <a:rPr lang="en-US" dirty="0" smtClean="0"/>
              <a:t> </a:t>
            </a:r>
            <a:r>
              <a:rPr lang="en-US" dirty="0" smtClean="0"/>
              <a:t>– the layer cools</a:t>
            </a:r>
          </a:p>
          <a:p>
            <a:pPr>
              <a:buSzPct val="92000"/>
              <a:buFont typeface="Wingdings" pitchFamily="2" charset="2"/>
              <a:buChar char="q"/>
            </a:pPr>
            <a:endParaRPr lang="en-US" dirty="0" smtClean="0"/>
          </a:p>
          <a:p>
            <a:pPr>
              <a:buSzPct val="92000"/>
            </a:pP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1295400" y="1524000"/>
            <a:ext cx="6629400" cy="899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Fundamental Equations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sz="3000" dirty="0" smtClean="0"/>
              <a:t>Light extinction coefficient by aerosols:</a:t>
            </a:r>
          </a:p>
          <a:p>
            <a:pPr lvl="8">
              <a:buNone/>
            </a:pPr>
            <a:r>
              <a:rPr lang="en-US" sz="3000" dirty="0" smtClean="0"/>
              <a:t>                                           </a:t>
            </a:r>
          </a:p>
          <a:p>
            <a:pPr lvl="8">
              <a:buNone/>
            </a:pPr>
            <a:endParaRPr lang="en-US" sz="3000" dirty="0" smtClean="0"/>
          </a:p>
          <a:p>
            <a:r>
              <a:rPr lang="en-US" sz="3000" dirty="0" smtClean="0"/>
              <a:t>Assuming no scattering, then </a:t>
            </a:r>
            <a:r>
              <a:rPr lang="en-US" sz="3000" dirty="0" err="1" smtClean="0"/>
              <a:t>transmissivity</a:t>
            </a:r>
            <a:r>
              <a:rPr lang="en-US" sz="3000" dirty="0" smtClean="0"/>
              <a:t> of aerosol is:</a:t>
            </a:r>
          </a:p>
          <a:p>
            <a:pPr>
              <a:buNone/>
            </a:pPr>
            <a:endParaRPr lang="en-US" sz="3000" dirty="0" smtClean="0"/>
          </a:p>
          <a:p>
            <a:r>
              <a:rPr lang="en-US" sz="3000" dirty="0" smtClean="0"/>
              <a:t>Total </a:t>
            </a:r>
            <a:r>
              <a:rPr lang="en-US" sz="3000" dirty="0" err="1" smtClean="0"/>
              <a:t>transmissivity</a:t>
            </a:r>
            <a:r>
              <a:rPr lang="en-US" sz="3000" dirty="0" smtClean="0"/>
              <a:t>:</a:t>
            </a:r>
          </a:p>
          <a:p>
            <a:endParaRPr lang="en-US" sz="3000" dirty="0" smtClean="0"/>
          </a:p>
          <a:p>
            <a:endParaRPr lang="en-US" sz="30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pPr>
              <a:buNone/>
            </a:pPr>
            <a:endParaRPr lang="en-US" sz="2800" dirty="0" smtClean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09800"/>
            <a:ext cx="4667250" cy="981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0400" y="3886200"/>
            <a:ext cx="2362200" cy="900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638800"/>
            <a:ext cx="1840832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44459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Paper Outline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53000"/>
          </a:xfrm>
        </p:spPr>
        <p:txBody>
          <a:bodyPr>
            <a:noAutofit/>
          </a:bodyPr>
          <a:lstStyle/>
          <a:p>
            <a:pPr marL="514350" indent="-514350">
              <a:buNone/>
            </a:pPr>
            <a:r>
              <a:rPr lang="en-US" sz="2800" dirty="0" smtClean="0"/>
              <a:t>1. Reference case (MLS)</a:t>
            </a:r>
          </a:p>
          <a:p>
            <a:pPr marL="514350" indent="-514350">
              <a:buNone/>
            </a:pPr>
            <a:r>
              <a:rPr lang="en-US" sz="2800" dirty="0" smtClean="0"/>
              <a:t>	- Fixed 300ppm CO</a:t>
            </a:r>
            <a:r>
              <a:rPr lang="en-US" sz="2800" baseline="-25000" dirty="0" smtClean="0"/>
              <a:t>2</a:t>
            </a:r>
          </a:p>
          <a:p>
            <a:pPr marL="514350" indent="-514350">
              <a:buNone/>
            </a:pPr>
            <a:r>
              <a:rPr lang="en-US" sz="2800" dirty="0" smtClean="0"/>
              <a:t>	- Liquid Water Path (LWP) </a:t>
            </a:r>
          </a:p>
          <a:p>
            <a:pPr marL="514350" indent="-514350">
              <a:buNone/>
            </a:pPr>
            <a:r>
              <a:rPr lang="en-US" sz="2800" dirty="0" smtClean="0"/>
              <a:t>	- Doubling CO</a:t>
            </a:r>
            <a:r>
              <a:rPr lang="en-US" sz="2800" baseline="-25000" dirty="0" smtClean="0"/>
              <a:t>2</a:t>
            </a:r>
          </a:p>
          <a:p>
            <a:pPr marL="514350" indent="-514350">
              <a:buNone/>
            </a:pPr>
            <a:r>
              <a:rPr lang="en-US" sz="2800" dirty="0" smtClean="0"/>
              <a:t>	- Aerosol in stratosphere</a:t>
            </a:r>
          </a:p>
          <a:p>
            <a:pPr marL="514350" indent="-514350">
              <a:buNone/>
            </a:pPr>
            <a:r>
              <a:rPr lang="en-US" sz="2800" dirty="0" smtClean="0"/>
              <a:t>2. Extreme case </a:t>
            </a:r>
          </a:p>
          <a:p>
            <a:pPr>
              <a:buNone/>
            </a:pPr>
            <a:r>
              <a:rPr lang="en-US" sz="2800" dirty="0" smtClean="0"/>
              <a:t>	  - Constant  </a:t>
            </a:r>
            <a:r>
              <a:rPr lang="el-GR" sz="2800" dirty="0" smtClean="0"/>
              <a:t>β</a:t>
            </a:r>
            <a:r>
              <a:rPr lang="en-US" sz="2800" baseline="-25000" dirty="0" err="1" smtClean="0"/>
              <a:t>ae</a:t>
            </a:r>
            <a:endParaRPr lang="en-US" sz="2800" baseline="-25000" dirty="0" smtClean="0"/>
          </a:p>
          <a:p>
            <a:pPr lvl="1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  - Exponentially decreasing </a:t>
            </a:r>
            <a:r>
              <a:rPr lang="el-GR" sz="2800" dirty="0" smtClean="0">
                <a:solidFill>
                  <a:schemeClr val="tx1"/>
                </a:solidFill>
              </a:rPr>
              <a:t>β</a:t>
            </a:r>
            <a:r>
              <a:rPr lang="en-US" sz="2800" baseline="-25000" dirty="0" err="1" smtClean="0">
                <a:solidFill>
                  <a:schemeClr val="tx1"/>
                </a:solidFill>
              </a:rPr>
              <a:t>ae</a:t>
            </a:r>
            <a:endParaRPr lang="en-US" sz="2800" baseline="-25000" dirty="0" smtClean="0">
              <a:solidFill>
                <a:schemeClr val="tx1"/>
              </a:solidFill>
            </a:endParaRPr>
          </a:p>
          <a:p>
            <a:pPr lvl="1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 	 → Fixed H (1km), varying V</a:t>
            </a:r>
          </a:p>
          <a:p>
            <a:pPr>
              <a:buNone/>
            </a:pPr>
            <a:r>
              <a:rPr lang="en-US" sz="2800" dirty="0" smtClean="0"/>
              <a:t>	    → Fixed V(20km), varying H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6323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Paper Outline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219200"/>
            <a:ext cx="8229600" cy="4953000"/>
          </a:xfrm>
        </p:spPr>
        <p:txBody>
          <a:bodyPr>
            <a:noAutofit/>
          </a:bodyPr>
          <a:lstStyle/>
          <a:p>
            <a:pPr marL="514350" indent="-514350">
              <a:buNone/>
            </a:pPr>
            <a:r>
              <a:rPr lang="en-US" sz="2800" dirty="0" smtClean="0"/>
              <a:t>1. Reference case (MLS)</a:t>
            </a:r>
          </a:p>
          <a:p>
            <a:pPr marL="514350" indent="-514350">
              <a:buNone/>
            </a:pPr>
            <a:r>
              <a:rPr lang="en-US" sz="2800" dirty="0" smtClean="0"/>
              <a:t>	- </a:t>
            </a:r>
            <a:r>
              <a:rPr lang="en-US" sz="2800" dirty="0" smtClean="0">
                <a:solidFill>
                  <a:srgbClr val="C00000"/>
                </a:solidFill>
              </a:rPr>
              <a:t>Fixed 300ppm CO</a:t>
            </a:r>
            <a:r>
              <a:rPr lang="en-US" sz="2800" baseline="-25000" dirty="0" smtClean="0">
                <a:solidFill>
                  <a:srgbClr val="C00000"/>
                </a:solidFill>
              </a:rPr>
              <a:t>2</a:t>
            </a:r>
          </a:p>
          <a:p>
            <a:pPr marL="514350" indent="-514350">
              <a:buNone/>
            </a:pPr>
            <a:r>
              <a:rPr lang="en-US" sz="2800" dirty="0" smtClean="0"/>
              <a:t>	- Liquid Water Path (LWP) </a:t>
            </a:r>
          </a:p>
          <a:p>
            <a:pPr marL="514350" indent="-514350">
              <a:buNone/>
            </a:pPr>
            <a:r>
              <a:rPr lang="en-US" sz="2800" dirty="0" smtClean="0"/>
              <a:t>	- Doubling CO</a:t>
            </a:r>
            <a:r>
              <a:rPr lang="en-US" sz="2800" baseline="-25000" dirty="0" smtClean="0"/>
              <a:t>2</a:t>
            </a:r>
          </a:p>
          <a:p>
            <a:pPr marL="514350" indent="-514350">
              <a:buNone/>
            </a:pPr>
            <a:r>
              <a:rPr lang="en-US" sz="2800" dirty="0" smtClean="0"/>
              <a:t>	- Aerosol in stratosphere</a:t>
            </a:r>
          </a:p>
          <a:p>
            <a:pPr marL="514350" indent="-514350">
              <a:buNone/>
            </a:pPr>
            <a:r>
              <a:rPr lang="en-US" sz="2800" dirty="0" smtClean="0"/>
              <a:t>2. Extreme case </a:t>
            </a:r>
          </a:p>
          <a:p>
            <a:pPr>
              <a:buNone/>
            </a:pPr>
            <a:r>
              <a:rPr lang="en-US" sz="2800" dirty="0" smtClean="0"/>
              <a:t>	  - </a:t>
            </a:r>
            <a:r>
              <a:rPr lang="en-US" sz="2800" dirty="0" smtClean="0">
                <a:solidFill>
                  <a:srgbClr val="C00000"/>
                </a:solidFill>
              </a:rPr>
              <a:t>Constant  </a:t>
            </a:r>
            <a:r>
              <a:rPr lang="el-GR" sz="2800" dirty="0" smtClean="0">
                <a:solidFill>
                  <a:srgbClr val="C00000"/>
                </a:solidFill>
              </a:rPr>
              <a:t>β</a:t>
            </a:r>
            <a:r>
              <a:rPr lang="en-US" sz="2800" baseline="-25000" dirty="0" err="1" smtClean="0">
                <a:solidFill>
                  <a:srgbClr val="C00000"/>
                </a:solidFill>
              </a:rPr>
              <a:t>ae</a:t>
            </a:r>
            <a:endParaRPr lang="en-US" sz="2800" baseline="-25000" dirty="0" smtClean="0">
              <a:solidFill>
                <a:srgbClr val="C00000"/>
              </a:solidFill>
            </a:endParaRPr>
          </a:p>
          <a:p>
            <a:pPr lvl="1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  - Exponentially decreasing </a:t>
            </a:r>
            <a:r>
              <a:rPr lang="el-GR" sz="2800" dirty="0" smtClean="0">
                <a:solidFill>
                  <a:schemeClr val="tx1"/>
                </a:solidFill>
              </a:rPr>
              <a:t>β</a:t>
            </a:r>
            <a:r>
              <a:rPr lang="en-US" sz="2800" baseline="-25000" dirty="0" err="1" smtClean="0">
                <a:solidFill>
                  <a:schemeClr val="tx1"/>
                </a:solidFill>
              </a:rPr>
              <a:t>ae</a:t>
            </a:r>
            <a:endParaRPr lang="en-US" sz="2800" baseline="-25000" dirty="0" smtClean="0">
              <a:solidFill>
                <a:schemeClr val="tx1"/>
              </a:solidFill>
            </a:endParaRPr>
          </a:p>
          <a:p>
            <a:pPr lvl="1">
              <a:buNone/>
            </a:pPr>
            <a:r>
              <a:rPr lang="en-US" sz="2800" dirty="0" smtClean="0">
                <a:solidFill>
                  <a:schemeClr val="tx1"/>
                </a:solidFill>
              </a:rPr>
              <a:t> 	 → </a:t>
            </a:r>
            <a:r>
              <a:rPr lang="en-US" sz="2800" dirty="0" smtClean="0">
                <a:solidFill>
                  <a:srgbClr val="C00000"/>
                </a:solidFill>
              </a:rPr>
              <a:t>Fixed H (1km), varying V</a:t>
            </a:r>
          </a:p>
          <a:p>
            <a:pPr>
              <a:buNone/>
            </a:pPr>
            <a:r>
              <a:rPr lang="en-US" sz="2800" dirty="0" smtClean="0"/>
              <a:t>	    → Fixed V(20km), varying H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xmlns="" val="36323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1561</TotalTime>
  <Words>793</Words>
  <Application>Microsoft Office PowerPoint</Application>
  <PresentationFormat>On-screen Show (4:3)</PresentationFormat>
  <Paragraphs>176</Paragraphs>
  <Slides>23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Origin</vt:lpstr>
      <vt:lpstr>The Effect of Aerosols on Long Wave Radiation and Global Warming</vt:lpstr>
      <vt:lpstr>Warm-Up</vt:lpstr>
      <vt:lpstr>Slide 3</vt:lpstr>
      <vt:lpstr>Motivation</vt:lpstr>
      <vt:lpstr>Key long wave radiation properties</vt:lpstr>
      <vt:lpstr>LW Heating/Cooling Rate</vt:lpstr>
      <vt:lpstr>Fundamental Equations</vt:lpstr>
      <vt:lpstr>Paper Outline</vt:lpstr>
      <vt:lpstr>Paper Outline</vt:lpstr>
      <vt:lpstr>Model Setting</vt:lpstr>
      <vt:lpstr>Location Choice: Lan Zhou City, Gansu, China</vt:lpstr>
      <vt:lpstr>Reference Case (cloud-free)</vt:lpstr>
      <vt:lpstr>Effect of LWP on LW </vt:lpstr>
      <vt:lpstr>Paper Outline</vt:lpstr>
      <vt:lpstr>Extreme case (const. βae )</vt:lpstr>
      <vt:lpstr>Extreme case (exp. decaying βae )</vt:lpstr>
      <vt:lpstr>Table 2 (LWP) and Table 4 (dust) </vt:lpstr>
      <vt:lpstr>Table 2 (LWP) and Table 5 (fine aerosol)</vt:lpstr>
      <vt:lpstr>Conclusion (TAKE-HOME messages)</vt:lpstr>
      <vt:lpstr>A Broader Picture of Energy Transfer and Aerosols…</vt:lpstr>
      <vt:lpstr>Comments on the paper</vt:lpstr>
      <vt:lpstr> </vt:lpstr>
      <vt:lpstr>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Ya-Chun Tai</dc:creator>
  <cp:lastModifiedBy>Anna</cp:lastModifiedBy>
  <cp:revision>134</cp:revision>
  <dcterms:created xsi:type="dcterms:W3CDTF">2014-04-07T20:44:36Z</dcterms:created>
  <dcterms:modified xsi:type="dcterms:W3CDTF">2014-04-14T22:13:57Z</dcterms:modified>
</cp:coreProperties>
</file>