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72" r:id="rId6"/>
    <p:sldId id="273" r:id="rId7"/>
    <p:sldId id="262" r:id="rId8"/>
    <p:sldId id="283" r:id="rId9"/>
    <p:sldId id="268" r:id="rId10"/>
    <p:sldId id="264" r:id="rId11"/>
    <p:sldId id="282" r:id="rId12"/>
    <p:sldId id="265" r:id="rId13"/>
    <p:sldId id="266" r:id="rId14"/>
    <p:sldId id="293" r:id="rId15"/>
    <p:sldId id="267" r:id="rId16"/>
    <p:sldId id="284" r:id="rId17"/>
    <p:sldId id="269" r:id="rId18"/>
    <p:sldId id="276" r:id="rId19"/>
    <p:sldId id="277" r:id="rId20"/>
    <p:sldId id="280" r:id="rId21"/>
    <p:sldId id="285" r:id="rId22"/>
    <p:sldId id="286" r:id="rId23"/>
    <p:sldId id="287" r:id="rId24"/>
    <p:sldId id="288" r:id="rId25"/>
    <p:sldId id="294" r:id="rId26"/>
    <p:sldId id="278" r:id="rId27"/>
    <p:sldId id="279" r:id="rId28"/>
    <p:sldId id="289" r:id="rId29"/>
    <p:sldId id="292" r:id="rId30"/>
    <p:sldId id="290" r:id="rId31"/>
    <p:sldId id="291" r:id="rId32"/>
    <p:sldId id="270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11" autoAdjust="0"/>
  </p:normalViewPr>
  <p:slideViewPr>
    <p:cSldViewPr snapToGrid="0" snapToObjects="1">
      <p:cViewPr>
        <p:scale>
          <a:sx n="70" d="100"/>
          <a:sy n="70" d="100"/>
        </p:scale>
        <p:origin x="-1080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EE1C-9AD3-5E4E-9441-40CC72B93671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5920-DEB4-364E-AAB1-F90CAC9AB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1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Overall cooling</a:t>
            </a:r>
          </a:p>
          <a:p>
            <a:r>
              <a:rPr lang="en-US" dirty="0" smtClean="0"/>
              <a:t>Climate change will impact natural aerosol sources and removal by precipitation but no confidence level on overall</a:t>
            </a:r>
            <a:r>
              <a:rPr lang="en-US" baseline="0" dirty="0" smtClean="0"/>
              <a:t> impact on PM2.5 distributions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B5920-DEB4-364E-AAB1-F90CAC9AB1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3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 in the chemical formation of biogenic secondary</a:t>
            </a:r>
            <a:r>
              <a:rPr lang="en-US" baseline="0" dirty="0" smtClean="0"/>
              <a:t> organic aerosol due to changes in anthropogenic nitrogen oxide emissions qualify as a DRF but similar changes induced by changes in lighting </a:t>
            </a:r>
            <a:r>
              <a:rPr lang="en-US" baseline="0" dirty="0" err="1" smtClean="0"/>
              <a:t>NOx</a:t>
            </a:r>
            <a:r>
              <a:rPr lang="en-US" baseline="0" dirty="0" smtClean="0"/>
              <a:t> sources (due to climate feedback) do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B5920-DEB4-364E-AAB1-F90CAC9AB1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7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MODIS: Moderate Resolution Imaging </a:t>
            </a:r>
            <a:r>
              <a:rPr lang="en-US" dirty="0" err="1" smtClean="0"/>
              <a:t>Spectroradiometer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On board Terra satellite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B5920-DEB4-364E-AAB1-F90CAC9AB10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5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OA (20%)</a:t>
            </a:r>
            <a:r>
              <a:rPr lang="en-US" baseline="0" dirty="0" smtClean="0"/>
              <a:t> dust (15%) similar to </a:t>
            </a:r>
            <a:r>
              <a:rPr lang="en-US" baseline="0" dirty="0" err="1" smtClean="0"/>
              <a:t>aerocom</a:t>
            </a:r>
            <a:endParaRPr lang="en-US" baseline="0" dirty="0" smtClean="0"/>
          </a:p>
          <a:p>
            <a:r>
              <a:rPr lang="en-US" baseline="0" dirty="0" smtClean="0"/>
              <a:t>BC about half </a:t>
            </a:r>
            <a:r>
              <a:rPr lang="en-US" baseline="0" dirty="0" err="1" smtClean="0"/>
              <a:t>aerocom</a:t>
            </a:r>
            <a:endParaRPr lang="en-US" baseline="0" dirty="0" smtClean="0"/>
          </a:p>
          <a:p>
            <a:r>
              <a:rPr lang="en-US" baseline="0" dirty="0" smtClean="0"/>
              <a:t>Sulfate 32% lower than </a:t>
            </a:r>
            <a:r>
              <a:rPr lang="en-US" baseline="0" dirty="0" err="1" smtClean="0"/>
              <a:t>aerocom</a:t>
            </a:r>
            <a:endParaRPr lang="en-US" baseline="0" dirty="0" smtClean="0"/>
          </a:p>
          <a:p>
            <a:r>
              <a:rPr lang="en-US" baseline="0" dirty="0" smtClean="0"/>
              <a:t>Sum of inorganic aerosols (sulfate, nitrate, ammonium) within 5%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Sea salt ~40% lower</a:t>
            </a:r>
          </a:p>
          <a:p>
            <a:r>
              <a:rPr lang="en-US" baseline="0" dirty="0" smtClean="0"/>
              <a:t>MEE lower (AOD)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B5920-DEB4-364E-AAB1-F90CAC9AB10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8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B5920-DEB4-364E-AAB1-F90CAC9AB10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22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Zonal radiative impacts</a:t>
            </a:r>
          </a:p>
          <a:p>
            <a:r>
              <a:rPr lang="en-US" dirty="0" smtClean="0"/>
              <a:t>Forcing concentrated in N latitudes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anthro</a:t>
            </a:r>
            <a:r>
              <a:rPr lang="en-US" baseline="0" dirty="0" smtClean="0"/>
              <a:t>. emissions N. Am, Europe, Asia)</a:t>
            </a:r>
          </a:p>
          <a:p>
            <a:r>
              <a:rPr lang="en-US" baseline="0" dirty="0" smtClean="0"/>
              <a:t>Modest impacts in the arctic – spring/summer Eurasia sulfate pollution</a:t>
            </a:r>
          </a:p>
          <a:p>
            <a:r>
              <a:rPr lang="en-US" baseline="0" dirty="0" smtClean="0"/>
              <a:t>Sea salt in S ocean</a:t>
            </a:r>
          </a:p>
          <a:p>
            <a:r>
              <a:rPr lang="en-US" baseline="0" dirty="0" smtClean="0"/>
              <a:t>Biomass burning in the tropics and artic</a:t>
            </a:r>
          </a:p>
          <a:p>
            <a:r>
              <a:rPr lang="en-US" baseline="0" dirty="0" smtClean="0"/>
              <a:t>Dust </a:t>
            </a:r>
            <a:r>
              <a:rPr lang="en-US" baseline="0" smtClean="0"/>
              <a:t>from Africa </a:t>
            </a:r>
            <a:r>
              <a:rPr lang="en-US" baseline="0" dirty="0" smtClean="0"/>
              <a:t>and Asia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B5920-DEB4-364E-AAB1-F90CAC9AB10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5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EDA0-8307-4F4B-91E4-FFFCF28C8EE6}" type="datetime4">
              <a:rPr lang="en-US" smtClean="0"/>
              <a:pPr/>
              <a:t>February 24,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CEB6-547E-483D-9E79-FC30AFF2B556}" type="datetime4">
              <a:rPr lang="en-US" smtClean="0"/>
              <a:pPr/>
              <a:t>February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0341-FE9B-4A75-B925-ADF6ABB285F5}" type="datetime4">
              <a:rPr lang="en-US" smtClean="0"/>
              <a:pPr/>
              <a:t>February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EFD-E4DF-440F-BF03-4E79F8C9D5A7}" type="datetime4">
              <a:rPr lang="en-US" smtClean="0"/>
              <a:pPr/>
              <a:t>February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D2A4-22C9-4E4B-B948-59D952541FBF}" type="datetime4">
              <a:rPr lang="en-US" smtClean="0"/>
              <a:pPr/>
              <a:t>February 24,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170-1FF3-45B2-B3A2-492A30B0FD2E}" type="datetime4">
              <a:rPr lang="en-US" smtClean="0"/>
              <a:pPr/>
              <a:t>February 24,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9354-24AF-4341-8DA8-89218BC156B4}" type="datetime4">
              <a:rPr lang="en-US" smtClean="0"/>
              <a:pPr/>
              <a:t>February 24,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BC5F-E2AA-4407-A162-840CF9F7668F}" type="datetime4">
              <a:rPr lang="en-US" smtClean="0"/>
              <a:pPr/>
              <a:t>February 24,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36B7-F088-4396-828F-48DC0890B095}" type="datetime4">
              <a:rPr lang="en-US" smtClean="0"/>
              <a:pPr/>
              <a:t>February 24,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1E66-BC92-4986-8B78-ABAAD03FBA38}" type="datetime4">
              <a:rPr lang="en-US" smtClean="0"/>
              <a:pPr/>
              <a:t>February 24,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CF7-8CE6-40EA-91EE-4E558F2A09D9}" type="datetime4">
              <a:rPr lang="en-US" smtClean="0"/>
              <a:pPr/>
              <a:t>February 24,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D1BDB95-F44F-482A-BCDA-E0D9E1D4B386}" type="datetime4">
              <a:rPr lang="en-US" smtClean="0"/>
              <a:pPr/>
              <a:t>February 24,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7/72/MODAL2_M_AER_OD.og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4346758"/>
          </a:xfrm>
        </p:spPr>
        <p:txBody>
          <a:bodyPr/>
          <a:lstStyle/>
          <a:p>
            <a:r>
              <a:rPr lang="en-US" sz="7200" dirty="0"/>
              <a:t>Beyond direct </a:t>
            </a:r>
            <a:r>
              <a:rPr lang="en-US" sz="7200" dirty="0" err="1"/>
              <a:t>radiative</a:t>
            </a:r>
            <a:r>
              <a:rPr lang="en-US" sz="7200" dirty="0"/>
              <a:t> forcing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97852"/>
            <a:ext cx="6858000" cy="1960148"/>
          </a:xfrm>
        </p:spPr>
        <p:txBody>
          <a:bodyPr>
            <a:normAutofit/>
          </a:bodyPr>
          <a:lstStyle/>
          <a:p>
            <a:r>
              <a:rPr lang="en-US" dirty="0" err="1" smtClean="0"/>
              <a:t>Heald</a:t>
            </a:r>
            <a:r>
              <a:rPr lang="en-US" dirty="0" smtClean="0"/>
              <a:t> et al. 2013 ACPD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Ashley Pierce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Aerosol seminar, February 24th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9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8552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0"/>
            <a:ext cx="7620000" cy="601673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u="sng" dirty="0"/>
              <a:t>Chemical transport model (CTM</a:t>
            </a:r>
            <a:r>
              <a:rPr lang="en-US" u="sng" dirty="0" smtClean="0"/>
              <a:t>)</a:t>
            </a:r>
            <a:r>
              <a:rPr lang="en-US" dirty="0" smtClean="0"/>
              <a:t>: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driven </a:t>
            </a:r>
            <a:r>
              <a:rPr lang="en-US" dirty="0"/>
              <a:t>by assimilated </a:t>
            </a:r>
            <a:r>
              <a:rPr lang="en-US" dirty="0" smtClean="0"/>
              <a:t>meteorology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Integrated online with the global GEOS-</a:t>
            </a:r>
            <a:r>
              <a:rPr lang="en-US" dirty="0" err="1"/>
              <a:t>Chem</a:t>
            </a:r>
            <a:r>
              <a:rPr lang="en-US" dirty="0"/>
              <a:t> (v9-01-03) chemical transport model (GCRT) driven by GEOS-5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Year 2010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2° x 2.5°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47 vertical </a:t>
            </a:r>
            <a:r>
              <a:rPr lang="en-US" dirty="0" smtClean="0"/>
              <a:t>levels</a:t>
            </a:r>
            <a:endParaRPr lang="en-US" u="sng" dirty="0" smtClean="0"/>
          </a:p>
          <a:p>
            <a:pPr marL="342900" indent="-342900">
              <a:buFont typeface="Arial"/>
              <a:buChar char="•"/>
            </a:pPr>
            <a:r>
              <a:rPr lang="en-US" u="sng" dirty="0" smtClean="0"/>
              <a:t>Rapid Radiative Transfer Model for GCMs (RRTMG)</a:t>
            </a:r>
            <a:r>
              <a:rPr lang="en-US" dirty="0" smtClean="0"/>
              <a:t>:</a:t>
            </a:r>
            <a:endParaRPr lang="en-US" u="sng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correlated-k method to calculate </a:t>
            </a:r>
            <a:r>
              <a:rPr lang="en-US" dirty="0" err="1" smtClean="0"/>
              <a:t>longwave</a:t>
            </a:r>
            <a:r>
              <a:rPr lang="en-US" dirty="0" smtClean="0"/>
              <a:t> (LW) and shortwave (SW) atmospheric fluxes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Shown to be highly accurate in tests against reference </a:t>
            </a:r>
            <a:r>
              <a:rPr lang="en-US" dirty="0" err="1" smtClean="0"/>
              <a:t>radiative</a:t>
            </a:r>
            <a:r>
              <a:rPr lang="en-US" dirty="0" smtClean="0"/>
              <a:t> transfer calculations as part of the Continual </a:t>
            </a:r>
            <a:r>
              <a:rPr lang="en-US" dirty="0" err="1" smtClean="0"/>
              <a:t>Intercomparison</a:t>
            </a:r>
            <a:r>
              <a:rPr lang="en-US" dirty="0" smtClean="0"/>
              <a:t> of Radiations Codes (CIRC) project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AOD at a specific wavelength is calculated within GEOS-</a:t>
            </a:r>
            <a:r>
              <a:rPr lang="en-US" dirty="0" err="1"/>
              <a:t>Chem</a:t>
            </a:r>
            <a:r>
              <a:rPr lang="en-US" dirty="0"/>
              <a:t> as a function of local relative humidity from the mass concentration and mass extinction </a:t>
            </a:r>
            <a:r>
              <a:rPr lang="en-US" dirty="0" smtClean="0"/>
              <a:t>efficiency (MEE)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Uses aerosol optical depth (AOD), single scattering albedo (SSA), and asymmetry parameter (</a:t>
            </a:r>
            <a:r>
              <a:rPr lang="en-US" i="1" dirty="0" smtClean="0"/>
              <a:t>g</a:t>
            </a:r>
            <a:r>
              <a:rPr lang="en-US" dirty="0" smtClean="0"/>
              <a:t>) for each aerosol type to calculate aerosol impacts on </a:t>
            </a:r>
            <a:r>
              <a:rPr lang="en-US" dirty="0" err="1" smtClean="0"/>
              <a:t>rediative</a:t>
            </a:r>
            <a:r>
              <a:rPr lang="en-US" dirty="0" smtClean="0"/>
              <a:t> fluxes in both the shortwave and </a:t>
            </a:r>
            <a:r>
              <a:rPr lang="en-US" dirty="0" err="1" smtClean="0"/>
              <a:t>longwave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0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93824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5" name="Picture 4" descr="table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8" y="1410903"/>
            <a:ext cx="9003044" cy="47164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1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8552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4" name="Picture 3" descr="table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" y="1121622"/>
            <a:ext cx="8889188" cy="3569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82075" y="2339600"/>
            <a:ext cx="434435" cy="198867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66637" y="2339600"/>
            <a:ext cx="1203047" cy="19886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2790" y="4278138"/>
            <a:ext cx="122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Scattering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6638" y="4278138"/>
            <a:ext cx="130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Absorption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4698" y="2339599"/>
            <a:ext cx="2255715" cy="2189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4210" y="5087513"/>
            <a:ext cx="85080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/>
              <a:t>Aerosols </a:t>
            </a:r>
            <a:r>
              <a:rPr lang="en-US" sz="1900" b="1" dirty="0" smtClean="0"/>
              <a:t>treated </a:t>
            </a:r>
            <a:r>
              <a:rPr lang="en-US" sz="1900" b="1" dirty="0"/>
              <a:t>as externally mixed with log-normal size distributions and optical properties (including refractive indices and growth factors) defined by the Global Aerosol Data Set (GADS) database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21543"/>
          </a:xfrm>
        </p:spPr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819" y="1027944"/>
            <a:ext cx="7620000" cy="554283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Log-normal distribution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Refractive indices and growth factors </a:t>
            </a:r>
            <a:r>
              <a:rPr lang="en-US" dirty="0"/>
              <a:t>defined by the Global Aerosol Data Set (GADS) </a:t>
            </a:r>
            <a:r>
              <a:rPr lang="en-US" dirty="0" smtClean="0"/>
              <a:t>database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Fixed effective radii: 14.2 </a:t>
            </a:r>
            <a:r>
              <a:rPr lang="en-US" dirty="0" err="1"/>
              <a:t>μm</a:t>
            </a:r>
            <a:r>
              <a:rPr lang="en-US" dirty="0"/>
              <a:t> water droplets, 24.8 </a:t>
            </a:r>
            <a:r>
              <a:rPr lang="en-US" dirty="0" err="1"/>
              <a:t>μm</a:t>
            </a:r>
            <a:r>
              <a:rPr lang="en-US" dirty="0"/>
              <a:t> ice </a:t>
            </a:r>
            <a:r>
              <a:rPr lang="en-US" dirty="0" smtClean="0"/>
              <a:t>particles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20% of all dust is of anthropogenic origin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Biomass burning not included in anthropogenic emissions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Observations characterize total DRE of present-day aerosols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to estimate DRF the anthropogenic fraction is assumed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2100: anthropogenic emissions of ozone and aerosol precursors follow RCP 4.5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All other natural, fire emissions, methane concentrations are identical in 2010 and 2100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6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97192" cy="10969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Representative concentration pathways (RCP)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448882"/>
            <a:ext cx="8954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Global </a:t>
            </a:r>
            <a:r>
              <a:rPr lang="en-US" b="1" dirty="0"/>
              <a:t>Anthropogenic </a:t>
            </a:r>
            <a:r>
              <a:rPr lang="en-US" b="1" dirty="0" err="1"/>
              <a:t>Radiative</a:t>
            </a:r>
            <a:r>
              <a:rPr lang="en-US" b="1" dirty="0"/>
              <a:t> Forcing for the high RCP8.5, the medium-high RCP6, the medium-low RCP4.5 and the low RCP3-</a:t>
            </a:r>
            <a:r>
              <a:rPr lang="en-US" b="1" dirty="0" smtClean="0"/>
              <a:t>PD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two </a:t>
            </a:r>
            <a:r>
              <a:rPr lang="en-US" b="1" dirty="0"/>
              <a:t>supplementary </a:t>
            </a:r>
            <a:r>
              <a:rPr lang="en-US" b="1" dirty="0" smtClean="0"/>
              <a:t>extensions: </a:t>
            </a:r>
          </a:p>
          <a:p>
            <a:pPr marL="742950" lvl="1" indent="-285750">
              <a:buClr>
                <a:schemeClr val="tx2"/>
              </a:buClr>
              <a:buFont typeface="Arial"/>
              <a:buChar char="•"/>
            </a:pPr>
            <a:r>
              <a:rPr lang="en-US" dirty="0" smtClean="0"/>
              <a:t>connecting </a:t>
            </a:r>
            <a:r>
              <a:rPr lang="en-US" dirty="0"/>
              <a:t>RCP6.0 levels to RCP4.5 levels by 2250 (SCP6TO45</a:t>
            </a:r>
            <a:r>
              <a:rPr lang="en-US" dirty="0" smtClean="0"/>
              <a:t>)</a:t>
            </a:r>
          </a:p>
          <a:p>
            <a:pPr marL="742950" lvl="1" indent="-285750">
              <a:buClr>
                <a:schemeClr val="tx2"/>
              </a:buClr>
              <a:buFont typeface="Arial"/>
              <a:buChar char="•"/>
            </a:pPr>
            <a:r>
              <a:rPr lang="en-US" dirty="0" smtClean="0"/>
              <a:t>RCP45 </a:t>
            </a:r>
            <a:r>
              <a:rPr lang="en-US" dirty="0"/>
              <a:t>levels to RCP3PD concentrations and </a:t>
            </a:r>
            <a:r>
              <a:rPr lang="en-US" dirty="0" err="1"/>
              <a:t>forcings</a:t>
            </a:r>
            <a:r>
              <a:rPr lang="en-US" dirty="0"/>
              <a:t> (SCP45to3PD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631" y="1229505"/>
            <a:ext cx="6309336" cy="40379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5967" y="2371329"/>
            <a:ext cx="230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Emissions of aerosols and precursors decline sharply in 21</a:t>
            </a:r>
            <a:r>
              <a:rPr lang="en-US" b="1" baseline="30000" dirty="0" smtClean="0">
                <a:solidFill>
                  <a:schemeClr val="tx2"/>
                </a:solidFill>
              </a:rPr>
              <a:t>st</a:t>
            </a:r>
            <a:r>
              <a:rPr lang="en-US" b="1" dirty="0" smtClean="0">
                <a:solidFill>
                  <a:schemeClr val="tx2"/>
                </a:solidFill>
              </a:rPr>
              <a:t> century for all RCPs</a:t>
            </a:r>
          </a:p>
        </p:txBody>
      </p:sp>
    </p:spTree>
    <p:extLst>
      <p:ext uri="{BB962C8B-B14F-4D97-AF65-F5344CB8AC3E}">
        <p14:creationId xmlns:p14="http://schemas.microsoft.com/office/powerpoint/2010/main" val="426716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1665"/>
            <a:ext cx="7620000" cy="186633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Aerosols produce a warming over the highly reflective hot spots over North America, the Middle East, and Greenland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 other regions aerosols are typically more scattering than the surface albedo resulting in cooling</a:t>
            </a:r>
            <a:endParaRPr lang="en-US" dirty="0"/>
          </a:p>
        </p:txBody>
      </p:sp>
      <p:pic>
        <p:nvPicPr>
          <p:cNvPr id="4" name="Picture 3" descr="fig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" y="643923"/>
            <a:ext cx="8939315" cy="40252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8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16282"/>
          </a:xfrm>
        </p:spPr>
        <p:txBody>
          <a:bodyPr/>
          <a:lstStyle/>
          <a:p>
            <a:r>
              <a:rPr lang="en-US" dirty="0" smtClean="0"/>
              <a:t>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944"/>
            <a:ext cx="7620000" cy="5690097"/>
          </a:xfrm>
        </p:spPr>
        <p:txBody>
          <a:bodyPr>
            <a:normAutofit/>
          </a:bodyPr>
          <a:lstStyle/>
          <a:p>
            <a:r>
              <a:rPr lang="en-US" dirty="0" smtClean="0"/>
              <a:t>What is DRE?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Direct </a:t>
            </a:r>
            <a:r>
              <a:rPr lang="en-US" dirty="0" err="1" smtClean="0">
                <a:solidFill>
                  <a:schemeClr val="tx2"/>
                </a:solidFill>
              </a:rPr>
              <a:t>radiative</a:t>
            </a:r>
            <a:r>
              <a:rPr lang="en-US" dirty="0" smtClean="0">
                <a:solidFill>
                  <a:schemeClr val="tx2"/>
                </a:solidFill>
              </a:rPr>
              <a:t> effect: </a:t>
            </a:r>
          </a:p>
          <a:p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err="1">
                <a:solidFill>
                  <a:schemeClr val="tx2"/>
                </a:solidFill>
              </a:rPr>
              <a:t>R</a:t>
            </a:r>
            <a:r>
              <a:rPr lang="en-US" dirty="0" err="1" smtClean="0">
                <a:solidFill>
                  <a:schemeClr val="tx2"/>
                </a:solidFill>
              </a:rPr>
              <a:t>adiative</a:t>
            </a:r>
            <a:r>
              <a:rPr lang="en-US" dirty="0" smtClean="0">
                <a:solidFill>
                  <a:schemeClr val="tx2"/>
                </a:solidFill>
              </a:rPr>
              <a:t> impact of all atmospheric particles (natural and anthropogenic) on the Earth’s energy balance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What is DRF?</a:t>
            </a:r>
          </a:p>
          <a:p>
            <a:r>
              <a:rPr lang="en-US" dirty="0" smtClean="0">
                <a:solidFill>
                  <a:srgbClr val="D1282E"/>
                </a:solidFill>
              </a:rPr>
              <a:t>Direct </a:t>
            </a:r>
            <a:r>
              <a:rPr lang="en-US" dirty="0" err="1" smtClean="0">
                <a:solidFill>
                  <a:srgbClr val="D1282E"/>
                </a:solidFill>
              </a:rPr>
              <a:t>radiative</a:t>
            </a:r>
            <a:r>
              <a:rPr lang="en-US" dirty="0" smtClean="0">
                <a:solidFill>
                  <a:srgbClr val="D1282E"/>
                </a:solidFill>
              </a:rPr>
              <a:t> forcing:</a:t>
            </a:r>
          </a:p>
          <a:p>
            <a:r>
              <a:rPr lang="en-US" dirty="0">
                <a:solidFill>
                  <a:srgbClr val="D1282E"/>
                </a:solidFill>
              </a:rPr>
              <a:t>	C</a:t>
            </a:r>
            <a:r>
              <a:rPr lang="en-US" dirty="0" smtClean="0">
                <a:solidFill>
                  <a:srgbClr val="D1282E"/>
                </a:solidFill>
              </a:rPr>
              <a:t>hange in DRE from pre-industrial to present-day (not including climate feedbacks)</a:t>
            </a:r>
            <a:endParaRPr lang="en-US" dirty="0">
              <a:solidFill>
                <a:srgbClr val="D1282E"/>
              </a:solidFill>
            </a:endParaRPr>
          </a:p>
          <a:p>
            <a:endParaRPr lang="en-US" dirty="0"/>
          </a:p>
          <a:p>
            <a:r>
              <a:rPr lang="en-US" dirty="0" smtClean="0"/>
              <a:t>The difference?</a:t>
            </a:r>
          </a:p>
          <a:p>
            <a:r>
              <a:rPr lang="en-US" dirty="0" smtClean="0"/>
              <a:t>	</a:t>
            </a:r>
            <a:r>
              <a:rPr lang="en-US" dirty="0" err="1" smtClean="0">
                <a:solidFill>
                  <a:srgbClr val="D1282E"/>
                </a:solidFill>
              </a:rPr>
              <a:t>Radiative</a:t>
            </a:r>
            <a:r>
              <a:rPr lang="en-US" dirty="0" smtClean="0">
                <a:solidFill>
                  <a:srgbClr val="D1282E"/>
                </a:solidFill>
              </a:rPr>
              <a:t> </a:t>
            </a:r>
            <a:r>
              <a:rPr lang="en-US" dirty="0">
                <a:solidFill>
                  <a:srgbClr val="D1282E"/>
                </a:solidFill>
              </a:rPr>
              <a:t>impacts of natural aerosols are typically reflected in DRE and not DRF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8552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944"/>
            <a:ext cx="7620000" cy="5098219"/>
          </a:xfrm>
        </p:spPr>
        <p:txBody>
          <a:bodyPr/>
          <a:lstStyle/>
          <a:p>
            <a:r>
              <a:rPr lang="en-US" dirty="0" smtClean="0"/>
              <a:t>Global radiative impact of natural aerosol is more than 4 times that of anthropogenic aerosol perturbation</a:t>
            </a:r>
          </a:p>
          <a:p>
            <a:pPr marL="800100" lvl="1" indent="-342900"/>
            <a:r>
              <a:rPr lang="en-US" dirty="0" smtClean="0"/>
              <a:t>total aerosol DRE: -1.83 Wm</a:t>
            </a:r>
            <a:r>
              <a:rPr lang="en-US" baseline="30000" dirty="0" smtClean="0"/>
              <a:t>-2</a:t>
            </a:r>
          </a:p>
          <a:p>
            <a:pPr marL="800100" lvl="1" indent="-342900"/>
            <a:r>
              <a:rPr lang="en-US" dirty="0" smtClean="0"/>
              <a:t>total aerosol DRF: -</a:t>
            </a:r>
            <a:r>
              <a:rPr lang="en-US" dirty="0"/>
              <a:t>0.36 Wm</a:t>
            </a:r>
            <a:r>
              <a:rPr lang="en-US" baseline="30000" dirty="0"/>
              <a:t>-2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Tropospheric aerosols exert a large influence on the global energy balance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8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 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186"/>
            <a:ext cx="8891552" cy="5502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44" y="-66855"/>
            <a:ext cx="79701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3: </a:t>
            </a:r>
            <a:r>
              <a:rPr lang="en-US" b="1" dirty="0"/>
              <a:t>Global annual mean aerosol budget and impacts simulated for 2010 using GCRT </a:t>
            </a:r>
            <a:endParaRPr lang="en-US" b="1" dirty="0" smtClean="0"/>
          </a:p>
          <a:p>
            <a:pPr marL="742950" lvl="1" indent="-285750">
              <a:buClr>
                <a:schemeClr val="tx2"/>
              </a:buClr>
              <a:buFont typeface="Arial"/>
              <a:buChar char="•"/>
            </a:pPr>
            <a:r>
              <a:rPr lang="en-US" b="1" dirty="0" smtClean="0"/>
              <a:t>(</a:t>
            </a:r>
            <a:r>
              <a:rPr lang="en-US" b="1" dirty="0"/>
              <a:t>comparisons with AEROCOM II means from </a:t>
            </a:r>
            <a:r>
              <a:rPr lang="en-US" b="1" dirty="0" err="1"/>
              <a:t>Myhre</a:t>
            </a:r>
            <a:r>
              <a:rPr lang="en-US" b="1" dirty="0"/>
              <a:t> et al., </a:t>
            </a:r>
            <a:r>
              <a:rPr lang="en-US" b="1" dirty="0" smtClean="0"/>
              <a:t>2013</a:t>
            </a:r>
          </a:p>
          <a:p>
            <a:pPr marL="742950" lvl="1" indent="-285750">
              <a:buClr>
                <a:schemeClr val="tx2"/>
              </a:buClr>
              <a:buFont typeface="Arial"/>
              <a:buChar char="•"/>
            </a:pPr>
            <a:r>
              <a:rPr lang="en-US" b="1" dirty="0" smtClean="0"/>
              <a:t>[comparisons </a:t>
            </a:r>
            <a:r>
              <a:rPr lang="en-US" b="1" dirty="0"/>
              <a:t>with AERCOM I medians from </a:t>
            </a:r>
            <a:r>
              <a:rPr lang="en-US" b="1" dirty="0" err="1"/>
              <a:t>Kinne</a:t>
            </a:r>
            <a:r>
              <a:rPr lang="en-US" b="1" dirty="0"/>
              <a:t> et al., </a:t>
            </a:r>
            <a:r>
              <a:rPr lang="en-US" b="1" dirty="0" smtClean="0"/>
              <a:t>2006]</a:t>
            </a:r>
          </a:p>
          <a:p>
            <a:pPr marL="742950" lvl="1" indent="-285750">
              <a:buClr>
                <a:schemeClr val="tx2"/>
              </a:buClr>
              <a:buFont typeface="Arial"/>
              <a:buChar char="•"/>
            </a:pPr>
            <a:r>
              <a:rPr lang="en-US" b="1" dirty="0" smtClean="0"/>
              <a:t>Note </a:t>
            </a:r>
            <a:r>
              <a:rPr lang="en-US" b="1" dirty="0"/>
              <a:t>anthropogenic here does not include biomass burning </a:t>
            </a:r>
          </a:p>
          <a:p>
            <a:pPr>
              <a:buClr>
                <a:schemeClr val="tx2"/>
              </a:buClr>
            </a:pP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332711" y="1687472"/>
            <a:ext cx="685069" cy="317913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 cmpd="sng">
                <a:solidFill>
                  <a:schemeClr val="tx1"/>
                </a:solidFill>
              </a:ln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0446" y="1680915"/>
            <a:ext cx="685069" cy="317913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 cmpd="sng">
                <a:solidFill>
                  <a:schemeClr val="tx1"/>
                </a:solidFill>
              </a:ln>
              <a:solidFill>
                <a:srgbClr val="D1282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4853" y="1689074"/>
            <a:ext cx="685069" cy="317913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 cmpd="sng">
                <a:solidFill>
                  <a:schemeClr val="tx1"/>
                </a:solidFill>
              </a:ln>
              <a:solidFill>
                <a:srgbClr val="D1282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9252" y="1691070"/>
            <a:ext cx="685069" cy="317913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 cmpd="sng">
                <a:solidFill>
                  <a:schemeClr val="tx1"/>
                </a:solidFill>
              </a:ln>
              <a:solidFill>
                <a:srgbClr val="D1282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8143" y="1691070"/>
            <a:ext cx="685069" cy="317913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 cmpd="sng">
                <a:solidFill>
                  <a:schemeClr val="tx1"/>
                </a:solidFill>
              </a:ln>
              <a:solidFill>
                <a:srgbClr val="D1282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44" y="2748261"/>
            <a:ext cx="8671971" cy="460333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 cmpd="sng">
                <a:solidFill>
                  <a:schemeClr val="tx1"/>
                </a:solidFill>
              </a:ln>
              <a:solidFill>
                <a:srgbClr val="D1282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44" y="4130212"/>
            <a:ext cx="8671971" cy="1312623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 cmpd="sng">
                <a:solidFill>
                  <a:schemeClr val="tx1"/>
                </a:solidFill>
              </a:ln>
              <a:solidFill>
                <a:srgbClr val="D1282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2244" y="5110671"/>
            <a:ext cx="685069" cy="317913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 cmpd="sng">
                <a:solidFill>
                  <a:schemeClr val="tx1"/>
                </a:solidFill>
              </a:ln>
              <a:solidFill>
                <a:srgbClr val="D1282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544" y="5518231"/>
            <a:ext cx="8671971" cy="76531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 cmpd="sng">
                <a:solidFill>
                  <a:schemeClr val="tx1"/>
                </a:solidFill>
              </a:ln>
              <a:solidFill>
                <a:srgbClr val="D1282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544" y="3585835"/>
            <a:ext cx="8671971" cy="460333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 cmpd="sng">
                <a:solidFill>
                  <a:schemeClr val="tx1"/>
                </a:solidFill>
              </a:ln>
              <a:solidFill>
                <a:srgbClr val="D1282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5059" y="6466530"/>
            <a:ext cx="531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1282E"/>
                </a:solidFill>
              </a:rPr>
              <a:t>DRE for all biomass burning particles: -0.19 Wm</a:t>
            </a:r>
            <a:r>
              <a:rPr lang="en-US" baseline="30000" dirty="0" smtClean="0">
                <a:solidFill>
                  <a:srgbClr val="D1282E"/>
                </a:solidFill>
              </a:rPr>
              <a:t>-2</a:t>
            </a:r>
            <a:endParaRPr lang="en-US" baseline="30000" dirty="0">
              <a:solidFill>
                <a:srgbClr val="D1282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42244" y="4448125"/>
            <a:ext cx="685069" cy="317913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 cmpd="sng">
                <a:solidFill>
                  <a:schemeClr val="tx1"/>
                </a:solidFill>
              </a:ln>
              <a:solidFill>
                <a:srgbClr val="D1282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77119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z="1600" smtClean="0"/>
              <a:pPr/>
              <a:t>18</a:t>
            </a:fld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539542" y="6462839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1282E"/>
                </a:solidFill>
              </a:rPr>
              <a:t>Biomass burning not included</a:t>
            </a:r>
            <a:endParaRPr lang="en-US" baseline="30000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51" y="0"/>
            <a:ext cx="58578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23" y="1997839"/>
            <a:ext cx="330838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2: Annual </a:t>
            </a:r>
            <a:r>
              <a:rPr lang="en-US" b="1" dirty="0"/>
              <a:t>mean AOD (left), shortwave TOA clear-sky direct </a:t>
            </a:r>
            <a:r>
              <a:rPr lang="en-US" b="1" dirty="0" err="1"/>
              <a:t>radiative</a:t>
            </a:r>
            <a:r>
              <a:rPr lang="en-US" b="1" dirty="0"/>
              <a:t> effect (center) and </a:t>
            </a:r>
            <a:r>
              <a:rPr lang="en-US" b="1" dirty="0" err="1"/>
              <a:t>longwave</a:t>
            </a:r>
            <a:r>
              <a:rPr lang="en-US" b="1" dirty="0"/>
              <a:t> TOA clear-sky direct </a:t>
            </a:r>
            <a:r>
              <a:rPr lang="en-US" b="1" dirty="0" err="1"/>
              <a:t>radiative</a:t>
            </a:r>
            <a:r>
              <a:rPr lang="en-US" b="1" dirty="0"/>
              <a:t> effect (right) simulated by GCRT for 2010. Color bars are saturated at respective values.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9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0504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4480" y="2313754"/>
            <a:ext cx="5095438" cy="29261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52600"/>
            <a:ext cx="3427280" cy="43735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Aerosols and climate change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IPCC on aerosols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Direct </a:t>
            </a:r>
            <a:r>
              <a:rPr lang="en-US" dirty="0"/>
              <a:t>Radiative </a:t>
            </a:r>
            <a:r>
              <a:rPr lang="en-US" dirty="0" smtClean="0"/>
              <a:t>Effect vs. </a:t>
            </a:r>
            <a:r>
              <a:rPr lang="en-US" dirty="0"/>
              <a:t>Direct Radiative </a:t>
            </a:r>
            <a:r>
              <a:rPr lang="en-US" dirty="0" smtClean="0"/>
              <a:t>Forcing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Model: assumptions</a:t>
            </a:r>
            <a:r>
              <a:rPr lang="en-US" dirty="0"/>
              <a:t> </a:t>
            </a:r>
            <a:r>
              <a:rPr lang="en-US" dirty="0" smtClean="0"/>
              <a:t>&amp; simulations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Results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Uncertainties and feedbacks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Larger picture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65818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dirty="0"/>
              <a:t>http://www.c2sm.ethz.ch/research/</a:t>
            </a:r>
            <a:r>
              <a:rPr lang="en-US" sz="1000" dirty="0" err="1"/>
              <a:t>hoose.jpg?hires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3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996" y="170574"/>
            <a:ext cx="7584170" cy="3264491"/>
          </a:xfrm>
          <a:prstGeom prst="rect">
            <a:avLst/>
          </a:prstGeom>
        </p:spPr>
      </p:pic>
      <p:pic>
        <p:nvPicPr>
          <p:cNvPr id="2" name="Picture 1" descr="AOD legen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70" y="6267451"/>
            <a:ext cx="2968493" cy="590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9892" y="3501912"/>
            <a:ext cx="7002274" cy="28484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614" y="26209"/>
            <a:ext cx="1531171" cy="716282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/>
                </a:solidFill>
                <a:latin typeface="+mn-lt"/>
              </a:rPr>
              <a:t>AOD</a:t>
            </a:r>
            <a:endParaRPr lang="en-US" sz="3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 descr="AOD lege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70" y="6307763"/>
            <a:ext cx="2968493" cy="590549"/>
          </a:xfrm>
          <a:prstGeom prst="rect">
            <a:avLst/>
          </a:prstGeom>
        </p:spPr>
      </p:pic>
      <p:pic>
        <p:nvPicPr>
          <p:cNvPr id="4" name="Picture 3" descr="fig2_SS and dust AO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9" y="610922"/>
            <a:ext cx="7977342" cy="57592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8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2_SW TO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r="-490" b="82696"/>
          <a:stretch/>
        </p:blipFill>
        <p:spPr>
          <a:xfrm>
            <a:off x="299879" y="752518"/>
            <a:ext cx="4110413" cy="2546379"/>
          </a:xfrm>
          <a:prstGeom prst="rect">
            <a:avLst/>
          </a:prstGeom>
        </p:spPr>
      </p:pic>
      <p:pic>
        <p:nvPicPr>
          <p:cNvPr id="5" name="Picture 4" descr="fig2_SW TO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45531" b="40808"/>
          <a:stretch/>
        </p:blipFill>
        <p:spPr>
          <a:xfrm>
            <a:off x="299879" y="3699228"/>
            <a:ext cx="4110413" cy="2023319"/>
          </a:xfrm>
          <a:prstGeom prst="rect">
            <a:avLst/>
          </a:prstGeom>
        </p:spPr>
      </p:pic>
      <p:pic>
        <p:nvPicPr>
          <p:cNvPr id="7" name="Picture 6" descr="fig2_SW TO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59937" b="1"/>
          <a:stretch/>
        </p:blipFill>
        <p:spPr>
          <a:xfrm>
            <a:off x="4621616" y="552313"/>
            <a:ext cx="4110411" cy="5933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879" y="1156062"/>
            <a:ext cx="90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Sulfate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9879" y="3514562"/>
            <a:ext cx="50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56896" y="23590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30343" y="2292418"/>
            <a:ext cx="101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salt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30343" y="4332422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Dust</a:t>
            </a:r>
            <a:endParaRPr lang="en-US" dirty="0"/>
          </a:p>
        </p:txBody>
      </p:sp>
      <p:pic>
        <p:nvPicPr>
          <p:cNvPr id="2" name="Picture 1" descr="SW TOA legen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6" y="5806712"/>
            <a:ext cx="3744071" cy="6864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3191" y="894452"/>
            <a:ext cx="24260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W TOA DRE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3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2_LW TO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13" y="629029"/>
            <a:ext cx="4276029" cy="6067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1456" y="138256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4903" y="3439083"/>
            <a:ext cx="101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salt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4903" y="5479087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97705" y="105809"/>
            <a:ext cx="2359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LW TOA DRE</a:t>
            </a:r>
            <a:endParaRPr lang="en-US" sz="2800" dirty="0"/>
          </a:p>
        </p:txBody>
      </p:sp>
      <p:pic>
        <p:nvPicPr>
          <p:cNvPr id="2" name="Picture 1" descr="LW TOA legen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4" y="6268443"/>
            <a:ext cx="2792434" cy="5089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7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51" y="0"/>
            <a:ext cx="58578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48" y="1997839"/>
            <a:ext cx="330838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2: Annual </a:t>
            </a:r>
            <a:r>
              <a:rPr lang="en-US" b="1" dirty="0"/>
              <a:t>mean AOD (left), shortwave TOA clear-sky direct </a:t>
            </a:r>
            <a:r>
              <a:rPr lang="en-US" b="1" dirty="0" err="1"/>
              <a:t>radiative</a:t>
            </a:r>
            <a:r>
              <a:rPr lang="en-US" b="1" dirty="0"/>
              <a:t> effect (center) and </a:t>
            </a:r>
            <a:r>
              <a:rPr lang="en-US" b="1" dirty="0" err="1"/>
              <a:t>longwave</a:t>
            </a:r>
            <a:r>
              <a:rPr lang="en-US" b="1" dirty="0"/>
              <a:t> TOA clear-sky direct </a:t>
            </a:r>
            <a:r>
              <a:rPr lang="en-US" b="1" dirty="0" err="1"/>
              <a:t>radiative</a:t>
            </a:r>
            <a:r>
              <a:rPr lang="en-US" b="1" dirty="0"/>
              <a:t> effect (right) simulated by GCRT for 2010. Color bars are saturated at respective values.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62350" y="5753101"/>
            <a:ext cx="5173276" cy="1066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5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7644" y="1673381"/>
            <a:ext cx="1002605" cy="527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AOD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 descr="fig2 tota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r="1134"/>
          <a:stretch/>
        </p:blipFill>
        <p:spPr>
          <a:xfrm>
            <a:off x="65814" y="2171699"/>
            <a:ext cx="8917123" cy="1964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2657" y="5022503"/>
            <a:ext cx="7318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2: Annual </a:t>
            </a:r>
            <a:r>
              <a:rPr lang="en-US" b="1" dirty="0"/>
              <a:t>mean AOD (left), shortwave TOA clear-sky direct </a:t>
            </a:r>
            <a:r>
              <a:rPr lang="en-US" b="1" dirty="0" err="1"/>
              <a:t>radiative</a:t>
            </a:r>
            <a:r>
              <a:rPr lang="en-US" b="1" dirty="0"/>
              <a:t> effect (center) and </a:t>
            </a:r>
            <a:r>
              <a:rPr lang="en-US" b="1" dirty="0" err="1"/>
              <a:t>longwave</a:t>
            </a:r>
            <a:r>
              <a:rPr lang="en-US" b="1" dirty="0"/>
              <a:t> TOA clear-sky direct </a:t>
            </a:r>
            <a:r>
              <a:rPr lang="en-US" b="1" dirty="0" err="1"/>
              <a:t>radiative</a:t>
            </a:r>
            <a:r>
              <a:rPr lang="en-US" b="1" dirty="0"/>
              <a:t> effect (right) simulated by GCRT for 2010. Color bars are saturated at respective values.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15811" y="1678089"/>
            <a:ext cx="24260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W TOA DRE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301765" y="1678089"/>
            <a:ext cx="2359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LW TOA DRE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Total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0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49"/>
            <a:ext cx="8943348" cy="5310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199" y="5286938"/>
            <a:ext cx="81333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Figure 3. </a:t>
            </a:r>
          </a:p>
          <a:p>
            <a:r>
              <a:rPr lang="en-US" b="1" u="sng" dirty="0" smtClean="0"/>
              <a:t>Top left</a:t>
            </a:r>
            <a:r>
              <a:rPr lang="en-US" b="1" dirty="0" smtClean="0"/>
              <a:t>: </a:t>
            </a:r>
            <a:r>
              <a:rPr lang="en-US" b="1" dirty="0"/>
              <a:t>Global annual mean all-sky </a:t>
            </a:r>
            <a:r>
              <a:rPr lang="en-US" b="1" dirty="0" err="1"/>
              <a:t>speciated</a:t>
            </a:r>
            <a:r>
              <a:rPr lang="en-US" b="1" dirty="0"/>
              <a:t> aerosol TOA Direct </a:t>
            </a:r>
            <a:r>
              <a:rPr lang="en-US" b="1" dirty="0" err="1"/>
              <a:t>Radiative</a:t>
            </a:r>
            <a:r>
              <a:rPr lang="en-US" b="1" dirty="0"/>
              <a:t> Effect in 2010 </a:t>
            </a:r>
            <a:r>
              <a:rPr lang="en-US" b="1" dirty="0" smtClean="0"/>
              <a:t>(graph: blue)</a:t>
            </a:r>
          </a:p>
          <a:p>
            <a:r>
              <a:rPr lang="en-US" b="1" u="sng" dirty="0" smtClean="0"/>
              <a:t>Top center</a:t>
            </a:r>
            <a:r>
              <a:rPr lang="en-US" b="1" dirty="0" smtClean="0"/>
              <a:t>: Direct </a:t>
            </a:r>
            <a:r>
              <a:rPr lang="en-US" b="1" dirty="0" err="1"/>
              <a:t>Radiative</a:t>
            </a:r>
            <a:r>
              <a:rPr lang="en-US" b="1" dirty="0"/>
              <a:t> Forcing for 2010 </a:t>
            </a:r>
            <a:r>
              <a:rPr lang="en-US" b="1" dirty="0" smtClean="0"/>
              <a:t>(Graph: dark </a:t>
            </a:r>
            <a:r>
              <a:rPr lang="en-US" b="1" dirty="0"/>
              <a:t>grey</a:t>
            </a:r>
            <a:r>
              <a:rPr lang="en-US" b="1" dirty="0" smtClean="0"/>
              <a:t>)</a:t>
            </a:r>
          </a:p>
          <a:p>
            <a:r>
              <a:rPr lang="en-US" b="1" u="sng" dirty="0" smtClean="0"/>
              <a:t>Top right</a:t>
            </a:r>
            <a:r>
              <a:rPr lang="en-US" b="1" dirty="0" smtClean="0"/>
              <a:t>: Direct </a:t>
            </a:r>
            <a:r>
              <a:rPr lang="en-US" b="1" dirty="0" err="1"/>
              <a:t>Radiative</a:t>
            </a:r>
            <a:r>
              <a:rPr lang="en-US" b="1" dirty="0"/>
              <a:t> Forcing for 2100 </a:t>
            </a:r>
            <a:r>
              <a:rPr lang="en-US" b="1" dirty="0" smtClean="0"/>
              <a:t>(graph: light </a:t>
            </a:r>
            <a:r>
              <a:rPr lang="en-US" b="1" dirty="0"/>
              <a:t>grey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7516" y="2822589"/>
            <a:ext cx="8625832" cy="2523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Aerosols that are dominated by anthropogenic sources (e.g. nitrate) show a similar DRE and DRF whereas natural aerosols (e.g. sea salt) have a large DRE but zero DRF</a:t>
            </a:r>
          </a:p>
          <a:p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0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9" y="335179"/>
            <a:ext cx="8202479" cy="65319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06"/>
            <a:ext cx="428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Figure </a:t>
            </a:r>
            <a:r>
              <a:rPr lang="en-US" b="1" dirty="0"/>
              <a:t>4. </a:t>
            </a:r>
            <a:r>
              <a:rPr lang="en-US" b="1" dirty="0" smtClean="0"/>
              <a:t>simulated </a:t>
            </a:r>
            <a:r>
              <a:rPr lang="en-US" b="1" dirty="0"/>
              <a:t>by GCRT </a:t>
            </a:r>
            <a:r>
              <a:rPr lang="en-US" b="1" dirty="0" smtClean="0"/>
              <a:t>(2010</a:t>
            </a:r>
            <a:r>
              <a:rPr lang="en-US" b="1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4044" y="723287"/>
            <a:ext cx="1252421" cy="5433477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29598" y="723287"/>
            <a:ext cx="1252421" cy="5433477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0614" y="734559"/>
            <a:ext cx="846708" cy="5433477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43513" y="723287"/>
            <a:ext cx="846708" cy="5433477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80548" y="734559"/>
            <a:ext cx="297052" cy="543347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61991" y="723287"/>
            <a:ext cx="297052" cy="543347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66167" y="723287"/>
            <a:ext cx="164072" cy="5433477"/>
          </a:xfrm>
          <a:prstGeom prst="rect">
            <a:avLst/>
          </a:prstGeom>
          <a:noFill/>
          <a:ln w="190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43900" y="723287"/>
            <a:ext cx="164072" cy="5433477"/>
          </a:xfrm>
          <a:prstGeom prst="rect">
            <a:avLst/>
          </a:prstGeom>
          <a:noFill/>
          <a:ln w="190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6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4" y="443360"/>
            <a:ext cx="8377912" cy="6384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27264"/>
            <a:ext cx="8982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Figure </a:t>
            </a:r>
            <a:r>
              <a:rPr lang="en-US" b="1" dirty="0"/>
              <a:t>5. Global seasonal mean </a:t>
            </a:r>
            <a:r>
              <a:rPr lang="en-US" b="1" dirty="0" err="1"/>
              <a:t>speciated</a:t>
            </a:r>
            <a:r>
              <a:rPr lang="en-US" b="1" dirty="0"/>
              <a:t> aerosol TOA </a:t>
            </a:r>
            <a:r>
              <a:rPr lang="en-US" b="1" dirty="0" smtClean="0"/>
              <a:t>(GCRT </a:t>
            </a:r>
            <a:r>
              <a:rPr lang="en-US" b="1" dirty="0"/>
              <a:t>for </a:t>
            </a:r>
            <a:r>
              <a:rPr lang="en-US" b="1" dirty="0" smtClean="0"/>
              <a:t>2010)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074073" y="4036695"/>
            <a:ext cx="1379970" cy="148598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4371" y="4005591"/>
            <a:ext cx="1379970" cy="210160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92461" y="1064951"/>
            <a:ext cx="1101867" cy="148598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12760" y="1064951"/>
            <a:ext cx="1189294" cy="148598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9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7"/>
            <a:ext cx="8492783" cy="955849"/>
          </a:xfrm>
        </p:spPr>
        <p:txBody>
          <a:bodyPr>
            <a:normAutofit fontScale="90000"/>
          </a:bodyPr>
          <a:lstStyle/>
          <a:p>
            <a:r>
              <a:rPr lang="en-US" dirty="0"/>
              <a:t>Average monthly aerosol </a:t>
            </a:r>
            <a:r>
              <a:rPr lang="en-US" dirty="0" err="1" smtClean="0"/>
              <a:t>aOD</a:t>
            </a:r>
            <a:r>
              <a:rPr lang="en-US" dirty="0" smtClean="0"/>
              <a:t> </a:t>
            </a:r>
            <a:r>
              <a:rPr lang="en-US" dirty="0"/>
              <a:t>from </a:t>
            </a:r>
            <a:r>
              <a:rPr lang="en-US" dirty="0" smtClean="0"/>
              <a:t>MODIS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5425"/>
            <a:ext cx="7620000" cy="1345978"/>
          </a:xfrm>
        </p:spPr>
        <p:txBody>
          <a:bodyPr>
            <a:norm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dirty="0" smtClean="0"/>
              <a:t>AOD of 0.1 (pale yellow) indicates clear sky with little to no aerosols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AOD of 1 (brown) indicates hazy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7308" y="3091099"/>
            <a:ext cx="8702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upload.wikimedia.org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wikipedia</a:t>
            </a:r>
            <a:r>
              <a:rPr lang="en-US" dirty="0">
                <a:hlinkClick r:id="rId2"/>
              </a:rPr>
              <a:t>/commons/7/72/</a:t>
            </a:r>
            <a:r>
              <a:rPr lang="en-US" dirty="0" smtClean="0">
                <a:hlinkClick r:id="rId2"/>
              </a:rPr>
              <a:t>MODAL2_M_AER_OD.ogv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7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66189" cy="688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aerosols and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08567"/>
            <a:ext cx="3295649" cy="5482369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Direct cooling:</a:t>
            </a:r>
          </a:p>
          <a:p>
            <a:r>
              <a:rPr lang="en-US" dirty="0" smtClean="0"/>
              <a:t>Scatter radiation</a:t>
            </a:r>
          </a:p>
          <a:p>
            <a:endParaRPr lang="en-US" u="sng" dirty="0" smtClean="0"/>
          </a:p>
          <a:p>
            <a:r>
              <a:rPr lang="en-US" u="sng" dirty="0" smtClean="0"/>
              <a:t>Indirect cooling:</a:t>
            </a:r>
          </a:p>
          <a:p>
            <a:r>
              <a:rPr lang="en-US" dirty="0" smtClean="0"/>
              <a:t>Cloud condensation nuclei (increase albedo)</a:t>
            </a:r>
          </a:p>
          <a:p>
            <a:endParaRPr lang="en-US" dirty="0"/>
          </a:p>
          <a:p>
            <a:r>
              <a:rPr lang="en-US" u="sng" dirty="0" smtClean="0"/>
              <a:t>Direct warming:</a:t>
            </a:r>
          </a:p>
          <a:p>
            <a:r>
              <a:rPr lang="en-US" dirty="0" smtClean="0"/>
              <a:t>Absorb radiation</a:t>
            </a:r>
          </a:p>
          <a:p>
            <a:endParaRPr lang="en-US" dirty="0" smtClean="0"/>
          </a:p>
          <a:p>
            <a:r>
              <a:rPr lang="en-US" u="sng" dirty="0" smtClean="0"/>
              <a:t>Indirect warming:</a:t>
            </a:r>
          </a:p>
          <a:p>
            <a:r>
              <a:rPr lang="en-US" dirty="0" smtClean="0"/>
              <a:t>Cloud-aerosol interactions</a:t>
            </a:r>
            <a:endParaRPr lang="en-US" dirty="0"/>
          </a:p>
          <a:p>
            <a:endParaRPr lang="en-US" u="sng" dirty="0" smtClean="0"/>
          </a:p>
        </p:txBody>
      </p:sp>
      <p:pic>
        <p:nvPicPr>
          <p:cNvPr id="2052" name="Picture 4" descr="The direct aerosol effect and the cloud albedo effect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49" y="876850"/>
            <a:ext cx="5237213" cy="571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47975" y="6616839"/>
            <a:ext cx="6219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http://www.nature.com/scitable/knowledge/library/aerosols-and-their-relation-to-global-climate-102215345</a:t>
            </a:r>
          </a:p>
        </p:txBody>
      </p:sp>
    </p:spTree>
    <p:extLst>
      <p:ext uri="{BB962C8B-B14F-4D97-AF65-F5344CB8AC3E}">
        <p14:creationId xmlns:p14="http://schemas.microsoft.com/office/powerpoint/2010/main" val="396878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93824"/>
          </a:xfrm>
        </p:spPr>
        <p:txBody>
          <a:bodyPr/>
          <a:lstStyle/>
          <a:p>
            <a:r>
              <a:rPr lang="en-US" dirty="0" smtClean="0"/>
              <a:t>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7788"/>
            <a:ext cx="7620000" cy="585021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Uncertainty in MEE dominates uncertainties in </a:t>
            </a:r>
            <a:r>
              <a:rPr lang="en-US" dirty="0" smtClean="0"/>
              <a:t>DRF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assumptions in size, water uptake and absorption efficiency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Used to calculate AOD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BC coating not addressed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DRE and DRF values may underestimate absorption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Uncertainty in aerosol optics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Anthropogenically</a:t>
            </a:r>
            <a:r>
              <a:rPr lang="en-US" dirty="0" smtClean="0"/>
              <a:t> caused SOA likely underestimated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Anthropogenic dust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Poor understanding of natural particle emissions from ecosystems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Marine OA and methane </a:t>
            </a:r>
            <a:r>
              <a:rPr lang="en-US" dirty="0" err="1" smtClean="0"/>
              <a:t>sulfonate</a:t>
            </a:r>
            <a:r>
              <a:rPr lang="en-US" dirty="0" smtClean="0"/>
              <a:t> not included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Lack of measurements in remote areas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Indirect effects of aerosols (aerosol-cloud interaction)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Feedbacks difficult to attribute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5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8552"/>
          </a:xfrm>
        </p:spPr>
        <p:txBody>
          <a:bodyPr/>
          <a:lstStyle/>
          <a:p>
            <a:r>
              <a:rPr lang="en-US" dirty="0" smtClean="0"/>
              <a:t>feedbacks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944"/>
            <a:ext cx="4591458" cy="5697977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Anthropogenic land use change and changes in the chemical environment </a:t>
            </a:r>
            <a:r>
              <a:rPr lang="en-US" dirty="0" smtClean="0"/>
              <a:t>affect </a:t>
            </a:r>
            <a:r>
              <a:rPr lang="en-US" dirty="0"/>
              <a:t>natural aerosols (forcing)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Changes in natural aerosols are typically associated with </a:t>
            </a:r>
            <a:r>
              <a:rPr lang="en-US" dirty="0"/>
              <a:t>c</a:t>
            </a:r>
            <a:r>
              <a:rPr lang="en-US" dirty="0" smtClean="0"/>
              <a:t>limate feedbacks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Changes brought on by changing temperatures or precipitation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Ex. Dust emissions associated with changes in soil moisture or wind speed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changes </a:t>
            </a:r>
            <a:r>
              <a:rPr lang="en-US" dirty="0"/>
              <a:t>induced by changes in lighting </a:t>
            </a:r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 sources </a:t>
            </a:r>
            <a:r>
              <a:rPr lang="en-US" dirty="0" smtClean="0"/>
              <a:t> (climate feedback)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Increased smoke from fire activity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Changes in aerosols driven by climate feedbacks may result in radiative perturbations up to ±1 Wm</a:t>
            </a:r>
            <a:r>
              <a:rPr lang="en-US" baseline="30000" dirty="0"/>
              <a:t>-2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 descr="File:Radiative-forcings.sv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6" y="1796485"/>
            <a:ext cx="4389989" cy="351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4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05047"/>
          </a:xfrm>
        </p:spPr>
        <p:txBody>
          <a:bodyPr/>
          <a:lstStyle/>
          <a:p>
            <a:r>
              <a:rPr lang="en-US" dirty="0" smtClean="0"/>
              <a:t>Larger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944"/>
            <a:ext cx="7620000" cy="568392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Anthropogenic emissions of aerosols and their precursors are expected to continue to decline globally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DRF will also decrease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At the same time feedbacks from climate change on aerosols are likely to grow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DRF may not give full picture</a:t>
            </a:r>
          </a:p>
          <a:p>
            <a:r>
              <a:rPr lang="en-US" u="sng" dirty="0" smtClean="0"/>
              <a:t>Issues</a:t>
            </a:r>
            <a:r>
              <a:rPr lang="en-US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Anthropogenic land-use change and biomass burning not included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Climatic Feedbacks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Areas such as China and India are going to be increasing aerosols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7198" y="6065540"/>
            <a:ext cx="500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Thoughts or questions?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7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93949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7788"/>
            <a:ext cx="7620000" cy="5118375"/>
          </a:xfrm>
        </p:spPr>
        <p:txBody>
          <a:bodyPr>
            <a:normAutofit/>
          </a:bodyPr>
          <a:lstStyle/>
          <a:p>
            <a:r>
              <a:rPr lang="en-US" sz="1400" dirty="0"/>
              <a:t>Chao, N. et al., 2014. Vehicular emissions in China in 2006 and 2010. Atmos. Chem. </a:t>
            </a:r>
            <a:r>
              <a:rPr lang="en-US" sz="1400" dirty="0" smtClean="0"/>
              <a:t>	Phys</a:t>
            </a:r>
            <a:r>
              <a:rPr lang="en-US" sz="1400" dirty="0"/>
              <a:t>. Discuss., 14(4): 4905-4956.</a:t>
            </a:r>
          </a:p>
          <a:p>
            <a:r>
              <a:rPr lang="en-US" sz="1400" dirty="0" err="1"/>
              <a:t>Heald</a:t>
            </a:r>
            <a:r>
              <a:rPr lang="en-US" sz="1400" dirty="0"/>
              <a:t>, C.L. et al., 2013. Beyond direct </a:t>
            </a:r>
            <a:r>
              <a:rPr lang="en-US" sz="1400" dirty="0" err="1"/>
              <a:t>radiative</a:t>
            </a:r>
            <a:r>
              <a:rPr lang="en-US" sz="1400" dirty="0"/>
              <a:t> forcing: the case for characterizing the </a:t>
            </a:r>
            <a:r>
              <a:rPr lang="en-US" sz="1400" dirty="0" smtClean="0"/>
              <a:t>	direct </a:t>
            </a:r>
            <a:r>
              <a:rPr lang="en-US" sz="1400" dirty="0" err="1"/>
              <a:t>radiative</a:t>
            </a:r>
            <a:r>
              <a:rPr lang="en-US" sz="1400" dirty="0"/>
              <a:t> effect of aerosols. Atmos. Chem. Phys. Discuss., 13(12): </a:t>
            </a:r>
            <a:r>
              <a:rPr lang="en-US" sz="1400" dirty="0" smtClean="0"/>
              <a:t>	32925</a:t>
            </a:r>
            <a:r>
              <a:rPr lang="en-US" sz="1400" dirty="0"/>
              <a:t>-32961</a:t>
            </a:r>
            <a:r>
              <a:rPr lang="en-US" sz="1400" dirty="0" smtClean="0"/>
              <a:t>.</a:t>
            </a:r>
            <a:endParaRPr lang="en-US" sz="1400" b="0" dirty="0" smtClean="0"/>
          </a:p>
          <a:p>
            <a:r>
              <a:rPr lang="en-US" sz="1400" dirty="0" smtClean="0"/>
              <a:t>IPCC</a:t>
            </a:r>
            <a:r>
              <a:rPr lang="en-US" sz="1400" dirty="0"/>
              <a:t>, 2013: Summary for Policymakers. In: Climate Change 2013: The Physical Science </a:t>
            </a:r>
            <a:r>
              <a:rPr lang="en-US" sz="1400" dirty="0" smtClean="0"/>
              <a:t>	Basis</a:t>
            </a:r>
            <a:r>
              <a:rPr lang="en-US" sz="1400" dirty="0"/>
              <a:t>. Contribution of </a:t>
            </a:r>
            <a:r>
              <a:rPr lang="en-US" sz="1400" dirty="0" smtClean="0"/>
              <a:t>Working </a:t>
            </a:r>
            <a:r>
              <a:rPr lang="en-US" sz="1400" dirty="0"/>
              <a:t>Group I to the Fifth Assessment Report of the </a:t>
            </a:r>
            <a:r>
              <a:rPr lang="en-US" sz="1400" dirty="0" smtClean="0"/>
              <a:t>	Intergovernmental </a:t>
            </a:r>
            <a:r>
              <a:rPr lang="en-US" sz="1400" dirty="0"/>
              <a:t>Panel on Climate Change [Stocker, </a:t>
            </a:r>
            <a:r>
              <a:rPr lang="en-US" sz="1400" dirty="0" smtClean="0"/>
              <a:t>T.F</a:t>
            </a:r>
            <a:r>
              <a:rPr lang="en-US" sz="1400" dirty="0"/>
              <a:t>., D. Qin, G.-K. </a:t>
            </a:r>
            <a:r>
              <a:rPr lang="en-US" sz="1400" dirty="0" smtClean="0"/>
              <a:t>	</a:t>
            </a:r>
            <a:r>
              <a:rPr lang="en-US" sz="1400" dirty="0" err="1" smtClean="0"/>
              <a:t>Plattner</a:t>
            </a:r>
            <a:r>
              <a:rPr lang="en-US" sz="1400" dirty="0"/>
              <a:t>, M. </a:t>
            </a:r>
            <a:r>
              <a:rPr lang="en-US" sz="1400" dirty="0" err="1"/>
              <a:t>Tignor</a:t>
            </a:r>
            <a:r>
              <a:rPr lang="en-US" sz="1400" dirty="0"/>
              <a:t>, S.K. Allen, J. </a:t>
            </a:r>
            <a:r>
              <a:rPr lang="en-US" sz="1400" dirty="0" err="1"/>
              <a:t>Boschung</a:t>
            </a:r>
            <a:r>
              <a:rPr lang="en-US" sz="1400" dirty="0"/>
              <a:t>, A. </a:t>
            </a:r>
            <a:r>
              <a:rPr lang="en-US" sz="1400" dirty="0" err="1"/>
              <a:t>Nauels</a:t>
            </a:r>
            <a:r>
              <a:rPr lang="en-US" sz="1400" dirty="0"/>
              <a:t>, Y. Xia, V. </a:t>
            </a:r>
            <a:r>
              <a:rPr lang="en-US" sz="1400" dirty="0" err="1"/>
              <a:t>Bex</a:t>
            </a:r>
            <a:r>
              <a:rPr lang="en-US" sz="1400" dirty="0"/>
              <a:t> and P.M. </a:t>
            </a:r>
            <a:r>
              <a:rPr lang="en-US" sz="1400" dirty="0" smtClean="0"/>
              <a:t>	</a:t>
            </a:r>
            <a:r>
              <a:rPr lang="en-US" sz="1400" dirty="0" err="1" smtClean="0"/>
              <a:t>Midgley</a:t>
            </a:r>
            <a:r>
              <a:rPr lang="en-US" sz="1400" dirty="0" smtClean="0"/>
              <a:t> </a:t>
            </a:r>
            <a:r>
              <a:rPr lang="en-US" sz="1400" dirty="0"/>
              <a:t>(eds.)]. </a:t>
            </a:r>
            <a:r>
              <a:rPr lang="en-US" sz="1400" dirty="0" smtClean="0"/>
              <a:t>Cambridge </a:t>
            </a:r>
            <a:r>
              <a:rPr lang="en-US" sz="1400" dirty="0"/>
              <a:t>University Press, Cambridge, United Kingdom </a:t>
            </a:r>
            <a:r>
              <a:rPr lang="en-US" sz="1400" dirty="0" smtClean="0"/>
              <a:t>	and </a:t>
            </a:r>
            <a:r>
              <a:rPr lang="en-US" sz="1400" dirty="0"/>
              <a:t>New York, NY, USA</a:t>
            </a:r>
            <a:r>
              <a:rPr lang="en-US" sz="1400" dirty="0" smtClean="0"/>
              <a:t>.</a:t>
            </a:r>
          </a:p>
          <a:p>
            <a:r>
              <a:rPr lang="en-US" sz="1400" dirty="0" err="1"/>
              <a:t>Rotstayn</a:t>
            </a:r>
            <a:r>
              <a:rPr lang="en-US" sz="1400" dirty="0"/>
              <a:t>, L.D., Collier, M.A., </a:t>
            </a:r>
            <a:r>
              <a:rPr lang="en-US" sz="1400" dirty="0" err="1"/>
              <a:t>Chrastansky</a:t>
            </a:r>
            <a:r>
              <a:rPr lang="en-US" sz="1400" dirty="0"/>
              <a:t>, A., Jeffrey, S.J., Luo, J.J., 2013. Projected </a:t>
            </a:r>
            <a:r>
              <a:rPr lang="en-US" sz="1400" dirty="0" smtClean="0"/>
              <a:t>	effects </a:t>
            </a:r>
            <a:r>
              <a:rPr lang="en-US" sz="1400" dirty="0"/>
              <a:t>of declining aerosols in RCP4.5: unmasking global warming? Atmos. </a:t>
            </a:r>
            <a:r>
              <a:rPr lang="en-US" sz="1400" dirty="0" smtClean="0"/>
              <a:t>	Chem</a:t>
            </a:r>
            <a:r>
              <a:rPr lang="en-US" sz="1400" dirty="0"/>
              <a:t>. Phys., 13(21): 10883-10905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Smith</a:t>
            </a:r>
            <a:r>
              <a:rPr lang="en-US" sz="1400" dirty="0"/>
              <a:t>, S.J., Bond, T.C., 2013. Two hundred fifty years of aerosols and climate: the end of </a:t>
            </a:r>
            <a:r>
              <a:rPr lang="en-US" sz="1400" dirty="0" smtClean="0"/>
              <a:t>	the </a:t>
            </a:r>
            <a:r>
              <a:rPr lang="en-US" sz="1400" dirty="0"/>
              <a:t>age of aerosols. Atmos. Chem. Phys. Discuss., 13(3): 6419-6453.</a:t>
            </a:r>
          </a:p>
          <a:p>
            <a:endParaRPr lang="en-US" sz="1400" b="0" dirty="0"/>
          </a:p>
          <a:p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4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13148" cy="705047"/>
          </a:xfrm>
        </p:spPr>
        <p:txBody>
          <a:bodyPr>
            <a:normAutofit/>
          </a:bodyPr>
          <a:lstStyle/>
          <a:p>
            <a:r>
              <a:rPr lang="en-US" dirty="0" smtClean="0"/>
              <a:t>IPCC (AR5) on aerosols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7788"/>
            <a:ext cx="7818120" cy="554313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Relative forcing of total aerosol effect -0.9 (-1.9 − -0.1) Wm</a:t>
            </a:r>
            <a:r>
              <a:rPr lang="en-US" baseline="30000" dirty="0" smtClean="0"/>
              <a:t>-2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medium confidence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negative forcing from most aerosols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positive forcing from black carbon absorption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erosol/cloud interactions have offset a substantial amount of mean global forcing from GHGs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High confidence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Contribute largest uncertainty to total relative forcing estimate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Aerosols not </a:t>
            </a:r>
            <a:r>
              <a:rPr lang="en-US" dirty="0"/>
              <a:t>as well mixed as greenhouse gases (GHGs</a:t>
            </a:r>
            <a:r>
              <a:rPr lang="en-US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more localized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amount </a:t>
            </a:r>
            <a:r>
              <a:rPr lang="en-US" dirty="0"/>
              <a:t>in atmosphere varies, day to day, place to place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515533" cy="710882"/>
          </a:xfrm>
        </p:spPr>
        <p:txBody>
          <a:bodyPr>
            <a:normAutofit/>
          </a:bodyPr>
          <a:lstStyle/>
          <a:p>
            <a:r>
              <a:rPr lang="en-US" dirty="0"/>
              <a:t>Direct </a:t>
            </a:r>
            <a:r>
              <a:rPr lang="en-US" dirty="0" err="1"/>
              <a:t>radiative</a:t>
            </a:r>
            <a:r>
              <a:rPr lang="en-US" dirty="0"/>
              <a:t> effect (DRE)</a:t>
            </a:r>
          </a:p>
        </p:txBody>
      </p:sp>
      <p:pic>
        <p:nvPicPr>
          <p:cNvPr id="6" name="Picture 5" descr="fig6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0" y="1420483"/>
            <a:ext cx="8059921" cy="54669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8105" y="796752"/>
            <a:ext cx="8059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Instantaneous </a:t>
            </a:r>
            <a:r>
              <a:rPr lang="en-US" dirty="0" err="1"/>
              <a:t>radiative</a:t>
            </a:r>
            <a:r>
              <a:rPr lang="en-US" dirty="0"/>
              <a:t> impact of all atmospheric particles on Earth’s energy balance (incoming net solar radiation vs. outgoing infrared </a:t>
            </a:r>
            <a:r>
              <a:rPr lang="en-US" dirty="0" smtClean="0"/>
              <a:t>radiation)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6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75" y="1277716"/>
            <a:ext cx="6618051" cy="5630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52" y="152718"/>
            <a:ext cx="8454754" cy="710882"/>
          </a:xfrm>
        </p:spPr>
        <p:txBody>
          <a:bodyPr>
            <a:noAutofit/>
          </a:bodyPr>
          <a:lstStyle/>
          <a:p>
            <a:r>
              <a:rPr lang="en-US" sz="3400" dirty="0"/>
              <a:t>Direct</a:t>
            </a:r>
            <a:r>
              <a:rPr lang="en-US" sz="3400" dirty="0" smtClean="0"/>
              <a:t> </a:t>
            </a:r>
            <a:r>
              <a:rPr lang="en-US" sz="3400" dirty="0" err="1" smtClean="0"/>
              <a:t>Radiative</a:t>
            </a:r>
            <a:r>
              <a:rPr lang="en-US" sz="3400" dirty="0" smtClean="0"/>
              <a:t> Forcing (DRF)</a:t>
            </a:r>
            <a:endParaRPr lang="en-US" sz="3400" dirty="0"/>
          </a:p>
        </p:txBody>
      </p:sp>
      <p:sp>
        <p:nvSpPr>
          <p:cNvPr id="5" name="Rectangle 4"/>
          <p:cNvSpPr/>
          <p:nvPr/>
        </p:nvSpPr>
        <p:spPr>
          <a:xfrm>
            <a:off x="317471" y="863600"/>
            <a:ext cx="8605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 smtClean="0"/>
              <a:t>Change </a:t>
            </a:r>
            <a:r>
              <a:rPr lang="en-US" dirty="0"/>
              <a:t>in DRE from pre-industrial to present-</a:t>
            </a:r>
            <a:r>
              <a:rPr lang="en-US" dirty="0" smtClean="0"/>
              <a:t>day (excluding feedbacks)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8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05047"/>
          </a:xfrm>
        </p:spPr>
        <p:txBody>
          <a:bodyPr/>
          <a:lstStyle/>
          <a:p>
            <a:r>
              <a:rPr lang="en-US" dirty="0" smtClean="0"/>
              <a:t>DRF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13"/>
            <a:ext cx="7620000" cy="543151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en-US" u="sng" dirty="0"/>
              <a:t>Direct </a:t>
            </a:r>
            <a:r>
              <a:rPr lang="en-US" u="sng" dirty="0" err="1"/>
              <a:t>radiative</a:t>
            </a:r>
            <a:r>
              <a:rPr lang="en-US" u="sng" dirty="0"/>
              <a:t> forcing (DRF)</a:t>
            </a:r>
            <a:r>
              <a:rPr lang="en-US" dirty="0"/>
              <a:t>: </a:t>
            </a:r>
            <a:endParaRPr lang="en-US" dirty="0" smtClean="0"/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“Radiative </a:t>
            </a:r>
            <a:r>
              <a:rPr lang="en-US" dirty="0"/>
              <a:t>forcing is a measure of the influence a factor has in altering the balance of incoming and outgoing energy in the Earth-atmosphere system and is an index of the importance of the factor as a potential climate change mechanism. In this report radiative forcing values are for changes relative to preindustrial conditions defined at 1750 and are expressed in Watts per square meter (W/m</a:t>
            </a:r>
            <a:r>
              <a:rPr lang="en-US" baseline="30000" dirty="0"/>
              <a:t>2</a:t>
            </a:r>
            <a:r>
              <a:rPr lang="en-US" dirty="0" smtClean="0"/>
              <a:t>)”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Anthropogenic</a:t>
            </a:r>
            <a:r>
              <a:rPr lang="en-US" dirty="0"/>
              <a:t>: rise in human emissions, land-use change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Natural: changes in solar flux, volcanic </a:t>
            </a:r>
            <a:r>
              <a:rPr lang="en-US" dirty="0" smtClean="0"/>
              <a:t>emissions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Does NOT include feedbacks resulting from changing climate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 this model, neglects ALL feedbacks</a:t>
            </a:r>
            <a:endParaRPr lang="en-US" dirty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Change in primary aerosol emissions from anthropogenic activity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Impacts of changing chemical environment (due to anthropogenic emissions) on secondary aerosol 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8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93824"/>
          </a:xfrm>
        </p:spPr>
        <p:txBody>
          <a:bodyPr/>
          <a:lstStyle/>
          <a:p>
            <a:r>
              <a:rPr lang="en-US" dirty="0" smtClean="0"/>
              <a:t>DRE vs. DRF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634"/>
            <a:ext cx="7620000" cy="5138530"/>
          </a:xfrm>
        </p:spPr>
        <p:txBody>
          <a:bodyPr>
            <a:normAutofit/>
          </a:bodyPr>
          <a:lstStyle/>
          <a:p>
            <a:r>
              <a:rPr lang="en-US" dirty="0" smtClean="0"/>
              <a:t>DRF quantifies the change in DRE over time which will induce a change in global temperatures</a:t>
            </a:r>
          </a:p>
          <a:p>
            <a:endParaRPr lang="en-US" dirty="0" smtClean="0"/>
          </a:p>
          <a:p>
            <a:r>
              <a:rPr lang="en-US" dirty="0" err="1" smtClean="0"/>
              <a:t>Radiative</a:t>
            </a:r>
            <a:r>
              <a:rPr lang="en-US" dirty="0" smtClean="0"/>
              <a:t> impacts of natural aerosols are typically reflected in DRE and not DRF</a:t>
            </a:r>
          </a:p>
          <a:p>
            <a:endParaRPr lang="en-US" dirty="0" smtClean="0"/>
          </a:p>
          <a:p>
            <a:r>
              <a:rPr lang="en-US" u="sng" dirty="0" smtClean="0"/>
              <a:t>Treatment of secondary aerosol formation complicated</a:t>
            </a:r>
            <a:r>
              <a:rPr lang="en-US" dirty="0" smtClean="0"/>
              <a:t>:</a:t>
            </a:r>
            <a:endParaRPr lang="en-US" dirty="0"/>
          </a:p>
          <a:p>
            <a:pPr marL="342900" lvl="1" indent="-342900">
              <a:spcAft>
                <a:spcPts val="600"/>
              </a:spcAft>
              <a:buClrTx/>
            </a:pPr>
            <a:r>
              <a:rPr lang="en-US" b="1" dirty="0" smtClean="0"/>
              <a:t>Ex. Changes </a:t>
            </a:r>
            <a:r>
              <a:rPr lang="en-US" b="1" dirty="0"/>
              <a:t>in the chemical formation of biogenic secondary organic aerosol due to changes in anthropogenic nitrogen oxide emissions qualify as a </a:t>
            </a:r>
            <a:r>
              <a:rPr lang="en-US" b="1" dirty="0" smtClean="0"/>
              <a:t>DRF</a:t>
            </a:r>
          </a:p>
          <a:p>
            <a:pPr marL="342900" lvl="1" indent="-342900">
              <a:spcAft>
                <a:spcPts val="600"/>
              </a:spcAft>
              <a:buClrTx/>
            </a:pPr>
            <a:r>
              <a:rPr lang="en-US" b="1" dirty="0" smtClean="0"/>
              <a:t>similar </a:t>
            </a:r>
            <a:r>
              <a:rPr lang="en-US" b="1" dirty="0"/>
              <a:t>changes induced by changes in lighting </a:t>
            </a:r>
            <a:r>
              <a:rPr lang="en-US" b="1" dirty="0" err="1"/>
              <a:t>NO</a:t>
            </a:r>
            <a:r>
              <a:rPr lang="en-US" b="1" baseline="-25000" dirty="0" err="1"/>
              <a:t>x</a:t>
            </a:r>
            <a:r>
              <a:rPr lang="en-US" b="1" dirty="0"/>
              <a:t> sources (due to climate feedback) do </a:t>
            </a:r>
            <a:r>
              <a:rPr lang="en-US" b="1" dirty="0" smtClean="0"/>
              <a:t>not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0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8552"/>
          </a:xfrm>
        </p:spPr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7788"/>
            <a:ext cx="7620000" cy="5118375"/>
          </a:xfrm>
        </p:spPr>
        <p:txBody>
          <a:bodyPr/>
          <a:lstStyle/>
          <a:p>
            <a:r>
              <a:rPr lang="en-US" dirty="0" smtClean="0"/>
              <a:t>Baseline 2010</a:t>
            </a:r>
          </a:p>
          <a:p>
            <a:endParaRPr lang="en-US" dirty="0" smtClean="0"/>
          </a:p>
          <a:p>
            <a:r>
              <a:rPr lang="en-US" dirty="0" smtClean="0"/>
              <a:t>Identical simulation with zero anthropogenic emissions</a:t>
            </a:r>
          </a:p>
          <a:p>
            <a:endParaRPr lang="en-US" dirty="0"/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The difference between the two simulations provides an estimate of the anthropogenic burden, AOD and DRF</a:t>
            </a:r>
          </a:p>
          <a:p>
            <a:endParaRPr lang="en-US" dirty="0"/>
          </a:p>
          <a:p>
            <a:r>
              <a:rPr lang="en-US" dirty="0"/>
              <a:t>Projected out to </a:t>
            </a:r>
            <a:r>
              <a:rPr lang="en-US" dirty="0" smtClean="0"/>
              <a:t>2100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5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5018</TotalTime>
  <Words>1810</Words>
  <Application>Microsoft Macintosh PowerPoint</Application>
  <PresentationFormat>On-screen Show (4:3)</PresentationFormat>
  <Paragraphs>255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Essential</vt:lpstr>
      <vt:lpstr>Beyond direct radiative forcing</vt:lpstr>
      <vt:lpstr>outline</vt:lpstr>
      <vt:lpstr>aerosols and climate change</vt:lpstr>
      <vt:lpstr>IPCC (AR5) on aerosols</vt:lpstr>
      <vt:lpstr>Direct radiative effect (DRE)</vt:lpstr>
      <vt:lpstr>Direct Radiative Forcing (DRF)</vt:lpstr>
      <vt:lpstr>DRF</vt:lpstr>
      <vt:lpstr>DRE vs. DRF</vt:lpstr>
      <vt:lpstr>simulations</vt:lpstr>
      <vt:lpstr>Model</vt:lpstr>
      <vt:lpstr>Model</vt:lpstr>
      <vt:lpstr>Model</vt:lpstr>
      <vt:lpstr>assumptions</vt:lpstr>
      <vt:lpstr>Representative concentration pathways (RCP)</vt:lpstr>
      <vt:lpstr>PowerPoint Presentation</vt:lpstr>
      <vt:lpstr>Refresher</vt:lpstr>
      <vt:lpstr>results</vt:lpstr>
      <vt:lpstr>PowerPoint Presentation</vt:lpstr>
      <vt:lpstr>PowerPoint Presentation</vt:lpstr>
      <vt:lpstr>PowerPoint Presentation</vt:lpstr>
      <vt:lpstr>AOD</vt:lpstr>
      <vt:lpstr>PowerPoint Presentation</vt:lpstr>
      <vt:lpstr>PowerPoint Presentation</vt:lpstr>
      <vt:lpstr>PowerPoint Presentation</vt:lpstr>
      <vt:lpstr>Total</vt:lpstr>
      <vt:lpstr>PowerPoint Presentation</vt:lpstr>
      <vt:lpstr>PowerPoint Presentation</vt:lpstr>
      <vt:lpstr>PowerPoint Presentation</vt:lpstr>
      <vt:lpstr>Average monthly aerosol aOD from MODIS</vt:lpstr>
      <vt:lpstr>Uncertainties</vt:lpstr>
      <vt:lpstr>feedbacks</vt:lpstr>
      <vt:lpstr>Larger picture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Aerosols and Climate Change</dc:title>
  <dc:creator>Ashley Pierce</dc:creator>
  <cp:lastModifiedBy>Ashley Pierce</cp:lastModifiedBy>
  <cp:revision>122</cp:revision>
  <dcterms:created xsi:type="dcterms:W3CDTF">2014-02-19T03:03:28Z</dcterms:created>
  <dcterms:modified xsi:type="dcterms:W3CDTF">2014-02-25T03:00:30Z</dcterms:modified>
</cp:coreProperties>
</file>