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embeddings/oleObject1.bin" ContentType="application/vnd.openxmlformats-officedocument.oleObject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57"/>
  </p:notesMasterIdLst>
  <p:sldIdLst>
    <p:sldId id="311" r:id="rId2"/>
    <p:sldId id="302" r:id="rId3"/>
    <p:sldId id="303" r:id="rId4"/>
    <p:sldId id="304" r:id="rId5"/>
    <p:sldId id="305" r:id="rId6"/>
    <p:sldId id="306" r:id="rId7"/>
    <p:sldId id="307" r:id="rId8"/>
    <p:sldId id="308" r:id="rId9"/>
    <p:sldId id="309" r:id="rId10"/>
    <p:sldId id="256" r:id="rId11"/>
    <p:sldId id="257" r:id="rId12"/>
    <p:sldId id="258" r:id="rId13"/>
    <p:sldId id="259" r:id="rId14"/>
    <p:sldId id="260" r:id="rId15"/>
    <p:sldId id="271" r:id="rId16"/>
    <p:sldId id="294" r:id="rId17"/>
    <p:sldId id="274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2" r:id="rId29"/>
    <p:sldId id="273" r:id="rId30"/>
    <p:sldId id="276" r:id="rId31"/>
    <p:sldId id="277" r:id="rId32"/>
    <p:sldId id="275" r:id="rId33"/>
    <p:sldId id="287" r:id="rId34"/>
    <p:sldId id="281" r:id="rId35"/>
    <p:sldId id="282" r:id="rId36"/>
    <p:sldId id="283" r:id="rId37"/>
    <p:sldId id="301" r:id="rId38"/>
    <p:sldId id="299" r:id="rId39"/>
    <p:sldId id="295" r:id="rId40"/>
    <p:sldId id="300" r:id="rId41"/>
    <p:sldId id="279" r:id="rId42"/>
    <p:sldId id="278" r:id="rId43"/>
    <p:sldId id="280" r:id="rId44"/>
    <p:sldId id="292" r:id="rId45"/>
    <p:sldId id="284" r:id="rId46"/>
    <p:sldId id="285" r:id="rId47"/>
    <p:sldId id="286" r:id="rId48"/>
    <p:sldId id="288" r:id="rId49"/>
    <p:sldId id="293" r:id="rId50"/>
    <p:sldId id="289" r:id="rId51"/>
    <p:sldId id="291" r:id="rId52"/>
    <p:sldId id="290" r:id="rId53"/>
    <p:sldId id="296" r:id="rId54"/>
    <p:sldId id="297" r:id="rId55"/>
    <p:sldId id="298" r:id="rId5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preferSingleView="1">
    <p:restoredLeft sz="32787"/>
    <p:restoredTop sz="90929"/>
  </p:normalViewPr>
  <p:slideViewPr>
    <p:cSldViewPr>
      <p:cViewPr varScale="1">
        <p:scale>
          <a:sx n="78" d="100"/>
          <a:sy n="78" d="100"/>
        </p:scale>
        <p:origin x="-2536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notesMaster" Target="notesMasters/notesMaster1.xml"/><Relationship Id="rId58" Type="http://schemas.openxmlformats.org/officeDocument/2006/relationships/printerSettings" Target="printerSettings/printerSettings1.bin"/><Relationship Id="rId59" Type="http://schemas.openxmlformats.org/officeDocument/2006/relationships/presProps" Target="pres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viewProps" Target="viewProps.xml"/><Relationship Id="rId61" Type="http://schemas.openxmlformats.org/officeDocument/2006/relationships/theme" Target="theme/theme1.xml"/><Relationship Id="rId6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47AC6B2-CF29-2249-A585-C9DACD2BC06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0027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186584-8B0E-1643-B6D4-26FF74A68CF4}" type="slidenum">
              <a:rPr lang="en-US"/>
              <a:pPr/>
              <a:t>10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55B6244-3A6A-B044-9AED-18A0FF4D813D}" type="slidenum">
              <a:rPr lang="en-US"/>
              <a:pPr/>
              <a:t>20</a:t>
            </a:fld>
            <a:endParaRPr lang="en-US"/>
          </a:p>
        </p:txBody>
      </p:sp>
      <p:sp>
        <p:nvSpPr>
          <p:cNvPr id="133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EF7302E-30AD-984D-9D7C-8FB5992915EC}" type="slidenum">
              <a:rPr lang="en-US"/>
              <a:pPr/>
              <a:t>21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64C4E3-86B0-EE4A-AE8C-B098A17DA1A7}" type="slidenum">
              <a:rPr lang="en-US"/>
              <a:pPr/>
              <a:t>22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28630A-C3BB-914D-B8ED-5D63181AC47C}" type="slidenum">
              <a:rPr lang="en-US"/>
              <a:pPr/>
              <a:t>23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70841D-625F-EB46-AA92-02DDF18D6B0D}" type="slidenum">
              <a:rPr lang="en-US"/>
              <a:pPr/>
              <a:t>24</a:t>
            </a:fld>
            <a:endParaRPr lang="en-US"/>
          </a:p>
        </p:txBody>
      </p:sp>
      <p:sp>
        <p:nvSpPr>
          <p:cNvPr id="215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CD7B6F-D0E1-2B4E-9990-9A4A9310D87A}" type="slidenum">
              <a:rPr lang="en-US"/>
              <a:pPr/>
              <a:t>25</a:t>
            </a:fld>
            <a:endParaRPr lang="en-US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3B1BC39-2A45-934B-927D-4726FDD85997}" type="slidenum">
              <a:rPr lang="en-US"/>
              <a:pPr/>
              <a:t>26</a:t>
            </a:fld>
            <a:endParaRPr lang="en-US"/>
          </a:p>
        </p:txBody>
      </p:sp>
      <p:sp>
        <p:nvSpPr>
          <p:cNvPr id="256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B457946-41EA-E849-8DF1-6771824AC2A6}" type="slidenum">
              <a:rPr lang="en-US"/>
              <a:pPr/>
              <a:t>27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4E47CF-4EEC-144F-875C-3640AA77E8B6}" type="slidenum">
              <a:rPr lang="en-US"/>
              <a:pPr/>
              <a:t>28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008D34-8D1F-5248-B3FD-C8765E3F9766}" type="slidenum">
              <a:rPr lang="en-US"/>
              <a:pPr/>
              <a:t>29</a:t>
            </a:fld>
            <a:endParaRPr lang="en-US"/>
          </a:p>
        </p:txBody>
      </p:sp>
      <p:sp>
        <p:nvSpPr>
          <p:cNvPr id="60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599DF7C-CE3A-EF44-8F4A-3E0900E4585F}" type="slidenum">
              <a:rPr lang="en-US"/>
              <a:pPr/>
              <a:t>11</a:t>
            </a:fld>
            <a:endParaRPr lang="en-US"/>
          </a:p>
        </p:txBody>
      </p:sp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47DC1CD-1C7E-D744-B8B0-5A6454AECF46}" type="slidenum">
              <a:rPr lang="en-US"/>
              <a:pPr/>
              <a:t>30</a:t>
            </a:fld>
            <a:endParaRPr lang="en-US"/>
          </a:p>
        </p:txBody>
      </p:sp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85523B3-BBC6-DB4E-BBD7-550E1276EDDF}" type="slidenum">
              <a:rPr lang="en-US"/>
              <a:pPr/>
              <a:t>31</a:t>
            </a:fld>
            <a:endParaRPr lang="en-US"/>
          </a:p>
        </p:txBody>
      </p:sp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8C9ED6-5179-034C-8B4A-EFE2426E3337}" type="slidenum">
              <a:rPr lang="en-US"/>
              <a:pPr/>
              <a:t>32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2EA91-C6B2-7B40-8B89-2CA7E0CB134B}" type="slidenum">
              <a:rPr lang="en-US"/>
              <a:pPr/>
              <a:t>33</a:t>
            </a:fld>
            <a:endParaRPr lang="en-US"/>
          </a:p>
        </p:txBody>
      </p:sp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08AE402-4829-714F-819D-23C272E08E2A}" type="slidenum">
              <a:rPr lang="en-US"/>
              <a:pPr/>
              <a:t>34</a:t>
            </a:fld>
            <a:endParaRPr lang="en-US"/>
          </a:p>
        </p:txBody>
      </p:sp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C9807A0-235D-E147-864D-49D5545F5AD1}" type="slidenum">
              <a:rPr lang="en-US"/>
              <a:pPr/>
              <a:t>35</a:t>
            </a:fld>
            <a:endParaRPr lang="en-US"/>
          </a:p>
        </p:txBody>
      </p:sp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9E9816-A346-1847-B921-632DF7AF9F64}" type="slidenum">
              <a:rPr lang="en-US"/>
              <a:pPr/>
              <a:t>36</a:t>
            </a:fld>
            <a:endParaRPr lang="en-US"/>
          </a:p>
        </p:txBody>
      </p:sp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3ADC124-A208-BE44-A63E-F56BE4FA5E44}" type="slidenum">
              <a:rPr lang="en-US"/>
              <a:pPr/>
              <a:t>37</a:t>
            </a:fld>
            <a:endParaRPr lang="en-US"/>
          </a:p>
        </p:txBody>
      </p:sp>
      <p:sp>
        <p:nvSpPr>
          <p:cNvPr id="952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DFD34B4-D830-8542-AF17-5D80A3213CBD}" type="slidenum">
              <a:rPr lang="en-US"/>
              <a:pPr/>
              <a:t>38</a:t>
            </a:fld>
            <a:endParaRPr lang="en-US"/>
          </a:p>
        </p:txBody>
      </p:sp>
      <p:sp>
        <p:nvSpPr>
          <p:cNvPr id="911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5D309D-3A93-BF4F-A562-726DBA475F10}" type="slidenum">
              <a:rPr lang="en-US"/>
              <a:pPr/>
              <a:t>39</a:t>
            </a:fld>
            <a:endParaRPr lang="en-US"/>
          </a:p>
        </p:txBody>
      </p:sp>
      <p:sp>
        <p:nvSpPr>
          <p:cNvPr id="829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2331F78-A3D4-564F-A3CE-8585D0BC6B92}" type="slidenum">
              <a:rPr lang="en-US"/>
              <a:pPr/>
              <a:t>12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4C6FE2-B0B8-1841-90D1-7A821EB33134}" type="slidenum">
              <a:rPr lang="en-US"/>
              <a:pPr/>
              <a:t>40</a:t>
            </a:fld>
            <a:endParaRPr lang="en-US"/>
          </a:p>
        </p:txBody>
      </p:sp>
      <p:sp>
        <p:nvSpPr>
          <p:cNvPr id="931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17D028-504E-4A43-9FD8-8F0813D4ECB1}" type="slidenum">
              <a:rPr lang="en-US"/>
              <a:pPr/>
              <a:t>41</a:t>
            </a:fld>
            <a:endParaRPr lang="en-US"/>
          </a:p>
        </p:txBody>
      </p:sp>
      <p:sp>
        <p:nvSpPr>
          <p:cNvPr id="68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974278-5FEE-B745-9FF9-3583E2211F49}" type="slidenum">
              <a:rPr lang="en-US"/>
              <a:pPr/>
              <a:t>42</a:t>
            </a:fld>
            <a:endParaRPr lang="en-US"/>
          </a:p>
        </p:txBody>
      </p:sp>
      <p:sp>
        <p:nvSpPr>
          <p:cNvPr id="69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090E48-E056-B84F-923E-5F759A71A80A}" type="slidenum">
              <a:rPr lang="en-US"/>
              <a:pPr/>
              <a:t>43</a:t>
            </a:fld>
            <a:endParaRPr lang="en-US"/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64BF32A-39A0-624E-8D05-A04CA94B80FF}" type="slidenum">
              <a:rPr lang="en-US"/>
              <a:pPr/>
              <a:t>44</a:t>
            </a:fld>
            <a:endParaRPr lang="en-US"/>
          </a:p>
        </p:txBody>
      </p:sp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3820AB-B814-3A45-839B-7234C565BB51}" type="slidenum">
              <a:rPr lang="en-US"/>
              <a:pPr/>
              <a:t>45</a:t>
            </a:fld>
            <a:endParaRPr lang="en-US"/>
          </a:p>
        </p:txBody>
      </p:sp>
      <p:sp>
        <p:nvSpPr>
          <p:cNvPr id="727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B4CCE2-1344-0B44-B347-3AB93163BBCB}" type="slidenum">
              <a:rPr lang="en-US"/>
              <a:pPr/>
              <a:t>46</a:t>
            </a:fld>
            <a:endParaRPr lang="en-US"/>
          </a:p>
        </p:txBody>
      </p:sp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84FD96-BE5B-1D47-A65F-DDED1C06510E}" type="slidenum">
              <a:rPr lang="en-US"/>
              <a:pPr/>
              <a:t>47</a:t>
            </a:fld>
            <a:endParaRPr lang="en-US"/>
          </a:p>
        </p:txBody>
      </p:sp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024AE1-C868-D648-94A2-F2945028E1C3}" type="slidenum">
              <a:rPr lang="en-US"/>
              <a:pPr/>
              <a:t>48</a:t>
            </a:fld>
            <a:endParaRPr lang="en-US"/>
          </a:p>
        </p:txBody>
      </p:sp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169287-51D4-F546-BE6B-A5B7110AC0E4}" type="slidenum">
              <a:rPr lang="en-US"/>
              <a:pPr/>
              <a:t>49</a:t>
            </a:fld>
            <a:endParaRPr lang="en-US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B4FA1E0-2E36-4D4E-A987-138FF9990CC4}" type="slidenum">
              <a:rPr lang="en-US"/>
              <a:pPr/>
              <a:t>13</a:t>
            </a:fld>
            <a:endParaRPr lang="en-US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5C4EB8-E6C9-6147-BB0D-AB33091168DB}" type="slidenum">
              <a:rPr lang="en-US"/>
              <a:pPr/>
              <a:t>50</a:t>
            </a:fld>
            <a:endParaRPr lang="en-US"/>
          </a:p>
        </p:txBody>
      </p:sp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CC9799C-A246-164F-885C-5F3FD4F08451}" type="slidenum">
              <a:rPr lang="en-US"/>
              <a:pPr/>
              <a:t>51</a:t>
            </a:fld>
            <a:endParaRPr lang="en-US"/>
          </a:p>
        </p:txBody>
      </p:sp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4FA90B-8C1D-C249-AA13-C562343B3B72}" type="slidenum">
              <a:rPr lang="en-US"/>
              <a:pPr/>
              <a:t>52</a:t>
            </a:fld>
            <a:endParaRPr lang="en-US"/>
          </a:p>
        </p:txBody>
      </p:sp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8FC9B50-8EA4-0541-AF2C-7A6C659ADE7C}" type="slidenum">
              <a:rPr lang="en-US"/>
              <a:pPr/>
              <a:t>53</a:t>
            </a:fld>
            <a:endParaRPr lang="en-US"/>
          </a:p>
        </p:txBody>
      </p:sp>
      <p:sp>
        <p:nvSpPr>
          <p:cNvPr id="849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4F3B74-C70F-934C-8290-3DA794D758CC}" type="slidenum">
              <a:rPr lang="en-US"/>
              <a:pPr/>
              <a:t>54</a:t>
            </a:fld>
            <a:endParaRPr lang="en-US"/>
          </a:p>
        </p:txBody>
      </p:sp>
      <p:sp>
        <p:nvSpPr>
          <p:cNvPr id="870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2C27AB1-3A9F-9540-8D2F-832022DC98F6}" type="slidenum">
              <a:rPr lang="en-US"/>
              <a:pPr/>
              <a:t>55</a:t>
            </a:fld>
            <a:endParaRPr lang="en-US"/>
          </a:p>
        </p:txBody>
      </p:sp>
      <p:sp>
        <p:nvSpPr>
          <p:cNvPr id="890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CF1ACBC-CB33-2340-8CD3-330BB98D6D6A}" type="slidenum">
              <a:rPr lang="en-US"/>
              <a:pPr/>
              <a:t>14</a:t>
            </a:fld>
            <a:endParaRPr lang="en-US"/>
          </a:p>
        </p:txBody>
      </p:sp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FEF6F5-4CBE-094E-BD9D-9B3631CDAB5D}" type="slidenum">
              <a:rPr lang="en-US"/>
              <a:pPr/>
              <a:t>15</a:t>
            </a:fld>
            <a:endParaRPr lang="en-US"/>
          </a:p>
        </p:txBody>
      </p:sp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4AAC775-40A2-2547-A26D-DC30F55979E9}" type="slidenum">
              <a:rPr lang="en-US"/>
              <a:pPr/>
              <a:t>17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7D5CBC5-F29A-114E-A726-6E1D6478DA12}" type="slidenum">
              <a:rPr lang="en-US"/>
              <a:pPr/>
              <a:t>18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2CF95A-E3FA-6348-BF9B-3433D6ACBCA0}" type="slidenum">
              <a:rPr lang="en-US"/>
              <a:pPr/>
              <a:t>19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1456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2751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0"/>
            <a:ext cx="2057400" cy="61261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0"/>
            <a:ext cx="6019800" cy="61261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027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69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7124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450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95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589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773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1258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78275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1" name="Text Box 7"/>
          <p:cNvSpPr txBox="1">
            <a:spLocks noChangeArrowheads="1"/>
          </p:cNvSpPr>
          <p:nvPr userDrawn="1"/>
        </p:nvSpPr>
        <p:spPr bwMode="auto">
          <a:xfrm>
            <a:off x="0" y="6705600"/>
            <a:ext cx="41910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800">
                <a:solidFill>
                  <a:schemeClr val="accent1"/>
                </a:solidFill>
              </a:rPr>
              <a:t>Pat Arnott, ATMS 749 Atmospheric Radiation Transfer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3.gi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gi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6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4" Type="http://schemas.openxmlformats.org/officeDocument/2006/relationships/image" Target="../media/image29.emf"/><Relationship Id="rId5" Type="http://schemas.openxmlformats.org/officeDocument/2006/relationships/oleObject" Target="../embeddings/oleObject1.bin"/><Relationship Id="rId6" Type="http://schemas.openxmlformats.org/officeDocument/2006/relationships/image" Target="../media/image28.emf"/><Relationship Id="rId7" Type="http://schemas.openxmlformats.org/officeDocument/2006/relationships/image" Target="../media/image3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4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1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6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66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6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4" Type="http://schemas.openxmlformats.org/officeDocument/2006/relationships/image" Target="../media/image73.png"/><Relationship Id="rId5" Type="http://schemas.openxmlformats.org/officeDocument/2006/relationships/oleObject" Target="../embeddings/oleObject2.bin"/><Relationship Id="rId6" Type="http://schemas.openxmlformats.org/officeDocument/2006/relationships/image" Target="../media/image72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Chapter 2: (read </a:t>
            </a:r>
            <a:r>
              <a:rPr lang="en-US" dirty="0" err="1" smtClean="0"/>
              <a:t>Ch</a:t>
            </a:r>
            <a:r>
              <a:rPr lang="en-US" dirty="0" smtClean="0"/>
              <a:t> 2 of Petty and Thomas/</a:t>
            </a:r>
            <a:r>
              <a:rPr lang="en-US" dirty="0" err="1" smtClean="0"/>
              <a:t>Stamnes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562600"/>
          </a:xfrm>
        </p:spPr>
        <p:txBody>
          <a:bodyPr/>
          <a:lstStyle/>
          <a:p>
            <a:r>
              <a:rPr lang="en-US" sz="1800" b="1" dirty="0" smtClean="0"/>
              <a:t>Basic ideas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sz="1800" dirty="0" smtClean="0"/>
              <a:t> Absorption, scattering, and emission cross sections, coefficients, and optical depths.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Use Beer’s law to describe the direct beam of radiation.</a:t>
            </a:r>
            <a:br>
              <a:rPr lang="en-US" sz="1800" dirty="0" smtClean="0"/>
            </a:br>
            <a:endParaRPr lang="en-US" sz="1800" dirty="0"/>
          </a:p>
          <a:p>
            <a:r>
              <a:rPr lang="en-US" sz="1800" dirty="0" smtClean="0"/>
              <a:t>Define radiance and irradiance.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Develop the idea of electromagnetic penetration depth.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Define and appreciate the real and imaginary parts of the refractive index.</a:t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1800" dirty="0" smtClean="0"/>
              <a:t>Review Snell’s law.</a:t>
            </a:r>
            <a:br>
              <a:rPr lang="en-US" sz="1800" dirty="0" smtClean="0"/>
            </a:br>
            <a:endParaRPr lang="en-US" sz="1800" dirty="0"/>
          </a:p>
          <a:p>
            <a:r>
              <a:rPr lang="en-US" sz="1800" dirty="0" smtClean="0"/>
              <a:t>Example applications.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045439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52400"/>
            <a:ext cx="8458200" cy="762000"/>
          </a:xfrm>
        </p:spPr>
        <p:txBody>
          <a:bodyPr/>
          <a:lstStyle/>
          <a:p>
            <a:r>
              <a:rPr lang="en-US" b="1"/>
              <a:t>Chapter 2:  Electromagnetic Theory, Refractive Index, and Definitions of Radiance, Irradiance.</a:t>
            </a:r>
          </a:p>
        </p:txBody>
      </p:sp>
      <p:pic>
        <p:nvPicPr>
          <p:cNvPr id="2052" name="Picture 4" descr="MaxwellsEq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2532063" cy="3468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MaxwellEqIntegra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143000"/>
            <a:ext cx="2632075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5983288" y="1143000"/>
            <a:ext cx="2308225" cy="327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600"/>
              <a:t>Gauss</a:t>
            </a:r>
            <a:r>
              <a:rPr lang="ja-JP" altLang="en-US" sz="1600"/>
              <a:t>’</a:t>
            </a:r>
            <a:r>
              <a:rPr lang="en-US" sz="1600"/>
              <a:t> law</a:t>
            </a:r>
          </a:p>
          <a:p>
            <a:pPr algn="r"/>
            <a:endParaRPr lang="en-US" sz="1600"/>
          </a:p>
          <a:p>
            <a:pPr algn="r"/>
            <a:endParaRPr lang="en-US" sz="1600"/>
          </a:p>
          <a:p>
            <a:pPr algn="r"/>
            <a:r>
              <a:rPr lang="en-US" sz="1600"/>
              <a:t>Gauss</a:t>
            </a:r>
            <a:r>
              <a:rPr lang="ja-JP" altLang="en-US" sz="1600"/>
              <a:t>’</a:t>
            </a:r>
            <a:r>
              <a:rPr lang="en-US" sz="1600"/>
              <a:t> law for B</a:t>
            </a:r>
          </a:p>
          <a:p>
            <a:pPr algn="r"/>
            <a:endParaRPr lang="en-US" sz="1600"/>
          </a:p>
          <a:p>
            <a:pPr algn="r"/>
            <a:endParaRPr lang="en-US" sz="1600"/>
          </a:p>
          <a:p>
            <a:pPr algn="r"/>
            <a:endParaRPr lang="en-US" sz="1600"/>
          </a:p>
          <a:p>
            <a:pPr algn="r"/>
            <a:r>
              <a:rPr lang="en-US" sz="1600"/>
              <a:t>Faraday</a:t>
            </a:r>
            <a:r>
              <a:rPr lang="ja-JP" altLang="en-US" sz="1600"/>
              <a:t>’</a:t>
            </a:r>
            <a:r>
              <a:rPr lang="en-US" sz="1600"/>
              <a:t>s law induction</a:t>
            </a:r>
          </a:p>
          <a:p>
            <a:pPr algn="r"/>
            <a:endParaRPr lang="en-US" sz="1600"/>
          </a:p>
          <a:p>
            <a:pPr algn="r"/>
            <a:endParaRPr lang="en-US" sz="1600"/>
          </a:p>
          <a:p>
            <a:pPr algn="r"/>
            <a:endParaRPr lang="en-US" sz="1600"/>
          </a:p>
          <a:p>
            <a:pPr algn="r"/>
            <a:endParaRPr lang="en-US" sz="1600"/>
          </a:p>
          <a:p>
            <a:pPr algn="r"/>
            <a:r>
              <a:rPr lang="en-US" sz="1600"/>
              <a:t>Amp</a:t>
            </a:r>
            <a:r>
              <a:rPr lang="en-US" altLang="ja-JP" sz="1600"/>
              <a:t>ere’s law</a:t>
            </a:r>
            <a:endParaRPr lang="en-US" sz="1600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381000" y="4953000"/>
            <a:ext cx="34290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D=electric displacement</a:t>
            </a:r>
          </a:p>
          <a:p>
            <a:r>
              <a:rPr lang="en-US"/>
              <a:t>B=magnetic induction</a:t>
            </a:r>
          </a:p>
          <a:p>
            <a:r>
              <a:rPr lang="en-US"/>
              <a:t>E=electric field</a:t>
            </a:r>
          </a:p>
          <a:p>
            <a:r>
              <a:rPr lang="en-US"/>
              <a:t>H=magnetic field</a:t>
            </a:r>
          </a:p>
        </p:txBody>
      </p:sp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3962400" y="5129213"/>
            <a:ext cx="51308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latin typeface="Symbol" charset="0"/>
                <a:sym typeface="Symbol" charset="0"/>
              </a:rPr>
              <a:t></a:t>
            </a:r>
            <a:r>
              <a:rPr lang="en-US" sz="1600"/>
              <a:t> = free charge density</a:t>
            </a:r>
          </a:p>
          <a:p>
            <a:r>
              <a:rPr lang="en-US" sz="1600"/>
              <a:t>Q</a:t>
            </a:r>
            <a:r>
              <a:rPr lang="en-US" sz="1600" baseline="-25000"/>
              <a:t>enclosed</a:t>
            </a:r>
            <a:r>
              <a:rPr lang="en-US" sz="1600"/>
              <a:t> = free charge enclosed by Gaussian surface S</a:t>
            </a:r>
          </a:p>
          <a:p>
            <a:r>
              <a:rPr lang="en-US" sz="1600"/>
              <a:t>dS=closed boundary on S</a:t>
            </a:r>
          </a:p>
        </p:txBody>
      </p:sp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124200"/>
            <a:ext cx="18796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419600"/>
            <a:ext cx="1905000" cy="59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062" name="Rectangle 14"/>
          <p:cNvSpPr>
            <a:spLocks noChangeArrowheads="1"/>
          </p:cNvSpPr>
          <p:nvPr/>
        </p:nvSpPr>
        <p:spPr bwMode="auto">
          <a:xfrm>
            <a:off x="3733800" y="6096000"/>
            <a:ext cx="49736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Gauss</a:t>
            </a:r>
            <a:r>
              <a:rPr lang="ja-JP" altLang="en-US" sz="1600">
                <a:solidFill>
                  <a:srgbClr val="FF0000"/>
                </a:solidFill>
              </a:rPr>
              <a:t>’</a:t>
            </a:r>
            <a:r>
              <a:rPr lang="en-US" sz="1600">
                <a:solidFill>
                  <a:srgbClr val="FF0000"/>
                </a:solidFill>
              </a:rPr>
              <a:t>s law to get the E field of a charge in vacuum?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Boundary Conditions at Interfaces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90600"/>
            <a:ext cx="7772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</a:pPr>
            <a:r>
              <a:rPr lang="en-US" sz="1600"/>
              <a:t>Used along with boundary conditions to calculate the single scattering properties of aerosols and hydrometeors (cloud droplets, rain drops, ice crystals, snow flakes, etc), from first principles if possible.  {Mie theory for homogeneous spheres, coupled dipole theory for general particles, T-Matrix method, etc}</a:t>
            </a:r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endParaRPr lang="en-US" sz="1600"/>
          </a:p>
          <a:p>
            <a:pPr>
              <a:lnSpc>
                <a:spcPct val="90000"/>
              </a:lnSpc>
            </a:pPr>
            <a:r>
              <a:rPr lang="en-US" sz="1600"/>
              <a:t>Are not used to calculate the radiation field arriving at the surface from the complex atmosphere.  Multiple scattering theory is used.</a:t>
            </a:r>
          </a:p>
        </p:txBody>
      </p:sp>
      <p:pic>
        <p:nvPicPr>
          <p:cNvPr id="3079" name="Picture 7" descr="boundaryCon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057400"/>
            <a:ext cx="2970213" cy="273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surfno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438400"/>
            <a:ext cx="164465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4" name="Rectangle 12"/>
          <p:cNvSpPr>
            <a:spLocks noChangeArrowheads="1"/>
          </p:cNvSpPr>
          <p:nvPr/>
        </p:nvSpPr>
        <p:spPr bwMode="auto">
          <a:xfrm>
            <a:off x="3962400" y="5715000"/>
            <a:ext cx="4724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800">
                <a:solidFill>
                  <a:srgbClr val="FF0000"/>
                </a:solidFill>
              </a:rPr>
              <a:t>Which case is Mie Theory?</a:t>
            </a:r>
          </a:p>
          <a:p>
            <a:r>
              <a:rPr lang="en-US" sz="1800">
                <a:solidFill>
                  <a:srgbClr val="FF0000"/>
                </a:solidFill>
              </a:rPr>
              <a:t>Which refer to normal and tangential components of the fields?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/>
              <a:t>Constitutive Relationships: Material Properties </a:t>
            </a:r>
            <a:r>
              <a:rPr lang="en-US">
                <a:solidFill>
                  <a:schemeClr val="tx1"/>
                </a:solidFill>
                <a:latin typeface="Symbol" charset="0"/>
                <a:sym typeface="Symbol" charset="0"/>
              </a:rPr>
              <a:t></a:t>
            </a:r>
            <a:r>
              <a:rPr lang="en-US">
                <a:solidFill>
                  <a:schemeClr val="tx1"/>
                </a:solidFill>
              </a:rPr>
              <a:t>and </a:t>
            </a:r>
            <a:r>
              <a:rPr lang="en-US">
                <a:solidFill>
                  <a:schemeClr val="tx1"/>
                </a:solidFill>
                <a:latin typeface="Symbol" charset="0"/>
                <a:sym typeface="Symbol" charset="0"/>
              </a:rPr>
              <a:t></a:t>
            </a:r>
            <a:r>
              <a:rPr lang="en-US"/>
              <a:t>.</a:t>
            </a:r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04800" y="1066800"/>
            <a:ext cx="8458200" cy="520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/>
              <a:t>Homogeneous Media</a:t>
            </a:r>
            <a:endParaRPr lang="en-US"/>
          </a:p>
          <a:p>
            <a:endParaRPr lang="en-US"/>
          </a:p>
          <a:p>
            <a:r>
              <a:rPr lang="en-US" b="1"/>
              <a:t>J</a:t>
            </a:r>
            <a:r>
              <a:rPr lang="en-US"/>
              <a:t>=</a:t>
            </a:r>
            <a:r>
              <a:rPr lang="en-US">
                <a:latin typeface="Symbol" charset="0"/>
                <a:sym typeface="Symbol" charset="0"/>
              </a:rPr>
              <a:t></a:t>
            </a:r>
            <a:r>
              <a:rPr lang="en-US" b="1"/>
              <a:t>E    </a:t>
            </a:r>
            <a:r>
              <a:rPr lang="en-US">
                <a:latin typeface="Symbol" charset="0"/>
                <a:sym typeface="Symbol" charset="0"/>
              </a:rPr>
              <a:t></a:t>
            </a:r>
            <a:r>
              <a:rPr lang="en-US"/>
              <a:t>=electric conductivity </a:t>
            </a:r>
          </a:p>
          <a:p>
            <a:r>
              <a:rPr lang="en-US"/>
              <a:t>             (like Ohm</a:t>
            </a:r>
            <a:r>
              <a:rPr lang="ja-JP" altLang="en-US"/>
              <a:t>’</a:t>
            </a:r>
            <a:r>
              <a:rPr lang="en-US"/>
              <a:t>s Law, V=IR)</a:t>
            </a:r>
          </a:p>
          <a:p>
            <a:endParaRPr lang="en-US"/>
          </a:p>
          <a:p>
            <a:r>
              <a:rPr lang="en-US" b="1"/>
              <a:t>B</a:t>
            </a:r>
            <a:r>
              <a:rPr lang="en-US"/>
              <a:t>=</a:t>
            </a:r>
            <a:r>
              <a:rPr lang="en-US">
                <a:latin typeface="Symbol" charset="0"/>
                <a:sym typeface="Symbol" charset="0"/>
              </a:rPr>
              <a:t></a:t>
            </a:r>
            <a:r>
              <a:rPr lang="en-US" b="1"/>
              <a:t>H   </a:t>
            </a:r>
            <a:r>
              <a:rPr lang="en-US">
                <a:latin typeface="Symbol" charset="0"/>
                <a:sym typeface="Symbol" charset="0"/>
              </a:rPr>
              <a:t></a:t>
            </a:r>
            <a:r>
              <a:rPr lang="en-US"/>
              <a:t>=magnetic permeability </a:t>
            </a:r>
          </a:p>
          <a:p>
            <a:endParaRPr lang="en-US"/>
          </a:p>
          <a:p>
            <a:r>
              <a:rPr lang="en-US" b="1"/>
              <a:t>D</a:t>
            </a:r>
            <a:r>
              <a:rPr lang="en-US"/>
              <a:t>= </a:t>
            </a:r>
            <a:r>
              <a:rPr lang="en-US">
                <a:latin typeface="Symbol" charset="0"/>
                <a:sym typeface="Symbol" charset="0"/>
              </a:rPr>
              <a:t></a:t>
            </a:r>
            <a:r>
              <a:rPr lang="en-US" baseline="-25000"/>
              <a:t>0</a:t>
            </a:r>
            <a:r>
              <a:rPr lang="en-US"/>
              <a:t>(1+ </a:t>
            </a:r>
            <a:r>
              <a:rPr lang="en-US">
                <a:latin typeface="Symbol" charset="0"/>
                <a:sym typeface="Symbol" charset="0"/>
              </a:rPr>
              <a:t></a:t>
            </a:r>
            <a:r>
              <a:rPr lang="en-US"/>
              <a:t>) </a:t>
            </a:r>
            <a:r>
              <a:rPr lang="en-US" b="1"/>
              <a:t>E </a:t>
            </a:r>
          </a:p>
          <a:p>
            <a:r>
              <a:rPr lang="en-US" b="1"/>
              <a:t>            </a:t>
            </a:r>
            <a:r>
              <a:rPr lang="en-US">
                <a:latin typeface="Symbol" charset="0"/>
                <a:sym typeface="Symbol" charset="0"/>
              </a:rPr>
              <a:t></a:t>
            </a:r>
            <a:r>
              <a:rPr lang="en-US" baseline="-25000"/>
              <a:t>0</a:t>
            </a:r>
            <a:r>
              <a:rPr lang="en-US">
                <a:latin typeface="Symbol" charset="0"/>
                <a:sym typeface="Symbol" charset="0"/>
              </a:rPr>
              <a:t> </a:t>
            </a:r>
            <a:r>
              <a:rPr lang="en-US"/>
              <a:t>=permittivity of free space  </a:t>
            </a:r>
          </a:p>
          <a:p>
            <a:r>
              <a:rPr lang="en-US"/>
              <a:t>            </a:t>
            </a:r>
            <a:r>
              <a:rPr lang="en-US">
                <a:latin typeface="Symbol" charset="0"/>
                <a:sym typeface="Symbol" charset="0"/>
              </a:rPr>
              <a:t> </a:t>
            </a:r>
            <a:r>
              <a:rPr lang="en-US"/>
              <a:t>=electric susceptibilty (to polarization)</a:t>
            </a:r>
          </a:p>
          <a:p>
            <a:endParaRPr lang="en-US"/>
          </a:p>
          <a:p>
            <a:r>
              <a:rPr lang="en-US">
                <a:latin typeface="Symbol" charset="0"/>
                <a:sym typeface="Symbol" charset="0"/>
              </a:rPr>
              <a:t></a:t>
            </a:r>
            <a:r>
              <a:rPr lang="en-US"/>
              <a:t>f, f=frequency of time harmonic wave (next slides).</a:t>
            </a:r>
          </a:p>
          <a:p>
            <a:endParaRPr lang="en-US"/>
          </a:p>
          <a:p>
            <a:r>
              <a:rPr lang="en-US">
                <a:latin typeface="Symbol" charset="0"/>
                <a:sym typeface="Symbol" charset="0"/>
              </a:rPr>
              <a:t></a:t>
            </a:r>
            <a:r>
              <a:rPr lang="en-US"/>
              <a:t>= </a:t>
            </a:r>
            <a:r>
              <a:rPr lang="en-US">
                <a:latin typeface="Symbol" charset="0"/>
                <a:sym typeface="Symbol" charset="0"/>
              </a:rPr>
              <a:t></a:t>
            </a:r>
            <a:r>
              <a:rPr lang="en-US" baseline="-25000"/>
              <a:t>0</a:t>
            </a:r>
            <a:r>
              <a:rPr lang="en-US"/>
              <a:t>(1+ </a:t>
            </a:r>
            <a:r>
              <a:rPr lang="en-US">
                <a:latin typeface="Symbol" charset="0"/>
                <a:sym typeface="Symbol" charset="0"/>
              </a:rPr>
              <a:t></a:t>
            </a:r>
            <a:r>
              <a:rPr lang="en-US"/>
              <a:t>) + i</a:t>
            </a:r>
            <a:r>
              <a:rPr lang="en-US">
                <a:latin typeface="Symbol" charset="0"/>
                <a:sym typeface="Symbol" charset="0"/>
              </a:rPr>
              <a:t></a:t>
            </a:r>
            <a:r>
              <a:rPr lang="en-US"/>
              <a:t>=  complex permittivity 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u="sng"/>
              <a:t>Seek Plane Wave Solutions to Maxwell</a:t>
            </a:r>
            <a:r>
              <a:rPr lang="ja-JP" altLang="en-US" u="sng"/>
              <a:t>’</a:t>
            </a:r>
            <a:r>
              <a:rPr lang="en-US" u="sng"/>
              <a:t>s Equations</a:t>
            </a:r>
            <a:endParaRPr lang="en-US"/>
          </a:p>
        </p:txBody>
      </p:sp>
      <p:pic>
        <p:nvPicPr>
          <p:cNvPr id="5124" name="Picture 4" descr="planeWaveSolutions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5448300" cy="4573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4572000" y="1371600"/>
            <a:ext cx="35941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E</a:t>
            </a:r>
            <a:r>
              <a:rPr lang="en-US" sz="1800" b="1" baseline="-25000"/>
              <a:t>0</a:t>
            </a:r>
            <a:r>
              <a:rPr lang="en-US" sz="1800"/>
              <a:t> and </a:t>
            </a:r>
            <a:r>
              <a:rPr lang="en-US" sz="1800" b="1"/>
              <a:t>H</a:t>
            </a:r>
            <a:r>
              <a:rPr lang="en-US" sz="1800" b="1" baseline="-25000"/>
              <a:t>0</a:t>
            </a:r>
            <a:r>
              <a:rPr lang="en-US" sz="1800"/>
              <a:t> are complex constants.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4419600" y="2743200"/>
            <a:ext cx="3797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What is f for wall current, radio stations?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229600" cy="1143000"/>
          </a:xfrm>
        </p:spPr>
        <p:txBody>
          <a:bodyPr/>
          <a:lstStyle/>
          <a:p>
            <a:r>
              <a:rPr lang="en-US" u="sng"/>
              <a:t>Dispersion Relationship:  Relationship between </a:t>
            </a:r>
            <a:r>
              <a:rPr lang="en-US" u="sng">
                <a:latin typeface="Symbol" charset="0"/>
                <a:sym typeface="Symbol" charset="0"/>
              </a:rPr>
              <a:t></a:t>
            </a:r>
            <a:r>
              <a:rPr lang="en-US" u="sng"/>
              <a:t> and </a:t>
            </a:r>
            <a:r>
              <a:rPr lang="en-US" b="1" u="sng"/>
              <a:t>k</a:t>
            </a:r>
            <a:r>
              <a:rPr lang="en-US" u="sng"/>
              <a:t>.</a:t>
            </a:r>
            <a:endParaRPr lang="en-US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auto">
          <a:xfrm>
            <a:off x="457200" y="838200"/>
            <a:ext cx="78930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Comes from putting the assumed solutions into Maxwell</a:t>
            </a:r>
            <a:r>
              <a:rPr lang="ja-JP" altLang="en-US" sz="2000"/>
              <a:t>’</a:t>
            </a:r>
            <a:r>
              <a:rPr lang="en-US" sz="2000"/>
              <a:t>s equations.</a:t>
            </a:r>
          </a:p>
        </p:txBody>
      </p:sp>
      <p:pic>
        <p:nvPicPr>
          <p:cNvPr id="6149" name="Picture 5" descr="dispersionRelation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19200"/>
            <a:ext cx="8226425" cy="4124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0" name="Rectangle 6"/>
          <p:cNvSpPr>
            <a:spLocks noChangeArrowheads="1"/>
          </p:cNvSpPr>
          <p:nvPr/>
        </p:nvSpPr>
        <p:spPr bwMode="auto">
          <a:xfrm>
            <a:off x="457200" y="5334000"/>
            <a:ext cx="61309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At 550 nm, what is n</a:t>
            </a:r>
            <a:r>
              <a:rPr lang="en-US" baseline="-25000">
                <a:solidFill>
                  <a:srgbClr val="FF0000"/>
                </a:solidFill>
              </a:rPr>
              <a:t>r</a:t>
            </a:r>
            <a:r>
              <a:rPr lang="en-US">
                <a:solidFill>
                  <a:srgbClr val="FF0000"/>
                </a:solidFill>
              </a:rPr>
              <a:t> for water? For glass?  </a:t>
            </a:r>
          </a:p>
          <a:p>
            <a:r>
              <a:rPr lang="en-US">
                <a:solidFill>
                  <a:srgbClr val="FF0000"/>
                </a:solidFill>
              </a:rPr>
              <a:t>What is n</a:t>
            </a:r>
            <a:r>
              <a:rPr lang="en-US" baseline="-25000">
                <a:solidFill>
                  <a:srgbClr val="FF0000"/>
                </a:solidFill>
              </a:rPr>
              <a:t>r</a:t>
            </a:r>
            <a:r>
              <a:rPr lang="en-US">
                <a:solidFill>
                  <a:srgbClr val="FF0000"/>
                </a:solidFill>
              </a:rPr>
              <a:t> for ice at 2.85 um?</a:t>
            </a:r>
          </a:p>
          <a:p>
            <a:r>
              <a:rPr lang="en-US">
                <a:solidFill>
                  <a:srgbClr val="FF0000"/>
                </a:solidFill>
              </a:rPr>
              <a:t>What is n</a:t>
            </a:r>
            <a:r>
              <a:rPr lang="en-US" baseline="-25000">
                <a:solidFill>
                  <a:srgbClr val="FF0000"/>
                </a:solidFill>
              </a:rPr>
              <a:t>i</a:t>
            </a:r>
            <a:r>
              <a:rPr lang="en-US">
                <a:solidFill>
                  <a:srgbClr val="FF0000"/>
                </a:solidFill>
              </a:rPr>
              <a:t> for ice at 2.85 um?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7" name="Picture 15" descr="mirag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4117975"/>
            <a:ext cx="4095750" cy="274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8" name="Picture 16" descr="mir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819400"/>
            <a:ext cx="4113213" cy="190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Trace velocity matching principle:  Snell</a:t>
            </a:r>
            <a:r>
              <a:rPr lang="ja-JP" altLang="en-US"/>
              <a:t>’</a:t>
            </a:r>
            <a:r>
              <a:rPr lang="en-US"/>
              <a:t>s law (continuity of the wavefront at a boundary)</a:t>
            </a:r>
            <a:br>
              <a:rPr lang="en-US"/>
            </a:br>
            <a:r>
              <a:rPr lang="ja-JP" altLang="en-US" i="1"/>
              <a:t>“</a:t>
            </a:r>
            <a:r>
              <a:rPr lang="en-US" i="1"/>
              <a:t>slow is more normal</a:t>
            </a:r>
            <a:r>
              <a:rPr lang="ja-JP" altLang="en-US" i="1"/>
              <a:t>”</a:t>
            </a:r>
            <a:endParaRPr lang="en-US"/>
          </a:p>
        </p:txBody>
      </p:sp>
      <p:pic>
        <p:nvPicPr>
          <p:cNvPr id="28677" name="Picture 5" descr="snellsLa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1684338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78" name="Rectangle 6"/>
          <p:cNvSpPr>
            <a:spLocks noChangeArrowheads="1"/>
          </p:cNvSpPr>
          <p:nvPr/>
        </p:nvSpPr>
        <p:spPr bwMode="auto">
          <a:xfrm>
            <a:off x="2057400" y="1143000"/>
            <a:ext cx="39624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/>
              <a:t>Here assume </a:t>
            </a:r>
          </a:p>
          <a:p>
            <a:r>
              <a:rPr lang="en-US" sz="1800"/>
              <a:t>n</a:t>
            </a:r>
            <a:r>
              <a:rPr lang="en-US" sz="1800" baseline="-25000"/>
              <a:t>1</a:t>
            </a:r>
            <a:r>
              <a:rPr lang="en-US" sz="1800"/>
              <a:t>=n</a:t>
            </a:r>
            <a:r>
              <a:rPr lang="en-US" sz="1800" baseline="-25000"/>
              <a:t>1r</a:t>
            </a:r>
            <a:r>
              <a:rPr lang="en-US" sz="1800"/>
              <a:t>, n</a:t>
            </a:r>
            <a:r>
              <a:rPr lang="en-US" sz="1800" baseline="-25000"/>
              <a:t>1i</a:t>
            </a:r>
            <a:r>
              <a:rPr lang="en-US" sz="1800"/>
              <a:t>=0, </a:t>
            </a:r>
          </a:p>
          <a:p>
            <a:r>
              <a:rPr lang="en-US" sz="1800"/>
              <a:t>n</a:t>
            </a:r>
            <a:r>
              <a:rPr lang="en-US" sz="1800" baseline="-25000"/>
              <a:t>2</a:t>
            </a:r>
            <a:r>
              <a:rPr lang="en-US" sz="1800"/>
              <a:t>=n</a:t>
            </a:r>
            <a:r>
              <a:rPr lang="en-US" sz="1800" baseline="-25000"/>
              <a:t>2r</a:t>
            </a:r>
            <a:r>
              <a:rPr lang="en-US" sz="1800"/>
              <a:t>, n</a:t>
            </a:r>
            <a:r>
              <a:rPr lang="en-US" sz="1800" baseline="-25000"/>
              <a:t>2i</a:t>
            </a:r>
            <a:r>
              <a:rPr lang="en-US" sz="1800"/>
              <a:t>=0.</a:t>
            </a:r>
          </a:p>
        </p:txBody>
      </p:sp>
      <p:sp>
        <p:nvSpPr>
          <p:cNvPr id="28679" name="Rectangle 7"/>
          <p:cNvSpPr>
            <a:spLocks noChangeArrowheads="1"/>
          </p:cNvSpPr>
          <p:nvPr/>
        </p:nvSpPr>
        <p:spPr bwMode="auto">
          <a:xfrm>
            <a:off x="3657600" y="1295400"/>
            <a:ext cx="31242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In which medium is the speed of light less? </a:t>
            </a:r>
          </a:p>
        </p:txBody>
      </p:sp>
      <p:sp>
        <p:nvSpPr>
          <p:cNvPr id="28683" name="Rectangle 11"/>
          <p:cNvSpPr>
            <a:spLocks noChangeArrowheads="1"/>
          </p:cNvSpPr>
          <p:nvPr/>
        </p:nvSpPr>
        <p:spPr bwMode="auto">
          <a:xfrm>
            <a:off x="609600" y="2743200"/>
            <a:ext cx="15890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MIRAGES</a:t>
            </a:r>
          </a:p>
        </p:txBody>
      </p:sp>
      <p:sp>
        <p:nvSpPr>
          <p:cNvPr id="28684" name="Rectangle 12"/>
          <p:cNvSpPr>
            <a:spLocks noChangeArrowheads="1"/>
          </p:cNvSpPr>
          <p:nvPr/>
        </p:nvSpPr>
        <p:spPr bwMode="auto">
          <a:xfrm>
            <a:off x="381000" y="2216150"/>
            <a:ext cx="3276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 n</a:t>
            </a:r>
            <a:r>
              <a:rPr lang="en-US" baseline="-25000"/>
              <a:t>1</a:t>
            </a:r>
            <a:r>
              <a:rPr lang="en-US"/>
              <a:t>sin(</a:t>
            </a:r>
            <a:r>
              <a:rPr lang="en-US">
                <a:latin typeface="Symbol" charset="0"/>
                <a:sym typeface="Symbol" charset="0"/>
              </a:rPr>
              <a:t></a:t>
            </a:r>
            <a:r>
              <a:rPr lang="en-US" baseline="-25000"/>
              <a:t>1</a:t>
            </a:r>
            <a:r>
              <a:rPr lang="en-US"/>
              <a:t>)= n</a:t>
            </a:r>
            <a:r>
              <a:rPr lang="en-US" baseline="-25000"/>
              <a:t>2</a:t>
            </a:r>
            <a:r>
              <a:rPr lang="en-US"/>
              <a:t>sin(</a:t>
            </a:r>
            <a:r>
              <a:rPr lang="en-US">
                <a:latin typeface="Symbol" charset="0"/>
                <a:sym typeface="Symbol" charset="0"/>
              </a:rPr>
              <a:t></a:t>
            </a:r>
            <a:r>
              <a:rPr lang="en-US" baseline="-25000"/>
              <a:t>2</a:t>
            </a:r>
            <a:r>
              <a:rPr lang="en-US"/>
              <a:t>)</a:t>
            </a:r>
          </a:p>
        </p:txBody>
      </p:sp>
      <p:sp>
        <p:nvSpPr>
          <p:cNvPr id="28685" name="Rectangle 13"/>
          <p:cNvSpPr>
            <a:spLocks noChangeArrowheads="1"/>
          </p:cNvSpPr>
          <p:nvPr/>
        </p:nvSpPr>
        <p:spPr bwMode="auto">
          <a:xfrm>
            <a:off x="4267200" y="4648200"/>
            <a:ext cx="4597400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800"/>
              <a:t>For a gas, (n</a:t>
            </a:r>
            <a:r>
              <a:rPr lang="en-US" sz="1800" baseline="-25000"/>
              <a:t>r</a:t>
            </a:r>
            <a:r>
              <a:rPr lang="en-US" sz="1800"/>
              <a:t>-1) ≈ </a:t>
            </a:r>
            <a:r>
              <a:rPr lang="en-US" sz="1800">
                <a:latin typeface="Symbol" charset="0"/>
                <a:sym typeface="Symbol" charset="0"/>
              </a:rPr>
              <a:t></a:t>
            </a:r>
          </a:p>
          <a:p>
            <a:r>
              <a:rPr lang="en-US" sz="1800">
                <a:latin typeface="Symbol" charset="0"/>
                <a:sym typeface="Symbol" charset="0"/>
              </a:rPr>
              <a:t></a:t>
            </a:r>
            <a:r>
              <a:rPr lang="en-US" sz="1800"/>
              <a:t>=gas density.</a:t>
            </a:r>
            <a:br>
              <a:rPr lang="en-US" sz="1800"/>
            </a:br>
            <a:endParaRPr lang="en-US" sz="1800"/>
          </a:p>
          <a:p>
            <a:r>
              <a:rPr lang="en-US" sz="1800"/>
              <a:t>   d</a:t>
            </a:r>
            <a:r>
              <a:rPr lang="en-US" sz="1800">
                <a:latin typeface="Symbol" charset="0"/>
                <a:sym typeface="Symbol" charset="0"/>
              </a:rPr>
              <a:t></a:t>
            </a:r>
            <a:r>
              <a:rPr lang="en-US" sz="1800"/>
              <a:t>/dz &gt; 0 for this type or mirage.</a:t>
            </a:r>
          </a:p>
          <a:p>
            <a:endParaRPr lang="en-US" sz="1800"/>
          </a:p>
          <a:p>
            <a:r>
              <a:rPr lang="en-US" sz="1800">
                <a:solidFill>
                  <a:srgbClr val="FF0000"/>
                </a:solidFill>
              </a:rPr>
              <a:t>What does this say about the likelihood of convection?</a:t>
            </a:r>
            <a:endParaRPr lang="en-US" sz="1800">
              <a:latin typeface="Symbol" charset="0"/>
              <a:sym typeface="Symbol" charset="0"/>
            </a:endParaRPr>
          </a:p>
        </p:txBody>
      </p:sp>
      <p:sp>
        <p:nvSpPr>
          <p:cNvPr id="28686" name="Rectangle 14"/>
          <p:cNvSpPr>
            <a:spLocks noChangeArrowheads="1"/>
          </p:cNvSpPr>
          <p:nvPr/>
        </p:nvSpPr>
        <p:spPr bwMode="auto">
          <a:xfrm>
            <a:off x="2743200" y="3200400"/>
            <a:ext cx="3365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z</a:t>
            </a:r>
          </a:p>
        </p:txBody>
      </p:sp>
      <p:pic>
        <p:nvPicPr>
          <p:cNvPr id="28689" name="Picture 17" descr="mirage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438400"/>
            <a:ext cx="4570413" cy="222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690" name="Rectangle 18"/>
          <p:cNvSpPr>
            <a:spLocks noChangeArrowheads="1"/>
          </p:cNvSpPr>
          <p:nvPr/>
        </p:nvSpPr>
        <p:spPr bwMode="auto">
          <a:xfrm>
            <a:off x="6477000" y="1066800"/>
            <a:ext cx="252095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>
                <a:solidFill>
                  <a:srgbClr val="FF0000"/>
                </a:solidFill>
              </a:rPr>
              <a:t>Why do we sometimes see lightning but not hear thunder?</a:t>
            </a:r>
          </a:p>
        </p:txBody>
      </p:sp>
      <p:sp>
        <p:nvSpPr>
          <p:cNvPr id="28691" name="Rectangle 19"/>
          <p:cNvSpPr>
            <a:spLocks noChangeArrowheads="1"/>
          </p:cNvSpPr>
          <p:nvPr/>
        </p:nvSpPr>
        <p:spPr bwMode="auto">
          <a:xfrm>
            <a:off x="8083550" y="760413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Snell</a:t>
            </a:r>
            <a:r>
              <a:rPr lang="ja-JP" altLang="en-US"/>
              <a:t>’</a:t>
            </a:r>
            <a:r>
              <a:rPr lang="en-US"/>
              <a:t>s Law:  Kinematics</a:t>
            </a:r>
          </a:p>
        </p:txBody>
      </p:sp>
      <p:pic>
        <p:nvPicPr>
          <p:cNvPr id="80900" name="Picture 4" descr="SnellsLawPict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227013"/>
            <a:ext cx="9002713" cy="640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" y="0"/>
            <a:ext cx="8763000" cy="1143000"/>
          </a:xfrm>
        </p:spPr>
        <p:txBody>
          <a:bodyPr/>
          <a:lstStyle/>
          <a:p>
            <a:r>
              <a:rPr lang="en-US"/>
              <a:t>Poynting Vector:  Direction and magnitude of electromagnetic irradiance (power / area or energy/second / area).</a:t>
            </a:r>
          </a:p>
        </p:txBody>
      </p:sp>
      <p:pic>
        <p:nvPicPr>
          <p:cNvPr id="31748" name="Picture 4" descr="Poynting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230313"/>
            <a:ext cx="8226425" cy="417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152400" y="5486400"/>
            <a:ext cx="8691563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Why does the navy typically use acoustic methods under water instead of radar to find submarines from other countries and other things? </a:t>
            </a:r>
          </a:p>
        </p:txBody>
      </p:sp>
      <p:sp>
        <p:nvSpPr>
          <p:cNvPr id="31750" name="Rectangle 6"/>
          <p:cNvSpPr>
            <a:spLocks noChangeArrowheads="1"/>
          </p:cNvSpPr>
          <p:nvPr/>
        </p:nvSpPr>
        <p:spPr bwMode="auto">
          <a:xfrm>
            <a:off x="1752600" y="3048000"/>
            <a:ext cx="47894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/>
              <a:t>Consider a time harmonic wave traveling in the x direction.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eralWaveInMedium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457200"/>
            <a:ext cx="7937500" cy="6400800"/>
          </a:xfrm>
          <a:prstGeom prst="rect">
            <a:avLst/>
          </a:prstGeom>
        </p:spPr>
      </p:pic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609600"/>
          </a:xfrm>
        </p:spPr>
        <p:txBody>
          <a:bodyPr/>
          <a:lstStyle/>
          <a:p>
            <a:r>
              <a:rPr lang="en-US"/>
              <a:t>Some Basics, Electromagnetic Skin Depth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Diameter &lt;&lt; Wave Skin Depth</a:t>
            </a:r>
          </a:p>
        </p:txBody>
      </p:sp>
      <p:pic>
        <p:nvPicPr>
          <p:cNvPr id="2" name="Picture 1" descr="smallParticl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8686800" cy="3517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Impacts on the Temperature Structure: ‘Pure” adiabatic atmosphere (no </a:t>
            </a:r>
            <a:r>
              <a:rPr lang="en-US" dirty="0" err="1" smtClean="0"/>
              <a:t>diabatic</a:t>
            </a:r>
            <a:r>
              <a:rPr lang="en-US" dirty="0" smtClean="0"/>
              <a:t> processes).</a:t>
            </a:r>
            <a:endParaRPr lang="en-US" dirty="0"/>
          </a:p>
        </p:txBody>
      </p:sp>
      <p:pic>
        <p:nvPicPr>
          <p:cNvPr id="4" name="Content Placeholder 3" descr="radiationEffectsAtmosphere.ps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72327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bigspher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228600"/>
            <a:ext cx="7327900" cy="6400800"/>
          </a:xfrm>
          <a:prstGeom prst="rect">
            <a:avLst/>
          </a:prstGeom>
        </p:spPr>
      </p:pic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Diameter &gt;&gt; Electromagnetic Skin Depth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ediumParticle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98500"/>
            <a:ext cx="8229600" cy="5461000"/>
          </a:xfrm>
          <a:prstGeom prst="rect">
            <a:avLst/>
          </a:prstGeom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Particle Radius Equal to the Skin Depth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8600" y="5943600"/>
            <a:ext cx="8229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800"/>
              <a:t>(Rigor needed in the electromagnetic theory to get the right answer).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924800" cy="533400"/>
          </a:xfrm>
        </p:spPr>
        <p:txBody>
          <a:bodyPr/>
          <a:lstStyle/>
          <a:p>
            <a:r>
              <a:rPr lang="en-US"/>
              <a:t>Aerosol Optical Properties:  Absorbing particles.</a:t>
            </a:r>
          </a:p>
        </p:txBody>
      </p:sp>
      <p:sp>
        <p:nvSpPr>
          <p:cNvPr id="16388" name="Text Box 4"/>
          <p:cNvSpPr txBox="1">
            <a:spLocks noChangeArrowheads="1"/>
          </p:cNvSpPr>
          <p:nvPr/>
        </p:nvSpPr>
        <p:spPr bwMode="auto">
          <a:xfrm>
            <a:off x="6096000" y="1219200"/>
            <a:ext cx="2971800" cy="16811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b="1"/>
              <a:t>For small optical depths, 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b="1"/>
              <a:t>and D &lt; 0.1 µm: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b="1"/>
              <a:t>I(L)/I(0) = e</a:t>
            </a:r>
            <a:r>
              <a:rPr lang="en-US" sz="1400" b="1" baseline="30000"/>
              <a:t>(-</a:t>
            </a:r>
            <a:r>
              <a:rPr lang="en-US" sz="1400" b="1" baseline="30000">
                <a:latin typeface="Symbol" charset="0"/>
              </a:rPr>
              <a:t>L</a:t>
            </a:r>
            <a:r>
              <a:rPr lang="en-US" sz="1400" b="1" baseline="30000"/>
              <a:t> L)</a:t>
            </a:r>
            <a:r>
              <a:rPr lang="en-US" sz="1400" b="1"/>
              <a:t>,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Symbol" charset="0"/>
              </a:rPr>
              <a:t>L</a:t>
            </a:r>
            <a:r>
              <a:rPr lang="en-US" sz="1400" b="1"/>
              <a:t>(1/m) ≈ S.O.C (m</a:t>
            </a:r>
            <a:r>
              <a:rPr lang="en-US" sz="1400" b="1" baseline="30000"/>
              <a:t>2</a:t>
            </a:r>
            <a:r>
              <a:rPr lang="en-US" sz="1400" b="1"/>
              <a:t>/g) x </a:t>
            </a:r>
            <a:r>
              <a:rPr lang="en-US" sz="1400" b="1">
                <a:latin typeface="Symbol" charset="0"/>
              </a:rPr>
              <a:t>r</a:t>
            </a:r>
            <a:r>
              <a:rPr lang="en-US" sz="1400" b="1"/>
              <a:t> (g/m</a:t>
            </a:r>
            <a:r>
              <a:rPr lang="en-US" sz="1400" b="1" baseline="30000"/>
              <a:t>3</a:t>
            </a:r>
            <a:r>
              <a:rPr lang="en-US" sz="1400" b="1"/>
              <a:t>),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b="1"/>
              <a:t>L = path length,</a:t>
            </a:r>
          </a:p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latin typeface="Symbol" charset="0"/>
              </a:rPr>
              <a:t>r </a:t>
            </a:r>
            <a:r>
              <a:rPr lang="en-US" sz="1400" b="1"/>
              <a:t>= aerosol concentration by mass.</a:t>
            </a:r>
            <a:r>
              <a:rPr lang="en-US" sz="1600" b="1"/>
              <a:t> </a:t>
            </a: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6248400" y="3352800"/>
            <a:ext cx="2819400" cy="26717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/>
              <a:t>Absorption dominates for D &lt; 0.1 µm (Rayleigh scattering).</a:t>
            </a:r>
          </a:p>
          <a:p>
            <a:pPr>
              <a:spcBef>
                <a:spcPct val="50000"/>
              </a:spcBef>
              <a:buFontTx/>
              <a:buChar char="•"/>
            </a:pPr>
            <a:r>
              <a:rPr lang="en-US" sz="1600" b="1"/>
              <a:t>Aside:  For non-absorbing aerosols, Extinction=Scattering.  Note the strong dependence of the scattering coefficient on diameter!</a:t>
            </a:r>
          </a:p>
        </p:txBody>
      </p:sp>
      <p:grpSp>
        <p:nvGrpSpPr>
          <p:cNvPr id="16402" name="Group 18"/>
          <p:cNvGrpSpPr>
            <a:grpSpLocks/>
          </p:cNvGrpSpPr>
          <p:nvPr/>
        </p:nvGrpSpPr>
        <p:grpSpPr bwMode="auto">
          <a:xfrm>
            <a:off x="76200" y="2133600"/>
            <a:ext cx="5945188" cy="4565650"/>
            <a:chOff x="54" y="384"/>
            <a:chExt cx="3745" cy="2876"/>
          </a:xfrm>
        </p:grpSpPr>
        <p:pic>
          <p:nvPicPr>
            <p:cNvPr id="16387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2" y="384"/>
              <a:ext cx="3127" cy="28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397" name="Rectangle 13"/>
            <p:cNvSpPr>
              <a:spLocks noChangeArrowheads="1"/>
            </p:cNvSpPr>
            <p:nvPr/>
          </p:nvSpPr>
          <p:spPr bwMode="auto">
            <a:xfrm>
              <a:off x="240" y="1296"/>
              <a:ext cx="23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b="1">
                  <a:latin typeface="Symbol" charset="0"/>
                  <a:sym typeface="Symbol" charset="0"/>
                </a:rPr>
                <a:t></a:t>
              </a:r>
            </a:p>
          </p:txBody>
        </p:sp>
        <p:sp>
          <p:nvSpPr>
            <p:cNvPr id="16398" name="Line 14"/>
            <p:cNvSpPr>
              <a:spLocks noChangeShapeType="1"/>
            </p:cNvSpPr>
            <p:nvPr/>
          </p:nvSpPr>
          <p:spPr bwMode="auto">
            <a:xfrm>
              <a:off x="144" y="1584"/>
              <a:ext cx="432" cy="0"/>
            </a:xfrm>
            <a:prstGeom prst="line">
              <a:avLst/>
            </a:prstGeom>
            <a:noFill/>
            <a:ln w="317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9" name="Rectangle 15"/>
            <p:cNvSpPr>
              <a:spLocks noChangeArrowheads="1"/>
            </p:cNvSpPr>
            <p:nvPr/>
          </p:nvSpPr>
          <p:spPr bwMode="auto">
            <a:xfrm>
              <a:off x="54" y="1581"/>
              <a:ext cx="628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sz="1800" b="1"/>
                <a:t>particle</a:t>
              </a:r>
            </a:p>
            <a:p>
              <a:pPr algn="ctr"/>
              <a:r>
                <a:rPr lang="en-US" sz="1800" b="1"/>
                <a:t>mass</a:t>
              </a:r>
            </a:p>
          </p:txBody>
        </p:sp>
      </p:grpSp>
      <p:grpSp>
        <p:nvGrpSpPr>
          <p:cNvPr id="16403" name="Group 19"/>
          <p:cNvGrpSpPr>
            <a:grpSpLocks/>
          </p:cNvGrpSpPr>
          <p:nvPr/>
        </p:nvGrpSpPr>
        <p:grpSpPr bwMode="auto">
          <a:xfrm>
            <a:off x="152400" y="533400"/>
            <a:ext cx="5943600" cy="1449388"/>
            <a:chOff x="96" y="3072"/>
            <a:chExt cx="3744" cy="913"/>
          </a:xfrm>
        </p:grpSpPr>
        <p:sp>
          <p:nvSpPr>
            <p:cNvPr id="16390" name="Oval 6"/>
            <p:cNvSpPr>
              <a:spLocks noChangeArrowheads="1"/>
            </p:cNvSpPr>
            <p:nvPr/>
          </p:nvSpPr>
          <p:spPr bwMode="auto">
            <a:xfrm>
              <a:off x="1104" y="3408"/>
              <a:ext cx="336" cy="336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1" name="Line 7"/>
            <p:cNvSpPr>
              <a:spLocks noChangeShapeType="1"/>
            </p:cNvSpPr>
            <p:nvPr/>
          </p:nvSpPr>
          <p:spPr bwMode="auto">
            <a:xfrm>
              <a:off x="240" y="3552"/>
              <a:ext cx="62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2" name="Rectangle 8"/>
            <p:cNvSpPr>
              <a:spLocks noChangeArrowheads="1"/>
            </p:cNvSpPr>
            <p:nvPr/>
          </p:nvSpPr>
          <p:spPr bwMode="auto">
            <a:xfrm>
              <a:off x="96" y="3216"/>
              <a:ext cx="79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2000"/>
                <a:t>F</a:t>
              </a:r>
              <a:r>
                <a:rPr lang="en-US" sz="2000" baseline="-25000"/>
                <a:t>0 </a:t>
              </a:r>
              <a:r>
                <a:rPr lang="en-US" sz="2000"/>
                <a:t>(W/m</a:t>
              </a:r>
              <a:r>
                <a:rPr lang="en-US" sz="2000" baseline="30000"/>
                <a:t>2</a:t>
              </a:r>
              <a:r>
                <a:rPr lang="en-US" sz="2000"/>
                <a:t>)</a:t>
              </a:r>
            </a:p>
          </p:txBody>
        </p:sp>
        <p:sp>
          <p:nvSpPr>
            <p:cNvPr id="16393" name="Line 9"/>
            <p:cNvSpPr>
              <a:spLocks noChangeShapeType="1"/>
            </p:cNvSpPr>
            <p:nvPr/>
          </p:nvSpPr>
          <p:spPr bwMode="auto">
            <a:xfrm>
              <a:off x="1728" y="3552"/>
              <a:ext cx="384" cy="0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4" name="Line 10"/>
            <p:cNvSpPr>
              <a:spLocks noChangeShapeType="1"/>
            </p:cNvSpPr>
            <p:nvPr/>
          </p:nvSpPr>
          <p:spPr bwMode="auto">
            <a:xfrm>
              <a:off x="1392" y="3792"/>
              <a:ext cx="240" cy="96"/>
            </a:xfrm>
            <a:prstGeom prst="line">
              <a:avLst/>
            </a:prstGeom>
            <a:noFill/>
            <a:ln w="762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395" name="Rectangle 11"/>
            <p:cNvSpPr>
              <a:spLocks noChangeArrowheads="1"/>
            </p:cNvSpPr>
            <p:nvPr/>
          </p:nvSpPr>
          <p:spPr bwMode="auto">
            <a:xfrm>
              <a:off x="2352" y="3408"/>
              <a:ext cx="1488" cy="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800" b="1"/>
                <a:t>P</a:t>
              </a:r>
              <a:r>
                <a:rPr lang="en-US" sz="1800" b="1" baseline="-25000"/>
                <a:t>ext</a:t>
              </a:r>
              <a:r>
                <a:rPr lang="en-US" sz="1800" b="1"/>
                <a:t> (W) = F</a:t>
              </a:r>
              <a:r>
                <a:rPr lang="en-US" sz="1800" b="1" baseline="-25000"/>
                <a:t>0</a:t>
              </a:r>
              <a:r>
                <a:rPr lang="en-US" sz="1800" b="1"/>
                <a:t> </a:t>
              </a:r>
              <a:r>
                <a:rPr lang="en-US" sz="1800" b="1">
                  <a:latin typeface="Symbol" charset="0"/>
                  <a:sym typeface="Symbol" charset="0"/>
                </a:rPr>
                <a:t></a:t>
              </a:r>
              <a:r>
                <a:rPr lang="en-US" sz="1800" b="1" baseline="-25000"/>
                <a:t>ext</a:t>
              </a:r>
            </a:p>
            <a:p>
              <a:r>
                <a:rPr lang="en-US" sz="1800" b="1"/>
                <a:t>P</a:t>
              </a:r>
              <a:r>
                <a:rPr lang="en-US" sz="1800" b="1" baseline="-25000"/>
                <a:t>abs</a:t>
              </a:r>
              <a:r>
                <a:rPr lang="en-US" sz="1800" b="1"/>
                <a:t> (W) = F</a:t>
              </a:r>
              <a:r>
                <a:rPr lang="en-US" sz="1800" b="1" baseline="-25000"/>
                <a:t>0</a:t>
              </a:r>
              <a:r>
                <a:rPr lang="en-US" sz="1800" b="1"/>
                <a:t> </a:t>
              </a:r>
              <a:r>
                <a:rPr lang="en-US" sz="1800" b="1">
                  <a:latin typeface="Symbol" charset="0"/>
                  <a:sym typeface="Symbol" charset="0"/>
                </a:rPr>
                <a:t></a:t>
              </a:r>
              <a:r>
                <a:rPr lang="en-US" sz="1800" b="1" baseline="-25000"/>
                <a:t>abs</a:t>
              </a:r>
            </a:p>
            <a:p>
              <a:r>
                <a:rPr lang="en-US" sz="1800" b="1"/>
                <a:t>P</a:t>
              </a:r>
              <a:r>
                <a:rPr lang="en-US" sz="1800" b="1" baseline="-25000"/>
                <a:t>sca</a:t>
              </a:r>
              <a:r>
                <a:rPr lang="en-US" sz="1800" b="1"/>
                <a:t> (W) = F</a:t>
              </a:r>
              <a:r>
                <a:rPr lang="en-US" sz="1800" b="1" baseline="-25000"/>
                <a:t>0</a:t>
              </a:r>
              <a:r>
                <a:rPr lang="en-US" sz="1800" b="1"/>
                <a:t> </a:t>
              </a:r>
              <a:r>
                <a:rPr lang="en-US" sz="1800" b="1">
                  <a:latin typeface="Symbol" charset="0"/>
                  <a:sym typeface="Symbol" charset="0"/>
                </a:rPr>
                <a:t></a:t>
              </a:r>
              <a:r>
                <a:rPr lang="en-US" sz="1800" b="1" baseline="-25000"/>
                <a:t>sca</a:t>
              </a:r>
            </a:p>
          </p:txBody>
        </p:sp>
        <p:sp>
          <p:nvSpPr>
            <p:cNvPr id="16401" name="Rectangle 17"/>
            <p:cNvSpPr>
              <a:spLocks noChangeArrowheads="1"/>
            </p:cNvSpPr>
            <p:nvPr/>
          </p:nvSpPr>
          <p:spPr bwMode="auto">
            <a:xfrm>
              <a:off x="480" y="3072"/>
              <a:ext cx="290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800" b="1"/>
                <a:t>Optical power removed by ext=abs+sca. </a:t>
              </a:r>
            </a:p>
          </p:txBody>
        </p:sp>
      </p:grp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152400" y="533400"/>
            <a:ext cx="5638800" cy="1447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533400"/>
          </a:xfrm>
        </p:spPr>
        <p:txBody>
          <a:bodyPr/>
          <a:lstStyle/>
          <a:p>
            <a:r>
              <a:rPr lang="en-US"/>
              <a:t>Simple Collapsed Sphere Absorption Analysis  </a:t>
            </a:r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96900"/>
            <a:ext cx="5118100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graphicFrame>
        <p:nvGraphicFramePr>
          <p:cNvPr id="18436" name="Object 4"/>
          <p:cNvGraphicFramePr>
            <a:graphicFrameLocks noChangeAspect="1"/>
          </p:cNvGraphicFramePr>
          <p:nvPr/>
        </p:nvGraphicFramePr>
        <p:xfrm>
          <a:off x="533400" y="2663825"/>
          <a:ext cx="8226425" cy="917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Equation" r:id="rId5" imgW="4102100" imgH="457200" progId="Equation.DSMT4">
                  <p:embed/>
                </p:oleObj>
              </mc:Choice>
              <mc:Fallback>
                <p:oleObj name="Equation" r:id="rId5" imgW="4102100" imgH="457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" y="2663825"/>
                        <a:ext cx="8226425" cy="917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657600"/>
            <a:ext cx="9144000" cy="209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1647825" y="1698625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/>
              <a:t>`</a:t>
            </a:r>
          </a:p>
        </p:txBody>
      </p:sp>
      <p:pic>
        <p:nvPicPr>
          <p:cNvPr id="20483" name="Picture 3" descr="drychamise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226425" cy="61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E12"/>
                </a:solidFill>
              </a:rPr>
              <a:t>Example of Dry Chamise Particle SEM Image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1647825" y="1698625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/>
              <a:t>`</a:t>
            </a:r>
          </a:p>
        </p:txBody>
      </p:sp>
      <p:pic>
        <p:nvPicPr>
          <p:cNvPr id="22531" name="Picture 3" descr="drychamise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60375"/>
            <a:ext cx="8226425" cy="61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53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solidFill>
                  <a:srgbClr val="FFFE12"/>
                </a:solidFill>
              </a:rPr>
              <a:t>Another Example of Dry Chamise Particle SEM Image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1647825" y="1698625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/>
              <a:t>`</a:t>
            </a:r>
          </a:p>
        </p:txBody>
      </p:sp>
      <p:pic>
        <p:nvPicPr>
          <p:cNvPr id="24579" name="Picture 3" descr="wetchamise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8226425" cy="61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580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305800" cy="838200"/>
          </a:xfrm>
        </p:spPr>
        <p:txBody>
          <a:bodyPr/>
          <a:lstStyle/>
          <a:p>
            <a:r>
              <a:rPr lang="en-US">
                <a:solidFill>
                  <a:srgbClr val="FFFE12"/>
                </a:solidFill>
              </a:rPr>
              <a:t>Example of Chamise Particle SEM Image After H20 Vapor Applied at 85%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1647825" y="1698625"/>
            <a:ext cx="260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800"/>
              <a:t>`</a:t>
            </a:r>
          </a:p>
        </p:txBody>
      </p:sp>
      <p:pic>
        <p:nvPicPr>
          <p:cNvPr id="26627" name="Picture 3" descr="wetchamise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84175"/>
            <a:ext cx="8226425" cy="6169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8" name="Rectangle 4"/>
          <p:cNvSpPr>
            <a:spLocks noGrp="1" noChangeArrowheads="1"/>
          </p:cNvSpPr>
          <p:nvPr>
            <p:ph type="title"/>
          </p:nvPr>
        </p:nvSpPr>
        <p:spPr>
          <a:xfrm>
            <a:off x="533400" y="0"/>
            <a:ext cx="8305800" cy="838200"/>
          </a:xfrm>
        </p:spPr>
        <p:txBody>
          <a:bodyPr/>
          <a:lstStyle/>
          <a:p>
            <a:r>
              <a:rPr lang="en-US">
                <a:solidFill>
                  <a:srgbClr val="FFFE12"/>
                </a:solidFill>
              </a:rPr>
              <a:t>Another Example of Chamise Particle SEM Image After H20 Vapor Applied at 85%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en-US" b="1"/>
              <a:t>Complex Refractive Index of Water in the IR </a:t>
            </a:r>
          </a:p>
        </p:txBody>
      </p:sp>
      <p:pic>
        <p:nvPicPr>
          <p:cNvPr id="29700" name="Picture 4" descr="RealRefIndexW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914400"/>
            <a:ext cx="3856037" cy="2411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1" name="Picture 5" descr="ImagRefIndexW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4060825" cy="23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4724400" y="3962400"/>
            <a:ext cx="4191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Peaks in n</a:t>
            </a:r>
            <a:r>
              <a:rPr lang="en-US" baseline="-25000"/>
              <a:t>i</a:t>
            </a:r>
            <a:r>
              <a:rPr lang="en-US"/>
              <a:t> are associated with strong absorption phenomena in water, intermolecular vibration, rotation, etc. </a:t>
            </a:r>
          </a:p>
        </p:txBody>
      </p:sp>
      <p:sp>
        <p:nvSpPr>
          <p:cNvPr id="29704" name="Rectangle 8"/>
          <p:cNvSpPr>
            <a:spLocks noChangeArrowheads="1"/>
          </p:cNvSpPr>
          <p:nvPr/>
        </p:nvSpPr>
        <p:spPr bwMode="auto">
          <a:xfrm>
            <a:off x="4800600" y="990600"/>
            <a:ext cx="3276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500 1/cm = 20 microns</a:t>
            </a:r>
          </a:p>
          <a:p>
            <a:r>
              <a:rPr lang="en-US"/>
              <a:t>5000 1/cm = 2 microns</a:t>
            </a:r>
          </a:p>
        </p:txBody>
      </p:sp>
      <p:sp>
        <p:nvSpPr>
          <p:cNvPr id="29705" name="Rectangle 9"/>
          <p:cNvSpPr>
            <a:spLocks noChangeArrowheads="1"/>
          </p:cNvSpPr>
          <p:nvPr/>
        </p:nvSpPr>
        <p:spPr bwMode="auto">
          <a:xfrm>
            <a:off x="4625975" y="2216150"/>
            <a:ext cx="4289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Minima in n</a:t>
            </a:r>
            <a:r>
              <a:rPr lang="en-US" baseline="-25000"/>
              <a:t>r</a:t>
            </a:r>
            <a:r>
              <a:rPr lang="en-US"/>
              <a:t> are associated with minima in scattering by water droplets.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en-US" b="1"/>
              <a:t>Complex Refractive Index of Ice in the IR </a:t>
            </a: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581400" y="3352800"/>
            <a:ext cx="4191000" cy="191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Peaks in n</a:t>
            </a:r>
            <a:r>
              <a:rPr lang="en-US" baseline="-25000"/>
              <a:t>i</a:t>
            </a:r>
            <a:r>
              <a:rPr lang="en-US"/>
              <a:t> are associated with strong absorption phenomena in ice, intermolecular vibration, rotation, etc. </a:t>
            </a:r>
          </a:p>
        </p:txBody>
      </p:sp>
      <p:sp>
        <p:nvSpPr>
          <p:cNvPr id="30726" name="Rectangle 6"/>
          <p:cNvSpPr>
            <a:spLocks noChangeArrowheads="1"/>
          </p:cNvSpPr>
          <p:nvPr/>
        </p:nvSpPr>
        <p:spPr bwMode="auto">
          <a:xfrm>
            <a:off x="3429000" y="838200"/>
            <a:ext cx="3276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500 1/cm = 20 microns</a:t>
            </a:r>
          </a:p>
          <a:p>
            <a:r>
              <a:rPr lang="en-US"/>
              <a:t>5000 1/cm = 2 microns</a:t>
            </a:r>
          </a:p>
        </p:txBody>
      </p:sp>
      <p:sp>
        <p:nvSpPr>
          <p:cNvPr id="30727" name="Rectangle 7"/>
          <p:cNvSpPr>
            <a:spLocks noChangeArrowheads="1"/>
          </p:cNvSpPr>
          <p:nvPr/>
        </p:nvSpPr>
        <p:spPr bwMode="auto">
          <a:xfrm>
            <a:off x="3505200" y="1905000"/>
            <a:ext cx="4289425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Minima in n</a:t>
            </a:r>
            <a:r>
              <a:rPr lang="en-US" baseline="-25000"/>
              <a:t>r</a:t>
            </a:r>
            <a:r>
              <a:rPr lang="en-US"/>
              <a:t> are associated with minima in scattering by ice crystals.</a:t>
            </a:r>
          </a:p>
        </p:txBody>
      </p:sp>
      <p:pic>
        <p:nvPicPr>
          <p:cNvPr id="30728" name="Picture 8" descr="iceRefractiveIndex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2879725" cy="5491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29" name="Rectangle 9"/>
          <p:cNvSpPr>
            <a:spLocks noChangeArrowheads="1"/>
          </p:cNvSpPr>
          <p:nvPr/>
        </p:nvSpPr>
        <p:spPr bwMode="auto">
          <a:xfrm>
            <a:off x="3449638" y="5386388"/>
            <a:ext cx="5465762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600"/>
              <a:t>Arnott, W. P., Y. Y. Dong, and J. Hallett, 1995:   Extinction efficiency in the IR (2 µm to 18 µm) of laboratory ice clouds:   Observations of scattering minima in the Christiansen bands of ice.   Applied Optics 34 , 541-551.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Description of the Adiabatic Atmosphere: Goes up to height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max</a:t>
            </a:r>
            <a:r>
              <a:rPr lang="en-US" dirty="0" smtClean="0"/>
              <a:t> ≈ 30 km.</a:t>
            </a:r>
            <a:endParaRPr lang="en-US" dirty="0"/>
          </a:p>
        </p:txBody>
      </p:sp>
      <p:pic>
        <p:nvPicPr>
          <p:cNvPr id="4" name="Content Placeholder 3" descr="radiationEffectsAtmosphere1.ps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511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27125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Radiant Intensity or Radiance:  Watts / (m</a:t>
            </a:r>
            <a:r>
              <a:rPr lang="en-US" baseline="30000">
                <a:solidFill>
                  <a:schemeClr val="bg1"/>
                </a:solidFill>
              </a:rPr>
              <a:t>2</a:t>
            </a:r>
            <a:r>
              <a:rPr lang="en-US">
                <a:solidFill>
                  <a:schemeClr val="bg1"/>
                </a:solidFill>
              </a:rPr>
              <a:t> Sr)</a:t>
            </a:r>
          </a:p>
        </p:txBody>
      </p:sp>
      <p:pic>
        <p:nvPicPr>
          <p:cNvPr id="33795" name="Picture 3" descr="image6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990600"/>
            <a:ext cx="7313613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Flux (also Irradiance) and Radiant Intensity (Radiance)</a:t>
            </a:r>
          </a:p>
        </p:txBody>
      </p:sp>
      <p:pic>
        <p:nvPicPr>
          <p:cNvPr id="34819" name="Picture 3" descr="image8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7313613" cy="5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0" name="Line 4"/>
          <p:cNvSpPr>
            <a:spLocks noChangeShapeType="1"/>
          </p:cNvSpPr>
          <p:nvPr/>
        </p:nvSpPr>
        <p:spPr bwMode="auto">
          <a:xfrm flipH="1">
            <a:off x="4038600" y="2971800"/>
            <a:ext cx="2286000" cy="2438400"/>
          </a:xfrm>
          <a:prstGeom prst="line">
            <a:avLst/>
          </a:prstGeom>
          <a:noFill/>
          <a:ln w="635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4821" name="Line 5"/>
          <p:cNvSpPr>
            <a:spLocks noChangeShapeType="1"/>
          </p:cNvSpPr>
          <p:nvPr/>
        </p:nvSpPr>
        <p:spPr bwMode="auto">
          <a:xfrm flipH="1">
            <a:off x="4953000" y="3200400"/>
            <a:ext cx="1524000" cy="2209800"/>
          </a:xfrm>
          <a:prstGeom prst="line">
            <a:avLst/>
          </a:prstGeom>
          <a:noFill/>
          <a:ln w="6350">
            <a:solidFill>
              <a:srgbClr val="33CC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Spherical Coordinate System:  z axis is the vertical component in the atmosphere.</a:t>
            </a:r>
          </a:p>
        </p:txBody>
      </p:sp>
      <p:pic>
        <p:nvPicPr>
          <p:cNvPr id="32772" name="Picture 4" descr="fig2-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6800"/>
            <a:ext cx="4570413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3" name="Picture 5" descr="fig2-4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743200"/>
            <a:ext cx="4570413" cy="347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Rectangle 6"/>
          <p:cNvSpPr>
            <a:spLocks noChangeArrowheads="1"/>
          </p:cNvSpPr>
          <p:nvPr/>
        </p:nvSpPr>
        <p:spPr bwMode="auto">
          <a:xfrm>
            <a:off x="6499225" y="1984375"/>
            <a:ext cx="2216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SOLID ANGLE</a:t>
            </a:r>
          </a:p>
        </p:txBody>
      </p:sp>
      <p:sp>
        <p:nvSpPr>
          <p:cNvPr id="32775" name="Line 7"/>
          <p:cNvSpPr>
            <a:spLocks noChangeShapeType="1"/>
          </p:cNvSpPr>
          <p:nvPr/>
        </p:nvSpPr>
        <p:spPr bwMode="auto">
          <a:xfrm flipH="1">
            <a:off x="7620000" y="2667000"/>
            <a:ext cx="838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381000" y="5562600"/>
            <a:ext cx="3268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What angle is latitude?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Spherical Coordinate System:  z axis is the vertical component in the atmosphere:  Another view.</a:t>
            </a:r>
          </a:p>
        </p:txBody>
      </p:sp>
      <p:pic>
        <p:nvPicPr>
          <p:cNvPr id="45064" name="Picture 8" descr="geometry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6015038" cy="548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839200" cy="1143000"/>
          </a:xfrm>
        </p:spPr>
        <p:txBody>
          <a:bodyPr/>
          <a:lstStyle/>
          <a:p>
            <a:r>
              <a:rPr lang="en-US"/>
              <a:t>Flux (irradiance) as a distribution function and broadband quantity.  Purpose: Describe radiation in particular direction such as net downward, net upward, etc.</a:t>
            </a:r>
          </a:p>
        </p:txBody>
      </p:sp>
      <p:pic>
        <p:nvPicPr>
          <p:cNvPr id="38916" name="Picture 4" descr="fluxdef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914400"/>
            <a:ext cx="5722938" cy="5484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0"/>
            <a:ext cx="8763000" cy="1600200"/>
          </a:xfrm>
        </p:spPr>
        <p:txBody>
          <a:bodyPr/>
          <a:lstStyle/>
          <a:p>
            <a:r>
              <a:rPr lang="en-US" b="1"/>
              <a:t>Radiant Intensity Definition (also known as Radiance)</a:t>
            </a:r>
            <a:r>
              <a:rPr lang="en-US"/>
              <a:t/>
            </a:r>
            <a:br>
              <a:rPr lang="en-US"/>
            </a:br>
            <a:r>
              <a:rPr lang="en-US"/>
              <a:t>Purpose:  Describe radiation from all and any direction.</a:t>
            </a:r>
            <a:br>
              <a:rPr lang="en-US"/>
            </a:br>
            <a:r>
              <a:rPr lang="en-US"/>
              <a:t>It is also a distribution function with respect to wavelength (or frequency, or wavenumber, depending on the orientation).</a:t>
            </a:r>
          </a:p>
        </p:txBody>
      </p:sp>
      <p:pic>
        <p:nvPicPr>
          <p:cNvPr id="39940" name="Picture 4" descr="radianc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828800"/>
            <a:ext cx="5119688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533400"/>
          </a:xfrm>
        </p:spPr>
        <p:txBody>
          <a:bodyPr/>
          <a:lstStyle/>
          <a:p>
            <a:r>
              <a:rPr lang="en-US"/>
              <a:t>Flux and Radiant Intensity Relationships</a:t>
            </a:r>
          </a:p>
        </p:txBody>
      </p:sp>
      <p:pic>
        <p:nvPicPr>
          <p:cNvPr id="40964" name="Picture 4" descr="fluxRadianceMath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" y="1066800"/>
            <a:ext cx="9140825" cy="4959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4953000" y="6019800"/>
            <a:ext cx="29289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Prove this relation…</a:t>
            </a:r>
          </a:p>
        </p:txBody>
      </p:sp>
      <p:sp>
        <p:nvSpPr>
          <p:cNvPr id="40966" name="Line 6"/>
          <p:cNvSpPr>
            <a:spLocks noChangeShapeType="1"/>
          </p:cNvSpPr>
          <p:nvPr/>
        </p:nvSpPr>
        <p:spPr bwMode="auto">
          <a:xfrm flipH="1" flipV="1">
            <a:off x="5410200" y="5638800"/>
            <a:ext cx="1752600" cy="1524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/>
              <a:t>Irradiance - Radiance Relations</a:t>
            </a:r>
            <a:endParaRPr lang="en-US" sz="3200"/>
          </a:p>
        </p:txBody>
      </p:sp>
      <p:pic>
        <p:nvPicPr>
          <p:cNvPr id="94211" name="Picture 3" descr="irradi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3522663" cy="394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12" name="Text Box 4"/>
          <p:cNvSpPr txBox="1">
            <a:spLocks noChangeArrowheads="1"/>
          </p:cNvSpPr>
          <p:nvPr/>
        </p:nvSpPr>
        <p:spPr bwMode="auto">
          <a:xfrm>
            <a:off x="4267200" y="2209800"/>
            <a:ext cx="3886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Special case:  I isotropic, same in all directions, like black body radiation from a surface.</a:t>
            </a:r>
          </a:p>
        </p:txBody>
      </p:sp>
      <p:pic>
        <p:nvPicPr>
          <p:cNvPr id="9421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724400"/>
            <a:ext cx="7200900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9421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762000"/>
            <a:ext cx="58293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0"/>
            <a:ext cx="7772400" cy="838200"/>
          </a:xfrm>
        </p:spPr>
        <p:txBody>
          <a:bodyPr/>
          <a:lstStyle/>
          <a:p>
            <a:r>
              <a:rPr lang="en-US"/>
              <a:t>THE BIG PICTURE:  Radiation Heating of the Atmosphere</a:t>
            </a:r>
          </a:p>
        </p:txBody>
      </p:sp>
      <p:pic>
        <p:nvPicPr>
          <p:cNvPr id="90115" name="Picture 3" descr="FluxDiverge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90600"/>
            <a:ext cx="7747000" cy="477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4800600" y="6096000"/>
            <a:ext cx="326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From Oort and Peixoto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838200"/>
          </a:xfrm>
        </p:spPr>
        <p:txBody>
          <a:bodyPr/>
          <a:lstStyle/>
          <a:p>
            <a:r>
              <a:rPr lang="en-US"/>
              <a:t>ATMOSPHERE HEATING BY RADIATION:  The heating rate is the divergence of the net irradiance (or net flux if you prefer).</a:t>
            </a:r>
          </a:p>
        </p:txBody>
      </p:sp>
      <p:pic>
        <p:nvPicPr>
          <p:cNvPr id="81923" name="Picture 3" descr="HeatingRateGrap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15963"/>
            <a:ext cx="7747000" cy="6142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24" name="Text Box 4"/>
          <p:cNvSpPr txBox="1">
            <a:spLocks noChangeArrowheads="1"/>
          </p:cNvSpPr>
          <p:nvPr/>
        </p:nvSpPr>
        <p:spPr bwMode="auto">
          <a:xfrm>
            <a:off x="5638800" y="6248400"/>
            <a:ext cx="326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From Oort and Peixoto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sunlight: First effect – heating at the surface.</a:t>
            </a:r>
            <a:endParaRPr lang="en-US" dirty="0"/>
          </a:p>
        </p:txBody>
      </p:sp>
      <p:pic>
        <p:nvPicPr>
          <p:cNvPr id="4" name="Content Placeholder 3" descr="radiationEffectsAtmosphere2.ps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89007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ATMOSPHERE HEATING BY RADIATION:  The heating rate is the divergence of the net irradiance (or net flux if you prefer).</a:t>
            </a:r>
          </a:p>
        </p:txBody>
      </p:sp>
      <p:pic>
        <p:nvPicPr>
          <p:cNvPr id="92163" name="Picture 3" descr="whatKeepsAtmosWa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9800"/>
            <a:ext cx="9140825" cy="2205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164" name="Text Box 4"/>
          <p:cNvSpPr txBox="1">
            <a:spLocks noChangeArrowheads="1"/>
          </p:cNvSpPr>
          <p:nvPr/>
        </p:nvSpPr>
        <p:spPr bwMode="auto">
          <a:xfrm>
            <a:off x="4800600" y="5334000"/>
            <a:ext cx="32670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From Oort and Peixoto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915400" cy="762000"/>
          </a:xfrm>
        </p:spPr>
        <p:txBody>
          <a:bodyPr/>
          <a:lstStyle/>
          <a:p>
            <a:r>
              <a:rPr lang="en-US"/>
              <a:t>FTIR Radiance: Atmospheric IR Window</a:t>
            </a:r>
          </a:p>
        </p:txBody>
      </p:sp>
      <p:grpSp>
        <p:nvGrpSpPr>
          <p:cNvPr id="36867" name="Group 3"/>
          <p:cNvGrpSpPr>
            <a:grpSpLocks/>
          </p:cNvGrpSpPr>
          <p:nvPr/>
        </p:nvGrpSpPr>
        <p:grpSpPr bwMode="auto">
          <a:xfrm>
            <a:off x="241300" y="784225"/>
            <a:ext cx="8702675" cy="5943600"/>
            <a:chOff x="144" y="432"/>
            <a:chExt cx="5482" cy="3744"/>
          </a:xfrm>
        </p:grpSpPr>
        <p:pic>
          <p:nvPicPr>
            <p:cNvPr id="36868" name="Picture 4" descr="FTIRradiance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432"/>
              <a:ext cx="5482" cy="37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6869" name="Rectangle 5"/>
            <p:cNvSpPr>
              <a:spLocks noChangeArrowheads="1"/>
            </p:cNvSpPr>
            <p:nvPr/>
          </p:nvSpPr>
          <p:spPr bwMode="auto">
            <a:xfrm>
              <a:off x="3264" y="567"/>
              <a:ext cx="2147" cy="3146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870" name="Rectangle 6"/>
            <p:cNvSpPr>
              <a:spLocks noChangeArrowheads="1"/>
            </p:cNvSpPr>
            <p:nvPr/>
          </p:nvSpPr>
          <p:spPr bwMode="auto">
            <a:xfrm>
              <a:off x="760" y="577"/>
              <a:ext cx="686" cy="3137"/>
            </a:xfrm>
            <a:prstGeom prst="rect">
              <a:avLst/>
            </a:prstGeom>
            <a:solidFill>
              <a:schemeClr val="bg2">
                <a:alpha val="4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6871" name="Text Box 7"/>
          <p:cNvSpPr txBox="1">
            <a:spLocks noChangeArrowheads="1"/>
          </p:cNvSpPr>
          <p:nvPr/>
        </p:nvSpPr>
        <p:spPr bwMode="auto">
          <a:xfrm>
            <a:off x="1868488" y="577850"/>
            <a:ext cx="1674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13 microns</a:t>
            </a:r>
          </a:p>
        </p:txBody>
      </p:sp>
      <p:sp>
        <p:nvSpPr>
          <p:cNvPr id="36872" name="Text Box 8"/>
          <p:cNvSpPr txBox="1">
            <a:spLocks noChangeArrowheads="1"/>
          </p:cNvSpPr>
          <p:nvPr/>
        </p:nvSpPr>
        <p:spPr bwMode="auto">
          <a:xfrm>
            <a:off x="4629150" y="604838"/>
            <a:ext cx="1504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8 microns</a:t>
            </a:r>
          </a:p>
        </p:txBody>
      </p:sp>
      <p:sp>
        <p:nvSpPr>
          <p:cNvPr id="36873" name="Line 9"/>
          <p:cNvSpPr>
            <a:spLocks noChangeShapeType="1"/>
          </p:cNvSpPr>
          <p:nvPr/>
        </p:nvSpPr>
        <p:spPr bwMode="auto">
          <a:xfrm>
            <a:off x="2292350" y="993775"/>
            <a:ext cx="0" cy="234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6874" name="Line 10"/>
          <p:cNvSpPr>
            <a:spLocks noChangeShapeType="1"/>
          </p:cNvSpPr>
          <p:nvPr/>
        </p:nvSpPr>
        <p:spPr bwMode="auto">
          <a:xfrm>
            <a:off x="5178425" y="993775"/>
            <a:ext cx="0" cy="2349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534400" cy="1981200"/>
          </a:xfrm>
        </p:spPr>
        <p:txBody>
          <a:bodyPr/>
          <a:lstStyle/>
          <a:p>
            <a:r>
              <a:rPr lang="en-US" sz="2800" b="1"/>
              <a:t>DEFINITION OF THE BRIGHTNESS TEMPERATURE</a:t>
            </a:r>
            <a:br>
              <a:rPr lang="en-US" sz="2800" b="1"/>
            </a:br>
            <a:r>
              <a:rPr lang="en-US" sz="2800" b="1"/>
              <a:t>T</a:t>
            </a:r>
            <a:r>
              <a:rPr lang="en-US" sz="2800" b="1" baseline="-25000"/>
              <a:t>B</a:t>
            </a:r>
            <a:r>
              <a:rPr lang="en-US" sz="2800" b="1"/>
              <a:t> </a:t>
            </a:r>
          </a:p>
        </p:txBody>
      </p:sp>
      <p:pic>
        <p:nvPicPr>
          <p:cNvPr id="35843" name="Picture 3" descr="radi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8226425" cy="133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844" name="Text Box 4"/>
          <p:cNvSpPr txBox="1">
            <a:spLocks noChangeArrowheads="1"/>
          </p:cNvSpPr>
          <p:nvPr/>
        </p:nvSpPr>
        <p:spPr bwMode="auto">
          <a:xfrm>
            <a:off x="685800" y="3657600"/>
            <a:ext cx="77406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/>
              <a:t>Measured Radiance at wavenumber v </a:t>
            </a:r>
          </a:p>
          <a:p>
            <a:r>
              <a:rPr lang="en-US"/>
              <a:t>                            =</a:t>
            </a:r>
          </a:p>
          <a:p>
            <a:r>
              <a:rPr lang="en-US"/>
              <a:t>Theoretical Radiance of a Black Body at temperature T</a:t>
            </a:r>
            <a:r>
              <a:rPr lang="en-US" baseline="-25000"/>
              <a:t>B</a:t>
            </a:r>
            <a:endParaRPr lang="en-US"/>
          </a:p>
        </p:txBody>
      </p:sp>
      <p:pic>
        <p:nvPicPr>
          <p:cNvPr id="35845" name="Picture 5" descr="BlackBodyEqu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5181600"/>
            <a:ext cx="8226425" cy="1147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/>
          <a:lstStyle/>
          <a:p>
            <a:r>
              <a:rPr lang="en-US"/>
              <a:t>FTIR Brightness Temperatures</a:t>
            </a:r>
          </a:p>
        </p:txBody>
      </p:sp>
      <p:pic>
        <p:nvPicPr>
          <p:cNvPr id="37891" name="Picture 3" descr="FTIRspect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20750"/>
            <a:ext cx="8693150" cy="593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Solar Radiance at the Top of the Atmosphere</a:t>
            </a:r>
          </a:p>
        </p:txBody>
      </p:sp>
      <p:pic>
        <p:nvPicPr>
          <p:cNvPr id="50180" name="Picture 4" descr="Solar Radian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990600"/>
            <a:ext cx="7019925" cy="5487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en-US"/>
              <a:t>Solar Flux S</a:t>
            </a:r>
            <a:r>
              <a:rPr lang="en-US" baseline="-25000"/>
              <a:t>0</a:t>
            </a:r>
            <a:endParaRPr lang="en-US"/>
          </a:p>
        </p:txBody>
      </p:sp>
      <p:pic>
        <p:nvPicPr>
          <p:cNvPr id="41988" name="Picture 4" descr="fig2-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838200"/>
            <a:ext cx="50419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89" name="Picture 5" descr="solarFluxTO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724400"/>
            <a:ext cx="8226425" cy="127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581400" y="2362200"/>
            <a:ext cx="9128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Earth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557213" y="2457450"/>
            <a:ext cx="8270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SUN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Regional and Seasonal Insolation at the TOA</a:t>
            </a:r>
          </a:p>
        </p:txBody>
      </p:sp>
      <p:pic>
        <p:nvPicPr>
          <p:cNvPr id="43012" name="Picture 4" descr="fig2-8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4570413" cy="146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4" name="Picture 6" descr="fig2-9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600200"/>
            <a:ext cx="48006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015" name="Rectangle 7"/>
          <p:cNvSpPr>
            <a:spLocks noChangeArrowheads="1"/>
          </p:cNvSpPr>
          <p:nvPr/>
        </p:nvSpPr>
        <p:spPr bwMode="auto">
          <a:xfrm>
            <a:off x="342900" y="2605088"/>
            <a:ext cx="1911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Normal Flux:</a:t>
            </a:r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H="1" flipV="1">
            <a:off x="3352800" y="2438400"/>
            <a:ext cx="3810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7" name="Line 9"/>
          <p:cNvSpPr>
            <a:spLocks noChangeShapeType="1"/>
          </p:cNvSpPr>
          <p:nvPr/>
        </p:nvSpPr>
        <p:spPr bwMode="auto">
          <a:xfrm>
            <a:off x="3352800" y="2971800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0" y="3733800"/>
            <a:ext cx="3878263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What is the range in Reno?</a:t>
            </a: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In Mexico City?</a:t>
            </a: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In Barrow Alaska?</a:t>
            </a:r>
          </a:p>
          <a:p>
            <a:endParaRPr lang="en-US">
              <a:solidFill>
                <a:srgbClr val="FF0000"/>
              </a:solidFill>
            </a:endParaRPr>
          </a:p>
          <a:p>
            <a:r>
              <a:rPr lang="en-US">
                <a:solidFill>
                  <a:srgbClr val="FF0000"/>
                </a:solidFill>
              </a:rPr>
              <a:t>Where is the peak? Why?</a:t>
            </a: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Insolation at the Two Solstices and the Annual Average</a:t>
            </a:r>
          </a:p>
        </p:txBody>
      </p:sp>
      <p:pic>
        <p:nvPicPr>
          <p:cNvPr id="44036" name="Picture 4" descr="fig2-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990600"/>
            <a:ext cx="4927600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1219200" y="5943600"/>
            <a:ext cx="67246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What is the average insolation over all latitudes?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5" name="Rectangle 5"/>
          <p:cNvSpPr>
            <a:spLocks noChangeArrowheads="1"/>
          </p:cNvSpPr>
          <p:nvPr/>
        </p:nvSpPr>
        <p:spPr bwMode="auto">
          <a:xfrm>
            <a:off x="871538" y="1057275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endParaRPr lang="en-US"/>
          </a:p>
        </p:txBody>
      </p:sp>
      <p:pic>
        <p:nvPicPr>
          <p:cNvPr id="46089" name="Picture 9" descr="sunspot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4950"/>
            <a:ext cx="5484813" cy="1543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84" name="Picture 4" descr="Su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8488" y="0"/>
            <a:ext cx="4735512" cy="4567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0" name="Rectangle 10"/>
          <p:cNvSpPr>
            <a:spLocks noChangeArrowheads="1"/>
          </p:cNvSpPr>
          <p:nvPr/>
        </p:nvSpPr>
        <p:spPr bwMode="auto">
          <a:xfrm>
            <a:off x="0" y="609600"/>
            <a:ext cx="4572000" cy="4267200"/>
          </a:xfrm>
          <a:prstGeom prst="rect">
            <a:avLst/>
          </a:prstGeom>
          <a:noFill/>
          <a:ln w="28575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/>
          <a:p>
            <a:r>
              <a:rPr lang="en-US" sz="1600" b="1"/>
              <a:t>A sunspot is a region on the Sun's surface (photosphere) that is marked by a lower temperature than its surroundings and has intense magnetic activity, which inhibits convection, forming areas of reduced surface temperature.</a:t>
            </a:r>
            <a:r>
              <a:rPr lang="en-US" sz="1600"/>
              <a:t> They can be visible from Earth without the aid of a telescope. </a:t>
            </a:r>
            <a:r>
              <a:rPr lang="en-US" sz="1600" b="1"/>
              <a:t>Although they are at temperatures of roughly 4000-4500 K, the contrast with the surrounding material at about 5800 K leaves them clearly visible as dark spots, as the intensity of a heated black body (closely approximated by the photosphere) is a function of T (temperature) to the fourth power.</a:t>
            </a:r>
            <a:r>
              <a:rPr lang="en-US" sz="1600"/>
              <a:t> If a sunspot was isolated from the surrounding photosphere it would be brighter than an electric arc.  Source: Wikipedia.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239000" cy="533400"/>
          </a:xfrm>
        </p:spPr>
        <p:txBody>
          <a:bodyPr/>
          <a:lstStyle/>
          <a:p>
            <a:r>
              <a:rPr lang="en-US"/>
              <a:t>Sun Cross Section, Sunspots, and Nuclear Fusion</a:t>
            </a:r>
          </a:p>
        </p:txBody>
      </p:sp>
      <p:pic>
        <p:nvPicPr>
          <p:cNvPr id="46091" name="Picture 11" descr="fusionstart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95800"/>
            <a:ext cx="2741613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92" name="Rectangle 12"/>
          <p:cNvSpPr>
            <a:spLocks noChangeArrowheads="1"/>
          </p:cNvSpPr>
          <p:nvPr/>
        </p:nvSpPr>
        <p:spPr bwMode="auto">
          <a:xfrm>
            <a:off x="1295400" y="4953000"/>
            <a:ext cx="4851400" cy="379413"/>
          </a:xfrm>
          <a:prstGeom prst="rect">
            <a:avLst/>
          </a:prstGeom>
          <a:noFill/>
          <a:ln w="127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>
            <a:spAutoFit/>
          </a:bodyPr>
          <a:lstStyle/>
          <a:p>
            <a:r>
              <a:rPr lang="en-US" sz="1800" b="1"/>
              <a:t>4 </a:t>
            </a:r>
            <a:r>
              <a:rPr lang="en-US" sz="1800" b="1" baseline="30000"/>
              <a:t>1</a:t>
            </a:r>
            <a:r>
              <a:rPr lang="en-US" sz="1800" b="1"/>
              <a:t>H + 2 e --&gt; </a:t>
            </a:r>
            <a:r>
              <a:rPr lang="en-US" sz="1800" b="1" baseline="30000"/>
              <a:t>4</a:t>
            </a:r>
            <a:r>
              <a:rPr lang="en-US" sz="1800" b="1"/>
              <a:t>He + 2 neutrinos + 6 photons</a:t>
            </a:r>
          </a:p>
        </p:txBody>
      </p:sp>
      <p:pic>
        <p:nvPicPr>
          <p:cNvPr id="46093" name="Picture 13" descr="fusionend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562600"/>
            <a:ext cx="2741613" cy="113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533400"/>
            <a:ext cx="2895600" cy="1143000"/>
          </a:xfrm>
        </p:spPr>
        <p:txBody>
          <a:bodyPr/>
          <a:lstStyle/>
          <a:p>
            <a:r>
              <a:rPr lang="en-US"/>
              <a:t>Sun</a:t>
            </a:r>
            <a:r>
              <a:rPr lang="ja-JP" altLang="en-US"/>
              <a:t>’</a:t>
            </a:r>
            <a:r>
              <a:rPr lang="en-US"/>
              <a:t>s Atmosphere:</a:t>
            </a:r>
            <a:br>
              <a:rPr lang="en-US"/>
            </a:br>
            <a:r>
              <a:rPr lang="en-US"/>
              <a:t>Region above the photosphere.</a:t>
            </a:r>
          </a:p>
        </p:txBody>
      </p:sp>
      <p:pic>
        <p:nvPicPr>
          <p:cNvPr id="51204" name="Picture 4" descr="Temperatur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1975" y="228600"/>
            <a:ext cx="6042025" cy="64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05" name="Rectangle 5"/>
          <p:cNvSpPr>
            <a:spLocks noChangeArrowheads="1"/>
          </p:cNvSpPr>
          <p:nvPr/>
        </p:nvSpPr>
        <p:spPr bwMode="auto">
          <a:xfrm>
            <a:off x="381000" y="1981200"/>
            <a:ext cx="22844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Chromosphere,</a:t>
            </a:r>
          </a:p>
          <a:p>
            <a:r>
              <a:rPr lang="en-US"/>
              <a:t>Corona.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 effects of latent heat, balanced by net SW and LW heating by absorption and emission of radiation.</a:t>
            </a:r>
            <a:endParaRPr lang="en-US" dirty="0"/>
          </a:p>
        </p:txBody>
      </p:sp>
      <p:pic>
        <p:nvPicPr>
          <p:cNvPr id="5" name="Content Placeholder 4" descr="radiationEffectsAtmosphere4.ps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>
          <a:xfrm>
            <a:off x="457200" y="1570038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2675533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r>
              <a:rPr lang="en-US"/>
              <a:t>Solar Corona</a:t>
            </a:r>
          </a:p>
        </p:txBody>
      </p:sp>
      <p:pic>
        <p:nvPicPr>
          <p:cNvPr id="47108" name="Picture 4" descr="Eclips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"/>
            <a:ext cx="4040188" cy="6402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10600" cy="1143000"/>
          </a:xfrm>
        </p:spPr>
        <p:txBody>
          <a:bodyPr/>
          <a:lstStyle/>
          <a:p>
            <a:r>
              <a:rPr lang="en-US"/>
              <a:t>Number of Sun Spots Observed as a function of Year …</a:t>
            </a:r>
          </a:p>
        </p:txBody>
      </p:sp>
      <p:pic>
        <p:nvPicPr>
          <p:cNvPr id="49157" name="Picture 5" descr="SunspotTimeSeri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838200"/>
            <a:ext cx="5603875" cy="548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457200"/>
          </a:xfrm>
        </p:spPr>
        <p:txBody>
          <a:bodyPr/>
          <a:lstStyle/>
          <a:p>
            <a:r>
              <a:rPr lang="en-US"/>
              <a:t>Geometry of Earth and Sun</a:t>
            </a:r>
          </a:p>
        </p:txBody>
      </p:sp>
      <p:pic>
        <p:nvPicPr>
          <p:cNvPr id="48132" name="Picture 4" descr="Earth_sun_geom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774700"/>
            <a:ext cx="8428037" cy="530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Sun and Satellite Perspective:  How do the properties of the surface affect what we see?</a:t>
            </a:r>
          </a:p>
        </p:txBody>
      </p:sp>
      <p:pic>
        <p:nvPicPr>
          <p:cNvPr id="83971" name="Picture 3" descr="sunAndSatelli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650" y="971550"/>
            <a:ext cx="5854700" cy="4913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Radiance and Irradiance: How do we define radiation?</a:t>
            </a:r>
          </a:p>
        </p:txBody>
      </p:sp>
      <p:pic>
        <p:nvPicPr>
          <p:cNvPr id="86019" name="Picture 3" descr="typesOfReflectio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66800"/>
            <a:ext cx="6303963" cy="4187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6020" name="Text Box 4"/>
          <p:cNvSpPr txBox="1">
            <a:spLocks noChangeArrowheads="1"/>
          </p:cNvSpPr>
          <p:nvPr/>
        </p:nvSpPr>
        <p:spPr bwMode="auto">
          <a:xfrm>
            <a:off x="685800" y="5486400"/>
            <a:ext cx="7543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Types of reflection:  Can also think of the reflected light as emitted light from different types of surfaces.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762000"/>
          </a:xfrm>
        </p:spPr>
        <p:txBody>
          <a:bodyPr/>
          <a:lstStyle/>
          <a:p>
            <a:r>
              <a:rPr lang="en-US"/>
              <a:t>Geometry for the BDRF (bidirectional reflection function)</a:t>
            </a:r>
          </a:p>
        </p:txBody>
      </p:sp>
      <p:pic>
        <p:nvPicPr>
          <p:cNvPr id="88067" name="Picture 3" descr="BRDFgeomet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85800"/>
            <a:ext cx="5075238" cy="4473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8068" name="Object 4"/>
          <p:cNvGraphicFramePr>
            <a:graphicFrameLocks noChangeAspect="1"/>
          </p:cNvGraphicFramePr>
          <p:nvPr/>
        </p:nvGraphicFramePr>
        <p:xfrm>
          <a:off x="1828800" y="5105400"/>
          <a:ext cx="594360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081" name="Equation" r:id="rId5" imgW="3962400" imgH="965200" progId="Equation.DSMT4">
                  <p:embed/>
                </p:oleObj>
              </mc:Choice>
              <mc:Fallback>
                <p:oleObj name="Equation" r:id="rId5" imgW="3962400" imgH="965200" progId="Equation.DSMT4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5105400"/>
                        <a:ext cx="5943600" cy="144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8069" name="Text Box 5"/>
          <p:cNvSpPr txBox="1">
            <a:spLocks noChangeArrowheads="1"/>
          </p:cNvSpPr>
          <p:nvPr/>
        </p:nvSpPr>
        <p:spPr bwMode="auto">
          <a:xfrm>
            <a:off x="5486400" y="2057400"/>
            <a:ext cx="3200400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i="1"/>
              <a:t>S</a:t>
            </a:r>
            <a:r>
              <a:rPr lang="en-US"/>
              <a:t> is solar irradiance coming in.  </a:t>
            </a:r>
          </a:p>
          <a:p>
            <a:pPr>
              <a:spcBef>
                <a:spcPct val="50000"/>
              </a:spcBef>
            </a:pPr>
            <a:r>
              <a:rPr lang="en-US" i="1"/>
              <a:t>I</a:t>
            </a:r>
            <a:r>
              <a:rPr lang="en-US"/>
              <a:t> is the reflected radiance.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Strong </a:t>
            </a:r>
            <a:r>
              <a:rPr lang="en-US" dirty="0" err="1" smtClean="0"/>
              <a:t>Diabatic</a:t>
            </a:r>
            <a:r>
              <a:rPr lang="en-US" dirty="0" smtClean="0"/>
              <a:t> Processes in the Stratosphere and Above: UV and deep UV absorption.</a:t>
            </a:r>
            <a:endParaRPr lang="en-US" dirty="0"/>
          </a:p>
        </p:txBody>
      </p:sp>
      <p:pic>
        <p:nvPicPr>
          <p:cNvPr id="4" name="Content Placeholder 3" descr="radiationEffectsAtmosphere5.ps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198651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153400" cy="1143000"/>
          </a:xfrm>
        </p:spPr>
        <p:txBody>
          <a:bodyPr/>
          <a:lstStyle/>
          <a:p>
            <a:r>
              <a:rPr lang="en-US" dirty="0" smtClean="0"/>
              <a:t>Atmosphere is now vastly different… Peak UV absorption for given wavelength happens where </a:t>
            </a:r>
            <a:r>
              <a:rPr lang="en-US" dirty="0" smtClean="0">
                <a:latin typeface="Symbol" charset="2"/>
                <a:cs typeface="Symbol" charset="2"/>
              </a:rPr>
              <a:t>t</a:t>
            </a:r>
            <a:r>
              <a:rPr lang="en-US" baseline="-25000" dirty="0" smtClean="0"/>
              <a:t>abs</a:t>
            </a:r>
            <a:r>
              <a:rPr lang="en-US" dirty="0" smtClean="0"/>
              <a:t> ≈ 1.</a:t>
            </a:r>
            <a:endParaRPr lang="en-US" dirty="0"/>
          </a:p>
        </p:txBody>
      </p:sp>
      <p:pic>
        <p:nvPicPr>
          <p:cNvPr id="5" name="Content Placeholder 4" descr="radiationEffectsAtmosphere7.ps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381000" y="6019800"/>
            <a:ext cx="81015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Adiabatic model describes the daytime atmosphere above</a:t>
            </a:r>
            <a:br>
              <a:rPr lang="en-US" dirty="0" smtClean="0"/>
            </a:br>
            <a:r>
              <a:rPr lang="en-US" dirty="0" smtClean="0"/>
              <a:t>the surface.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4800600" y="4267200"/>
            <a:ext cx="609600" cy="1828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246910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Sunset … Strong changes near the surface.</a:t>
            </a:r>
            <a:endParaRPr lang="en-US" dirty="0"/>
          </a:p>
        </p:txBody>
      </p:sp>
      <p:pic>
        <p:nvPicPr>
          <p:cNvPr id="4" name="Content Placeholder 3" descr="radiationEffectsAtmosphere8.ps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254700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Nighttime temperature profile: Again vastly different from the adiabatic model.</a:t>
            </a:r>
            <a:endParaRPr lang="en-US" dirty="0"/>
          </a:p>
        </p:txBody>
      </p:sp>
      <p:pic>
        <p:nvPicPr>
          <p:cNvPr id="4" name="Content Placeholder 3" descr="radiationEffectsAtmosphere9.psd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3" b="600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8109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500" b="1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3931</TotalTime>
  <Words>1664</Words>
  <Application>Microsoft Macintosh PowerPoint</Application>
  <PresentationFormat>On-screen Show (4:3)</PresentationFormat>
  <Paragraphs>242</Paragraphs>
  <Slides>55</Slides>
  <Notes>45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57" baseType="lpstr">
      <vt:lpstr>Blank Presentation</vt:lpstr>
      <vt:lpstr>Equation</vt:lpstr>
      <vt:lpstr>Chapter 2: (read Ch 2 of Petty and Thomas/Stamnes)</vt:lpstr>
      <vt:lpstr>Radiation Impacts on the Temperature Structure: ‘Pure” adiabatic atmosphere (no diabatic processes).</vt:lpstr>
      <vt:lpstr>Description of the Adiabatic Atmosphere: Goes up to height zmax ≈ 30 km.</vt:lpstr>
      <vt:lpstr>Add sunlight: First effect – heating at the surface.</vt:lpstr>
      <vt:lpstr>Add effects of latent heat, balanced by net SW and LW heating by absorption and emission of radiation.</vt:lpstr>
      <vt:lpstr>Strong Diabatic Processes in the Stratosphere and Above: UV and deep UV absorption.</vt:lpstr>
      <vt:lpstr>Atmosphere is now vastly different… Peak UV absorption for given wavelength happens where tabs ≈ 1.</vt:lpstr>
      <vt:lpstr>After Sunset … Strong changes near the surface.</vt:lpstr>
      <vt:lpstr>Nighttime temperature profile: Again vastly different from the adiabatic model.</vt:lpstr>
      <vt:lpstr>Chapter 2:  Electromagnetic Theory, Refractive Index, and Definitions of Radiance, Irradiance.</vt:lpstr>
      <vt:lpstr>Boundary Conditions at Interfaces</vt:lpstr>
      <vt:lpstr>Constitutive Relationships: Material Properties and .</vt:lpstr>
      <vt:lpstr>Seek Plane Wave Solutions to Maxwell’s Equations</vt:lpstr>
      <vt:lpstr>Dispersion Relationship:  Relationship between  and k.</vt:lpstr>
      <vt:lpstr>Trace velocity matching principle:  Snell’s law (continuity of the wavefront at a boundary) “slow is more normal”</vt:lpstr>
      <vt:lpstr>Snell’s Law:  Kinematics</vt:lpstr>
      <vt:lpstr>Poynting Vector:  Direction and magnitude of electromagnetic irradiance (power / area or energy/second / area).</vt:lpstr>
      <vt:lpstr>Some Basics, Electromagnetic Skin Depth</vt:lpstr>
      <vt:lpstr>Particle Diameter &lt;&lt; Wave Skin Depth</vt:lpstr>
      <vt:lpstr>Particle Diameter &gt;&gt; Electromagnetic Skin Depth</vt:lpstr>
      <vt:lpstr>Particle Radius Equal to the Skin Depth</vt:lpstr>
      <vt:lpstr>Aerosol Optical Properties:  Absorbing particles.</vt:lpstr>
      <vt:lpstr>Simple Collapsed Sphere Absorption Analysis  </vt:lpstr>
      <vt:lpstr>Example of Dry Chamise Particle SEM Image</vt:lpstr>
      <vt:lpstr>Another Example of Dry Chamise Particle SEM Image</vt:lpstr>
      <vt:lpstr>Example of Chamise Particle SEM Image After H20 Vapor Applied at 85%</vt:lpstr>
      <vt:lpstr>Another Example of Chamise Particle SEM Image After H20 Vapor Applied at 85%</vt:lpstr>
      <vt:lpstr>Complex Refractive Index of Water in the IR </vt:lpstr>
      <vt:lpstr>Complex Refractive Index of Ice in the IR </vt:lpstr>
      <vt:lpstr>Radiant Intensity or Radiance:  Watts / (m2 Sr)</vt:lpstr>
      <vt:lpstr>Flux (also Irradiance) and Radiant Intensity (Radiance)</vt:lpstr>
      <vt:lpstr>Spherical Coordinate System:  z axis is the vertical component in the atmosphere.</vt:lpstr>
      <vt:lpstr>Spherical Coordinate System:  z axis is the vertical component in the atmosphere:  Another view.</vt:lpstr>
      <vt:lpstr>Flux (irradiance) as a distribution function and broadband quantity.  Purpose: Describe radiation in particular direction such as net downward, net upward, etc.</vt:lpstr>
      <vt:lpstr>Radiant Intensity Definition (also known as Radiance) Purpose:  Describe radiation from all and any direction. It is also a distribution function with respect to wavelength (or frequency, or wavenumber, depending on the orientation).</vt:lpstr>
      <vt:lpstr>Flux and Radiant Intensity Relationships</vt:lpstr>
      <vt:lpstr>Irradiance - Radiance Relations</vt:lpstr>
      <vt:lpstr>THE BIG PICTURE:  Radiation Heating of the Atmosphere</vt:lpstr>
      <vt:lpstr>ATMOSPHERE HEATING BY RADIATION:  The heating rate is the divergence of the net irradiance (or net flux if you prefer).</vt:lpstr>
      <vt:lpstr>ATMOSPHERE HEATING BY RADIATION:  The heating rate is the divergence of the net irradiance (or net flux if you prefer).</vt:lpstr>
      <vt:lpstr>FTIR Radiance: Atmospheric IR Window</vt:lpstr>
      <vt:lpstr>DEFINITION OF THE BRIGHTNESS TEMPERATURE TB </vt:lpstr>
      <vt:lpstr>FTIR Brightness Temperatures</vt:lpstr>
      <vt:lpstr>Solar Radiance at the Top of the Atmosphere</vt:lpstr>
      <vt:lpstr>Solar Flux S0</vt:lpstr>
      <vt:lpstr>Regional and Seasonal Insolation at the TOA</vt:lpstr>
      <vt:lpstr>Insolation at the Two Solstices and the Annual Average</vt:lpstr>
      <vt:lpstr>Sun Cross Section, Sunspots, and Nuclear Fusion</vt:lpstr>
      <vt:lpstr>Sun’s Atmosphere: Region above the photosphere.</vt:lpstr>
      <vt:lpstr>Solar Corona</vt:lpstr>
      <vt:lpstr>Number of Sun Spots Observed as a function of Year …</vt:lpstr>
      <vt:lpstr>Geometry of Earth and Sun</vt:lpstr>
      <vt:lpstr>Sun and Satellite Perspective:  How do the properties of the surface affect what we see?</vt:lpstr>
      <vt:lpstr>Radiance and Irradiance: How do we define radiation?</vt:lpstr>
      <vt:lpstr>Geometry for the BDRF (bidirectional reflection function)</vt:lpstr>
    </vt:vector>
  </TitlesOfParts>
  <Company>Desert Research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Arnott</dc:creator>
  <cp:lastModifiedBy>William Arnott</cp:lastModifiedBy>
  <cp:revision>61</cp:revision>
  <dcterms:created xsi:type="dcterms:W3CDTF">2007-01-21T18:50:31Z</dcterms:created>
  <dcterms:modified xsi:type="dcterms:W3CDTF">2011-09-21T06:47:42Z</dcterms:modified>
</cp:coreProperties>
</file>