
<file path=[Content_Types].xml><?xml version="1.0" encoding="utf-8"?>
<Types xmlns="http://schemas.openxmlformats.org/package/2006/content-types">
  <Override PartName="/ppt/slideLayouts/slideLayout10.xml" ContentType="application/vnd.openxmlformats-officedocument.presentationml.slideLayout+xml"/>
  <Default Extension="bin" ContentType="application/vnd.openxmlformats-officedocument.presentationml.printerSettings"/>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4"/>
  </p:notesMasterIdLst>
  <p:sldIdLst>
    <p:sldId id="289" r:id="rId2"/>
    <p:sldId id="290" r:id="rId3"/>
    <p:sldId id="270" r:id="rId4"/>
    <p:sldId id="283" r:id="rId5"/>
    <p:sldId id="284" r:id="rId6"/>
    <p:sldId id="285" r:id="rId7"/>
    <p:sldId id="286" r:id="rId8"/>
    <p:sldId id="287" r:id="rId9"/>
    <p:sldId id="271" r:id="rId10"/>
    <p:sldId id="272" r:id="rId11"/>
    <p:sldId id="279" r:id="rId12"/>
    <p:sldId id="280" r:id="rId13"/>
    <p:sldId id="273" r:id="rId14"/>
    <p:sldId id="274" r:id="rId15"/>
    <p:sldId id="275" r:id="rId16"/>
    <p:sldId id="276" r:id="rId17"/>
    <p:sldId id="277" r:id="rId18"/>
    <p:sldId id="278" r:id="rId19"/>
    <p:sldId id="281" r:id="rId20"/>
    <p:sldId id="282" r:id="rId21"/>
    <p:sldId id="256" r:id="rId22"/>
    <p:sldId id="257" r:id="rId23"/>
    <p:sldId id="258" r:id="rId24"/>
    <p:sldId id="259" r:id="rId25"/>
    <p:sldId id="260" r:id="rId26"/>
    <p:sldId id="261" r:id="rId27"/>
    <p:sldId id="262" r:id="rId28"/>
    <p:sldId id="263" r:id="rId29"/>
    <p:sldId id="293" r:id="rId30"/>
    <p:sldId id="294" r:id="rId31"/>
    <p:sldId id="295" r:id="rId32"/>
    <p:sldId id="296" r:id="rId33"/>
    <p:sldId id="297" r:id="rId34"/>
    <p:sldId id="298" r:id="rId35"/>
    <p:sldId id="299" r:id="rId36"/>
    <p:sldId id="264" r:id="rId37"/>
    <p:sldId id="265" r:id="rId38"/>
    <p:sldId id="266" r:id="rId39"/>
    <p:sldId id="267" r:id="rId40"/>
    <p:sldId id="268" r:id="rId41"/>
    <p:sldId id="292" r:id="rId42"/>
    <p:sldId id="29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napVertSplitter="1" vertBarState="minimized">
    <p:restoredLeft sz="34596" autoAdjust="0"/>
    <p:restoredTop sz="86371" autoAdjust="0"/>
  </p:normalViewPr>
  <p:slideViewPr>
    <p:cSldViewPr snapToGrid="0" snapToObjects="1">
      <p:cViewPr varScale="1">
        <p:scale>
          <a:sx n="92" d="100"/>
          <a:sy n="92" d="100"/>
        </p:scale>
        <p:origin x="-1304" y="-120"/>
      </p:cViewPr>
      <p:guideLst>
        <p:guide orient="horz" pos="2160"/>
        <p:guide pos="2880"/>
      </p:guideLst>
    </p:cSldViewPr>
  </p:slideViewPr>
  <p:outlineViewPr>
    <p:cViewPr>
      <p:scale>
        <a:sx n="33" d="100"/>
        <a:sy n="33" d="100"/>
      </p:scale>
      <p:origin x="0" y="5392"/>
    </p:cViewPr>
  </p:outlineViewPr>
  <p:notesTextViewPr>
    <p:cViewPr>
      <p:scale>
        <a:sx n="100" d="100"/>
        <a:sy n="100" d="100"/>
      </p:scale>
      <p:origin x="0" y="0"/>
    </p:cViewPr>
  </p:notesTextViewPr>
  <p:sorterViewPr>
    <p:cViewPr>
      <p:scale>
        <a:sx n="66" d="100"/>
        <a:sy n="66" d="100"/>
      </p:scale>
      <p:origin x="0" y="512"/>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F511-B675-2840-A22A-C6F6C60C7F1C}" type="datetimeFigureOut">
              <a:rPr lang="en-US" smtClean="0"/>
              <a:pPr/>
              <a:t>8/25/11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DCAE3-5072-5B4F-85DC-14603CB675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CB435-7522-B748-BC2E-509916350F56}" type="slidenum">
              <a:rPr lang="en-US"/>
              <a:pPr/>
              <a:t>3</a:t>
            </a:fld>
            <a:endParaRPr lang="en-US"/>
          </a:p>
        </p:txBody>
      </p:sp>
      <p:sp>
        <p:nvSpPr>
          <p:cNvPr id="1658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55B2B-1109-8F42-937C-426F1E7520EE}" type="slidenum">
              <a:rPr lang="en-US"/>
              <a:pPr/>
              <a:t>12</a:t>
            </a:fld>
            <a:endParaRPr lang="en-US"/>
          </a:p>
        </p:txBody>
      </p:sp>
      <p:sp>
        <p:nvSpPr>
          <p:cNvPr id="8192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54D72-B8E3-AB41-B22A-96241EF575FC}" type="slidenum">
              <a:rPr lang="en-US"/>
              <a:pPr/>
              <a:t>13</a:t>
            </a:fld>
            <a:endParaRPr lang="en-US"/>
          </a:p>
        </p:txBody>
      </p:sp>
      <p:sp>
        <p:nvSpPr>
          <p:cNvPr id="148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79ADC-B5B1-934E-A2F0-DA794AE69E5C}" type="slidenum">
              <a:rPr lang="en-US"/>
              <a:pPr/>
              <a:t>14</a:t>
            </a:fld>
            <a:endParaRPr lang="en-US"/>
          </a:p>
        </p:txBody>
      </p:sp>
      <p:sp>
        <p:nvSpPr>
          <p:cNvPr id="150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8DCF6-798C-2E48-946F-8340E056EA84}" type="slidenum">
              <a:rPr lang="en-US"/>
              <a:pPr/>
              <a:t>15</a:t>
            </a:fld>
            <a:endParaRPr lang="en-US"/>
          </a:p>
        </p:txBody>
      </p:sp>
      <p:sp>
        <p:nvSpPr>
          <p:cNvPr id="138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E090-DAC2-4A41-A7DE-B0489973847A}" type="slidenum">
              <a:rPr lang="en-US"/>
              <a:pPr/>
              <a:t>16</a:t>
            </a:fld>
            <a:endParaRPr lang="en-US"/>
          </a:p>
        </p:txBody>
      </p:sp>
      <p:sp>
        <p:nvSpPr>
          <p:cNvPr id="167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9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2AF9D-0DE4-4F4E-8563-47A7CE837087}" type="slidenum">
              <a:rPr lang="en-US"/>
              <a:pPr/>
              <a:t>17</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E4964-6DC5-B046-A479-3B39C534A89B}" type="slidenum">
              <a:rPr lang="en-US"/>
              <a:pPr/>
              <a:t>18</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2F637-B077-9646-BACA-DA1DC81A65B5}" type="slidenum">
              <a:rPr lang="en-US"/>
              <a:pPr/>
              <a:t>19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4A0A9-8829-5744-841F-2704EFF6F86C}" type="slidenum">
              <a:rPr lang="en-US"/>
              <a:pPr/>
              <a:t>20</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41184-1E91-904A-8D3C-2D77874F9175}" type="slidenum">
              <a:rPr lang="en-US"/>
              <a:pPr/>
              <a:t>4</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EBB1DF-BCD8-974C-A3EE-1A580024BD08}" type="slidenum">
              <a:rPr lang="en-US"/>
              <a:pPr/>
              <a:t>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515EF-2C41-1248-B716-86FAA923F7C8}" type="slidenum">
              <a:rPr lang="en-US"/>
              <a:pPr/>
              <a:t>6</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63D8D-73FC-5F45-B219-2A80D95C8ED7}"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F5FF9-51A3-A249-BD50-1A80F8C49576}" type="slidenum">
              <a:rPr lang="en-US"/>
              <a:pPr/>
              <a:t>8</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81973-DD77-F44D-B4DA-47C4CEF2DA93}" type="slidenum">
              <a:rPr lang="en-US"/>
              <a:pPr/>
              <a:t>9</a:t>
            </a:fld>
            <a:endParaRPr lang="en-US"/>
          </a:p>
        </p:txBody>
      </p:sp>
      <p:sp>
        <p:nvSpPr>
          <p:cNvPr id="169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9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13BA4-40B9-7147-B5D8-5FD4BD958B88}" type="slidenum">
              <a:rPr lang="en-US"/>
              <a:pPr/>
              <a:t>10</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C4347-08E9-714C-A93D-B10A86A9DF81}" type="slidenum">
              <a:rPr lang="en-US"/>
              <a:pPr/>
              <a:t>11</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Seasonal trends in atmospheric CO2</a:t>
            </a:r>
          </a:p>
          <a:p>
            <a:endParaRPr lang="en-US"/>
          </a:p>
          <a:p>
            <a:r>
              <a:rPr lang="en-US"/>
              <a:t>The "wiggles" in the Mauna Loa curve reflect seasonal differences in carbon flows between the atmosphere and the biota. Two flows connect the atmosphere and biota. Photosynthesis moves carbon from the atmosphere to the biota. Respiration moves carbon from the biota to the atmosphere. To generate an annual cycle, photosynthesis must vary relative to respiration in a regular pattern. For some portion of the year, photosynthesis must be greater than respiration. During this period, there is a net flow of carbon from the atmosphere to the biota and the atmospheric concentration of carbon dioxide declines. At other times of the year, respiration must be greater than photosynthesis. During this period, there is a net flow of carbon from the biota to the atmosphere and the atmospheric concentration of carbon dioxide increases. What causes these regular changes in photosynthesis and respiration?</a:t>
            </a:r>
          </a:p>
          <a:p>
            <a:endParaRPr lang="en-US"/>
          </a:p>
          <a:p>
            <a:r>
              <a:rPr lang="en-US"/>
              <a:t>Many plants in temperate latitudes are either annuals or deciduous. Deciduous trees drop their leaves in the fall or during the dry season. Similarly, annual plants die during the fall and winter. The dead leaves and plants decay. As they decay, their carbon is returned back to the atmosphere. The flow of carbon to the atmosphere via respiration is larger than photosynthesis, and as a result, the atmospheric concentration of carbon dioxide increases through the fall, winter and into early spring.</a:t>
            </a:r>
          </a:p>
          <a:p>
            <a:endParaRPr lang="en-US"/>
          </a:p>
          <a:p>
            <a:r>
              <a:rPr lang="en-US"/>
              <a:t>In late spring and summer, this process is reversed. The seeds of annuals grow, deciduous trees regenerate their leaves, and photosynthetic rates in evergreens increase. Under these conditions, photosynthesis increases relative to respiration, and there is a net flow of carbon from the atmosphere to the biota. As a result, the atmospheric concentration of carbon dioxide decreases during the late spring and summer.</a:t>
            </a:r>
          </a:p>
          <a:p>
            <a:endParaRPr lang="en-US"/>
          </a:p>
          <a:p>
            <a:r>
              <a:rPr lang="en-US"/>
              <a:t>But this still does not explain the cycle. The seasons in the northern and southern hemisphere are out of phase. That is, when it is spring in the northern hemisphere it is fall in the southern hemisphere and vice-versa. Because there is some exchange of atmospheric CO2 between hemispheres, why doesn’t the spring-summer increase in photosynthesis in one hemisphere cancel the fall-winter increase in respiration in the other hemisphere? Equally important, does the peak in the annual cycle of atmospheric concentration of carbon dioxide occur in the early spring of the northern hemisphere or in the early spring of the southern hemisphere?</a:t>
            </a:r>
          </a:p>
          <a:p>
            <a:endParaRPr lang="en-US"/>
          </a:p>
          <a:p>
            <a:r>
              <a:rPr lang="en-US"/>
              <a:t>To answer these questions, one needs to remember the Mauna Loa is in the northern hemisphere and hence largely reflects conditions in the northern hemisphere. In addition, there are important differences between hemispheres regarding the ratio of land to water. The ratio of land to water is much greater in the northern hemisphere, which implies that the northern hemisphere has more land than the southern hemisphere. This difference is even greater in the temperate latitudes—most of the land in the southern hemisphere is in the tropics.</a:t>
            </a:r>
          </a:p>
          <a:p>
            <a:endParaRPr lang="en-US"/>
          </a:p>
          <a:p>
            <a:r>
              <a:rPr lang="en-US"/>
              <a:t>The difference in land area implies that the trough (the low point) in the annual cycle of atmospheric CO2 is determined by the growing season in the northern hemisphere. Because of the differences in land area, the rate of net primary production during the northern hemisphere growing season is greater than the amount of carbon returned to the atmosphere via the decay of biota in the southern hemisphere. Even if there were a complete exchange of CO2 between hemispheres (but there isn’t), the trough in the annual cycle of atmospheric carbon dioxide occurs during September.</a:t>
            </a:r>
          </a:p>
          <a:p>
            <a:endParaRPr lang="en-US"/>
          </a:p>
          <a:p>
            <a:r>
              <a:rPr lang="en-US"/>
              <a:t>Scientists use the annual cycle in an attempt to measure changes in biota in temperate latitudes. Scientists cannot balance the carbon cycle. Some scientists postulate that the increased concentration of carbon dioxide and/or higher temperatures stimulates photosynthesis, and this increase accounts for some of the “missing carbon.” If increased concentrations of atmospheric CO2 increase the biota in the temperate latitudes, the amplitude (the change from peak to trough) of the cycle may also increase. That is, there may be more biota regrowing each spring and decaying each fall. Several scientists have looked for a change in the amplitude of the cycle, but these analyses do not provide conclusive evidence for an increase in northern hemisphere biota.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C53BFC-7872-5B48-B1B3-4D5CE745C76E}" type="datetimeFigureOut">
              <a:rPr lang="en-US" smtClean="0"/>
              <a:pPr/>
              <a:t>8/25/11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372B9E-4D87-6542-B3D5-1B87DEF87F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257"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Box 6"/>
          <p:cNvSpPr txBox="1"/>
          <p:nvPr userDrawn="1"/>
        </p:nvSpPr>
        <p:spPr>
          <a:xfrm>
            <a:off x="0" y="6627168"/>
            <a:ext cx="4998357" cy="230832"/>
          </a:xfrm>
          <a:prstGeom prst="rect">
            <a:avLst/>
          </a:prstGeom>
          <a:noFill/>
        </p:spPr>
        <p:txBody>
          <a:bodyPr wrap="square" rtlCol="0">
            <a:spAutoFit/>
          </a:bodyPr>
          <a:lstStyle/>
          <a:p>
            <a:r>
              <a:rPr lang="en-US" sz="900" dirty="0" smtClean="0">
                <a:solidFill>
                  <a:srgbClr val="3366FF"/>
                </a:solidFill>
              </a:rPr>
              <a:t>Pat</a:t>
            </a:r>
            <a:r>
              <a:rPr lang="en-US" sz="900" baseline="0" dirty="0" smtClean="0">
                <a:solidFill>
                  <a:srgbClr val="3366FF"/>
                </a:solidFill>
              </a:rPr>
              <a:t> Arnott, ATMS 749</a:t>
            </a:r>
            <a:endParaRPr lang="en-US" sz="900" dirty="0">
              <a:solidFill>
                <a:srgbClr val="3366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hyperlink" Target="http://www.lsbu.ac.uk/water/vibrat.html" TargetMode="External"/><Relationship Id="rId5" Type="http://schemas.openxmlformats.org/officeDocument/2006/relationships/image" Target="../media/image23.png"/><Relationship Id="rId6" Type="http://schemas.openxmlformats.org/officeDocument/2006/relationships/image" Target="../media/image24.gif"/><Relationship Id="rId7" Type="http://schemas.openxmlformats.org/officeDocument/2006/relationships/image" Target="../media/image25.gif"/><Relationship Id="rId8"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9.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df"/><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gif"/></Relationships>
</file>

<file path=ppt/slides/_rels/slide26.xml.rels><?xml version="1.0" encoding="UTF-8" standalone="yes"?>
<Relationships xmlns="http://schemas.openxmlformats.org/package/2006/relationships"><Relationship Id="rId3" Type="http://schemas.openxmlformats.org/officeDocument/2006/relationships/image" Target="../media/image52.pdf"/><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df"/><Relationship Id="rId3"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df"/><Relationship Id="rId3" Type="http://schemas.openxmlformats.org/officeDocument/2006/relationships/image" Target="../media/image6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df"/><Relationship Id="rId3" Type="http://schemas.openxmlformats.org/officeDocument/2006/relationships/image" Target="../media/image6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df"/><Relationship Id="rId3" Type="http://schemas.openxmlformats.org/officeDocument/2006/relationships/image" Target="../media/image6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df"/><Relationship Id="rId3"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df"/><Relationship Id="rId3"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df"/><Relationship Id="rId5"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69.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
            <a:ext cx="4376043" cy="785642"/>
          </a:xfrm>
        </p:spPr>
        <p:txBody>
          <a:bodyPr/>
          <a:lstStyle/>
          <a:p>
            <a:r>
              <a:rPr lang="en-US" dirty="0" smtClean="0">
                <a:solidFill>
                  <a:srgbClr val="FFFF00"/>
                </a:solidFill>
              </a:rPr>
              <a:t>Chapter 1</a:t>
            </a:r>
            <a:endParaRPr lang="en-US" dirty="0">
              <a:solidFill>
                <a:srgbClr val="FFFF00"/>
              </a:solidFill>
            </a:endParaRPr>
          </a:p>
        </p:txBody>
      </p:sp>
      <p:sp>
        <p:nvSpPr>
          <p:cNvPr id="3" name="Subtitle 2"/>
          <p:cNvSpPr>
            <a:spLocks noGrp="1"/>
          </p:cNvSpPr>
          <p:nvPr>
            <p:ph type="subTitle" idx="1"/>
          </p:nvPr>
        </p:nvSpPr>
        <p:spPr>
          <a:xfrm>
            <a:off x="4572000" y="567420"/>
            <a:ext cx="4572000" cy="7498034"/>
          </a:xfrm>
        </p:spPr>
        <p:txBody>
          <a:bodyPr/>
          <a:lstStyle/>
          <a:p>
            <a:pPr algn="l"/>
            <a:r>
              <a:rPr lang="en-US" dirty="0" smtClean="0">
                <a:solidFill>
                  <a:srgbClr val="FFFF00"/>
                </a:solidFill>
              </a:rPr>
              <a:t>Goals:</a:t>
            </a:r>
          </a:p>
          <a:p>
            <a:pPr algn="l">
              <a:buFont typeface="Wingdings" charset="2"/>
              <a:buChar char="²"/>
            </a:pPr>
            <a:r>
              <a:rPr lang="en-US" dirty="0" smtClean="0">
                <a:solidFill>
                  <a:srgbClr val="FFFF00"/>
                </a:solidFill>
              </a:rPr>
              <a:t> Introduction, scope of course.</a:t>
            </a:r>
          </a:p>
          <a:p>
            <a:pPr algn="l">
              <a:buFont typeface="Wingdings" charset="2"/>
              <a:buChar char="²"/>
            </a:pPr>
            <a:r>
              <a:rPr lang="en-US" dirty="0" smtClean="0">
                <a:solidFill>
                  <a:srgbClr val="FFFF00"/>
                </a:solidFill>
              </a:rPr>
              <a:t> Large scale issues, </a:t>
            </a:r>
            <a:r>
              <a:rPr lang="en-US" dirty="0" err="1" smtClean="0">
                <a:solidFill>
                  <a:srgbClr val="FFFF00"/>
                </a:solidFill>
              </a:rPr>
              <a:t>radiative</a:t>
            </a:r>
            <a:r>
              <a:rPr lang="en-US" dirty="0" smtClean="0">
                <a:solidFill>
                  <a:srgbClr val="FFFF00"/>
                </a:solidFill>
              </a:rPr>
              <a:t> forcing and climate.</a:t>
            </a:r>
          </a:p>
          <a:p>
            <a:pPr algn="l">
              <a:buFont typeface="Wingdings" charset="2"/>
              <a:buChar char="²"/>
            </a:pPr>
            <a:r>
              <a:rPr lang="en-US" dirty="0" smtClean="0">
                <a:solidFill>
                  <a:srgbClr val="FFFF00"/>
                </a:solidFill>
              </a:rPr>
              <a:t> See homework for suggested take home conceptual messages from this chapter.   </a:t>
            </a:r>
            <a:endParaRPr lang="en-US" dirty="0">
              <a:solidFill>
                <a:srgbClr val="FFFF00"/>
              </a:solidFill>
            </a:endParaRPr>
          </a:p>
        </p:txBody>
      </p:sp>
      <p:pic>
        <p:nvPicPr>
          <p:cNvPr id="8" name="Picture 7" descr="41YNHV5HBPL.jpg"/>
          <p:cNvPicPr>
            <a:picLocks noChangeAspect="1"/>
          </p:cNvPicPr>
          <p:nvPr/>
        </p:nvPicPr>
        <p:blipFill>
          <a:blip r:embed="rId2"/>
          <a:stretch>
            <a:fillRect/>
          </a:stretch>
        </p:blipFill>
        <p:spPr>
          <a:xfrm>
            <a:off x="152400" y="254000"/>
            <a:ext cx="4419600" cy="635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1026"/>
          <p:cNvSpPr>
            <a:spLocks noGrp="1" noChangeArrowheads="1"/>
          </p:cNvSpPr>
          <p:nvPr>
            <p:ph type="title"/>
          </p:nvPr>
        </p:nvSpPr>
        <p:spPr>
          <a:xfrm>
            <a:off x="762000" y="0"/>
            <a:ext cx="7772400" cy="387350"/>
          </a:xfrm>
        </p:spPr>
        <p:txBody>
          <a:bodyPr>
            <a:noAutofit/>
          </a:bodyPr>
          <a:lstStyle/>
          <a:p>
            <a:r>
              <a:rPr lang="en-US" sz="2400" dirty="0"/>
              <a:t>AMSR Sensor: http://</a:t>
            </a:r>
            <a:r>
              <a:rPr lang="en-US" sz="2400" dirty="0" err="1"/>
              <a:t>wwwghcc.msfc.nasa.gov</a:t>
            </a:r>
            <a:r>
              <a:rPr lang="en-US" sz="2400" dirty="0"/>
              <a:t>/AMSR/</a:t>
            </a:r>
          </a:p>
        </p:txBody>
      </p:sp>
      <p:sp>
        <p:nvSpPr>
          <p:cNvPr id="171011" name="Rectangle 1027"/>
          <p:cNvSpPr>
            <a:spLocks noChangeAspect="1" noChangeArrowheads="1"/>
          </p:cNvSpPr>
          <p:nvPr/>
        </p:nvSpPr>
        <p:spPr bwMode="auto">
          <a:xfrm>
            <a:off x="625475" y="2800350"/>
            <a:ext cx="8518525" cy="4162425"/>
          </a:xfrm>
          <a:prstGeom prst="rect">
            <a:avLst/>
          </a:prstGeom>
          <a:noFill/>
          <a:ln w="9525">
            <a:noFill/>
            <a:miter lim="800000"/>
            <a:headEnd/>
            <a:tailEnd/>
          </a:ln>
        </p:spPr>
        <p:txBody>
          <a:bodyPr>
            <a:prstTxWarp prst="textNoShape">
              <a:avLst/>
            </a:prstTxWarp>
          </a:bodyPr>
          <a:lstStyle/>
          <a:p>
            <a:r>
              <a:rPr lang="en-US" sz="1600" dirty="0"/>
              <a:t>In support of the Earth Science Enterprise's goals, NASA's Earth Observing System (EOS) </a:t>
            </a:r>
            <a:r>
              <a:rPr lang="en-US" sz="1600" b="1" dirty="0"/>
              <a:t>Aqua Satellite</a:t>
            </a:r>
            <a:r>
              <a:rPr lang="en-US" sz="1600" dirty="0"/>
              <a:t> was launched from Vandenberg AFB, California on May 4, 2002 at 02:54:58 a.m. Pacific Daylight Time. The primary goal of Aqua, as the name implies, is to gather information about water in the Earth's system. Equipped with six state-of-the-art instruments, Aqua will collect data on global precipitation, evaporation, and the cycling of water. This information will help scientists all over the world to better understand the Earth's water cycle and determine if the water cycle is accelerating as a result of climate change.</a:t>
            </a:r>
          </a:p>
          <a:p>
            <a:endParaRPr lang="en-US" sz="1600" dirty="0"/>
          </a:p>
          <a:p>
            <a:r>
              <a:rPr lang="en-US" sz="1600" b="1" dirty="0"/>
              <a:t>The Advanced Microwave Scanning Radiometer - EOS (AMSR-E) is a one of the six sensors aboard Aqua. AMSR-E is passive microwave radiometer, modified from the Advanced Earth Observing Satellite-II (ADEOS-II) AMSR, designed and provided by JAXA (contractor: Mitsubishi Electric Corporation).</a:t>
            </a:r>
            <a:r>
              <a:rPr lang="en-US" sz="1600" dirty="0"/>
              <a:t> </a:t>
            </a:r>
            <a:r>
              <a:rPr lang="en-US" sz="1600" b="1" dirty="0"/>
              <a:t>It observes atmospheric, land, oceanic, and </a:t>
            </a:r>
            <a:r>
              <a:rPr lang="en-US" sz="1600" b="1" dirty="0" err="1"/>
              <a:t>cryospheric</a:t>
            </a:r>
            <a:r>
              <a:rPr lang="en-US" sz="1600" b="1" dirty="0"/>
              <a:t> parameters, including precipitation, </a:t>
            </a:r>
            <a:r>
              <a:rPr lang="en-US" b="1" dirty="0"/>
              <a:t>sea surface temperatures</a:t>
            </a:r>
            <a:r>
              <a:rPr lang="en-US" sz="1600" b="1" dirty="0"/>
              <a:t>, ice concentrations, snow water equivalent, surface wetness, wind speed, atmospheric cloud water, and water vapor.</a:t>
            </a:r>
          </a:p>
        </p:txBody>
      </p:sp>
      <p:pic>
        <p:nvPicPr>
          <p:cNvPr id="171012" name="Picture 1028" descr="aqua_instruments"/>
          <p:cNvPicPr>
            <a:picLocks noChangeAspect="1" noChangeArrowheads="1"/>
          </p:cNvPicPr>
          <p:nvPr/>
        </p:nvPicPr>
        <p:blipFill>
          <a:blip r:embed="rId3"/>
          <a:srcRect/>
          <a:stretch>
            <a:fillRect/>
          </a:stretch>
        </p:blipFill>
        <p:spPr bwMode="auto">
          <a:xfrm>
            <a:off x="212725" y="452438"/>
            <a:ext cx="3389313" cy="2241550"/>
          </a:xfrm>
          <a:prstGeom prst="rect">
            <a:avLst/>
          </a:prstGeom>
          <a:noFill/>
        </p:spPr>
      </p:pic>
      <p:pic>
        <p:nvPicPr>
          <p:cNvPr id="171013" name="Picture 1029" descr="a_train_sm"/>
          <p:cNvPicPr>
            <a:picLocks noChangeAspect="1" noChangeArrowheads="1"/>
          </p:cNvPicPr>
          <p:nvPr/>
        </p:nvPicPr>
        <p:blipFill>
          <a:blip r:embed="rId4"/>
          <a:srcRect/>
          <a:stretch>
            <a:fillRect/>
          </a:stretch>
        </p:blipFill>
        <p:spPr bwMode="auto">
          <a:xfrm>
            <a:off x="4338638" y="423863"/>
            <a:ext cx="4805362" cy="2393950"/>
          </a:xfrm>
          <a:prstGeom prst="rect">
            <a:avLst/>
          </a:prstGeom>
          <a:noFill/>
        </p:spPr>
      </p:pic>
      <p:sp>
        <p:nvSpPr>
          <p:cNvPr id="171014" name="Rectangle 1030"/>
          <p:cNvSpPr>
            <a:spLocks noChangeArrowheads="1"/>
          </p:cNvSpPr>
          <p:nvPr/>
        </p:nvSpPr>
        <p:spPr bwMode="auto">
          <a:xfrm>
            <a:off x="5459413" y="2373313"/>
            <a:ext cx="2098675" cy="457200"/>
          </a:xfrm>
          <a:prstGeom prst="rect">
            <a:avLst/>
          </a:prstGeom>
          <a:noFill/>
          <a:ln w="9525">
            <a:noFill/>
            <a:miter lim="800000"/>
            <a:headEnd/>
            <a:tailEnd/>
          </a:ln>
        </p:spPr>
        <p:txBody>
          <a:bodyPr wrap="none">
            <a:prstTxWarp prst="textNoShape">
              <a:avLst/>
            </a:prstTxWarp>
            <a:spAutoFit/>
          </a:bodyPr>
          <a:lstStyle/>
          <a:p>
            <a:r>
              <a:rPr lang="en-US"/>
              <a:t>NASA A-Train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0" y="0"/>
            <a:ext cx="9144000" cy="1184276"/>
          </a:xfrm>
        </p:spPr>
        <p:txBody>
          <a:bodyPr>
            <a:normAutofit/>
          </a:bodyPr>
          <a:lstStyle/>
          <a:p>
            <a:r>
              <a:rPr lang="en-US" sz="2800" dirty="0">
                <a:solidFill>
                  <a:srgbClr val="E46C0A"/>
                </a:solidFill>
              </a:rPr>
              <a:t>CO</a:t>
            </a:r>
            <a:r>
              <a:rPr lang="en-US" sz="2800" baseline="-25000" dirty="0">
                <a:solidFill>
                  <a:srgbClr val="E46C0A"/>
                </a:solidFill>
              </a:rPr>
              <a:t>2</a:t>
            </a:r>
            <a:r>
              <a:rPr lang="en-US" sz="2800" dirty="0">
                <a:solidFill>
                  <a:srgbClr val="E46C0A"/>
                </a:solidFill>
              </a:rPr>
              <a:t> Concentration:  Annual Cycle (green=plants grow and take up CO</a:t>
            </a:r>
            <a:r>
              <a:rPr lang="en-US" sz="2800" baseline="-25000" dirty="0">
                <a:solidFill>
                  <a:srgbClr val="E46C0A"/>
                </a:solidFill>
              </a:rPr>
              <a:t>2</a:t>
            </a:r>
            <a:r>
              <a:rPr lang="en-US" sz="2800" dirty="0">
                <a:solidFill>
                  <a:srgbClr val="E46C0A"/>
                </a:solidFill>
              </a:rPr>
              <a:t>, brown=leaves and plants decay and release CO</a:t>
            </a:r>
            <a:r>
              <a:rPr lang="en-US" sz="2800" baseline="-25000" dirty="0">
                <a:solidFill>
                  <a:srgbClr val="E46C0A"/>
                </a:solidFill>
              </a:rPr>
              <a:t>2</a:t>
            </a:r>
            <a:r>
              <a:rPr lang="en-US" sz="2800" dirty="0">
                <a:solidFill>
                  <a:srgbClr val="E46C0A"/>
                </a:solidFill>
              </a:rPr>
              <a:t>)</a:t>
            </a:r>
          </a:p>
        </p:txBody>
      </p:sp>
      <p:grpSp>
        <p:nvGrpSpPr>
          <p:cNvPr id="2" name="Group 9"/>
          <p:cNvGrpSpPr>
            <a:grpSpLocks/>
          </p:cNvGrpSpPr>
          <p:nvPr/>
        </p:nvGrpSpPr>
        <p:grpSpPr bwMode="auto">
          <a:xfrm>
            <a:off x="1076325" y="1184275"/>
            <a:ext cx="7173913" cy="4903788"/>
            <a:chOff x="1408" y="834"/>
            <a:chExt cx="4519" cy="3089"/>
          </a:xfrm>
        </p:grpSpPr>
        <p:pic>
          <p:nvPicPr>
            <p:cNvPr id="87043" name="Picture 3" descr="co2"/>
            <p:cNvPicPr>
              <a:picLocks noChangeAspect="1" noChangeArrowheads="1"/>
            </p:cNvPicPr>
            <p:nvPr/>
          </p:nvPicPr>
          <p:blipFill>
            <a:blip r:embed="rId3"/>
            <a:srcRect/>
            <a:stretch>
              <a:fillRect/>
            </a:stretch>
          </p:blipFill>
          <p:spPr bwMode="auto">
            <a:xfrm>
              <a:off x="1986" y="1916"/>
              <a:ext cx="1290" cy="576"/>
            </a:xfrm>
            <a:prstGeom prst="rect">
              <a:avLst/>
            </a:prstGeom>
            <a:noFill/>
          </p:spPr>
        </p:pic>
        <p:grpSp>
          <p:nvGrpSpPr>
            <p:cNvPr id="3" name="Group 8"/>
            <p:cNvGrpSpPr>
              <a:grpSpLocks/>
            </p:cNvGrpSpPr>
            <p:nvPr/>
          </p:nvGrpSpPr>
          <p:grpSpPr bwMode="auto">
            <a:xfrm>
              <a:off x="1408" y="834"/>
              <a:ext cx="4519" cy="3089"/>
              <a:chOff x="737" y="315"/>
              <a:chExt cx="4519" cy="3089"/>
            </a:xfrm>
          </p:grpSpPr>
          <p:pic>
            <p:nvPicPr>
              <p:cNvPr id="87044" name="Picture 4" descr="Mauna_Loa_Carbon_Dioxid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7" y="315"/>
                <a:ext cx="4519" cy="3089"/>
              </a:xfrm>
              <a:prstGeom prst="rect">
                <a:avLst/>
              </a:prstGeom>
              <a:noFill/>
            </p:spPr>
          </p:pic>
          <p:sp>
            <p:nvSpPr>
              <p:cNvPr id="87045" name="Rectangle 5"/>
              <p:cNvSpPr>
                <a:spLocks noChangeArrowheads="1"/>
              </p:cNvSpPr>
              <p:nvPr/>
            </p:nvSpPr>
            <p:spPr bwMode="auto">
              <a:xfrm>
                <a:off x="3755" y="2190"/>
                <a:ext cx="420" cy="701"/>
              </a:xfrm>
              <a:prstGeom prst="rect">
                <a:avLst/>
              </a:prstGeom>
              <a:solidFill>
                <a:srgbClr val="00FF00">
                  <a:alpha val="38000"/>
                </a:srgbClr>
              </a:solidFill>
              <a:ln w="9525">
                <a:noFill/>
                <a:miter lim="800000"/>
                <a:headEnd/>
                <a:tailEnd/>
              </a:ln>
            </p:spPr>
            <p:txBody>
              <a:bodyPr wrap="none" anchor="ctr">
                <a:prstTxWarp prst="textNoShape">
                  <a:avLst/>
                </a:prstTxWarp>
              </a:bodyPr>
              <a:lstStyle/>
              <a:p>
                <a:endParaRPr lang="en-US"/>
              </a:p>
            </p:txBody>
          </p:sp>
          <p:sp>
            <p:nvSpPr>
              <p:cNvPr id="87046" name="Rectangle 6"/>
              <p:cNvSpPr>
                <a:spLocks noChangeArrowheads="1"/>
              </p:cNvSpPr>
              <p:nvPr/>
            </p:nvSpPr>
            <p:spPr bwMode="auto">
              <a:xfrm>
                <a:off x="4178" y="2193"/>
                <a:ext cx="327" cy="701"/>
              </a:xfrm>
              <a:prstGeom prst="rect">
                <a:avLst/>
              </a:prstGeom>
              <a:solidFill>
                <a:srgbClr val="FFCC99">
                  <a:alpha val="38000"/>
                </a:srgbClr>
              </a:solidFill>
              <a:ln w="9525">
                <a:noFill/>
                <a:miter lim="800000"/>
                <a:headEnd/>
                <a:tailEnd/>
              </a:ln>
            </p:spPr>
            <p:txBody>
              <a:bodyPr wrap="none" anchor="ctr">
                <a:prstTxWarp prst="textNoShape">
                  <a:avLst/>
                </a:prstTxWarp>
              </a:bodyPr>
              <a:lstStyle/>
              <a:p>
                <a:endParaRPr lang="en-US"/>
              </a:p>
            </p:txBody>
          </p:sp>
          <p:sp>
            <p:nvSpPr>
              <p:cNvPr id="87047" name="Rectangle 7"/>
              <p:cNvSpPr>
                <a:spLocks noChangeArrowheads="1"/>
              </p:cNvSpPr>
              <p:nvPr/>
            </p:nvSpPr>
            <p:spPr bwMode="auto">
              <a:xfrm>
                <a:off x="3380" y="2189"/>
                <a:ext cx="380" cy="701"/>
              </a:xfrm>
              <a:prstGeom prst="rect">
                <a:avLst/>
              </a:prstGeom>
              <a:solidFill>
                <a:srgbClr val="FFCC99">
                  <a:alpha val="38000"/>
                </a:srgbClr>
              </a:solidFill>
              <a:ln w="9525">
                <a:noFill/>
                <a:miter lim="800000"/>
                <a:headEnd/>
                <a:tailEnd/>
              </a:ln>
            </p:spPr>
            <p:txBody>
              <a:bodyPr wrap="none" anchor="ctr">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3"/>
          <a:srcRect/>
          <a:stretch>
            <a:fillRect/>
          </a:stretch>
        </p:blipFill>
        <p:spPr bwMode="auto">
          <a:xfrm>
            <a:off x="371475" y="858838"/>
            <a:ext cx="8355013" cy="5943600"/>
          </a:xfrm>
          <a:prstGeom prst="rect">
            <a:avLst/>
          </a:prstGeom>
          <a:noFill/>
          <a:ln w="9525">
            <a:noFill/>
            <a:miter lim="800000"/>
            <a:headEnd/>
            <a:tailEnd/>
          </a:ln>
          <a:effectLst/>
        </p:spPr>
      </p:pic>
      <p:sp>
        <p:nvSpPr>
          <p:cNvPr id="80900" name="Rectangle 4"/>
          <p:cNvSpPr>
            <a:spLocks noChangeArrowheads="1"/>
          </p:cNvSpPr>
          <p:nvPr/>
        </p:nvSpPr>
        <p:spPr bwMode="auto">
          <a:xfrm>
            <a:off x="120650" y="71438"/>
            <a:ext cx="8899525" cy="704850"/>
          </a:xfrm>
          <a:prstGeom prst="rect">
            <a:avLst/>
          </a:prstGeom>
          <a:noFill/>
          <a:ln w="9525">
            <a:solidFill>
              <a:schemeClr val="tx1"/>
            </a:solidFill>
            <a:miter lim="800000"/>
            <a:headEnd/>
            <a:tailEnd/>
          </a:ln>
        </p:spPr>
        <p:txBody>
          <a:bodyPr>
            <a:prstTxWarp prst="textNoShape">
              <a:avLst/>
            </a:prstTxWarp>
          </a:bodyPr>
          <a:lstStyle/>
          <a:p>
            <a:pPr algn="ctr"/>
            <a:r>
              <a:rPr lang="en-US" sz="1400" b="1" i="1"/>
              <a:t>William F. Ruddiman Feb 2005, Sci. Am:  How Did Humans First Alter Global Climate? Hypothesis that our ancestors' farming practices kicked off global warming thousands of years before we started burning coal and driving cars</a:t>
            </a:r>
          </a:p>
        </p:txBody>
      </p:sp>
      <p:sp>
        <p:nvSpPr>
          <p:cNvPr id="4" name="Title 3"/>
          <p:cNvSpPr>
            <a:spLocks noGrp="1"/>
          </p:cNvSpPr>
          <p:nvPr>
            <p:ph type="title"/>
          </p:nvPr>
        </p:nvSpPr>
        <p:spPr>
          <a:xfrm>
            <a:off x="1845021" y="3197412"/>
            <a:ext cx="8229600" cy="1143000"/>
          </a:xfrm>
        </p:spPr>
        <p:txBody>
          <a:bodyPr/>
          <a:lstStyle/>
          <a:p>
            <a:r>
              <a:rPr lang="en-US" b="1" i="1" dirty="0" smtClean="0">
                <a:solidFill>
                  <a:srgbClr val="FF0000"/>
                </a:solidFill>
              </a:rPr>
              <a:t>Hot!</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762000" y="0"/>
            <a:ext cx="7772400" cy="727075"/>
          </a:xfrm>
        </p:spPr>
        <p:txBody>
          <a:bodyPr/>
          <a:lstStyle/>
          <a:p>
            <a:r>
              <a:rPr lang="en-US">
                <a:solidFill>
                  <a:srgbClr val="FFFF00"/>
                </a:solidFill>
              </a:rPr>
              <a:t>Some Energy States of Water Molecules</a:t>
            </a:r>
          </a:p>
        </p:txBody>
      </p:sp>
      <p:pic>
        <p:nvPicPr>
          <p:cNvPr id="147459" name="Picture 3" descr="WaterMoleculeDance"/>
          <p:cNvPicPr>
            <a:picLocks noChangeAspect="1" noChangeArrowheads="1"/>
          </p:cNvPicPr>
          <p:nvPr/>
        </p:nvPicPr>
        <p:blipFill>
          <a:blip r:embed="rId3"/>
          <a:srcRect/>
          <a:stretch>
            <a:fillRect/>
          </a:stretch>
        </p:blipFill>
        <p:spPr bwMode="auto">
          <a:xfrm>
            <a:off x="1804988" y="598488"/>
            <a:ext cx="5884862" cy="2463800"/>
          </a:xfrm>
          <a:prstGeom prst="rect">
            <a:avLst/>
          </a:prstGeom>
          <a:solidFill>
            <a:schemeClr val="bg1"/>
          </a:solidFill>
        </p:spPr>
      </p:pic>
      <p:sp>
        <p:nvSpPr>
          <p:cNvPr id="147460" name="Rectangle 4"/>
          <p:cNvSpPr>
            <a:spLocks noChangeArrowheads="1"/>
          </p:cNvSpPr>
          <p:nvPr/>
        </p:nvSpPr>
        <p:spPr bwMode="auto">
          <a:xfrm>
            <a:off x="203200" y="3119438"/>
            <a:ext cx="3651250" cy="336550"/>
          </a:xfrm>
          <a:prstGeom prst="rect">
            <a:avLst/>
          </a:prstGeom>
          <a:noFill/>
          <a:ln w="9525">
            <a:noFill/>
            <a:miter lim="800000"/>
            <a:headEnd/>
            <a:tailEnd/>
          </a:ln>
        </p:spPr>
        <p:txBody>
          <a:bodyPr wrap="none">
            <a:prstTxWarp prst="textNoShape">
              <a:avLst/>
            </a:prstTxWarp>
            <a:spAutoFit/>
          </a:bodyPr>
          <a:lstStyle/>
          <a:p>
            <a:r>
              <a:rPr lang="en-US" sz="1600">
                <a:solidFill>
                  <a:srgbClr val="FFFF00"/>
                </a:solidFill>
                <a:hlinkClick r:id="rId4"/>
              </a:rPr>
              <a:t>http://www.lsbu.ac.uk/water/vibrat.html</a:t>
            </a:r>
            <a:endParaRPr lang="en-US" sz="1600">
              <a:solidFill>
                <a:srgbClr val="FFFF00"/>
              </a:solidFill>
            </a:endParaRPr>
          </a:p>
        </p:txBody>
      </p:sp>
      <p:sp>
        <p:nvSpPr>
          <p:cNvPr id="147463" name="Rectangle 7"/>
          <p:cNvSpPr>
            <a:spLocks noChangeArrowheads="1"/>
          </p:cNvSpPr>
          <p:nvPr/>
        </p:nvSpPr>
        <p:spPr bwMode="auto">
          <a:xfrm>
            <a:off x="185738" y="3689350"/>
            <a:ext cx="4419600" cy="457200"/>
          </a:xfrm>
          <a:prstGeom prst="rect">
            <a:avLst/>
          </a:prstGeom>
          <a:noFill/>
          <a:ln w="9525">
            <a:noFill/>
            <a:miter lim="800000"/>
            <a:headEnd/>
            <a:tailEnd/>
          </a:ln>
        </p:spPr>
        <p:txBody>
          <a:bodyPr wrap="none">
            <a:prstTxWarp prst="textNoShape">
              <a:avLst/>
            </a:prstTxWarp>
            <a:spAutoFit/>
          </a:bodyPr>
          <a:lstStyle/>
          <a:p>
            <a:r>
              <a:rPr lang="en-US">
                <a:solidFill>
                  <a:srgbClr val="FFFF00"/>
                </a:solidFill>
              </a:rPr>
              <a:t>... of Carbon Dioxide Molecules</a:t>
            </a:r>
          </a:p>
        </p:txBody>
      </p:sp>
      <p:pic>
        <p:nvPicPr>
          <p:cNvPr id="147464" name="Picture 8" descr="co2_molecule_vibrate_modes_big"/>
          <p:cNvPicPr>
            <a:picLocks noChangeAspect="1" noChangeArrowheads="1"/>
          </p:cNvPicPr>
          <p:nvPr/>
        </p:nvPicPr>
        <p:blipFill>
          <a:blip r:embed="rId5"/>
          <a:srcRect/>
          <a:stretch>
            <a:fillRect/>
          </a:stretch>
        </p:blipFill>
        <p:spPr bwMode="auto">
          <a:xfrm>
            <a:off x="5033963" y="3195638"/>
            <a:ext cx="3821112" cy="3662362"/>
          </a:xfrm>
          <a:prstGeom prst="rect">
            <a:avLst/>
          </a:prstGeom>
          <a:noFill/>
        </p:spPr>
      </p:pic>
      <p:sp>
        <p:nvSpPr>
          <p:cNvPr id="147465" name="Rectangle 9"/>
          <p:cNvSpPr>
            <a:spLocks noChangeArrowheads="1"/>
          </p:cNvSpPr>
          <p:nvPr/>
        </p:nvSpPr>
        <p:spPr bwMode="auto">
          <a:xfrm>
            <a:off x="806450" y="4311650"/>
            <a:ext cx="7842250" cy="457200"/>
          </a:xfrm>
          <a:prstGeom prst="rect">
            <a:avLst/>
          </a:prstGeom>
          <a:noFill/>
          <a:ln w="9525">
            <a:noFill/>
            <a:miter lim="800000"/>
            <a:headEnd/>
            <a:tailEnd/>
          </a:ln>
        </p:spPr>
        <p:txBody>
          <a:bodyPr>
            <a:prstTxWarp prst="textNoShape">
              <a:avLst/>
            </a:prstTxWarp>
            <a:spAutoFit/>
          </a:bodyPr>
          <a:lstStyle/>
          <a:p>
            <a:endParaRPr lang="en-US">
              <a:solidFill>
                <a:srgbClr val="FFFF00"/>
              </a:solidFill>
            </a:endParaRPr>
          </a:p>
        </p:txBody>
      </p:sp>
      <p:sp>
        <p:nvSpPr>
          <p:cNvPr id="147466" name="Rectangle 10"/>
          <p:cNvSpPr>
            <a:spLocks noChangeArrowheads="1"/>
          </p:cNvSpPr>
          <p:nvPr/>
        </p:nvSpPr>
        <p:spPr bwMode="auto">
          <a:xfrm>
            <a:off x="176213" y="4162425"/>
            <a:ext cx="4699000" cy="2305050"/>
          </a:xfrm>
          <a:prstGeom prst="rect">
            <a:avLst/>
          </a:prstGeom>
          <a:noFill/>
          <a:ln w="9525">
            <a:noFill/>
            <a:miter lim="800000"/>
            <a:headEnd/>
            <a:tailEnd/>
          </a:ln>
        </p:spPr>
        <p:txBody>
          <a:bodyPr>
            <a:prstTxWarp prst="textNoShape">
              <a:avLst/>
            </a:prstTxWarp>
          </a:bodyPr>
          <a:lstStyle/>
          <a:p>
            <a:pPr algn="just"/>
            <a:r>
              <a:rPr lang="en-US" sz="1600">
                <a:solidFill>
                  <a:srgbClr val="FFFF00"/>
                </a:solidFill>
              </a:rPr>
              <a:t>Vibration modes of carbon dioxide. Mode (a) is symmetric and results in no net displacement of the molecule's "center of charge", and is therefore not associated with the absorption of IR radiation. Modes (b) and (c) do displace the "center of charge", creating a "dipole moment", and therefore are modes that result from EM radiation absorption, and are thus responsible for making CO2 a greenhouse gas. </a:t>
            </a:r>
          </a:p>
        </p:txBody>
      </p:sp>
      <p:sp>
        <p:nvSpPr>
          <p:cNvPr id="147470" name="Line 14"/>
          <p:cNvSpPr>
            <a:spLocks noChangeShapeType="1"/>
          </p:cNvSpPr>
          <p:nvPr/>
        </p:nvSpPr>
        <p:spPr bwMode="auto">
          <a:xfrm flipV="1">
            <a:off x="4754563" y="6361113"/>
            <a:ext cx="1206500" cy="354012"/>
          </a:xfrm>
          <a:prstGeom prst="line">
            <a:avLst/>
          </a:prstGeom>
          <a:noFill/>
          <a:ln w="76200">
            <a:solidFill>
              <a:srgbClr val="FFFF00"/>
            </a:solidFill>
            <a:round/>
            <a:headEnd/>
            <a:tailEnd type="triangle" w="med" len="med"/>
          </a:ln>
        </p:spPr>
        <p:txBody>
          <a:bodyPr wrap="none" anchor="ctr">
            <a:prstTxWarp prst="textNoShape">
              <a:avLst/>
            </a:prstTxWarp>
          </a:bodyPr>
          <a:lstStyle/>
          <a:p>
            <a:endParaRPr lang="en-US"/>
          </a:p>
        </p:txBody>
      </p:sp>
      <p:sp>
        <p:nvSpPr>
          <p:cNvPr id="147471" name="Rectangle 15"/>
          <p:cNvSpPr>
            <a:spLocks noChangeArrowheads="1"/>
          </p:cNvSpPr>
          <p:nvPr/>
        </p:nvSpPr>
        <p:spPr bwMode="auto">
          <a:xfrm rot="-489077">
            <a:off x="2957513" y="6305550"/>
            <a:ext cx="2390775" cy="457200"/>
          </a:xfrm>
          <a:prstGeom prst="rect">
            <a:avLst/>
          </a:prstGeom>
          <a:noFill/>
          <a:ln w="9525">
            <a:noFill/>
            <a:miter lim="800000"/>
            <a:headEnd/>
            <a:tailEnd/>
          </a:ln>
        </p:spPr>
        <p:txBody>
          <a:bodyPr>
            <a:prstTxWarp prst="textNoShape">
              <a:avLst/>
            </a:prstTxWarp>
            <a:spAutoFit/>
          </a:bodyPr>
          <a:lstStyle/>
          <a:p>
            <a:r>
              <a:rPr lang="en-US">
                <a:solidFill>
                  <a:srgbClr val="FFFF00"/>
                </a:solidFill>
              </a:rPr>
              <a:t>“15 um motion”</a:t>
            </a:r>
          </a:p>
        </p:txBody>
      </p:sp>
      <p:pic>
        <p:nvPicPr>
          <p:cNvPr id="147472" name="Picture 16" descr="co2b"/>
          <p:cNvPicPr>
            <a:picLocks noChangeAspect="1" noChangeArrowheads="1"/>
          </p:cNvPicPr>
          <p:nvPr/>
        </p:nvPicPr>
        <p:blipFill>
          <a:blip r:embed="rId6"/>
          <a:srcRect/>
          <a:stretch>
            <a:fillRect/>
          </a:stretch>
        </p:blipFill>
        <p:spPr bwMode="auto">
          <a:xfrm>
            <a:off x="6513513" y="5207000"/>
            <a:ext cx="1524000" cy="666750"/>
          </a:xfrm>
          <a:prstGeom prst="rect">
            <a:avLst/>
          </a:prstGeom>
          <a:noFill/>
        </p:spPr>
      </p:pic>
      <p:pic>
        <p:nvPicPr>
          <p:cNvPr id="147473" name="Picture 17" descr="co2a"/>
          <p:cNvPicPr>
            <a:picLocks noChangeAspect="1" noChangeArrowheads="1"/>
          </p:cNvPicPr>
          <p:nvPr/>
        </p:nvPicPr>
        <p:blipFill>
          <a:blip r:embed="rId7"/>
          <a:srcRect/>
          <a:stretch>
            <a:fillRect/>
          </a:stretch>
        </p:blipFill>
        <p:spPr bwMode="auto">
          <a:xfrm>
            <a:off x="7604125" y="4200525"/>
            <a:ext cx="1147763" cy="393700"/>
          </a:xfrm>
          <a:prstGeom prst="rect">
            <a:avLst/>
          </a:prstGeom>
          <a:noFill/>
        </p:spPr>
      </p:pic>
      <p:pic>
        <p:nvPicPr>
          <p:cNvPr id="147474" name="Picture 18" descr="co2c"/>
          <p:cNvPicPr>
            <a:picLocks noChangeAspect="1" noChangeArrowheads="1"/>
          </p:cNvPicPr>
          <p:nvPr/>
        </p:nvPicPr>
        <p:blipFill>
          <a:blip r:embed="rId8"/>
          <a:srcRect/>
          <a:stretch>
            <a:fillRect/>
          </a:stretch>
        </p:blipFill>
        <p:spPr bwMode="auto">
          <a:xfrm>
            <a:off x="5127625" y="3959225"/>
            <a:ext cx="1219200" cy="4651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243013" y="0"/>
            <a:ext cx="7327900" cy="457200"/>
          </a:xfrm>
          <a:prstGeom prst="rect">
            <a:avLst/>
          </a:prstGeom>
          <a:noFill/>
          <a:ln w="9525">
            <a:noFill/>
            <a:miter lim="800000"/>
            <a:headEnd/>
            <a:tailEnd/>
          </a:ln>
        </p:spPr>
        <p:txBody>
          <a:bodyPr wrap="none">
            <a:prstTxWarp prst="textNoShape">
              <a:avLst/>
            </a:prstTxWarp>
            <a:spAutoFit/>
          </a:bodyPr>
          <a:lstStyle/>
          <a:p>
            <a:r>
              <a:rPr lang="en-US"/>
              <a:t>Atmospheric Transmission: Beer’s Law:  </a:t>
            </a:r>
            <a:r>
              <a:rPr lang="en-US" i="1"/>
              <a:t>I</a:t>
            </a:r>
            <a:r>
              <a:rPr lang="en-US"/>
              <a:t>(</a:t>
            </a:r>
            <a:r>
              <a:rPr lang="en-US" i="1"/>
              <a:t>x</a:t>
            </a:r>
            <a:r>
              <a:rPr lang="en-US"/>
              <a:t>)=</a:t>
            </a:r>
            <a:r>
              <a:rPr lang="en-US" i="1"/>
              <a:t>I</a:t>
            </a:r>
            <a:r>
              <a:rPr lang="en-US" i="1" baseline="-25000"/>
              <a:t>0</a:t>
            </a:r>
            <a:r>
              <a:rPr lang="en-US"/>
              <a:t>e</a:t>
            </a:r>
            <a:r>
              <a:rPr lang="en-US" baseline="30000"/>
              <a:t>(-</a:t>
            </a:r>
            <a:r>
              <a:rPr lang="en-US" i="1" baseline="30000">
                <a:latin typeface="Symbol" pitchFamily="-1" charset="2"/>
                <a:sym typeface="Symbol" pitchFamily="-1" charset="2"/>
              </a:rPr>
              <a:t></a:t>
            </a:r>
            <a:r>
              <a:rPr lang="en-US" sz="1200" i="1" baseline="30000"/>
              <a:t>abs</a:t>
            </a:r>
            <a:r>
              <a:rPr lang="en-US" i="1" baseline="30000"/>
              <a:t> x</a:t>
            </a:r>
            <a:r>
              <a:rPr lang="en-US" baseline="30000"/>
              <a:t>)</a:t>
            </a:r>
            <a:endParaRPr lang="en-US"/>
          </a:p>
        </p:txBody>
      </p:sp>
      <p:sp>
        <p:nvSpPr>
          <p:cNvPr id="149507" name="Rectangle 3"/>
          <p:cNvSpPr>
            <a:spLocks noChangeArrowheads="1"/>
          </p:cNvSpPr>
          <p:nvPr/>
        </p:nvSpPr>
        <p:spPr bwMode="auto">
          <a:xfrm>
            <a:off x="6361113" y="825500"/>
            <a:ext cx="2325687" cy="2006600"/>
          </a:xfrm>
          <a:prstGeom prst="rect">
            <a:avLst/>
          </a:prstGeom>
          <a:noFill/>
          <a:ln w="9525">
            <a:noFill/>
            <a:miter lim="800000"/>
            <a:headEnd/>
            <a:tailEnd/>
          </a:ln>
        </p:spPr>
        <p:txBody>
          <a:bodyPr>
            <a:prstTxWarp prst="textNoShape">
              <a:avLst/>
            </a:prstTxWarp>
            <a:spAutoFit/>
          </a:bodyPr>
          <a:lstStyle/>
          <a:p>
            <a:r>
              <a:rPr lang="en-US" sz="1400" i="1">
                <a:solidFill>
                  <a:srgbClr val="FF0000"/>
                </a:solidFill>
              </a:rPr>
              <a:t>What are the main sources for each gas?</a:t>
            </a:r>
          </a:p>
          <a:p>
            <a:endParaRPr lang="en-US" sz="1400" i="1">
              <a:solidFill>
                <a:srgbClr val="FF0000"/>
              </a:solidFill>
            </a:endParaRPr>
          </a:p>
          <a:p>
            <a:r>
              <a:rPr lang="en-US" sz="1400" i="1">
                <a:solidFill>
                  <a:srgbClr val="FF0000"/>
                </a:solidFill>
              </a:rPr>
              <a:t>Which gases are infrared active and contribute to greenhouse warming?</a:t>
            </a:r>
            <a:br>
              <a:rPr lang="en-US" sz="1400" i="1">
                <a:solidFill>
                  <a:srgbClr val="FF0000"/>
                </a:solidFill>
              </a:rPr>
            </a:br>
            <a:endParaRPr lang="en-US" sz="1400" i="1">
              <a:solidFill>
                <a:srgbClr val="FF0000"/>
              </a:solidFill>
            </a:endParaRPr>
          </a:p>
          <a:p>
            <a:r>
              <a:rPr lang="en-US" sz="1400" i="1">
                <a:solidFill>
                  <a:srgbClr val="FF0000"/>
                </a:solidFill>
              </a:rPr>
              <a:t>Which gases significantly absorb solar radiation?  </a:t>
            </a:r>
          </a:p>
        </p:txBody>
      </p:sp>
      <p:pic>
        <p:nvPicPr>
          <p:cNvPr id="149508" name="Picture 4" descr="n20"/>
          <p:cNvPicPr>
            <a:picLocks noChangeAspect="1" noChangeArrowheads="1"/>
          </p:cNvPicPr>
          <p:nvPr/>
        </p:nvPicPr>
        <p:blipFill>
          <a:blip r:embed="rId3"/>
          <a:srcRect/>
          <a:stretch>
            <a:fillRect/>
          </a:stretch>
        </p:blipFill>
        <p:spPr bwMode="auto">
          <a:xfrm>
            <a:off x="887413" y="1541463"/>
            <a:ext cx="1143000" cy="547687"/>
          </a:xfrm>
          <a:prstGeom prst="rect">
            <a:avLst/>
          </a:prstGeom>
          <a:noFill/>
        </p:spPr>
      </p:pic>
      <p:sp>
        <p:nvSpPr>
          <p:cNvPr id="149509" name="Rectangle 5"/>
          <p:cNvSpPr>
            <a:spLocks noChangeArrowheads="1"/>
          </p:cNvSpPr>
          <p:nvPr/>
        </p:nvSpPr>
        <p:spPr bwMode="auto">
          <a:xfrm>
            <a:off x="5942013" y="3832225"/>
            <a:ext cx="3016250" cy="2530475"/>
          </a:xfrm>
          <a:prstGeom prst="rect">
            <a:avLst/>
          </a:prstGeom>
          <a:noFill/>
          <a:ln w="9525">
            <a:noFill/>
            <a:miter lim="800000"/>
            <a:headEnd/>
            <a:tailEnd/>
          </a:ln>
        </p:spPr>
        <p:txBody>
          <a:bodyPr>
            <a:prstTxWarp prst="textNoShape">
              <a:avLst/>
            </a:prstTxWarp>
            <a:spAutoFit/>
          </a:bodyPr>
          <a:lstStyle/>
          <a:p>
            <a:r>
              <a:rPr lang="en-US" sz="1000"/>
              <a:t>Nitrous oxide is emitted by bacteria in soils and oceans, and thus has been a part of Earth's atmosphere for eons. Agriculture is the main source of human-produced nitrous oxide: cultivating soil, the use of nitrogen fertilizers, and animal waste handling can all stimulate naturally occurring bacteria to produce more nitrous oxide. The livestock sector (primarily cows, chickens, and pigs) produces 65% of human-related nitrous oxide. [1] Industrial sources make up only about 20% of all anthropogenic sources, and include the production of nylon and nitric acid, and the burning of fossil fuel in internal combustion engines. Human activity is thought to account for somewhat less than 2 teragrams of nitrogen oxides per year, nature for over 15 teragrams.</a:t>
            </a:r>
          </a:p>
        </p:txBody>
      </p:sp>
      <p:sp>
        <p:nvSpPr>
          <p:cNvPr id="149510" name="Rectangle 6"/>
          <p:cNvSpPr>
            <a:spLocks noChangeArrowheads="1"/>
          </p:cNvSpPr>
          <p:nvPr/>
        </p:nvSpPr>
        <p:spPr bwMode="auto">
          <a:xfrm>
            <a:off x="6183313" y="3152775"/>
            <a:ext cx="2836862" cy="517525"/>
          </a:xfrm>
          <a:prstGeom prst="rect">
            <a:avLst/>
          </a:prstGeom>
          <a:noFill/>
          <a:ln w="9525">
            <a:noFill/>
            <a:miter lim="800000"/>
            <a:headEnd/>
            <a:tailEnd/>
          </a:ln>
        </p:spPr>
        <p:txBody>
          <a:bodyPr>
            <a:prstTxWarp prst="textNoShape">
              <a:avLst/>
            </a:prstTxWarp>
            <a:spAutoFit/>
          </a:bodyPr>
          <a:lstStyle/>
          <a:p>
            <a:r>
              <a:rPr lang="en-US" sz="1400"/>
              <a:t>Gas concentrations from ‘typical’ midlatitude summer atmosphere. </a:t>
            </a:r>
          </a:p>
        </p:txBody>
      </p:sp>
      <p:pic>
        <p:nvPicPr>
          <p:cNvPr id="149511" name="Picture 7" descr="co2"/>
          <p:cNvPicPr>
            <a:picLocks noChangeAspect="1" noChangeArrowheads="1"/>
          </p:cNvPicPr>
          <p:nvPr/>
        </p:nvPicPr>
        <p:blipFill>
          <a:blip r:embed="rId4"/>
          <a:srcRect/>
          <a:stretch>
            <a:fillRect/>
          </a:stretch>
        </p:blipFill>
        <p:spPr bwMode="auto">
          <a:xfrm>
            <a:off x="614363" y="4359275"/>
            <a:ext cx="1216025" cy="542925"/>
          </a:xfrm>
          <a:prstGeom prst="rect">
            <a:avLst/>
          </a:prstGeom>
          <a:noFill/>
        </p:spPr>
      </p:pic>
      <p:pic>
        <p:nvPicPr>
          <p:cNvPr id="149512" name="Picture 8" descr="Oxygen_Molecule_Formula"/>
          <p:cNvPicPr>
            <a:picLocks noChangeAspect="1" noChangeArrowheads="1"/>
          </p:cNvPicPr>
          <p:nvPr/>
        </p:nvPicPr>
        <p:blipFill>
          <a:blip r:embed="rId5"/>
          <a:srcRect/>
          <a:stretch>
            <a:fillRect/>
          </a:stretch>
        </p:blipFill>
        <p:spPr bwMode="auto">
          <a:xfrm>
            <a:off x="2322513" y="2925763"/>
            <a:ext cx="731837" cy="550862"/>
          </a:xfrm>
          <a:prstGeom prst="rect">
            <a:avLst/>
          </a:prstGeom>
          <a:noFill/>
        </p:spPr>
      </p:pic>
      <p:pic>
        <p:nvPicPr>
          <p:cNvPr id="149513" name="Picture 9" descr="800px-Ozone-1,3-dipole"/>
          <p:cNvPicPr>
            <a:picLocks noChangeAspect="1" noChangeArrowheads="1"/>
          </p:cNvPicPr>
          <p:nvPr/>
        </p:nvPicPr>
        <p:blipFill>
          <a:blip r:embed="rId6"/>
          <a:srcRect/>
          <a:stretch>
            <a:fillRect/>
          </a:stretch>
        </p:blipFill>
        <p:spPr bwMode="auto">
          <a:xfrm>
            <a:off x="1370013" y="3611563"/>
            <a:ext cx="1033462" cy="552450"/>
          </a:xfrm>
          <a:prstGeom prst="rect">
            <a:avLst/>
          </a:prstGeom>
          <a:noFill/>
          <a:ln w="9525">
            <a:noFill/>
            <a:miter lim="800000"/>
            <a:headEnd/>
            <a:tailEnd/>
          </a:ln>
        </p:spPr>
      </p:pic>
      <p:pic>
        <p:nvPicPr>
          <p:cNvPr id="149514" name="Picture 10" descr="800px-Water-2D-labelled"/>
          <p:cNvPicPr>
            <a:picLocks noChangeAspect="1" noChangeArrowheads="1"/>
          </p:cNvPicPr>
          <p:nvPr/>
        </p:nvPicPr>
        <p:blipFill>
          <a:blip r:embed="rId7"/>
          <a:srcRect/>
          <a:stretch>
            <a:fillRect/>
          </a:stretch>
        </p:blipFill>
        <p:spPr bwMode="auto">
          <a:xfrm>
            <a:off x="4465638" y="5197475"/>
            <a:ext cx="914400" cy="400050"/>
          </a:xfrm>
          <a:prstGeom prst="rect">
            <a:avLst/>
          </a:prstGeom>
          <a:noFill/>
          <a:ln w="9525">
            <a:noFill/>
            <a:miter lim="800000"/>
            <a:headEnd/>
            <a:tailEnd/>
          </a:ln>
        </p:spPr>
      </p:pic>
      <p:pic>
        <p:nvPicPr>
          <p:cNvPr id="149515" name="Picture 11" descr="800px-Carbon_monoxide_2D"/>
          <p:cNvPicPr>
            <a:picLocks noChangeAspect="1" noChangeArrowheads="1"/>
          </p:cNvPicPr>
          <p:nvPr/>
        </p:nvPicPr>
        <p:blipFill>
          <a:blip r:embed="rId8"/>
          <a:srcRect/>
          <a:stretch>
            <a:fillRect/>
          </a:stretch>
        </p:blipFill>
        <p:spPr bwMode="auto">
          <a:xfrm>
            <a:off x="3652838" y="841375"/>
            <a:ext cx="1033462" cy="549275"/>
          </a:xfrm>
          <a:prstGeom prst="rect">
            <a:avLst/>
          </a:prstGeom>
          <a:noFill/>
          <a:ln w="9525">
            <a:noFill/>
            <a:miter lim="800000"/>
            <a:headEnd/>
            <a:tailEnd/>
          </a:ln>
        </p:spPr>
      </p:pic>
      <p:pic>
        <p:nvPicPr>
          <p:cNvPr id="149516" name="Picture 12" descr="595px-Methane-3D-balls"/>
          <p:cNvPicPr>
            <a:picLocks noChangeAspect="1" noChangeArrowheads="1"/>
          </p:cNvPicPr>
          <p:nvPr/>
        </p:nvPicPr>
        <p:blipFill>
          <a:blip r:embed="rId9"/>
          <a:srcRect/>
          <a:stretch>
            <a:fillRect/>
          </a:stretch>
        </p:blipFill>
        <p:spPr bwMode="auto">
          <a:xfrm>
            <a:off x="4857750" y="2293938"/>
            <a:ext cx="539750" cy="544512"/>
          </a:xfrm>
          <a:prstGeom prst="rect">
            <a:avLst/>
          </a:prstGeom>
          <a:noFill/>
        </p:spPr>
      </p:pic>
      <p:pic>
        <p:nvPicPr>
          <p:cNvPr id="149517" name="Picture 13" descr="fig7-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38125" y="344488"/>
            <a:ext cx="5557838" cy="640238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a:xfrm>
            <a:off x="0" y="0"/>
            <a:ext cx="8915400" cy="762000"/>
          </a:xfrm>
        </p:spPr>
        <p:txBody>
          <a:bodyPr/>
          <a:lstStyle/>
          <a:p>
            <a:r>
              <a:rPr lang="en-US"/>
              <a:t>FTIR Radiance: Atmospheric IR Window</a:t>
            </a:r>
          </a:p>
        </p:txBody>
      </p:sp>
      <p:grpSp>
        <p:nvGrpSpPr>
          <p:cNvPr id="2" name="Group 1027"/>
          <p:cNvGrpSpPr>
            <a:grpSpLocks/>
          </p:cNvGrpSpPr>
          <p:nvPr/>
        </p:nvGrpSpPr>
        <p:grpSpPr bwMode="auto">
          <a:xfrm>
            <a:off x="214276" y="784225"/>
            <a:ext cx="8702675" cy="5943600"/>
            <a:chOff x="144" y="432"/>
            <a:chExt cx="5482" cy="3744"/>
          </a:xfrm>
        </p:grpSpPr>
        <p:pic>
          <p:nvPicPr>
            <p:cNvPr id="137220" name="Picture 1028" descr="FTIRradiance2"/>
            <p:cNvPicPr>
              <a:picLocks noChangeAspect="1" noChangeArrowheads="1"/>
            </p:cNvPicPr>
            <p:nvPr/>
          </p:nvPicPr>
          <p:blipFill>
            <a:blip r:embed="rId3"/>
            <a:srcRect/>
            <a:stretch>
              <a:fillRect/>
            </a:stretch>
          </p:blipFill>
          <p:spPr bwMode="auto">
            <a:xfrm>
              <a:off x="144" y="432"/>
              <a:ext cx="5482" cy="3744"/>
            </a:xfrm>
            <a:prstGeom prst="rect">
              <a:avLst/>
            </a:prstGeom>
            <a:noFill/>
          </p:spPr>
        </p:pic>
        <p:sp>
          <p:nvSpPr>
            <p:cNvPr id="137221" name="Rectangle 1029"/>
            <p:cNvSpPr>
              <a:spLocks noChangeArrowheads="1"/>
            </p:cNvSpPr>
            <p:nvPr/>
          </p:nvSpPr>
          <p:spPr bwMode="auto">
            <a:xfrm>
              <a:off x="3264" y="567"/>
              <a:ext cx="2147" cy="3146"/>
            </a:xfrm>
            <a:prstGeom prst="rect">
              <a:avLst/>
            </a:prstGeom>
            <a:solidFill>
              <a:schemeClr val="bg2">
                <a:alpha val="45000"/>
              </a:schemeClr>
            </a:solidFill>
            <a:ln w="9525">
              <a:noFill/>
              <a:miter lim="800000"/>
              <a:headEnd/>
              <a:tailEnd/>
            </a:ln>
          </p:spPr>
          <p:txBody>
            <a:bodyPr wrap="none" anchor="ctr">
              <a:prstTxWarp prst="textNoShape">
                <a:avLst/>
              </a:prstTxWarp>
            </a:bodyPr>
            <a:lstStyle/>
            <a:p>
              <a:endParaRPr lang="en-US"/>
            </a:p>
          </p:txBody>
        </p:sp>
        <p:sp>
          <p:nvSpPr>
            <p:cNvPr id="137222" name="Rectangle 1030"/>
            <p:cNvSpPr>
              <a:spLocks noChangeArrowheads="1"/>
            </p:cNvSpPr>
            <p:nvPr/>
          </p:nvSpPr>
          <p:spPr bwMode="auto">
            <a:xfrm>
              <a:off x="760" y="577"/>
              <a:ext cx="686" cy="3137"/>
            </a:xfrm>
            <a:prstGeom prst="rect">
              <a:avLst/>
            </a:prstGeom>
            <a:solidFill>
              <a:schemeClr val="bg2">
                <a:alpha val="45000"/>
              </a:schemeClr>
            </a:solidFill>
            <a:ln w="9525">
              <a:noFill/>
              <a:miter lim="800000"/>
              <a:headEnd/>
              <a:tailEnd/>
            </a:ln>
          </p:spPr>
          <p:txBody>
            <a:bodyPr wrap="none" anchor="ctr">
              <a:prstTxWarp prst="textNoShape">
                <a:avLst/>
              </a:prstTxWarp>
            </a:bodyPr>
            <a:lstStyle/>
            <a:p>
              <a:endParaRPr lang="en-US"/>
            </a:p>
          </p:txBody>
        </p:sp>
      </p:grpSp>
      <p:sp>
        <p:nvSpPr>
          <p:cNvPr id="137223" name="Text Box 1031"/>
          <p:cNvSpPr txBox="1">
            <a:spLocks noChangeArrowheads="1"/>
          </p:cNvSpPr>
          <p:nvPr/>
        </p:nvSpPr>
        <p:spPr bwMode="auto">
          <a:xfrm>
            <a:off x="1868488" y="577850"/>
            <a:ext cx="1674812" cy="457200"/>
          </a:xfrm>
          <a:prstGeom prst="rect">
            <a:avLst/>
          </a:prstGeom>
          <a:noFill/>
          <a:ln w="9525">
            <a:noFill/>
            <a:miter lim="800000"/>
            <a:headEnd/>
            <a:tailEnd/>
          </a:ln>
        </p:spPr>
        <p:txBody>
          <a:bodyPr wrap="none">
            <a:prstTxWarp prst="textNoShape">
              <a:avLst/>
            </a:prstTxWarp>
            <a:spAutoFit/>
          </a:bodyPr>
          <a:lstStyle/>
          <a:p>
            <a:r>
              <a:rPr lang="en-US"/>
              <a:t>13 microns</a:t>
            </a:r>
          </a:p>
        </p:txBody>
      </p:sp>
      <p:sp>
        <p:nvSpPr>
          <p:cNvPr id="137224" name="Text Box 1032"/>
          <p:cNvSpPr txBox="1">
            <a:spLocks noChangeArrowheads="1"/>
          </p:cNvSpPr>
          <p:nvPr/>
        </p:nvSpPr>
        <p:spPr bwMode="auto">
          <a:xfrm>
            <a:off x="4629150" y="604838"/>
            <a:ext cx="1504950" cy="457200"/>
          </a:xfrm>
          <a:prstGeom prst="rect">
            <a:avLst/>
          </a:prstGeom>
          <a:noFill/>
          <a:ln w="9525">
            <a:noFill/>
            <a:miter lim="800000"/>
            <a:headEnd/>
            <a:tailEnd/>
          </a:ln>
        </p:spPr>
        <p:txBody>
          <a:bodyPr wrap="none">
            <a:prstTxWarp prst="textNoShape">
              <a:avLst/>
            </a:prstTxWarp>
            <a:spAutoFit/>
          </a:bodyPr>
          <a:lstStyle/>
          <a:p>
            <a:r>
              <a:rPr lang="en-US"/>
              <a:t>8 microns</a:t>
            </a:r>
          </a:p>
        </p:txBody>
      </p:sp>
      <p:sp>
        <p:nvSpPr>
          <p:cNvPr id="137225" name="Line 1033"/>
          <p:cNvSpPr>
            <a:spLocks noChangeShapeType="1"/>
          </p:cNvSpPr>
          <p:nvPr/>
        </p:nvSpPr>
        <p:spPr bwMode="auto">
          <a:xfrm>
            <a:off x="2292350" y="993775"/>
            <a:ext cx="0" cy="23495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137226" name="Line 1034"/>
          <p:cNvSpPr>
            <a:spLocks noChangeShapeType="1"/>
          </p:cNvSpPr>
          <p:nvPr/>
        </p:nvSpPr>
        <p:spPr bwMode="auto">
          <a:xfrm>
            <a:off x="5178425" y="993775"/>
            <a:ext cx="0" cy="23495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1026"/>
          <p:cNvSpPr>
            <a:spLocks noGrp="1" noChangeArrowheads="1"/>
          </p:cNvSpPr>
          <p:nvPr>
            <p:ph type="title"/>
          </p:nvPr>
        </p:nvSpPr>
        <p:spPr>
          <a:xfrm>
            <a:off x="1066800" y="0"/>
            <a:ext cx="4724400" cy="461963"/>
          </a:xfrm>
        </p:spPr>
        <p:txBody>
          <a:bodyPr/>
          <a:lstStyle/>
          <a:p>
            <a:r>
              <a:rPr lang="en-US" sz="2000" dirty="0"/>
              <a:t>Earth’s Surface Temperature</a:t>
            </a:r>
          </a:p>
        </p:txBody>
      </p:sp>
      <p:pic>
        <p:nvPicPr>
          <p:cNvPr id="166915" name="Picture 1027" descr="SunAndEarth"/>
          <p:cNvPicPr>
            <a:picLocks noChangeAspect="1" noChangeArrowheads="1"/>
          </p:cNvPicPr>
          <p:nvPr/>
        </p:nvPicPr>
        <p:blipFill>
          <a:blip r:embed="rId3"/>
          <a:srcRect/>
          <a:stretch>
            <a:fillRect/>
          </a:stretch>
        </p:blipFill>
        <p:spPr bwMode="auto">
          <a:xfrm>
            <a:off x="0" y="609600"/>
            <a:ext cx="5283200" cy="3201988"/>
          </a:xfrm>
          <a:prstGeom prst="rect">
            <a:avLst/>
          </a:prstGeom>
          <a:noFill/>
        </p:spPr>
      </p:pic>
      <p:pic>
        <p:nvPicPr>
          <p:cNvPr id="166916" name="Picture 1028" descr="Sun"/>
          <p:cNvPicPr>
            <a:picLocks noChangeAspect="1" noChangeArrowheads="1"/>
          </p:cNvPicPr>
          <p:nvPr/>
        </p:nvPicPr>
        <p:blipFill>
          <a:blip r:embed="rId4"/>
          <a:srcRect/>
          <a:stretch>
            <a:fillRect/>
          </a:stretch>
        </p:blipFill>
        <p:spPr bwMode="auto">
          <a:xfrm>
            <a:off x="6858000" y="457200"/>
            <a:ext cx="4003675" cy="3654425"/>
          </a:xfrm>
          <a:prstGeom prst="rect">
            <a:avLst/>
          </a:prstGeom>
          <a:noFill/>
        </p:spPr>
      </p:pic>
      <p:pic>
        <p:nvPicPr>
          <p:cNvPr id="166917" name="Picture 1029"/>
          <p:cNvPicPr>
            <a:picLocks noChangeAspect="1" noChangeArrowheads="1"/>
          </p:cNvPicPr>
          <p:nvPr/>
        </p:nvPicPr>
        <p:blipFill>
          <a:blip r:embed="rId5"/>
          <a:srcRect/>
          <a:stretch>
            <a:fillRect/>
          </a:stretch>
        </p:blipFill>
        <p:spPr bwMode="auto">
          <a:xfrm>
            <a:off x="0" y="3962400"/>
            <a:ext cx="3838575" cy="2741613"/>
          </a:xfrm>
          <a:prstGeom prst="rect">
            <a:avLst/>
          </a:prstGeom>
          <a:noFill/>
          <a:ln w="9525">
            <a:noFill/>
            <a:miter lim="800000"/>
            <a:headEnd/>
            <a:tailEnd/>
          </a:ln>
          <a:effectLst/>
        </p:spPr>
      </p:pic>
      <p:sp>
        <p:nvSpPr>
          <p:cNvPr id="166919" name="Rectangle 1031"/>
          <p:cNvSpPr>
            <a:spLocks noChangeArrowheads="1"/>
          </p:cNvSpPr>
          <p:nvPr/>
        </p:nvSpPr>
        <p:spPr bwMode="auto">
          <a:xfrm>
            <a:off x="4375150" y="5026025"/>
            <a:ext cx="4719638" cy="1739900"/>
          </a:xfrm>
          <a:prstGeom prst="rect">
            <a:avLst/>
          </a:prstGeom>
          <a:noFill/>
          <a:ln w="9525">
            <a:noFill/>
            <a:miter lim="800000"/>
            <a:headEnd/>
            <a:tailEnd/>
          </a:ln>
          <a:effectLst/>
        </p:spPr>
        <p:txBody>
          <a:bodyPr wrap="none">
            <a:prstTxWarp prst="textNoShape">
              <a:avLst/>
            </a:prstTxWarp>
            <a:spAutoFit/>
          </a:bodyPr>
          <a:lstStyle/>
          <a:p>
            <a:r>
              <a:rPr lang="en-US" sz="1800" i="1"/>
              <a:t>T</a:t>
            </a:r>
            <a:r>
              <a:rPr lang="en-US" sz="1800" i="1" baseline="-25000"/>
              <a:t>e</a:t>
            </a:r>
            <a:r>
              <a:rPr lang="en-US" sz="1800"/>
              <a:t>       Earth’s radiative temperature</a:t>
            </a:r>
          </a:p>
          <a:p>
            <a:r>
              <a:rPr lang="en-US" sz="1800" i="1"/>
              <a:t>T</a:t>
            </a:r>
            <a:r>
              <a:rPr lang="en-US" sz="1800" i="1" baseline="-25000"/>
              <a:t>s</a:t>
            </a:r>
            <a:r>
              <a:rPr lang="en-US" sz="1800" i="1"/>
              <a:t> </a:t>
            </a:r>
            <a:r>
              <a:rPr lang="en-US" sz="1800"/>
              <a:t>      Sun’s radiative temperature</a:t>
            </a:r>
          </a:p>
          <a:p>
            <a:r>
              <a:rPr lang="en-US" sz="1800" i="1"/>
              <a:t>R</a:t>
            </a:r>
            <a:r>
              <a:rPr lang="en-US" sz="1800" i="1" baseline="-25000"/>
              <a:t>s</a:t>
            </a:r>
            <a:r>
              <a:rPr lang="en-US" sz="1800"/>
              <a:t>       Sun’s radius</a:t>
            </a:r>
          </a:p>
          <a:p>
            <a:r>
              <a:rPr lang="en-US" sz="1800" i="1"/>
              <a:t>R</a:t>
            </a:r>
            <a:r>
              <a:rPr lang="en-US" sz="1800" i="1" baseline="-25000"/>
              <a:t>se</a:t>
            </a:r>
            <a:r>
              <a:rPr lang="en-US" sz="1800"/>
              <a:t>     Sun to Earth distance</a:t>
            </a:r>
            <a:br>
              <a:rPr lang="en-US" sz="1800"/>
            </a:br>
            <a:r>
              <a:rPr lang="en-US" sz="1800" i="1"/>
              <a:t>a</a:t>
            </a:r>
            <a:r>
              <a:rPr lang="en-US" sz="1800"/>
              <a:t>         Earth’s surface solar reflectance</a:t>
            </a:r>
            <a:br>
              <a:rPr lang="en-US" sz="1800"/>
            </a:br>
            <a:r>
              <a:rPr lang="en-US" sz="1800" i="1"/>
              <a:t>t</a:t>
            </a:r>
            <a:r>
              <a:rPr lang="en-US" sz="1800"/>
              <a:t>       IR transmittance of Earth’s atmosphere.</a:t>
            </a:r>
          </a:p>
        </p:txBody>
      </p:sp>
      <p:pic>
        <p:nvPicPr>
          <p:cNvPr id="8" name="Picture 7" descr="RadModelCorrect.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116974" y="2973334"/>
            <a:ext cx="4756936" cy="1978132"/>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722313" y="0"/>
            <a:ext cx="7772400" cy="476250"/>
          </a:xfrm>
        </p:spPr>
        <p:txBody>
          <a:bodyPr>
            <a:normAutofit fontScale="90000"/>
          </a:bodyPr>
          <a:lstStyle/>
          <a:p>
            <a:r>
              <a:rPr lang="en-US">
                <a:solidFill>
                  <a:srgbClr val="FFFF00"/>
                </a:solidFill>
              </a:rPr>
              <a:t>Radiation Balance</a:t>
            </a:r>
          </a:p>
        </p:txBody>
      </p:sp>
      <p:pic>
        <p:nvPicPr>
          <p:cNvPr id="178180" name="Picture 4" descr="RadiationCycle"/>
          <p:cNvPicPr>
            <a:picLocks noChangeAspect="1" noChangeArrowheads="1"/>
          </p:cNvPicPr>
          <p:nvPr/>
        </p:nvPicPr>
        <p:blipFill>
          <a:blip r:embed="rId3"/>
          <a:srcRect/>
          <a:stretch>
            <a:fillRect/>
          </a:stretch>
        </p:blipFill>
        <p:spPr bwMode="auto">
          <a:xfrm>
            <a:off x="568325" y="454025"/>
            <a:ext cx="7997825" cy="64039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62000" y="0"/>
            <a:ext cx="7772400" cy="508000"/>
          </a:xfrm>
        </p:spPr>
        <p:txBody>
          <a:bodyPr>
            <a:normAutofit fontScale="90000"/>
          </a:bodyPr>
          <a:lstStyle/>
          <a:p>
            <a:r>
              <a:rPr lang="en-US" dirty="0">
                <a:solidFill>
                  <a:srgbClr val="FFFF00"/>
                </a:solidFill>
              </a:rPr>
              <a:t>Earth’s Atmosphere: Vertical Distribution</a:t>
            </a:r>
          </a:p>
        </p:txBody>
      </p:sp>
      <p:pic>
        <p:nvPicPr>
          <p:cNvPr id="179289" name="Picture 89" descr="atmosphere"/>
          <p:cNvPicPr>
            <a:picLocks noChangeAspect="1" noChangeArrowheads="1"/>
          </p:cNvPicPr>
          <p:nvPr/>
        </p:nvPicPr>
        <p:blipFill>
          <a:blip r:embed="rId3"/>
          <a:srcRect/>
          <a:stretch>
            <a:fillRect/>
          </a:stretch>
        </p:blipFill>
        <p:spPr bwMode="auto">
          <a:xfrm>
            <a:off x="514615" y="658813"/>
            <a:ext cx="8163644" cy="5943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762000" y="0"/>
            <a:ext cx="7772400" cy="508000"/>
          </a:xfrm>
        </p:spPr>
        <p:txBody>
          <a:bodyPr>
            <a:normAutofit fontScale="90000"/>
          </a:bodyPr>
          <a:lstStyle/>
          <a:p>
            <a:r>
              <a:rPr lang="en-US"/>
              <a:t>Terrestrial Planets: Properties of the Atmospheres</a:t>
            </a:r>
          </a:p>
        </p:txBody>
      </p:sp>
      <p:graphicFrame>
        <p:nvGraphicFramePr>
          <p:cNvPr id="183299" name="Group 3"/>
          <p:cNvGraphicFramePr>
            <a:graphicFrameLocks noGrp="1"/>
          </p:cNvGraphicFramePr>
          <p:nvPr/>
        </p:nvGraphicFramePr>
        <p:xfrm>
          <a:off x="2224088" y="541338"/>
          <a:ext cx="4775200" cy="2298384"/>
        </p:xfrm>
        <a:graphic>
          <a:graphicData uri="http://schemas.openxmlformats.org/drawingml/2006/table">
            <a:tbl>
              <a:tblPr/>
              <a:tblGrid>
                <a:gridCol w="2097087"/>
                <a:gridCol w="777875"/>
                <a:gridCol w="909638"/>
                <a:gridCol w="990600"/>
              </a:tblGrid>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Properties all in Earth Units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EARTH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VENUS</a:t>
                      </a:r>
                      <a:endPar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MARS</a:t>
                      </a:r>
                      <a:endPar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Scale Heights of Atmospheric Distribution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1.4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Surface Pressure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0.006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Surface Number Density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0.008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Column Number Density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0.01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Total Atmospheric Mass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0.004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44"/>
          <p:cNvGrpSpPr>
            <a:grpSpLocks/>
          </p:cNvGrpSpPr>
          <p:nvPr/>
        </p:nvGrpSpPr>
        <p:grpSpPr bwMode="auto">
          <a:xfrm>
            <a:off x="1619250" y="2976563"/>
            <a:ext cx="3344863" cy="3649662"/>
            <a:chOff x="111" y="2021"/>
            <a:chExt cx="2107" cy="2299"/>
          </a:xfrm>
        </p:grpSpPr>
        <p:pic>
          <p:nvPicPr>
            <p:cNvPr id="183336" name="Picture 40" descr="Venus_atmospher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1" y="2021"/>
              <a:ext cx="2107" cy="2299"/>
            </a:xfrm>
            <a:prstGeom prst="rect">
              <a:avLst/>
            </a:prstGeom>
            <a:noFill/>
          </p:spPr>
        </p:pic>
        <p:sp>
          <p:nvSpPr>
            <p:cNvPr id="183339" name="Rectangle 43"/>
            <p:cNvSpPr>
              <a:spLocks noChangeArrowheads="1"/>
            </p:cNvSpPr>
            <p:nvPr/>
          </p:nvSpPr>
          <p:spPr bwMode="auto">
            <a:xfrm>
              <a:off x="1029" y="2167"/>
              <a:ext cx="778" cy="288"/>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VENUS</a:t>
              </a:r>
            </a:p>
          </p:txBody>
        </p:sp>
      </p:grpSp>
      <p:grpSp>
        <p:nvGrpSpPr>
          <p:cNvPr id="3" name="Group 46"/>
          <p:cNvGrpSpPr>
            <a:grpSpLocks/>
          </p:cNvGrpSpPr>
          <p:nvPr/>
        </p:nvGrpSpPr>
        <p:grpSpPr bwMode="auto">
          <a:xfrm>
            <a:off x="5116513" y="3076575"/>
            <a:ext cx="3336925" cy="3659188"/>
            <a:chOff x="3223" y="1938"/>
            <a:chExt cx="2102" cy="2305"/>
          </a:xfrm>
        </p:grpSpPr>
        <p:pic>
          <p:nvPicPr>
            <p:cNvPr id="183337" name="Picture 41" descr="Mars_atmosphere1"/>
            <p:cNvPicPr>
              <a:picLocks noChangeAspect="1" noChangeArrowheads="1"/>
            </p:cNvPicPr>
            <p:nvPr/>
          </p:nvPicPr>
          <p:blipFill>
            <a:blip r:embed="rId4"/>
            <a:srcRect/>
            <a:stretch>
              <a:fillRect/>
            </a:stretch>
          </p:blipFill>
          <p:spPr bwMode="auto">
            <a:xfrm>
              <a:off x="3223" y="1938"/>
              <a:ext cx="2102" cy="2305"/>
            </a:xfrm>
            <a:prstGeom prst="rect">
              <a:avLst/>
            </a:prstGeom>
            <a:noFill/>
          </p:spPr>
        </p:pic>
        <p:sp>
          <p:nvSpPr>
            <p:cNvPr id="183341" name="Rectangle 45"/>
            <p:cNvSpPr>
              <a:spLocks noChangeArrowheads="1"/>
            </p:cNvSpPr>
            <p:nvPr/>
          </p:nvSpPr>
          <p:spPr bwMode="auto">
            <a:xfrm>
              <a:off x="4333" y="2079"/>
              <a:ext cx="671" cy="288"/>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MARS</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7" name="Picture 6" descr="heat_transfer_earth-radiation.gif"/>
          <p:cNvPicPr>
            <a:picLocks noChangeAspect="1"/>
          </p:cNvPicPr>
          <p:nvPr/>
        </p:nvPicPr>
        <p:blipFill>
          <a:blip r:embed="rId2"/>
          <a:stretch>
            <a:fillRect/>
          </a:stretch>
        </p:blipFill>
        <p:spPr>
          <a:xfrm>
            <a:off x="96304" y="432994"/>
            <a:ext cx="2743200" cy="2743200"/>
          </a:xfrm>
          <a:prstGeom prst="rect">
            <a:avLst/>
          </a:prstGeom>
        </p:spPr>
      </p:pic>
      <p:sp>
        <p:nvSpPr>
          <p:cNvPr id="2" name="Title 1"/>
          <p:cNvSpPr>
            <a:spLocks noGrp="1"/>
          </p:cNvSpPr>
          <p:nvPr>
            <p:ph type="ctrTitle"/>
          </p:nvPr>
        </p:nvSpPr>
        <p:spPr>
          <a:xfrm>
            <a:off x="528681" y="1"/>
            <a:ext cx="7772400" cy="785642"/>
          </a:xfrm>
        </p:spPr>
        <p:txBody>
          <a:bodyPr/>
          <a:lstStyle/>
          <a:p>
            <a:r>
              <a:rPr lang="en-US" dirty="0" smtClean="0">
                <a:solidFill>
                  <a:schemeClr val="accent6">
                    <a:lumMod val="75000"/>
                  </a:schemeClr>
                </a:solidFill>
              </a:rPr>
              <a:t>Chapter 1</a:t>
            </a:r>
            <a:endParaRPr lang="en-US" dirty="0">
              <a:solidFill>
                <a:schemeClr val="accent6">
                  <a:lumMod val="75000"/>
                </a:schemeClr>
              </a:solidFill>
            </a:endParaRPr>
          </a:p>
        </p:txBody>
      </p:sp>
      <p:pic>
        <p:nvPicPr>
          <p:cNvPr id="4" name="Picture 3" descr="i1520-0469-64-10-3681-e4b.gif"/>
          <p:cNvPicPr>
            <a:picLocks noChangeAspect="1"/>
          </p:cNvPicPr>
          <p:nvPr/>
        </p:nvPicPr>
        <p:blipFill>
          <a:blip r:embed="rId3"/>
          <a:stretch>
            <a:fillRect/>
          </a:stretch>
        </p:blipFill>
        <p:spPr>
          <a:xfrm>
            <a:off x="3437951" y="785643"/>
            <a:ext cx="5476352" cy="2743200"/>
          </a:xfrm>
          <a:prstGeom prst="rect">
            <a:avLst/>
          </a:prstGeom>
          <a:noFill/>
        </p:spPr>
      </p:pic>
      <p:pic>
        <p:nvPicPr>
          <p:cNvPr id="6" name="Picture 5" descr="Global-Energy-Balance-600.jpg"/>
          <p:cNvPicPr>
            <a:picLocks noChangeAspect="1"/>
          </p:cNvPicPr>
          <p:nvPr/>
        </p:nvPicPr>
        <p:blipFill>
          <a:blip r:embed="rId4"/>
          <a:stretch>
            <a:fillRect/>
          </a:stretch>
        </p:blipFill>
        <p:spPr>
          <a:xfrm>
            <a:off x="168930" y="3176194"/>
            <a:ext cx="4729656" cy="3657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0" y="0"/>
            <a:ext cx="9144000" cy="508000"/>
          </a:xfrm>
        </p:spPr>
        <p:txBody>
          <a:bodyPr>
            <a:normAutofit fontScale="90000"/>
          </a:bodyPr>
          <a:lstStyle/>
          <a:p>
            <a:r>
              <a:rPr lang="en-US" dirty="0"/>
              <a:t>Terrestrial Planets: Global Average Surface Temperatures</a:t>
            </a:r>
          </a:p>
        </p:txBody>
      </p:sp>
      <p:graphicFrame>
        <p:nvGraphicFramePr>
          <p:cNvPr id="181379" name="Group 131"/>
          <p:cNvGraphicFramePr>
            <a:graphicFrameLocks noGrp="1"/>
          </p:cNvGraphicFramePr>
          <p:nvPr/>
        </p:nvGraphicFramePr>
        <p:xfrm>
          <a:off x="811213" y="565150"/>
          <a:ext cx="7729537" cy="3198813"/>
        </p:xfrm>
        <a:graphic>
          <a:graphicData uri="http://schemas.openxmlformats.org/drawingml/2006/table">
            <a:tbl>
              <a:tblPr/>
              <a:tblGrid>
                <a:gridCol w="1289050"/>
                <a:gridCol w="1287462"/>
                <a:gridCol w="1289050"/>
                <a:gridCol w="1287463"/>
                <a:gridCol w="1289050"/>
                <a:gridCol w="1287462"/>
              </a:tblGrid>
              <a:tr h="186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Mercury</a:t>
                      </a:r>
                      <a:endPar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(Lacks atmosphere, long day, close to sun)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Venus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(Insulating atmosphere and runaway greenhouse effect)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Earth</a:t>
                      </a:r>
                      <a:endPar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(Water filled oceans helps buffer its temperature)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Earth’s Moon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(Like Mercury, lacks atmosphere)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Mars</a:t>
                      </a:r>
                      <a:endPar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(similar to some of the coldest places on Earth)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Daytime</a:t>
                      </a:r>
                      <a:endPar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400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(750 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same as night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20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(75 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110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(230 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-5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rPr>
                        <a:t>(20 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Night</a:t>
                      </a:r>
                      <a:endPar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-200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(-330 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464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(864 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10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(40 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-150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(-240 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-85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FF00"/>
                          </a:solidFill>
                          <a:effectLst/>
                          <a:latin typeface="Arial" pitchFamily="-1" charset="0"/>
                          <a:ea typeface="ＭＳ Ｐゴシック" pitchFamily="-1" charset="-128"/>
                          <a:cs typeface="ＭＳ Ｐゴシック" pitchFamily="-1" charset="-128"/>
                        </a:rPr>
                        <a:t>(-120 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pic>
        <p:nvPicPr>
          <p:cNvPr id="181381" name="Picture 133" descr="GPN-2000-001120"/>
          <p:cNvPicPr>
            <a:picLocks noChangeAspect="1" noChangeArrowheads="1"/>
          </p:cNvPicPr>
          <p:nvPr/>
        </p:nvPicPr>
        <p:blipFill>
          <a:blip r:embed="rId3"/>
          <a:srcRect/>
          <a:stretch>
            <a:fillRect/>
          </a:stretch>
        </p:blipFill>
        <p:spPr bwMode="auto">
          <a:xfrm>
            <a:off x="6040438" y="3903663"/>
            <a:ext cx="2751137" cy="2746375"/>
          </a:xfrm>
          <a:prstGeom prst="rect">
            <a:avLst/>
          </a:prstGeom>
          <a:noFill/>
        </p:spPr>
      </p:pic>
      <p:pic>
        <p:nvPicPr>
          <p:cNvPr id="181382" name="Picture 134" descr="blue-sky5"/>
          <p:cNvPicPr>
            <a:picLocks noChangeAspect="1" noChangeArrowheads="1"/>
          </p:cNvPicPr>
          <p:nvPr/>
        </p:nvPicPr>
        <p:blipFill>
          <a:blip r:embed="rId4"/>
          <a:srcRect/>
          <a:stretch>
            <a:fillRect/>
          </a:stretch>
        </p:blipFill>
        <p:spPr bwMode="auto">
          <a:xfrm>
            <a:off x="1687513" y="3895725"/>
            <a:ext cx="4214812" cy="2738438"/>
          </a:xfrm>
          <a:prstGeom prst="rect">
            <a:avLst/>
          </a:prstGeom>
          <a:noFill/>
        </p:spPr>
      </p:pic>
      <p:sp>
        <p:nvSpPr>
          <p:cNvPr id="181383" name="Rectangle 135"/>
          <p:cNvSpPr>
            <a:spLocks noChangeArrowheads="1"/>
          </p:cNvSpPr>
          <p:nvPr/>
        </p:nvSpPr>
        <p:spPr bwMode="auto">
          <a:xfrm>
            <a:off x="3179763" y="3949700"/>
            <a:ext cx="1233487" cy="457200"/>
          </a:xfrm>
          <a:prstGeom prst="rect">
            <a:avLst/>
          </a:prstGeom>
          <a:noFill/>
          <a:ln w="9525">
            <a:noFill/>
            <a:miter lim="800000"/>
            <a:headEnd/>
            <a:tailEnd/>
          </a:ln>
        </p:spPr>
        <p:txBody>
          <a:bodyPr wrap="none">
            <a:prstTxWarp prst="textNoShape">
              <a:avLst/>
            </a:prstTxWarp>
            <a:spAutoFit/>
          </a:bodyPr>
          <a:lstStyle/>
          <a:p>
            <a:r>
              <a:rPr lang="en-US" b="1">
                <a:solidFill>
                  <a:schemeClr val="bg1"/>
                </a:solidFill>
              </a:rPr>
              <a:t>EARTH</a:t>
            </a:r>
          </a:p>
        </p:txBody>
      </p:sp>
      <p:sp>
        <p:nvSpPr>
          <p:cNvPr id="181384" name="Rectangle 136"/>
          <p:cNvSpPr>
            <a:spLocks noChangeArrowheads="1"/>
          </p:cNvSpPr>
          <p:nvPr/>
        </p:nvSpPr>
        <p:spPr bwMode="auto">
          <a:xfrm>
            <a:off x="6827838" y="3962400"/>
            <a:ext cx="1131887" cy="457200"/>
          </a:xfrm>
          <a:prstGeom prst="rect">
            <a:avLst/>
          </a:prstGeom>
          <a:noFill/>
          <a:ln w="9525">
            <a:noFill/>
            <a:miter lim="800000"/>
            <a:headEnd/>
            <a:tailEnd/>
          </a:ln>
        </p:spPr>
        <p:txBody>
          <a:bodyPr wrap="none">
            <a:prstTxWarp prst="textNoShape">
              <a:avLst/>
            </a:prstTxWarp>
            <a:spAutoFit/>
          </a:bodyPr>
          <a:lstStyle/>
          <a:p>
            <a:r>
              <a:rPr lang="en-US" b="1">
                <a:solidFill>
                  <a:schemeClr val="bg1"/>
                </a:solidFill>
              </a:rPr>
              <a:t>MOON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descr="ch1001.gif"/>
          <p:cNvPicPr>
            <a:picLocks noChangeAspect="1"/>
          </p:cNvPicPr>
          <p:nvPr/>
        </p:nvPicPr>
        <p:blipFill>
          <a:blip r:embed="rId2"/>
          <a:stretch>
            <a:fillRect/>
          </a:stretch>
        </p:blipFill>
        <p:spPr>
          <a:xfrm>
            <a:off x="2821774" y="0"/>
            <a:ext cx="6309360" cy="6858000"/>
          </a:xfrm>
          <a:prstGeom prst="rect">
            <a:avLst/>
          </a:prstGeom>
        </p:spPr>
      </p:pic>
      <p:sp>
        <p:nvSpPr>
          <p:cNvPr id="5" name="Title 4"/>
          <p:cNvSpPr>
            <a:spLocks noGrp="1"/>
          </p:cNvSpPr>
          <p:nvPr>
            <p:ph type="ctrTitle"/>
          </p:nvPr>
        </p:nvSpPr>
        <p:spPr>
          <a:xfrm>
            <a:off x="-45719" y="2130425"/>
            <a:ext cx="2182308" cy="1470025"/>
          </a:xfrm>
        </p:spPr>
        <p:txBody>
          <a:bodyPr/>
          <a:lstStyle/>
          <a:p>
            <a:r>
              <a:rPr lang="en-US" dirty="0" smtClean="0">
                <a:solidFill>
                  <a:srgbClr val="CCFFCC"/>
                </a:solidFill>
              </a:rPr>
              <a:t>Spectral Regions</a:t>
            </a:r>
            <a:endParaRPr lang="en-US" dirty="0">
              <a:solidFill>
                <a:srgbClr val="CCFFC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93257" cy="1987176"/>
          </a:xfrm>
        </p:spPr>
        <p:txBody>
          <a:bodyPr>
            <a:normAutofit fontScale="90000"/>
          </a:bodyPr>
          <a:lstStyle/>
          <a:p>
            <a:r>
              <a:rPr lang="en-US" dirty="0" smtClean="0">
                <a:solidFill>
                  <a:srgbClr val="CCFFCC"/>
                </a:solidFill>
              </a:rPr>
              <a:t>Top</a:t>
            </a:r>
            <a:r>
              <a:rPr lang="en-US" baseline="0" dirty="0" smtClean="0">
                <a:solidFill>
                  <a:srgbClr val="CCFFCC"/>
                </a:solidFill>
              </a:rPr>
              <a:t> of Atmosphere Solar Spectrum</a:t>
            </a:r>
            <a:endParaRPr lang="en-US" dirty="0">
              <a:solidFill>
                <a:srgbClr val="CCFFCC"/>
              </a:solidFill>
            </a:endParaRPr>
          </a:p>
        </p:txBody>
      </p:sp>
      <p:pic>
        <p:nvPicPr>
          <p:cNvPr id="4" name="Content Placeholder 3" descr="ch1002.gif"/>
          <p:cNvPicPr>
            <a:picLocks noGrp="1" noChangeAspect="1"/>
          </p:cNvPicPr>
          <p:nvPr>
            <p:ph idx="1"/>
          </p:nvPr>
        </p:nvPicPr>
        <p:blipFill>
          <a:blip r:embed="rId2"/>
          <a:srcRect l="-40820" r="-40820"/>
          <a:stretch>
            <a:fillRect/>
          </a:stretch>
        </p:blipFill>
        <p:spPr>
          <a:xfrm>
            <a:off x="-209174" y="203203"/>
            <a:ext cx="11638633" cy="6400800"/>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50402"/>
            <a:ext cx="1666155" cy="3804303"/>
          </a:xfrm>
        </p:spPr>
        <p:txBody>
          <a:bodyPr>
            <a:normAutofit/>
          </a:bodyPr>
          <a:lstStyle/>
          <a:p>
            <a:r>
              <a:rPr lang="en-US" dirty="0" smtClean="0">
                <a:solidFill>
                  <a:srgbClr val="FFFF00"/>
                </a:solidFill>
              </a:rPr>
              <a:t>Infrared</a:t>
            </a:r>
            <a:r>
              <a:rPr lang="en-US" baseline="0" dirty="0" smtClean="0">
                <a:solidFill>
                  <a:srgbClr val="FFFF00"/>
                </a:solidFill>
              </a:rPr>
              <a:t> Spectra from Satellite Looking to Earth</a:t>
            </a:r>
            <a:endParaRPr lang="en-US" dirty="0">
              <a:solidFill>
                <a:srgbClr val="FFFF00"/>
              </a:solidFill>
            </a:endParaRPr>
          </a:p>
        </p:txBody>
      </p:sp>
      <p:pic>
        <p:nvPicPr>
          <p:cNvPr id="4" name="Content Placeholder 3" descr="ch1003.gif"/>
          <p:cNvPicPr>
            <a:picLocks noGrp="1" noChangeAspect="1"/>
          </p:cNvPicPr>
          <p:nvPr>
            <p:ph idx="1"/>
          </p:nvPr>
        </p:nvPicPr>
        <p:blipFill>
          <a:blip r:embed="rId2"/>
          <a:srcRect l="-90056" r="-90056"/>
          <a:stretch>
            <a:fillRect/>
          </a:stretch>
        </p:blipFill>
        <p:spPr>
          <a:xfrm>
            <a:off x="620184" y="0"/>
            <a:ext cx="12469964" cy="6858000"/>
          </a:xfr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912470" cy="2295244"/>
          </a:xfrm>
        </p:spPr>
        <p:txBody>
          <a:bodyPr>
            <a:normAutofit/>
          </a:bodyPr>
          <a:lstStyle/>
          <a:p>
            <a:r>
              <a:rPr lang="en-US" sz="2400" dirty="0" smtClean="0">
                <a:solidFill>
                  <a:srgbClr val="FFFF00"/>
                </a:solidFill>
              </a:rPr>
              <a:t>Standard</a:t>
            </a:r>
            <a:r>
              <a:rPr lang="en-US" sz="2400" baseline="0" dirty="0" smtClean="0">
                <a:solidFill>
                  <a:srgbClr val="FFFF00"/>
                </a:solidFill>
              </a:rPr>
              <a:t> Atmosphere Temperature Profiles</a:t>
            </a:r>
            <a:endParaRPr lang="en-US" sz="2400" dirty="0">
              <a:solidFill>
                <a:srgbClr val="FFFF00"/>
              </a:solidFill>
            </a:endParaRPr>
          </a:p>
        </p:txBody>
      </p:sp>
      <p:pic>
        <p:nvPicPr>
          <p:cNvPr id="4" name="Content Placeholder 3" descr="ch1004.gif"/>
          <p:cNvPicPr>
            <a:picLocks noGrp="1" noChangeAspect="1"/>
          </p:cNvPicPr>
          <p:nvPr>
            <p:ph idx="1"/>
          </p:nvPr>
        </p:nvPicPr>
        <p:blipFill>
          <a:blip r:embed="rId2"/>
          <a:srcRect l="-35164" r="-35164"/>
          <a:stretch>
            <a:fillRect/>
          </a:stretch>
        </p:blipFill>
        <p:spPr>
          <a:xfrm>
            <a:off x="-747051" y="0"/>
            <a:ext cx="12469964" cy="6858000"/>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8136"/>
            <a:ext cx="1352390" cy="2115950"/>
          </a:xfrm>
        </p:spPr>
        <p:txBody>
          <a:bodyPr>
            <a:normAutofit fontScale="90000"/>
          </a:bodyPr>
          <a:lstStyle/>
          <a:p>
            <a:r>
              <a:rPr lang="en-US" dirty="0" smtClean="0">
                <a:solidFill>
                  <a:srgbClr val="FFFF00"/>
                </a:solidFill>
              </a:rPr>
              <a:t>Actinic</a:t>
            </a:r>
            <a:r>
              <a:rPr lang="en-US" baseline="0" dirty="0" smtClean="0">
                <a:solidFill>
                  <a:srgbClr val="FFFF00"/>
                </a:solidFill>
              </a:rPr>
              <a:t> flux and UV Dose</a:t>
            </a:r>
            <a:endParaRPr lang="en-US" dirty="0">
              <a:solidFill>
                <a:srgbClr val="FFFF00"/>
              </a:solidFill>
            </a:endParaRPr>
          </a:p>
        </p:txBody>
      </p:sp>
      <p:pic>
        <p:nvPicPr>
          <p:cNvPr id="4" name="Content Placeholder 3" descr="ch1005.gif"/>
          <p:cNvPicPr>
            <a:picLocks noGrp="1" noChangeAspect="1"/>
          </p:cNvPicPr>
          <p:nvPr>
            <p:ph idx="1"/>
          </p:nvPr>
        </p:nvPicPr>
        <p:blipFill>
          <a:blip r:embed="rId2"/>
          <a:srcRect l="-77581" r="-77581"/>
          <a:stretch>
            <a:fillRect/>
          </a:stretch>
        </p:blipFill>
        <p:spPr>
          <a:xfrm>
            <a:off x="310695" y="5699"/>
            <a:ext cx="12469964" cy="6858000"/>
          </a:xfr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ch1006.gif"/>
          <p:cNvPicPr>
            <a:picLocks noGrp="1" noChangeAspect="1"/>
          </p:cNvPicPr>
          <p:nvPr>
            <p:ph idx="1"/>
          </p:nvPr>
        </p:nvPicPr>
        <p:blipFill>
          <a:blip r:embed="rId2"/>
          <a:srcRect l="-8782" r="-8782"/>
          <a:stretch>
            <a:fillRect/>
          </a:stretch>
        </p:blipFill>
        <p:spPr>
          <a:xfrm>
            <a:off x="457200" y="1075572"/>
            <a:ext cx="8229600" cy="4525963"/>
          </a:xfrm>
        </p:spPr>
      </p:pic>
      <p:sp>
        <p:nvSpPr>
          <p:cNvPr id="2" name="Title 1"/>
          <p:cNvSpPr>
            <a:spLocks noGrp="1"/>
          </p:cNvSpPr>
          <p:nvPr>
            <p:ph type="title"/>
          </p:nvPr>
        </p:nvSpPr>
        <p:spPr>
          <a:xfrm>
            <a:off x="455499" y="0"/>
            <a:ext cx="8229600" cy="1143000"/>
          </a:xfrm>
        </p:spPr>
        <p:txBody>
          <a:bodyPr/>
          <a:lstStyle/>
          <a:p>
            <a:r>
              <a:rPr lang="en-US" dirty="0" smtClean="0">
                <a:solidFill>
                  <a:srgbClr val="FFFF00"/>
                </a:solidFill>
              </a:rPr>
              <a:t>Column Content</a:t>
            </a:r>
            <a:r>
              <a:rPr lang="en-US" baseline="0" dirty="0" smtClean="0">
                <a:solidFill>
                  <a:srgbClr val="FFFF00"/>
                </a:solidFill>
              </a:rPr>
              <a:t> Calculation Geometry: e.g. how much water vapor mass is in this column?</a:t>
            </a:r>
            <a:endParaRPr lang="en-US" dirty="0">
              <a:solidFill>
                <a:srgbClr val="FFFF00"/>
              </a:solidFill>
            </a:endParaRPr>
          </a:p>
        </p:txBody>
      </p:sp>
      <p:pic>
        <p:nvPicPr>
          <p:cNvPr id="5" name="Picture 4" descr="liquid water path.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482608" y="5560117"/>
            <a:ext cx="6056806" cy="1256465"/>
          </a:xfrm>
          <a:prstGeom prst="rect">
            <a:avLst/>
          </a:prstGeom>
          <a:solidFill>
            <a:schemeClr val="bg1"/>
          </a:solidFill>
          <a:ln w="28575">
            <a:solidFill>
              <a:srgbClr val="FFFF00"/>
            </a:solid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196353" cy="1143000"/>
          </a:xfrm>
        </p:spPr>
        <p:txBody>
          <a:bodyPr>
            <a:normAutofit/>
          </a:bodyPr>
          <a:lstStyle/>
          <a:p>
            <a:r>
              <a:rPr lang="en-US" dirty="0" smtClean="0">
                <a:solidFill>
                  <a:srgbClr val="FFFF00"/>
                </a:solidFill>
              </a:rPr>
              <a:t>Gas</a:t>
            </a:r>
            <a:r>
              <a:rPr lang="en-US" baseline="0" dirty="0" smtClean="0">
                <a:solidFill>
                  <a:srgbClr val="FFFF00"/>
                </a:solidFill>
              </a:rPr>
              <a:t> Distribution</a:t>
            </a:r>
            <a:endParaRPr lang="en-US" dirty="0">
              <a:solidFill>
                <a:srgbClr val="FFFF00"/>
              </a:solidFill>
            </a:endParaRPr>
          </a:p>
        </p:txBody>
      </p:sp>
      <p:pic>
        <p:nvPicPr>
          <p:cNvPr id="4" name="Content Placeholder 3" descr="ch1007.gif"/>
          <p:cNvPicPr>
            <a:picLocks noGrp="1" noChangeAspect="1"/>
          </p:cNvPicPr>
          <p:nvPr>
            <p:ph idx="1"/>
          </p:nvPr>
        </p:nvPicPr>
        <p:blipFill>
          <a:blip r:embed="rId2"/>
          <a:srcRect l="-39161" r="-39161"/>
          <a:stretch>
            <a:fillRect/>
          </a:stretch>
        </p:blipFill>
        <p:spPr>
          <a:xfrm>
            <a:off x="-597641" y="0"/>
            <a:ext cx="12469964" cy="6858000"/>
          </a:xfr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77882" cy="3371009"/>
          </a:xfrm>
        </p:spPr>
        <p:txBody>
          <a:bodyPr>
            <a:normAutofit/>
          </a:bodyPr>
          <a:lstStyle/>
          <a:p>
            <a:r>
              <a:rPr lang="en-US" dirty="0" smtClean="0">
                <a:solidFill>
                  <a:srgbClr val="FFFF00"/>
                </a:solidFill>
              </a:rPr>
              <a:t>Dust Blocks Solar Radiation on Mars: Causes Temperature Inversions</a:t>
            </a:r>
            <a:endParaRPr lang="en-US" dirty="0">
              <a:solidFill>
                <a:srgbClr val="FFFF00"/>
              </a:solidFill>
            </a:endParaRPr>
          </a:p>
        </p:txBody>
      </p:sp>
      <p:pic>
        <p:nvPicPr>
          <p:cNvPr id="4" name="Content Placeholder 3" descr="ch1008.gif"/>
          <p:cNvPicPr>
            <a:picLocks noGrp="1" noChangeAspect="1"/>
          </p:cNvPicPr>
          <p:nvPr>
            <p:ph idx="1"/>
          </p:nvPr>
        </p:nvPicPr>
        <p:blipFill>
          <a:blip r:embed="rId2"/>
          <a:srcRect l="-52113" r="-52113"/>
          <a:stretch>
            <a:fillRect/>
          </a:stretch>
        </p:blipFill>
        <p:spPr>
          <a:xfrm>
            <a:off x="-149408" y="-8683"/>
            <a:ext cx="12469964"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2857" cy="1143000"/>
          </a:xfrm>
        </p:spPr>
        <p:txBody>
          <a:bodyPr/>
          <a:lstStyle/>
          <a:p>
            <a:r>
              <a:rPr lang="en-US" dirty="0" smtClean="0">
                <a:solidFill>
                  <a:srgbClr val="FFFF00"/>
                </a:solidFill>
              </a:rPr>
              <a:t>Expand and Explore </a:t>
            </a:r>
            <a:r>
              <a:rPr lang="en-US" dirty="0" err="1" smtClean="0">
                <a:solidFill>
                  <a:srgbClr val="FFFF00"/>
                </a:solidFill>
              </a:rPr>
              <a:t>Radiative</a:t>
            </a:r>
            <a:r>
              <a:rPr lang="en-US" dirty="0" smtClean="0">
                <a:solidFill>
                  <a:srgbClr val="FFFF00"/>
                </a:solidFill>
              </a:rPr>
              <a:t> Forcing: Start Simple…</a:t>
            </a:r>
            <a:endParaRPr lang="en-US" dirty="0">
              <a:solidFill>
                <a:srgbClr val="FFFF00"/>
              </a:solidFill>
            </a:endParaRPr>
          </a:p>
        </p:txBody>
      </p:sp>
      <p:pic>
        <p:nvPicPr>
          <p:cNvPr id="4" name="Picture 3" descr="sunPhotometerBasics1.psd"/>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4866" name="Picture 1026" descr="precipWa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762000"/>
            <a:ext cx="7980363" cy="5484813"/>
          </a:xfrm>
          <a:prstGeom prst="rect">
            <a:avLst/>
          </a:prstGeom>
          <a:noFill/>
        </p:spPr>
      </p:pic>
      <p:sp>
        <p:nvSpPr>
          <p:cNvPr id="164867" name="Rectangle 1027"/>
          <p:cNvSpPr>
            <a:spLocks noGrp="1" noChangeArrowheads="1"/>
          </p:cNvSpPr>
          <p:nvPr>
            <p:ph type="title"/>
          </p:nvPr>
        </p:nvSpPr>
        <p:spPr>
          <a:xfrm>
            <a:off x="609600" y="0"/>
            <a:ext cx="8105775" cy="762000"/>
          </a:xfrm>
        </p:spPr>
        <p:txBody>
          <a:bodyPr/>
          <a:lstStyle/>
          <a:p>
            <a:r>
              <a:rPr lang="en-US" b="1" dirty="0"/>
              <a:t>Optical Depth from </a:t>
            </a:r>
            <a:r>
              <a:rPr lang="en-US" b="1" i="1" dirty="0" err="1"/>
              <a:t>k</a:t>
            </a:r>
            <a:r>
              <a:rPr lang="en-US" b="1" i="1" baseline="-25000" dirty="0" err="1"/>
              <a:t>ext</a:t>
            </a:r>
            <a:r>
              <a:rPr lang="en-US" b="1" dirty="0"/>
              <a:t>: Liquid Water Path</a:t>
            </a:r>
            <a:endParaRPr lang="en-US" dirty="0"/>
          </a:p>
        </p:txBody>
      </p:sp>
      <p:sp>
        <p:nvSpPr>
          <p:cNvPr id="164868" name="Rectangle 1028"/>
          <p:cNvSpPr>
            <a:spLocks noChangeArrowheads="1"/>
          </p:cNvSpPr>
          <p:nvPr/>
        </p:nvSpPr>
        <p:spPr bwMode="auto">
          <a:xfrm>
            <a:off x="9525" y="3614738"/>
            <a:ext cx="9020175" cy="3003550"/>
          </a:xfrm>
          <a:prstGeom prst="rect">
            <a:avLst/>
          </a:prstGeom>
          <a:solidFill>
            <a:schemeClr val="bg1"/>
          </a:solidFill>
          <a:ln w="9525">
            <a:noFill/>
            <a:miter lim="800000"/>
            <a:headEnd/>
            <a:tailEnd/>
          </a:ln>
        </p:spPr>
        <p:txBody>
          <a:bodyPr wrap="none" anchor="ctr">
            <a:prstTxWarp prst="textNoShape">
              <a:avLst/>
            </a:prstTxWarp>
          </a:bodyPr>
          <a:lstStyle/>
          <a:p>
            <a:pPr algn="ctr"/>
            <a:endParaRPr lang="en-US"/>
          </a:p>
        </p:txBody>
      </p:sp>
      <p:sp>
        <p:nvSpPr>
          <p:cNvPr id="164869" name="Rectangle 1029"/>
          <p:cNvSpPr>
            <a:spLocks noChangeArrowheads="1"/>
          </p:cNvSpPr>
          <p:nvPr/>
        </p:nvSpPr>
        <p:spPr bwMode="auto">
          <a:xfrm>
            <a:off x="2336800" y="3435350"/>
            <a:ext cx="1695450" cy="304800"/>
          </a:xfrm>
          <a:prstGeom prst="rect">
            <a:avLst/>
          </a:prstGeom>
          <a:noFill/>
          <a:ln w="9525">
            <a:noFill/>
            <a:miter lim="800000"/>
            <a:headEnd/>
            <a:tailEnd/>
          </a:ln>
        </p:spPr>
        <p:txBody>
          <a:bodyPr wrap="none">
            <a:prstTxWarp prst="textNoShape">
              <a:avLst/>
            </a:prstTxWarp>
            <a:spAutoFit/>
          </a:bodyPr>
          <a:lstStyle/>
          <a:p>
            <a:r>
              <a:rPr lang="en-US" sz="1400" b="1">
                <a:solidFill>
                  <a:srgbClr val="FF0000"/>
                </a:solidFill>
              </a:rPr>
              <a:t>Liquid Water Path</a:t>
            </a:r>
          </a:p>
        </p:txBody>
      </p:sp>
      <p:pic>
        <p:nvPicPr>
          <p:cNvPr id="164870" name="Picture 1030" descr="lwp"/>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56138" y="5422900"/>
            <a:ext cx="4251325" cy="911225"/>
          </a:xfrm>
          <a:prstGeom prst="rect">
            <a:avLst/>
          </a:prstGeom>
          <a:noFill/>
          <a:ln w="9525">
            <a:solidFill>
              <a:srgbClr val="FF0000"/>
            </a:solidFill>
            <a:miter lim="800000"/>
            <a:headEnd/>
            <a:tailEnd/>
          </a:ln>
        </p:spPr>
      </p:pic>
      <p:pic>
        <p:nvPicPr>
          <p:cNvPr id="164871" name="Picture 1031" descr="cumulus_cloud_di00168_big"/>
          <p:cNvPicPr>
            <a:picLocks noChangeAspect="1" noChangeArrowheads="1"/>
          </p:cNvPicPr>
          <p:nvPr/>
        </p:nvPicPr>
        <p:blipFill>
          <a:blip r:embed="rId5"/>
          <a:srcRect/>
          <a:stretch>
            <a:fillRect/>
          </a:stretch>
        </p:blipFill>
        <p:spPr bwMode="auto">
          <a:xfrm>
            <a:off x="4894263" y="696913"/>
            <a:ext cx="3935412" cy="4483100"/>
          </a:xfrm>
          <a:prstGeom prst="rect">
            <a:avLst/>
          </a:prstGeom>
          <a:noFill/>
        </p:spPr>
      </p:pic>
      <p:sp>
        <p:nvSpPr>
          <p:cNvPr id="164872" name="Rectangle 1032"/>
          <p:cNvSpPr>
            <a:spLocks noChangeArrowheads="1"/>
          </p:cNvSpPr>
          <p:nvPr/>
        </p:nvSpPr>
        <p:spPr bwMode="auto">
          <a:xfrm>
            <a:off x="6872288" y="4737100"/>
            <a:ext cx="450850" cy="304800"/>
          </a:xfrm>
          <a:prstGeom prst="rect">
            <a:avLst/>
          </a:prstGeom>
          <a:solidFill>
            <a:schemeClr val="bg1"/>
          </a:solidFill>
          <a:ln w="9525">
            <a:noFill/>
            <a:miter lim="800000"/>
            <a:headEnd/>
            <a:tailEnd/>
          </a:ln>
        </p:spPr>
        <p:txBody>
          <a:bodyPr wrap="none">
            <a:prstTxWarp prst="textNoShape">
              <a:avLst/>
            </a:prstTxWarp>
            <a:spAutoFit/>
          </a:bodyPr>
          <a:lstStyle/>
          <a:p>
            <a:r>
              <a:rPr lang="en-US" sz="1400" b="1">
                <a:solidFill>
                  <a:srgbClr val="FF0000"/>
                </a:solidFill>
              </a:rPr>
              <a:t>z</a:t>
            </a:r>
            <a:r>
              <a:rPr lang="en-US" sz="1400" b="1" baseline="-25000">
                <a:solidFill>
                  <a:srgbClr val="FF0000"/>
                </a:solidFill>
              </a:rPr>
              <a:t>bot</a:t>
            </a:r>
            <a:endParaRPr lang="en-US" sz="1400" b="1">
              <a:solidFill>
                <a:srgbClr val="FF0000"/>
              </a:solidFill>
            </a:endParaRPr>
          </a:p>
        </p:txBody>
      </p:sp>
      <p:sp>
        <p:nvSpPr>
          <p:cNvPr id="164873" name="Rectangle 1033"/>
          <p:cNvSpPr>
            <a:spLocks noChangeArrowheads="1"/>
          </p:cNvSpPr>
          <p:nvPr/>
        </p:nvSpPr>
        <p:spPr bwMode="auto">
          <a:xfrm>
            <a:off x="6635750" y="606425"/>
            <a:ext cx="450850" cy="304800"/>
          </a:xfrm>
          <a:prstGeom prst="rect">
            <a:avLst/>
          </a:prstGeom>
          <a:solidFill>
            <a:schemeClr val="bg1"/>
          </a:solidFill>
          <a:ln w="9525">
            <a:noFill/>
            <a:miter lim="800000"/>
            <a:headEnd/>
            <a:tailEnd/>
          </a:ln>
        </p:spPr>
        <p:txBody>
          <a:bodyPr wrap="none">
            <a:prstTxWarp prst="textNoShape">
              <a:avLst/>
            </a:prstTxWarp>
            <a:spAutoFit/>
          </a:bodyPr>
          <a:lstStyle/>
          <a:p>
            <a:r>
              <a:rPr lang="en-US" sz="1400" b="1">
                <a:solidFill>
                  <a:srgbClr val="FF0000"/>
                </a:solidFill>
              </a:rPr>
              <a:t>z</a:t>
            </a:r>
            <a:r>
              <a:rPr lang="en-US" sz="1400" b="1" baseline="-25000">
                <a:solidFill>
                  <a:srgbClr val="FF0000"/>
                </a:solidFill>
              </a:rPr>
              <a:t>top</a:t>
            </a:r>
            <a:endParaRPr lang="en-US" sz="1400" b="1">
              <a:solidFill>
                <a:srgbClr val="FF0000"/>
              </a:solidFill>
            </a:endParaRPr>
          </a:p>
        </p:txBody>
      </p:sp>
      <p:sp>
        <p:nvSpPr>
          <p:cNvPr id="164874" name="Line 1034"/>
          <p:cNvSpPr>
            <a:spLocks noChangeShapeType="1"/>
          </p:cNvSpPr>
          <p:nvPr/>
        </p:nvSpPr>
        <p:spPr bwMode="auto">
          <a:xfrm flipV="1">
            <a:off x="6767513" y="973138"/>
            <a:ext cx="0" cy="3921125"/>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en-US"/>
          </a:p>
        </p:txBody>
      </p:sp>
      <p:sp>
        <p:nvSpPr>
          <p:cNvPr id="164875" name="Text Box 1035"/>
          <p:cNvSpPr txBox="1">
            <a:spLocks noChangeArrowheads="1"/>
          </p:cNvSpPr>
          <p:nvPr/>
        </p:nvSpPr>
        <p:spPr bwMode="auto">
          <a:xfrm>
            <a:off x="3533775" y="6461125"/>
            <a:ext cx="5394325" cy="396875"/>
          </a:xfrm>
          <a:prstGeom prst="rect">
            <a:avLst/>
          </a:prstGeom>
          <a:noFill/>
          <a:ln w="9525">
            <a:noFill/>
            <a:miter lim="800000"/>
            <a:headEnd/>
            <a:tailEnd/>
          </a:ln>
        </p:spPr>
        <p:txBody>
          <a:bodyPr wrap="none">
            <a:prstTxWarp prst="textNoShape">
              <a:avLst/>
            </a:prstTxWarp>
            <a:spAutoFit/>
          </a:bodyPr>
          <a:lstStyle/>
          <a:p>
            <a:r>
              <a:rPr lang="en-US" sz="2000" i="1">
                <a:solidFill>
                  <a:schemeClr val="accent2"/>
                </a:solidFill>
              </a:rPr>
              <a:t>Somewhere there has to be an integral over z!</a:t>
            </a:r>
          </a:p>
        </p:txBody>
      </p:sp>
      <p:pic>
        <p:nvPicPr>
          <p:cNvPr id="164876" name="Picture 1036" descr="textLWP"/>
          <p:cNvPicPr>
            <a:picLocks noChangeAspect="1" noChangeArrowheads="1"/>
          </p:cNvPicPr>
          <p:nvPr/>
        </p:nvPicPr>
        <p:blipFill>
          <a:blip r:embed="rId6"/>
          <a:srcRect/>
          <a:stretch>
            <a:fillRect/>
          </a:stretch>
        </p:blipFill>
        <p:spPr bwMode="auto">
          <a:xfrm>
            <a:off x="304800" y="3854450"/>
            <a:ext cx="4095750" cy="255905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5843" y="0"/>
            <a:ext cx="8229600" cy="1143000"/>
          </a:xfrm>
        </p:spPr>
        <p:txBody>
          <a:bodyPr/>
          <a:lstStyle/>
          <a:p>
            <a:r>
              <a:rPr lang="en-US" dirty="0" smtClean="0"/>
              <a:t>Conservation of Energy (1</a:t>
            </a:r>
            <a:r>
              <a:rPr lang="en-US" baseline="30000" dirty="0" smtClean="0"/>
              <a:t>st</a:t>
            </a:r>
            <a:r>
              <a:rPr lang="en-US" dirty="0" smtClean="0"/>
              <a:t> ‘law’ of Thermo)</a:t>
            </a:r>
            <a:endParaRPr lang="en-US" dirty="0"/>
          </a:p>
        </p:txBody>
      </p:sp>
      <p:pic>
        <p:nvPicPr>
          <p:cNvPr id="4" name="Picture 3" descr="RadiationBalanceEquation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15843" y="1629077"/>
            <a:ext cx="8136180" cy="3589491"/>
          </a:xfrm>
          <a:prstGeom prst="rect">
            <a:avLst/>
          </a:prstGeom>
        </p:spPr>
      </p:pic>
      <p:sp>
        <p:nvSpPr>
          <p:cNvPr id="5" name="TextBox 4"/>
          <p:cNvSpPr txBox="1"/>
          <p:nvPr/>
        </p:nvSpPr>
        <p:spPr>
          <a:xfrm>
            <a:off x="1159609" y="6253999"/>
            <a:ext cx="4796468" cy="369332"/>
          </a:xfrm>
          <a:prstGeom prst="rect">
            <a:avLst/>
          </a:prstGeom>
          <a:noFill/>
        </p:spPr>
        <p:txBody>
          <a:bodyPr wrap="none" rtlCol="0">
            <a:spAutoFit/>
          </a:bodyPr>
          <a:lstStyle/>
          <a:p>
            <a:r>
              <a:rPr lang="en-US" dirty="0" smtClean="0"/>
              <a:t>Basic idea of the ‘greenhouse’ or infrared effect…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807" y="274638"/>
            <a:ext cx="9087199" cy="1143000"/>
          </a:xfrm>
        </p:spPr>
        <p:txBody>
          <a:bodyPr>
            <a:normAutofit/>
          </a:bodyPr>
          <a:lstStyle/>
          <a:p>
            <a:r>
              <a:rPr lang="en-US" sz="2800" dirty="0" smtClean="0"/>
              <a:t>Change in the Net Radiation Balance: </a:t>
            </a:r>
            <a:r>
              <a:rPr lang="en-US" sz="2800" dirty="0" err="1" smtClean="0"/>
              <a:t>Radiative</a:t>
            </a:r>
            <a:r>
              <a:rPr lang="en-US" sz="2800" dirty="0" smtClean="0"/>
              <a:t> Forcing</a:t>
            </a:r>
            <a:endParaRPr lang="en-US" sz="2800" dirty="0"/>
          </a:p>
        </p:txBody>
      </p:sp>
      <p:pic>
        <p:nvPicPr>
          <p:cNvPr id="4" name="Picture 3" descr="RadiationForcingEquation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1999" y="1905191"/>
            <a:ext cx="8989007" cy="366034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6816"/>
            <a:ext cx="1833625" cy="635064"/>
          </a:xfrm>
        </p:spPr>
        <p:txBody>
          <a:bodyPr/>
          <a:lstStyle/>
          <a:p>
            <a:r>
              <a:rPr lang="en-US" dirty="0" smtClean="0"/>
              <a:t>Like this…</a:t>
            </a:r>
            <a:endParaRPr lang="en-US" dirty="0"/>
          </a:p>
        </p:txBody>
      </p:sp>
      <p:pic>
        <p:nvPicPr>
          <p:cNvPr id="4" name="Picture 3" descr="RadiationForcingEquations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358215" y="137627"/>
            <a:ext cx="6559735" cy="669283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52857" cy="1143000"/>
          </a:xfrm>
        </p:spPr>
        <p:txBody>
          <a:bodyPr/>
          <a:lstStyle/>
          <a:p>
            <a:r>
              <a:rPr lang="en-US" dirty="0" smtClean="0"/>
              <a:t>Interpretation of the Surface Temperature Change</a:t>
            </a:r>
            <a:endParaRPr lang="en-US" dirty="0"/>
          </a:p>
        </p:txBody>
      </p:sp>
      <p:pic>
        <p:nvPicPr>
          <p:cNvPr id="5" name="Picture 4" descr="RadiationForcingEquations3.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49359" y="1486667"/>
            <a:ext cx="8220808" cy="432554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1062" y="0"/>
            <a:ext cx="8229600" cy="608929"/>
          </a:xfrm>
        </p:spPr>
        <p:txBody>
          <a:bodyPr/>
          <a:lstStyle/>
          <a:p>
            <a:r>
              <a:rPr lang="en-US" dirty="0" smtClean="0"/>
              <a:t>Example: Double CO</a:t>
            </a:r>
            <a:r>
              <a:rPr lang="en-US" baseline="-25000" dirty="0" smtClean="0"/>
              <a:t>2</a:t>
            </a:r>
            <a:r>
              <a:rPr lang="en-US" dirty="0" smtClean="0"/>
              <a:t> and calculate </a:t>
            </a:r>
            <a:r>
              <a:rPr lang="en-US" dirty="0" err="1" smtClean="0"/>
              <a:t>T</a:t>
            </a:r>
            <a:r>
              <a:rPr lang="en-US" baseline="-25000" dirty="0" err="1" smtClean="0"/>
              <a:t>surface</a:t>
            </a:r>
            <a:r>
              <a:rPr lang="en-US" dirty="0" smtClean="0"/>
              <a:t>.</a:t>
            </a:r>
            <a:endParaRPr lang="en-US" dirty="0"/>
          </a:p>
        </p:txBody>
      </p:sp>
      <p:pic>
        <p:nvPicPr>
          <p:cNvPr id="4" name="Picture 3" descr="RadiationForcingEquation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71062" y="701952"/>
            <a:ext cx="7973940" cy="615604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404"/>
          </a:xfrm>
        </p:spPr>
        <p:txBody>
          <a:bodyPr/>
          <a:lstStyle/>
          <a:p>
            <a:r>
              <a:rPr lang="en-US" dirty="0" err="1" smtClean="0"/>
              <a:t>Forcings</a:t>
            </a:r>
            <a:r>
              <a:rPr lang="en-US" dirty="0" smtClean="0"/>
              <a:t> and Feedbacks to Surface Temperature</a:t>
            </a:r>
            <a:endParaRPr lang="en-US" dirty="0"/>
          </a:p>
        </p:txBody>
      </p:sp>
      <p:pic>
        <p:nvPicPr>
          <p:cNvPr id="4" name="Picture 3" descr="RadiationForcingEqGenera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7073" y="1533736"/>
            <a:ext cx="8936927" cy="393724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20022" cy="621459"/>
          </a:xfrm>
        </p:spPr>
        <p:txBody>
          <a:bodyPr>
            <a:normAutofit/>
          </a:bodyPr>
          <a:lstStyle/>
          <a:p>
            <a:r>
              <a:rPr lang="en-US" sz="2800" dirty="0" err="1" smtClean="0">
                <a:solidFill>
                  <a:srgbClr val="FFFF00"/>
                </a:solidFill>
              </a:rPr>
              <a:t>Radiative</a:t>
            </a:r>
            <a:r>
              <a:rPr lang="en-US" sz="2800" dirty="0" smtClean="0">
                <a:solidFill>
                  <a:srgbClr val="FFFF00"/>
                </a:solidFill>
              </a:rPr>
              <a:t> Forcing Estimates</a:t>
            </a:r>
            <a:endParaRPr lang="en-US" sz="2800" dirty="0">
              <a:solidFill>
                <a:srgbClr val="FFFF00"/>
              </a:solidFill>
            </a:endParaRPr>
          </a:p>
        </p:txBody>
      </p:sp>
      <p:pic>
        <p:nvPicPr>
          <p:cNvPr id="4" name="Content Placeholder 3" descr="ch1009.gif"/>
          <p:cNvPicPr>
            <a:picLocks noGrp="1" noChangeAspect="1"/>
          </p:cNvPicPr>
          <p:nvPr>
            <p:ph idx="1"/>
          </p:nvPr>
        </p:nvPicPr>
        <p:blipFill>
          <a:blip r:embed="rId2"/>
          <a:srcRect l="-108215" r="-108215"/>
          <a:stretch>
            <a:fillRect/>
          </a:stretch>
        </p:blipFill>
        <p:spPr>
          <a:xfrm>
            <a:off x="930100" y="0"/>
            <a:ext cx="12469964" cy="6858000"/>
          </a:xfrm>
        </p:spPr>
      </p:pic>
      <p:pic>
        <p:nvPicPr>
          <p:cNvPr id="5" name="Picture 4" descr="800px-ModtranRadiativeForcingDoubleCO2.png"/>
          <p:cNvPicPr>
            <a:picLocks noChangeAspect="1"/>
          </p:cNvPicPr>
          <p:nvPr/>
        </p:nvPicPr>
        <p:blipFill>
          <a:blip r:embed="rId3"/>
          <a:stretch>
            <a:fillRect/>
          </a:stretch>
        </p:blipFill>
        <p:spPr>
          <a:xfrm>
            <a:off x="94584" y="3620665"/>
            <a:ext cx="5029200" cy="3224975"/>
          </a:xfrm>
          <a:prstGeom prst="rect">
            <a:avLst/>
          </a:prstGeom>
        </p:spPr>
      </p:pic>
      <p:sp>
        <p:nvSpPr>
          <p:cNvPr id="6" name="5-Point Star 5"/>
          <p:cNvSpPr/>
          <p:nvPr/>
        </p:nvSpPr>
        <p:spPr>
          <a:xfrm>
            <a:off x="4220022" y="22411"/>
            <a:ext cx="701196" cy="702236"/>
          </a:xfrm>
          <a:prstGeom prst="star5">
            <a:avLst/>
          </a:prstGeom>
          <a:gradFill flip="none" rotWithShape="1">
            <a:gsLst>
              <a:gs pos="0">
                <a:srgbClr val="FF0000"/>
              </a:gs>
              <a:gs pos="100000">
                <a:srgbClr val="FFFFFF"/>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radiativeForcingDefn.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72327" y="621459"/>
            <a:ext cx="3507815" cy="2932763"/>
          </a:xfrm>
          <a:prstGeom prst="rect">
            <a:avLst/>
          </a:prstGeom>
          <a:solidFill>
            <a:srgbClr val="FFFF00"/>
          </a:solid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845" y="155110"/>
            <a:ext cx="8229600" cy="817532"/>
          </a:xfrm>
        </p:spPr>
        <p:txBody>
          <a:bodyPr>
            <a:normAutofit/>
          </a:bodyPr>
          <a:lstStyle/>
          <a:p>
            <a:r>
              <a:rPr lang="en-US" dirty="0" smtClean="0">
                <a:solidFill>
                  <a:srgbClr val="FFFF00"/>
                </a:solidFill>
              </a:rPr>
              <a:t>Temperature Distribution in the Ocean</a:t>
            </a:r>
            <a:endParaRPr lang="en-US" dirty="0">
              <a:solidFill>
                <a:srgbClr val="FFFF00"/>
              </a:solidFill>
            </a:endParaRPr>
          </a:p>
        </p:txBody>
      </p:sp>
      <p:pic>
        <p:nvPicPr>
          <p:cNvPr id="4" name="Content Placeholder 3" descr="ch1010.gif"/>
          <p:cNvPicPr>
            <a:picLocks noGrp="1" noChangeAspect="1"/>
          </p:cNvPicPr>
          <p:nvPr>
            <p:ph idx="1"/>
          </p:nvPr>
        </p:nvPicPr>
        <p:blipFill>
          <a:blip r:embed="rId2"/>
          <a:srcRect l="-13936" r="-13936"/>
          <a:stretch>
            <a:fillRect/>
          </a:stretch>
        </p:blipFill>
        <p:spPr>
          <a:xfrm>
            <a:off x="-418829" y="1092170"/>
            <a:ext cx="9975971" cy="54864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439" y="274638"/>
            <a:ext cx="8795657" cy="1143000"/>
          </a:xfrm>
        </p:spPr>
        <p:txBody>
          <a:bodyPr/>
          <a:lstStyle/>
          <a:p>
            <a:r>
              <a:rPr lang="en-US" dirty="0" smtClean="0">
                <a:solidFill>
                  <a:srgbClr val="FFFF00"/>
                </a:solidFill>
              </a:rPr>
              <a:t>Seasonal and Latitudinal Clear Sky</a:t>
            </a:r>
            <a:r>
              <a:rPr lang="en-US" baseline="0" dirty="0" smtClean="0">
                <a:solidFill>
                  <a:srgbClr val="FFFF00"/>
                </a:solidFill>
              </a:rPr>
              <a:t> Solar Radiation at the Surface</a:t>
            </a:r>
            <a:endParaRPr lang="en-US" dirty="0">
              <a:solidFill>
                <a:srgbClr val="FFFF00"/>
              </a:solidFill>
            </a:endParaRPr>
          </a:p>
        </p:txBody>
      </p:sp>
      <p:pic>
        <p:nvPicPr>
          <p:cNvPr id="4" name="Content Placeholder 3" descr="ch1011.gif"/>
          <p:cNvPicPr>
            <a:picLocks noGrp="1" noChangeAspect="1"/>
          </p:cNvPicPr>
          <p:nvPr>
            <p:ph idx="1"/>
          </p:nvPr>
        </p:nvPicPr>
        <p:blipFill>
          <a:blip r:embed="rId2"/>
          <a:srcRect l="-14123" r="-14123"/>
          <a:stretch>
            <a:fillRect/>
          </a:stretch>
        </p:blip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706" cy="1143000"/>
          </a:xfrm>
        </p:spPr>
        <p:txBody>
          <a:bodyPr>
            <a:normAutofit/>
          </a:bodyPr>
          <a:lstStyle/>
          <a:p>
            <a:r>
              <a:rPr lang="en-US" sz="2800" dirty="0" smtClean="0">
                <a:solidFill>
                  <a:srgbClr val="FFFF00"/>
                </a:solidFill>
              </a:rPr>
              <a:t>Seasonal Variation of Ocean Temperature at one Location</a:t>
            </a:r>
            <a:endParaRPr lang="en-US" sz="2800" dirty="0">
              <a:solidFill>
                <a:srgbClr val="FFFF00"/>
              </a:solidFill>
            </a:endParaRPr>
          </a:p>
        </p:txBody>
      </p:sp>
      <p:pic>
        <p:nvPicPr>
          <p:cNvPr id="8" name="Content Placeholder 7" descr="ch1012.gif"/>
          <p:cNvPicPr>
            <a:picLocks noGrp="1" noChangeAspect="1"/>
          </p:cNvPicPr>
          <p:nvPr>
            <p:ph idx="1"/>
          </p:nvPr>
        </p:nvPicPr>
        <p:blipFill>
          <a:blip r:embed="rId2"/>
          <a:srcRect l="-20859" r="-20859"/>
          <a:stretch>
            <a:fillRect/>
          </a:stretch>
        </p:blipFill>
        <p:spPr>
          <a:xfrm>
            <a:off x="-846912" y="957729"/>
            <a:ext cx="9975971" cy="5486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4">
                <a:lumMod val="40000"/>
                <a:lumOff val="60000"/>
              </a:schemeClr>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190500"/>
            <a:ext cx="7772400" cy="1143000"/>
          </a:xfrm>
        </p:spPr>
        <p:txBody>
          <a:bodyPr/>
          <a:lstStyle/>
          <a:p>
            <a:r>
              <a:rPr lang="en-US" sz="5400" b="1" i="1" dirty="0">
                <a:solidFill>
                  <a:schemeClr val="tx1"/>
                </a:solidFill>
                <a:effectLst>
                  <a:outerShdw blurRad="38100" dist="38100" dir="2700000" algn="tl">
                    <a:srgbClr val="DDDDDD"/>
                  </a:outerShdw>
                </a:effectLst>
              </a:rPr>
              <a:t>Aerosol Indirect Effect</a:t>
            </a:r>
            <a:endParaRPr lang="en-US" sz="5400" dirty="0">
              <a:solidFill>
                <a:schemeClr val="tx1"/>
              </a:solidFill>
            </a:endParaRPr>
          </a:p>
        </p:txBody>
      </p:sp>
      <p:sp>
        <p:nvSpPr>
          <p:cNvPr id="97283" name="Rectangle 3"/>
          <p:cNvSpPr>
            <a:spLocks noGrp="1" noChangeArrowheads="1"/>
          </p:cNvSpPr>
          <p:nvPr>
            <p:ph type="subTitle" idx="1"/>
          </p:nvPr>
        </p:nvSpPr>
        <p:spPr bwMode="auto">
          <a:xfrm>
            <a:off x="544513" y="2773363"/>
            <a:ext cx="8116887" cy="1501775"/>
          </a:xfrm>
          <a:solidFill>
            <a:srgbClr val="FFFFFF"/>
          </a:solidFill>
          <a:ln w="57150">
            <a:solidFill>
              <a:srgbClr val="000000"/>
            </a:solidFill>
            <a:miter lim="800000"/>
            <a:headEnd/>
            <a:tailEnd/>
          </a:ln>
        </p:spPr>
        <p:txBody>
          <a:bodyPr wrap="square" lIns="91440" tIns="45720" rIns="91440" bIns="45720" numCol="1" anchor="t" anchorCtr="0" compatLnSpc="1">
            <a:prstTxWarp prst="textNoShape">
              <a:avLst/>
            </a:prstTxWarp>
          </a:bodyPr>
          <a:lstStyle/>
          <a:p>
            <a:pPr>
              <a:lnSpc>
                <a:spcPct val="90000"/>
              </a:lnSpc>
            </a:pPr>
            <a:r>
              <a:rPr lang="en-US" sz="4800"/>
              <a:t>The impact of aerosols on cloud radiative properties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198" y="0"/>
            <a:ext cx="8229600" cy="597647"/>
          </a:xfrm>
        </p:spPr>
        <p:txBody>
          <a:bodyPr>
            <a:normAutofit/>
          </a:bodyPr>
          <a:lstStyle/>
          <a:p>
            <a:r>
              <a:rPr lang="en-US" sz="2800" dirty="0" smtClean="0">
                <a:solidFill>
                  <a:srgbClr val="FFFF00"/>
                </a:solidFill>
              </a:rPr>
              <a:t>Typical Absorption</a:t>
            </a:r>
            <a:r>
              <a:rPr lang="en-US" sz="2800" baseline="0" dirty="0" smtClean="0">
                <a:solidFill>
                  <a:srgbClr val="FFFF00"/>
                </a:solidFill>
              </a:rPr>
              <a:t> Coefficient for Ocean Water</a:t>
            </a:r>
            <a:endParaRPr lang="en-US" sz="2800" dirty="0">
              <a:solidFill>
                <a:srgbClr val="FFFF00"/>
              </a:solidFill>
            </a:endParaRPr>
          </a:p>
        </p:txBody>
      </p:sp>
      <p:pic>
        <p:nvPicPr>
          <p:cNvPr id="4" name="Content Placeholder 3" descr="ch1013.gif"/>
          <p:cNvPicPr>
            <a:picLocks noGrp="1" noChangeAspect="1"/>
          </p:cNvPicPr>
          <p:nvPr>
            <p:ph idx="1"/>
          </p:nvPr>
        </p:nvPicPr>
        <p:blipFill>
          <a:blip r:embed="rId2"/>
          <a:srcRect l="-34931" r="-34931"/>
          <a:stretch>
            <a:fillRect/>
          </a:stretch>
        </p:blipFill>
        <p:spPr>
          <a:xfrm>
            <a:off x="-1201615" y="498777"/>
            <a:ext cx="11638633" cy="64008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433" y="3362"/>
            <a:ext cx="8229600" cy="1143000"/>
          </a:xfrm>
        </p:spPr>
        <p:txBody>
          <a:bodyPr/>
          <a:lstStyle/>
          <a:p>
            <a:r>
              <a:rPr lang="en-US" dirty="0" smtClean="0">
                <a:solidFill>
                  <a:srgbClr val="FFFF00"/>
                </a:solidFill>
              </a:rPr>
              <a:t>Radiation Penetration Depth Idea</a:t>
            </a:r>
            <a:endParaRPr lang="en-US" dirty="0">
              <a:solidFill>
                <a:srgbClr val="FFFF00"/>
              </a:solidFill>
            </a:endParaRPr>
          </a:p>
        </p:txBody>
      </p:sp>
      <p:pic>
        <p:nvPicPr>
          <p:cNvPr id="4" name="Picture 3" descr="penetrationDepthCartoon.gif"/>
          <p:cNvPicPr>
            <a:picLocks noChangeAspect="1"/>
          </p:cNvPicPr>
          <p:nvPr/>
        </p:nvPicPr>
        <p:blipFill>
          <a:blip r:embed="rId2"/>
          <a:stretch>
            <a:fillRect/>
          </a:stretch>
        </p:blipFill>
        <p:spPr>
          <a:xfrm>
            <a:off x="1700680" y="1146362"/>
            <a:ext cx="5573659" cy="54864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198" y="0"/>
            <a:ext cx="8229600" cy="597647"/>
          </a:xfrm>
        </p:spPr>
        <p:txBody>
          <a:bodyPr>
            <a:normAutofit/>
          </a:bodyPr>
          <a:lstStyle/>
          <a:p>
            <a:r>
              <a:rPr lang="en-US" sz="2800" dirty="0" smtClean="0">
                <a:solidFill>
                  <a:srgbClr val="FFFF00"/>
                </a:solidFill>
              </a:rPr>
              <a:t>Radiation Penetration Depth </a:t>
            </a:r>
            <a:r>
              <a:rPr lang="en-US" sz="2800" baseline="0" dirty="0" smtClean="0">
                <a:solidFill>
                  <a:srgbClr val="FFFF00"/>
                </a:solidFill>
              </a:rPr>
              <a:t>for Ocean Water</a:t>
            </a:r>
            <a:endParaRPr lang="en-US" sz="2800" dirty="0">
              <a:solidFill>
                <a:srgbClr val="FFFF00"/>
              </a:solidFill>
            </a:endParaRPr>
          </a:p>
        </p:txBody>
      </p:sp>
      <p:pic>
        <p:nvPicPr>
          <p:cNvPr id="6" name="Picture 5" descr="PenetrationDepth.gif"/>
          <p:cNvPicPr>
            <a:picLocks noChangeAspect="1"/>
          </p:cNvPicPr>
          <p:nvPr/>
        </p:nvPicPr>
        <p:blipFill>
          <a:blip r:embed="rId2"/>
          <a:stretch>
            <a:fillRect/>
          </a:stretch>
        </p:blipFill>
        <p:spPr>
          <a:xfrm>
            <a:off x="1148940" y="956235"/>
            <a:ext cx="6528754" cy="5486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98513" y="153988"/>
            <a:ext cx="7772400" cy="1295400"/>
          </a:xfrm>
        </p:spPr>
        <p:txBody>
          <a:bodyPr/>
          <a:lstStyle/>
          <a:p>
            <a:r>
              <a:rPr lang="en-US" sz="3600" dirty="0"/>
              <a:t>What is the Aerosol Indirect Effect?</a:t>
            </a:r>
          </a:p>
        </p:txBody>
      </p:sp>
      <p:sp>
        <p:nvSpPr>
          <p:cNvPr id="98307" name="Rectangle 3"/>
          <p:cNvSpPr>
            <a:spLocks noGrp="1" noChangeArrowheads="1"/>
          </p:cNvSpPr>
          <p:nvPr>
            <p:ph type="body" idx="1"/>
          </p:nvPr>
        </p:nvSpPr>
        <p:spPr bwMode="auto">
          <a:xfrm>
            <a:off x="593725" y="1693863"/>
            <a:ext cx="8143875" cy="4114800"/>
          </a:xfrm>
          <a:solidFill>
            <a:srgbClr val="FFFFFF"/>
          </a:solidFill>
          <a:ln>
            <a:solidFill>
              <a:srgbClr val="000000"/>
            </a:solidFill>
            <a:miter lim="800000"/>
            <a:headEnd/>
            <a:tailEnd/>
          </a:ln>
        </p:spPr>
        <p:txBody>
          <a:bodyPr wrap="square" lIns="91440" tIns="45720" rIns="91440" bIns="45720" numCol="1" anchor="t" anchorCtr="0" compatLnSpc="1">
            <a:prstTxWarp prst="textNoShape">
              <a:avLst/>
            </a:prstTxWarp>
          </a:bodyPr>
          <a:lstStyle/>
          <a:p>
            <a:pPr>
              <a:lnSpc>
                <a:spcPct val="80000"/>
              </a:lnSpc>
            </a:pPr>
            <a:r>
              <a:rPr lang="en-US" sz="2000"/>
              <a:t>The climatic impact of aerosols on cloud properties is called the aerosol indirect effect</a:t>
            </a:r>
            <a:br>
              <a:rPr lang="en-US" sz="2000"/>
            </a:br>
            <a:r>
              <a:rPr lang="en-US" sz="2000"/>
              <a:t/>
            </a:r>
            <a:br>
              <a:rPr lang="en-US" sz="2000"/>
            </a:br>
            <a:endParaRPr lang="en-US" sz="2000"/>
          </a:p>
          <a:p>
            <a:pPr>
              <a:lnSpc>
                <a:spcPct val="80000"/>
              </a:lnSpc>
            </a:pPr>
            <a:r>
              <a:rPr lang="en-US" sz="2000"/>
              <a:t>A high concentration of aerosols overseed cloud droplets to generate highly concentrated, narrowly distributed cloud droplet spectra</a:t>
            </a:r>
            <a:br>
              <a:rPr lang="en-US" sz="2000"/>
            </a:br>
            <a:r>
              <a:rPr lang="en-US" sz="2000"/>
              <a:t/>
            </a:r>
            <a:br>
              <a:rPr lang="en-US" sz="2000"/>
            </a:br>
            <a:endParaRPr lang="en-US" sz="2000"/>
          </a:p>
          <a:p>
            <a:pPr>
              <a:lnSpc>
                <a:spcPct val="80000"/>
              </a:lnSpc>
            </a:pPr>
            <a:r>
              <a:rPr lang="en-US" sz="2000"/>
              <a:t>This can increase the cloud albedo up to 30% reducing the amount of radiation reaching the surface</a:t>
            </a:r>
            <a:br>
              <a:rPr lang="en-US" sz="2000"/>
            </a:br>
            <a:r>
              <a:rPr lang="en-US" sz="2000"/>
              <a:t/>
            </a:r>
            <a:br>
              <a:rPr lang="en-US" sz="2000"/>
            </a:br>
            <a:endParaRPr lang="en-US" sz="2000"/>
          </a:p>
          <a:p>
            <a:pPr>
              <a:lnSpc>
                <a:spcPct val="80000"/>
              </a:lnSpc>
            </a:pPr>
            <a:r>
              <a:rPr lang="en-US" sz="2000"/>
              <a:t>Narrowly distributed cloud droplet spectra prevent the formulation of precipitation and could increase cloud lifetime that further cools the Earth’s surface (Matsui et al., 2004)</a:t>
            </a:r>
          </a:p>
          <a:p>
            <a:pPr>
              <a:lnSpc>
                <a:spcPct val="80000"/>
              </a:lnSpc>
              <a:buFontTx/>
              <a:buNone/>
            </a:pPr>
            <a:endParaRPr lang="en-US" sz="2000"/>
          </a:p>
          <a:p>
            <a:pPr>
              <a:lnSpc>
                <a:spcPct val="80000"/>
              </a:lnSpc>
            </a:pPr>
            <a:endParaRPr lang="en-US"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5" name="AutoShape 15" descr="25%"/>
          <p:cNvSpPr>
            <a:spLocks noChangeArrowheads="1"/>
          </p:cNvSpPr>
          <p:nvPr/>
        </p:nvSpPr>
        <p:spPr bwMode="auto">
          <a:xfrm>
            <a:off x="2790825" y="2327275"/>
            <a:ext cx="1103313" cy="1149350"/>
          </a:xfrm>
          <a:prstGeom prst="roundRect">
            <a:avLst>
              <a:gd name="adj" fmla="val 16667"/>
            </a:avLst>
          </a:prstGeom>
          <a:pattFill prst="pct25">
            <a:fgClr>
              <a:schemeClr val="accent1"/>
            </a:fgClr>
            <a:bgClr>
              <a:schemeClr val="bg1"/>
            </a:bgClr>
          </a:pattFill>
          <a:ln w="9525">
            <a:noFill/>
            <a:round/>
            <a:headEnd/>
            <a:tailEnd/>
          </a:ln>
        </p:spPr>
        <p:txBody>
          <a:bodyPr wrap="none" anchor="ctr">
            <a:prstTxWarp prst="textNoShape">
              <a:avLst/>
            </a:prstTxWarp>
          </a:bodyPr>
          <a:lstStyle/>
          <a:p>
            <a:endParaRPr lang="en-US"/>
          </a:p>
        </p:txBody>
      </p:sp>
      <p:sp>
        <p:nvSpPr>
          <p:cNvPr id="61442" name="Rectangle 2"/>
          <p:cNvSpPr>
            <a:spLocks noGrp="1" noChangeArrowheads="1"/>
          </p:cNvSpPr>
          <p:nvPr>
            <p:ph type="title"/>
          </p:nvPr>
        </p:nvSpPr>
        <p:spPr>
          <a:xfrm>
            <a:off x="0" y="62010"/>
            <a:ext cx="9144000" cy="609600"/>
          </a:xfrm>
        </p:spPr>
        <p:txBody>
          <a:bodyPr>
            <a:normAutofit fontScale="90000"/>
          </a:bodyPr>
          <a:lstStyle/>
          <a:p>
            <a:r>
              <a:rPr lang="en-US" dirty="0"/>
              <a:t>Cloud Optical Depth and </a:t>
            </a:r>
            <a:r>
              <a:rPr lang="en-US" b="1" dirty="0"/>
              <a:t>C</a:t>
            </a:r>
            <a:r>
              <a:rPr lang="en-US" dirty="0"/>
              <a:t>loud </a:t>
            </a:r>
            <a:r>
              <a:rPr lang="en-US" b="1" dirty="0"/>
              <a:t>C</a:t>
            </a:r>
            <a:r>
              <a:rPr lang="en-US" dirty="0"/>
              <a:t>ondensation </a:t>
            </a:r>
            <a:r>
              <a:rPr lang="en-US" b="1" dirty="0"/>
              <a:t>N</a:t>
            </a:r>
            <a:r>
              <a:rPr lang="en-US" dirty="0"/>
              <a:t>uclei Particles</a:t>
            </a:r>
          </a:p>
        </p:txBody>
      </p:sp>
      <p:pic>
        <p:nvPicPr>
          <p:cNvPr id="61443" name="Picture 3" descr="Aerosol-India"/>
          <p:cNvPicPr>
            <a:picLocks noChangeAspect="1" noChangeArrowheads="1"/>
          </p:cNvPicPr>
          <p:nvPr/>
        </p:nvPicPr>
        <p:blipFill>
          <a:blip r:embed="rId3"/>
          <a:srcRect/>
          <a:stretch>
            <a:fillRect/>
          </a:stretch>
        </p:blipFill>
        <p:spPr bwMode="auto">
          <a:xfrm>
            <a:off x="0" y="447675"/>
            <a:ext cx="2605088" cy="3435350"/>
          </a:xfrm>
          <a:prstGeom prst="rect">
            <a:avLst/>
          </a:prstGeom>
          <a:noFill/>
        </p:spPr>
      </p:pic>
      <p:sp>
        <p:nvSpPr>
          <p:cNvPr id="61445" name="Rectangle 5"/>
          <p:cNvSpPr>
            <a:spLocks noChangeArrowheads="1"/>
          </p:cNvSpPr>
          <p:nvPr/>
        </p:nvSpPr>
        <p:spPr bwMode="auto">
          <a:xfrm>
            <a:off x="2590800" y="6553200"/>
            <a:ext cx="5175250" cy="304800"/>
          </a:xfrm>
          <a:prstGeom prst="rect">
            <a:avLst/>
          </a:prstGeom>
          <a:noFill/>
          <a:ln w="9525">
            <a:noFill/>
            <a:miter lim="800000"/>
            <a:headEnd/>
            <a:tailEnd/>
          </a:ln>
        </p:spPr>
        <p:txBody>
          <a:bodyPr wrap="none">
            <a:prstTxWarp prst="textNoShape">
              <a:avLst/>
            </a:prstTxWarp>
            <a:spAutoFit/>
          </a:bodyPr>
          <a:lstStyle/>
          <a:p>
            <a:r>
              <a:rPr lang="en-US" sz="1400"/>
              <a:t>source:  http://en.wikipedia.org/wiki/Cloud_condensation_nuclei</a:t>
            </a:r>
          </a:p>
        </p:txBody>
      </p:sp>
      <p:sp>
        <p:nvSpPr>
          <p:cNvPr id="61446" name="Rectangle 6"/>
          <p:cNvSpPr>
            <a:spLocks noChangeArrowheads="1"/>
          </p:cNvSpPr>
          <p:nvPr/>
        </p:nvSpPr>
        <p:spPr bwMode="auto">
          <a:xfrm>
            <a:off x="2582863" y="679450"/>
            <a:ext cx="2921000" cy="396875"/>
          </a:xfrm>
          <a:prstGeom prst="rect">
            <a:avLst/>
          </a:prstGeom>
          <a:noFill/>
          <a:ln w="9525">
            <a:noFill/>
            <a:miter lim="800000"/>
            <a:headEnd/>
            <a:tailEnd/>
          </a:ln>
        </p:spPr>
        <p:txBody>
          <a:bodyPr wrap="none">
            <a:prstTxWarp prst="textNoShape">
              <a:avLst/>
            </a:prstTxWarp>
            <a:spAutoFit/>
          </a:bodyPr>
          <a:lstStyle/>
          <a:p>
            <a:r>
              <a:rPr lang="en-US" sz="2000" b="1"/>
              <a:t>CCN</a:t>
            </a:r>
            <a:r>
              <a:rPr lang="en-US" sz="2000"/>
              <a:t> ≈ 200 nm diameter</a:t>
            </a:r>
          </a:p>
        </p:txBody>
      </p:sp>
      <p:sp>
        <p:nvSpPr>
          <p:cNvPr id="61447" name="Rectangle 7"/>
          <p:cNvSpPr>
            <a:spLocks noChangeArrowheads="1"/>
          </p:cNvSpPr>
          <p:nvPr/>
        </p:nvSpPr>
        <p:spPr bwMode="auto">
          <a:xfrm>
            <a:off x="2582863" y="1035050"/>
            <a:ext cx="4652962" cy="701675"/>
          </a:xfrm>
          <a:prstGeom prst="rect">
            <a:avLst/>
          </a:prstGeom>
          <a:noFill/>
          <a:ln w="9525">
            <a:noFill/>
            <a:miter lim="800000"/>
            <a:headEnd/>
            <a:tailEnd/>
          </a:ln>
        </p:spPr>
        <p:txBody>
          <a:bodyPr>
            <a:prstTxWarp prst="textNoShape">
              <a:avLst/>
            </a:prstTxWarp>
            <a:spAutoFit/>
          </a:bodyPr>
          <a:lstStyle/>
          <a:p>
            <a:r>
              <a:rPr lang="en-US" sz="2000" b="1" dirty="0"/>
              <a:t>CCN</a:t>
            </a:r>
            <a:r>
              <a:rPr lang="en-US" sz="2000" dirty="0"/>
              <a:t>:  </a:t>
            </a:r>
            <a:r>
              <a:rPr lang="en-US" sz="2000" dirty="0" smtClean="0"/>
              <a:t>(dust</a:t>
            </a:r>
            <a:r>
              <a:rPr lang="en-US" sz="2000" dirty="0"/>
              <a:t>, soot, smoke), </a:t>
            </a:r>
            <a:br>
              <a:rPr lang="en-US" sz="2000" dirty="0"/>
            </a:br>
            <a:r>
              <a:rPr lang="en-US" sz="2000" dirty="0" smtClean="0"/>
              <a:t>(sea </a:t>
            </a:r>
            <a:r>
              <a:rPr lang="en-US" sz="2000" dirty="0"/>
              <a:t>salt, sulfate, phytoplankton)</a:t>
            </a:r>
          </a:p>
        </p:txBody>
      </p:sp>
      <p:pic>
        <p:nvPicPr>
          <p:cNvPr id="61452" name="Picture 12" descr="Nebelmeer-Uetliberg"/>
          <p:cNvPicPr>
            <a:picLocks noChangeAspect="1" noChangeArrowheads="1"/>
          </p:cNvPicPr>
          <p:nvPr/>
        </p:nvPicPr>
        <p:blipFill>
          <a:blip r:embed="rId4"/>
          <a:srcRect/>
          <a:stretch>
            <a:fillRect/>
          </a:stretch>
        </p:blipFill>
        <p:spPr bwMode="auto">
          <a:xfrm>
            <a:off x="0" y="3886200"/>
            <a:ext cx="3656013" cy="2743200"/>
          </a:xfrm>
          <a:prstGeom prst="rect">
            <a:avLst/>
          </a:prstGeom>
          <a:noFill/>
        </p:spPr>
      </p:pic>
      <p:sp>
        <p:nvSpPr>
          <p:cNvPr id="61454" name="Oval 14"/>
          <p:cNvSpPr>
            <a:spLocks noChangeArrowheads="1"/>
          </p:cNvSpPr>
          <p:nvPr/>
        </p:nvSpPr>
        <p:spPr bwMode="auto">
          <a:xfrm>
            <a:off x="3336925" y="2827338"/>
            <a:ext cx="73025" cy="84137"/>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p>
        </p:txBody>
      </p:sp>
      <p:sp>
        <p:nvSpPr>
          <p:cNvPr id="61456" name="Line 16"/>
          <p:cNvSpPr>
            <a:spLocks noChangeShapeType="1"/>
          </p:cNvSpPr>
          <p:nvPr/>
        </p:nvSpPr>
        <p:spPr bwMode="auto">
          <a:xfrm>
            <a:off x="3897313" y="2855913"/>
            <a:ext cx="6223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7" name="Rectangle 17"/>
          <p:cNvSpPr>
            <a:spLocks noChangeArrowheads="1"/>
          </p:cNvSpPr>
          <p:nvPr/>
        </p:nvSpPr>
        <p:spPr bwMode="auto">
          <a:xfrm>
            <a:off x="2868613" y="1949450"/>
            <a:ext cx="1325562" cy="581025"/>
          </a:xfrm>
          <a:prstGeom prst="rect">
            <a:avLst/>
          </a:prstGeom>
          <a:noFill/>
          <a:ln w="9525">
            <a:noFill/>
            <a:miter lim="800000"/>
            <a:headEnd/>
            <a:tailEnd/>
          </a:ln>
        </p:spPr>
        <p:txBody>
          <a:bodyPr wrap="none">
            <a:prstTxWarp prst="textNoShape">
              <a:avLst/>
            </a:prstTxWarp>
            <a:spAutoFit/>
          </a:bodyPr>
          <a:lstStyle/>
          <a:p>
            <a:pPr algn="ctr"/>
            <a:r>
              <a:rPr lang="en-US" sz="1600"/>
              <a:t>Water Vapor</a:t>
            </a:r>
          </a:p>
          <a:p>
            <a:pPr algn="ctr"/>
            <a:r>
              <a:rPr lang="en-US" sz="1600"/>
              <a:t>&amp; CCN</a:t>
            </a:r>
          </a:p>
        </p:txBody>
      </p:sp>
      <p:sp>
        <p:nvSpPr>
          <p:cNvPr id="61458" name="AutoShape 18" descr="25%"/>
          <p:cNvSpPr>
            <a:spLocks noChangeArrowheads="1"/>
          </p:cNvSpPr>
          <p:nvPr/>
        </p:nvSpPr>
        <p:spPr bwMode="auto">
          <a:xfrm>
            <a:off x="4565650" y="2312988"/>
            <a:ext cx="1103313" cy="1149350"/>
          </a:xfrm>
          <a:prstGeom prst="roundRect">
            <a:avLst>
              <a:gd name="adj" fmla="val 16667"/>
            </a:avLst>
          </a:prstGeom>
          <a:pattFill prst="pct25">
            <a:fgClr>
              <a:schemeClr val="accent1"/>
            </a:fgClr>
            <a:bgClr>
              <a:schemeClr val="bg1"/>
            </a:bgClr>
          </a:pattFill>
          <a:ln w="9525">
            <a:noFill/>
            <a:round/>
            <a:headEnd/>
            <a:tailEnd/>
          </a:ln>
        </p:spPr>
        <p:txBody>
          <a:bodyPr wrap="none" anchor="ctr">
            <a:prstTxWarp prst="textNoShape">
              <a:avLst/>
            </a:prstTxWarp>
          </a:bodyPr>
          <a:lstStyle/>
          <a:p>
            <a:endParaRPr lang="en-US"/>
          </a:p>
        </p:txBody>
      </p:sp>
      <p:sp>
        <p:nvSpPr>
          <p:cNvPr id="61460" name="Oval 20"/>
          <p:cNvSpPr>
            <a:spLocks noChangeArrowheads="1"/>
          </p:cNvSpPr>
          <p:nvPr/>
        </p:nvSpPr>
        <p:spPr bwMode="auto">
          <a:xfrm>
            <a:off x="4959350" y="2670175"/>
            <a:ext cx="379413" cy="381000"/>
          </a:xfrm>
          <a:prstGeom prst="ellipse">
            <a:avLst/>
          </a:prstGeom>
          <a:solidFill>
            <a:schemeClr val="accent1"/>
          </a:solidFill>
          <a:ln w="9525">
            <a:noFill/>
            <a:round/>
            <a:headEnd/>
            <a:tailEnd/>
          </a:ln>
        </p:spPr>
        <p:txBody>
          <a:bodyPr wrap="none" anchor="ctr">
            <a:prstTxWarp prst="textNoShape">
              <a:avLst/>
            </a:prstTxWarp>
          </a:bodyPr>
          <a:lstStyle/>
          <a:p>
            <a:endParaRPr lang="en-US"/>
          </a:p>
        </p:txBody>
      </p:sp>
      <p:sp>
        <p:nvSpPr>
          <p:cNvPr id="61459" name="Oval 19"/>
          <p:cNvSpPr>
            <a:spLocks noChangeArrowheads="1"/>
          </p:cNvSpPr>
          <p:nvPr/>
        </p:nvSpPr>
        <p:spPr bwMode="auto">
          <a:xfrm>
            <a:off x="5111750" y="2813050"/>
            <a:ext cx="73025" cy="84138"/>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p>
        </p:txBody>
      </p:sp>
      <p:sp>
        <p:nvSpPr>
          <p:cNvPr id="61461" name="Rectangle 21"/>
          <p:cNvSpPr>
            <a:spLocks noChangeArrowheads="1"/>
          </p:cNvSpPr>
          <p:nvPr/>
        </p:nvSpPr>
        <p:spPr bwMode="auto">
          <a:xfrm>
            <a:off x="4418013" y="1685925"/>
            <a:ext cx="1427162" cy="825500"/>
          </a:xfrm>
          <a:prstGeom prst="rect">
            <a:avLst/>
          </a:prstGeom>
          <a:noFill/>
          <a:ln w="9525">
            <a:noFill/>
            <a:miter lim="800000"/>
            <a:headEnd/>
            <a:tailEnd/>
          </a:ln>
        </p:spPr>
        <p:txBody>
          <a:bodyPr wrap="none">
            <a:prstTxWarp prst="textNoShape">
              <a:avLst/>
            </a:prstTxWarp>
            <a:spAutoFit/>
          </a:bodyPr>
          <a:lstStyle/>
          <a:p>
            <a:pPr algn="ctr"/>
            <a:r>
              <a:rPr lang="en-US" sz="1600"/>
              <a:t>Water Vapor</a:t>
            </a:r>
          </a:p>
          <a:p>
            <a:pPr algn="ctr"/>
            <a:r>
              <a:rPr lang="en-US" sz="1600"/>
              <a:t>&amp; </a:t>
            </a:r>
            <a:br>
              <a:rPr lang="en-US" sz="1600"/>
            </a:br>
            <a:r>
              <a:rPr lang="en-US" sz="1600"/>
              <a:t>Cloud Droplet</a:t>
            </a:r>
          </a:p>
        </p:txBody>
      </p:sp>
      <p:pic>
        <p:nvPicPr>
          <p:cNvPr id="61462" name="Picture 22" descr="tau"/>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13288" y="4445000"/>
            <a:ext cx="2970212" cy="915988"/>
          </a:xfrm>
          <a:prstGeom prst="rect">
            <a:avLst/>
          </a:prstGeom>
          <a:noFill/>
        </p:spPr>
      </p:pic>
      <p:sp>
        <p:nvSpPr>
          <p:cNvPr id="61465" name="Line 25"/>
          <p:cNvSpPr>
            <a:spLocks noChangeShapeType="1"/>
          </p:cNvSpPr>
          <p:nvPr/>
        </p:nvSpPr>
        <p:spPr bwMode="auto">
          <a:xfrm>
            <a:off x="5680075" y="2878138"/>
            <a:ext cx="6223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pic>
        <p:nvPicPr>
          <p:cNvPr id="61466" name="Picture 26" descr="cld"/>
          <p:cNvPicPr>
            <a:picLocks noChangeAspect="1" noChangeArrowheads="1"/>
          </p:cNvPicPr>
          <p:nvPr/>
        </p:nvPicPr>
        <p:blipFill>
          <a:blip r:embed="rId6"/>
          <a:srcRect/>
          <a:stretch>
            <a:fillRect/>
          </a:stretch>
        </p:blipFill>
        <p:spPr bwMode="auto">
          <a:xfrm>
            <a:off x="6357938" y="2452688"/>
            <a:ext cx="1765300" cy="806450"/>
          </a:xfrm>
          <a:prstGeom prst="rect">
            <a:avLst/>
          </a:prstGeom>
          <a:noFill/>
        </p:spPr>
      </p:pic>
      <p:sp>
        <p:nvSpPr>
          <p:cNvPr id="61467" name="Rectangle 27"/>
          <p:cNvSpPr>
            <a:spLocks noChangeArrowheads="1"/>
          </p:cNvSpPr>
          <p:nvPr/>
        </p:nvSpPr>
        <p:spPr bwMode="auto">
          <a:xfrm>
            <a:off x="6015038" y="2012950"/>
            <a:ext cx="792162" cy="396875"/>
          </a:xfrm>
          <a:prstGeom prst="rect">
            <a:avLst/>
          </a:prstGeom>
          <a:noFill/>
          <a:ln w="9525">
            <a:noFill/>
            <a:miter lim="800000"/>
            <a:headEnd/>
            <a:tailEnd/>
          </a:ln>
        </p:spPr>
        <p:txBody>
          <a:bodyPr wrap="none">
            <a:prstTxWarp prst="textNoShape">
              <a:avLst/>
            </a:prstTxWarp>
            <a:spAutoFit/>
          </a:bodyPr>
          <a:lstStyle/>
          <a:p>
            <a:r>
              <a:rPr lang="en-US" sz="2000"/>
              <a:t>cloud</a:t>
            </a:r>
          </a:p>
        </p:txBody>
      </p:sp>
      <p:sp>
        <p:nvSpPr>
          <p:cNvPr id="61468" name="Line 28"/>
          <p:cNvSpPr>
            <a:spLocks noChangeShapeType="1"/>
          </p:cNvSpPr>
          <p:nvPr/>
        </p:nvSpPr>
        <p:spPr bwMode="auto">
          <a:xfrm>
            <a:off x="8232775" y="2559050"/>
            <a:ext cx="0" cy="306388"/>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69" name="Rectangle 29"/>
          <p:cNvSpPr>
            <a:spLocks noChangeArrowheads="1"/>
          </p:cNvSpPr>
          <p:nvPr/>
        </p:nvSpPr>
        <p:spPr bwMode="auto">
          <a:xfrm>
            <a:off x="8270875" y="2493963"/>
            <a:ext cx="404813" cy="457200"/>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61470" name="Rectangle 30"/>
          <p:cNvSpPr>
            <a:spLocks noChangeArrowheads="1"/>
          </p:cNvSpPr>
          <p:nvPr/>
        </p:nvSpPr>
        <p:spPr bwMode="auto">
          <a:xfrm>
            <a:off x="4541838" y="5424488"/>
            <a:ext cx="3881437" cy="825500"/>
          </a:xfrm>
          <a:prstGeom prst="rect">
            <a:avLst/>
          </a:prstGeom>
          <a:noFill/>
          <a:ln w="9525">
            <a:noFill/>
            <a:miter lim="800000"/>
            <a:headEnd/>
            <a:tailEnd/>
          </a:ln>
        </p:spPr>
        <p:txBody>
          <a:bodyPr>
            <a:prstTxWarp prst="textNoShape">
              <a:avLst/>
            </a:prstTxWarp>
            <a:spAutoFit/>
          </a:bodyPr>
          <a:lstStyle/>
          <a:p>
            <a:r>
              <a:rPr lang="en-US" sz="1600" i="1"/>
              <a:t>LWP </a:t>
            </a:r>
            <a:r>
              <a:rPr lang="en-US" sz="1600"/>
              <a:t>= Cloud Water Mass / Area</a:t>
            </a:r>
          </a:p>
          <a:p>
            <a:r>
              <a:rPr lang="en-US" sz="1600" i="1"/>
              <a:t>Q</a:t>
            </a:r>
            <a:r>
              <a:rPr lang="en-US" sz="1600" i="1" baseline="-25000"/>
              <a:t>ext </a:t>
            </a:r>
            <a:r>
              <a:rPr lang="en-US" sz="1600"/>
              <a:t>= Cloud droplet extinction efficiency</a:t>
            </a:r>
          </a:p>
          <a:p>
            <a:r>
              <a:rPr lang="en-US" sz="1600" i="1"/>
              <a:t>CCN</a:t>
            </a:r>
            <a:r>
              <a:rPr lang="en-US" sz="1600"/>
              <a:t> = # cloud condensation nuclei</a:t>
            </a:r>
          </a:p>
        </p:txBody>
      </p:sp>
      <p:grpSp>
        <p:nvGrpSpPr>
          <p:cNvPr id="3" name="Group 31"/>
          <p:cNvGrpSpPr>
            <a:grpSpLocks/>
          </p:cNvGrpSpPr>
          <p:nvPr/>
        </p:nvGrpSpPr>
        <p:grpSpPr bwMode="auto">
          <a:xfrm>
            <a:off x="6792913" y="1882775"/>
            <a:ext cx="382587" cy="533400"/>
            <a:chOff x="4512" y="2640"/>
            <a:chExt cx="241" cy="336"/>
          </a:xfrm>
        </p:grpSpPr>
        <p:sp>
          <p:nvSpPr>
            <p:cNvPr id="61472" name="Line 32"/>
            <p:cNvSpPr>
              <a:spLocks noChangeShapeType="1"/>
            </p:cNvSpPr>
            <p:nvPr/>
          </p:nvSpPr>
          <p:spPr bwMode="auto">
            <a:xfrm>
              <a:off x="4752" y="2784"/>
              <a:ext cx="0" cy="19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73" name="Rectangle 33"/>
            <p:cNvSpPr>
              <a:spLocks noChangeArrowheads="1"/>
            </p:cNvSpPr>
            <p:nvPr/>
          </p:nvSpPr>
          <p:spPr bwMode="auto">
            <a:xfrm>
              <a:off x="4512" y="2640"/>
              <a:ext cx="241" cy="288"/>
            </a:xfrm>
            <a:prstGeom prst="rect">
              <a:avLst/>
            </a:prstGeom>
            <a:noFill/>
            <a:ln w="9525">
              <a:noFill/>
              <a:miter lim="800000"/>
              <a:headEnd/>
              <a:tailEnd/>
            </a:ln>
          </p:spPr>
          <p:txBody>
            <a:bodyPr wrap="none">
              <a:prstTxWarp prst="textNoShape">
                <a:avLst/>
              </a:prstTxWarp>
              <a:spAutoFit/>
            </a:bodyPr>
            <a:lstStyle/>
            <a:p>
              <a:r>
                <a:rPr lang="en-US" i="1"/>
                <a:t>I</a:t>
              </a:r>
              <a:r>
                <a:rPr lang="en-US" i="1" baseline="-25000"/>
                <a:t>0</a:t>
              </a:r>
              <a:endParaRPr lang="en-US" i="1"/>
            </a:p>
          </p:txBody>
        </p:sp>
      </p:grpSp>
      <p:sp>
        <p:nvSpPr>
          <p:cNvPr id="61474" name="Line 34"/>
          <p:cNvSpPr>
            <a:spLocks noChangeShapeType="1"/>
          </p:cNvSpPr>
          <p:nvPr/>
        </p:nvSpPr>
        <p:spPr bwMode="auto">
          <a:xfrm>
            <a:off x="7583488" y="3368675"/>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75" name="Rectangle 35"/>
          <p:cNvSpPr>
            <a:spLocks noChangeArrowheads="1"/>
          </p:cNvSpPr>
          <p:nvPr/>
        </p:nvSpPr>
        <p:spPr bwMode="auto">
          <a:xfrm>
            <a:off x="7202488" y="3292475"/>
            <a:ext cx="325437" cy="457200"/>
          </a:xfrm>
          <a:prstGeom prst="rect">
            <a:avLst/>
          </a:prstGeom>
          <a:noFill/>
          <a:ln w="9525">
            <a:noFill/>
            <a:miter lim="800000"/>
            <a:headEnd/>
            <a:tailEnd/>
          </a:ln>
        </p:spPr>
        <p:txBody>
          <a:bodyPr wrap="none">
            <a:prstTxWarp prst="textNoShape">
              <a:avLst/>
            </a:prstTxWarp>
            <a:spAutoFit/>
          </a:bodyPr>
          <a:lstStyle/>
          <a:p>
            <a:r>
              <a:rPr lang="en-US" i="1"/>
              <a:t>I</a:t>
            </a:r>
            <a:r>
              <a:rPr lang="en-US" i="1" baseline="-25000"/>
              <a:t>t</a:t>
            </a:r>
            <a:endParaRPr lang="en-US" i="1"/>
          </a:p>
        </p:txBody>
      </p:sp>
      <p:sp>
        <p:nvSpPr>
          <p:cNvPr id="61477" name="Line 37"/>
          <p:cNvSpPr>
            <a:spLocks noChangeShapeType="1"/>
          </p:cNvSpPr>
          <p:nvPr/>
        </p:nvSpPr>
        <p:spPr bwMode="auto">
          <a:xfrm>
            <a:off x="7561263" y="2082800"/>
            <a:ext cx="0" cy="304800"/>
          </a:xfrm>
          <a:prstGeom prst="line">
            <a:avLst/>
          </a:prstGeom>
          <a:noFill/>
          <a:ln w="9525">
            <a:solidFill>
              <a:schemeClr val="tx1"/>
            </a:solidFill>
            <a:round/>
            <a:headEnd type="triangle" w="med" len="med"/>
            <a:tailEnd/>
          </a:ln>
        </p:spPr>
        <p:txBody>
          <a:bodyPr wrap="none" anchor="ctr">
            <a:prstTxWarp prst="textNoShape">
              <a:avLst/>
            </a:prstTxWarp>
          </a:bodyPr>
          <a:lstStyle/>
          <a:p>
            <a:endParaRPr lang="en-US"/>
          </a:p>
        </p:txBody>
      </p:sp>
      <p:sp>
        <p:nvSpPr>
          <p:cNvPr id="61478" name="Rectangle 38"/>
          <p:cNvSpPr>
            <a:spLocks noChangeArrowheads="1"/>
          </p:cNvSpPr>
          <p:nvPr/>
        </p:nvSpPr>
        <p:spPr bwMode="auto">
          <a:xfrm>
            <a:off x="7234238" y="1943100"/>
            <a:ext cx="336550" cy="457200"/>
          </a:xfrm>
          <a:prstGeom prst="rect">
            <a:avLst/>
          </a:prstGeom>
          <a:noFill/>
          <a:ln w="9525">
            <a:noFill/>
            <a:miter lim="800000"/>
            <a:headEnd/>
            <a:tailEnd/>
          </a:ln>
        </p:spPr>
        <p:txBody>
          <a:bodyPr wrap="none">
            <a:prstTxWarp prst="textNoShape">
              <a:avLst/>
            </a:prstTxWarp>
            <a:spAutoFit/>
          </a:bodyPr>
          <a:lstStyle/>
          <a:p>
            <a:r>
              <a:rPr lang="en-US" i="1"/>
              <a:t>I</a:t>
            </a:r>
            <a:r>
              <a:rPr lang="en-US" i="1" baseline="-25000"/>
              <a:t>r</a:t>
            </a:r>
            <a:endParaRPr lang="en-US" i="1"/>
          </a:p>
        </p:txBody>
      </p:sp>
      <p:sp>
        <p:nvSpPr>
          <p:cNvPr id="61479" name="Rectangle 39"/>
          <p:cNvSpPr>
            <a:spLocks noChangeArrowheads="1"/>
          </p:cNvSpPr>
          <p:nvPr/>
        </p:nvSpPr>
        <p:spPr bwMode="auto">
          <a:xfrm>
            <a:off x="4949825" y="4006850"/>
            <a:ext cx="2554288" cy="396875"/>
          </a:xfrm>
          <a:prstGeom prst="rect">
            <a:avLst/>
          </a:prstGeom>
          <a:noFill/>
          <a:ln w="9525">
            <a:noFill/>
            <a:miter lim="800000"/>
            <a:headEnd/>
            <a:tailEnd/>
          </a:ln>
        </p:spPr>
        <p:txBody>
          <a:bodyPr wrap="none">
            <a:prstTxWarp prst="textNoShape">
              <a:avLst/>
            </a:prstTxWarp>
            <a:spAutoFit/>
          </a:bodyPr>
          <a:lstStyle/>
          <a:p>
            <a:r>
              <a:rPr lang="en-US" sz="2000" b="1"/>
              <a:t>Cloud optical depth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sz="8000" dirty="0">
                <a:solidFill>
                  <a:srgbClr val="FFFF00"/>
                </a:solidFill>
              </a:rPr>
              <a:t>Ship Tracks</a:t>
            </a:r>
          </a:p>
        </p:txBody>
      </p:sp>
      <p:pic>
        <p:nvPicPr>
          <p:cNvPr id="96259" name="Picture 3" descr="Fig22_27bc"/>
          <p:cNvPicPr>
            <a:picLocks noGrp="1" noChangeAspect="1" noChangeArrowheads="1"/>
          </p:cNvPicPr>
          <p:nvPr>
            <p:ph sz="half" idx="1"/>
          </p:nvPr>
        </p:nvPicPr>
        <p:blipFill>
          <a:blip r:embed="rId3"/>
          <a:srcRect b="70990"/>
          <a:stretch>
            <a:fillRect/>
          </a:stretch>
        </p:blipFill>
        <p:spPr bwMode="auto">
          <a:xfrm>
            <a:off x="107950" y="1773238"/>
            <a:ext cx="5051425" cy="2330450"/>
          </a:xfrm>
          <a:noFill/>
        </p:spPr>
      </p:pic>
      <p:pic>
        <p:nvPicPr>
          <p:cNvPr id="96261" name="Picture 5" descr="Fig22_27bc"/>
          <p:cNvPicPr>
            <a:picLocks noGrp="1" noChangeAspect="1" noChangeArrowheads="1"/>
          </p:cNvPicPr>
          <p:nvPr>
            <p:ph sz="half" idx="2"/>
          </p:nvPr>
        </p:nvPicPr>
        <p:blipFill>
          <a:blip r:embed="rId3"/>
          <a:srcRect t="33015" b="7645"/>
          <a:stretch>
            <a:fillRect/>
          </a:stretch>
        </p:blipFill>
        <p:spPr bwMode="auto">
          <a:xfrm>
            <a:off x="5283200" y="1773238"/>
            <a:ext cx="3860800" cy="3643312"/>
          </a:xfrm>
          <a:noFill/>
          <a:ln>
            <a:miter lim="800000"/>
            <a:headEnd/>
            <a:tailEnd/>
          </a:ln>
        </p:spPr>
      </p:pic>
      <p:sp>
        <p:nvSpPr>
          <p:cNvPr id="96262" name="Rectangle 6"/>
          <p:cNvSpPr>
            <a:spLocks noChangeArrowheads="1"/>
          </p:cNvSpPr>
          <p:nvPr/>
        </p:nvSpPr>
        <p:spPr bwMode="auto">
          <a:xfrm>
            <a:off x="166688" y="4505325"/>
            <a:ext cx="793750" cy="457200"/>
          </a:xfrm>
          <a:prstGeom prst="rect">
            <a:avLst/>
          </a:prstGeom>
          <a:noFill/>
          <a:ln w="9525">
            <a:noFill/>
            <a:miter lim="800000"/>
            <a:headEnd/>
            <a:tailEnd/>
          </a:ln>
        </p:spPr>
        <p:txBody>
          <a:bodyPr wrap="none">
            <a:prstTxWarp prst="textNoShape">
              <a:avLst/>
            </a:prstTxWarp>
            <a:spAutoFit/>
          </a:bodyPr>
          <a:lstStyle/>
          <a:p>
            <a:r>
              <a:rPr lang="en-US">
                <a:solidFill>
                  <a:srgbClr val="FFFF00"/>
                </a:solidFill>
              </a:rPr>
              <a:t>Ship</a:t>
            </a:r>
          </a:p>
        </p:txBody>
      </p:sp>
      <p:sp>
        <p:nvSpPr>
          <p:cNvPr id="96263" name="Line 7"/>
          <p:cNvSpPr>
            <a:spLocks noChangeShapeType="1"/>
          </p:cNvSpPr>
          <p:nvPr/>
        </p:nvSpPr>
        <p:spPr bwMode="auto">
          <a:xfrm flipV="1">
            <a:off x="574675" y="4181475"/>
            <a:ext cx="36513" cy="379413"/>
          </a:xfrm>
          <a:prstGeom prst="line">
            <a:avLst/>
          </a:prstGeom>
          <a:noFill/>
          <a:ln w="9525">
            <a:solidFill>
              <a:srgbClr val="FFFF00"/>
            </a:solidFill>
            <a:round/>
            <a:headEnd/>
            <a:tailEnd type="triangle" w="med" len="med"/>
          </a:ln>
        </p:spPr>
        <p:txBody>
          <a:bodyPr wrap="none" anchor="ctr">
            <a:prstTxWarp prst="textNoShape">
              <a:avLst/>
            </a:prstTxWarp>
          </a:bodyPr>
          <a:lstStyle/>
          <a:p>
            <a:endParaRPr lang="en-US"/>
          </a:p>
        </p:txBody>
      </p:sp>
      <p:sp>
        <p:nvSpPr>
          <p:cNvPr id="96264" name="Rectangle 8"/>
          <p:cNvSpPr>
            <a:spLocks noChangeArrowheads="1"/>
          </p:cNvSpPr>
          <p:nvPr/>
        </p:nvSpPr>
        <p:spPr bwMode="auto">
          <a:xfrm>
            <a:off x="1770063" y="4600575"/>
            <a:ext cx="1979612" cy="457200"/>
          </a:xfrm>
          <a:prstGeom prst="rect">
            <a:avLst/>
          </a:prstGeom>
          <a:noFill/>
          <a:ln w="9525">
            <a:noFill/>
            <a:miter lim="800000"/>
            <a:headEnd/>
            <a:tailEnd/>
          </a:ln>
        </p:spPr>
        <p:txBody>
          <a:bodyPr wrap="none">
            <a:prstTxWarp prst="textNoShape">
              <a:avLst/>
            </a:prstTxWarp>
            <a:spAutoFit/>
          </a:bodyPr>
          <a:lstStyle/>
          <a:p>
            <a:r>
              <a:rPr lang="en-US">
                <a:solidFill>
                  <a:srgbClr val="FFFF00"/>
                </a:solidFill>
              </a:rPr>
              <a:t>Ship Exhaust</a:t>
            </a:r>
          </a:p>
        </p:txBody>
      </p:sp>
      <p:sp>
        <p:nvSpPr>
          <p:cNvPr id="96265" name="Line 9"/>
          <p:cNvSpPr>
            <a:spLocks noChangeShapeType="1"/>
          </p:cNvSpPr>
          <p:nvPr/>
        </p:nvSpPr>
        <p:spPr bwMode="auto">
          <a:xfrm flipH="1" flipV="1">
            <a:off x="2822575" y="4203700"/>
            <a:ext cx="1588" cy="434975"/>
          </a:xfrm>
          <a:prstGeom prst="line">
            <a:avLst/>
          </a:prstGeom>
          <a:noFill/>
          <a:ln w="9525">
            <a:solidFill>
              <a:srgbClr val="FFFF00"/>
            </a:solidFill>
            <a:round/>
            <a:headEnd/>
            <a:tailEnd type="triangle" w="med" len="med"/>
          </a:ln>
        </p:spPr>
        <p:txBody>
          <a:bodyPr wrap="none" anchor="ctr">
            <a:prstTxWarp prst="textNoShape">
              <a:avLst/>
            </a:prstTxWarp>
          </a:bodyPr>
          <a:lstStyle/>
          <a:p>
            <a:endParaRPr lang="en-US"/>
          </a:p>
        </p:txBody>
      </p:sp>
      <p:sp>
        <p:nvSpPr>
          <p:cNvPr id="96267" name="Rectangle 11"/>
          <p:cNvSpPr>
            <a:spLocks noChangeArrowheads="1"/>
          </p:cNvSpPr>
          <p:nvPr/>
        </p:nvSpPr>
        <p:spPr bwMode="auto">
          <a:xfrm>
            <a:off x="4878388" y="5503863"/>
            <a:ext cx="4149725" cy="822325"/>
          </a:xfrm>
          <a:prstGeom prst="rect">
            <a:avLst/>
          </a:prstGeom>
          <a:noFill/>
          <a:ln w="9525">
            <a:noFill/>
            <a:miter lim="800000"/>
            <a:headEnd/>
            <a:tailEnd/>
          </a:ln>
        </p:spPr>
        <p:txBody>
          <a:bodyPr wrap="none">
            <a:prstTxWarp prst="textNoShape">
              <a:avLst/>
            </a:prstTxWarp>
            <a:spAutoFit/>
          </a:bodyPr>
          <a:lstStyle/>
          <a:p>
            <a:pPr algn="ctr"/>
            <a:r>
              <a:rPr lang="en-US">
                <a:solidFill>
                  <a:srgbClr val="FFFF00"/>
                </a:solidFill>
              </a:rPr>
              <a:t>CDNC = CCN</a:t>
            </a:r>
          </a:p>
          <a:p>
            <a:pPr algn="ctr"/>
            <a:r>
              <a:rPr lang="en-US">
                <a:solidFill>
                  <a:srgbClr val="FFFF00"/>
                </a:solidFill>
              </a:rPr>
              <a:t>(# cloud condensation nuclei)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94210" name="Picture 2" descr="MODIS1000007"/>
          <p:cNvPicPr>
            <a:picLocks noChangeAspect="1" noChangeArrowheads="1"/>
          </p:cNvPicPr>
          <p:nvPr/>
        </p:nvPicPr>
        <p:blipFill>
          <a:blip r:embed="rId3"/>
          <a:srcRect/>
          <a:stretch>
            <a:fillRect/>
          </a:stretch>
        </p:blipFill>
        <p:spPr bwMode="auto">
          <a:xfrm>
            <a:off x="990600" y="1143000"/>
            <a:ext cx="7259638" cy="5367338"/>
          </a:xfrm>
          <a:prstGeom prst="rect">
            <a:avLst/>
          </a:prstGeom>
          <a:noFill/>
        </p:spPr>
      </p:pic>
      <p:sp>
        <p:nvSpPr>
          <p:cNvPr id="4" name="Title 3"/>
          <p:cNvSpPr>
            <a:spLocks noGrp="1"/>
          </p:cNvSpPr>
          <p:nvPr>
            <p:ph type="title" idx="4294967295"/>
          </p:nvPr>
        </p:nvSpPr>
        <p:spPr>
          <a:xfrm>
            <a:off x="0" y="274638"/>
            <a:ext cx="9252857" cy="681597"/>
          </a:xfrm>
        </p:spPr>
        <p:txBody>
          <a:bodyPr/>
          <a:lstStyle/>
          <a:p>
            <a:pPr rtl="0" eaLnBrk="1" latinLnBrk="0" hangingPunct="1"/>
            <a:r>
              <a:rPr lang="en-US" sz="2800" kern="1200" dirty="0" smtClean="0">
                <a:solidFill>
                  <a:srgbClr val="FFFF00"/>
                </a:solidFill>
                <a:latin typeface="Calibri"/>
                <a:ea typeface="+mn-ea"/>
                <a:cs typeface="+mn-cs"/>
              </a:rPr>
              <a:t>Indirect Effect in Nature (from MODIS satellite instrument)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1026"/>
          <p:cNvSpPr>
            <a:spLocks noGrp="1" noChangeArrowheads="1"/>
          </p:cNvSpPr>
          <p:nvPr>
            <p:ph type="title"/>
          </p:nvPr>
        </p:nvSpPr>
        <p:spPr>
          <a:xfrm>
            <a:off x="0" y="0"/>
            <a:ext cx="9144000" cy="914400"/>
          </a:xfrm>
        </p:spPr>
        <p:txBody>
          <a:bodyPr>
            <a:normAutofit/>
          </a:bodyPr>
          <a:lstStyle/>
          <a:p>
            <a:r>
              <a:rPr lang="en-US" sz="2400" dirty="0"/>
              <a:t>Geometrical Optics:  Interpret Most Atmospheric Optics from </a:t>
            </a:r>
            <a:r>
              <a:rPr lang="en-US" sz="2400" b="1" dirty="0"/>
              <a:t>Raindrops</a:t>
            </a:r>
            <a:r>
              <a:rPr lang="en-US" sz="2400" dirty="0"/>
              <a:t> and lawn sprinklers (from Wallace and Hobbs CH4)</a:t>
            </a:r>
          </a:p>
        </p:txBody>
      </p:sp>
      <p:grpSp>
        <p:nvGrpSpPr>
          <p:cNvPr id="2" name="Group 1027"/>
          <p:cNvGrpSpPr>
            <a:grpSpLocks/>
          </p:cNvGrpSpPr>
          <p:nvPr/>
        </p:nvGrpSpPr>
        <p:grpSpPr bwMode="auto">
          <a:xfrm>
            <a:off x="381000" y="1189460"/>
            <a:ext cx="7823200" cy="3149600"/>
            <a:chOff x="240" y="576"/>
            <a:chExt cx="4928" cy="1984"/>
          </a:xfrm>
        </p:grpSpPr>
        <p:pic>
          <p:nvPicPr>
            <p:cNvPr id="168964" name="Picture 1028"/>
            <p:cNvPicPr>
              <a:picLocks noChangeAspect="1" noChangeArrowheads="1"/>
            </p:cNvPicPr>
            <p:nvPr/>
          </p:nvPicPr>
          <p:blipFill>
            <a:blip r:embed="rId3"/>
            <a:srcRect/>
            <a:stretch>
              <a:fillRect/>
            </a:stretch>
          </p:blipFill>
          <p:spPr bwMode="auto">
            <a:xfrm>
              <a:off x="240" y="624"/>
              <a:ext cx="2620" cy="1727"/>
            </a:xfrm>
            <a:prstGeom prst="rect">
              <a:avLst/>
            </a:prstGeom>
            <a:noFill/>
            <a:ln w="9525">
              <a:noFill/>
              <a:miter lim="800000"/>
              <a:headEnd/>
              <a:tailEnd/>
            </a:ln>
            <a:effectLst/>
          </p:spPr>
        </p:pic>
        <p:pic>
          <p:nvPicPr>
            <p:cNvPr id="168965" name="Picture 1029"/>
            <p:cNvPicPr>
              <a:picLocks noChangeAspect="1" noChangeArrowheads="1"/>
            </p:cNvPicPr>
            <p:nvPr/>
          </p:nvPicPr>
          <p:blipFill>
            <a:blip r:embed="rId4"/>
            <a:srcRect/>
            <a:stretch>
              <a:fillRect/>
            </a:stretch>
          </p:blipFill>
          <p:spPr bwMode="auto">
            <a:xfrm>
              <a:off x="3168" y="576"/>
              <a:ext cx="2000" cy="1984"/>
            </a:xfrm>
            <a:prstGeom prst="rect">
              <a:avLst/>
            </a:prstGeom>
            <a:noFill/>
            <a:ln w="9525">
              <a:noFill/>
              <a:miter lim="800000"/>
              <a:headEnd/>
              <a:tailEnd/>
            </a:ln>
            <a:effectLst/>
          </p:spPr>
        </p:pic>
        <p:sp>
          <p:nvSpPr>
            <p:cNvPr id="168966" name="Text Box 1030"/>
            <p:cNvSpPr txBox="1">
              <a:spLocks noChangeArrowheads="1"/>
            </p:cNvSpPr>
            <p:nvPr/>
          </p:nvSpPr>
          <p:spPr bwMode="auto">
            <a:xfrm>
              <a:off x="1968" y="912"/>
              <a:ext cx="970" cy="978"/>
            </a:xfrm>
            <a:prstGeom prst="rect">
              <a:avLst/>
            </a:prstGeom>
            <a:noFill/>
            <a:ln w="9525">
              <a:noFill/>
              <a:miter lim="800000"/>
              <a:headEnd/>
              <a:tailEnd/>
            </a:ln>
          </p:spPr>
          <p:txBody>
            <a:bodyPr>
              <a:prstTxWarp prst="textNoShape">
                <a:avLst/>
              </a:prstTxWarp>
              <a:spAutoFit/>
            </a:bodyPr>
            <a:lstStyle/>
            <a:p>
              <a:pPr algn="ctr"/>
              <a:r>
                <a:rPr lang="en-US"/>
                <a:t>Rainbow from raindrops</a:t>
              </a:r>
            </a:p>
            <a:p>
              <a:pPr algn="ctr"/>
              <a:endParaRPr lang="en-US"/>
            </a:p>
          </p:txBody>
        </p:sp>
      </p:grpSp>
      <p:sp>
        <p:nvSpPr>
          <p:cNvPr id="168967" name="Text Box 1031"/>
          <p:cNvSpPr txBox="1">
            <a:spLocks noChangeArrowheads="1"/>
          </p:cNvSpPr>
          <p:nvPr/>
        </p:nvSpPr>
        <p:spPr bwMode="auto">
          <a:xfrm>
            <a:off x="212725" y="4543425"/>
            <a:ext cx="8550275" cy="1917700"/>
          </a:xfrm>
          <a:prstGeom prst="rect">
            <a:avLst/>
          </a:prstGeom>
          <a:noFill/>
          <a:ln w="9525">
            <a:noFill/>
            <a:miter lim="800000"/>
            <a:headEnd/>
            <a:tailEnd/>
          </a:ln>
        </p:spPr>
        <p:txBody>
          <a:bodyPr>
            <a:prstTxWarp prst="textNoShape">
              <a:avLst/>
            </a:prstTxWarp>
            <a:spAutoFit/>
          </a:bodyPr>
          <a:lstStyle/>
          <a:p>
            <a:r>
              <a:rPr lang="en-US" b="1"/>
              <a:t>Primary Rainbow Angle:</a:t>
            </a:r>
            <a:r>
              <a:rPr lang="en-US"/>
              <a:t>  Angle of Minimum Deviation (turning point) for rays incident with 2 chords in raindrops.</a:t>
            </a:r>
          </a:p>
          <a:p>
            <a:endParaRPr lang="en-US"/>
          </a:p>
          <a:p>
            <a:r>
              <a:rPr lang="en-US" b="1"/>
              <a:t>Secondary Rainbow Angle:</a:t>
            </a:r>
            <a:r>
              <a:rPr lang="en-US"/>
              <a:t>  Angle of Minimum Deviation (turning point) for rays incident with 3 chords in raindrops.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1435</TotalTime>
  <Words>2120</Words>
  <Application>Microsoft Macintosh PowerPoint</Application>
  <PresentationFormat>On-screen Show (4:3)</PresentationFormat>
  <Paragraphs>193</Paragraphs>
  <Slides>42</Slides>
  <Notes>18</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Office Theme</vt:lpstr>
      <vt:lpstr>Chapter 1</vt:lpstr>
      <vt:lpstr>Chapter 1</vt:lpstr>
      <vt:lpstr>Optical Depth from kext: Liquid Water Path</vt:lpstr>
      <vt:lpstr>Aerosol Indirect Effect</vt:lpstr>
      <vt:lpstr>What is the Aerosol Indirect Effect?</vt:lpstr>
      <vt:lpstr>Cloud Optical Depth and Cloud Condensation Nuclei Particles</vt:lpstr>
      <vt:lpstr>Ship Tracks</vt:lpstr>
      <vt:lpstr>Indirect Effect in Nature (from MODIS satellite instrument) </vt:lpstr>
      <vt:lpstr>Geometrical Optics:  Interpret Most Atmospheric Optics from Raindrops and lawn sprinklers (from Wallace and Hobbs CH4)</vt:lpstr>
      <vt:lpstr>AMSR Sensor: http://wwwghcc.msfc.nasa.gov/AMSR/</vt:lpstr>
      <vt:lpstr>CO2 Concentration:  Annual Cycle (green=plants grow and take up CO2, brown=leaves and plants decay and release CO2)</vt:lpstr>
      <vt:lpstr>Hot!</vt:lpstr>
      <vt:lpstr>Some Energy States of Water Molecules</vt:lpstr>
      <vt:lpstr>Slide 14</vt:lpstr>
      <vt:lpstr>FTIR Radiance: Atmospheric IR Window</vt:lpstr>
      <vt:lpstr>Earth’s Surface Temperature</vt:lpstr>
      <vt:lpstr>Radiation Balance</vt:lpstr>
      <vt:lpstr>Earth’s Atmosphere: Vertical Distribution</vt:lpstr>
      <vt:lpstr>Terrestrial Planets: Properties of the Atmospheres</vt:lpstr>
      <vt:lpstr>Terrestrial Planets: Global Average Surface Temperatures</vt:lpstr>
      <vt:lpstr>Spectral Regions</vt:lpstr>
      <vt:lpstr>Top of Atmosphere Solar Spectrum</vt:lpstr>
      <vt:lpstr>Infrared Spectra from Satellite Looking to Earth</vt:lpstr>
      <vt:lpstr>Standard Atmosphere Temperature Profiles</vt:lpstr>
      <vt:lpstr>Actinic flux and UV Dose</vt:lpstr>
      <vt:lpstr>Column Content Calculation Geometry: e.g. how much water vapor mass is in this column?</vt:lpstr>
      <vt:lpstr>Gas Distribution</vt:lpstr>
      <vt:lpstr>Dust Blocks Solar Radiation on Mars: Causes Temperature Inversions</vt:lpstr>
      <vt:lpstr>Expand and Explore Radiative Forcing: Start Simple…</vt:lpstr>
      <vt:lpstr>Conservation of Energy (1st ‘law’ of Thermo)</vt:lpstr>
      <vt:lpstr>Change in the Net Radiation Balance: Radiative Forcing</vt:lpstr>
      <vt:lpstr>Like this…</vt:lpstr>
      <vt:lpstr>Interpretation of the Surface Temperature Change</vt:lpstr>
      <vt:lpstr>Example: Double CO2 and calculate Tsurface.</vt:lpstr>
      <vt:lpstr>Forcings and Feedbacks to Surface Temperature</vt:lpstr>
      <vt:lpstr>Radiative Forcing Estimates</vt:lpstr>
      <vt:lpstr>Temperature Distribution in the Ocean</vt:lpstr>
      <vt:lpstr>Seasonal and Latitudinal Clear Sky Solar Radiation at the Surface</vt:lpstr>
      <vt:lpstr>Seasonal Variation of Ocean Temperature at one Location</vt:lpstr>
      <vt:lpstr>Typical Absorption Coefficient for Ocean Water</vt:lpstr>
      <vt:lpstr>Radiation Penetration Depth Idea</vt:lpstr>
      <vt:lpstr>Radiation Penetration Depth for Ocean Water</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Arnott</dc:creator>
  <cp:lastModifiedBy>William Arnott</cp:lastModifiedBy>
  <cp:revision>20</cp:revision>
  <dcterms:created xsi:type="dcterms:W3CDTF">2011-08-26T05:20:56Z</dcterms:created>
  <dcterms:modified xsi:type="dcterms:W3CDTF">2011-08-27T02:36:51Z</dcterms:modified>
</cp:coreProperties>
</file>