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3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79" r:id="rId11"/>
    <p:sldId id="264" r:id="rId12"/>
    <p:sldId id="265" r:id="rId13"/>
    <p:sldId id="266" r:id="rId14"/>
    <p:sldId id="267" r:id="rId15"/>
    <p:sldId id="268" r:id="rId16"/>
    <p:sldId id="269" r:id="rId17"/>
    <p:sldId id="280" r:id="rId18"/>
    <p:sldId id="270" r:id="rId19"/>
    <p:sldId id="271" r:id="rId20"/>
    <p:sldId id="272" r:id="rId21"/>
    <p:sldId id="273" r:id="rId22"/>
    <p:sldId id="274" r:id="rId23"/>
    <p:sldId id="275" r:id="rId24"/>
    <p:sldId id="281" r:id="rId25"/>
    <p:sldId id="276" r:id="rId26"/>
    <p:sldId id="282" r:id="rId27"/>
    <p:sldId id="277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64"/>
    <p:restoredTop sz="93596"/>
  </p:normalViewPr>
  <p:slideViewPr>
    <p:cSldViewPr snapToGrid="0" snapToObjects="1">
      <p:cViewPr varScale="1">
        <p:scale>
          <a:sx n="104" d="100"/>
          <a:sy n="104" d="100"/>
        </p:scale>
        <p:origin x="216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7439" y="113695"/>
            <a:ext cx="9144000" cy="395352"/>
          </a:xfrm>
        </p:spPr>
        <p:txBody>
          <a:bodyPr anchor="b">
            <a:normAutofit/>
          </a:bodyPr>
          <a:lstStyle>
            <a:lvl1pPr algn="ctr">
              <a:defRPr sz="2400" b="1" i="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223D-0A8C-664C-94E8-CF5C4687E94D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Pat Arnott, UNR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DE2-3CAF-F44F-BD4C-7703B9A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78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223D-0A8C-664C-94E8-CF5C4687E94D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DE2-3CAF-F44F-BD4C-7703B9A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1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223D-0A8C-664C-94E8-CF5C4687E94D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DE2-3CAF-F44F-BD4C-7703B9A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882"/>
            <a:ext cx="10515600" cy="539848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223D-0A8C-664C-94E8-CF5C4687E94D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DE2-3CAF-F44F-BD4C-7703B9A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8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223D-0A8C-664C-94E8-CF5C4687E94D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DE2-3CAF-F44F-BD4C-7703B9A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80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223D-0A8C-664C-94E8-CF5C4687E94D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DE2-3CAF-F44F-BD4C-7703B9A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6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223D-0A8C-664C-94E8-CF5C4687E94D}" type="datetimeFigureOut">
              <a:rPr lang="en-US" smtClean="0"/>
              <a:t>5/9/17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DE2-3CAF-F44F-BD4C-7703B9A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5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223D-0A8C-664C-94E8-CF5C4687E94D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DE2-3CAF-F44F-BD4C-7703B9A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7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223D-0A8C-664C-94E8-CF5C4687E94D}" type="datetimeFigureOut">
              <a:rPr lang="en-US" smtClean="0"/>
              <a:t>5/9/17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DE2-3CAF-F44F-BD4C-7703B9A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2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223D-0A8C-664C-94E8-CF5C4687E94D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DE2-3CAF-F44F-BD4C-7703B9A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2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223D-0A8C-664C-94E8-CF5C4687E94D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DE2-3CAF-F44F-BD4C-7703B9A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12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E223D-0A8C-664C-94E8-CF5C4687E94D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DE2-3CAF-F44F-BD4C-7703B9A0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1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8122" y="236839"/>
            <a:ext cx="9144000" cy="446555"/>
          </a:xfrm>
        </p:spPr>
        <p:txBody>
          <a:bodyPr/>
          <a:lstStyle/>
          <a:p>
            <a:r>
              <a:rPr lang="en-US" dirty="0" smtClean="0"/>
              <a:t>Fast Response (&lt; 1 sec) Thermistor Temperature Sensor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93132" y="2330483"/>
            <a:ext cx="63939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By Pat Arnott</a:t>
            </a:r>
          </a:p>
          <a:p>
            <a:pPr algn="ctr"/>
            <a:r>
              <a:rPr lang="en-US" dirty="0" smtClean="0"/>
              <a:t>Atmospheric Science Program</a:t>
            </a:r>
          </a:p>
          <a:p>
            <a:pPr algn="ctr"/>
            <a:r>
              <a:rPr lang="en-US" dirty="0" smtClean="0"/>
              <a:t>University of Nevada Reno</a:t>
            </a:r>
          </a:p>
          <a:p>
            <a:pPr algn="ctr"/>
            <a:r>
              <a:rPr lang="en-US" dirty="0" smtClean="0"/>
              <a:t>3D printing by Jayne </a:t>
            </a:r>
            <a:r>
              <a:rPr lang="en-US" dirty="0" err="1" smtClean="0"/>
              <a:t>Boehmler</a:t>
            </a:r>
            <a:r>
              <a:rPr lang="en-US" dirty="0" smtClean="0"/>
              <a:t>, Atmospheric Science Grad Student</a:t>
            </a:r>
          </a:p>
          <a:p>
            <a:pPr algn="ctr"/>
            <a:r>
              <a:rPr lang="en-US" dirty="0" smtClean="0"/>
              <a:t>Circuit board machining Wade Cline, Physics </a:t>
            </a:r>
            <a:r>
              <a:rPr lang="en-US" dirty="0" err="1" smtClean="0"/>
              <a:t>Dept</a:t>
            </a:r>
            <a:r>
              <a:rPr lang="en-US" dirty="0" smtClean="0"/>
              <a:t> Machinist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5712" y="5558557"/>
            <a:ext cx="5988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design files and modeling files included in </a:t>
            </a:r>
            <a:r>
              <a:rPr lang="en-US" smtClean="0"/>
              <a:t>project outcome.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Board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541174"/>
            <a:ext cx="8422433" cy="631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8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351"/>
            <a:ext cx="2970427" cy="668500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Receiving Board Layout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Sensors: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Digital and analog pressure,</a:t>
            </a:r>
            <a:br>
              <a:rPr lang="en-US" sz="1800" dirty="0" smtClean="0"/>
            </a:br>
            <a:r>
              <a:rPr lang="en-US" sz="1800" dirty="0" smtClean="0"/>
              <a:t>GPS,</a:t>
            </a:r>
            <a:br>
              <a:rPr lang="en-US" sz="1800" dirty="0" smtClean="0"/>
            </a:br>
            <a:r>
              <a:rPr lang="en-US" sz="1800" dirty="0" smtClean="0"/>
              <a:t>Digital temperature and RH,</a:t>
            </a:r>
            <a:br>
              <a:rPr lang="en-US" sz="1800" dirty="0" smtClean="0"/>
            </a:br>
            <a:r>
              <a:rPr lang="en-US" sz="1800" dirty="0" smtClean="0"/>
              <a:t>Thermistor,</a:t>
            </a:r>
            <a:br>
              <a:rPr lang="en-US" sz="1800" dirty="0" smtClean="0"/>
            </a:br>
            <a:r>
              <a:rPr lang="en-US" sz="1800" dirty="0" smtClean="0"/>
              <a:t>5 analog inputs for Teensy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Teensy 3.6 microcontroller with real time clock and microSD card data storage.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Nokia 5110 display screen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Power from 12 volts in, converted to 5 volts.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Battery backup for the real time clock</a:t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2970427" y="0"/>
            <a:ext cx="9082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0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79" y="200665"/>
            <a:ext cx="10838935" cy="5398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Transceiver on Receiving Board</a:t>
            </a:r>
            <a:br>
              <a:rPr lang="en-US" dirty="0" smtClean="0"/>
            </a:br>
            <a:r>
              <a:rPr lang="en-US" dirty="0" smtClean="0"/>
              <a:t>Purpose: Convert TTL serial output to RS232 standard for old style serial port on computer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6469"/>
            <a:ext cx="12192000" cy="44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5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Board Layout: Front Side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7676"/>
            <a:ext cx="12192000" cy="550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9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Board Layout: Back Side (note capacitors C1 through C5)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7676"/>
            <a:ext cx="12192000" cy="5502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0389" y="6351373"/>
            <a:ext cx="346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 stencil is from the front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3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87" y="753762"/>
            <a:ext cx="10673044" cy="6011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1" y="0"/>
            <a:ext cx="10515600" cy="539848"/>
          </a:xfrm>
        </p:spPr>
        <p:txBody>
          <a:bodyPr/>
          <a:lstStyle/>
          <a:p>
            <a:r>
              <a:rPr lang="en-US" dirty="0" smtClean="0"/>
              <a:t>3D print box for circuit 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58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print box top: Slot is for wires from thermistor and digital T and RH sensors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108"/>
            <a:ext cx="12192000" cy="597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91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16" y="120220"/>
            <a:ext cx="10515600" cy="539848"/>
          </a:xfrm>
        </p:spPr>
        <p:txBody>
          <a:bodyPr/>
          <a:lstStyle/>
          <a:p>
            <a:r>
              <a:rPr lang="en-US" dirty="0" smtClean="0"/>
              <a:t>Board and Sensor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0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Time Response: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835" y="678730"/>
            <a:ext cx="87919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the paper:</a:t>
            </a:r>
            <a:br>
              <a:rPr lang="en-US" dirty="0" smtClean="0"/>
            </a:br>
            <a:r>
              <a:rPr lang="en-US" dirty="0" smtClean="0"/>
              <a:t>N. K. Wagner, “Theoretical Time Constant and Radiation Error of a </a:t>
            </a:r>
            <a:r>
              <a:rPr lang="en-US" dirty="0" err="1" smtClean="0"/>
              <a:t>Rocketsonde</a:t>
            </a:r>
            <a:r>
              <a:rPr lang="en-US" dirty="0" smtClean="0"/>
              <a:t> Thermistor”</a:t>
            </a:r>
            <a:br>
              <a:rPr lang="en-US" dirty="0" smtClean="0"/>
            </a:br>
            <a:r>
              <a:rPr lang="en-US" dirty="0" smtClean="0"/>
              <a:t>Journal of Meteorology, vol. 18, 1961, pgs. 606-614.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5096"/>
            <a:ext cx="8497914" cy="4854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78266" y="1775096"/>
            <a:ext cx="214967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1 of the paper is</a:t>
            </a:r>
            <a:br>
              <a:rPr lang="en-US" dirty="0" smtClean="0"/>
            </a:br>
            <a:r>
              <a:rPr lang="en-US" dirty="0" smtClean="0"/>
              <a:t>shown here. We will use </a:t>
            </a:r>
            <a:br>
              <a:rPr lang="en-US" dirty="0" smtClean="0"/>
            </a:br>
            <a:r>
              <a:rPr lang="en-US" dirty="0" smtClean="0"/>
              <a:t>the theory to an altitude</a:t>
            </a:r>
            <a:br>
              <a:rPr lang="en-US" dirty="0" smtClean="0"/>
            </a:br>
            <a:r>
              <a:rPr lang="en-US" dirty="0" smtClean="0"/>
              <a:t>of 25-30 km.</a:t>
            </a:r>
          </a:p>
          <a:p>
            <a:endParaRPr lang="en-US" dirty="0"/>
          </a:p>
          <a:p>
            <a:r>
              <a:rPr lang="en-US" dirty="0" smtClean="0"/>
              <a:t>The thermistor in this paper</a:t>
            </a:r>
            <a:br>
              <a:rPr lang="en-US" dirty="0" smtClean="0"/>
            </a:br>
            <a:r>
              <a:rPr lang="en-US" dirty="0" smtClean="0"/>
              <a:t>is ventilated as a sensor </a:t>
            </a:r>
            <a:br>
              <a:rPr lang="en-US" dirty="0" smtClean="0"/>
            </a:br>
            <a:r>
              <a:rPr lang="en-US" dirty="0" smtClean="0"/>
              <a:t>attached to a falling parachute </a:t>
            </a:r>
            <a:br>
              <a:rPr lang="en-US" dirty="0" smtClean="0"/>
            </a:br>
            <a:r>
              <a:rPr lang="en-US" dirty="0" smtClean="0"/>
              <a:t>released when the rocket </a:t>
            </a:r>
            <a:br>
              <a:rPr lang="en-US" dirty="0" smtClean="0"/>
            </a:br>
            <a:r>
              <a:rPr lang="en-US" dirty="0" smtClean="0"/>
              <a:t>reaches peak altitude.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Note that parachute fall speed</a:t>
            </a:r>
            <a:br>
              <a:rPr lang="en-US" dirty="0" smtClean="0"/>
            </a:br>
            <a:r>
              <a:rPr lang="en-US" dirty="0" smtClean="0"/>
              <a:t>increases with height, while</a:t>
            </a:r>
            <a:br>
              <a:rPr lang="en-US" dirty="0" smtClean="0"/>
            </a:br>
            <a:r>
              <a:rPr lang="en-US" dirty="0" smtClean="0"/>
              <a:t>time constant increases as well,</a:t>
            </a:r>
            <a:br>
              <a:rPr lang="en-US" dirty="0" smtClean="0"/>
            </a:br>
            <a:r>
              <a:rPr lang="en-US" dirty="0" smtClean="0"/>
              <a:t>making the measurement all</a:t>
            </a:r>
            <a:br>
              <a:rPr lang="en-US" dirty="0" smtClean="0"/>
            </a:br>
            <a:r>
              <a:rPr lang="en-US" dirty="0" smtClean="0"/>
              <a:t>the more difficult.</a:t>
            </a:r>
          </a:p>
        </p:txBody>
      </p:sp>
    </p:spTree>
    <p:extLst>
      <p:ext uri="{BB962C8B-B14F-4D97-AF65-F5344CB8AC3E}">
        <p14:creationId xmlns:p14="http://schemas.microsoft.com/office/powerpoint/2010/main" val="11173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Time Response: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2545" y="613416"/>
            <a:ext cx="7999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Based on the paper:</a:t>
            </a:r>
            <a:br>
              <a:rPr lang="en-US" sz="1600" b="1" dirty="0" smtClean="0"/>
            </a:br>
            <a:r>
              <a:rPr lang="en-US" sz="1600" b="1" dirty="0" smtClean="0"/>
              <a:t>N. K. Wagner, “Theoretical Time Constant and Radiation Error of a </a:t>
            </a:r>
            <a:r>
              <a:rPr lang="en-US" sz="1600" b="1" dirty="0" err="1" smtClean="0"/>
              <a:t>Rocketsonde</a:t>
            </a:r>
            <a:r>
              <a:rPr lang="en-US" sz="1600" b="1" dirty="0" smtClean="0"/>
              <a:t> Thermistor”</a:t>
            </a:r>
            <a:br>
              <a:rPr lang="en-US" sz="1600" b="1" dirty="0" smtClean="0"/>
            </a:br>
            <a:r>
              <a:rPr lang="en-US" sz="1600" b="1" dirty="0" smtClean="0"/>
              <a:t>Journal of Meteorology, vol. 18, 1961, pgs. 606-614.</a:t>
            </a:r>
          </a:p>
          <a:p>
            <a:endParaRPr lang="en-US" sz="1600" b="1" dirty="0" smtClean="0"/>
          </a:p>
          <a:p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479162" y="678730"/>
            <a:ext cx="3270575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2 of the paper is</a:t>
            </a:r>
            <a:br>
              <a:rPr lang="en-US" dirty="0" smtClean="0"/>
            </a:br>
            <a:r>
              <a:rPr lang="en-US" dirty="0" smtClean="0"/>
              <a:t>shown here. We will use </a:t>
            </a:r>
            <a:br>
              <a:rPr lang="en-US" dirty="0" smtClean="0"/>
            </a:br>
            <a:r>
              <a:rPr lang="en-US" dirty="0" smtClean="0"/>
              <a:t>the theory to an altitude</a:t>
            </a:r>
            <a:br>
              <a:rPr lang="en-US" dirty="0" smtClean="0"/>
            </a:br>
            <a:r>
              <a:rPr lang="en-US" dirty="0" smtClean="0"/>
              <a:t>of 25-30 km.</a:t>
            </a:r>
          </a:p>
          <a:p>
            <a:endParaRPr lang="en-US" dirty="0"/>
          </a:p>
          <a:p>
            <a:r>
              <a:rPr lang="en-US" dirty="0" smtClean="0"/>
              <a:t>The thermistor in this paper</a:t>
            </a:r>
            <a:br>
              <a:rPr lang="en-US" dirty="0" smtClean="0"/>
            </a:br>
            <a:r>
              <a:rPr lang="en-US" dirty="0" smtClean="0"/>
              <a:t>is ventilated as a sensor </a:t>
            </a:r>
            <a:br>
              <a:rPr lang="en-US" dirty="0" smtClean="0"/>
            </a:br>
            <a:r>
              <a:rPr lang="en-US" dirty="0" smtClean="0"/>
              <a:t>attached to a falling parachute </a:t>
            </a:r>
            <a:br>
              <a:rPr lang="en-US" dirty="0" smtClean="0"/>
            </a:br>
            <a:r>
              <a:rPr lang="en-US" dirty="0" smtClean="0"/>
              <a:t>released when the rocket </a:t>
            </a:r>
            <a:br>
              <a:rPr lang="en-US" dirty="0" smtClean="0"/>
            </a:br>
            <a:r>
              <a:rPr lang="en-US" dirty="0" smtClean="0"/>
              <a:t>reaches peak altitude.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Note that parachute fall speed</a:t>
            </a:r>
            <a:br>
              <a:rPr lang="en-US" dirty="0" smtClean="0"/>
            </a:br>
            <a:r>
              <a:rPr lang="en-US" dirty="0" smtClean="0"/>
              <a:t>increases with height, while</a:t>
            </a:r>
            <a:br>
              <a:rPr lang="en-US" dirty="0" smtClean="0"/>
            </a:br>
            <a:r>
              <a:rPr lang="en-US" dirty="0" smtClean="0"/>
              <a:t>time constant increases as well,</a:t>
            </a:r>
            <a:br>
              <a:rPr lang="en-US" dirty="0" smtClean="0"/>
            </a:br>
            <a:r>
              <a:rPr lang="en-US" dirty="0" smtClean="0"/>
              <a:t>making the measurement all</a:t>
            </a:r>
            <a:br>
              <a:rPr lang="en-US" dirty="0" smtClean="0"/>
            </a:br>
            <a:r>
              <a:rPr lang="en-US" dirty="0" smtClean="0"/>
              <a:t>the more difficult.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 err="1" smtClean="0"/>
              <a:t>Perlan</a:t>
            </a:r>
            <a:r>
              <a:rPr lang="en-US" dirty="0" smtClean="0"/>
              <a:t> aircraft moves much</a:t>
            </a:r>
            <a:br>
              <a:rPr lang="en-US" dirty="0" smtClean="0"/>
            </a:br>
            <a:r>
              <a:rPr lang="en-US" dirty="0" smtClean="0"/>
              <a:t>faster (horizontally) than the </a:t>
            </a:r>
            <a:br>
              <a:rPr lang="en-US" dirty="0" smtClean="0"/>
            </a:br>
            <a:r>
              <a:rPr lang="en-US" dirty="0" smtClean="0"/>
              <a:t>parachute falls, so time response</a:t>
            </a:r>
            <a:br>
              <a:rPr lang="en-US" dirty="0" smtClean="0"/>
            </a:br>
            <a:r>
              <a:rPr lang="en-US" dirty="0" smtClean="0"/>
              <a:t>calculations are upper estimates.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5535"/>
            <a:ext cx="8376617" cy="52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0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 for the Temperature Sensor: The </a:t>
            </a:r>
            <a:r>
              <a:rPr lang="en-US" dirty="0" err="1" smtClean="0"/>
              <a:t>Perlan</a:t>
            </a:r>
            <a:r>
              <a:rPr lang="en-US" dirty="0" smtClean="0"/>
              <a:t> Project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Go for the World’s Record Altitude Glider Flight.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465" y="951751"/>
            <a:ext cx="3526085" cy="4125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84" y="844063"/>
            <a:ext cx="6287703" cy="4107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1537" y="6627168"/>
            <a:ext cx="52004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From </a:t>
            </a:r>
            <a:r>
              <a:rPr lang="mr-IN" sz="900" dirty="0" err="1"/>
              <a:t>http</a:t>
            </a:r>
            <a:r>
              <a:rPr lang="mr-IN" sz="900" dirty="0"/>
              <a:t>://</a:t>
            </a:r>
            <a:r>
              <a:rPr lang="mr-IN" sz="900" dirty="0" err="1"/>
              <a:t>pubs.rsc.org</a:t>
            </a:r>
            <a:r>
              <a:rPr lang="mr-IN" sz="900" dirty="0"/>
              <a:t>/</a:t>
            </a:r>
            <a:r>
              <a:rPr lang="mr-IN" sz="900" dirty="0" err="1"/>
              <a:t>en</a:t>
            </a:r>
            <a:r>
              <a:rPr lang="mr-IN" sz="900" dirty="0"/>
              <a:t>/</a:t>
            </a:r>
            <a:r>
              <a:rPr lang="mr-IN" sz="900" dirty="0" err="1"/>
              <a:t>content</a:t>
            </a:r>
            <a:r>
              <a:rPr lang="mr-IN" sz="900" dirty="0"/>
              <a:t>/</a:t>
            </a:r>
            <a:r>
              <a:rPr lang="mr-IN" sz="900" dirty="0" err="1"/>
              <a:t>chapterhtml</a:t>
            </a:r>
            <a:r>
              <a:rPr lang="mr-IN" sz="900" dirty="0"/>
              <a:t>/2015/bk9781782620761-00001?isbn=978-1-78262-076-1</a:t>
            </a:r>
            <a:endParaRPr lang="en-US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78" y="5025472"/>
            <a:ext cx="4073624" cy="1418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14907" y="5426839"/>
            <a:ext cx="6979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Perlan</a:t>
            </a:r>
            <a:r>
              <a:rPr lang="en-US" dirty="0" smtClean="0"/>
              <a:t> 2 glider aircraft will ride atmospheric gravity waves, made</a:t>
            </a:r>
            <a:br>
              <a:rPr lang="en-US" dirty="0" smtClean="0"/>
            </a:br>
            <a:r>
              <a:rPr lang="en-US" dirty="0" smtClean="0"/>
              <a:t>stronger by interaction with the Antarctic vortex, to a record height for</a:t>
            </a:r>
            <a:br>
              <a:rPr lang="en-US" dirty="0" smtClean="0"/>
            </a:br>
            <a:r>
              <a:rPr lang="en-US" dirty="0" smtClean="0"/>
              <a:t>a glider ≈ 30 km altitude. Temperature measurements allow for mapping</a:t>
            </a:r>
            <a:br>
              <a:rPr lang="en-US" dirty="0" smtClean="0"/>
            </a:br>
            <a:r>
              <a:rPr lang="en-US" dirty="0" smtClean="0"/>
              <a:t>of the wave structure to characterize it, and help navigate.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3684" y="6472788"/>
            <a:ext cx="375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www.perlanproject.org</a:t>
            </a:r>
            <a:r>
              <a:rPr lang="en-US" dirty="0"/>
              <a:t>/aircraft</a:t>
            </a:r>
          </a:p>
        </p:txBody>
      </p:sp>
    </p:spTree>
    <p:extLst>
      <p:ext uri="{BB962C8B-B14F-4D97-AF65-F5344CB8AC3E}">
        <p14:creationId xmlns:p14="http://schemas.microsoft.com/office/powerpoint/2010/main" val="1130173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10" y="834830"/>
            <a:ext cx="11053551" cy="3503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6490" y="4683967"/>
            <a:ext cx="96468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Implemented in Fortran, with subroutines I wrote years ago for the thermal physical properties of air.</a:t>
            </a:r>
          </a:p>
          <a:p>
            <a:endParaRPr lang="en-US" dirty="0"/>
          </a:p>
          <a:p>
            <a:r>
              <a:rPr lang="en-US" dirty="0" smtClean="0"/>
              <a:t>Atmospheric temperature and pressure vs height taken from this simple description:</a:t>
            </a:r>
          </a:p>
          <a:p>
            <a:r>
              <a:rPr lang="en-US" dirty="0"/>
              <a:t>https://</a:t>
            </a:r>
            <a:r>
              <a:rPr lang="en-US" dirty="0" err="1"/>
              <a:t>www.grc.nasa.gov</a:t>
            </a:r>
            <a:r>
              <a:rPr lang="en-US" dirty="0"/>
              <a:t>/www/k-12/airplane/</a:t>
            </a:r>
            <a:r>
              <a:rPr lang="en-US" dirty="0" err="1"/>
              <a:t>atmosmet.html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81" y="0"/>
            <a:ext cx="4572000" cy="33086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10" y="0"/>
            <a:ext cx="4572000" cy="3308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9718" y="206600"/>
            <a:ext cx="10515600" cy="539848"/>
          </a:xfrm>
        </p:spPr>
        <p:txBody>
          <a:bodyPr/>
          <a:lstStyle/>
          <a:p>
            <a:r>
              <a:rPr lang="en-US" dirty="0" smtClean="0"/>
              <a:t>Model Atmosphere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81" y="3430167"/>
            <a:ext cx="4572000" cy="3308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310" y="3430167"/>
            <a:ext cx="4572000" cy="330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Thermistor Calculated Time Response as if it were falling with a parachute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024" y="571500"/>
            <a:ext cx="7176668" cy="5201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75845" y="1362269"/>
            <a:ext cx="246285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Unrealistic above</a:t>
            </a:r>
          </a:p>
          <a:p>
            <a:r>
              <a:rPr lang="en-US" dirty="0" smtClean="0"/>
              <a:t>25 km.</a:t>
            </a:r>
          </a:p>
          <a:p>
            <a:r>
              <a:rPr lang="en-US" dirty="0" smtClean="0"/>
              <a:t>Convective heat </a:t>
            </a:r>
            <a:br>
              <a:rPr lang="en-US" dirty="0" smtClean="0"/>
            </a:br>
            <a:r>
              <a:rPr lang="en-US" dirty="0" smtClean="0"/>
              <a:t>transfer coefficient</a:t>
            </a:r>
            <a:br>
              <a:rPr lang="en-US" dirty="0" smtClean="0"/>
            </a:br>
            <a:r>
              <a:rPr lang="en-US" dirty="0" smtClean="0"/>
              <a:t>needs change.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(See fig. 1 of paper</a:t>
            </a:r>
            <a:br>
              <a:rPr lang="en-US" dirty="0" smtClean="0"/>
            </a:br>
            <a:r>
              <a:rPr lang="en-US" dirty="0" smtClean="0"/>
              <a:t>for more correct shape).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187559" y="5772745"/>
            <a:ext cx="92055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Notes: Reasonably matches product claim of 0.8 seconds in still air at the ground.</a:t>
            </a:r>
            <a:br>
              <a:rPr lang="en-US" dirty="0" smtClean="0"/>
            </a:br>
            <a:r>
              <a:rPr lang="en-US" dirty="0" smtClean="0"/>
              <a:t>Since aircraft speed is probably an order of magnitude larger than parachute (at least), theory is </a:t>
            </a:r>
            <a:br>
              <a:rPr lang="en-US" dirty="0" smtClean="0"/>
            </a:br>
            <a:r>
              <a:rPr lang="en-US" dirty="0" smtClean="0"/>
              <a:t>providing an upper limit for the time response.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73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Thermistor Calculated Time Response as if it moving at 10x fall speed of parachute.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8604" y="6330047"/>
            <a:ext cx="8441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Notes: Time response calculation for speed a factor of 10 faster than a </a:t>
            </a:r>
            <a:r>
              <a:rPr lang="en-US" smtClean="0"/>
              <a:t>falling parachute.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421" y="1081338"/>
            <a:ext cx="6197408" cy="4491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4644"/>
            <a:ext cx="5918654" cy="428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2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Overnight Testing Set Up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5233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in Ambient Conditions: Overnight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046" y="802433"/>
            <a:ext cx="7843907" cy="56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35569" y="857250"/>
            <a:ext cx="6858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79069" y="85725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3984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On Road Set Up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025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Driving in Car along I80 in Reno using GPS on control board for speed sensor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865" y="678730"/>
            <a:ext cx="6015135" cy="4368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8730"/>
            <a:ext cx="6176865" cy="448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0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Freezer Test: Suddenly put Thermistor in Upright Freezer.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478" y="678730"/>
            <a:ext cx="7929219" cy="574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073" y="1"/>
            <a:ext cx="10515600" cy="596766"/>
          </a:xfrm>
        </p:spPr>
        <p:txBody>
          <a:bodyPr/>
          <a:lstStyle/>
          <a:p>
            <a:r>
              <a:rPr lang="en-US" dirty="0" smtClean="0"/>
              <a:t>Based on the Amphenol Thermistor </a:t>
            </a:r>
            <a:r>
              <a:rPr lang="de-DE" b="0" dirty="0" smtClean="0"/>
              <a:t>BR11KA152M (</a:t>
            </a:r>
            <a:r>
              <a:rPr lang="de-DE" b="0" dirty="0" err="1" smtClean="0"/>
              <a:t>available</a:t>
            </a:r>
            <a:r>
              <a:rPr lang="de-DE" b="0" dirty="0" smtClean="0"/>
              <a:t> </a:t>
            </a:r>
            <a:r>
              <a:rPr lang="de-DE" b="0" dirty="0" err="1" smtClean="0"/>
              <a:t>through</a:t>
            </a:r>
            <a:r>
              <a:rPr lang="de-DE" b="0" dirty="0" smtClean="0"/>
              <a:t> </a:t>
            </a:r>
            <a:r>
              <a:rPr lang="de-DE" b="0" dirty="0" err="1" smtClean="0"/>
              <a:t>Mouser</a:t>
            </a:r>
            <a:r>
              <a:rPr lang="de-DE" b="0" dirty="0" smtClean="0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52" y="596768"/>
            <a:ext cx="5029199" cy="279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210" y="2734489"/>
            <a:ext cx="5441701" cy="22891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210" y="736335"/>
            <a:ext cx="4613859" cy="18585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2" y="3959317"/>
            <a:ext cx="5396456" cy="21286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210" y="5023618"/>
            <a:ext cx="4620209" cy="169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0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073" y="1"/>
            <a:ext cx="10515600" cy="596766"/>
          </a:xfrm>
        </p:spPr>
        <p:txBody>
          <a:bodyPr/>
          <a:lstStyle/>
          <a:p>
            <a:r>
              <a:rPr lang="en-US" dirty="0" smtClean="0"/>
              <a:t>Based on the Amphenol Thermistor </a:t>
            </a:r>
            <a:r>
              <a:rPr lang="de-DE" b="0" dirty="0" smtClean="0"/>
              <a:t>BR11KA152M (</a:t>
            </a:r>
            <a:r>
              <a:rPr lang="de-DE" b="0" dirty="0" err="1" smtClean="0"/>
              <a:t>available</a:t>
            </a:r>
            <a:r>
              <a:rPr lang="de-DE" b="0" dirty="0" smtClean="0"/>
              <a:t> </a:t>
            </a:r>
            <a:r>
              <a:rPr lang="de-DE" b="0" dirty="0" err="1" smtClean="0"/>
              <a:t>through</a:t>
            </a:r>
            <a:r>
              <a:rPr lang="de-DE" b="0" dirty="0" smtClean="0"/>
              <a:t> </a:t>
            </a:r>
            <a:r>
              <a:rPr lang="de-DE" b="0" dirty="0" err="1" smtClean="0"/>
              <a:t>Mouser</a:t>
            </a:r>
            <a:r>
              <a:rPr lang="de-DE" b="0" dirty="0" smtClean="0"/>
              <a:t>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49" y="799178"/>
            <a:ext cx="5398449" cy="2030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534" y="1648940"/>
            <a:ext cx="3278154" cy="1180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4" y="3459891"/>
            <a:ext cx="5849784" cy="19082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63730" y="1235676"/>
            <a:ext cx="498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Guides Circuit for Measuring Thermistor Resistance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Nominal Temperature Table and Stein Hart </a:t>
            </a:r>
            <a:br>
              <a:rPr lang="en-US" dirty="0" smtClean="0"/>
            </a:br>
            <a:r>
              <a:rPr lang="en-US" dirty="0" smtClean="0"/>
              <a:t>Equation: Note R(T=25 C) = 1.5 </a:t>
            </a:r>
            <a:r>
              <a:rPr lang="en-US" dirty="0" err="1" smtClean="0"/>
              <a:t>kOhm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244" y="38547"/>
            <a:ext cx="4924181" cy="6819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84533"/>
            <a:ext cx="2387600" cy="58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3719" y="217135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5943600" algn="r"/>
              </a:tabLst>
            </a:pPr>
            <a:r>
              <a:rPr lang="en-US" dirty="0" smtClean="0">
                <a:effectLst/>
                <a:latin typeface="Calibri" charset="0"/>
                <a:ea typeface="Calibri" charset="0"/>
                <a:cs typeface="Times New Roman" charset="0"/>
              </a:rPr>
              <a:t>where for that table, </a:t>
            </a:r>
            <a:r>
              <a:rPr lang="en-US" i="1" dirty="0" smtClean="0">
                <a:effectLst/>
                <a:latin typeface="Calibri" charset="0"/>
                <a:ea typeface="Calibri" charset="0"/>
                <a:cs typeface="Times New Roman" charset="0"/>
              </a:rPr>
              <a:t>T</a:t>
            </a:r>
            <a:r>
              <a:rPr lang="en-US" dirty="0" smtClean="0">
                <a:effectLst/>
                <a:latin typeface="Calibri" charset="0"/>
                <a:ea typeface="Calibri" charset="0"/>
                <a:cs typeface="Times New Roman" charset="0"/>
              </a:rPr>
              <a:t> is in </a:t>
            </a:r>
            <a:r>
              <a:rPr lang="en-US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Celcius</a:t>
            </a:r>
            <a:r>
              <a:rPr lang="en-US" dirty="0" smtClean="0">
                <a:effectLst/>
                <a:latin typeface="Calibri" charset="0"/>
                <a:ea typeface="Calibri" charset="0"/>
                <a:cs typeface="Times New Roman" charset="0"/>
              </a:rPr>
              <a:t>, </a:t>
            </a:r>
            <a:r>
              <a:rPr lang="en-US" i="1" dirty="0" smtClean="0">
                <a:effectLst/>
                <a:latin typeface="Calibri" charset="0"/>
                <a:ea typeface="Calibri" charset="0"/>
                <a:cs typeface="Times New Roman" charset="0"/>
              </a:rPr>
              <a:t>R</a:t>
            </a:r>
            <a:r>
              <a:rPr lang="en-US" dirty="0" smtClean="0">
                <a:effectLst/>
                <a:latin typeface="Calibri" charset="0"/>
                <a:ea typeface="Calibri" charset="0"/>
                <a:cs typeface="Times New Roman" charset="0"/>
              </a:rPr>
              <a:t> is in Ohms, and</a:t>
            </a:r>
          </a:p>
          <a:p>
            <a:pPr>
              <a:tabLst>
                <a:tab pos="5943600" algn="r"/>
              </a:tabLst>
            </a:pPr>
            <a:r>
              <a:rPr lang="en-US" dirty="0" smtClean="0">
                <a:effectLst/>
                <a:latin typeface="Calibri" charset="0"/>
                <a:ea typeface="Calibri" charset="0"/>
                <a:cs typeface="Times New Roman" charset="0"/>
              </a:rPr>
              <a:t> </a:t>
            </a:r>
          </a:p>
          <a:p>
            <a:pPr>
              <a:tabLst>
                <a:tab pos="5943600" algn="r"/>
              </a:tabLst>
            </a:pPr>
            <a:r>
              <a:rPr lang="en-US" i="1" dirty="0" smtClean="0">
                <a:effectLst/>
                <a:latin typeface="Calibri" charset="0"/>
                <a:ea typeface="Calibri" charset="0"/>
                <a:cs typeface="Times New Roman" charset="0"/>
              </a:rPr>
              <a:t>A</a:t>
            </a:r>
            <a:r>
              <a:rPr lang="en-US" dirty="0" smtClean="0">
                <a:effectLst/>
                <a:latin typeface="Calibri" charset="0"/>
                <a:ea typeface="Calibri" charset="0"/>
                <a:cs typeface="Times New Roman" charset="0"/>
              </a:rPr>
              <a:t>= 1.051740553e-3,</a:t>
            </a:r>
          </a:p>
          <a:p>
            <a:pPr>
              <a:tabLst>
                <a:tab pos="5943600" algn="r"/>
              </a:tabLst>
            </a:pPr>
            <a:r>
              <a:rPr lang="en-US" i="1" dirty="0" smtClean="0">
                <a:effectLst/>
                <a:latin typeface="Calibri" charset="0"/>
                <a:ea typeface="Calibri" charset="0"/>
                <a:cs typeface="Times New Roman" charset="0"/>
              </a:rPr>
              <a:t>B</a:t>
            </a:r>
            <a:r>
              <a:rPr lang="en-US" dirty="0" smtClean="0">
                <a:effectLst/>
                <a:latin typeface="Calibri" charset="0"/>
                <a:ea typeface="Calibri" charset="0"/>
                <a:cs typeface="Times New Roman" charset="0"/>
              </a:rPr>
              <a:t>= 3.042515034e-4,</a:t>
            </a:r>
          </a:p>
          <a:p>
            <a:pPr>
              <a:tabLst>
                <a:tab pos="5943600" algn="r"/>
              </a:tabLst>
            </a:pPr>
            <a:r>
              <a:rPr lang="en-US" i="1" dirty="0" smtClean="0">
                <a:effectLst/>
                <a:latin typeface="Calibri" charset="0"/>
                <a:ea typeface="Calibri" charset="0"/>
                <a:cs typeface="Times New Roman" charset="0"/>
              </a:rPr>
              <a:t>C</a:t>
            </a:r>
            <a:r>
              <a:rPr lang="en-US" dirty="0" smtClean="0">
                <a:effectLst/>
                <a:latin typeface="Calibri" charset="0"/>
                <a:ea typeface="Calibri" charset="0"/>
                <a:cs typeface="Times New Roman" charset="0"/>
              </a:rPr>
              <a:t>= 1.974195817e-7.</a:t>
            </a:r>
            <a:endParaRPr lang="en-US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823665"/>
            <a:ext cx="71092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943600" algn="r"/>
              </a:tabLst>
            </a:pPr>
            <a:r>
              <a:rPr lang="en-US" dirty="0" smtClean="0">
                <a:effectLst/>
                <a:latin typeface="Calibri" charset="0"/>
                <a:ea typeface="Calibri" charset="0"/>
                <a:cs typeface="Times New Roman" charset="0"/>
              </a:rPr>
              <a:t>The website for the Stein Hart calculator is </a:t>
            </a:r>
            <a:r>
              <a:rPr lang="en-US" sz="1400" dirty="0" smtClean="0">
                <a:effectLst/>
                <a:latin typeface="Calibri" charset="0"/>
                <a:ea typeface="Calibri" charset="0"/>
                <a:cs typeface="Times New Roman" charset="0"/>
              </a:rPr>
              <a:t>http://</a:t>
            </a:r>
            <a:r>
              <a:rPr lang="en-US" sz="1400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www.thinksrs.com</a:t>
            </a:r>
            <a:r>
              <a:rPr lang="en-US" sz="1400" dirty="0" smtClean="0">
                <a:effectLst/>
                <a:latin typeface="Calibri" charset="0"/>
                <a:ea typeface="Calibri" charset="0"/>
                <a:cs typeface="Times New Roman" charset="0"/>
              </a:rPr>
              <a:t>/downloads/programs/Therm%20Calc/</a:t>
            </a:r>
            <a:r>
              <a:rPr lang="en-US" sz="1400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NTCCalibrator</a:t>
            </a:r>
            <a:r>
              <a:rPr lang="en-US" sz="1400" dirty="0" smtClean="0">
                <a:effectLst/>
                <a:latin typeface="Calibri" charset="0"/>
                <a:ea typeface="Calibri" charset="0"/>
                <a:cs typeface="Times New Roman" charset="0"/>
              </a:rPr>
              <a:t>/</a:t>
            </a:r>
            <a:r>
              <a:rPr lang="en-US" sz="1400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NTCcalculator.htm</a:t>
            </a:r>
            <a:endParaRPr lang="en-US" sz="14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341" y="3892378"/>
            <a:ext cx="613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Stein Hart Coefficients were calculated from the website below,</a:t>
            </a:r>
            <a:br>
              <a:rPr lang="en-US" dirty="0" smtClean="0"/>
            </a:br>
            <a:r>
              <a:rPr lang="en-US" dirty="0" smtClean="0"/>
              <a:t>using the table values for resistance at -80 C, -40 C, and 25 C.</a:t>
            </a:r>
          </a:p>
        </p:txBody>
      </p:sp>
    </p:spTree>
    <p:extLst>
      <p:ext uri="{BB962C8B-B14F-4D97-AF65-F5344CB8AC3E}">
        <p14:creationId xmlns:p14="http://schemas.microsoft.com/office/powerpoint/2010/main" val="79244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68" y="138882"/>
            <a:ext cx="12068432" cy="539848"/>
          </a:xfrm>
        </p:spPr>
        <p:txBody>
          <a:bodyPr>
            <a:normAutofit/>
          </a:bodyPr>
          <a:lstStyle/>
          <a:p>
            <a:r>
              <a:rPr lang="en-US" dirty="0" smtClean="0"/>
              <a:t>Design Using a Voltage Divider Circuit, Thermistor Resistance, and Fixed Resistance = 1 </a:t>
            </a:r>
            <a:r>
              <a:rPr lang="en-US" dirty="0" err="1" smtClean="0"/>
              <a:t>Mohm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421" y="1922808"/>
            <a:ext cx="3038218" cy="3082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91" y="726664"/>
            <a:ext cx="7249125" cy="5253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6326659"/>
            <a:ext cx="8865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 resistance = 1 </a:t>
            </a:r>
            <a:r>
              <a:rPr lang="en-US" dirty="0" err="1" smtClean="0"/>
              <a:t>MegOhm</a:t>
            </a:r>
            <a:r>
              <a:rPr lang="en-US" dirty="0" smtClean="0"/>
              <a:t> chosen to keep thermistor power dissipation below 0.007 </a:t>
            </a:r>
            <a:r>
              <a:rPr lang="en-US" dirty="0" err="1" smtClean="0"/>
              <a:t>mW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68" y="138882"/>
            <a:ext cx="12068432" cy="539848"/>
          </a:xfrm>
        </p:spPr>
        <p:txBody>
          <a:bodyPr>
            <a:normAutofit/>
          </a:bodyPr>
          <a:lstStyle/>
          <a:p>
            <a:r>
              <a:rPr lang="en-US" dirty="0" smtClean="0"/>
              <a:t>Design Using a Voltage Divider Circuit, Thermistor Resistance, and Fixed Resistance = 1 </a:t>
            </a:r>
            <a:r>
              <a:rPr lang="en-US" dirty="0" err="1" smtClean="0"/>
              <a:t>Mohm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998" y="1539749"/>
            <a:ext cx="3242935" cy="3290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8" y="651865"/>
            <a:ext cx="7006282" cy="5077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567" y="5908734"/>
            <a:ext cx="11916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Maximum thermistor voltage is about 1 volt. The AD623 instrument amplifier provides gain of 4.834.</a:t>
            </a:r>
          </a:p>
          <a:p>
            <a:r>
              <a:rPr lang="en-US" b="1" dirty="0" smtClean="0"/>
              <a:t>The ADS1115 analog to digital convertor was chosen because it provides programmable gain of </a:t>
            </a:r>
          </a:p>
          <a:p>
            <a:r>
              <a:rPr lang="en-US" b="1" dirty="0" smtClean="0"/>
              <a:t>1, 2, 4, 8, and 16, so that it can help provide good measurements at warmer temperatures where the voltage is about 8 mv.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740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Sensor Head Schematic: Note the thermistor is sandwiched between 500 </a:t>
            </a:r>
            <a:r>
              <a:rPr lang="en-US" dirty="0" err="1" smtClean="0"/>
              <a:t>kOhm</a:t>
            </a:r>
            <a:r>
              <a:rPr lang="en-US" dirty="0" smtClean="0"/>
              <a:t> resistors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730"/>
            <a:ext cx="12192000" cy="585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Sensor Head Board Layout</a:t>
            </a:r>
            <a:br>
              <a:rPr lang="en-US" dirty="0" smtClean="0"/>
            </a:br>
            <a:r>
              <a:rPr lang="en-US" dirty="0" smtClean="0"/>
              <a:t>Dots are 0.1” apart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296" y="0"/>
            <a:ext cx="197340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7978" y="2397211"/>
            <a:ext cx="1574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side</a:t>
            </a:r>
          </a:p>
          <a:p>
            <a:r>
              <a:rPr lang="en-US" dirty="0" smtClean="0"/>
              <a:t>(ground plane)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572" y="0"/>
            <a:ext cx="197340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39167" y="2384854"/>
            <a:ext cx="14895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Bottom side</a:t>
            </a:r>
          </a:p>
          <a:p>
            <a:r>
              <a:rPr lang="en-US" dirty="0" smtClean="0"/>
              <a:t>(5v plane)</a:t>
            </a:r>
          </a:p>
          <a:p>
            <a:endParaRPr lang="en-US" dirty="0"/>
          </a:p>
          <a:p>
            <a:r>
              <a:rPr lang="en-US" dirty="0" smtClean="0"/>
              <a:t>Yellow is from</a:t>
            </a:r>
            <a:br>
              <a:rPr lang="en-US" dirty="0" smtClean="0"/>
            </a:br>
            <a:r>
              <a:rPr lang="en-US" dirty="0" smtClean="0"/>
              <a:t>top side </a:t>
            </a:r>
          </a:p>
          <a:p>
            <a:r>
              <a:rPr lang="en-US" dirty="0" smtClean="0"/>
              <a:t>stencil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4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7883</TotalTime>
  <Words>536</Words>
  <Application>Microsoft Macintosh PowerPoint</Application>
  <PresentationFormat>Widescreen</PresentationFormat>
  <Paragraphs>76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Mangal</vt:lpstr>
      <vt:lpstr>Times New Roman</vt:lpstr>
      <vt:lpstr>Office Theme</vt:lpstr>
      <vt:lpstr>Fast Response (&lt; 1 sec) Thermistor Temperature Sensor</vt:lpstr>
      <vt:lpstr>Motivation for the Temperature Sensor: The Perlan Project – Go for the World’s Record Altitude Glider Flight.</vt:lpstr>
      <vt:lpstr>Based on the Amphenol Thermistor BR11KA152M (available through Mouser)</vt:lpstr>
      <vt:lpstr>Based on the Amphenol Thermistor BR11KA152M (available through Mouser)</vt:lpstr>
      <vt:lpstr>Nominal Temperature Table and Stein Hart  Equation: Note R(T=25 C) = 1.5 kOhm</vt:lpstr>
      <vt:lpstr>Design Using a Voltage Divider Circuit, Thermistor Resistance, and Fixed Resistance = 1 Mohm.</vt:lpstr>
      <vt:lpstr>Design Using a Voltage Divider Circuit, Thermistor Resistance, and Fixed Resistance = 1 Mohm.</vt:lpstr>
      <vt:lpstr>Sensor Head Schematic: Note the thermistor is sandwiched between 500 kOhm resistors</vt:lpstr>
      <vt:lpstr>Sensor Head Board Layout Dots are 0.1” apart</vt:lpstr>
      <vt:lpstr>Actual Board</vt:lpstr>
      <vt:lpstr>Receiving Board Layout  Sensors:  Digital and analog pressure, GPS, Digital temperature and RH, Thermistor, 5 analog inputs for Teensy  Teensy 3.6 microcontroller with real time clock and microSD card data storage.  Nokia 5110 display screen  Power from 12 volts in, converted to 5 volts.  Battery backup for the real time clock </vt:lpstr>
      <vt:lpstr>Transceiver on Receiving Board Purpose: Convert TTL serial output to RS232 standard for old style serial port on computer </vt:lpstr>
      <vt:lpstr>Control Board Layout: Front Side</vt:lpstr>
      <vt:lpstr>Control Board Layout: Back Side (note capacitors C1 through C5)</vt:lpstr>
      <vt:lpstr>3D print box for circuit board</vt:lpstr>
      <vt:lpstr>3D print box top: Slot is for wires from thermistor and digital T and RH sensors</vt:lpstr>
      <vt:lpstr>Board and Sensor</vt:lpstr>
      <vt:lpstr>Theoretical Time Response:</vt:lpstr>
      <vt:lpstr>Theoretical Time Response:</vt:lpstr>
      <vt:lpstr>Theory</vt:lpstr>
      <vt:lpstr>Model Atmosphere</vt:lpstr>
      <vt:lpstr>Our Thermistor Calculated Time Response as if it were falling with a parachute</vt:lpstr>
      <vt:lpstr>Our Thermistor Calculated Time Response as if it moving at 10x fall speed of parachute.</vt:lpstr>
      <vt:lpstr>Overnight Testing Set Up</vt:lpstr>
      <vt:lpstr>Testing in Ambient Conditions: Overnight</vt:lpstr>
      <vt:lpstr>On Road Set Up</vt:lpstr>
      <vt:lpstr>Testing Driving in Car along I80 in Reno using GPS on control board for speed sensor</vt:lpstr>
      <vt:lpstr>Freezer Test: Suddenly put Thermistor in Upright Freezer.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Response (&lt; 1 sec) Thermistor Temperature Sensor</dc:title>
  <dc:creator>William P Arnott</dc:creator>
  <cp:lastModifiedBy>William P Arnott</cp:lastModifiedBy>
  <cp:revision>43</cp:revision>
  <dcterms:created xsi:type="dcterms:W3CDTF">2017-04-26T05:31:42Z</dcterms:created>
  <dcterms:modified xsi:type="dcterms:W3CDTF">2017-05-09T12:05:17Z</dcterms:modified>
</cp:coreProperties>
</file>