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Roboto"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D052498-345C-4720-B494-5929F8822310}">
  <a:tblStyle styleId="{CD052498-345C-4720-B494-5929F882231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1" d="100"/>
          <a:sy n="121" d="100"/>
        </p:scale>
        <p:origin x="-346" y="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534014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10 min variations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10 min variations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Turbulent first sport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Turbulent first sport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1"/>
              </a:buClr>
              <a:buSzPts val="1100"/>
              <a:buFont typeface="Arial"/>
              <a:buNone/>
            </a:pPr>
            <a:r>
              <a:rPr lang="en" sz="1800">
                <a:solidFill>
                  <a:srgbClr val="666666"/>
                </a:solidFill>
                <a:highlight>
                  <a:schemeClr val="lt1"/>
                </a:highlight>
              </a:rPr>
              <a:t>Where  is density,  is the specific heat,  is the virtual temperature and  is the  </a:t>
            </a:r>
            <a:endParaRPr sz="1800">
              <a:solidFill>
                <a:srgbClr val="666666"/>
              </a:solidFill>
              <a:highlight>
                <a:schemeClr val="lt1"/>
              </a:highlight>
            </a:endParaRPr>
          </a:p>
          <a:p>
            <a:pPr marL="698500" lvl="0" indent="0" algn="just" rtl="0">
              <a:lnSpc>
                <a:spcPct val="150000"/>
              </a:lnSpc>
              <a:spcBef>
                <a:spcPts val="0"/>
              </a:spcBef>
              <a:spcAft>
                <a:spcPts val="0"/>
              </a:spcAft>
              <a:buClr>
                <a:schemeClr val="dk1"/>
              </a:buClr>
              <a:buSzPts val="1100"/>
              <a:buFont typeface="Arial"/>
              <a:buNone/>
            </a:pPr>
            <a:r>
              <a:rPr lang="en" sz="1800">
                <a:solidFill>
                  <a:srgbClr val="666666"/>
                </a:solidFill>
                <a:highlight>
                  <a:schemeClr val="lt1"/>
                </a:highlight>
              </a:rPr>
              <a:t> 	temperature flux.</a:t>
            </a:r>
            <a:endParaRPr sz="1800">
              <a:solidFill>
                <a:srgbClr val="666666"/>
              </a:solidFill>
              <a:highlight>
                <a:schemeClr val="lt1"/>
              </a:highlight>
            </a:endParaRPr>
          </a:p>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solidFill>
                <a:srgbClr val="545454"/>
              </a:solidFill>
              <a:highlight>
                <a:srgbClr val="FFFFFF"/>
              </a:highlight>
              <a:latin typeface="Roboto"/>
              <a:ea typeface="Roboto"/>
              <a:cs typeface="Roboto"/>
              <a:sym typeface="Robo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0" y="220225"/>
            <a:ext cx="8520600" cy="1184100"/>
          </a:xfrm>
          <a:prstGeom prst="rect">
            <a:avLst/>
          </a:prstGeom>
          <a:solidFill>
            <a:srgbClr val="073763"/>
          </a:solidFill>
        </p:spPr>
        <p:txBody>
          <a:bodyPr spcFirstLastPara="1" wrap="square" lIns="91425" tIns="91425" rIns="91425" bIns="91425" anchor="b" anchorCtr="0">
            <a:noAutofit/>
          </a:bodyPr>
          <a:lstStyle/>
          <a:p>
            <a:pPr marL="0" lvl="0" indent="0" rtl="0">
              <a:spcBef>
                <a:spcPts val="0"/>
              </a:spcBef>
              <a:spcAft>
                <a:spcPts val="0"/>
              </a:spcAft>
              <a:buNone/>
            </a:pPr>
            <a:r>
              <a:rPr lang="en"/>
              <a:t> </a:t>
            </a:r>
            <a:r>
              <a:rPr lang="en" sz="2800" b="1">
                <a:solidFill>
                  <a:srgbClr val="B7B7B7"/>
                </a:solidFill>
              </a:rPr>
              <a:t>The use of the Arduino Mega Prototype Shield in making fully automated Sonic Anemometer </a:t>
            </a:r>
            <a:endParaRPr sz="2800" b="1">
              <a:solidFill>
                <a:srgbClr val="B7B7B7"/>
              </a:solidFill>
            </a:endParaRPr>
          </a:p>
        </p:txBody>
      </p:sp>
      <p:sp>
        <p:nvSpPr>
          <p:cNvPr id="55" name="Shape 55"/>
          <p:cNvSpPr txBox="1">
            <a:spLocks noGrp="1"/>
          </p:cNvSpPr>
          <p:nvPr>
            <p:ph type="subTitle" idx="1"/>
          </p:nvPr>
        </p:nvSpPr>
        <p:spPr>
          <a:xfrm>
            <a:off x="209650" y="3216650"/>
            <a:ext cx="8520600" cy="160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FF0000"/>
                </a:solidFill>
              </a:rPr>
              <a:t>Group members:</a:t>
            </a:r>
            <a:endParaRPr sz="2400" b="1">
              <a:solidFill>
                <a:srgbClr val="FF0000"/>
              </a:solidFill>
            </a:endParaRPr>
          </a:p>
          <a:p>
            <a:pPr marL="0" lvl="0" indent="0">
              <a:spcBef>
                <a:spcPts val="0"/>
              </a:spcBef>
              <a:spcAft>
                <a:spcPts val="0"/>
              </a:spcAft>
              <a:buNone/>
            </a:pPr>
            <a:r>
              <a:rPr lang="en" sz="2400" b="1"/>
              <a:t>Jehren Boehm</a:t>
            </a:r>
            <a:endParaRPr sz="2400" b="1"/>
          </a:p>
          <a:p>
            <a:pPr marL="0" lvl="0" indent="0">
              <a:spcBef>
                <a:spcPts val="0"/>
              </a:spcBef>
              <a:spcAft>
                <a:spcPts val="0"/>
              </a:spcAft>
              <a:buNone/>
            </a:pPr>
            <a:r>
              <a:rPr lang="en" sz="2400" b="1"/>
              <a:t>Karimar Ledesma</a:t>
            </a:r>
            <a:endParaRPr sz="2400" b="1"/>
          </a:p>
          <a:p>
            <a:pPr marL="0" lvl="0" indent="0">
              <a:spcBef>
                <a:spcPts val="0"/>
              </a:spcBef>
              <a:spcAft>
                <a:spcPts val="0"/>
              </a:spcAft>
              <a:buClr>
                <a:schemeClr val="dk1"/>
              </a:buClr>
              <a:buSzPts val="1100"/>
              <a:buFont typeface="Arial"/>
              <a:buNone/>
            </a:pPr>
            <a:r>
              <a:rPr lang="en" sz="2400" b="1"/>
              <a:t>Saroj Dhital</a:t>
            </a:r>
            <a:endParaRPr sz="2400" b="1"/>
          </a:p>
          <a:p>
            <a:pPr marL="0" lvl="0" indent="0">
              <a:spcBef>
                <a:spcPts val="0"/>
              </a:spcBef>
              <a:spcAft>
                <a:spcPts val="0"/>
              </a:spcAft>
              <a:buNone/>
            </a:pPr>
            <a:endParaRPr sz="2400" b="1"/>
          </a:p>
        </p:txBody>
      </p:sp>
      <p:sp>
        <p:nvSpPr>
          <p:cNvPr id="56" name="Shape 56"/>
          <p:cNvSpPr txBox="1">
            <a:spLocks noGrp="1"/>
          </p:cNvSpPr>
          <p:nvPr>
            <p:ph type="subTitle" idx="1"/>
          </p:nvPr>
        </p:nvSpPr>
        <p:spPr>
          <a:xfrm>
            <a:off x="311700" y="2016625"/>
            <a:ext cx="8520600" cy="1098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0000FF"/>
                </a:solidFill>
              </a:rPr>
              <a:t>ATMS 748</a:t>
            </a:r>
            <a:endParaRPr sz="2400" b="1">
              <a:solidFill>
                <a:srgbClr val="0000FF"/>
              </a:solidFill>
            </a:endParaRPr>
          </a:p>
          <a:p>
            <a:pPr marL="0" lvl="0" indent="0" rtl="0">
              <a:spcBef>
                <a:spcPts val="0"/>
              </a:spcBef>
              <a:spcAft>
                <a:spcPts val="0"/>
              </a:spcAft>
              <a:buNone/>
            </a:pPr>
            <a:r>
              <a:rPr lang="en" sz="2400" b="1">
                <a:solidFill>
                  <a:srgbClr val="0000FF"/>
                </a:solidFill>
              </a:rPr>
              <a:t>Class - project</a:t>
            </a:r>
            <a:endParaRPr sz="2400" b="1">
              <a:solidFill>
                <a:srgbClr val="0000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239950" y="150900"/>
            <a:ext cx="8520600" cy="572700"/>
          </a:xfrm>
          <a:prstGeom prst="rect">
            <a:avLst/>
          </a:prstGeom>
          <a:solidFill>
            <a:srgbClr val="073763"/>
          </a:solidFill>
        </p:spPr>
        <p:txBody>
          <a:bodyPr spcFirstLastPara="1" wrap="square" lIns="91425" tIns="91425" rIns="91425" bIns="91425" anchor="t" anchorCtr="0">
            <a:noAutofit/>
          </a:bodyPr>
          <a:lstStyle/>
          <a:p>
            <a:pPr marL="0" lvl="0" indent="0">
              <a:spcBef>
                <a:spcPts val="0"/>
              </a:spcBef>
              <a:spcAft>
                <a:spcPts val="0"/>
              </a:spcAft>
              <a:buNone/>
            </a:pPr>
            <a:r>
              <a:rPr lang="en">
                <a:solidFill>
                  <a:srgbClr val="999999"/>
                </a:solidFill>
              </a:rPr>
              <a:t>The Code:</a:t>
            </a:r>
            <a:endParaRPr>
              <a:solidFill>
                <a:srgbClr val="999999"/>
              </a:solidFill>
            </a:endParaRPr>
          </a:p>
        </p:txBody>
      </p:sp>
      <p:sp>
        <p:nvSpPr>
          <p:cNvPr id="126" name="Shape 1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27" name="Shape 127"/>
          <p:cNvPicPr preferRelativeResize="0"/>
          <p:nvPr/>
        </p:nvPicPr>
        <p:blipFill>
          <a:blip r:embed="rId3">
            <a:alphaModFix/>
          </a:blip>
          <a:stretch>
            <a:fillRect/>
          </a:stretch>
        </p:blipFill>
        <p:spPr>
          <a:xfrm>
            <a:off x="0" y="822385"/>
            <a:ext cx="9144002" cy="414433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11700" y="2728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magic wire to end erratic Esc commands</a:t>
            </a:r>
            <a:endParaRPr/>
          </a:p>
        </p:txBody>
      </p:sp>
      <p:pic>
        <p:nvPicPr>
          <p:cNvPr id="133" name="Shape 133"/>
          <p:cNvPicPr preferRelativeResize="0"/>
          <p:nvPr/>
        </p:nvPicPr>
        <p:blipFill rotWithShape="1">
          <a:blip r:embed="rId3">
            <a:alphaModFix/>
          </a:blip>
          <a:srcRect l="7952" t="9510"/>
          <a:stretch/>
        </p:blipFill>
        <p:spPr>
          <a:xfrm>
            <a:off x="963525" y="1010550"/>
            <a:ext cx="7216952" cy="3991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rgbClr val="999999"/>
                </a:solidFill>
              </a:rPr>
              <a:t>Setting up the Sonic Anemometer</a:t>
            </a:r>
            <a:endParaRPr>
              <a:solidFill>
                <a:srgbClr val="999999"/>
              </a:solidFill>
            </a:endParaRPr>
          </a:p>
          <a:p>
            <a:pPr marL="0" lvl="0" indent="0">
              <a:spcBef>
                <a:spcPts val="0"/>
              </a:spcBef>
              <a:spcAft>
                <a:spcPts val="0"/>
              </a:spcAft>
              <a:buNone/>
            </a:pPr>
            <a:endParaRPr/>
          </a:p>
        </p:txBody>
      </p:sp>
      <p:sp>
        <p:nvSpPr>
          <p:cNvPr id="139" name="Shape 139"/>
          <p:cNvSpPr txBox="1">
            <a:spLocks noGrp="1"/>
          </p:cNvSpPr>
          <p:nvPr>
            <p:ph type="body" idx="1"/>
          </p:nvPr>
        </p:nvSpPr>
        <p:spPr>
          <a:xfrm>
            <a:off x="311700" y="1152475"/>
            <a:ext cx="50733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Second trial using Arduino Mega Prototype shield:</a:t>
            </a:r>
            <a:endParaRPr/>
          </a:p>
          <a:p>
            <a:pPr marL="0" lvl="0" indent="0">
              <a:spcBef>
                <a:spcPts val="1600"/>
              </a:spcBef>
              <a:spcAft>
                <a:spcPts val="0"/>
              </a:spcAft>
              <a:buNone/>
            </a:pPr>
            <a:r>
              <a:rPr lang="en"/>
              <a:t>The output  from the Anemometer/Thermometer is connected to an Arduino Mega Prototype shield,  and data is transmitted to a digital recording device in this case SD card.</a:t>
            </a:r>
            <a:endParaRPr/>
          </a:p>
          <a:p>
            <a:pPr marL="0" lvl="0" indent="0">
              <a:spcBef>
                <a:spcPts val="1600"/>
              </a:spcBef>
              <a:spcAft>
                <a:spcPts val="0"/>
              </a:spcAft>
              <a:buNone/>
            </a:pPr>
            <a:r>
              <a:rPr lang="en"/>
              <a:t>The chronodot is a real time clock. At the moment the SD card is receiving data is reading the time from the chronodot.</a:t>
            </a:r>
            <a:endParaRPr/>
          </a:p>
          <a:p>
            <a:pPr marL="0" lvl="0" indent="0">
              <a:spcBef>
                <a:spcPts val="1600"/>
              </a:spcBef>
              <a:spcAft>
                <a:spcPts val="1600"/>
              </a:spcAft>
              <a:buNone/>
            </a:pPr>
            <a:endParaRPr/>
          </a:p>
        </p:txBody>
      </p:sp>
      <p:pic>
        <p:nvPicPr>
          <p:cNvPr id="140" name="Shape 140"/>
          <p:cNvPicPr preferRelativeResize="0"/>
          <p:nvPr/>
        </p:nvPicPr>
        <p:blipFill>
          <a:blip r:embed="rId3">
            <a:alphaModFix/>
          </a:blip>
          <a:stretch>
            <a:fillRect/>
          </a:stretch>
        </p:blipFill>
        <p:spPr>
          <a:xfrm>
            <a:off x="5892950" y="309600"/>
            <a:ext cx="3182376" cy="2386775"/>
          </a:xfrm>
          <a:prstGeom prst="rect">
            <a:avLst/>
          </a:prstGeom>
          <a:noFill/>
          <a:ln>
            <a:noFill/>
          </a:ln>
        </p:spPr>
      </p:pic>
      <p:pic>
        <p:nvPicPr>
          <p:cNvPr id="141" name="Shape 141"/>
          <p:cNvPicPr preferRelativeResize="0"/>
          <p:nvPr/>
        </p:nvPicPr>
        <p:blipFill>
          <a:blip r:embed="rId4">
            <a:alphaModFix/>
          </a:blip>
          <a:stretch>
            <a:fillRect/>
          </a:stretch>
        </p:blipFill>
        <p:spPr>
          <a:xfrm>
            <a:off x="5488825" y="2645251"/>
            <a:ext cx="3078825" cy="23091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a:spcBef>
                <a:spcPts val="0"/>
              </a:spcBef>
              <a:spcAft>
                <a:spcPts val="0"/>
              </a:spcAft>
              <a:buNone/>
            </a:pPr>
            <a:r>
              <a:rPr lang="en">
                <a:solidFill>
                  <a:srgbClr val="999999"/>
                </a:solidFill>
              </a:rPr>
              <a:t>Method</a:t>
            </a:r>
            <a:endParaRPr>
              <a:solidFill>
                <a:srgbClr val="999999"/>
              </a:solidFill>
            </a:endParaRPr>
          </a:p>
        </p:txBody>
      </p:sp>
      <p:sp>
        <p:nvSpPr>
          <p:cNvPr id="147" name="Shape 1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a:p>
            <a:pPr marL="0" lvl="0" indent="0">
              <a:spcBef>
                <a:spcPts val="1600"/>
              </a:spcBef>
              <a:spcAft>
                <a:spcPts val="0"/>
              </a:spcAft>
              <a:buNone/>
            </a:pPr>
            <a:r>
              <a:rPr lang="en"/>
              <a:t>Data were taken from SATR 3K Three Dimensional Sonic Anemometer at three differents sites in UNR for May 10, 2018 from  3:40 pm to 4:20pm (10 min each sites). The instrument takes measurements with a sampling frequency of 10Hz.  </a:t>
            </a:r>
            <a:endParaRPr/>
          </a:p>
          <a:p>
            <a:pPr marL="0" lvl="0" indent="0">
              <a:spcBef>
                <a:spcPts val="1600"/>
              </a:spcBef>
              <a:spcAft>
                <a:spcPts val="0"/>
              </a:spcAft>
              <a:buNone/>
            </a:pPr>
            <a:endParaRPr/>
          </a:p>
          <a:p>
            <a:pPr marL="0" lvl="0" indent="0">
              <a:spcBef>
                <a:spcPts val="1600"/>
              </a:spcBef>
              <a:spcAft>
                <a:spcPts val="1600"/>
              </a:spcAft>
              <a:buNone/>
            </a:pPr>
            <a:r>
              <a:rPr lang="en"/>
              <a:t>To understand the daily variations time series  </a:t>
            </a:r>
            <a:r>
              <a:rPr lang="en" b="1" i="1">
                <a:solidFill>
                  <a:srgbClr val="073763"/>
                </a:solidFill>
              </a:rPr>
              <a:t>wind speed</a:t>
            </a:r>
            <a:r>
              <a:rPr lang="en" b="1">
                <a:solidFill>
                  <a:srgbClr val="073763"/>
                </a:solidFill>
              </a:rPr>
              <a:t> </a:t>
            </a:r>
            <a:r>
              <a:rPr lang="en"/>
              <a:t>(𝑢,𝑣,𝑤), </a:t>
            </a:r>
            <a:r>
              <a:rPr lang="en" b="1" i="1">
                <a:solidFill>
                  <a:srgbClr val="073763"/>
                </a:solidFill>
              </a:rPr>
              <a:t>sonic temperature</a:t>
            </a:r>
            <a:r>
              <a:rPr lang="en"/>
              <a:t> (𝑇𝑠,) , </a:t>
            </a:r>
            <a:r>
              <a:rPr lang="en" b="1" i="1">
                <a:solidFill>
                  <a:srgbClr val="073763"/>
                </a:solidFill>
              </a:rPr>
              <a:t>friction velocity</a:t>
            </a:r>
            <a:r>
              <a:rPr lang="en">
                <a:solidFill>
                  <a:srgbClr val="073763"/>
                </a:solidFill>
              </a:rPr>
              <a:t> </a:t>
            </a:r>
            <a:r>
              <a:rPr lang="en"/>
              <a:t>(𝑢∗), </a:t>
            </a:r>
            <a:r>
              <a:rPr lang="en" b="1" i="1">
                <a:solidFill>
                  <a:srgbClr val="073763"/>
                </a:solidFill>
              </a:rPr>
              <a:t>sensible heat flux</a:t>
            </a:r>
            <a:r>
              <a:rPr lang="en"/>
              <a:t> (𝐻𝑠 ), </a:t>
            </a:r>
            <a:r>
              <a:rPr lang="en" b="1" i="1">
                <a:solidFill>
                  <a:srgbClr val="073763"/>
                </a:solidFill>
              </a:rPr>
              <a:t>Monin-Obukocv Length</a:t>
            </a:r>
            <a:r>
              <a:rPr lang="en"/>
              <a:t> (𝐿) and </a:t>
            </a:r>
            <a:r>
              <a:rPr lang="en" b="1" i="1">
                <a:solidFill>
                  <a:srgbClr val="073763"/>
                </a:solidFill>
              </a:rPr>
              <a:t>turbulent kinetic energy</a:t>
            </a:r>
            <a:r>
              <a:rPr lang="en" b="1" i="1"/>
              <a:t> </a:t>
            </a:r>
            <a:r>
              <a:rPr lang="en"/>
              <a:t>(𝑇𝐾𝐸) analyzed.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a:spcBef>
                <a:spcPts val="0"/>
              </a:spcBef>
              <a:spcAft>
                <a:spcPts val="0"/>
              </a:spcAft>
              <a:buNone/>
            </a:pPr>
            <a:r>
              <a:rPr lang="en"/>
              <a:t> </a:t>
            </a:r>
            <a:r>
              <a:rPr lang="en" sz="2400">
                <a:solidFill>
                  <a:srgbClr val="666666"/>
                </a:solidFill>
              </a:rPr>
              <a:t>Site Description and Synopsis of Weather Conditions</a:t>
            </a:r>
            <a:r>
              <a:rPr lang="en">
                <a:solidFill>
                  <a:srgbClr val="434343"/>
                </a:solidFill>
              </a:rPr>
              <a:t> </a:t>
            </a:r>
            <a:endParaRPr>
              <a:solidFill>
                <a:srgbClr val="434343"/>
              </a:solidFill>
            </a:endParaRPr>
          </a:p>
          <a:p>
            <a:pPr marL="0" lvl="0" indent="0">
              <a:spcBef>
                <a:spcPts val="0"/>
              </a:spcBef>
              <a:spcAft>
                <a:spcPts val="0"/>
              </a:spcAft>
              <a:buNone/>
            </a:pPr>
            <a:r>
              <a:rPr lang="en"/>
              <a:t> </a:t>
            </a:r>
            <a:endParaRPr/>
          </a:p>
        </p:txBody>
      </p:sp>
      <p:sp>
        <p:nvSpPr>
          <p:cNvPr id="153" name="Shape 1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measurements were taken at three different sites.</a:t>
            </a:r>
            <a:endParaRPr/>
          </a:p>
          <a:p>
            <a:pPr marL="0" lvl="0" indent="0">
              <a:spcBef>
                <a:spcPts val="1600"/>
              </a:spcBef>
              <a:spcAft>
                <a:spcPts val="0"/>
              </a:spcAft>
              <a:buNone/>
            </a:pPr>
            <a:endParaRPr/>
          </a:p>
          <a:p>
            <a:pPr marL="0" lvl="0" indent="0">
              <a:spcBef>
                <a:spcPts val="1600"/>
              </a:spcBef>
              <a:spcAft>
                <a:spcPts val="1600"/>
              </a:spcAft>
              <a:buNone/>
            </a:pPr>
            <a:endParaRPr/>
          </a:p>
        </p:txBody>
      </p:sp>
      <p:graphicFrame>
        <p:nvGraphicFramePr>
          <p:cNvPr id="154" name="Shape 154"/>
          <p:cNvGraphicFramePr/>
          <p:nvPr/>
        </p:nvGraphicFramePr>
        <p:xfrm>
          <a:off x="952500" y="1809750"/>
          <a:ext cx="7239000" cy="2651640"/>
        </p:xfrm>
        <a:graphic>
          <a:graphicData uri="http://schemas.openxmlformats.org/drawingml/2006/table">
            <a:tbl>
              <a:tblPr>
                <a:noFill/>
                <a:tableStyleId>{CD052498-345C-4720-B494-5929F8822310}</a:tableStyleId>
              </a:tblPr>
              <a:tblGrid>
                <a:gridCol w="2413000"/>
                <a:gridCol w="2413000"/>
                <a:gridCol w="2413000"/>
              </a:tblGrid>
              <a:tr h="381000">
                <a:tc>
                  <a:txBody>
                    <a:bodyPr/>
                    <a:lstStyle/>
                    <a:p>
                      <a:pPr marL="0" lvl="0" indent="0" algn="ctr">
                        <a:spcBef>
                          <a:spcPts val="0"/>
                        </a:spcBef>
                        <a:spcAft>
                          <a:spcPts val="0"/>
                        </a:spcAft>
                        <a:buNone/>
                      </a:pPr>
                      <a:r>
                        <a:rPr lang="en" b="1"/>
                        <a:t>Site Description</a:t>
                      </a:r>
                      <a:endParaRPr b="1"/>
                    </a:p>
                  </a:txBody>
                  <a:tcPr marL="91425" marR="91425" marT="91425" marB="91425"/>
                </a:tc>
                <a:tc>
                  <a:txBody>
                    <a:bodyPr/>
                    <a:lstStyle/>
                    <a:p>
                      <a:pPr marL="0" lvl="0" indent="0" algn="ctr">
                        <a:spcBef>
                          <a:spcPts val="0"/>
                        </a:spcBef>
                        <a:spcAft>
                          <a:spcPts val="0"/>
                        </a:spcAft>
                        <a:buNone/>
                      </a:pPr>
                      <a:r>
                        <a:rPr lang="en" b="1"/>
                        <a:t>Weather Conditions</a:t>
                      </a:r>
                      <a:endParaRPr b="1"/>
                    </a:p>
                  </a:txBody>
                  <a:tcPr marL="91425" marR="91425" marT="91425" marB="91425"/>
                </a:tc>
                <a:tc>
                  <a:txBody>
                    <a:bodyPr/>
                    <a:lstStyle/>
                    <a:p>
                      <a:pPr marL="0" lvl="0" indent="0" algn="ctr">
                        <a:spcBef>
                          <a:spcPts val="0"/>
                        </a:spcBef>
                        <a:spcAft>
                          <a:spcPts val="0"/>
                        </a:spcAft>
                        <a:buNone/>
                      </a:pPr>
                      <a:r>
                        <a:rPr lang="en" b="1"/>
                        <a:t>Time Period</a:t>
                      </a:r>
                      <a:endParaRPr b="1"/>
                    </a:p>
                  </a:txBody>
                  <a:tcPr marL="91425" marR="91425" marT="91425" marB="91425"/>
                </a:tc>
              </a:tr>
              <a:tr h="381000">
                <a:tc>
                  <a:txBody>
                    <a:bodyPr/>
                    <a:lstStyle/>
                    <a:p>
                      <a:pPr marL="0" lvl="0" indent="0" algn="ctr">
                        <a:spcBef>
                          <a:spcPts val="0"/>
                        </a:spcBef>
                        <a:spcAft>
                          <a:spcPts val="0"/>
                        </a:spcAft>
                        <a:buNone/>
                      </a:pPr>
                      <a:r>
                        <a:rPr lang="en"/>
                        <a:t>Over the grass</a:t>
                      </a:r>
                      <a:endParaRPr/>
                    </a:p>
                  </a:txBody>
                  <a:tcPr marL="91425" marR="91425" marT="91425" marB="91425"/>
                </a:tc>
                <a:tc>
                  <a:txBody>
                    <a:bodyPr/>
                    <a:lstStyle/>
                    <a:p>
                      <a:pPr marL="0" lvl="0" indent="0" algn="ctr">
                        <a:spcBef>
                          <a:spcPts val="0"/>
                        </a:spcBef>
                        <a:spcAft>
                          <a:spcPts val="0"/>
                        </a:spcAft>
                        <a:buNone/>
                      </a:pPr>
                      <a:r>
                        <a:rPr lang="en"/>
                        <a:t>High Clouds-Cirrus</a:t>
                      </a:r>
                      <a:endParaRPr/>
                    </a:p>
                    <a:p>
                      <a:pPr marL="0" lvl="0" indent="0" algn="ctr">
                        <a:spcBef>
                          <a:spcPts val="0"/>
                        </a:spcBef>
                        <a:spcAft>
                          <a:spcPts val="0"/>
                        </a:spcAft>
                        <a:buNone/>
                      </a:pPr>
                      <a:r>
                        <a:rPr lang="en"/>
                        <a:t>N, NW</a:t>
                      </a:r>
                      <a:endParaRPr/>
                    </a:p>
                  </a:txBody>
                  <a:tcPr marL="91425" marR="91425" marT="91425" marB="91425"/>
                </a:tc>
                <a:tc>
                  <a:txBody>
                    <a:bodyPr/>
                    <a:lstStyle/>
                    <a:p>
                      <a:pPr marL="0" lvl="0" indent="0" algn="ctr">
                        <a:spcBef>
                          <a:spcPts val="0"/>
                        </a:spcBef>
                        <a:spcAft>
                          <a:spcPts val="0"/>
                        </a:spcAft>
                        <a:buNone/>
                      </a:pPr>
                      <a:r>
                        <a:rPr lang="en"/>
                        <a:t>10 minutes</a:t>
                      </a:r>
                      <a:endParaRPr/>
                    </a:p>
                  </a:txBody>
                  <a:tcPr marL="91425" marR="91425" marT="91425" marB="91425"/>
                </a:tc>
              </a:tr>
              <a:tr h="381000">
                <a:tc>
                  <a:txBody>
                    <a:bodyPr/>
                    <a:lstStyle/>
                    <a:p>
                      <a:pPr marL="0" lvl="0" indent="0" algn="ctr">
                        <a:spcBef>
                          <a:spcPts val="0"/>
                        </a:spcBef>
                        <a:spcAft>
                          <a:spcPts val="0"/>
                        </a:spcAft>
                        <a:buNone/>
                      </a:pPr>
                      <a:r>
                        <a:rPr lang="en"/>
                        <a:t>Under the tree</a:t>
                      </a:r>
                      <a:endParaRPr/>
                    </a:p>
                  </a:txBody>
                  <a:tcPr marL="91425" marR="91425" marT="91425" marB="91425"/>
                </a:tc>
                <a:tc>
                  <a:txBody>
                    <a:bodyPr/>
                    <a:lstStyle/>
                    <a:p>
                      <a:pPr marL="0" lvl="0" indent="0" algn="ctr">
                        <a:spcBef>
                          <a:spcPts val="0"/>
                        </a:spcBef>
                        <a:spcAft>
                          <a:spcPts val="0"/>
                        </a:spcAft>
                        <a:buClr>
                          <a:schemeClr val="dk1"/>
                        </a:buClr>
                        <a:buSzPts val="1100"/>
                        <a:buFont typeface="Arial"/>
                        <a:buNone/>
                      </a:pPr>
                      <a:r>
                        <a:rPr lang="en">
                          <a:solidFill>
                            <a:schemeClr val="dk1"/>
                          </a:solidFill>
                        </a:rPr>
                        <a:t>High Clouds-Cirrus</a:t>
                      </a:r>
                      <a:endParaRPr>
                        <a:solidFill>
                          <a:schemeClr val="dk1"/>
                        </a:solidFill>
                      </a:endParaRPr>
                    </a:p>
                    <a:p>
                      <a:pPr marL="0" lvl="0" indent="0" algn="ctr">
                        <a:spcBef>
                          <a:spcPts val="0"/>
                        </a:spcBef>
                        <a:spcAft>
                          <a:spcPts val="0"/>
                        </a:spcAft>
                        <a:buClr>
                          <a:schemeClr val="dk1"/>
                        </a:buClr>
                        <a:buSzPts val="1100"/>
                        <a:buFont typeface="Arial"/>
                        <a:buNone/>
                      </a:pPr>
                      <a:r>
                        <a:rPr lang="en">
                          <a:solidFill>
                            <a:schemeClr val="dk1"/>
                          </a:solidFill>
                        </a:rPr>
                        <a:t>N, NW</a:t>
                      </a:r>
                      <a:endParaRPr>
                        <a:solidFill>
                          <a:schemeClr val="dk1"/>
                        </a:solidFill>
                      </a:endParaRPr>
                    </a:p>
                    <a:p>
                      <a:pPr marL="0" lvl="0" indent="0" algn="ctr">
                        <a:spcBef>
                          <a:spcPts val="0"/>
                        </a:spcBef>
                        <a:spcAft>
                          <a:spcPts val="0"/>
                        </a:spcAft>
                        <a:buNone/>
                      </a:pPr>
                      <a:endParaRPr/>
                    </a:p>
                  </a:txBody>
                  <a:tcPr marL="91425" marR="91425" marT="91425" marB="91425"/>
                </a:tc>
                <a:tc>
                  <a:txBody>
                    <a:bodyPr/>
                    <a:lstStyle/>
                    <a:p>
                      <a:pPr marL="0" lvl="0" indent="0" algn="ctr">
                        <a:spcBef>
                          <a:spcPts val="0"/>
                        </a:spcBef>
                        <a:spcAft>
                          <a:spcPts val="0"/>
                        </a:spcAft>
                        <a:buClr>
                          <a:schemeClr val="dk1"/>
                        </a:buClr>
                        <a:buSzPts val="1100"/>
                        <a:buFont typeface="Arial"/>
                        <a:buNone/>
                      </a:pPr>
                      <a:r>
                        <a:rPr lang="en">
                          <a:solidFill>
                            <a:schemeClr val="dk1"/>
                          </a:solidFill>
                        </a:rPr>
                        <a:t>10 minutes</a:t>
                      </a:r>
                      <a:endParaRPr>
                        <a:solidFill>
                          <a:schemeClr val="dk1"/>
                        </a:solidFill>
                      </a:endParaRPr>
                    </a:p>
                    <a:p>
                      <a:pPr marL="0" lvl="0" indent="0" algn="ctr">
                        <a:spcBef>
                          <a:spcPts val="0"/>
                        </a:spcBef>
                        <a:spcAft>
                          <a:spcPts val="0"/>
                        </a:spcAft>
                        <a:buNone/>
                      </a:pPr>
                      <a:endParaRPr/>
                    </a:p>
                  </a:txBody>
                  <a:tcPr marL="91425" marR="91425" marT="91425" marB="91425"/>
                </a:tc>
              </a:tr>
              <a:tr h="381000">
                <a:tc>
                  <a:txBody>
                    <a:bodyPr/>
                    <a:lstStyle/>
                    <a:p>
                      <a:pPr marL="0" lvl="0" indent="0" algn="ctr">
                        <a:spcBef>
                          <a:spcPts val="0"/>
                        </a:spcBef>
                        <a:spcAft>
                          <a:spcPts val="0"/>
                        </a:spcAft>
                        <a:buNone/>
                      </a:pPr>
                      <a:r>
                        <a:rPr lang="en"/>
                        <a:t>Parking lot</a:t>
                      </a:r>
                      <a:endParaRPr/>
                    </a:p>
                  </a:txBody>
                  <a:tcPr marL="91425" marR="91425" marT="91425" marB="91425"/>
                </a:tc>
                <a:tc>
                  <a:txBody>
                    <a:bodyPr/>
                    <a:lstStyle/>
                    <a:p>
                      <a:pPr marL="0" lvl="0" indent="0" algn="ctr">
                        <a:spcBef>
                          <a:spcPts val="0"/>
                        </a:spcBef>
                        <a:spcAft>
                          <a:spcPts val="0"/>
                        </a:spcAft>
                        <a:buClr>
                          <a:schemeClr val="dk1"/>
                        </a:buClr>
                        <a:buSzPts val="1100"/>
                        <a:buFont typeface="Arial"/>
                        <a:buNone/>
                      </a:pPr>
                      <a:r>
                        <a:rPr lang="en">
                          <a:solidFill>
                            <a:schemeClr val="dk1"/>
                          </a:solidFill>
                        </a:rPr>
                        <a:t>High Clouds-Cirrus</a:t>
                      </a:r>
                      <a:endParaRPr>
                        <a:solidFill>
                          <a:schemeClr val="dk1"/>
                        </a:solidFill>
                      </a:endParaRPr>
                    </a:p>
                    <a:p>
                      <a:pPr marL="0" lvl="0" indent="0" algn="ctr">
                        <a:spcBef>
                          <a:spcPts val="0"/>
                        </a:spcBef>
                        <a:spcAft>
                          <a:spcPts val="0"/>
                        </a:spcAft>
                        <a:buClr>
                          <a:schemeClr val="dk1"/>
                        </a:buClr>
                        <a:buSzPts val="1100"/>
                        <a:buFont typeface="Arial"/>
                        <a:buNone/>
                      </a:pPr>
                      <a:r>
                        <a:rPr lang="en">
                          <a:solidFill>
                            <a:schemeClr val="dk1"/>
                          </a:solidFill>
                        </a:rPr>
                        <a:t>N, NW</a:t>
                      </a:r>
                      <a:endParaRPr>
                        <a:solidFill>
                          <a:schemeClr val="dk1"/>
                        </a:solidFill>
                      </a:endParaRPr>
                    </a:p>
                    <a:p>
                      <a:pPr marL="0" lvl="0" indent="0" algn="ctr">
                        <a:spcBef>
                          <a:spcPts val="0"/>
                        </a:spcBef>
                        <a:spcAft>
                          <a:spcPts val="0"/>
                        </a:spcAft>
                        <a:buNone/>
                      </a:pPr>
                      <a:endParaRPr/>
                    </a:p>
                  </a:txBody>
                  <a:tcPr marL="91425" marR="91425" marT="91425" marB="91425"/>
                </a:tc>
                <a:tc>
                  <a:txBody>
                    <a:bodyPr/>
                    <a:lstStyle/>
                    <a:p>
                      <a:pPr marL="0" lvl="0" indent="0" algn="ctr">
                        <a:spcBef>
                          <a:spcPts val="0"/>
                        </a:spcBef>
                        <a:spcAft>
                          <a:spcPts val="0"/>
                        </a:spcAft>
                        <a:buClr>
                          <a:schemeClr val="dk1"/>
                        </a:buClr>
                        <a:buSzPts val="1100"/>
                        <a:buFont typeface="Arial"/>
                        <a:buNone/>
                      </a:pPr>
                      <a:r>
                        <a:rPr lang="en">
                          <a:solidFill>
                            <a:schemeClr val="dk1"/>
                          </a:solidFill>
                        </a:rPr>
                        <a:t>10 minutes</a:t>
                      </a:r>
                      <a:endParaRPr>
                        <a:solidFill>
                          <a:schemeClr val="dk1"/>
                        </a:solidFill>
                      </a:endParaRPr>
                    </a:p>
                    <a:p>
                      <a:pPr marL="0" lvl="0" indent="0" algn="ctr">
                        <a:spcBef>
                          <a:spcPts val="0"/>
                        </a:spcBef>
                        <a:spcAft>
                          <a:spcPts val="0"/>
                        </a:spcAft>
                        <a:buNone/>
                      </a:pPr>
                      <a:endParaRPr/>
                    </a:p>
                  </a:txBody>
                  <a:tcPr marL="91425" marR="91425" marT="91425" marB="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1st Spot</a:t>
            </a:r>
            <a:endParaRPr/>
          </a:p>
        </p:txBody>
      </p:sp>
      <p:sp>
        <p:nvSpPr>
          <p:cNvPr id="160" name="Shape 1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61" name="Shape 161"/>
          <p:cNvPicPr preferRelativeResize="0"/>
          <p:nvPr/>
        </p:nvPicPr>
        <p:blipFill rotWithShape="1">
          <a:blip r:embed="rId3">
            <a:alphaModFix/>
          </a:blip>
          <a:srcRect b="15081"/>
          <a:stretch/>
        </p:blipFill>
        <p:spPr>
          <a:xfrm>
            <a:off x="5843625" y="263924"/>
            <a:ext cx="3122151" cy="3535147"/>
          </a:xfrm>
          <a:prstGeom prst="rect">
            <a:avLst/>
          </a:prstGeom>
          <a:noFill/>
          <a:ln>
            <a:noFill/>
          </a:ln>
        </p:spPr>
      </p:pic>
      <p:pic>
        <p:nvPicPr>
          <p:cNvPr id="162" name="Shape 162"/>
          <p:cNvPicPr preferRelativeResize="0"/>
          <p:nvPr/>
        </p:nvPicPr>
        <p:blipFill rotWithShape="1">
          <a:blip r:embed="rId4">
            <a:alphaModFix/>
          </a:blip>
          <a:srcRect b="12380"/>
          <a:stretch/>
        </p:blipFill>
        <p:spPr>
          <a:xfrm>
            <a:off x="2586050" y="144150"/>
            <a:ext cx="3077336" cy="3595103"/>
          </a:xfrm>
          <a:prstGeom prst="rect">
            <a:avLst/>
          </a:prstGeom>
          <a:noFill/>
          <a:ln>
            <a:noFill/>
          </a:ln>
        </p:spPr>
      </p:pic>
      <p:pic>
        <p:nvPicPr>
          <p:cNvPr id="163" name="Shape 163"/>
          <p:cNvPicPr preferRelativeResize="0"/>
          <p:nvPr/>
        </p:nvPicPr>
        <p:blipFill>
          <a:blip r:embed="rId5">
            <a:alphaModFix/>
          </a:blip>
          <a:stretch>
            <a:fillRect/>
          </a:stretch>
        </p:blipFill>
        <p:spPr>
          <a:xfrm>
            <a:off x="0" y="4000833"/>
            <a:ext cx="9144003" cy="897434"/>
          </a:xfrm>
          <a:prstGeom prst="rect">
            <a:avLst/>
          </a:prstGeom>
          <a:noFill/>
          <a:ln>
            <a:noFill/>
          </a:ln>
        </p:spPr>
      </p:pic>
      <p:pic>
        <p:nvPicPr>
          <p:cNvPr id="164" name="Shape 164"/>
          <p:cNvPicPr preferRelativeResize="0"/>
          <p:nvPr/>
        </p:nvPicPr>
        <p:blipFill>
          <a:blip r:embed="rId6">
            <a:alphaModFix/>
          </a:blip>
          <a:stretch>
            <a:fillRect/>
          </a:stretch>
        </p:blipFill>
        <p:spPr>
          <a:xfrm>
            <a:off x="635500" y="1745150"/>
            <a:ext cx="589547" cy="57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2nd Spot</a:t>
            </a:r>
            <a:endParaRPr/>
          </a:p>
        </p:txBody>
      </p:sp>
      <p:sp>
        <p:nvSpPr>
          <p:cNvPr id="170" name="Shape 1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71" name="Shape 171"/>
          <p:cNvPicPr preferRelativeResize="0"/>
          <p:nvPr/>
        </p:nvPicPr>
        <p:blipFill>
          <a:blip r:embed="rId3">
            <a:alphaModFix/>
          </a:blip>
          <a:stretch>
            <a:fillRect/>
          </a:stretch>
        </p:blipFill>
        <p:spPr>
          <a:xfrm>
            <a:off x="0" y="4006825"/>
            <a:ext cx="9144003" cy="1046350"/>
          </a:xfrm>
          <a:prstGeom prst="rect">
            <a:avLst/>
          </a:prstGeom>
          <a:noFill/>
          <a:ln>
            <a:noFill/>
          </a:ln>
        </p:spPr>
      </p:pic>
      <p:pic>
        <p:nvPicPr>
          <p:cNvPr id="172" name="Shape 172"/>
          <p:cNvPicPr preferRelativeResize="0"/>
          <p:nvPr/>
        </p:nvPicPr>
        <p:blipFill rotWithShape="1">
          <a:blip r:embed="rId4">
            <a:alphaModFix/>
          </a:blip>
          <a:srcRect b="14442"/>
          <a:stretch/>
        </p:blipFill>
        <p:spPr>
          <a:xfrm>
            <a:off x="4996550" y="97975"/>
            <a:ext cx="3316753" cy="3783548"/>
          </a:xfrm>
          <a:prstGeom prst="rect">
            <a:avLst/>
          </a:prstGeom>
          <a:noFill/>
          <a:ln>
            <a:noFill/>
          </a:ln>
        </p:spPr>
      </p:pic>
      <p:pic>
        <p:nvPicPr>
          <p:cNvPr id="173" name="Shape 173"/>
          <p:cNvPicPr preferRelativeResize="0"/>
          <p:nvPr/>
        </p:nvPicPr>
        <p:blipFill>
          <a:blip r:embed="rId5">
            <a:alphaModFix/>
          </a:blip>
          <a:stretch>
            <a:fillRect/>
          </a:stretch>
        </p:blipFill>
        <p:spPr>
          <a:xfrm>
            <a:off x="635500" y="1745150"/>
            <a:ext cx="589547" cy="572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3rd Spot</a:t>
            </a:r>
            <a:endParaRPr/>
          </a:p>
        </p:txBody>
      </p:sp>
      <p:sp>
        <p:nvSpPr>
          <p:cNvPr id="179" name="Shape 179"/>
          <p:cNvSpPr txBox="1">
            <a:spLocks noGrp="1"/>
          </p:cNvSpPr>
          <p:nvPr>
            <p:ph type="body" idx="1"/>
          </p:nvPr>
        </p:nvSpPr>
        <p:spPr>
          <a:xfrm>
            <a:off x="311700" y="1152475"/>
            <a:ext cx="4031700" cy="25296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80" name="Shape 180"/>
          <p:cNvPicPr preferRelativeResize="0"/>
          <p:nvPr/>
        </p:nvPicPr>
        <p:blipFill rotWithShape="1">
          <a:blip r:embed="rId3">
            <a:alphaModFix/>
          </a:blip>
          <a:srcRect b="20948"/>
          <a:stretch/>
        </p:blipFill>
        <p:spPr>
          <a:xfrm>
            <a:off x="5400700" y="223100"/>
            <a:ext cx="3431597" cy="3616805"/>
          </a:xfrm>
          <a:prstGeom prst="rect">
            <a:avLst/>
          </a:prstGeom>
          <a:noFill/>
          <a:ln>
            <a:noFill/>
          </a:ln>
        </p:spPr>
      </p:pic>
      <p:pic>
        <p:nvPicPr>
          <p:cNvPr id="181" name="Shape 181"/>
          <p:cNvPicPr preferRelativeResize="0"/>
          <p:nvPr/>
        </p:nvPicPr>
        <p:blipFill>
          <a:blip r:embed="rId4">
            <a:alphaModFix/>
          </a:blip>
          <a:stretch>
            <a:fillRect/>
          </a:stretch>
        </p:blipFill>
        <p:spPr>
          <a:xfrm>
            <a:off x="0" y="4035225"/>
            <a:ext cx="9144003" cy="1108275"/>
          </a:xfrm>
          <a:prstGeom prst="rect">
            <a:avLst/>
          </a:prstGeom>
          <a:noFill/>
          <a:ln>
            <a:noFill/>
          </a:ln>
        </p:spPr>
      </p:pic>
      <p:pic>
        <p:nvPicPr>
          <p:cNvPr id="182" name="Shape 182"/>
          <p:cNvPicPr preferRelativeResize="0"/>
          <p:nvPr/>
        </p:nvPicPr>
        <p:blipFill>
          <a:blip r:embed="rId5">
            <a:alphaModFix/>
          </a:blip>
          <a:stretch>
            <a:fillRect/>
          </a:stretch>
        </p:blipFill>
        <p:spPr>
          <a:xfrm>
            <a:off x="635500" y="1745150"/>
            <a:ext cx="589547" cy="572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69800" y="445025"/>
            <a:ext cx="8462400" cy="572700"/>
          </a:xfrm>
          <a:prstGeom prst="rect">
            <a:avLst/>
          </a:prstGeom>
          <a:solidFill>
            <a:srgbClr val="073763"/>
          </a:solidFill>
        </p:spPr>
        <p:txBody>
          <a:bodyPr spcFirstLastPara="1" wrap="square" lIns="91425" tIns="91425" rIns="91425" bIns="91425" anchor="t" anchorCtr="0">
            <a:noAutofit/>
          </a:bodyPr>
          <a:lstStyle/>
          <a:p>
            <a:pPr marL="0" lvl="0" indent="0">
              <a:spcBef>
                <a:spcPts val="0"/>
              </a:spcBef>
              <a:spcAft>
                <a:spcPts val="0"/>
              </a:spcAft>
              <a:buNone/>
            </a:pPr>
            <a:r>
              <a:rPr lang="en">
                <a:solidFill>
                  <a:srgbClr val="999999"/>
                </a:solidFill>
              </a:rPr>
              <a:t>Atmospheric Turbulence</a:t>
            </a:r>
            <a:endParaRPr>
              <a:solidFill>
                <a:srgbClr val="999999"/>
              </a:solidFill>
            </a:endParaRPr>
          </a:p>
        </p:txBody>
      </p:sp>
      <p:sp>
        <p:nvSpPr>
          <p:cNvPr id="188" name="Shape 1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spcBef>
                <a:spcPts val="0"/>
              </a:spcBef>
              <a:spcAft>
                <a:spcPts val="0"/>
              </a:spcAft>
              <a:buClr>
                <a:srgbClr val="666666"/>
              </a:buClr>
              <a:buSzPts val="1800"/>
              <a:buChar char="●"/>
            </a:pPr>
            <a:r>
              <a:rPr lang="en" b="1" i="1">
                <a:solidFill>
                  <a:srgbClr val="073763"/>
                </a:solidFill>
                <a:highlight>
                  <a:srgbClr val="FFFFFF"/>
                </a:highlight>
              </a:rPr>
              <a:t>Atmospheric turbulence</a:t>
            </a:r>
            <a:r>
              <a:rPr lang="en">
                <a:solidFill>
                  <a:srgbClr val="666666"/>
                </a:solidFill>
                <a:highlight>
                  <a:srgbClr val="FFFFFF"/>
                </a:highlight>
              </a:rPr>
              <a:t> is  an irregular small-scale motion, characterized by winds that vary in speed and direction.</a:t>
            </a:r>
            <a:endParaRPr>
              <a:solidFill>
                <a:srgbClr val="666666"/>
              </a:solidFill>
              <a:highlight>
                <a:srgbClr val="FFFFFF"/>
              </a:highlight>
            </a:endParaRPr>
          </a:p>
          <a:p>
            <a:pPr marL="457200" lvl="0" indent="-342900">
              <a:spcBef>
                <a:spcPts val="0"/>
              </a:spcBef>
              <a:spcAft>
                <a:spcPts val="0"/>
              </a:spcAft>
              <a:buClr>
                <a:srgbClr val="666666"/>
              </a:buClr>
              <a:buSzPts val="1800"/>
              <a:buChar char="●"/>
            </a:pPr>
            <a:r>
              <a:rPr lang="en" b="1" i="1">
                <a:solidFill>
                  <a:srgbClr val="073763"/>
                </a:solidFill>
                <a:highlight>
                  <a:srgbClr val="FFFFFF"/>
                </a:highlight>
              </a:rPr>
              <a:t>Turbulence</a:t>
            </a:r>
            <a:r>
              <a:rPr lang="en">
                <a:solidFill>
                  <a:srgbClr val="666666"/>
                </a:solidFill>
                <a:highlight>
                  <a:srgbClr val="FFFFFF"/>
                </a:highlight>
              </a:rPr>
              <a:t> is important especially in air pollution studies because it mixes  the air in the atmosphere vertically and horizontally(Holmes H. et. al ,2015).</a:t>
            </a:r>
            <a:endParaRPr>
              <a:solidFill>
                <a:srgbClr val="666666"/>
              </a:solidFill>
              <a:highlight>
                <a:srgbClr val="FFFFFF"/>
              </a:highlight>
            </a:endParaRPr>
          </a:p>
          <a:p>
            <a:pPr marL="457200" lvl="0" indent="-342900">
              <a:spcBef>
                <a:spcPts val="0"/>
              </a:spcBef>
              <a:spcAft>
                <a:spcPts val="0"/>
              </a:spcAft>
              <a:buClr>
                <a:srgbClr val="666666"/>
              </a:buClr>
              <a:buSzPts val="1800"/>
              <a:buChar char="●"/>
            </a:pPr>
            <a:r>
              <a:rPr lang="en">
                <a:solidFill>
                  <a:srgbClr val="666666"/>
                </a:solidFill>
              </a:rPr>
              <a:t>Turbulence behavior is still not fully understood, as consequence predicting turbulence is one of the most intriguing problems for physicist and engineers.</a:t>
            </a:r>
            <a:endParaRPr>
              <a:solidFill>
                <a:srgbClr val="666666"/>
              </a:solidFill>
              <a:highlight>
                <a:srgbClr val="FFFFFF"/>
              </a:highlight>
            </a:endParaRPr>
          </a:p>
          <a:p>
            <a:pPr marL="457200" lvl="0" indent="-342900">
              <a:spcBef>
                <a:spcPts val="0"/>
              </a:spcBef>
              <a:spcAft>
                <a:spcPts val="0"/>
              </a:spcAft>
              <a:buClr>
                <a:srgbClr val="666666"/>
              </a:buClr>
              <a:buSzPts val="1800"/>
              <a:buChar char="●"/>
            </a:pPr>
            <a:r>
              <a:rPr lang="en">
                <a:solidFill>
                  <a:srgbClr val="666666"/>
                </a:solidFill>
              </a:rPr>
              <a:t>Understanding the daily variations and mean in </a:t>
            </a:r>
            <a:r>
              <a:rPr lang="en" i="1">
                <a:solidFill>
                  <a:srgbClr val="666666"/>
                </a:solidFill>
              </a:rPr>
              <a:t>u, v, w</a:t>
            </a:r>
            <a:r>
              <a:rPr lang="en">
                <a:solidFill>
                  <a:srgbClr val="666666"/>
                </a:solidFill>
              </a:rPr>
              <a:t> and T will help to improve the forecasts.</a:t>
            </a:r>
            <a:endParaRPr>
              <a:solidFill>
                <a:srgbClr val="666666"/>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a:spcBef>
                <a:spcPts val="0"/>
              </a:spcBef>
              <a:spcAft>
                <a:spcPts val="0"/>
              </a:spcAft>
              <a:buNone/>
            </a:pPr>
            <a:r>
              <a:rPr lang="en">
                <a:solidFill>
                  <a:srgbClr val="999999"/>
                </a:solidFill>
              </a:rPr>
              <a:t>Data Analysis - Time Series</a:t>
            </a:r>
            <a:endParaRPr>
              <a:solidFill>
                <a:srgbClr val="999999"/>
              </a:solidFill>
            </a:endParaRPr>
          </a:p>
        </p:txBody>
      </p:sp>
      <p:sp>
        <p:nvSpPr>
          <p:cNvPr id="194" name="Shape 19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1100">
                <a:solidFill>
                  <a:srgbClr val="000000"/>
                </a:solidFill>
                <a:highlight>
                  <a:srgbClr val="FFFFFF"/>
                </a:highlight>
                <a:latin typeface="Calibri"/>
                <a:ea typeface="Calibri"/>
                <a:cs typeface="Calibri"/>
                <a:sym typeface="Calibri"/>
              </a:rPr>
              <a:t> </a:t>
            </a:r>
            <a:r>
              <a:rPr lang="en" b="1" i="1">
                <a:solidFill>
                  <a:srgbClr val="073763"/>
                </a:solidFill>
                <a:highlight>
                  <a:srgbClr val="FFFFFF"/>
                </a:highlight>
              </a:rPr>
              <a:t>Time series</a:t>
            </a:r>
            <a:r>
              <a:rPr lang="en">
                <a:solidFill>
                  <a:srgbClr val="666666"/>
                </a:solidFill>
                <a:highlight>
                  <a:srgbClr val="FFFFFF"/>
                </a:highlight>
              </a:rPr>
              <a:t> of measurements of </a:t>
            </a:r>
            <a:r>
              <a:rPr lang="en" i="1">
                <a:solidFill>
                  <a:srgbClr val="073763"/>
                </a:solidFill>
                <a:highlight>
                  <a:srgbClr val="FFFFFF"/>
                </a:highlight>
              </a:rPr>
              <a:t>wind speed </a:t>
            </a:r>
            <a:r>
              <a:rPr lang="en" i="1">
                <a:solidFill>
                  <a:srgbClr val="073763"/>
                </a:solidFill>
              </a:rPr>
              <a:t>(𝑢,𝑣,𝑤)</a:t>
            </a:r>
            <a:r>
              <a:rPr lang="en">
                <a:solidFill>
                  <a:srgbClr val="666666"/>
                </a:solidFill>
                <a:highlight>
                  <a:srgbClr val="FFFFFF"/>
                </a:highlight>
              </a:rPr>
              <a:t>, and </a:t>
            </a:r>
            <a:r>
              <a:rPr lang="en" i="1">
                <a:solidFill>
                  <a:srgbClr val="073763"/>
                </a:solidFill>
                <a:highlight>
                  <a:srgbClr val="FFFFFF"/>
                </a:highlight>
              </a:rPr>
              <a:t>sonic temperature </a:t>
            </a:r>
            <a:r>
              <a:rPr lang="en" i="1">
                <a:solidFill>
                  <a:srgbClr val="073763"/>
                </a:solidFill>
              </a:rPr>
              <a:t>(𝑇𝑠,)</a:t>
            </a:r>
            <a:r>
              <a:rPr lang="en">
                <a:solidFill>
                  <a:srgbClr val="666666"/>
                </a:solidFill>
                <a:highlight>
                  <a:srgbClr val="FFFFFF"/>
                </a:highlight>
              </a:rPr>
              <a:t>.</a:t>
            </a:r>
            <a:endParaRPr>
              <a:solidFill>
                <a:srgbClr val="666666"/>
              </a:solidFill>
            </a:endParaRPr>
          </a:p>
          <a:p>
            <a:pPr marL="0" lvl="0" indent="0">
              <a:spcBef>
                <a:spcPts val="0"/>
              </a:spcBef>
              <a:spcAft>
                <a:spcPts val="1600"/>
              </a:spcAft>
              <a:buNone/>
            </a:pPr>
            <a:endParaRPr/>
          </a:p>
        </p:txBody>
      </p:sp>
      <p:sp>
        <p:nvSpPr>
          <p:cNvPr id="195" name="Shape 195"/>
          <p:cNvSpPr txBox="1"/>
          <p:nvPr/>
        </p:nvSpPr>
        <p:spPr>
          <a:xfrm>
            <a:off x="424525" y="4185525"/>
            <a:ext cx="2171700" cy="57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Spot 1</a:t>
            </a:r>
            <a:endParaRPr/>
          </a:p>
        </p:txBody>
      </p:sp>
      <p:sp>
        <p:nvSpPr>
          <p:cNvPr id="196" name="Shape 196"/>
          <p:cNvSpPr txBox="1"/>
          <p:nvPr/>
        </p:nvSpPr>
        <p:spPr>
          <a:xfrm>
            <a:off x="3736525" y="4185525"/>
            <a:ext cx="21717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2</a:t>
            </a:r>
            <a:endParaRPr/>
          </a:p>
        </p:txBody>
      </p:sp>
      <p:sp>
        <p:nvSpPr>
          <p:cNvPr id="197" name="Shape 197"/>
          <p:cNvSpPr txBox="1"/>
          <p:nvPr/>
        </p:nvSpPr>
        <p:spPr>
          <a:xfrm>
            <a:off x="6770900" y="4239975"/>
            <a:ext cx="21717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3</a:t>
            </a:r>
            <a:endParaRPr/>
          </a:p>
        </p:txBody>
      </p:sp>
      <p:pic>
        <p:nvPicPr>
          <p:cNvPr id="198" name="Shape 198"/>
          <p:cNvPicPr preferRelativeResize="0"/>
          <p:nvPr/>
        </p:nvPicPr>
        <p:blipFill>
          <a:blip r:embed="rId3">
            <a:alphaModFix/>
          </a:blip>
          <a:stretch>
            <a:fillRect/>
          </a:stretch>
        </p:blipFill>
        <p:spPr>
          <a:xfrm>
            <a:off x="0" y="1975750"/>
            <a:ext cx="3196350" cy="2130900"/>
          </a:xfrm>
          <a:prstGeom prst="rect">
            <a:avLst/>
          </a:prstGeom>
          <a:noFill/>
          <a:ln>
            <a:noFill/>
          </a:ln>
        </p:spPr>
      </p:pic>
      <p:pic>
        <p:nvPicPr>
          <p:cNvPr id="199" name="Shape 199"/>
          <p:cNvPicPr preferRelativeResize="0"/>
          <p:nvPr/>
        </p:nvPicPr>
        <p:blipFill>
          <a:blip r:embed="rId4">
            <a:alphaModFix/>
          </a:blip>
          <a:stretch>
            <a:fillRect/>
          </a:stretch>
        </p:blipFill>
        <p:spPr>
          <a:xfrm>
            <a:off x="2956825" y="2005013"/>
            <a:ext cx="3108550" cy="2072375"/>
          </a:xfrm>
          <a:prstGeom prst="rect">
            <a:avLst/>
          </a:prstGeom>
          <a:noFill/>
          <a:ln>
            <a:noFill/>
          </a:ln>
        </p:spPr>
      </p:pic>
      <p:pic>
        <p:nvPicPr>
          <p:cNvPr id="200" name="Shape 200"/>
          <p:cNvPicPr preferRelativeResize="0"/>
          <p:nvPr/>
        </p:nvPicPr>
        <p:blipFill>
          <a:blip r:embed="rId5">
            <a:alphaModFix/>
          </a:blip>
          <a:stretch>
            <a:fillRect/>
          </a:stretch>
        </p:blipFill>
        <p:spPr>
          <a:xfrm>
            <a:off x="5976275" y="1975758"/>
            <a:ext cx="3108550" cy="20723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B7B7B7"/>
                </a:solidFill>
              </a:rPr>
              <a:t>Motivation</a:t>
            </a:r>
            <a:endParaRPr>
              <a:solidFill>
                <a:srgbClr val="B7B7B7"/>
              </a:solidFill>
            </a:endParaRPr>
          </a:p>
        </p:txBody>
      </p:sp>
      <p:sp>
        <p:nvSpPr>
          <p:cNvPr id="62" name="Shape 62"/>
          <p:cNvSpPr txBox="1">
            <a:spLocks noGrp="1"/>
          </p:cNvSpPr>
          <p:nvPr>
            <p:ph type="body" idx="1"/>
          </p:nvPr>
        </p:nvSpPr>
        <p:spPr>
          <a:xfrm>
            <a:off x="311700" y="1220013"/>
            <a:ext cx="4260300" cy="3416400"/>
          </a:xfrm>
          <a:prstGeom prst="rect">
            <a:avLst/>
          </a:prstGeom>
        </p:spPr>
        <p:txBody>
          <a:bodyPr spcFirstLastPara="1" wrap="square" lIns="91425" tIns="91425" rIns="91425" bIns="91425" anchor="t" anchorCtr="0">
            <a:noAutofit/>
          </a:bodyPr>
          <a:lstStyle/>
          <a:p>
            <a:pPr marL="457200" lvl="0" indent="-317500" rtl="0">
              <a:lnSpc>
                <a:spcPct val="200000"/>
              </a:lnSpc>
              <a:spcBef>
                <a:spcPts val="0"/>
              </a:spcBef>
              <a:spcAft>
                <a:spcPts val="0"/>
              </a:spcAft>
              <a:buSzPts val="1400"/>
              <a:buChar char="●"/>
            </a:pPr>
            <a:r>
              <a:rPr lang="en" sz="1400"/>
              <a:t>Sonic anemometer was used to operate with electric power, which might be one of the problem if needs to runs this device in rural places.</a:t>
            </a:r>
            <a:endParaRPr sz="1400"/>
          </a:p>
          <a:p>
            <a:pPr marL="457200" lvl="0" indent="-317500" rtl="0">
              <a:lnSpc>
                <a:spcPct val="200000"/>
              </a:lnSpc>
              <a:spcBef>
                <a:spcPts val="0"/>
              </a:spcBef>
              <a:spcAft>
                <a:spcPts val="0"/>
              </a:spcAft>
              <a:buSzPts val="1400"/>
              <a:buChar char="●"/>
            </a:pPr>
            <a:r>
              <a:rPr lang="en" sz="1400"/>
              <a:t>Computer setup is required to run the system.</a:t>
            </a:r>
            <a:endParaRPr sz="1400"/>
          </a:p>
          <a:p>
            <a:pPr marL="457200" lvl="0" indent="-317500" rtl="0">
              <a:lnSpc>
                <a:spcPct val="200000"/>
              </a:lnSpc>
              <a:spcBef>
                <a:spcPts val="0"/>
              </a:spcBef>
              <a:spcAft>
                <a:spcPts val="0"/>
              </a:spcAft>
              <a:buSzPts val="1400"/>
              <a:buChar char="●"/>
            </a:pPr>
            <a:r>
              <a:rPr lang="en" sz="1400"/>
              <a:t>More power is required</a:t>
            </a:r>
            <a:endParaRPr sz="1400"/>
          </a:p>
        </p:txBody>
      </p:sp>
      <p:pic>
        <p:nvPicPr>
          <p:cNvPr id="63" name="Shape 63"/>
          <p:cNvPicPr preferRelativeResize="0"/>
          <p:nvPr/>
        </p:nvPicPr>
        <p:blipFill>
          <a:blip r:embed="rId3">
            <a:alphaModFix/>
          </a:blip>
          <a:stretch>
            <a:fillRect/>
          </a:stretch>
        </p:blipFill>
        <p:spPr>
          <a:xfrm>
            <a:off x="4878150" y="1017725"/>
            <a:ext cx="3954149" cy="38209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999999"/>
                </a:solidFill>
              </a:rPr>
              <a:t>Data Analysis - Time Series</a:t>
            </a:r>
            <a:endParaRPr>
              <a:solidFill>
                <a:srgbClr val="999999"/>
              </a:solidFill>
            </a:endParaRPr>
          </a:p>
        </p:txBody>
      </p:sp>
      <p:sp>
        <p:nvSpPr>
          <p:cNvPr id="206" name="Shape 206"/>
          <p:cNvSpPr txBox="1">
            <a:spLocks noGrp="1"/>
          </p:cNvSpPr>
          <p:nvPr>
            <p:ph type="body" idx="1"/>
          </p:nvPr>
        </p:nvSpPr>
        <p:spPr>
          <a:xfrm>
            <a:off x="424525" y="1142050"/>
            <a:ext cx="8520600" cy="34164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1100">
                <a:solidFill>
                  <a:srgbClr val="000000"/>
                </a:solidFill>
                <a:highlight>
                  <a:srgbClr val="FFFFFF"/>
                </a:highlight>
                <a:latin typeface="Calibri"/>
                <a:ea typeface="Calibri"/>
                <a:cs typeface="Calibri"/>
                <a:sym typeface="Calibri"/>
              </a:rPr>
              <a:t> </a:t>
            </a:r>
            <a:r>
              <a:rPr lang="en" b="1" i="1">
                <a:solidFill>
                  <a:srgbClr val="073763"/>
                </a:solidFill>
                <a:highlight>
                  <a:srgbClr val="FFFFFF"/>
                </a:highlight>
              </a:rPr>
              <a:t>Time series</a:t>
            </a:r>
            <a:r>
              <a:rPr lang="en">
                <a:solidFill>
                  <a:srgbClr val="666666"/>
                </a:solidFill>
                <a:highlight>
                  <a:srgbClr val="FFFFFF"/>
                </a:highlight>
              </a:rPr>
              <a:t> of measurements of </a:t>
            </a:r>
            <a:r>
              <a:rPr lang="en" i="1">
                <a:solidFill>
                  <a:srgbClr val="073763"/>
                </a:solidFill>
                <a:highlight>
                  <a:srgbClr val="FFFFFF"/>
                </a:highlight>
              </a:rPr>
              <a:t>wind speed </a:t>
            </a:r>
            <a:r>
              <a:rPr lang="en" i="1">
                <a:solidFill>
                  <a:srgbClr val="073763"/>
                </a:solidFill>
              </a:rPr>
              <a:t>(𝑢,𝑣,𝑤)</a:t>
            </a:r>
            <a:r>
              <a:rPr lang="en">
                <a:solidFill>
                  <a:srgbClr val="666666"/>
                </a:solidFill>
                <a:highlight>
                  <a:srgbClr val="FFFFFF"/>
                </a:highlight>
              </a:rPr>
              <a:t>, and </a:t>
            </a:r>
            <a:r>
              <a:rPr lang="en" i="1">
                <a:solidFill>
                  <a:srgbClr val="073763"/>
                </a:solidFill>
                <a:highlight>
                  <a:srgbClr val="FFFFFF"/>
                </a:highlight>
              </a:rPr>
              <a:t>sonic temperature </a:t>
            </a:r>
            <a:r>
              <a:rPr lang="en" i="1">
                <a:solidFill>
                  <a:srgbClr val="073763"/>
                </a:solidFill>
              </a:rPr>
              <a:t>(𝑇𝑠,)</a:t>
            </a:r>
            <a:r>
              <a:rPr lang="en">
                <a:solidFill>
                  <a:srgbClr val="666666"/>
                </a:solidFill>
                <a:highlight>
                  <a:srgbClr val="FFFFFF"/>
                </a:highlight>
              </a:rPr>
              <a:t>.</a:t>
            </a:r>
            <a:endParaRPr>
              <a:solidFill>
                <a:srgbClr val="666666"/>
              </a:solidFill>
            </a:endParaRPr>
          </a:p>
          <a:p>
            <a:pPr marL="0" lvl="0" indent="0" rtl="0">
              <a:spcBef>
                <a:spcPts val="0"/>
              </a:spcBef>
              <a:spcAft>
                <a:spcPts val="1600"/>
              </a:spcAft>
              <a:buNone/>
            </a:pPr>
            <a:endParaRPr/>
          </a:p>
        </p:txBody>
      </p:sp>
      <p:sp>
        <p:nvSpPr>
          <p:cNvPr id="207" name="Shape 207"/>
          <p:cNvSpPr txBox="1"/>
          <p:nvPr/>
        </p:nvSpPr>
        <p:spPr>
          <a:xfrm>
            <a:off x="424525" y="4185525"/>
            <a:ext cx="21717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1</a:t>
            </a:r>
            <a:endParaRPr/>
          </a:p>
        </p:txBody>
      </p:sp>
      <p:sp>
        <p:nvSpPr>
          <p:cNvPr id="208" name="Shape 208"/>
          <p:cNvSpPr txBox="1"/>
          <p:nvPr/>
        </p:nvSpPr>
        <p:spPr>
          <a:xfrm>
            <a:off x="3736525" y="4185525"/>
            <a:ext cx="21717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2</a:t>
            </a:r>
            <a:endParaRPr/>
          </a:p>
        </p:txBody>
      </p:sp>
      <p:sp>
        <p:nvSpPr>
          <p:cNvPr id="209" name="Shape 209"/>
          <p:cNvSpPr txBox="1"/>
          <p:nvPr/>
        </p:nvSpPr>
        <p:spPr>
          <a:xfrm>
            <a:off x="6770900" y="4239975"/>
            <a:ext cx="21717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3</a:t>
            </a:r>
            <a:endParaRPr/>
          </a:p>
        </p:txBody>
      </p:sp>
      <p:pic>
        <p:nvPicPr>
          <p:cNvPr id="210" name="Shape 210"/>
          <p:cNvPicPr preferRelativeResize="0"/>
          <p:nvPr/>
        </p:nvPicPr>
        <p:blipFill>
          <a:blip r:embed="rId3">
            <a:alphaModFix/>
          </a:blip>
          <a:stretch>
            <a:fillRect/>
          </a:stretch>
        </p:blipFill>
        <p:spPr>
          <a:xfrm>
            <a:off x="62825" y="2048150"/>
            <a:ext cx="3046225" cy="2030825"/>
          </a:xfrm>
          <a:prstGeom prst="rect">
            <a:avLst/>
          </a:prstGeom>
          <a:noFill/>
          <a:ln>
            <a:noFill/>
          </a:ln>
        </p:spPr>
      </p:pic>
      <p:pic>
        <p:nvPicPr>
          <p:cNvPr id="211" name="Shape 211"/>
          <p:cNvPicPr preferRelativeResize="0"/>
          <p:nvPr/>
        </p:nvPicPr>
        <p:blipFill>
          <a:blip r:embed="rId4">
            <a:alphaModFix/>
          </a:blip>
          <a:stretch>
            <a:fillRect/>
          </a:stretch>
        </p:blipFill>
        <p:spPr>
          <a:xfrm>
            <a:off x="3020525" y="2097050"/>
            <a:ext cx="2972875" cy="1981925"/>
          </a:xfrm>
          <a:prstGeom prst="rect">
            <a:avLst/>
          </a:prstGeom>
          <a:noFill/>
          <a:ln>
            <a:noFill/>
          </a:ln>
        </p:spPr>
      </p:pic>
      <p:pic>
        <p:nvPicPr>
          <p:cNvPr id="212" name="Shape 212"/>
          <p:cNvPicPr preferRelativeResize="0"/>
          <p:nvPr/>
        </p:nvPicPr>
        <p:blipFill>
          <a:blip r:embed="rId5">
            <a:alphaModFix/>
          </a:blip>
          <a:stretch>
            <a:fillRect/>
          </a:stretch>
        </p:blipFill>
        <p:spPr>
          <a:xfrm>
            <a:off x="5993400" y="2183774"/>
            <a:ext cx="3046249" cy="2030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18" name="Shape 2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sp>
        <p:nvSpPr>
          <p:cNvPr id="219" name="Shape 219"/>
          <p:cNvSpPr txBox="1"/>
          <p:nvPr/>
        </p:nvSpPr>
        <p:spPr>
          <a:xfrm>
            <a:off x="1094788" y="4090300"/>
            <a:ext cx="9129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1</a:t>
            </a:r>
            <a:endParaRPr/>
          </a:p>
        </p:txBody>
      </p:sp>
      <p:sp>
        <p:nvSpPr>
          <p:cNvPr id="220" name="Shape 220"/>
          <p:cNvSpPr txBox="1"/>
          <p:nvPr/>
        </p:nvSpPr>
        <p:spPr>
          <a:xfrm>
            <a:off x="4357025" y="4090300"/>
            <a:ext cx="9129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2</a:t>
            </a:r>
            <a:endParaRPr/>
          </a:p>
        </p:txBody>
      </p:sp>
      <p:sp>
        <p:nvSpPr>
          <p:cNvPr id="221" name="Shape 221"/>
          <p:cNvSpPr txBox="1"/>
          <p:nvPr/>
        </p:nvSpPr>
        <p:spPr>
          <a:xfrm>
            <a:off x="7241725" y="3996175"/>
            <a:ext cx="9633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3</a:t>
            </a:r>
            <a:endParaRPr/>
          </a:p>
        </p:txBody>
      </p:sp>
      <p:sp>
        <p:nvSpPr>
          <p:cNvPr id="222" name="Shape 222"/>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999999"/>
                </a:solidFill>
              </a:rPr>
              <a:t>Data Analysis - Kinetic Energy</a:t>
            </a:r>
            <a:endParaRPr>
              <a:solidFill>
                <a:srgbClr val="999999"/>
              </a:solidFill>
            </a:endParaRPr>
          </a:p>
        </p:txBody>
      </p:sp>
      <p:pic>
        <p:nvPicPr>
          <p:cNvPr id="223" name="Shape 223"/>
          <p:cNvPicPr preferRelativeResize="0"/>
          <p:nvPr/>
        </p:nvPicPr>
        <p:blipFill>
          <a:blip r:embed="rId3">
            <a:alphaModFix/>
          </a:blip>
          <a:stretch>
            <a:fillRect/>
          </a:stretch>
        </p:blipFill>
        <p:spPr>
          <a:xfrm>
            <a:off x="62825" y="1876550"/>
            <a:ext cx="3129700" cy="2086475"/>
          </a:xfrm>
          <a:prstGeom prst="rect">
            <a:avLst/>
          </a:prstGeom>
          <a:noFill/>
          <a:ln>
            <a:noFill/>
          </a:ln>
        </p:spPr>
      </p:pic>
      <p:pic>
        <p:nvPicPr>
          <p:cNvPr id="224" name="Shape 224"/>
          <p:cNvPicPr preferRelativeResize="0"/>
          <p:nvPr/>
        </p:nvPicPr>
        <p:blipFill>
          <a:blip r:embed="rId4">
            <a:alphaModFix/>
          </a:blip>
          <a:stretch>
            <a:fillRect/>
          </a:stretch>
        </p:blipFill>
        <p:spPr>
          <a:xfrm>
            <a:off x="2991488" y="1866112"/>
            <a:ext cx="3161037" cy="2107350"/>
          </a:xfrm>
          <a:prstGeom prst="rect">
            <a:avLst/>
          </a:prstGeom>
          <a:noFill/>
          <a:ln>
            <a:noFill/>
          </a:ln>
        </p:spPr>
      </p:pic>
      <p:pic>
        <p:nvPicPr>
          <p:cNvPr id="225" name="Shape 225"/>
          <p:cNvPicPr preferRelativeResize="0"/>
          <p:nvPr/>
        </p:nvPicPr>
        <p:blipFill>
          <a:blip r:embed="rId5">
            <a:alphaModFix/>
          </a:blip>
          <a:stretch>
            <a:fillRect/>
          </a:stretch>
        </p:blipFill>
        <p:spPr>
          <a:xfrm>
            <a:off x="5967950" y="1898933"/>
            <a:ext cx="3062575" cy="2041717"/>
          </a:xfrm>
          <a:prstGeom prst="rect">
            <a:avLst/>
          </a:prstGeom>
          <a:noFill/>
          <a:ln>
            <a:noFill/>
          </a:ln>
        </p:spPr>
      </p:pic>
      <p:pic>
        <p:nvPicPr>
          <p:cNvPr id="226" name="Shape 226"/>
          <p:cNvPicPr preferRelativeResize="0"/>
          <p:nvPr/>
        </p:nvPicPr>
        <p:blipFill rotWithShape="1">
          <a:blip r:embed="rId6">
            <a:alphaModFix/>
          </a:blip>
          <a:srcRect l="29149" t="70079" r="48076" b="20172"/>
          <a:stretch/>
        </p:blipFill>
        <p:spPr>
          <a:xfrm>
            <a:off x="2861000" y="1062050"/>
            <a:ext cx="3291523" cy="792550"/>
          </a:xfrm>
          <a:prstGeom prst="rect">
            <a:avLst/>
          </a:prstGeom>
          <a:noFill/>
          <a:ln>
            <a:noFill/>
          </a:ln>
        </p:spPr>
      </p:pic>
      <p:sp>
        <p:nvSpPr>
          <p:cNvPr id="227" name="Shape 227"/>
          <p:cNvSpPr txBox="1"/>
          <p:nvPr/>
        </p:nvSpPr>
        <p:spPr>
          <a:xfrm>
            <a:off x="2524800" y="1471050"/>
            <a:ext cx="792900" cy="323400"/>
          </a:xfrm>
          <a:prstGeom prst="rect">
            <a:avLst/>
          </a:pr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8" name="Shape 228"/>
          <p:cNvSpPr txBox="1"/>
          <p:nvPr/>
        </p:nvSpPr>
        <p:spPr>
          <a:xfrm>
            <a:off x="4349571" y="1341750"/>
            <a:ext cx="222300" cy="3234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29" name="Shape 229"/>
          <p:cNvSpPr txBox="1"/>
          <p:nvPr/>
        </p:nvSpPr>
        <p:spPr>
          <a:xfrm>
            <a:off x="4919296" y="1341750"/>
            <a:ext cx="222300" cy="3234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30" name="Shape 230"/>
          <p:cNvSpPr txBox="1"/>
          <p:nvPr/>
        </p:nvSpPr>
        <p:spPr>
          <a:xfrm>
            <a:off x="5551624" y="1341750"/>
            <a:ext cx="188700" cy="3234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6" name="Shape 2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1"/>
              </a:buClr>
              <a:buSzPts val="1100"/>
              <a:buFont typeface="Arial"/>
              <a:buNone/>
            </a:pPr>
            <a:r>
              <a:rPr lang="en" b="1" i="1">
                <a:solidFill>
                  <a:srgbClr val="073763"/>
                </a:solidFill>
              </a:rPr>
              <a:t>Turbulent Kinetic Energy (TKE)</a:t>
            </a:r>
            <a:r>
              <a:rPr lang="en">
                <a:solidFill>
                  <a:srgbClr val="666666"/>
                </a:solidFill>
              </a:rPr>
              <a:t> is used to estimate turbulence production and determine the nature of the flow in the boundary layer. The equation is defined as the sum velocity variances divided by two.</a:t>
            </a:r>
            <a:endParaRPr>
              <a:solidFill>
                <a:srgbClr val="666666"/>
              </a:solidFill>
            </a:endParaRPr>
          </a:p>
          <a:p>
            <a:pPr marL="0" lvl="0" indent="0">
              <a:spcBef>
                <a:spcPts val="0"/>
              </a:spcBef>
              <a:spcAft>
                <a:spcPts val="1600"/>
              </a:spcAft>
              <a:buNone/>
            </a:pPr>
            <a:endParaRPr/>
          </a:p>
        </p:txBody>
      </p:sp>
      <p:sp>
        <p:nvSpPr>
          <p:cNvPr id="237" name="Shape 237"/>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999999"/>
                </a:solidFill>
              </a:rPr>
              <a:t>Data Analysis - Turbulent Kinetic Energy</a:t>
            </a:r>
            <a:endParaRPr>
              <a:solidFill>
                <a:srgbClr val="999999"/>
              </a:solidFill>
            </a:endParaRPr>
          </a:p>
        </p:txBody>
      </p:sp>
      <p:pic>
        <p:nvPicPr>
          <p:cNvPr id="238" name="Shape 238"/>
          <p:cNvPicPr preferRelativeResize="0"/>
          <p:nvPr/>
        </p:nvPicPr>
        <p:blipFill rotWithShape="1">
          <a:blip r:embed="rId3">
            <a:alphaModFix/>
          </a:blip>
          <a:srcRect l="29149" t="70079" r="48076" b="20172"/>
          <a:stretch/>
        </p:blipFill>
        <p:spPr>
          <a:xfrm>
            <a:off x="2781550" y="2510775"/>
            <a:ext cx="3291523" cy="792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4" name="Shape 2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245" name="Shape 245"/>
          <p:cNvSpPr txBox="1"/>
          <p:nvPr/>
        </p:nvSpPr>
        <p:spPr>
          <a:xfrm>
            <a:off x="1094788" y="4090300"/>
            <a:ext cx="9129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1</a:t>
            </a:r>
            <a:endParaRPr/>
          </a:p>
        </p:txBody>
      </p:sp>
      <p:sp>
        <p:nvSpPr>
          <p:cNvPr id="246" name="Shape 246"/>
          <p:cNvSpPr txBox="1"/>
          <p:nvPr/>
        </p:nvSpPr>
        <p:spPr>
          <a:xfrm>
            <a:off x="4357025" y="4090300"/>
            <a:ext cx="9129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2</a:t>
            </a:r>
            <a:endParaRPr/>
          </a:p>
        </p:txBody>
      </p:sp>
      <p:sp>
        <p:nvSpPr>
          <p:cNvPr id="247" name="Shape 247"/>
          <p:cNvSpPr txBox="1"/>
          <p:nvPr/>
        </p:nvSpPr>
        <p:spPr>
          <a:xfrm>
            <a:off x="7241725" y="3996175"/>
            <a:ext cx="9633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3</a:t>
            </a:r>
            <a:endParaRPr/>
          </a:p>
        </p:txBody>
      </p:sp>
      <p:pic>
        <p:nvPicPr>
          <p:cNvPr id="248" name="Shape 248"/>
          <p:cNvPicPr preferRelativeResize="0"/>
          <p:nvPr/>
        </p:nvPicPr>
        <p:blipFill>
          <a:blip r:embed="rId3">
            <a:alphaModFix/>
          </a:blip>
          <a:stretch>
            <a:fillRect/>
          </a:stretch>
        </p:blipFill>
        <p:spPr>
          <a:xfrm>
            <a:off x="-16275" y="1836983"/>
            <a:ext cx="3184050" cy="2122692"/>
          </a:xfrm>
          <a:prstGeom prst="rect">
            <a:avLst/>
          </a:prstGeom>
          <a:noFill/>
          <a:ln>
            <a:noFill/>
          </a:ln>
        </p:spPr>
      </p:pic>
      <p:pic>
        <p:nvPicPr>
          <p:cNvPr id="249" name="Shape 249"/>
          <p:cNvPicPr preferRelativeResize="0"/>
          <p:nvPr/>
        </p:nvPicPr>
        <p:blipFill>
          <a:blip r:embed="rId4">
            <a:alphaModFix/>
          </a:blip>
          <a:stretch>
            <a:fillRect/>
          </a:stretch>
        </p:blipFill>
        <p:spPr>
          <a:xfrm>
            <a:off x="3061650" y="1820637"/>
            <a:ext cx="3184050" cy="2122700"/>
          </a:xfrm>
          <a:prstGeom prst="rect">
            <a:avLst/>
          </a:prstGeom>
          <a:noFill/>
          <a:ln>
            <a:noFill/>
          </a:ln>
        </p:spPr>
      </p:pic>
      <p:pic>
        <p:nvPicPr>
          <p:cNvPr id="250" name="Shape 250"/>
          <p:cNvPicPr preferRelativeResize="0"/>
          <p:nvPr/>
        </p:nvPicPr>
        <p:blipFill>
          <a:blip r:embed="rId5">
            <a:alphaModFix/>
          </a:blip>
          <a:stretch>
            <a:fillRect/>
          </a:stretch>
        </p:blipFill>
        <p:spPr>
          <a:xfrm>
            <a:off x="6045613" y="1861451"/>
            <a:ext cx="3061625" cy="2041048"/>
          </a:xfrm>
          <a:prstGeom prst="rect">
            <a:avLst/>
          </a:prstGeom>
          <a:noFill/>
          <a:ln>
            <a:noFill/>
          </a:ln>
        </p:spPr>
      </p:pic>
      <p:sp>
        <p:nvSpPr>
          <p:cNvPr id="251" name="Shape 251"/>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999999"/>
                </a:solidFill>
              </a:rPr>
              <a:t>Data Analysis - Turbulent Kinetic Energy</a:t>
            </a:r>
            <a:endParaRPr>
              <a:solidFill>
                <a:srgbClr val="99999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7" name="Shape 2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i="1">
                <a:solidFill>
                  <a:srgbClr val="073763"/>
                </a:solidFill>
              </a:rPr>
              <a:t>Friction velocity (𝑢∗)</a:t>
            </a:r>
            <a:r>
              <a:rPr lang="en"/>
              <a:t> is a surface velocity scale, it represent the shear strength at the boundary layer, calculating the vertical flux of horizontal momentum. The equation that represent is:</a:t>
            </a:r>
            <a:endParaRPr/>
          </a:p>
          <a:p>
            <a:pPr marL="0" lvl="0" indent="0">
              <a:spcBef>
                <a:spcPts val="1600"/>
              </a:spcBef>
              <a:spcAft>
                <a:spcPts val="0"/>
              </a:spcAft>
              <a:buClr>
                <a:schemeClr val="dk1"/>
              </a:buClr>
              <a:buSzPts val="1100"/>
              <a:buFont typeface="Arial"/>
              <a:buNone/>
            </a:pPr>
            <a:endParaRPr/>
          </a:p>
          <a:p>
            <a:pPr marL="0" lvl="0" indent="0">
              <a:spcBef>
                <a:spcPts val="1600"/>
              </a:spcBef>
              <a:spcAft>
                <a:spcPts val="1600"/>
              </a:spcAft>
              <a:buNone/>
            </a:pPr>
            <a:endParaRPr/>
          </a:p>
        </p:txBody>
      </p:sp>
      <p:sp>
        <p:nvSpPr>
          <p:cNvPr id="258" name="Shape 258"/>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999999"/>
                </a:solidFill>
              </a:rPr>
              <a:t>Data Analysis - Friction Velocity</a:t>
            </a:r>
            <a:endParaRPr>
              <a:solidFill>
                <a:srgbClr val="999999"/>
              </a:solidFill>
            </a:endParaRPr>
          </a:p>
        </p:txBody>
      </p:sp>
      <p:pic>
        <p:nvPicPr>
          <p:cNvPr id="259" name="Shape 259"/>
          <p:cNvPicPr preferRelativeResize="0"/>
          <p:nvPr/>
        </p:nvPicPr>
        <p:blipFill rotWithShape="1">
          <a:blip r:embed="rId3">
            <a:alphaModFix/>
          </a:blip>
          <a:srcRect l="31642" t="27829" r="47613" b="65157"/>
          <a:stretch/>
        </p:blipFill>
        <p:spPr>
          <a:xfrm>
            <a:off x="2928250" y="2292475"/>
            <a:ext cx="3487598" cy="6633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5" name="Shape 2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266" name="Shape 266"/>
          <p:cNvSpPr txBox="1"/>
          <p:nvPr/>
        </p:nvSpPr>
        <p:spPr>
          <a:xfrm>
            <a:off x="1079075" y="4171950"/>
            <a:ext cx="9810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1</a:t>
            </a:r>
            <a:endParaRPr/>
          </a:p>
        </p:txBody>
      </p:sp>
      <p:sp>
        <p:nvSpPr>
          <p:cNvPr id="267" name="Shape 267"/>
          <p:cNvSpPr txBox="1"/>
          <p:nvPr/>
        </p:nvSpPr>
        <p:spPr>
          <a:xfrm>
            <a:off x="3982900" y="4171950"/>
            <a:ext cx="9810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2</a:t>
            </a:r>
            <a:endParaRPr/>
          </a:p>
        </p:txBody>
      </p:sp>
      <p:sp>
        <p:nvSpPr>
          <p:cNvPr id="268" name="Shape 268"/>
          <p:cNvSpPr txBox="1"/>
          <p:nvPr/>
        </p:nvSpPr>
        <p:spPr>
          <a:xfrm>
            <a:off x="7205075" y="4171950"/>
            <a:ext cx="9102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3</a:t>
            </a:r>
            <a:endParaRPr/>
          </a:p>
        </p:txBody>
      </p:sp>
      <p:pic>
        <p:nvPicPr>
          <p:cNvPr id="269" name="Shape 269"/>
          <p:cNvPicPr preferRelativeResize="0"/>
          <p:nvPr/>
        </p:nvPicPr>
        <p:blipFill>
          <a:blip r:embed="rId3">
            <a:alphaModFix/>
          </a:blip>
          <a:stretch>
            <a:fillRect/>
          </a:stretch>
        </p:blipFill>
        <p:spPr>
          <a:xfrm>
            <a:off x="106125" y="1885038"/>
            <a:ext cx="2926925" cy="1951275"/>
          </a:xfrm>
          <a:prstGeom prst="rect">
            <a:avLst/>
          </a:prstGeom>
          <a:noFill/>
          <a:ln>
            <a:noFill/>
          </a:ln>
        </p:spPr>
      </p:pic>
      <p:pic>
        <p:nvPicPr>
          <p:cNvPr id="270" name="Shape 270"/>
          <p:cNvPicPr preferRelativeResize="0"/>
          <p:nvPr/>
        </p:nvPicPr>
        <p:blipFill>
          <a:blip r:embed="rId4">
            <a:alphaModFix/>
          </a:blip>
          <a:stretch>
            <a:fillRect/>
          </a:stretch>
        </p:blipFill>
        <p:spPr>
          <a:xfrm>
            <a:off x="3000374" y="1838550"/>
            <a:ext cx="3066375" cy="2044250"/>
          </a:xfrm>
          <a:prstGeom prst="rect">
            <a:avLst/>
          </a:prstGeom>
          <a:noFill/>
          <a:ln>
            <a:noFill/>
          </a:ln>
        </p:spPr>
      </p:pic>
      <p:pic>
        <p:nvPicPr>
          <p:cNvPr id="271" name="Shape 271"/>
          <p:cNvPicPr preferRelativeResize="0"/>
          <p:nvPr/>
        </p:nvPicPr>
        <p:blipFill>
          <a:blip r:embed="rId5">
            <a:alphaModFix/>
          </a:blip>
          <a:stretch>
            <a:fillRect/>
          </a:stretch>
        </p:blipFill>
        <p:spPr>
          <a:xfrm>
            <a:off x="6066811" y="1931525"/>
            <a:ext cx="2926839" cy="1951250"/>
          </a:xfrm>
          <a:prstGeom prst="rect">
            <a:avLst/>
          </a:prstGeom>
          <a:noFill/>
          <a:ln>
            <a:noFill/>
          </a:ln>
        </p:spPr>
      </p:pic>
      <p:sp>
        <p:nvSpPr>
          <p:cNvPr id="272" name="Shape 272"/>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999999"/>
                </a:solidFill>
              </a:rPr>
              <a:t>Data Analysis - Friction Velocity</a:t>
            </a:r>
            <a:endParaRPr>
              <a:solidFill>
                <a:srgbClr val="99999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8" name="Shape 2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i="1">
                <a:solidFill>
                  <a:srgbClr val="073763"/>
                </a:solidFill>
              </a:rPr>
              <a:t>Monin-Obukov (𝐿)</a:t>
            </a:r>
            <a:r>
              <a:rPr lang="en"/>
              <a:t> is a stability parameter. The length is proportional to the height above the surface at which buoyancy is greater than shear. Where k is the von karman constant.</a:t>
            </a:r>
            <a:endParaRPr/>
          </a:p>
          <a:p>
            <a:pPr marL="0" lvl="0" indent="0">
              <a:spcBef>
                <a:spcPts val="1600"/>
              </a:spcBef>
              <a:spcAft>
                <a:spcPts val="1600"/>
              </a:spcAft>
              <a:buClr>
                <a:schemeClr val="dk1"/>
              </a:buClr>
              <a:buSzPts val="1100"/>
              <a:buFont typeface="Arial"/>
              <a:buNone/>
            </a:pPr>
            <a:endParaRPr/>
          </a:p>
        </p:txBody>
      </p:sp>
      <p:sp>
        <p:nvSpPr>
          <p:cNvPr id="279" name="Shape 279"/>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999999"/>
                </a:solidFill>
              </a:rPr>
              <a:t>Data Analysis - Monin-Obukov </a:t>
            </a:r>
            <a:endParaRPr>
              <a:solidFill>
                <a:srgbClr val="999999"/>
              </a:solidFill>
            </a:endParaRPr>
          </a:p>
        </p:txBody>
      </p:sp>
      <p:pic>
        <p:nvPicPr>
          <p:cNvPr id="280" name="Shape 280"/>
          <p:cNvPicPr preferRelativeResize="0"/>
          <p:nvPr/>
        </p:nvPicPr>
        <p:blipFill rotWithShape="1">
          <a:blip r:embed="rId3">
            <a:alphaModFix/>
          </a:blip>
          <a:srcRect l="31043" t="45910" r="48702" b="42955"/>
          <a:stretch/>
        </p:blipFill>
        <p:spPr>
          <a:xfrm>
            <a:off x="2838624" y="2361475"/>
            <a:ext cx="3112224" cy="9623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6" name="Shape 2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287" name="Shape 287"/>
          <p:cNvSpPr txBox="1"/>
          <p:nvPr/>
        </p:nvSpPr>
        <p:spPr>
          <a:xfrm>
            <a:off x="311700" y="4171950"/>
            <a:ext cx="21717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1</a:t>
            </a:r>
            <a:endParaRPr/>
          </a:p>
        </p:txBody>
      </p:sp>
      <p:sp>
        <p:nvSpPr>
          <p:cNvPr id="288" name="Shape 288"/>
          <p:cNvSpPr txBox="1"/>
          <p:nvPr/>
        </p:nvSpPr>
        <p:spPr>
          <a:xfrm>
            <a:off x="6473025" y="4171950"/>
            <a:ext cx="21717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3</a:t>
            </a:r>
            <a:endParaRPr/>
          </a:p>
        </p:txBody>
      </p:sp>
      <p:sp>
        <p:nvSpPr>
          <p:cNvPr id="289" name="Shape 289"/>
          <p:cNvSpPr txBox="1"/>
          <p:nvPr/>
        </p:nvSpPr>
        <p:spPr>
          <a:xfrm>
            <a:off x="3065800" y="4171950"/>
            <a:ext cx="21717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2</a:t>
            </a:r>
            <a:endParaRPr/>
          </a:p>
        </p:txBody>
      </p:sp>
      <p:pic>
        <p:nvPicPr>
          <p:cNvPr id="290" name="Shape 290"/>
          <p:cNvPicPr preferRelativeResize="0"/>
          <p:nvPr/>
        </p:nvPicPr>
        <p:blipFill>
          <a:blip r:embed="rId3">
            <a:alphaModFix/>
          </a:blip>
          <a:stretch>
            <a:fillRect/>
          </a:stretch>
        </p:blipFill>
        <p:spPr>
          <a:xfrm>
            <a:off x="89800" y="1910675"/>
            <a:ext cx="3021125" cy="2014075"/>
          </a:xfrm>
          <a:prstGeom prst="rect">
            <a:avLst/>
          </a:prstGeom>
          <a:noFill/>
          <a:ln>
            <a:noFill/>
          </a:ln>
        </p:spPr>
      </p:pic>
      <p:pic>
        <p:nvPicPr>
          <p:cNvPr id="291" name="Shape 291"/>
          <p:cNvPicPr preferRelativeResize="0"/>
          <p:nvPr/>
        </p:nvPicPr>
        <p:blipFill>
          <a:blip r:embed="rId4">
            <a:alphaModFix/>
          </a:blip>
          <a:stretch>
            <a:fillRect/>
          </a:stretch>
        </p:blipFill>
        <p:spPr>
          <a:xfrm>
            <a:off x="2926900" y="1910663"/>
            <a:ext cx="3143250" cy="2095500"/>
          </a:xfrm>
          <a:prstGeom prst="rect">
            <a:avLst/>
          </a:prstGeom>
          <a:noFill/>
          <a:ln>
            <a:noFill/>
          </a:ln>
        </p:spPr>
      </p:pic>
      <p:pic>
        <p:nvPicPr>
          <p:cNvPr id="292" name="Shape 292"/>
          <p:cNvPicPr preferRelativeResize="0"/>
          <p:nvPr/>
        </p:nvPicPr>
        <p:blipFill>
          <a:blip r:embed="rId5">
            <a:alphaModFix/>
          </a:blip>
          <a:stretch>
            <a:fillRect/>
          </a:stretch>
        </p:blipFill>
        <p:spPr>
          <a:xfrm>
            <a:off x="5987250" y="1962150"/>
            <a:ext cx="3143250" cy="2095500"/>
          </a:xfrm>
          <a:prstGeom prst="rect">
            <a:avLst/>
          </a:prstGeom>
          <a:noFill/>
          <a:ln>
            <a:noFill/>
          </a:ln>
        </p:spPr>
      </p:pic>
      <p:sp>
        <p:nvSpPr>
          <p:cNvPr id="293" name="Shape 293"/>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999999"/>
                </a:solidFill>
              </a:rPr>
              <a:t>Data Analysis - Monin-Obukov </a:t>
            </a:r>
            <a:endParaRPr>
              <a:solidFill>
                <a:srgbClr val="99999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9" name="Shape 29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i="1">
                <a:solidFill>
                  <a:srgbClr val="073763"/>
                </a:solidFill>
              </a:rPr>
              <a:t>Sensible heat flux (</a:t>
            </a:r>
            <a:r>
              <a:rPr lang="en" b="1" i="1">
                <a:solidFill>
                  <a:srgbClr val="073763"/>
                </a:solidFill>
                <a:highlight>
                  <a:srgbClr val="FFFFFF"/>
                </a:highlight>
              </a:rPr>
              <a:t>H</a:t>
            </a:r>
            <a:r>
              <a:rPr lang="en" b="1" i="1" baseline="-25000">
                <a:solidFill>
                  <a:srgbClr val="073763"/>
                </a:solidFill>
                <a:highlight>
                  <a:srgbClr val="FFFFFF"/>
                </a:highlight>
              </a:rPr>
              <a:t>S</a:t>
            </a:r>
            <a:r>
              <a:rPr lang="en" b="1" i="1">
                <a:solidFill>
                  <a:srgbClr val="073763"/>
                </a:solidFill>
                <a:highlight>
                  <a:srgbClr val="FFFFFF"/>
                </a:highlight>
              </a:rPr>
              <a:t>)</a:t>
            </a:r>
            <a:r>
              <a:rPr lang="en">
                <a:solidFill>
                  <a:srgbClr val="666666"/>
                </a:solidFill>
                <a:highlight>
                  <a:srgbClr val="FFFFFF"/>
                </a:highlight>
              </a:rPr>
              <a:t> is the measure the heat energy which is transferred from the Earth's surface to the atmosphere by conduction or convection</a:t>
            </a:r>
            <a:endParaRPr>
              <a:solidFill>
                <a:srgbClr val="666666"/>
              </a:solidFill>
              <a:highlight>
                <a:srgbClr val="FFFFFF"/>
              </a:highlight>
            </a:endParaRPr>
          </a:p>
          <a:p>
            <a:pPr marL="698500" lvl="0" indent="0" algn="just" rtl="0">
              <a:lnSpc>
                <a:spcPct val="150000"/>
              </a:lnSpc>
              <a:spcBef>
                <a:spcPts val="1600"/>
              </a:spcBef>
              <a:spcAft>
                <a:spcPts val="0"/>
              </a:spcAft>
              <a:buNone/>
            </a:pPr>
            <a:endParaRPr>
              <a:solidFill>
                <a:srgbClr val="B7B7B7"/>
              </a:solidFill>
              <a:highlight>
                <a:srgbClr val="FFFFFF"/>
              </a:highlight>
            </a:endParaRPr>
          </a:p>
          <a:p>
            <a:pPr marL="698500" lvl="0" indent="0" algn="just" rtl="0">
              <a:lnSpc>
                <a:spcPct val="150000"/>
              </a:lnSpc>
              <a:spcBef>
                <a:spcPts val="0"/>
              </a:spcBef>
              <a:spcAft>
                <a:spcPts val="0"/>
              </a:spcAft>
              <a:buNone/>
            </a:pPr>
            <a:endParaRPr>
              <a:solidFill>
                <a:srgbClr val="B7B7B7"/>
              </a:solidFill>
              <a:highlight>
                <a:srgbClr val="FFFFFF"/>
              </a:highlight>
            </a:endParaRPr>
          </a:p>
          <a:p>
            <a:pPr marL="0" lvl="0" indent="0">
              <a:spcBef>
                <a:spcPts val="0"/>
              </a:spcBef>
              <a:spcAft>
                <a:spcPts val="1600"/>
              </a:spcAft>
              <a:buNone/>
            </a:pPr>
            <a:endParaRPr>
              <a:solidFill>
                <a:srgbClr val="B7B7B7"/>
              </a:solidFill>
              <a:highlight>
                <a:srgbClr val="FFFFFF"/>
              </a:highlight>
            </a:endParaRPr>
          </a:p>
        </p:txBody>
      </p:sp>
      <p:sp>
        <p:nvSpPr>
          <p:cNvPr id="300" name="Shape 300"/>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999999"/>
                </a:solidFill>
              </a:rPr>
              <a:t>Data Analysis - Sensible Heat</a:t>
            </a:r>
            <a:endParaRPr>
              <a:solidFill>
                <a:srgbClr val="999999"/>
              </a:solidFill>
            </a:endParaRPr>
          </a:p>
        </p:txBody>
      </p:sp>
      <p:pic>
        <p:nvPicPr>
          <p:cNvPr id="301" name="Shape 301"/>
          <p:cNvPicPr preferRelativeResize="0"/>
          <p:nvPr/>
        </p:nvPicPr>
        <p:blipFill rotWithShape="1">
          <a:blip r:embed="rId3">
            <a:alphaModFix/>
          </a:blip>
          <a:srcRect l="31942" t="50868" r="50015" b="42744"/>
          <a:stretch/>
        </p:blipFill>
        <p:spPr>
          <a:xfrm>
            <a:off x="3186351" y="2186625"/>
            <a:ext cx="2876227" cy="572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7" name="Shape 30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308" name="Shape 308"/>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999999"/>
                </a:solidFill>
              </a:rPr>
              <a:t>Data Analysis - Sensible Heat</a:t>
            </a:r>
            <a:endParaRPr>
              <a:solidFill>
                <a:srgbClr val="999999"/>
              </a:solidFill>
            </a:endParaRPr>
          </a:p>
        </p:txBody>
      </p:sp>
      <p:sp>
        <p:nvSpPr>
          <p:cNvPr id="309" name="Shape 309"/>
          <p:cNvSpPr txBox="1"/>
          <p:nvPr/>
        </p:nvSpPr>
        <p:spPr>
          <a:xfrm>
            <a:off x="1070050" y="4171950"/>
            <a:ext cx="1002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1</a:t>
            </a:r>
            <a:endParaRPr/>
          </a:p>
        </p:txBody>
      </p:sp>
      <p:sp>
        <p:nvSpPr>
          <p:cNvPr id="310" name="Shape 310"/>
          <p:cNvSpPr txBox="1"/>
          <p:nvPr/>
        </p:nvSpPr>
        <p:spPr>
          <a:xfrm>
            <a:off x="4252325" y="4171950"/>
            <a:ext cx="11280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2</a:t>
            </a:r>
            <a:endParaRPr/>
          </a:p>
        </p:txBody>
      </p:sp>
      <p:sp>
        <p:nvSpPr>
          <p:cNvPr id="311" name="Shape 311"/>
          <p:cNvSpPr txBox="1"/>
          <p:nvPr/>
        </p:nvSpPr>
        <p:spPr>
          <a:xfrm>
            <a:off x="7281100" y="4171950"/>
            <a:ext cx="11280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Spot 3</a:t>
            </a:r>
            <a:endParaRPr/>
          </a:p>
        </p:txBody>
      </p:sp>
      <p:pic>
        <p:nvPicPr>
          <p:cNvPr id="312" name="Shape 312"/>
          <p:cNvPicPr preferRelativeResize="0"/>
          <p:nvPr/>
        </p:nvPicPr>
        <p:blipFill>
          <a:blip r:embed="rId3">
            <a:alphaModFix/>
          </a:blip>
          <a:stretch>
            <a:fillRect/>
          </a:stretch>
        </p:blipFill>
        <p:spPr>
          <a:xfrm>
            <a:off x="0" y="1883700"/>
            <a:ext cx="3192225" cy="2128150"/>
          </a:xfrm>
          <a:prstGeom prst="rect">
            <a:avLst/>
          </a:prstGeom>
          <a:noFill/>
          <a:ln>
            <a:noFill/>
          </a:ln>
        </p:spPr>
      </p:pic>
      <p:pic>
        <p:nvPicPr>
          <p:cNvPr id="313" name="Shape 313"/>
          <p:cNvPicPr preferRelativeResize="0"/>
          <p:nvPr/>
        </p:nvPicPr>
        <p:blipFill>
          <a:blip r:embed="rId4">
            <a:alphaModFix/>
          </a:blip>
          <a:stretch>
            <a:fillRect/>
          </a:stretch>
        </p:blipFill>
        <p:spPr>
          <a:xfrm>
            <a:off x="3086075" y="1883700"/>
            <a:ext cx="3192225" cy="2128150"/>
          </a:xfrm>
          <a:prstGeom prst="rect">
            <a:avLst/>
          </a:prstGeom>
          <a:noFill/>
          <a:ln>
            <a:noFill/>
          </a:ln>
        </p:spPr>
      </p:pic>
      <p:pic>
        <p:nvPicPr>
          <p:cNvPr id="314" name="Shape 314"/>
          <p:cNvPicPr preferRelativeResize="0"/>
          <p:nvPr/>
        </p:nvPicPr>
        <p:blipFill>
          <a:blip r:embed="rId5">
            <a:alphaModFix/>
          </a:blip>
          <a:stretch>
            <a:fillRect/>
          </a:stretch>
        </p:blipFill>
        <p:spPr>
          <a:xfrm>
            <a:off x="6033375" y="1921825"/>
            <a:ext cx="3192225" cy="2128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a:spcBef>
                <a:spcPts val="0"/>
              </a:spcBef>
              <a:spcAft>
                <a:spcPts val="0"/>
              </a:spcAft>
              <a:buNone/>
            </a:pPr>
            <a:r>
              <a:rPr lang="en">
                <a:solidFill>
                  <a:srgbClr val="B7B7B7"/>
                </a:solidFill>
              </a:rPr>
              <a:t>Objective</a:t>
            </a:r>
            <a:endParaRPr>
              <a:solidFill>
                <a:srgbClr val="B7B7B7"/>
              </a:solidFill>
            </a:endParaRPr>
          </a:p>
        </p:txBody>
      </p:sp>
      <p:sp>
        <p:nvSpPr>
          <p:cNvPr id="69" name="Shape 69"/>
          <p:cNvSpPr txBox="1">
            <a:spLocks noGrp="1"/>
          </p:cNvSpPr>
          <p:nvPr>
            <p:ph type="body" idx="1"/>
          </p:nvPr>
        </p:nvSpPr>
        <p:spPr>
          <a:xfrm>
            <a:off x="87175" y="1172875"/>
            <a:ext cx="4484700" cy="3537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400"/>
          </a:p>
          <a:p>
            <a:pPr marL="457200" lvl="0" indent="-317500" rtl="0">
              <a:spcBef>
                <a:spcPts val="1600"/>
              </a:spcBef>
              <a:spcAft>
                <a:spcPts val="0"/>
              </a:spcAft>
              <a:buSzPts val="1400"/>
              <a:buChar char="●"/>
            </a:pPr>
            <a:r>
              <a:rPr lang="en" sz="1400"/>
              <a:t> To make the Anemometer fully automated :</a:t>
            </a:r>
            <a:endParaRPr sz="1400"/>
          </a:p>
          <a:p>
            <a:pPr marL="914400" lvl="1" indent="-317500" rtl="0">
              <a:spcBef>
                <a:spcPts val="0"/>
              </a:spcBef>
              <a:spcAft>
                <a:spcPts val="0"/>
              </a:spcAft>
              <a:buSzPts val="1400"/>
              <a:buChar char="○"/>
            </a:pPr>
            <a:r>
              <a:rPr lang="en"/>
              <a:t>Device can run through solar power.</a:t>
            </a:r>
            <a:endParaRPr/>
          </a:p>
          <a:p>
            <a:pPr marL="914400" lvl="1" indent="-317500" rtl="0">
              <a:spcBef>
                <a:spcPts val="0"/>
              </a:spcBef>
              <a:spcAft>
                <a:spcPts val="0"/>
              </a:spcAft>
              <a:buSzPts val="1400"/>
              <a:buChar char="○"/>
            </a:pPr>
            <a:r>
              <a:rPr lang="en"/>
              <a:t>Store the data in memory card and transfer through radio signal.</a:t>
            </a:r>
            <a:endParaRPr/>
          </a:p>
          <a:p>
            <a:pPr marL="457200" lvl="0" indent="0" rtl="0">
              <a:spcBef>
                <a:spcPts val="1600"/>
              </a:spcBef>
              <a:spcAft>
                <a:spcPts val="0"/>
              </a:spcAft>
              <a:buNone/>
            </a:pPr>
            <a:endParaRPr sz="1400"/>
          </a:p>
          <a:p>
            <a:pPr marL="457200" lvl="0" indent="-317500">
              <a:spcBef>
                <a:spcPts val="1600"/>
              </a:spcBef>
              <a:spcAft>
                <a:spcPts val="0"/>
              </a:spcAft>
              <a:buSzPts val="1400"/>
              <a:buChar char="●"/>
            </a:pPr>
            <a:r>
              <a:rPr lang="en" sz="1400"/>
              <a:t> To gain a better understanding about micro-meteorology (e.g.,  turbulent kinetic energy).</a:t>
            </a:r>
            <a:endParaRPr sz="1400"/>
          </a:p>
        </p:txBody>
      </p:sp>
      <p:pic>
        <p:nvPicPr>
          <p:cNvPr id="70" name="Shape 70"/>
          <p:cNvPicPr preferRelativeResize="0"/>
          <p:nvPr/>
        </p:nvPicPr>
        <p:blipFill>
          <a:blip r:embed="rId3">
            <a:alphaModFix/>
          </a:blip>
          <a:stretch>
            <a:fillRect/>
          </a:stretch>
        </p:blipFill>
        <p:spPr>
          <a:xfrm>
            <a:off x="4724275" y="1170125"/>
            <a:ext cx="4195200" cy="35378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a:spcBef>
                <a:spcPts val="0"/>
              </a:spcBef>
              <a:spcAft>
                <a:spcPts val="0"/>
              </a:spcAft>
              <a:buNone/>
            </a:pPr>
            <a:r>
              <a:rPr lang="en">
                <a:solidFill>
                  <a:srgbClr val="999999"/>
                </a:solidFill>
              </a:rPr>
              <a:t>Analysis Summary</a:t>
            </a:r>
            <a:endParaRPr>
              <a:solidFill>
                <a:srgbClr val="999999"/>
              </a:solidFill>
            </a:endParaRPr>
          </a:p>
        </p:txBody>
      </p:sp>
      <p:sp>
        <p:nvSpPr>
          <p:cNvPr id="320" name="Shape 3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 Higher values of friction velocity, sensible heat convective velocity and negative value of Monin-Obukov length indicates that the boundary layer becomes more turbulent. </a:t>
            </a:r>
            <a:endParaRPr/>
          </a:p>
          <a:p>
            <a:pPr marL="0" lvl="0" indent="0">
              <a:spcBef>
                <a:spcPts val="1600"/>
              </a:spcBef>
              <a:spcAft>
                <a:spcPts val="0"/>
              </a:spcAft>
              <a:buClr>
                <a:schemeClr val="dk1"/>
              </a:buClr>
              <a:buSzPts val="1100"/>
              <a:buFont typeface="Arial"/>
              <a:buNone/>
            </a:pPr>
            <a:r>
              <a:rPr lang="en"/>
              <a:t>The radiosonde data indicate a neutral atmosphere                                           indicating that the magnitude of turbulence was </a:t>
            </a:r>
            <a:endParaRPr/>
          </a:p>
          <a:p>
            <a:pPr marL="0" lvl="0" indent="0">
              <a:spcBef>
                <a:spcPts val="1600"/>
              </a:spcBef>
              <a:spcAft>
                <a:spcPts val="0"/>
              </a:spcAft>
              <a:buClr>
                <a:schemeClr val="dk1"/>
              </a:buClr>
              <a:buSzPts val="1100"/>
              <a:buFont typeface="Arial"/>
              <a:buNone/>
            </a:pPr>
            <a:r>
              <a:rPr lang="en"/>
              <a:t>suppressed.  </a:t>
            </a:r>
            <a:endParaRPr/>
          </a:p>
          <a:p>
            <a:pPr marL="0" lvl="0" indent="0">
              <a:spcBef>
                <a:spcPts val="1600"/>
              </a:spcBef>
              <a:spcAft>
                <a:spcPts val="0"/>
              </a:spcAft>
              <a:buClr>
                <a:schemeClr val="dk1"/>
              </a:buClr>
              <a:buSzPts val="1100"/>
              <a:buFont typeface="Arial"/>
              <a:buNone/>
            </a:pPr>
            <a:r>
              <a:rPr lang="en"/>
              <a:t> </a:t>
            </a:r>
            <a:endParaRPr/>
          </a:p>
          <a:p>
            <a:pPr marL="0" lvl="0" indent="0">
              <a:spcBef>
                <a:spcPts val="1600"/>
              </a:spcBef>
              <a:spcAft>
                <a:spcPts val="1600"/>
              </a:spcAft>
              <a:buNone/>
            </a:pPr>
            <a:endParaRPr/>
          </a:p>
        </p:txBody>
      </p:sp>
      <p:pic>
        <p:nvPicPr>
          <p:cNvPr id="321" name="Shape 321"/>
          <p:cNvPicPr preferRelativeResize="0"/>
          <p:nvPr/>
        </p:nvPicPr>
        <p:blipFill rotWithShape="1">
          <a:blip r:embed="rId3">
            <a:alphaModFix/>
          </a:blip>
          <a:srcRect l="23011" t="15557" r="29208" b="13014"/>
          <a:stretch/>
        </p:blipFill>
        <p:spPr>
          <a:xfrm>
            <a:off x="9901225" y="1717650"/>
            <a:ext cx="2591424" cy="2851224"/>
          </a:xfrm>
          <a:prstGeom prst="rect">
            <a:avLst/>
          </a:prstGeom>
          <a:noFill/>
          <a:ln>
            <a:noFill/>
          </a:ln>
        </p:spPr>
      </p:pic>
      <p:pic>
        <p:nvPicPr>
          <p:cNvPr id="322" name="Shape 322"/>
          <p:cNvPicPr preferRelativeResize="0"/>
          <p:nvPr/>
        </p:nvPicPr>
        <p:blipFill rotWithShape="1">
          <a:blip r:embed="rId4">
            <a:alphaModFix/>
          </a:blip>
          <a:srcRect l="22590" t="16832" r="30286" b="11173"/>
          <a:stretch/>
        </p:blipFill>
        <p:spPr>
          <a:xfrm>
            <a:off x="5712825" y="2139275"/>
            <a:ext cx="3119477" cy="2680800"/>
          </a:xfrm>
          <a:prstGeom prst="rect">
            <a:avLst/>
          </a:prstGeom>
          <a:noFill/>
          <a:ln>
            <a:noFill/>
          </a:ln>
        </p:spPr>
      </p:pic>
      <p:pic>
        <p:nvPicPr>
          <p:cNvPr id="323" name="Shape 323"/>
          <p:cNvPicPr preferRelativeResize="0"/>
          <p:nvPr/>
        </p:nvPicPr>
        <p:blipFill rotWithShape="1">
          <a:blip r:embed="rId5">
            <a:alphaModFix/>
          </a:blip>
          <a:srcRect b="14442"/>
          <a:stretch/>
        </p:blipFill>
        <p:spPr>
          <a:xfrm>
            <a:off x="3440522" y="3168499"/>
            <a:ext cx="1671297" cy="190652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311700" y="260050"/>
            <a:ext cx="8520600" cy="572700"/>
          </a:xfrm>
          <a:prstGeom prst="rect">
            <a:avLst/>
          </a:prstGeom>
          <a:solidFill>
            <a:srgbClr val="1C4587"/>
          </a:solidFill>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666666"/>
                </a:solidFill>
              </a:rPr>
              <a:t>Any Questions? Thank You for your attention!</a:t>
            </a:r>
            <a:endParaRPr>
              <a:solidFill>
                <a:srgbClr val="666666"/>
              </a:solidFill>
            </a:endParaRPr>
          </a:p>
        </p:txBody>
      </p:sp>
      <p:sp>
        <p:nvSpPr>
          <p:cNvPr id="329" name="Shape 3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330" name="Shape 330"/>
          <p:cNvPicPr preferRelativeResize="0"/>
          <p:nvPr/>
        </p:nvPicPr>
        <p:blipFill>
          <a:blip r:embed="rId3">
            <a:alphaModFix/>
          </a:blip>
          <a:stretch>
            <a:fillRect/>
          </a:stretch>
        </p:blipFill>
        <p:spPr>
          <a:xfrm>
            <a:off x="537050" y="1017475"/>
            <a:ext cx="5159821" cy="3869873"/>
          </a:xfrm>
          <a:prstGeom prst="rect">
            <a:avLst/>
          </a:prstGeom>
          <a:noFill/>
          <a:ln>
            <a:noFill/>
          </a:ln>
        </p:spPr>
      </p:pic>
      <p:pic>
        <p:nvPicPr>
          <p:cNvPr id="331" name="Shape 331"/>
          <p:cNvPicPr preferRelativeResize="0"/>
          <p:nvPr/>
        </p:nvPicPr>
        <p:blipFill>
          <a:blip r:embed="rId4">
            <a:alphaModFix/>
          </a:blip>
          <a:stretch>
            <a:fillRect/>
          </a:stretch>
        </p:blipFill>
        <p:spPr>
          <a:xfrm>
            <a:off x="5964600" y="1040613"/>
            <a:ext cx="2867697" cy="382359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37" name="Shape 3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338" name="Shape 338"/>
          <p:cNvPicPr preferRelativeResize="0"/>
          <p:nvPr/>
        </p:nvPicPr>
        <p:blipFill rotWithShape="1">
          <a:blip r:embed="rId3">
            <a:alphaModFix/>
          </a:blip>
          <a:srcRect l="27660" t="14652" r="27436" b="18923"/>
          <a:stretch/>
        </p:blipFill>
        <p:spPr>
          <a:xfrm>
            <a:off x="-4245700" y="1070250"/>
            <a:ext cx="4106002" cy="3416399"/>
          </a:xfrm>
          <a:prstGeom prst="rect">
            <a:avLst/>
          </a:prstGeom>
          <a:noFill/>
          <a:ln>
            <a:noFill/>
          </a:ln>
        </p:spPr>
      </p:pic>
      <p:pic>
        <p:nvPicPr>
          <p:cNvPr id="339" name="Shape 339"/>
          <p:cNvPicPr preferRelativeResize="0"/>
          <p:nvPr/>
        </p:nvPicPr>
        <p:blipFill rotWithShape="1">
          <a:blip r:embed="rId4">
            <a:alphaModFix/>
          </a:blip>
          <a:srcRect l="27629" t="13858" r="27467" b="18537"/>
          <a:stretch/>
        </p:blipFill>
        <p:spPr>
          <a:xfrm>
            <a:off x="2503225" y="380752"/>
            <a:ext cx="5174501" cy="4382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B7B7B7"/>
                </a:solidFill>
              </a:rPr>
              <a:t>Working pathway</a:t>
            </a:r>
            <a:endParaRPr>
              <a:solidFill>
                <a:srgbClr val="B7B7B7"/>
              </a:solidFill>
            </a:endParaRPr>
          </a:p>
        </p:txBody>
      </p:sp>
      <p:sp>
        <p:nvSpPr>
          <p:cNvPr id="76" name="Shape 76"/>
          <p:cNvSpPr txBox="1">
            <a:spLocks noGrp="1"/>
          </p:cNvSpPr>
          <p:nvPr>
            <p:ph type="body" idx="1"/>
          </p:nvPr>
        </p:nvSpPr>
        <p:spPr>
          <a:xfrm>
            <a:off x="311700" y="1152475"/>
            <a:ext cx="8520600" cy="39909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77" name="Shape 77"/>
          <p:cNvPicPr preferRelativeResize="0"/>
          <p:nvPr/>
        </p:nvPicPr>
        <p:blipFill>
          <a:blip r:embed="rId3">
            <a:alphaModFix/>
          </a:blip>
          <a:stretch>
            <a:fillRect/>
          </a:stretch>
        </p:blipFill>
        <p:spPr>
          <a:xfrm>
            <a:off x="311700" y="1152475"/>
            <a:ext cx="3872500" cy="3823651"/>
          </a:xfrm>
          <a:prstGeom prst="rect">
            <a:avLst/>
          </a:prstGeom>
          <a:noFill/>
          <a:ln>
            <a:noFill/>
          </a:ln>
        </p:spPr>
      </p:pic>
      <p:pic>
        <p:nvPicPr>
          <p:cNvPr id="78" name="Shape 78"/>
          <p:cNvPicPr preferRelativeResize="0"/>
          <p:nvPr/>
        </p:nvPicPr>
        <p:blipFill>
          <a:blip r:embed="rId4">
            <a:alphaModFix/>
          </a:blip>
          <a:stretch>
            <a:fillRect/>
          </a:stretch>
        </p:blipFill>
        <p:spPr>
          <a:xfrm>
            <a:off x="4388325" y="1236100"/>
            <a:ext cx="4314100" cy="3823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11700" y="81025"/>
            <a:ext cx="8520600" cy="1373700"/>
          </a:xfrm>
          <a:prstGeom prst="rect">
            <a:avLst/>
          </a:prstGeom>
          <a:solidFill>
            <a:srgbClr val="073763"/>
          </a:solidFill>
        </p:spPr>
        <p:txBody>
          <a:bodyPr spcFirstLastPara="1" wrap="square" lIns="91425" tIns="91425" rIns="91425" bIns="91425" anchor="t" anchorCtr="0">
            <a:noAutofit/>
          </a:bodyPr>
          <a:lstStyle/>
          <a:p>
            <a:pPr marL="0" lvl="0" indent="0">
              <a:spcBef>
                <a:spcPts val="0"/>
              </a:spcBef>
              <a:spcAft>
                <a:spcPts val="0"/>
              </a:spcAft>
              <a:buNone/>
            </a:pPr>
            <a:r>
              <a:rPr lang="en">
                <a:solidFill>
                  <a:srgbClr val="999999"/>
                </a:solidFill>
              </a:rPr>
              <a:t>Sonic Anemometer/Thermometer</a:t>
            </a:r>
            <a:endParaRPr>
              <a:solidFill>
                <a:srgbClr val="999999"/>
              </a:solidFill>
            </a:endParaRPr>
          </a:p>
          <a:p>
            <a:pPr marL="0" lvl="0" indent="0">
              <a:spcBef>
                <a:spcPts val="0"/>
              </a:spcBef>
              <a:spcAft>
                <a:spcPts val="0"/>
              </a:spcAft>
              <a:buNone/>
            </a:pPr>
            <a:r>
              <a:rPr lang="en">
                <a:solidFill>
                  <a:srgbClr val="999999"/>
                </a:solidFill>
              </a:rPr>
              <a:t>Model SATR/3K</a:t>
            </a:r>
            <a:endParaRPr>
              <a:solidFill>
                <a:srgbClr val="999999"/>
              </a:solidFill>
            </a:endParaRPr>
          </a:p>
          <a:p>
            <a:pPr marL="0" lvl="0" indent="0">
              <a:spcBef>
                <a:spcPts val="0"/>
              </a:spcBef>
              <a:spcAft>
                <a:spcPts val="0"/>
              </a:spcAft>
              <a:buNone/>
            </a:pPr>
            <a:r>
              <a:rPr lang="en">
                <a:solidFill>
                  <a:srgbClr val="999999"/>
                </a:solidFill>
              </a:rPr>
              <a:t>Serial #050802</a:t>
            </a:r>
            <a:endParaRPr>
              <a:solidFill>
                <a:srgbClr val="999999"/>
              </a:solidFill>
            </a:endParaRPr>
          </a:p>
        </p:txBody>
      </p:sp>
      <p:sp>
        <p:nvSpPr>
          <p:cNvPr id="84" name="Shape 84"/>
          <p:cNvSpPr txBox="1">
            <a:spLocks noGrp="1"/>
          </p:cNvSpPr>
          <p:nvPr>
            <p:ph type="body" idx="1"/>
          </p:nvPr>
        </p:nvSpPr>
        <p:spPr>
          <a:xfrm>
            <a:off x="311700" y="1454725"/>
            <a:ext cx="8520600" cy="3532500"/>
          </a:xfrm>
          <a:prstGeom prst="rect">
            <a:avLst/>
          </a:prstGeom>
        </p:spPr>
        <p:txBody>
          <a:bodyPr spcFirstLastPara="1" wrap="square" lIns="91425" tIns="91425" rIns="91425" bIns="91425" anchor="t" anchorCtr="0">
            <a:noAutofit/>
          </a:bodyPr>
          <a:lstStyle/>
          <a:p>
            <a:pPr marL="457200" lvl="0" indent="-317500" rtl="0">
              <a:lnSpc>
                <a:spcPct val="200000"/>
              </a:lnSpc>
              <a:spcBef>
                <a:spcPts val="0"/>
              </a:spcBef>
              <a:spcAft>
                <a:spcPts val="0"/>
              </a:spcAft>
              <a:buClr>
                <a:srgbClr val="000000"/>
              </a:buClr>
              <a:buSzPts val="1400"/>
              <a:buChar char="●"/>
            </a:pPr>
            <a:r>
              <a:rPr lang="en" sz="1400">
                <a:solidFill>
                  <a:srgbClr val="000000"/>
                </a:solidFill>
              </a:rPr>
              <a:t>The </a:t>
            </a:r>
            <a:r>
              <a:rPr lang="en" sz="1400" b="1" i="1">
                <a:solidFill>
                  <a:srgbClr val="073763"/>
                </a:solidFill>
              </a:rPr>
              <a:t>Sonic Anemometer/Thermometer</a:t>
            </a:r>
            <a:r>
              <a:rPr lang="en" sz="1400">
                <a:solidFill>
                  <a:srgbClr val="000000"/>
                </a:solidFill>
              </a:rPr>
              <a:t> is a wind sensor. It is able to  measure the wind velocity in three different direction</a:t>
            </a:r>
            <a:r>
              <a:rPr lang="en" sz="1400" i="1">
                <a:solidFill>
                  <a:srgbClr val="000000"/>
                </a:solidFill>
              </a:rPr>
              <a:t>(x,y,z)</a:t>
            </a:r>
            <a:r>
              <a:rPr lang="en" sz="1400">
                <a:solidFill>
                  <a:srgbClr val="000000"/>
                </a:solidFill>
              </a:rPr>
              <a:t> with reliable accuracy. </a:t>
            </a:r>
            <a:endParaRPr sz="1400">
              <a:solidFill>
                <a:srgbClr val="000000"/>
              </a:solidFill>
            </a:endParaRPr>
          </a:p>
          <a:p>
            <a:pPr marL="457200" lvl="0" indent="-317500" rtl="0">
              <a:lnSpc>
                <a:spcPct val="200000"/>
              </a:lnSpc>
              <a:spcBef>
                <a:spcPts val="0"/>
              </a:spcBef>
              <a:spcAft>
                <a:spcPts val="0"/>
              </a:spcAft>
              <a:buClr>
                <a:srgbClr val="000000"/>
              </a:buClr>
              <a:buSzPts val="1400"/>
              <a:buChar char="●"/>
            </a:pPr>
            <a:r>
              <a:rPr lang="en" sz="1400">
                <a:solidFill>
                  <a:srgbClr val="000000"/>
                </a:solidFill>
              </a:rPr>
              <a:t>The instrument measure the  wind velocity by transmitting and receiving sonic signals along the fixed orthogonal directions. After processes these signal in the microcomputer it then calculates the wind velocity in the three directions.</a:t>
            </a:r>
            <a:endParaRPr sz="1400">
              <a:solidFill>
                <a:srgbClr val="000000"/>
              </a:solidFill>
            </a:endParaRPr>
          </a:p>
          <a:p>
            <a:pPr marL="457200" lvl="0" indent="-317500" rtl="0">
              <a:lnSpc>
                <a:spcPct val="200000"/>
              </a:lnSpc>
              <a:spcBef>
                <a:spcPts val="0"/>
              </a:spcBef>
              <a:spcAft>
                <a:spcPts val="0"/>
              </a:spcAft>
              <a:buClr>
                <a:srgbClr val="000000"/>
              </a:buClr>
              <a:buSzPts val="1400"/>
              <a:buChar char="●"/>
            </a:pPr>
            <a:r>
              <a:rPr lang="en" sz="1400">
                <a:solidFill>
                  <a:srgbClr val="000000"/>
                </a:solidFill>
              </a:rPr>
              <a:t>It is free from contamination from other velocity components, pressure, temperature, and relative humidity.</a:t>
            </a:r>
            <a:endParaRPr sz="1400">
              <a:solidFill>
                <a:srgbClr val="000000"/>
              </a:solidFill>
            </a:endParaRPr>
          </a:p>
          <a:p>
            <a:pPr marL="457200" lvl="0" indent="-317500">
              <a:lnSpc>
                <a:spcPct val="200000"/>
              </a:lnSpc>
              <a:spcBef>
                <a:spcPts val="0"/>
              </a:spcBef>
              <a:spcAft>
                <a:spcPts val="0"/>
              </a:spcAft>
              <a:buClr>
                <a:srgbClr val="000000"/>
              </a:buClr>
              <a:buSzPts val="1400"/>
              <a:buChar char="●"/>
            </a:pPr>
            <a:r>
              <a:rPr lang="en" sz="1400">
                <a:solidFill>
                  <a:srgbClr val="000000"/>
                </a:solidFill>
              </a:rPr>
              <a:t>It provides wind velocity data with higher frequency (10Hz). </a:t>
            </a:r>
            <a:endParaRPr sz="1400">
              <a:solidFill>
                <a:srgbClr val="000000"/>
              </a:solidFill>
            </a:endParaRPr>
          </a:p>
          <a:p>
            <a:pPr marL="0" lvl="0" indent="0" rtl="0">
              <a:spcBef>
                <a:spcPts val="1600"/>
              </a:spcBef>
              <a:spcAft>
                <a:spcPts val="1600"/>
              </a:spcAft>
              <a:buNone/>
            </a:pPr>
            <a:r>
              <a:rPr lang="en" sz="1400">
                <a:solidFill>
                  <a:schemeClr val="dk1"/>
                </a:solidFill>
              </a:rPr>
              <a:t>                                                                               				(Applied Technologies, Inc.,19--)</a:t>
            </a:r>
            <a:endParaRPr sz="1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B7B7B7"/>
                </a:solidFill>
              </a:rPr>
              <a:t>Probes in sonic anemometer</a:t>
            </a:r>
            <a:endParaRPr>
              <a:solidFill>
                <a:srgbClr val="B7B7B7"/>
              </a:solidFill>
            </a:endParaRPr>
          </a:p>
        </p:txBody>
      </p:sp>
      <p:sp>
        <p:nvSpPr>
          <p:cNvPr id="90" name="Shape 90"/>
          <p:cNvSpPr txBox="1">
            <a:spLocks noGrp="1"/>
          </p:cNvSpPr>
          <p:nvPr>
            <p:ph type="body" idx="1"/>
          </p:nvPr>
        </p:nvSpPr>
        <p:spPr>
          <a:xfrm>
            <a:off x="1921662" y="1152474"/>
            <a:ext cx="6283500" cy="3416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a:t> </a:t>
            </a:r>
            <a:endParaRPr/>
          </a:p>
        </p:txBody>
      </p:sp>
      <p:pic>
        <p:nvPicPr>
          <p:cNvPr id="91" name="Shape 91"/>
          <p:cNvPicPr preferRelativeResize="0"/>
          <p:nvPr/>
        </p:nvPicPr>
        <p:blipFill>
          <a:blip r:embed="rId3">
            <a:alphaModFix/>
          </a:blip>
          <a:stretch>
            <a:fillRect/>
          </a:stretch>
        </p:blipFill>
        <p:spPr>
          <a:xfrm rot="-5400000">
            <a:off x="2806275" y="68826"/>
            <a:ext cx="3897174" cy="5794975"/>
          </a:xfrm>
          <a:prstGeom prst="rect">
            <a:avLst/>
          </a:prstGeom>
          <a:noFill/>
          <a:ln>
            <a:noFill/>
          </a:ln>
        </p:spPr>
      </p:pic>
      <p:sp>
        <p:nvSpPr>
          <p:cNvPr id="92" name="Shape 92"/>
          <p:cNvSpPr txBox="1"/>
          <p:nvPr/>
        </p:nvSpPr>
        <p:spPr>
          <a:xfrm>
            <a:off x="2551325" y="3139175"/>
            <a:ext cx="1755300" cy="75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0000FF"/>
                </a:solidFill>
              </a:rPr>
              <a:t>Transducers</a:t>
            </a:r>
            <a:endParaRPr>
              <a:solidFill>
                <a:srgbClr val="0000FF"/>
              </a:solidFill>
            </a:endParaRPr>
          </a:p>
        </p:txBody>
      </p:sp>
      <p:cxnSp>
        <p:nvCxnSpPr>
          <p:cNvPr id="93" name="Shape 93"/>
          <p:cNvCxnSpPr/>
          <p:nvPr/>
        </p:nvCxnSpPr>
        <p:spPr>
          <a:xfrm rot="10800000" flipH="1">
            <a:off x="3755575" y="1649175"/>
            <a:ext cx="1592100" cy="1673700"/>
          </a:xfrm>
          <a:prstGeom prst="straightConnector1">
            <a:avLst/>
          </a:prstGeom>
          <a:noFill/>
          <a:ln w="19050" cap="flat" cmpd="sng">
            <a:solidFill>
              <a:srgbClr val="0000FF"/>
            </a:solidFill>
            <a:prstDash val="solid"/>
            <a:round/>
            <a:headEnd type="none" w="med" len="med"/>
            <a:tailEnd type="triangle" w="med" len="med"/>
          </a:ln>
        </p:spPr>
      </p:cxnSp>
      <p:cxnSp>
        <p:nvCxnSpPr>
          <p:cNvPr id="94" name="Shape 94"/>
          <p:cNvCxnSpPr/>
          <p:nvPr/>
        </p:nvCxnSpPr>
        <p:spPr>
          <a:xfrm rot="10800000" flipH="1">
            <a:off x="3796400" y="1710425"/>
            <a:ext cx="2449500" cy="1714500"/>
          </a:xfrm>
          <a:prstGeom prst="straightConnector1">
            <a:avLst/>
          </a:prstGeom>
          <a:noFill/>
          <a:ln w="19050" cap="flat" cmpd="sng">
            <a:solidFill>
              <a:srgbClr val="0000FF"/>
            </a:solidFill>
            <a:prstDash val="solid"/>
            <a:round/>
            <a:headEnd type="none" w="med" len="med"/>
            <a:tailEnd type="triangle" w="med" len="med"/>
          </a:ln>
        </p:spPr>
      </p:cxnSp>
      <p:sp>
        <p:nvSpPr>
          <p:cNvPr id="95" name="Shape 95"/>
          <p:cNvSpPr txBox="1"/>
          <p:nvPr/>
        </p:nvSpPr>
        <p:spPr>
          <a:xfrm>
            <a:off x="2551325" y="3813775"/>
            <a:ext cx="1755300" cy="75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0000FF"/>
                </a:solidFill>
              </a:rPr>
              <a:t>Direction  of probes are similar to right hand rule</a:t>
            </a:r>
            <a:endParaRPr>
              <a:solidFill>
                <a:srgbClr val="0000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B7B7B7"/>
                </a:solidFill>
              </a:rPr>
              <a:t>Working equations of sonic anemometer</a:t>
            </a:r>
            <a:endParaRPr>
              <a:solidFill>
                <a:srgbClr val="B7B7B7"/>
              </a:solidFill>
            </a:endParaRPr>
          </a:p>
        </p:txBody>
      </p:sp>
      <p:sp>
        <p:nvSpPr>
          <p:cNvPr id="101" name="Shape 101"/>
          <p:cNvSpPr txBox="1">
            <a:spLocks noGrp="1"/>
          </p:cNvSpPr>
          <p:nvPr>
            <p:ph type="body" idx="1"/>
          </p:nvPr>
        </p:nvSpPr>
        <p:spPr>
          <a:xfrm>
            <a:off x="311700" y="1152475"/>
            <a:ext cx="8730300" cy="3844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Speed of sound (C) =</a:t>
            </a:r>
            <a:endParaRPr sz="1400" b="1"/>
          </a:p>
          <a:p>
            <a:pPr marL="0" lvl="0" indent="0" rtl="0">
              <a:spcBef>
                <a:spcPts val="1600"/>
              </a:spcBef>
              <a:spcAft>
                <a:spcPts val="0"/>
              </a:spcAft>
              <a:buNone/>
            </a:pPr>
            <a:r>
              <a:rPr lang="en"/>
              <a:t>  </a:t>
            </a:r>
            <a:endParaRPr/>
          </a:p>
          <a:p>
            <a:pPr marL="0" lvl="0" indent="0" rtl="0">
              <a:spcBef>
                <a:spcPts val="1600"/>
              </a:spcBef>
              <a:spcAft>
                <a:spcPts val="0"/>
              </a:spcAft>
              <a:buNone/>
            </a:pPr>
            <a:r>
              <a:rPr lang="en" sz="1400" b="1"/>
              <a:t>Transient time from one probe to another (t)</a:t>
            </a:r>
            <a:r>
              <a:rPr lang="en" sz="1400"/>
              <a:t> </a:t>
            </a:r>
            <a:r>
              <a:rPr lang="en" sz="1400" b="1"/>
              <a:t>=</a:t>
            </a:r>
            <a:endParaRPr sz="1400" b="1"/>
          </a:p>
          <a:p>
            <a:pPr marL="0" lvl="0" indent="0" rtl="0">
              <a:spcBef>
                <a:spcPts val="1600"/>
              </a:spcBef>
              <a:spcAft>
                <a:spcPts val="0"/>
              </a:spcAft>
              <a:buNone/>
            </a:pPr>
            <a:endParaRPr/>
          </a:p>
          <a:p>
            <a:pPr marL="0" lvl="0" indent="0">
              <a:spcBef>
                <a:spcPts val="1600"/>
              </a:spcBef>
              <a:spcAft>
                <a:spcPts val="0"/>
              </a:spcAft>
              <a:buNone/>
            </a:pPr>
            <a:r>
              <a:rPr lang="en" sz="1400" b="1"/>
              <a:t>Velocity parallel to the sound path (Vd)</a:t>
            </a:r>
            <a:r>
              <a:rPr lang="en" sz="1400"/>
              <a:t> =</a:t>
            </a:r>
            <a:r>
              <a:rPr lang="en"/>
              <a:t> </a:t>
            </a:r>
            <a:endParaRPr/>
          </a:p>
          <a:p>
            <a:pPr marL="0" lvl="0" indent="0">
              <a:spcBef>
                <a:spcPts val="1600"/>
              </a:spcBef>
              <a:spcAft>
                <a:spcPts val="0"/>
              </a:spcAft>
              <a:buNone/>
            </a:pPr>
            <a:endParaRPr/>
          </a:p>
          <a:p>
            <a:pPr marL="0" lvl="0" indent="0" rtl="0">
              <a:spcBef>
                <a:spcPts val="1600"/>
              </a:spcBef>
              <a:spcAft>
                <a:spcPts val="0"/>
              </a:spcAft>
              <a:buNone/>
            </a:pPr>
            <a:r>
              <a:rPr lang="en" sz="1400" b="1"/>
              <a:t>Sonic/Virtual temperature (Tv) </a:t>
            </a:r>
            <a:r>
              <a:rPr lang="en" b="1"/>
              <a:t>= </a:t>
            </a:r>
            <a:endParaRPr b="1"/>
          </a:p>
          <a:p>
            <a:pPr marL="0" lvl="0" indent="0" rtl="0">
              <a:spcBef>
                <a:spcPts val="1600"/>
              </a:spcBef>
              <a:spcAft>
                <a:spcPts val="0"/>
              </a:spcAft>
              <a:buNone/>
            </a:pPr>
            <a:endParaRPr/>
          </a:p>
          <a:p>
            <a:pPr marL="0" lvl="0" indent="0" rtl="0">
              <a:spcBef>
                <a:spcPts val="1600"/>
              </a:spcBef>
              <a:spcAft>
                <a:spcPts val="1600"/>
              </a:spcAft>
              <a:buNone/>
            </a:pPr>
            <a:r>
              <a:rPr lang="en"/>
              <a:t> 			</a:t>
            </a:r>
            <a:endParaRPr/>
          </a:p>
        </p:txBody>
      </p:sp>
      <p:pic>
        <p:nvPicPr>
          <p:cNvPr id="102" name="Shape 102"/>
          <p:cNvPicPr preferRelativeResize="0"/>
          <p:nvPr/>
        </p:nvPicPr>
        <p:blipFill>
          <a:blip r:embed="rId3">
            <a:alphaModFix/>
          </a:blip>
          <a:stretch>
            <a:fillRect/>
          </a:stretch>
        </p:blipFill>
        <p:spPr>
          <a:xfrm>
            <a:off x="2359550" y="1152475"/>
            <a:ext cx="1191925" cy="572700"/>
          </a:xfrm>
          <a:prstGeom prst="rect">
            <a:avLst/>
          </a:prstGeom>
          <a:noFill/>
          <a:ln>
            <a:noFill/>
          </a:ln>
        </p:spPr>
      </p:pic>
      <p:pic>
        <p:nvPicPr>
          <p:cNvPr id="103" name="Shape 103"/>
          <p:cNvPicPr preferRelativeResize="0"/>
          <p:nvPr/>
        </p:nvPicPr>
        <p:blipFill>
          <a:blip r:embed="rId4">
            <a:alphaModFix/>
          </a:blip>
          <a:stretch>
            <a:fillRect/>
          </a:stretch>
        </p:blipFill>
        <p:spPr>
          <a:xfrm>
            <a:off x="4414150" y="1881850"/>
            <a:ext cx="2688775" cy="910325"/>
          </a:xfrm>
          <a:prstGeom prst="rect">
            <a:avLst/>
          </a:prstGeom>
          <a:noFill/>
          <a:ln>
            <a:noFill/>
          </a:ln>
        </p:spPr>
      </p:pic>
      <p:pic>
        <p:nvPicPr>
          <p:cNvPr id="104" name="Shape 104"/>
          <p:cNvPicPr preferRelativeResize="0"/>
          <p:nvPr/>
        </p:nvPicPr>
        <p:blipFill>
          <a:blip r:embed="rId5">
            <a:alphaModFix/>
          </a:blip>
          <a:stretch>
            <a:fillRect/>
          </a:stretch>
        </p:blipFill>
        <p:spPr>
          <a:xfrm>
            <a:off x="4133925" y="2974525"/>
            <a:ext cx="1447775" cy="655850"/>
          </a:xfrm>
          <a:prstGeom prst="rect">
            <a:avLst/>
          </a:prstGeom>
          <a:noFill/>
          <a:ln>
            <a:noFill/>
          </a:ln>
        </p:spPr>
      </p:pic>
      <p:pic>
        <p:nvPicPr>
          <p:cNvPr id="105" name="Shape 105"/>
          <p:cNvPicPr preferRelativeResize="0"/>
          <p:nvPr/>
        </p:nvPicPr>
        <p:blipFill>
          <a:blip r:embed="rId6">
            <a:alphaModFix/>
          </a:blip>
          <a:stretch>
            <a:fillRect/>
          </a:stretch>
        </p:blipFill>
        <p:spPr>
          <a:xfrm>
            <a:off x="3328300" y="3997750"/>
            <a:ext cx="1085850" cy="781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B7B7B7"/>
                </a:solidFill>
              </a:rPr>
              <a:t>Sample data</a:t>
            </a:r>
            <a:endParaRPr>
              <a:solidFill>
                <a:srgbClr val="B7B7B7"/>
              </a:solidFill>
            </a:endParaRPr>
          </a:p>
        </p:txBody>
      </p:sp>
      <p:pic>
        <p:nvPicPr>
          <p:cNvPr id="111" name="Shape 111"/>
          <p:cNvPicPr preferRelativeResize="0"/>
          <p:nvPr/>
        </p:nvPicPr>
        <p:blipFill>
          <a:blip r:embed="rId3">
            <a:alphaModFix/>
          </a:blip>
          <a:stretch>
            <a:fillRect/>
          </a:stretch>
        </p:blipFill>
        <p:spPr>
          <a:xfrm>
            <a:off x="311700" y="1152474"/>
            <a:ext cx="8839201" cy="262718"/>
          </a:xfrm>
          <a:prstGeom prst="rect">
            <a:avLst/>
          </a:prstGeom>
          <a:noFill/>
          <a:ln>
            <a:noFill/>
          </a:ln>
        </p:spPr>
      </p:pic>
      <p:pic>
        <p:nvPicPr>
          <p:cNvPr id="112" name="Shape 112"/>
          <p:cNvPicPr preferRelativeResize="0"/>
          <p:nvPr/>
        </p:nvPicPr>
        <p:blipFill>
          <a:blip r:embed="rId4">
            <a:alphaModFix/>
          </a:blip>
          <a:stretch>
            <a:fillRect/>
          </a:stretch>
        </p:blipFill>
        <p:spPr>
          <a:xfrm>
            <a:off x="311700" y="1549950"/>
            <a:ext cx="8362849" cy="342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445025"/>
            <a:ext cx="8520600" cy="572700"/>
          </a:xfrm>
          <a:prstGeom prst="rect">
            <a:avLst/>
          </a:prstGeom>
          <a:solidFill>
            <a:srgbClr val="073763"/>
          </a:solidFill>
        </p:spPr>
        <p:txBody>
          <a:bodyPr spcFirstLastPara="1" wrap="square" lIns="91425" tIns="91425" rIns="91425" bIns="91425" anchor="t" anchorCtr="0">
            <a:noAutofit/>
          </a:bodyPr>
          <a:lstStyle/>
          <a:p>
            <a:pPr marL="0" lvl="0" indent="0">
              <a:spcBef>
                <a:spcPts val="0"/>
              </a:spcBef>
              <a:spcAft>
                <a:spcPts val="0"/>
              </a:spcAft>
              <a:buNone/>
            </a:pPr>
            <a:r>
              <a:rPr lang="en">
                <a:solidFill>
                  <a:srgbClr val="999999"/>
                </a:solidFill>
              </a:rPr>
              <a:t>Setting up the Sonic Anemometer</a:t>
            </a:r>
            <a:endParaRPr>
              <a:solidFill>
                <a:srgbClr val="999999"/>
              </a:solidFill>
            </a:endParaRPr>
          </a:p>
        </p:txBody>
      </p:sp>
      <p:sp>
        <p:nvSpPr>
          <p:cNvPr id="118" name="Shape 118"/>
          <p:cNvSpPr txBox="1">
            <a:spLocks noGrp="1"/>
          </p:cNvSpPr>
          <p:nvPr>
            <p:ph type="body" idx="1"/>
          </p:nvPr>
        </p:nvSpPr>
        <p:spPr>
          <a:xfrm>
            <a:off x="311700" y="1152475"/>
            <a:ext cx="5106000" cy="3594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First trial using Teensy 3.6 (32 bit Arduino-compatible microcontroller): </a:t>
            </a:r>
            <a:endParaRPr/>
          </a:p>
          <a:p>
            <a:pPr marL="457200" lvl="0" indent="-342900">
              <a:spcBef>
                <a:spcPts val="1600"/>
              </a:spcBef>
              <a:spcAft>
                <a:spcPts val="0"/>
              </a:spcAft>
              <a:buSzPts val="1800"/>
              <a:buAutoNum type="arabicPeriod"/>
            </a:pPr>
            <a:r>
              <a:rPr lang="en"/>
              <a:t>Try  the serial event on backwards through usb out send:</a:t>
            </a:r>
            <a:endParaRPr/>
          </a:p>
          <a:p>
            <a:pPr marL="457200" lvl="0" indent="-342900">
              <a:spcBef>
                <a:spcPts val="0"/>
              </a:spcBef>
              <a:spcAft>
                <a:spcPts val="0"/>
              </a:spcAft>
              <a:buSzPts val="1800"/>
              <a:buChar char="-"/>
            </a:pPr>
            <a:r>
              <a:rPr lang="en"/>
              <a:t>Computer to computer through Teensy (= all bit levels)</a:t>
            </a:r>
            <a:endParaRPr/>
          </a:p>
          <a:p>
            <a:pPr marL="457200" lvl="0" indent="-342900" rtl="0">
              <a:spcBef>
                <a:spcPts val="0"/>
              </a:spcBef>
              <a:spcAft>
                <a:spcPts val="0"/>
              </a:spcAft>
              <a:buSzPts val="1800"/>
              <a:buChar char="-"/>
            </a:pPr>
            <a:r>
              <a:rPr lang="en"/>
              <a:t>Serial to USB transceiver</a:t>
            </a:r>
            <a:endParaRPr/>
          </a:p>
          <a:p>
            <a:pPr marL="0" lvl="0" indent="0" rtl="0">
              <a:spcBef>
                <a:spcPts val="1600"/>
              </a:spcBef>
              <a:spcAft>
                <a:spcPts val="0"/>
              </a:spcAft>
              <a:buNone/>
            </a:pPr>
            <a:r>
              <a:rPr lang="en"/>
              <a:t>2. Try binary 8 bit no parity with hex conversion</a:t>
            </a:r>
            <a:endParaRPr/>
          </a:p>
          <a:p>
            <a:pPr marL="0" lvl="0" indent="0">
              <a:spcBef>
                <a:spcPts val="1600"/>
              </a:spcBef>
              <a:spcAft>
                <a:spcPts val="0"/>
              </a:spcAft>
              <a:buNone/>
            </a:pPr>
            <a:r>
              <a:rPr lang="en"/>
              <a:t>    -Should work compactly with serial monitor</a:t>
            </a:r>
            <a:endParaRPr/>
          </a:p>
          <a:p>
            <a:pPr marL="0" lvl="0" indent="0">
              <a:spcBef>
                <a:spcPts val="1600"/>
              </a:spcBef>
              <a:spcAft>
                <a:spcPts val="0"/>
              </a:spcAft>
              <a:buNone/>
            </a:pPr>
            <a:endParaRPr/>
          </a:p>
          <a:p>
            <a:pPr marL="0" lvl="0" indent="0">
              <a:spcBef>
                <a:spcPts val="1600"/>
              </a:spcBef>
              <a:spcAft>
                <a:spcPts val="1600"/>
              </a:spcAft>
              <a:buNone/>
            </a:pPr>
            <a:endParaRPr/>
          </a:p>
        </p:txBody>
      </p:sp>
      <p:pic>
        <p:nvPicPr>
          <p:cNvPr id="119" name="Shape 119"/>
          <p:cNvPicPr preferRelativeResize="0"/>
          <p:nvPr/>
        </p:nvPicPr>
        <p:blipFill rotWithShape="1">
          <a:blip r:embed="rId3">
            <a:alphaModFix/>
          </a:blip>
          <a:srcRect l="4120" t="-24812" r="-4119" b="11150"/>
          <a:stretch/>
        </p:blipFill>
        <p:spPr>
          <a:xfrm>
            <a:off x="6411575" y="582825"/>
            <a:ext cx="2139747" cy="3820976"/>
          </a:xfrm>
          <a:prstGeom prst="rect">
            <a:avLst/>
          </a:prstGeom>
          <a:noFill/>
          <a:ln>
            <a:noFill/>
          </a:ln>
        </p:spPr>
      </p:pic>
      <p:sp>
        <p:nvSpPr>
          <p:cNvPr id="120" name="Shape 120"/>
          <p:cNvSpPr txBox="1"/>
          <p:nvPr/>
        </p:nvSpPr>
        <p:spPr>
          <a:xfrm>
            <a:off x="0" y="4655825"/>
            <a:ext cx="9096300" cy="44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200" b="1">
                <a:solidFill>
                  <a:srgbClr val="073763"/>
                </a:solidFill>
              </a:rPr>
              <a:t>Conclusion:</a:t>
            </a:r>
            <a:r>
              <a:rPr lang="en" sz="2200">
                <a:solidFill>
                  <a:srgbClr val="073763"/>
                </a:solidFill>
              </a:rPr>
              <a:t> Teensy is not compatible with 7E1 Serial Communication</a:t>
            </a:r>
            <a:endParaRPr sz="2200">
              <a:solidFill>
                <a:srgbClr val="073763"/>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1018</Words>
  <Application>Microsoft Office PowerPoint</Application>
  <PresentationFormat>On-screen Show (16:9)</PresentationFormat>
  <Paragraphs>138</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Roboto</vt:lpstr>
      <vt:lpstr>Simple Light</vt:lpstr>
      <vt:lpstr> The use of the Arduino Mega Prototype Shield in making fully automated Sonic Anemometer </vt:lpstr>
      <vt:lpstr>Motivation</vt:lpstr>
      <vt:lpstr>Objective</vt:lpstr>
      <vt:lpstr>Working pathway</vt:lpstr>
      <vt:lpstr>Sonic Anemometer/Thermometer Model SATR/3K Serial #050802</vt:lpstr>
      <vt:lpstr>Probes in sonic anemometer</vt:lpstr>
      <vt:lpstr>Working equations of sonic anemometer</vt:lpstr>
      <vt:lpstr>Sample data</vt:lpstr>
      <vt:lpstr>Setting up the Sonic Anemometer</vt:lpstr>
      <vt:lpstr>The Code:</vt:lpstr>
      <vt:lpstr>The magic wire to end erratic Esc commands</vt:lpstr>
      <vt:lpstr>Setting up the Sonic Anemometer </vt:lpstr>
      <vt:lpstr>Method</vt:lpstr>
      <vt:lpstr> Site Description and Synopsis of Weather Conditions   </vt:lpstr>
      <vt:lpstr>1st Spot</vt:lpstr>
      <vt:lpstr>2nd Spot</vt:lpstr>
      <vt:lpstr>3rd Spot</vt:lpstr>
      <vt:lpstr>Atmospheric Turbulence</vt:lpstr>
      <vt:lpstr>Data Analysis - Time Series</vt:lpstr>
      <vt:lpstr>Data Analysis - Time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Summary</vt:lpstr>
      <vt:lpstr>Any Questions? Thank You for your attention!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use of the Arduino Mega Prototype Shield in making fully automated Sonic Anemometer </dc:title>
  <cp:lastModifiedBy>Owner</cp:lastModifiedBy>
  <cp:revision>1</cp:revision>
  <dcterms:modified xsi:type="dcterms:W3CDTF">2018-05-13T01:35:46Z</dcterms:modified>
</cp:coreProperties>
</file>