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90"/>
  </p:normalViewPr>
  <p:slideViewPr>
    <p:cSldViewPr snapToGrid="0">
      <p:cViewPr varScale="1">
        <p:scale>
          <a:sx n="207" d="100"/>
          <a:sy n="207" d="100"/>
        </p:scale>
        <p:origin x="168" y="4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pa.gov/ozone-layer-protection/frequently-asked-questions-about-ozone-lay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From “VEML6075ResponsivityGaussianFit.xlsx” file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https://www.epa.gov/ozone-layer-protection/frequently-asked-questions-about-ozone-layer</a:t>
            </a:r>
            <a:endParaRPr/>
          </a:p>
          <a:p>
            <a:pPr marL="0" lvl="0" indent="0">
              <a:spcBef>
                <a:spcPts val="0"/>
              </a:spcBef>
              <a:spcAft>
                <a:spcPts val="0"/>
              </a:spcAft>
              <a:buNone/>
            </a:pPr>
            <a:endParaRPr/>
          </a:p>
          <a:p>
            <a:pPr marL="0" lvl="0" indent="0" rtl="0">
              <a:lnSpc>
                <a:spcPct val="115000"/>
              </a:lnSpc>
              <a:spcBef>
                <a:spcPts val="0"/>
              </a:spcBef>
              <a:spcAft>
                <a:spcPts val="0"/>
              </a:spcAft>
              <a:buClr>
                <a:schemeClr val="dk1"/>
              </a:buClr>
              <a:buSzPts val="1100"/>
              <a:buFont typeface="Arial"/>
              <a:buNone/>
            </a:pPr>
            <a:r>
              <a:rPr lang="en" sz="1000">
                <a:solidFill>
                  <a:schemeClr val="dk2"/>
                </a:solidFill>
              </a:rPr>
              <a:t>Irradiance  [ W*m</a:t>
            </a:r>
            <a:r>
              <a:rPr lang="en" sz="1000" baseline="30000">
                <a:solidFill>
                  <a:schemeClr val="dk2"/>
                </a:solidFill>
              </a:rPr>
              <a:t>-2</a:t>
            </a:r>
            <a:r>
              <a:rPr lang="en" sz="1000">
                <a:solidFill>
                  <a:schemeClr val="dk2"/>
                </a:solidFill>
              </a:rPr>
              <a:t> ]: Radiant flux (power) received per unit area (radiation flux density)</a:t>
            </a:r>
            <a:endParaRPr sz="1000">
              <a:solidFill>
                <a:schemeClr val="dk2"/>
              </a:solidFill>
            </a:endParaRPr>
          </a:p>
          <a:p>
            <a:pPr marL="0" lvl="0" indent="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-RF absorbed, no longer irradiated, converted to heat</a:t>
            </a:r>
            <a:endParaRPr/>
          </a:p>
          <a:p>
            <a:pPr marL="0" lvl="0" indent="0">
              <a:spcBef>
                <a:spcPts val="0"/>
              </a:spcBef>
              <a:spcAft>
                <a:spcPts val="0"/>
              </a:spcAft>
              <a:buNone/>
            </a:pPr>
            <a:r>
              <a:rPr lang="en"/>
              <a:t>-Prevents contamination and interference of signal</a:t>
            </a:r>
            <a:endParaRPr/>
          </a:p>
          <a:p>
            <a:pPr marL="0" lvl="0" indent="0">
              <a:spcBef>
                <a:spcPts val="0"/>
              </a:spcBef>
              <a:spcAft>
                <a:spcPts val="0"/>
              </a:spcAft>
              <a:buNone/>
            </a:pPr>
            <a:r>
              <a:rPr lang="en"/>
              <a:t>-Ferrite(Iron oxide mix): Non-conducting material composed for specific range of permeability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Reminders:</a:t>
            </a:r>
            <a:endParaRPr/>
          </a:p>
          <a:p>
            <a:pPr marL="0" lvl="0" indent="0">
              <a:spcBef>
                <a:spcPts val="0"/>
              </a:spcBef>
              <a:spcAft>
                <a:spcPts val="0"/>
              </a:spcAft>
              <a:buNone/>
            </a:pPr>
            <a:endParaRPr/>
          </a:p>
          <a:p>
            <a:pPr marL="457200" lvl="0" indent="-298450" rtl="0">
              <a:spcBef>
                <a:spcPts val="0"/>
              </a:spcBef>
              <a:spcAft>
                <a:spcPts val="0"/>
              </a:spcAft>
              <a:buSzPts val="1100"/>
              <a:buAutoNum type="arabicPeriod"/>
            </a:pPr>
            <a:r>
              <a:rPr lang="en"/>
              <a:t>Charge-coupled devices (CCDs) convert incoming photons into electron charges</a:t>
            </a:r>
            <a:endParaRPr/>
          </a:p>
          <a:p>
            <a:pPr marL="457200" lvl="0" indent="-298450" rtl="0">
              <a:spcBef>
                <a:spcPts val="0"/>
              </a:spcBef>
              <a:spcAft>
                <a:spcPts val="0"/>
              </a:spcAft>
              <a:buSzPts val="1100"/>
              <a:buAutoNum type="arabicPeriod"/>
            </a:pPr>
            <a:r>
              <a:rPr lang="en"/>
              <a:t>Transistors are made of silicon for the semiconductor qualities </a:t>
            </a:r>
            <a:r>
              <a:rPr lang="en">
                <a:solidFill>
                  <a:schemeClr val="dk1"/>
                </a:solidFill>
              </a:rPr>
              <a:t>(Metal-oxide, controlled oxidation of silicon gate, applied voltage at gate changes the conductivity of the device)</a:t>
            </a:r>
            <a:endParaRPr>
              <a:solidFill>
                <a:schemeClr val="dk1"/>
              </a:solidFill>
            </a:endParaRPr>
          </a:p>
          <a:p>
            <a:pPr marL="457200" lvl="0" indent="-298450" rtl="0">
              <a:spcBef>
                <a:spcPts val="0"/>
              </a:spcBef>
              <a:spcAft>
                <a:spcPts val="0"/>
              </a:spcAft>
              <a:buClr>
                <a:schemeClr val="dk1"/>
              </a:buClr>
              <a:buSzPts val="1100"/>
              <a:buAutoNum type="arabicPeriod"/>
            </a:pPr>
            <a:r>
              <a:rPr lang="en">
                <a:solidFill>
                  <a:schemeClr val="dk1"/>
                </a:solidFill>
              </a:rPr>
              <a:t>Pixels are represented by p-doped MOS capacitors, </a:t>
            </a:r>
            <a:endParaRPr>
              <a:solidFill>
                <a:schemeClr val="dk1"/>
              </a:solidFill>
            </a:endParaRPr>
          </a:p>
          <a:p>
            <a:pPr marL="457200" lvl="0" indent="-298450">
              <a:spcBef>
                <a:spcPts val="0"/>
              </a:spcBef>
              <a:spcAft>
                <a:spcPts val="0"/>
              </a:spcAft>
              <a:buClr>
                <a:schemeClr val="dk1"/>
              </a:buClr>
              <a:buSzPts val="1100"/>
              <a:buAutoNum type="arabicPeriod"/>
            </a:pPr>
            <a:r>
              <a:rPr lang="en">
                <a:solidFill>
                  <a:schemeClr val="dk1"/>
                </a:solidFill>
              </a:rPr>
              <a:t>Quantum efficiency (spectral response) 100% means one count = one photon, 90% is 9 counts for every 10 photons</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9" name="Shape 59"/>
          <p:cNvSpPr txBox="1"/>
          <p:nvPr/>
        </p:nvSpPr>
        <p:spPr>
          <a:xfrm>
            <a:off x="-202518" y="468726"/>
            <a:ext cx="9144000" cy="135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t>Development and testing of a UVA/UVB detector for integration onto a high altitude aircraft</a:t>
            </a:r>
            <a:endParaRPr sz="1800" b="1" dirty="0"/>
          </a:p>
          <a:p>
            <a:pPr marL="0" lvl="0" indent="0" algn="ctr" rtl="0">
              <a:spcBef>
                <a:spcPts val="0"/>
              </a:spcBef>
              <a:spcAft>
                <a:spcPts val="0"/>
              </a:spcAft>
              <a:buNone/>
            </a:pPr>
            <a:endParaRPr sz="1800" b="1" dirty="0">
              <a:solidFill>
                <a:srgbClr val="38761D"/>
              </a:solidFill>
            </a:endParaRPr>
          </a:p>
          <a:p>
            <a:pPr marL="0" lvl="0" indent="0" algn="ctr" rtl="0">
              <a:spcBef>
                <a:spcPts val="0"/>
              </a:spcBef>
              <a:spcAft>
                <a:spcPts val="0"/>
              </a:spcAft>
              <a:buNone/>
            </a:pPr>
            <a:r>
              <a:rPr lang="en" sz="1800" b="1" dirty="0">
                <a:solidFill>
                  <a:srgbClr val="38761D"/>
                </a:solidFill>
              </a:rPr>
              <a:t>ATMS 748, Spring 2018</a:t>
            </a:r>
            <a:endParaRPr sz="1800" b="1" dirty="0">
              <a:solidFill>
                <a:srgbClr val="38761D"/>
              </a:solidFill>
            </a:endParaRPr>
          </a:p>
          <a:p>
            <a:pPr marL="0" lvl="0" indent="0" algn="ctr">
              <a:spcBef>
                <a:spcPts val="0"/>
              </a:spcBef>
              <a:spcAft>
                <a:spcPts val="0"/>
              </a:spcAft>
              <a:buNone/>
            </a:pPr>
            <a:endParaRPr sz="1800" b="1" dirty="0">
              <a:solidFill>
                <a:srgbClr val="38761D"/>
              </a:solidFill>
            </a:endParaRPr>
          </a:p>
        </p:txBody>
      </p:sp>
      <p:sp>
        <p:nvSpPr>
          <p:cNvPr id="2" name="Rectangle 1">
            <a:extLst>
              <a:ext uri="{FF2B5EF4-FFF2-40B4-BE49-F238E27FC236}">
                <a16:creationId xmlns:a16="http://schemas.microsoft.com/office/drawing/2014/main" id="{E1AB6F83-3CF7-644C-A0F0-5B5955861899}"/>
              </a:ext>
            </a:extLst>
          </p:cNvPr>
          <p:cNvSpPr/>
          <p:nvPr/>
        </p:nvSpPr>
        <p:spPr>
          <a:xfrm>
            <a:off x="1457467" y="2208134"/>
            <a:ext cx="5824030" cy="707886"/>
          </a:xfrm>
          <a:prstGeom prst="rect">
            <a:avLst/>
          </a:prstGeom>
        </p:spPr>
        <p:txBody>
          <a:bodyPr wrap="none">
            <a:spAutoFit/>
          </a:bodyPr>
          <a:lstStyle/>
          <a:p>
            <a:pPr lvl="0" algn="ctr"/>
            <a:r>
              <a:rPr lang="en-US" sz="4000" b="1" dirty="0">
                <a:solidFill>
                  <a:srgbClr val="38761D"/>
                </a:solidFill>
              </a:rPr>
              <a:t>LIZARD LAMP GROUP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Testing and Calibration</a:t>
            </a:r>
            <a:endParaRPr/>
          </a:p>
        </p:txBody>
      </p:sp>
      <p:pic>
        <p:nvPicPr>
          <p:cNvPr id="133" name="Shape 133"/>
          <p:cNvPicPr preferRelativeResize="0"/>
          <p:nvPr/>
        </p:nvPicPr>
        <p:blipFill rotWithShape="1">
          <a:blip r:embed="rId3">
            <a:alphaModFix/>
          </a:blip>
          <a:srcRect l="7335" r="14624"/>
          <a:stretch/>
        </p:blipFill>
        <p:spPr>
          <a:xfrm>
            <a:off x="4421025" y="1503113"/>
            <a:ext cx="4260303" cy="3070852"/>
          </a:xfrm>
          <a:prstGeom prst="rect">
            <a:avLst/>
          </a:prstGeom>
          <a:noFill/>
          <a:ln>
            <a:noFill/>
          </a:ln>
        </p:spPr>
      </p:pic>
      <p:pic>
        <p:nvPicPr>
          <p:cNvPr id="134" name="Shape 134"/>
          <p:cNvPicPr preferRelativeResize="0"/>
          <p:nvPr/>
        </p:nvPicPr>
        <p:blipFill rotWithShape="1">
          <a:blip r:embed="rId4">
            <a:alphaModFix/>
          </a:blip>
          <a:srcRect r="43917"/>
          <a:stretch/>
        </p:blipFill>
        <p:spPr>
          <a:xfrm>
            <a:off x="463025" y="1350574"/>
            <a:ext cx="3365975" cy="3375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2267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Outdoor testing</a:t>
            </a:r>
            <a:endParaRPr/>
          </a:p>
        </p:txBody>
      </p:sp>
      <p:pic>
        <p:nvPicPr>
          <p:cNvPr id="140" name="Shape 140"/>
          <p:cNvPicPr preferRelativeResize="0"/>
          <p:nvPr/>
        </p:nvPicPr>
        <p:blipFill>
          <a:blip r:embed="rId3">
            <a:alphaModFix/>
          </a:blip>
          <a:stretch>
            <a:fillRect/>
          </a:stretch>
        </p:blipFill>
        <p:spPr>
          <a:xfrm>
            <a:off x="3131100" y="1139730"/>
            <a:ext cx="2832238" cy="3696048"/>
          </a:xfrm>
          <a:prstGeom prst="rect">
            <a:avLst/>
          </a:prstGeom>
          <a:noFill/>
          <a:ln w="9525" cap="flat" cmpd="sng">
            <a:solidFill>
              <a:srgbClr val="000000"/>
            </a:solidFill>
            <a:prstDash val="solid"/>
            <a:round/>
            <a:headEnd type="none" w="sm" len="sm"/>
            <a:tailEnd type="none" w="sm" len="sm"/>
          </a:ln>
        </p:spPr>
      </p:pic>
      <p:pic>
        <p:nvPicPr>
          <p:cNvPr id="141" name="Shape 141"/>
          <p:cNvPicPr preferRelativeResize="0"/>
          <p:nvPr/>
        </p:nvPicPr>
        <p:blipFill>
          <a:blip r:embed="rId4">
            <a:alphaModFix/>
          </a:blip>
          <a:stretch>
            <a:fillRect/>
          </a:stretch>
        </p:blipFill>
        <p:spPr>
          <a:xfrm>
            <a:off x="129136" y="1139737"/>
            <a:ext cx="2832232" cy="3696039"/>
          </a:xfrm>
          <a:prstGeom prst="rect">
            <a:avLst/>
          </a:prstGeom>
          <a:noFill/>
          <a:ln w="9525" cap="flat" cmpd="sng">
            <a:solidFill>
              <a:srgbClr val="000000"/>
            </a:solidFill>
            <a:prstDash val="solid"/>
            <a:round/>
            <a:headEnd type="none" w="sm" len="sm"/>
            <a:tailEnd type="none" w="sm" len="sm"/>
          </a:ln>
        </p:spPr>
      </p:pic>
      <p:pic>
        <p:nvPicPr>
          <p:cNvPr id="142" name="Shape 142"/>
          <p:cNvPicPr preferRelativeResize="0"/>
          <p:nvPr/>
        </p:nvPicPr>
        <p:blipFill>
          <a:blip r:embed="rId5">
            <a:alphaModFix/>
          </a:blip>
          <a:stretch>
            <a:fillRect/>
          </a:stretch>
        </p:blipFill>
        <p:spPr>
          <a:xfrm rot="5400000">
            <a:off x="5720355" y="1571394"/>
            <a:ext cx="3694114" cy="28307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t>VEML Spectral Response</a:t>
            </a:r>
            <a:endParaRPr sz="3000"/>
          </a:p>
        </p:txBody>
      </p:sp>
      <p:sp>
        <p:nvSpPr>
          <p:cNvPr id="148" name="Shape 148"/>
          <p:cNvSpPr txBox="1">
            <a:spLocks noGrp="1"/>
          </p:cNvSpPr>
          <p:nvPr>
            <p:ph type="body" idx="1"/>
          </p:nvPr>
        </p:nvSpPr>
        <p:spPr>
          <a:xfrm>
            <a:off x="311700" y="1152475"/>
            <a:ext cx="8520600" cy="38883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solidFill>
                  <a:srgbClr val="FF0000"/>
                </a:solidFill>
              </a:rPr>
              <a:t>UVA</a:t>
            </a:r>
            <a:r>
              <a:rPr lang="en"/>
              <a:t> (</a:t>
            </a:r>
            <a:r>
              <a:rPr lang="en">
                <a:solidFill>
                  <a:srgbClr val="FF0000"/>
                </a:solidFill>
              </a:rPr>
              <a:t>320</a:t>
            </a:r>
            <a:r>
              <a:rPr lang="en"/>
              <a:t>-</a:t>
            </a:r>
            <a:r>
              <a:rPr lang="en">
                <a:solidFill>
                  <a:srgbClr val="FF0000"/>
                </a:solidFill>
              </a:rPr>
              <a:t>400 </a:t>
            </a:r>
            <a:r>
              <a:rPr lang="en">
                <a:solidFill>
                  <a:srgbClr val="000000"/>
                </a:solidFill>
              </a:rPr>
              <a:t>nm)- Standard</a:t>
            </a:r>
            <a:endParaRPr>
              <a:solidFill>
                <a:srgbClr val="000000"/>
              </a:solidFill>
            </a:endParaRPr>
          </a:p>
          <a:p>
            <a:pPr marL="0" lvl="0" indent="0" rtl="0">
              <a:lnSpc>
                <a:spcPct val="100000"/>
              </a:lnSpc>
              <a:spcBef>
                <a:spcPts val="0"/>
              </a:spcBef>
              <a:spcAft>
                <a:spcPts val="0"/>
              </a:spcAft>
              <a:buNone/>
            </a:pPr>
            <a:r>
              <a:rPr lang="en">
                <a:solidFill>
                  <a:srgbClr val="000000"/>
                </a:solidFill>
              </a:rPr>
              <a:t>VEML-A Bandwidth: </a:t>
            </a:r>
            <a:r>
              <a:rPr lang="en">
                <a:solidFill>
                  <a:schemeClr val="accent4"/>
                </a:solidFill>
              </a:rPr>
              <a:t>350-375</a:t>
            </a:r>
            <a:r>
              <a:rPr lang="en"/>
              <a:t>, 365 nm peak</a:t>
            </a:r>
            <a:endParaRPr/>
          </a:p>
          <a:p>
            <a:pPr marL="0" lvl="0" indent="0" rtl="0">
              <a:lnSpc>
                <a:spcPct val="100000"/>
              </a:lnSpc>
              <a:spcBef>
                <a:spcPts val="0"/>
              </a:spcBef>
              <a:spcAft>
                <a:spcPts val="0"/>
              </a:spcAft>
              <a:buNone/>
            </a:pPr>
            <a:r>
              <a:rPr lang="en">
                <a:solidFill>
                  <a:srgbClr val="9900FF"/>
                </a:solidFill>
              </a:rPr>
              <a:t>UVB</a:t>
            </a:r>
            <a:r>
              <a:rPr lang="en"/>
              <a:t> </a:t>
            </a:r>
            <a:r>
              <a:rPr lang="en">
                <a:solidFill>
                  <a:srgbClr val="000000"/>
                </a:solidFill>
              </a:rPr>
              <a:t>(</a:t>
            </a:r>
            <a:r>
              <a:rPr lang="en">
                <a:solidFill>
                  <a:srgbClr val="9900FF"/>
                </a:solidFill>
              </a:rPr>
              <a:t>280-320</a:t>
            </a:r>
            <a:r>
              <a:rPr lang="en">
                <a:solidFill>
                  <a:srgbClr val="4A86E8"/>
                </a:solidFill>
              </a:rPr>
              <a:t> </a:t>
            </a:r>
            <a:r>
              <a:rPr lang="en">
                <a:solidFill>
                  <a:srgbClr val="000000"/>
                </a:solidFill>
              </a:rPr>
              <a:t>nm)- Standard</a:t>
            </a:r>
            <a:endParaRPr>
              <a:solidFill>
                <a:srgbClr val="000000"/>
              </a:solidFill>
            </a:endParaRPr>
          </a:p>
          <a:p>
            <a:pPr marL="0" lvl="0" indent="0" rtl="0">
              <a:lnSpc>
                <a:spcPct val="100000"/>
              </a:lnSpc>
              <a:spcBef>
                <a:spcPts val="0"/>
              </a:spcBef>
              <a:spcAft>
                <a:spcPts val="0"/>
              </a:spcAft>
              <a:buNone/>
            </a:pPr>
            <a:r>
              <a:rPr lang="en">
                <a:solidFill>
                  <a:srgbClr val="000000"/>
                </a:solidFill>
              </a:rPr>
              <a:t>VEML-B Bandwidth: </a:t>
            </a:r>
            <a:r>
              <a:rPr lang="en">
                <a:solidFill>
                  <a:srgbClr val="4A86E8"/>
                </a:solidFill>
              </a:rPr>
              <a:t>315-340</a:t>
            </a:r>
            <a:r>
              <a:rPr lang="en"/>
              <a:t>, 330 nm peak</a:t>
            </a:r>
            <a:endParaRPr/>
          </a:p>
        </p:txBody>
      </p:sp>
      <p:grpSp>
        <p:nvGrpSpPr>
          <p:cNvPr id="149" name="Shape 149"/>
          <p:cNvGrpSpPr/>
          <p:nvPr/>
        </p:nvGrpSpPr>
        <p:grpSpPr>
          <a:xfrm>
            <a:off x="2006045" y="2571759"/>
            <a:ext cx="5131900" cy="2340999"/>
            <a:chOff x="3968395" y="1152475"/>
            <a:chExt cx="4863899" cy="2206200"/>
          </a:xfrm>
        </p:grpSpPr>
        <p:pic>
          <p:nvPicPr>
            <p:cNvPr id="150" name="Shape 150"/>
            <p:cNvPicPr preferRelativeResize="0"/>
            <p:nvPr/>
          </p:nvPicPr>
          <p:blipFill>
            <a:blip r:embed="rId3">
              <a:alphaModFix/>
            </a:blip>
            <a:stretch>
              <a:fillRect/>
            </a:stretch>
          </p:blipFill>
          <p:spPr>
            <a:xfrm>
              <a:off x="3968395" y="1152475"/>
              <a:ext cx="4863899" cy="2206200"/>
            </a:xfrm>
            <a:prstGeom prst="rect">
              <a:avLst/>
            </a:prstGeom>
            <a:noFill/>
            <a:ln>
              <a:noFill/>
            </a:ln>
          </p:spPr>
        </p:pic>
        <p:cxnSp>
          <p:nvCxnSpPr>
            <p:cNvPr id="151" name="Shape 151"/>
            <p:cNvCxnSpPr/>
            <p:nvPr/>
          </p:nvCxnSpPr>
          <p:spPr>
            <a:xfrm rot="10800000" flipH="1">
              <a:off x="4747350" y="1270350"/>
              <a:ext cx="300" cy="1449600"/>
            </a:xfrm>
            <a:prstGeom prst="straightConnector1">
              <a:avLst/>
            </a:prstGeom>
            <a:noFill/>
            <a:ln w="28575" cap="flat" cmpd="sng">
              <a:solidFill>
                <a:srgbClr val="FF0000"/>
              </a:solidFill>
              <a:prstDash val="solid"/>
              <a:round/>
              <a:headEnd type="none" w="med" len="med"/>
              <a:tailEnd type="none" w="med" len="med"/>
            </a:ln>
          </p:spPr>
        </p:cxnSp>
        <p:cxnSp>
          <p:nvCxnSpPr>
            <p:cNvPr id="152" name="Shape 152"/>
            <p:cNvCxnSpPr/>
            <p:nvPr/>
          </p:nvCxnSpPr>
          <p:spPr>
            <a:xfrm rot="10800000">
              <a:off x="5894825" y="1250400"/>
              <a:ext cx="0" cy="1479600"/>
            </a:xfrm>
            <a:prstGeom prst="straightConnector1">
              <a:avLst/>
            </a:prstGeom>
            <a:noFill/>
            <a:ln w="28575" cap="flat" cmpd="sng">
              <a:solidFill>
                <a:srgbClr val="FF0000"/>
              </a:solidFill>
              <a:prstDash val="solid"/>
              <a:round/>
              <a:headEnd type="none" w="med" len="med"/>
              <a:tailEnd type="none" w="med" len="med"/>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2638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FGUV11 (275nm-375nm) </a:t>
            </a:r>
            <a:endParaRPr/>
          </a:p>
        </p:txBody>
      </p:sp>
      <p:pic>
        <p:nvPicPr>
          <p:cNvPr id="158" name="Shape 158"/>
          <p:cNvPicPr preferRelativeResize="0"/>
          <p:nvPr/>
        </p:nvPicPr>
        <p:blipFill rotWithShape="1">
          <a:blip r:embed="rId3">
            <a:alphaModFix/>
          </a:blip>
          <a:srcRect l="19481" t="18990" r="18633" b="27121"/>
          <a:stretch/>
        </p:blipFill>
        <p:spPr>
          <a:xfrm>
            <a:off x="1888100" y="1152475"/>
            <a:ext cx="5367801" cy="3678250"/>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2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April 17th, 2018</a:t>
            </a:r>
            <a:endParaRPr/>
          </a:p>
        </p:txBody>
      </p:sp>
      <p:pic>
        <p:nvPicPr>
          <p:cNvPr id="164" name="Shape 164"/>
          <p:cNvPicPr preferRelativeResize="0"/>
          <p:nvPr/>
        </p:nvPicPr>
        <p:blipFill>
          <a:blip r:embed="rId3">
            <a:alphaModFix/>
          </a:blip>
          <a:stretch>
            <a:fillRect/>
          </a:stretch>
        </p:blipFill>
        <p:spPr>
          <a:xfrm>
            <a:off x="311700" y="1291462"/>
            <a:ext cx="4184579" cy="3138428"/>
          </a:xfrm>
          <a:prstGeom prst="rect">
            <a:avLst/>
          </a:prstGeom>
          <a:noFill/>
          <a:ln>
            <a:noFill/>
          </a:ln>
        </p:spPr>
      </p:pic>
      <p:pic>
        <p:nvPicPr>
          <p:cNvPr id="165" name="Shape 165"/>
          <p:cNvPicPr preferRelativeResize="0"/>
          <p:nvPr/>
        </p:nvPicPr>
        <p:blipFill rotWithShape="1">
          <a:blip r:embed="rId4">
            <a:alphaModFix/>
          </a:blip>
          <a:srcRect l="6720" t="2639" r="-6720" b="-2639"/>
          <a:stretch/>
        </p:blipFill>
        <p:spPr>
          <a:xfrm>
            <a:off x="5538148" y="533350"/>
            <a:ext cx="3158777" cy="42117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Filter Transmission </a:t>
            </a:r>
            <a:endParaRPr/>
          </a:p>
        </p:txBody>
      </p:sp>
      <p:sp>
        <p:nvSpPr>
          <p:cNvPr id="171" name="Shape 171"/>
          <p:cNvSpPr txBox="1"/>
          <p:nvPr/>
        </p:nvSpPr>
        <p:spPr>
          <a:xfrm>
            <a:off x="5422325" y="789125"/>
            <a:ext cx="3648000" cy="414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a:p>
            <a:pPr marL="457200" lvl="0" indent="-317500" rtl="0">
              <a:spcBef>
                <a:spcPts val="0"/>
              </a:spcBef>
              <a:spcAft>
                <a:spcPts val="0"/>
              </a:spcAft>
              <a:buClr>
                <a:schemeClr val="dk1"/>
              </a:buClr>
              <a:buSzPts val="1400"/>
              <a:buChar char="●"/>
            </a:pPr>
            <a:r>
              <a:rPr lang="en">
                <a:solidFill>
                  <a:schemeClr val="dk1"/>
                </a:solidFill>
              </a:rPr>
              <a:t>Red Tide: Integration time: 170 ms (</a:t>
            </a:r>
            <a:r>
              <a:rPr lang="en"/>
              <a:t>350-1000 nm)</a:t>
            </a:r>
            <a:endParaRPr>
              <a:solidFill>
                <a:schemeClr val="dk1"/>
              </a:solidFill>
            </a:endParaRPr>
          </a:p>
          <a:p>
            <a:pPr marL="0" lvl="0" indent="0">
              <a:spcBef>
                <a:spcPts val="0"/>
              </a:spcBef>
              <a:spcAft>
                <a:spcPts val="0"/>
              </a:spcAft>
              <a:buNone/>
            </a:pPr>
            <a:endParaRPr>
              <a:solidFill>
                <a:schemeClr val="dk1"/>
              </a:solidFill>
            </a:endParaRPr>
          </a:p>
          <a:p>
            <a:pPr marL="457200" lvl="0" indent="-317500" rtl="0">
              <a:spcBef>
                <a:spcPts val="0"/>
              </a:spcBef>
              <a:spcAft>
                <a:spcPts val="0"/>
              </a:spcAft>
              <a:buClr>
                <a:schemeClr val="dk1"/>
              </a:buClr>
              <a:buSzPts val="1400"/>
              <a:buChar char="●"/>
            </a:pPr>
            <a:r>
              <a:rPr lang="en">
                <a:solidFill>
                  <a:schemeClr val="dk1"/>
                </a:solidFill>
              </a:rPr>
              <a:t>HR2000: Integration time: 160 ms (190-1100 nm)</a:t>
            </a:r>
            <a:endParaRPr>
              <a:solidFill>
                <a:schemeClr val="dk1"/>
              </a:solidFill>
            </a:endParaRPr>
          </a:p>
          <a:p>
            <a:pPr marL="0" lvl="0" indent="0" rtl="0">
              <a:spcBef>
                <a:spcPts val="0"/>
              </a:spcBef>
              <a:spcAft>
                <a:spcPts val="0"/>
              </a:spcAft>
              <a:buNone/>
            </a:pPr>
            <a:endParaRPr>
              <a:solidFill>
                <a:schemeClr val="dk1"/>
              </a:solidFill>
            </a:endParaRPr>
          </a:p>
          <a:p>
            <a:pPr marL="457200" lvl="0" indent="-317500" rtl="0">
              <a:lnSpc>
                <a:spcPct val="115000"/>
              </a:lnSpc>
              <a:spcBef>
                <a:spcPts val="0"/>
              </a:spcBef>
              <a:spcAft>
                <a:spcPts val="0"/>
              </a:spcAft>
              <a:buClr>
                <a:schemeClr val="dk1"/>
              </a:buClr>
              <a:buSzPts val="1400"/>
              <a:buChar char="●"/>
            </a:pPr>
            <a:r>
              <a:rPr lang="en">
                <a:solidFill>
                  <a:schemeClr val="dk1"/>
                </a:solidFill>
              </a:rPr>
              <a:t>Used the HR2000 spectrometer without the integrating sphere and without the optical fiber cable.</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457200" lvl="0" indent="-317500" rtl="0">
              <a:lnSpc>
                <a:spcPct val="115000"/>
              </a:lnSpc>
              <a:spcBef>
                <a:spcPts val="0"/>
              </a:spcBef>
              <a:spcAft>
                <a:spcPts val="0"/>
              </a:spcAft>
              <a:buClr>
                <a:schemeClr val="dk1"/>
              </a:buClr>
              <a:buSzPts val="1400"/>
              <a:buChar char="●"/>
            </a:pPr>
            <a:r>
              <a:rPr lang="en">
                <a:solidFill>
                  <a:schemeClr val="dk1"/>
                </a:solidFill>
              </a:rPr>
              <a:t>Set the filter on top of the opening and stood a distance away after finding that our bodies greatly changed the radiation field.</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457200" lvl="0" indent="-317500" rtl="0">
              <a:spcBef>
                <a:spcPts val="0"/>
              </a:spcBef>
              <a:spcAft>
                <a:spcPts val="0"/>
              </a:spcAft>
              <a:buClr>
                <a:schemeClr val="dk1"/>
              </a:buClr>
              <a:buSzPts val="1400"/>
              <a:buChar char="●"/>
            </a:pPr>
            <a:r>
              <a:rPr lang="en">
                <a:solidFill>
                  <a:schemeClr val="dk1"/>
                </a:solidFill>
              </a:rPr>
              <a:t>Integration time: 35 ms</a:t>
            </a:r>
            <a:endParaRPr>
              <a:solidFill>
                <a:schemeClr val="dk1"/>
              </a:solidFill>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pic>
        <p:nvPicPr>
          <p:cNvPr id="172" name="Shape 172"/>
          <p:cNvPicPr preferRelativeResize="0"/>
          <p:nvPr/>
        </p:nvPicPr>
        <p:blipFill rotWithShape="1">
          <a:blip r:embed="rId3">
            <a:alphaModFix/>
          </a:blip>
          <a:srcRect b="1390"/>
          <a:stretch/>
        </p:blipFill>
        <p:spPr>
          <a:xfrm>
            <a:off x="166750" y="1017725"/>
            <a:ext cx="5430075" cy="3918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FGUV11 Interpolation</a:t>
            </a:r>
            <a:endParaRPr/>
          </a:p>
        </p:txBody>
      </p:sp>
      <p:pic>
        <p:nvPicPr>
          <p:cNvPr id="178" name="Shape 178"/>
          <p:cNvPicPr preferRelativeResize="0"/>
          <p:nvPr/>
        </p:nvPicPr>
        <p:blipFill>
          <a:blip r:embed="rId3">
            <a:alphaModFix/>
          </a:blip>
          <a:stretch>
            <a:fillRect/>
          </a:stretch>
        </p:blipFill>
        <p:spPr>
          <a:xfrm>
            <a:off x="77249" y="1498827"/>
            <a:ext cx="4299727" cy="3117175"/>
          </a:xfrm>
          <a:prstGeom prst="rect">
            <a:avLst/>
          </a:prstGeom>
          <a:noFill/>
          <a:ln>
            <a:noFill/>
          </a:ln>
        </p:spPr>
      </p:pic>
      <p:pic>
        <p:nvPicPr>
          <p:cNvPr id="179" name="Shape 179"/>
          <p:cNvPicPr preferRelativeResize="0"/>
          <p:nvPr/>
        </p:nvPicPr>
        <p:blipFill>
          <a:blip r:embed="rId4">
            <a:alphaModFix/>
          </a:blip>
          <a:stretch>
            <a:fillRect/>
          </a:stretch>
        </p:blipFill>
        <p:spPr>
          <a:xfrm>
            <a:off x="4614625" y="1498841"/>
            <a:ext cx="4299727" cy="31171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85" name="Shape 185"/>
          <p:cNvPicPr preferRelativeResize="0"/>
          <p:nvPr/>
        </p:nvPicPr>
        <p:blipFill>
          <a:blip r:embed="rId3">
            <a:alphaModFix/>
          </a:blip>
          <a:stretch>
            <a:fillRect/>
          </a:stretch>
        </p:blipFill>
        <p:spPr>
          <a:xfrm>
            <a:off x="0" y="886846"/>
            <a:ext cx="5183626" cy="3947653"/>
          </a:xfrm>
          <a:prstGeom prst="rect">
            <a:avLst/>
          </a:prstGeom>
          <a:noFill/>
          <a:ln>
            <a:noFill/>
          </a:ln>
        </p:spPr>
      </p:pic>
      <p:pic>
        <p:nvPicPr>
          <p:cNvPr id="186" name="Shape 186"/>
          <p:cNvPicPr preferRelativeResize="0"/>
          <p:nvPr/>
        </p:nvPicPr>
        <p:blipFill>
          <a:blip r:embed="rId4">
            <a:alphaModFix/>
          </a:blip>
          <a:stretch>
            <a:fillRect/>
          </a:stretch>
        </p:blipFill>
        <p:spPr>
          <a:xfrm>
            <a:off x="5183625" y="0"/>
            <a:ext cx="3960375" cy="2571750"/>
          </a:xfrm>
          <a:prstGeom prst="rect">
            <a:avLst/>
          </a:prstGeom>
          <a:noFill/>
          <a:ln>
            <a:noFill/>
          </a:ln>
        </p:spPr>
      </p:pic>
      <p:pic>
        <p:nvPicPr>
          <p:cNvPr id="187" name="Shape 187"/>
          <p:cNvPicPr preferRelativeResize="0"/>
          <p:nvPr/>
        </p:nvPicPr>
        <p:blipFill>
          <a:blip r:embed="rId5">
            <a:alphaModFix/>
          </a:blip>
          <a:stretch>
            <a:fillRect/>
          </a:stretch>
        </p:blipFill>
        <p:spPr>
          <a:xfrm>
            <a:off x="5186392" y="2571750"/>
            <a:ext cx="3954845" cy="257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2840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April 19th, 2018 Cloud Coverage</a:t>
            </a:r>
            <a:endParaRPr/>
          </a:p>
        </p:txBody>
      </p:sp>
      <p:pic>
        <p:nvPicPr>
          <p:cNvPr id="193" name="Shape 193"/>
          <p:cNvPicPr preferRelativeResize="0"/>
          <p:nvPr/>
        </p:nvPicPr>
        <p:blipFill>
          <a:blip r:embed="rId3">
            <a:alphaModFix/>
          </a:blip>
          <a:stretch>
            <a:fillRect/>
          </a:stretch>
        </p:blipFill>
        <p:spPr>
          <a:xfrm>
            <a:off x="992163" y="1017725"/>
            <a:ext cx="7159675" cy="40273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VEML vs Solar Light (UVA and UVB)</a:t>
            </a:r>
            <a:endParaRPr/>
          </a:p>
        </p:txBody>
      </p:sp>
      <p:pic>
        <p:nvPicPr>
          <p:cNvPr id="199" name="Shape 199"/>
          <p:cNvPicPr preferRelativeResize="0"/>
          <p:nvPr/>
        </p:nvPicPr>
        <p:blipFill>
          <a:blip r:embed="rId3">
            <a:alphaModFix/>
          </a:blip>
          <a:stretch>
            <a:fillRect/>
          </a:stretch>
        </p:blipFill>
        <p:spPr>
          <a:xfrm>
            <a:off x="101300" y="1613425"/>
            <a:ext cx="4414474" cy="3000274"/>
          </a:xfrm>
          <a:prstGeom prst="rect">
            <a:avLst/>
          </a:prstGeom>
          <a:noFill/>
          <a:ln>
            <a:noFill/>
          </a:ln>
        </p:spPr>
      </p:pic>
      <p:pic>
        <p:nvPicPr>
          <p:cNvPr id="200" name="Shape 200"/>
          <p:cNvPicPr preferRelativeResize="0"/>
          <p:nvPr/>
        </p:nvPicPr>
        <p:blipFill>
          <a:blip r:embed="rId4">
            <a:alphaModFix/>
          </a:blip>
          <a:stretch>
            <a:fillRect/>
          </a:stretch>
        </p:blipFill>
        <p:spPr>
          <a:xfrm>
            <a:off x="4619494" y="1613425"/>
            <a:ext cx="4414481" cy="3000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Ultraviolet Radiation (UVR)</a:t>
            </a:r>
            <a:endParaRPr/>
          </a:p>
        </p:txBody>
      </p:sp>
      <p:sp>
        <p:nvSpPr>
          <p:cNvPr id="66" name="Shape 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~10% of total solar irradiance [W/m</a:t>
            </a:r>
            <a:r>
              <a:rPr lang="en" baseline="30000"/>
              <a:t>2</a:t>
            </a:r>
            <a:r>
              <a:rPr lang="en"/>
              <a:t>]</a:t>
            </a:r>
            <a:endParaRPr/>
          </a:p>
        </p:txBody>
      </p:sp>
      <p:pic>
        <p:nvPicPr>
          <p:cNvPr id="67" name="Shape 67"/>
          <p:cNvPicPr preferRelativeResize="0"/>
          <p:nvPr/>
        </p:nvPicPr>
        <p:blipFill>
          <a:blip r:embed="rId3">
            <a:alphaModFix/>
          </a:blip>
          <a:stretch>
            <a:fillRect/>
          </a:stretch>
        </p:blipFill>
        <p:spPr>
          <a:xfrm>
            <a:off x="5175601" y="1356925"/>
            <a:ext cx="3853601" cy="3676125"/>
          </a:xfrm>
          <a:prstGeom prst="rect">
            <a:avLst/>
          </a:prstGeom>
          <a:noFill/>
          <a:ln>
            <a:noFill/>
          </a:ln>
        </p:spPr>
      </p:pic>
      <p:pic>
        <p:nvPicPr>
          <p:cNvPr id="68" name="Shape 68"/>
          <p:cNvPicPr preferRelativeResize="0"/>
          <p:nvPr/>
        </p:nvPicPr>
        <p:blipFill>
          <a:blip r:embed="rId4">
            <a:alphaModFix/>
          </a:blip>
          <a:stretch>
            <a:fillRect/>
          </a:stretch>
        </p:blipFill>
        <p:spPr>
          <a:xfrm>
            <a:off x="311700" y="1984200"/>
            <a:ext cx="4863900" cy="1035222"/>
          </a:xfrm>
          <a:prstGeom prst="rect">
            <a:avLst/>
          </a:prstGeom>
          <a:noFill/>
          <a:ln>
            <a:noFill/>
          </a:ln>
        </p:spPr>
      </p:pic>
      <p:sp>
        <p:nvSpPr>
          <p:cNvPr id="69" name="Shape 69"/>
          <p:cNvSpPr txBox="1"/>
          <p:nvPr/>
        </p:nvSpPr>
        <p:spPr>
          <a:xfrm>
            <a:off x="311700" y="3279225"/>
            <a:ext cx="4863900" cy="141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t>Leading sources of variation</a:t>
            </a:r>
            <a:endParaRPr u="sng"/>
          </a:p>
          <a:p>
            <a:pPr marL="0" lvl="0" indent="0">
              <a:spcBef>
                <a:spcPts val="0"/>
              </a:spcBef>
              <a:spcAft>
                <a:spcPts val="0"/>
              </a:spcAft>
              <a:buNone/>
            </a:pPr>
            <a:endParaRPr u="sng"/>
          </a:p>
          <a:p>
            <a:pPr marL="0" lvl="0" indent="0">
              <a:spcBef>
                <a:spcPts val="0"/>
              </a:spcBef>
              <a:spcAft>
                <a:spcPts val="0"/>
              </a:spcAft>
              <a:buNone/>
            </a:pPr>
            <a:r>
              <a:rPr lang="en"/>
              <a:t>-Ozone absorption</a:t>
            </a:r>
            <a:endParaRPr/>
          </a:p>
          <a:p>
            <a:pPr marL="0" lvl="0" indent="0">
              <a:spcBef>
                <a:spcPts val="0"/>
              </a:spcBef>
              <a:spcAft>
                <a:spcPts val="0"/>
              </a:spcAft>
              <a:buNone/>
            </a:pPr>
            <a:r>
              <a:rPr lang="en"/>
              <a:t>-Aerosols, air pollution, cloud coverage</a:t>
            </a:r>
            <a:endParaRPr/>
          </a:p>
          <a:p>
            <a:pPr marL="0" lvl="0" indent="0">
              <a:spcBef>
                <a:spcPts val="0"/>
              </a:spcBef>
              <a:spcAft>
                <a:spcPts val="0"/>
              </a:spcAft>
              <a:buNone/>
            </a:pPr>
            <a:r>
              <a:rPr lang="en"/>
              <a:t>-Elevation</a:t>
            </a:r>
            <a:endParaRPr/>
          </a:p>
          <a:p>
            <a:pPr marL="0" lvl="0" indent="0">
              <a:spcBef>
                <a:spcPts val="0"/>
              </a:spcBef>
              <a:spcAft>
                <a:spcPts val="0"/>
              </a:spcAft>
              <a:buNone/>
            </a:pPr>
            <a:r>
              <a:rPr lang="en"/>
              <a:t>-Solar zenith angle (latitude, season, time of day)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VEML 6075 Cosine Response</a:t>
            </a:r>
            <a:endParaRPr/>
          </a:p>
        </p:txBody>
      </p:sp>
      <p:pic>
        <p:nvPicPr>
          <p:cNvPr id="206" name="Shape 206"/>
          <p:cNvPicPr preferRelativeResize="0"/>
          <p:nvPr/>
        </p:nvPicPr>
        <p:blipFill>
          <a:blip r:embed="rId3">
            <a:alphaModFix/>
          </a:blip>
          <a:stretch>
            <a:fillRect/>
          </a:stretch>
        </p:blipFill>
        <p:spPr>
          <a:xfrm>
            <a:off x="177513" y="1314150"/>
            <a:ext cx="8788978" cy="3335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Cosine Response</a:t>
            </a:r>
            <a:endParaRPr/>
          </a:p>
        </p:txBody>
      </p:sp>
      <p:pic>
        <p:nvPicPr>
          <p:cNvPr id="212" name="Shape 212"/>
          <p:cNvPicPr preferRelativeResize="0"/>
          <p:nvPr/>
        </p:nvPicPr>
        <p:blipFill>
          <a:blip r:embed="rId3">
            <a:alphaModFix/>
          </a:blip>
          <a:stretch>
            <a:fillRect/>
          </a:stretch>
        </p:blipFill>
        <p:spPr>
          <a:xfrm>
            <a:off x="1819468" y="1093762"/>
            <a:ext cx="5505070" cy="3991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April 20th, 2018 (clear skies) </a:t>
            </a:r>
            <a:endParaRPr/>
          </a:p>
        </p:txBody>
      </p:sp>
      <p:pic>
        <p:nvPicPr>
          <p:cNvPr id="218" name="Shape 218"/>
          <p:cNvPicPr preferRelativeResize="0"/>
          <p:nvPr/>
        </p:nvPicPr>
        <p:blipFill>
          <a:blip r:embed="rId3">
            <a:alphaModFix/>
          </a:blip>
          <a:stretch>
            <a:fillRect/>
          </a:stretch>
        </p:blipFill>
        <p:spPr>
          <a:xfrm>
            <a:off x="6007174" y="482202"/>
            <a:ext cx="2611050" cy="3481375"/>
          </a:xfrm>
          <a:prstGeom prst="rect">
            <a:avLst/>
          </a:prstGeom>
          <a:noFill/>
          <a:ln>
            <a:noFill/>
          </a:ln>
        </p:spPr>
      </p:pic>
      <p:pic>
        <p:nvPicPr>
          <p:cNvPr id="219" name="Shape 219"/>
          <p:cNvPicPr preferRelativeResize="0"/>
          <p:nvPr/>
        </p:nvPicPr>
        <p:blipFill>
          <a:blip r:embed="rId4">
            <a:alphaModFix/>
          </a:blip>
          <a:stretch>
            <a:fillRect/>
          </a:stretch>
        </p:blipFill>
        <p:spPr>
          <a:xfrm>
            <a:off x="94350" y="1017725"/>
            <a:ext cx="5478653" cy="3990999"/>
          </a:xfrm>
          <a:prstGeom prst="rect">
            <a:avLst/>
          </a:prstGeom>
          <a:noFill/>
          <a:ln>
            <a:noFill/>
          </a:ln>
        </p:spPr>
      </p:pic>
      <p:sp>
        <p:nvSpPr>
          <p:cNvPr id="220" name="Shape 220"/>
          <p:cNvSpPr txBox="1"/>
          <p:nvPr/>
        </p:nvSpPr>
        <p:spPr>
          <a:xfrm>
            <a:off x="5538650" y="3963575"/>
            <a:ext cx="3548100" cy="9474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200" b="1" u="sng"/>
              <a:t>Solar Light Detectors:</a:t>
            </a:r>
            <a:endParaRPr sz="1200" b="1" u="sng"/>
          </a:p>
          <a:p>
            <a:pPr marL="0" lvl="0" indent="0" rtl="0">
              <a:lnSpc>
                <a:spcPct val="100000"/>
              </a:lnSpc>
              <a:spcBef>
                <a:spcPts val="0"/>
              </a:spcBef>
              <a:spcAft>
                <a:spcPts val="0"/>
              </a:spcAft>
              <a:buNone/>
            </a:pPr>
            <a:endParaRPr sz="1200" b="1" u="sng"/>
          </a:p>
          <a:p>
            <a:pPr marL="0" lvl="0" indent="0" rtl="0">
              <a:lnSpc>
                <a:spcPct val="100000"/>
              </a:lnSpc>
              <a:spcBef>
                <a:spcPts val="0"/>
              </a:spcBef>
              <a:spcAft>
                <a:spcPts val="0"/>
              </a:spcAft>
              <a:buClr>
                <a:schemeClr val="dk1"/>
              </a:buClr>
              <a:buSzPts val="1100"/>
              <a:buFont typeface="Arial"/>
              <a:buNone/>
            </a:pPr>
            <a:r>
              <a:rPr lang="en" sz="1200" b="1"/>
              <a:t>UV-A PMA2111 (300-400 nm)</a:t>
            </a:r>
            <a:endParaRPr sz="1200" b="1"/>
          </a:p>
          <a:p>
            <a:pPr marL="0" lvl="0" indent="0" rtl="0">
              <a:lnSpc>
                <a:spcPct val="100000"/>
              </a:lnSpc>
              <a:spcBef>
                <a:spcPts val="0"/>
              </a:spcBef>
              <a:spcAft>
                <a:spcPts val="0"/>
              </a:spcAft>
              <a:buClr>
                <a:schemeClr val="dk1"/>
              </a:buClr>
              <a:buSzPts val="1100"/>
              <a:buFont typeface="Arial"/>
              <a:buNone/>
            </a:pPr>
            <a:r>
              <a:rPr lang="en" sz="1200" b="1"/>
              <a:t>UV-B PMA2102 (320-400 nm)</a:t>
            </a:r>
            <a:endParaRPr sz="1200" b="1"/>
          </a:p>
          <a:p>
            <a:pPr marL="0" lvl="0" indent="0">
              <a:lnSpc>
                <a:spcPct val="100000"/>
              </a:lnSpc>
              <a:spcBef>
                <a:spcPts val="0"/>
              </a:spcBef>
              <a:spcAft>
                <a:spcPts val="1000"/>
              </a:spcAft>
              <a:buNone/>
            </a:pP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April 22nd, 2018 (cloudy skies) </a:t>
            </a:r>
            <a:endParaRPr/>
          </a:p>
        </p:txBody>
      </p:sp>
      <p:sp>
        <p:nvSpPr>
          <p:cNvPr id="226" name="Shape 2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227" name="Shape 227"/>
          <p:cNvPicPr preferRelativeResize="0"/>
          <p:nvPr/>
        </p:nvPicPr>
        <p:blipFill>
          <a:blip r:embed="rId3">
            <a:alphaModFix/>
          </a:blip>
          <a:stretch>
            <a:fillRect/>
          </a:stretch>
        </p:blipFill>
        <p:spPr>
          <a:xfrm>
            <a:off x="5800875" y="1152475"/>
            <a:ext cx="3031425" cy="3703325"/>
          </a:xfrm>
          <a:prstGeom prst="rect">
            <a:avLst/>
          </a:prstGeom>
          <a:noFill/>
          <a:ln>
            <a:noFill/>
          </a:ln>
        </p:spPr>
      </p:pic>
      <p:pic>
        <p:nvPicPr>
          <p:cNvPr id="228" name="Shape 228"/>
          <p:cNvPicPr preferRelativeResize="0"/>
          <p:nvPr/>
        </p:nvPicPr>
        <p:blipFill>
          <a:blip r:embed="rId4">
            <a:alphaModFix/>
          </a:blip>
          <a:stretch>
            <a:fillRect/>
          </a:stretch>
        </p:blipFill>
        <p:spPr>
          <a:xfrm>
            <a:off x="210500" y="1033275"/>
            <a:ext cx="5519274" cy="4026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287025" y="0"/>
            <a:ext cx="8569939"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9" name="Shape 2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40" name="Shape 240"/>
          <p:cNvPicPr preferRelativeResize="0"/>
          <p:nvPr/>
        </p:nvPicPr>
        <p:blipFill>
          <a:blip r:embed="rId3">
            <a:alphaModFix/>
          </a:blip>
          <a:stretch>
            <a:fillRect/>
          </a:stretch>
        </p:blipFill>
        <p:spPr>
          <a:xfrm>
            <a:off x="311709" y="0"/>
            <a:ext cx="8600481"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Perlan Trip to Minden</a:t>
            </a:r>
            <a:endParaRPr/>
          </a:p>
        </p:txBody>
      </p:sp>
      <p:pic>
        <p:nvPicPr>
          <p:cNvPr id="246" name="Shape 246"/>
          <p:cNvPicPr preferRelativeResize="0"/>
          <p:nvPr/>
        </p:nvPicPr>
        <p:blipFill>
          <a:blip r:embed="rId3">
            <a:alphaModFix/>
          </a:blip>
          <a:stretch>
            <a:fillRect/>
          </a:stretch>
        </p:blipFill>
        <p:spPr>
          <a:xfrm>
            <a:off x="4781700" y="1717875"/>
            <a:ext cx="4063273" cy="2285603"/>
          </a:xfrm>
          <a:prstGeom prst="rect">
            <a:avLst/>
          </a:prstGeom>
          <a:noFill/>
          <a:ln w="9525" cap="flat" cmpd="sng">
            <a:solidFill>
              <a:srgbClr val="000000"/>
            </a:solidFill>
            <a:prstDash val="solid"/>
            <a:round/>
            <a:headEnd type="none" w="sm" len="sm"/>
            <a:tailEnd type="none" w="sm" len="sm"/>
          </a:ln>
        </p:spPr>
      </p:pic>
      <p:pic>
        <p:nvPicPr>
          <p:cNvPr id="247" name="Shape 247"/>
          <p:cNvPicPr preferRelativeResize="0"/>
          <p:nvPr/>
        </p:nvPicPr>
        <p:blipFill>
          <a:blip r:embed="rId4">
            <a:alphaModFix/>
          </a:blip>
          <a:stretch>
            <a:fillRect/>
          </a:stretch>
        </p:blipFill>
        <p:spPr>
          <a:xfrm>
            <a:off x="267125" y="1717875"/>
            <a:ext cx="4063273" cy="22856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a:blip r:embed="rId3">
            <a:alphaModFix/>
          </a:blip>
          <a:stretch>
            <a:fillRect/>
          </a:stretch>
        </p:blipFill>
        <p:spPr>
          <a:xfrm>
            <a:off x="497450" y="221154"/>
            <a:ext cx="2644399" cy="4701174"/>
          </a:xfrm>
          <a:prstGeom prst="rect">
            <a:avLst/>
          </a:prstGeom>
          <a:noFill/>
          <a:ln w="9525" cap="flat" cmpd="sng">
            <a:solidFill>
              <a:srgbClr val="000000"/>
            </a:solidFill>
            <a:prstDash val="solid"/>
            <a:round/>
            <a:headEnd type="none" w="sm" len="sm"/>
            <a:tailEnd type="none" w="sm" len="sm"/>
          </a:ln>
        </p:spPr>
      </p:pic>
      <p:pic>
        <p:nvPicPr>
          <p:cNvPr id="253" name="Shape 253"/>
          <p:cNvPicPr preferRelativeResize="0"/>
          <p:nvPr/>
        </p:nvPicPr>
        <p:blipFill>
          <a:blip r:embed="rId4">
            <a:alphaModFix/>
          </a:blip>
          <a:stretch>
            <a:fillRect/>
          </a:stretch>
        </p:blipFill>
        <p:spPr>
          <a:xfrm>
            <a:off x="3665675" y="1087130"/>
            <a:ext cx="5278648" cy="296925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Shape 258"/>
          <p:cNvPicPr preferRelativeResize="0"/>
          <p:nvPr/>
        </p:nvPicPr>
        <p:blipFill>
          <a:blip r:embed="rId3">
            <a:alphaModFix/>
          </a:blip>
          <a:stretch>
            <a:fillRect/>
          </a:stretch>
        </p:blipFill>
        <p:spPr>
          <a:xfrm>
            <a:off x="808451" y="265537"/>
            <a:ext cx="3459349" cy="4612424"/>
          </a:xfrm>
          <a:prstGeom prst="rect">
            <a:avLst/>
          </a:prstGeom>
          <a:noFill/>
          <a:ln w="9525" cap="flat" cmpd="sng">
            <a:solidFill>
              <a:srgbClr val="000000"/>
            </a:solidFill>
            <a:prstDash val="solid"/>
            <a:round/>
            <a:headEnd type="none" w="sm" len="sm"/>
            <a:tailEnd type="none" w="sm" len="sm"/>
          </a:ln>
        </p:spPr>
      </p:pic>
      <p:pic>
        <p:nvPicPr>
          <p:cNvPr id="259" name="Shape 259"/>
          <p:cNvPicPr preferRelativeResize="0"/>
          <p:nvPr/>
        </p:nvPicPr>
        <p:blipFill>
          <a:blip r:embed="rId4">
            <a:alphaModFix/>
          </a:blip>
          <a:stretch>
            <a:fillRect/>
          </a:stretch>
        </p:blipFill>
        <p:spPr>
          <a:xfrm>
            <a:off x="5454575" y="168114"/>
            <a:ext cx="2704049" cy="480727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ctrTitle"/>
          </p:nvPr>
        </p:nvSpPr>
        <p:spPr>
          <a:xfrm>
            <a:off x="205125" y="0"/>
            <a:ext cx="8520600" cy="1129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Perlan UV Flight Data</a:t>
            </a:r>
            <a:endParaRPr/>
          </a:p>
        </p:txBody>
      </p:sp>
      <p:sp>
        <p:nvSpPr>
          <p:cNvPr id="265" name="Shape 265"/>
          <p:cNvSpPr txBox="1">
            <a:spLocks noGrp="1"/>
          </p:cNvSpPr>
          <p:nvPr>
            <p:ph type="subTitle" idx="1"/>
          </p:nvPr>
        </p:nvSpPr>
        <p:spPr>
          <a:xfrm>
            <a:off x="205125" y="1129500"/>
            <a:ext cx="8520600" cy="14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-Telemetry induced RF noise</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-Ferrite core</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-Excitation by nearby RF signals</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-Induce current</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-Ferrite magnifies self-induction, thus</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reducing noise by opposing emf</a:t>
            </a:r>
            <a:endParaRPr sz="1400">
              <a:solidFill>
                <a:schemeClr val="dk1"/>
              </a:solidFill>
            </a:endParaRPr>
          </a:p>
          <a:p>
            <a:pPr marL="0" lvl="0" indent="0">
              <a:spcBef>
                <a:spcPts val="0"/>
              </a:spcBef>
              <a:spcAft>
                <a:spcPts val="0"/>
              </a:spcAft>
              <a:buNone/>
            </a:pPr>
            <a:endParaRPr/>
          </a:p>
        </p:txBody>
      </p:sp>
      <p:pic>
        <p:nvPicPr>
          <p:cNvPr id="266" name="Shape 266"/>
          <p:cNvPicPr preferRelativeResize="0"/>
          <p:nvPr/>
        </p:nvPicPr>
        <p:blipFill rotWithShape="1">
          <a:blip r:embed="rId3">
            <a:alphaModFix/>
          </a:blip>
          <a:srcRect l="14059" t="24299" r="34115" b="6352"/>
          <a:stretch/>
        </p:blipFill>
        <p:spPr>
          <a:xfrm>
            <a:off x="3920425" y="1358438"/>
            <a:ext cx="4738550" cy="3431375"/>
          </a:xfrm>
          <a:prstGeom prst="rect">
            <a:avLst/>
          </a:prstGeom>
          <a:noFill/>
          <a:ln w="9525" cap="flat" cmpd="sng">
            <a:solidFill>
              <a:srgbClr val="000000"/>
            </a:solidFill>
            <a:prstDash val="solid"/>
            <a:round/>
            <a:headEnd type="none" w="sm" len="sm"/>
            <a:tailEnd type="none" w="sm" len="sm"/>
          </a:ln>
        </p:spPr>
      </p:pic>
      <p:pic>
        <p:nvPicPr>
          <p:cNvPr id="267" name="Shape 267"/>
          <p:cNvPicPr preferRelativeResize="0"/>
          <p:nvPr/>
        </p:nvPicPr>
        <p:blipFill>
          <a:blip r:embed="rId4">
            <a:alphaModFix/>
          </a:blip>
          <a:stretch>
            <a:fillRect/>
          </a:stretch>
        </p:blipFill>
        <p:spPr>
          <a:xfrm>
            <a:off x="0" y="3347600"/>
            <a:ext cx="1795900" cy="1795900"/>
          </a:xfrm>
          <a:prstGeom prst="rect">
            <a:avLst/>
          </a:prstGeom>
          <a:noFill/>
          <a:ln>
            <a:noFill/>
          </a:ln>
        </p:spPr>
      </p:pic>
      <p:pic>
        <p:nvPicPr>
          <p:cNvPr id="268" name="Shape 268"/>
          <p:cNvPicPr preferRelativeResize="0"/>
          <p:nvPr/>
        </p:nvPicPr>
        <p:blipFill>
          <a:blip r:embed="rId5">
            <a:alphaModFix/>
          </a:blip>
          <a:stretch>
            <a:fillRect/>
          </a:stretch>
        </p:blipFill>
        <p:spPr>
          <a:xfrm>
            <a:off x="1795900" y="3347600"/>
            <a:ext cx="1795900" cy="179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Importance</a:t>
            </a:r>
            <a:endParaRPr/>
          </a:p>
        </p:txBody>
      </p:sp>
      <p:sp>
        <p:nvSpPr>
          <p:cNvPr id="75" name="Shape 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1600"/>
              </a:spcBef>
              <a:spcAft>
                <a:spcPts val="0"/>
              </a:spcAft>
              <a:buNone/>
            </a:pPr>
            <a:r>
              <a:rPr lang="en"/>
              <a:t>UVA </a:t>
            </a:r>
            <a:endParaRPr/>
          </a:p>
          <a:p>
            <a:pPr marL="457200" lvl="0" indent="-342900" rtl="0">
              <a:spcBef>
                <a:spcPts val="1600"/>
              </a:spcBef>
              <a:spcAft>
                <a:spcPts val="0"/>
              </a:spcAft>
              <a:buSzPts val="1800"/>
              <a:buChar char="●"/>
            </a:pPr>
            <a:r>
              <a:rPr lang="en"/>
              <a:t>Formation of Vitamin D by the skin</a:t>
            </a:r>
            <a:endParaRPr/>
          </a:p>
          <a:p>
            <a:pPr marL="457200" lvl="0" indent="-342900" rtl="0">
              <a:spcBef>
                <a:spcPts val="0"/>
              </a:spcBef>
              <a:spcAft>
                <a:spcPts val="0"/>
              </a:spcAft>
              <a:buSzPts val="1800"/>
              <a:buChar char="●"/>
            </a:pPr>
            <a:r>
              <a:rPr lang="en"/>
              <a:t>Harmful to skin if overexposed</a:t>
            </a:r>
            <a:endParaRPr/>
          </a:p>
          <a:p>
            <a:pPr marL="0" lvl="0" indent="0" rtl="0">
              <a:spcBef>
                <a:spcPts val="1600"/>
              </a:spcBef>
              <a:spcAft>
                <a:spcPts val="0"/>
              </a:spcAft>
              <a:buNone/>
            </a:pPr>
            <a:r>
              <a:rPr lang="en"/>
              <a:t>UVB</a:t>
            </a:r>
            <a:endParaRPr/>
          </a:p>
          <a:p>
            <a:pPr marL="457200" lvl="0" indent="-342900" rtl="0">
              <a:spcBef>
                <a:spcPts val="1600"/>
              </a:spcBef>
              <a:spcAft>
                <a:spcPts val="0"/>
              </a:spcAft>
              <a:buSzPts val="1800"/>
              <a:buChar char="●"/>
            </a:pPr>
            <a:r>
              <a:rPr lang="en"/>
              <a:t>Can cause damage at molecular level including damaging DNA</a:t>
            </a:r>
            <a:endParaRPr/>
          </a:p>
          <a:p>
            <a:pPr marL="457200" lvl="0" indent="-342900">
              <a:spcBef>
                <a:spcPts val="0"/>
              </a:spcBef>
              <a:spcAft>
                <a:spcPts val="0"/>
              </a:spcAft>
              <a:buSzPts val="1800"/>
              <a:buChar char="●"/>
            </a:pPr>
            <a:r>
              <a:rPr lang="en"/>
              <a:t>Needed to maintain Vitamin D</a:t>
            </a:r>
            <a:r>
              <a:rPr lang="en" sz="900"/>
              <a:t>3</a:t>
            </a:r>
            <a:r>
              <a:rPr lang="en"/>
              <a:t> and calcium levels in reptiles</a:t>
            </a:r>
            <a:endParaRPr/>
          </a:p>
          <a:p>
            <a:pPr marL="0" lvl="0" indent="0">
              <a:spcBef>
                <a:spcPts val="1600"/>
              </a:spcBef>
              <a:spcAft>
                <a:spcPts val="1600"/>
              </a:spcAft>
              <a:buNone/>
            </a:pPr>
            <a:endParaRPr/>
          </a:p>
        </p:txBody>
      </p:sp>
      <p:pic>
        <p:nvPicPr>
          <p:cNvPr id="76" name="Shape 76"/>
          <p:cNvPicPr preferRelativeResize="0"/>
          <p:nvPr/>
        </p:nvPicPr>
        <p:blipFill rotWithShape="1">
          <a:blip r:embed="rId3">
            <a:alphaModFix/>
          </a:blip>
          <a:srcRect l="5758"/>
          <a:stretch/>
        </p:blipFill>
        <p:spPr>
          <a:xfrm>
            <a:off x="5073025" y="445025"/>
            <a:ext cx="3258774" cy="2477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Appendix</a:t>
            </a:r>
            <a:endParaRPr/>
          </a:p>
        </p:txBody>
      </p:sp>
      <p:sp>
        <p:nvSpPr>
          <p:cNvPr id="274" name="Shape 2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b="1"/>
              <a:t>Light Detection Glossary</a:t>
            </a:r>
            <a:endParaRPr sz="4800" b="1"/>
          </a:p>
        </p:txBody>
      </p:sp>
      <p:sp>
        <p:nvSpPr>
          <p:cNvPr id="280" name="Shape 2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00"/>
              <a:t>Luminous Flux [lumen]: Weighted sum of radiant power in visible band only</a:t>
            </a:r>
            <a:endParaRPr sz="1000"/>
          </a:p>
          <a:p>
            <a:pPr marL="0" lvl="0" indent="0">
              <a:spcBef>
                <a:spcPts val="1600"/>
              </a:spcBef>
              <a:spcAft>
                <a:spcPts val="0"/>
              </a:spcAft>
              <a:buNone/>
            </a:pPr>
            <a:r>
              <a:rPr lang="en" sz="1000"/>
              <a:t>Radiant Flux [W]: Integrated irradiance; Power emitted, reflected, transmitted or received for all frequencies</a:t>
            </a:r>
            <a:endParaRPr sz="1000"/>
          </a:p>
          <a:p>
            <a:pPr marL="0" lvl="0" indent="0">
              <a:spcBef>
                <a:spcPts val="1600"/>
              </a:spcBef>
              <a:spcAft>
                <a:spcPts val="0"/>
              </a:spcAft>
              <a:buNone/>
            </a:pPr>
            <a:r>
              <a:rPr lang="en" sz="1000"/>
              <a:t>Spectral Flux [W/Hz or W/nm]</a:t>
            </a:r>
            <a:endParaRPr sz="1000"/>
          </a:p>
          <a:p>
            <a:pPr marL="0" lvl="0" indent="0">
              <a:spcBef>
                <a:spcPts val="1600"/>
              </a:spcBef>
              <a:spcAft>
                <a:spcPts val="0"/>
              </a:spcAft>
              <a:buNone/>
            </a:pPr>
            <a:r>
              <a:rPr lang="en" sz="1000"/>
              <a:t>Luminous Intensity [ I</a:t>
            </a:r>
            <a:r>
              <a:rPr lang="en" sz="1000" baseline="-25000"/>
              <a:t>v</a:t>
            </a:r>
            <a:r>
              <a:rPr lang="en" sz="1000"/>
              <a:t> ] = [candela]</a:t>
            </a:r>
            <a:endParaRPr sz="1000"/>
          </a:p>
          <a:p>
            <a:pPr marL="0" lvl="0" indent="0">
              <a:spcBef>
                <a:spcPts val="1600"/>
              </a:spcBef>
              <a:spcAft>
                <a:spcPts val="0"/>
              </a:spcAft>
              <a:buNone/>
            </a:pPr>
            <a:r>
              <a:rPr lang="en" sz="1000"/>
              <a:t>Illuminance [E</a:t>
            </a:r>
            <a:r>
              <a:rPr lang="en" sz="1000" baseline="-25000"/>
              <a:t>v</a:t>
            </a:r>
            <a:r>
              <a:rPr lang="en" sz="1000"/>
              <a:t> ] = [ lux ] = [ lumen*m</a:t>
            </a:r>
            <a:r>
              <a:rPr lang="en" sz="1000" baseline="30000"/>
              <a:t>-2</a:t>
            </a:r>
            <a:r>
              <a:rPr lang="en" sz="1000"/>
              <a:t> ] = [ cd*sr*m</a:t>
            </a:r>
            <a:r>
              <a:rPr lang="en" sz="1000" baseline="30000"/>
              <a:t>-2</a:t>
            </a:r>
            <a:r>
              <a:rPr lang="en" sz="1000"/>
              <a:t> ]</a:t>
            </a:r>
            <a:endParaRPr sz="1000"/>
          </a:p>
          <a:p>
            <a:pPr marL="0" lvl="0" indent="0">
              <a:spcBef>
                <a:spcPts val="1600"/>
              </a:spcBef>
              <a:spcAft>
                <a:spcPts val="0"/>
              </a:spcAft>
              <a:buNone/>
            </a:pPr>
            <a:r>
              <a:rPr lang="en" sz="1000"/>
              <a:t>Luminance [ L</a:t>
            </a:r>
            <a:r>
              <a:rPr lang="en" sz="1000" baseline="-25000"/>
              <a:t>v</a:t>
            </a:r>
            <a:r>
              <a:rPr lang="en" sz="1000"/>
              <a:t> ] = [ cd*m</a:t>
            </a:r>
            <a:r>
              <a:rPr lang="en" sz="1000" baseline="30000"/>
              <a:t>-2</a:t>
            </a:r>
            <a:r>
              <a:rPr lang="en" sz="1000"/>
              <a:t> ]: Luminous intensity from a surface per unit area</a:t>
            </a:r>
            <a:endParaRPr sz="1000"/>
          </a:p>
          <a:p>
            <a:pPr marL="0" lvl="0" indent="457200">
              <a:spcBef>
                <a:spcPts val="1600"/>
              </a:spcBef>
              <a:spcAft>
                <a:spcPts val="0"/>
              </a:spcAft>
              <a:buNone/>
            </a:pPr>
            <a:r>
              <a:rPr lang="en" sz="1000"/>
              <a:t>-Brightness</a:t>
            </a:r>
            <a:endParaRPr sz="1000"/>
          </a:p>
          <a:p>
            <a:pPr marL="0" lvl="0" indent="0">
              <a:spcBef>
                <a:spcPts val="1600"/>
              </a:spcBef>
              <a:spcAft>
                <a:spcPts val="0"/>
              </a:spcAft>
              <a:buNone/>
            </a:pPr>
            <a:r>
              <a:rPr lang="en" sz="1000"/>
              <a:t>Radiance [ W*sr</a:t>
            </a:r>
            <a:r>
              <a:rPr lang="en" sz="1000" baseline="30000"/>
              <a:t>-1</a:t>
            </a:r>
            <a:r>
              <a:rPr lang="en" sz="1000"/>
              <a:t>*m</a:t>
            </a:r>
            <a:r>
              <a:rPr lang="en" sz="1000" baseline="30000"/>
              <a:t>-2</a:t>
            </a:r>
            <a:r>
              <a:rPr lang="en" sz="1000"/>
              <a:t> ] Radiant flux per unit solid angle per unit area (directional quantity), the intensity per unit solid angle</a:t>
            </a:r>
            <a:endParaRPr sz="1000"/>
          </a:p>
          <a:p>
            <a:pPr marL="0" lvl="0" indent="0">
              <a:spcBef>
                <a:spcPts val="1600"/>
              </a:spcBef>
              <a:spcAft>
                <a:spcPts val="0"/>
              </a:spcAft>
              <a:buNone/>
            </a:pPr>
            <a:r>
              <a:rPr lang="en" sz="1000"/>
              <a:t>	-Brightness</a:t>
            </a:r>
            <a:endParaRPr sz="1000"/>
          </a:p>
          <a:p>
            <a:pPr marL="0" lvl="0" indent="0">
              <a:spcBef>
                <a:spcPts val="1600"/>
              </a:spcBef>
              <a:spcAft>
                <a:spcPts val="0"/>
              </a:spcAft>
              <a:buNone/>
            </a:pPr>
            <a:r>
              <a:rPr lang="en" sz="1000"/>
              <a:t>Irradiance  [ W*m</a:t>
            </a:r>
            <a:r>
              <a:rPr lang="en" sz="1000" baseline="30000"/>
              <a:t>-2</a:t>
            </a:r>
            <a:r>
              <a:rPr lang="en" sz="1000"/>
              <a:t> ]: Radiant flux (power) received per unit area (radiation flux density)</a:t>
            </a:r>
            <a:endParaRPr sz="1000"/>
          </a:p>
          <a:p>
            <a:pPr marL="0" lvl="0" indent="0">
              <a:spcBef>
                <a:spcPts val="1600"/>
              </a:spcBef>
              <a:spcAft>
                <a:spcPts val="1600"/>
              </a:spcAft>
              <a:buClr>
                <a:schemeClr val="dk1"/>
              </a:buClr>
              <a:buSzPts val="1100"/>
              <a:buFont typeface="Arial"/>
              <a:buNone/>
            </a:pPr>
            <a:r>
              <a:rPr lang="en" sz="1000"/>
              <a:t>Intensity</a:t>
            </a:r>
            <a:endParaRPr sz="1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b="1"/>
              <a:t>Solar Light Company Inc.</a:t>
            </a:r>
            <a:endParaRPr sz="4800" b="1"/>
          </a:p>
        </p:txBody>
      </p:sp>
      <p:sp>
        <p:nvSpPr>
          <p:cNvPr id="286" name="Shape 286"/>
          <p:cNvSpPr txBox="1">
            <a:spLocks noGrp="1"/>
          </p:cNvSpPr>
          <p:nvPr>
            <p:ph type="body" idx="1"/>
          </p:nvPr>
        </p:nvSpPr>
        <p:spPr>
          <a:xfrm>
            <a:off x="311700" y="11607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Data Logging Radiometer PMA2100, Dual-Input</a:t>
            </a:r>
            <a:endParaRPr/>
          </a:p>
          <a:p>
            <a:pPr marL="0" lvl="0" indent="0">
              <a:spcBef>
                <a:spcPts val="1600"/>
              </a:spcBef>
              <a:spcAft>
                <a:spcPts val="0"/>
              </a:spcAft>
              <a:buNone/>
            </a:pPr>
            <a:r>
              <a:rPr lang="en"/>
              <a:t>-Radiometer (radiant flux = radiant power [Watts])</a:t>
            </a:r>
            <a:endParaRPr/>
          </a:p>
          <a:p>
            <a:pPr marL="0" lvl="0" indent="0">
              <a:spcBef>
                <a:spcPts val="1600"/>
              </a:spcBef>
              <a:spcAft>
                <a:spcPts val="16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b="1"/>
              <a:t>Detector Technology</a:t>
            </a:r>
            <a:endParaRPr sz="4800" b="1"/>
          </a:p>
        </p:txBody>
      </p:sp>
      <p:sp>
        <p:nvSpPr>
          <p:cNvPr id="292" name="Shape 2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Silicon-based linear image sensor arrays, Sony SILX511B (Ocean Optics Spectro)</a:t>
            </a:r>
            <a:endParaRPr/>
          </a:p>
          <a:p>
            <a:pPr marL="0" lvl="0" indent="0">
              <a:spcBef>
                <a:spcPts val="1600"/>
              </a:spcBef>
              <a:spcAft>
                <a:spcPts val="0"/>
              </a:spcAft>
              <a:buNone/>
            </a:pPr>
            <a:r>
              <a:rPr lang="en"/>
              <a:t>Complementary metal-oxide semiconductor, CMOS, (veml6075)</a:t>
            </a:r>
            <a:endParaRPr/>
          </a:p>
          <a:p>
            <a:pPr marL="0" lvl="0" indent="0">
              <a:spcBef>
                <a:spcPts val="1600"/>
              </a:spcBef>
              <a:spcAft>
                <a:spcPts val="1600"/>
              </a:spcAft>
              <a:buNone/>
            </a:pPr>
            <a:r>
              <a:rPr lang="en"/>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74750" y="2638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April 17th, 2018 Cloud Coverage</a:t>
            </a:r>
            <a:endParaRPr/>
          </a:p>
        </p:txBody>
      </p:sp>
      <p:pic>
        <p:nvPicPr>
          <p:cNvPr id="298" name="Shape 298"/>
          <p:cNvPicPr preferRelativeResize="0"/>
          <p:nvPr/>
        </p:nvPicPr>
        <p:blipFill>
          <a:blip r:embed="rId3">
            <a:alphaModFix/>
          </a:blip>
          <a:stretch>
            <a:fillRect/>
          </a:stretch>
        </p:blipFill>
        <p:spPr>
          <a:xfrm>
            <a:off x="1152950" y="1063275"/>
            <a:ext cx="6838096" cy="3846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Diffuser Spectra</a:t>
            </a:r>
            <a:endParaRPr/>
          </a:p>
        </p:txBody>
      </p:sp>
      <p:sp>
        <p:nvSpPr>
          <p:cNvPr id="304" name="Shape 304"/>
          <p:cNvSpPr txBox="1">
            <a:spLocks noGrp="1"/>
          </p:cNvSpPr>
          <p:nvPr>
            <p:ph type="body" idx="1"/>
          </p:nvPr>
        </p:nvSpPr>
        <p:spPr>
          <a:xfrm>
            <a:off x="5571900" y="1258800"/>
            <a:ext cx="3390300" cy="2625900"/>
          </a:xfrm>
          <a:prstGeom prst="rect">
            <a:avLst/>
          </a:prstGeom>
        </p:spPr>
        <p:txBody>
          <a:bodyPr spcFirstLastPara="1" wrap="square" lIns="91425" tIns="91425" rIns="91425" bIns="91425" anchor="t" anchorCtr="0">
            <a:noAutofit/>
          </a:bodyPr>
          <a:lstStyle/>
          <a:p>
            <a:pPr marL="457200" lvl="0" indent="-317500" rtl="0">
              <a:lnSpc>
                <a:spcPct val="100000"/>
              </a:lnSpc>
              <a:spcBef>
                <a:spcPts val="0"/>
              </a:spcBef>
              <a:spcAft>
                <a:spcPts val="0"/>
              </a:spcAft>
              <a:buClr>
                <a:schemeClr val="dk1"/>
              </a:buClr>
              <a:buSzPts val="1400"/>
              <a:buChar char="●"/>
            </a:pPr>
            <a:r>
              <a:rPr lang="en" sz="1400">
                <a:solidFill>
                  <a:schemeClr val="dk1"/>
                </a:solidFill>
              </a:rPr>
              <a:t>April 17th, 2018</a:t>
            </a:r>
            <a:endParaRPr sz="1400">
              <a:solidFill>
                <a:schemeClr val="dk1"/>
              </a:solidFill>
            </a:endParaRPr>
          </a:p>
          <a:p>
            <a:pPr marL="0" lvl="0" indent="0" rtl="0">
              <a:lnSpc>
                <a:spcPct val="100000"/>
              </a:lnSpc>
              <a:spcBef>
                <a:spcPts val="0"/>
              </a:spcBef>
              <a:spcAft>
                <a:spcPts val="0"/>
              </a:spcAft>
              <a:buNone/>
            </a:pPr>
            <a:endParaRPr sz="1400">
              <a:solidFill>
                <a:schemeClr val="dk1"/>
              </a:solidFill>
            </a:endParaRPr>
          </a:p>
          <a:p>
            <a:pPr marL="457200" lvl="0" indent="-317500" rtl="0">
              <a:spcBef>
                <a:spcPts val="0"/>
              </a:spcBef>
              <a:spcAft>
                <a:spcPts val="0"/>
              </a:spcAft>
              <a:buClr>
                <a:schemeClr val="dk1"/>
              </a:buClr>
              <a:buSzPts val="1400"/>
              <a:buChar char="●"/>
            </a:pPr>
            <a:r>
              <a:rPr lang="en" sz="1400">
                <a:solidFill>
                  <a:schemeClr val="dk1"/>
                </a:solidFill>
              </a:rPr>
              <a:t>Used the HR2000 spectrometer without the integrating sphere and without the optical fiber cable.</a:t>
            </a:r>
            <a:endParaRPr sz="1400">
              <a:solidFill>
                <a:schemeClr val="dk1"/>
              </a:solidFill>
            </a:endParaRPr>
          </a:p>
          <a:p>
            <a:pPr marL="0" lvl="0" indent="0" rtl="0">
              <a:spcBef>
                <a:spcPts val="0"/>
              </a:spcBef>
              <a:spcAft>
                <a:spcPts val="0"/>
              </a:spcAft>
              <a:buNone/>
            </a:pPr>
            <a:endParaRPr sz="1400">
              <a:solidFill>
                <a:schemeClr val="dk1"/>
              </a:solidFill>
            </a:endParaRPr>
          </a:p>
          <a:p>
            <a:pPr marL="457200" lvl="0" indent="-317500" rtl="0">
              <a:spcBef>
                <a:spcPts val="0"/>
              </a:spcBef>
              <a:spcAft>
                <a:spcPts val="0"/>
              </a:spcAft>
              <a:buClr>
                <a:schemeClr val="dk1"/>
              </a:buClr>
              <a:buSzPts val="1400"/>
              <a:buChar char="●"/>
            </a:pPr>
            <a:r>
              <a:rPr lang="en" sz="1400">
                <a:solidFill>
                  <a:schemeClr val="dk1"/>
                </a:solidFill>
              </a:rPr>
              <a:t>Integration time: 40 ms.</a:t>
            </a:r>
            <a:endParaRPr sz="1400">
              <a:solidFill>
                <a:schemeClr val="dk1"/>
              </a:solidFill>
            </a:endParaRPr>
          </a:p>
          <a:p>
            <a:pPr marL="0" lvl="0" indent="0" rtl="0">
              <a:lnSpc>
                <a:spcPct val="100000"/>
              </a:lnSpc>
              <a:spcBef>
                <a:spcPts val="0"/>
              </a:spcBef>
              <a:spcAft>
                <a:spcPts val="0"/>
              </a:spcAft>
              <a:buNone/>
            </a:pPr>
            <a:endParaRPr sz="1400">
              <a:solidFill>
                <a:schemeClr val="dk1"/>
              </a:solidFill>
            </a:endParaRPr>
          </a:p>
          <a:p>
            <a:pPr marL="457200" lvl="0" indent="-317500" rtl="0">
              <a:lnSpc>
                <a:spcPct val="100000"/>
              </a:lnSpc>
              <a:spcBef>
                <a:spcPts val="0"/>
              </a:spcBef>
              <a:spcAft>
                <a:spcPts val="0"/>
              </a:spcAft>
              <a:buClr>
                <a:schemeClr val="dk1"/>
              </a:buClr>
              <a:buSzPts val="1400"/>
              <a:buChar char="●"/>
            </a:pPr>
            <a:r>
              <a:rPr lang="en" sz="1400">
                <a:solidFill>
                  <a:schemeClr val="dk1"/>
                </a:solidFill>
              </a:rPr>
              <a:t>Repeated the same measurement due to changing cloud coverage</a:t>
            </a:r>
            <a:endParaRPr sz="1400">
              <a:solidFill>
                <a:schemeClr val="dk1"/>
              </a:solidFill>
            </a:endParaRPr>
          </a:p>
        </p:txBody>
      </p:sp>
      <p:pic>
        <p:nvPicPr>
          <p:cNvPr id="305" name="Shape 305"/>
          <p:cNvPicPr preferRelativeResize="0"/>
          <p:nvPr/>
        </p:nvPicPr>
        <p:blipFill>
          <a:blip r:embed="rId3">
            <a:alphaModFix/>
          </a:blip>
          <a:stretch>
            <a:fillRect/>
          </a:stretch>
        </p:blipFill>
        <p:spPr>
          <a:xfrm>
            <a:off x="241049" y="1071900"/>
            <a:ext cx="5225651" cy="38306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Teensy Microcontroller</a:t>
            </a:r>
            <a:endParaRPr/>
          </a:p>
        </p:txBody>
      </p:sp>
      <p:sp>
        <p:nvSpPr>
          <p:cNvPr id="311" name="Shape 3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312" name="Shape 312"/>
          <p:cNvPicPr preferRelativeResize="0"/>
          <p:nvPr/>
        </p:nvPicPr>
        <p:blipFill rotWithShape="1">
          <a:blip r:embed="rId3">
            <a:alphaModFix/>
          </a:blip>
          <a:srcRect l="6182"/>
          <a:stretch/>
        </p:blipFill>
        <p:spPr>
          <a:xfrm>
            <a:off x="311700" y="1487425"/>
            <a:ext cx="5139225" cy="3081451"/>
          </a:xfrm>
          <a:prstGeom prst="rect">
            <a:avLst/>
          </a:prstGeom>
          <a:noFill/>
          <a:ln>
            <a:noFill/>
          </a:ln>
        </p:spPr>
      </p:pic>
      <p:pic>
        <p:nvPicPr>
          <p:cNvPr id="313" name="Shape 313"/>
          <p:cNvPicPr preferRelativeResize="0"/>
          <p:nvPr/>
        </p:nvPicPr>
        <p:blipFill rotWithShape="1">
          <a:blip r:embed="rId4">
            <a:alphaModFix/>
          </a:blip>
          <a:srcRect l="-620" t="9903" r="619" b="5019"/>
          <a:stretch/>
        </p:blipFill>
        <p:spPr>
          <a:xfrm rot="10800000">
            <a:off x="5997975" y="704074"/>
            <a:ext cx="2834325" cy="416662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Data</a:t>
            </a:r>
            <a:endParaRPr/>
          </a:p>
        </p:txBody>
      </p:sp>
      <p:sp>
        <p:nvSpPr>
          <p:cNvPr id="319" name="Shape 3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Solar Light Gauge (Dual channel...or is it?)</a:t>
            </a:r>
            <a:endParaRPr/>
          </a:p>
        </p:txBody>
      </p:sp>
      <p:pic>
        <p:nvPicPr>
          <p:cNvPr id="320" name="Shape 320"/>
          <p:cNvPicPr preferRelativeResize="0"/>
          <p:nvPr/>
        </p:nvPicPr>
        <p:blipFill>
          <a:blip r:embed="rId3">
            <a:alphaModFix/>
          </a:blip>
          <a:stretch>
            <a:fillRect/>
          </a:stretch>
        </p:blipFill>
        <p:spPr>
          <a:xfrm>
            <a:off x="6587365" y="1124050"/>
            <a:ext cx="2244937" cy="39910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6" name="Shape 3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327" name="Shape 327"/>
          <p:cNvPicPr preferRelativeResize="0"/>
          <p:nvPr/>
        </p:nvPicPr>
        <p:blipFill>
          <a:blip r:embed="rId3">
            <a:alphaModFix/>
          </a:blip>
          <a:stretch>
            <a:fillRect/>
          </a:stretch>
        </p:blipFill>
        <p:spPr>
          <a:xfrm>
            <a:off x="2765074" y="1350950"/>
            <a:ext cx="1912500" cy="2550000"/>
          </a:xfrm>
          <a:prstGeom prst="rect">
            <a:avLst/>
          </a:prstGeom>
          <a:noFill/>
          <a:ln>
            <a:noFill/>
          </a:ln>
        </p:spPr>
      </p:pic>
      <p:pic>
        <p:nvPicPr>
          <p:cNvPr id="328" name="Shape 328"/>
          <p:cNvPicPr preferRelativeResize="0"/>
          <p:nvPr/>
        </p:nvPicPr>
        <p:blipFill>
          <a:blip r:embed="rId4">
            <a:alphaModFix/>
          </a:blip>
          <a:stretch>
            <a:fillRect/>
          </a:stretch>
        </p:blipFill>
        <p:spPr>
          <a:xfrm>
            <a:off x="237561" y="788413"/>
            <a:ext cx="1980475" cy="2640633"/>
          </a:xfrm>
          <a:prstGeom prst="rect">
            <a:avLst/>
          </a:prstGeom>
          <a:noFill/>
          <a:ln>
            <a:noFill/>
          </a:ln>
        </p:spPr>
      </p:pic>
      <p:pic>
        <p:nvPicPr>
          <p:cNvPr id="329" name="Shape 329"/>
          <p:cNvPicPr preferRelativeResize="0"/>
          <p:nvPr/>
        </p:nvPicPr>
        <p:blipFill>
          <a:blip r:embed="rId5">
            <a:alphaModFix/>
          </a:blip>
          <a:stretch>
            <a:fillRect/>
          </a:stretch>
        </p:blipFill>
        <p:spPr>
          <a:xfrm>
            <a:off x="4968650" y="1434100"/>
            <a:ext cx="3992998" cy="2994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311700" y="11607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900">
                <a:solidFill>
                  <a:srgbClr val="FFFFFF"/>
                </a:solidFill>
                <a:highlight>
                  <a:srgbClr val="FFFFFF"/>
                </a:highlight>
              </a:rPr>
              <a:t>The Perlan 2 will fly to 90,000 feet at the edge of space to explore the science of giant mountain waves that help create the ozone hole and change global climate models. This will require the engineering of a spacecraft with glider wings that can fly in less than 3% of normal air density and at temperatures of minus 70 degrees C, conditions approximating the surface of Mars. These missions will provide education and inspiration for young people seeking careers of exploration and adventure in engineering and science.</a:t>
            </a:r>
            <a:endParaRPr/>
          </a:p>
        </p:txBody>
      </p:sp>
      <p:pic>
        <p:nvPicPr>
          <p:cNvPr id="82" name="Shape 82"/>
          <p:cNvPicPr preferRelativeResize="0"/>
          <p:nvPr/>
        </p:nvPicPr>
        <p:blipFill>
          <a:blip r:embed="rId3">
            <a:alphaModFix/>
          </a:blip>
          <a:stretch>
            <a:fillRect/>
          </a:stretch>
        </p:blipFill>
        <p:spPr>
          <a:xfrm>
            <a:off x="0" y="-48325"/>
            <a:ext cx="9144000" cy="3661772"/>
          </a:xfrm>
          <a:prstGeom prst="rect">
            <a:avLst/>
          </a:prstGeom>
          <a:noFill/>
          <a:ln>
            <a:noFill/>
          </a:ln>
        </p:spPr>
      </p:pic>
      <p:sp>
        <p:nvSpPr>
          <p:cNvPr id="83" name="Shape 83"/>
          <p:cNvSpPr txBox="1"/>
          <p:nvPr/>
        </p:nvSpPr>
        <p:spPr>
          <a:xfrm>
            <a:off x="777400" y="3434700"/>
            <a:ext cx="7835700" cy="1632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b="1">
                <a:highlight>
                  <a:srgbClr val="FFFFFF"/>
                </a:highlight>
              </a:rPr>
              <a:t>Mission Statement: </a:t>
            </a:r>
            <a:endParaRPr b="1">
              <a:highlight>
                <a:srgbClr val="FFFFFF"/>
              </a:highlight>
            </a:endParaRPr>
          </a:p>
          <a:p>
            <a:pPr marL="0" lvl="0" indent="0" rtl="0">
              <a:spcBef>
                <a:spcPts val="0"/>
              </a:spcBef>
              <a:spcAft>
                <a:spcPts val="0"/>
              </a:spcAft>
              <a:buNone/>
            </a:pPr>
            <a:r>
              <a:rPr lang="en" i="1">
                <a:highlight>
                  <a:srgbClr val="FFFFFF"/>
                </a:highlight>
              </a:rPr>
              <a:t>“The Perlan 2 will fly to 90,000 feet at the edge of space to explore the science of giant mountain waves that help create the ozone hole and change global climate models. This will require the engineering of a spacecraft with glider wings that can fly in less than 3% of normal air density and at temperatures of minus 70 degrees C, conditions approximating the surface of Mars.”</a:t>
            </a:r>
            <a:endParaRPr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VEML6075</a:t>
            </a:r>
            <a:endParaRPr/>
          </a:p>
        </p:txBody>
      </p:sp>
      <p:sp>
        <p:nvSpPr>
          <p:cNvPr id="89" name="Shape 89"/>
          <p:cNvSpPr txBox="1">
            <a:spLocks noGrp="1"/>
          </p:cNvSpPr>
          <p:nvPr>
            <p:ph type="body" idx="1"/>
          </p:nvPr>
        </p:nvSpPr>
        <p:spPr>
          <a:xfrm>
            <a:off x="311700" y="950600"/>
            <a:ext cx="3282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1600"/>
              </a:spcBef>
              <a:spcAft>
                <a:spcPts val="0"/>
              </a:spcAft>
              <a:buNone/>
            </a:pPr>
            <a:r>
              <a:rPr lang="en"/>
              <a:t>Silicon Photodiode Detector</a:t>
            </a:r>
            <a:endParaRPr/>
          </a:p>
          <a:p>
            <a:pPr marL="457200" lvl="0" indent="-342900">
              <a:spcBef>
                <a:spcPts val="1600"/>
              </a:spcBef>
              <a:spcAft>
                <a:spcPts val="0"/>
              </a:spcAft>
              <a:buSzPts val="1800"/>
              <a:buChar char="-"/>
            </a:pPr>
            <a:r>
              <a:rPr lang="en"/>
              <a:t>UVA, UVB, Visible, IR</a:t>
            </a:r>
            <a:endParaRPr/>
          </a:p>
          <a:p>
            <a:pPr marL="0" lvl="0" indent="0">
              <a:spcBef>
                <a:spcPts val="1600"/>
              </a:spcBef>
              <a:spcAft>
                <a:spcPts val="1600"/>
              </a:spcAft>
              <a:buNone/>
            </a:pPr>
            <a:endParaRPr>
              <a:solidFill>
                <a:srgbClr val="FF0000"/>
              </a:solidFill>
            </a:endParaRPr>
          </a:p>
        </p:txBody>
      </p:sp>
      <p:pic>
        <p:nvPicPr>
          <p:cNvPr id="90" name="Shape 90"/>
          <p:cNvPicPr preferRelativeResize="0"/>
          <p:nvPr/>
        </p:nvPicPr>
        <p:blipFill rotWithShape="1">
          <a:blip r:embed="rId3">
            <a:alphaModFix/>
          </a:blip>
          <a:srcRect l="18375" t="36402" r="24020" b="31887"/>
          <a:stretch/>
        </p:blipFill>
        <p:spPr>
          <a:xfrm rot="-5400000">
            <a:off x="5062461" y="288337"/>
            <a:ext cx="3825026" cy="3743147"/>
          </a:xfrm>
          <a:prstGeom prst="rect">
            <a:avLst/>
          </a:prstGeom>
          <a:noFill/>
          <a:ln>
            <a:noFill/>
          </a:ln>
        </p:spPr>
      </p:pic>
      <p:pic>
        <p:nvPicPr>
          <p:cNvPr id="91" name="Shape 91"/>
          <p:cNvPicPr preferRelativeResize="0"/>
          <p:nvPr/>
        </p:nvPicPr>
        <p:blipFill>
          <a:blip r:embed="rId4">
            <a:alphaModFix/>
          </a:blip>
          <a:stretch>
            <a:fillRect/>
          </a:stretch>
        </p:blipFill>
        <p:spPr>
          <a:xfrm>
            <a:off x="311700" y="2991850"/>
            <a:ext cx="4874800" cy="1859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a:blip r:embed="rId3">
            <a:alphaModFix/>
          </a:blip>
          <a:stretch>
            <a:fillRect/>
          </a:stretch>
        </p:blipFill>
        <p:spPr>
          <a:xfrm rot="-5400000">
            <a:off x="1314748" y="647538"/>
            <a:ext cx="2514177" cy="4469673"/>
          </a:xfrm>
          <a:prstGeom prst="rect">
            <a:avLst/>
          </a:prstGeom>
          <a:noFill/>
          <a:ln w="9525" cap="flat" cmpd="sng">
            <a:solidFill>
              <a:srgbClr val="000000"/>
            </a:solidFill>
            <a:prstDash val="solid"/>
            <a:round/>
            <a:headEnd type="none" w="sm" len="sm"/>
            <a:tailEnd type="none" w="sm" len="sm"/>
          </a:ln>
        </p:spPr>
      </p:pic>
      <p:pic>
        <p:nvPicPr>
          <p:cNvPr id="97" name="Shape 97"/>
          <p:cNvPicPr preferRelativeResize="0"/>
          <p:nvPr/>
        </p:nvPicPr>
        <p:blipFill>
          <a:blip r:embed="rId4">
            <a:alphaModFix/>
          </a:blip>
          <a:stretch>
            <a:fillRect/>
          </a:stretch>
        </p:blipFill>
        <p:spPr>
          <a:xfrm>
            <a:off x="5105225" y="282500"/>
            <a:ext cx="3730540" cy="2098424"/>
          </a:xfrm>
          <a:prstGeom prst="rect">
            <a:avLst/>
          </a:prstGeom>
          <a:noFill/>
          <a:ln w="9525" cap="flat" cmpd="sng">
            <a:solidFill>
              <a:schemeClr val="dk2"/>
            </a:solidFill>
            <a:prstDash val="solid"/>
            <a:round/>
            <a:headEnd type="none" w="sm" len="sm"/>
            <a:tailEnd type="none" w="sm" len="sm"/>
          </a:ln>
        </p:spPr>
      </p:pic>
      <p:pic>
        <p:nvPicPr>
          <p:cNvPr id="98" name="Shape 98"/>
          <p:cNvPicPr preferRelativeResize="0"/>
          <p:nvPr/>
        </p:nvPicPr>
        <p:blipFill>
          <a:blip r:embed="rId5">
            <a:alphaModFix/>
          </a:blip>
          <a:stretch>
            <a:fillRect/>
          </a:stretch>
        </p:blipFill>
        <p:spPr>
          <a:xfrm>
            <a:off x="5105226" y="2705700"/>
            <a:ext cx="3730524" cy="2098424"/>
          </a:xfrm>
          <a:prstGeom prst="rect">
            <a:avLst/>
          </a:prstGeom>
          <a:noFill/>
          <a:ln w="9525" cap="flat" cmpd="sng">
            <a:solidFill>
              <a:schemeClr val="dk2"/>
            </a:solidFill>
            <a:prstDash val="solid"/>
            <a:round/>
            <a:headEnd type="none" w="sm" len="sm"/>
            <a:tailEnd type="none" w="sm" len="sm"/>
          </a:ln>
        </p:spPr>
      </p:pic>
      <p:sp>
        <p:nvSpPr>
          <p:cNvPr id="99" name="Shape 99"/>
          <p:cNvSpPr txBox="1"/>
          <p:nvPr/>
        </p:nvSpPr>
        <p:spPr>
          <a:xfrm>
            <a:off x="337000" y="533225"/>
            <a:ext cx="4852800" cy="112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t>Integration into Perlan aircraft</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2040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Circuit Schematic </a:t>
            </a:r>
            <a:endParaRPr/>
          </a:p>
        </p:txBody>
      </p:sp>
      <p:pic>
        <p:nvPicPr>
          <p:cNvPr id="105" name="Shape 105"/>
          <p:cNvPicPr preferRelativeResize="0"/>
          <p:nvPr/>
        </p:nvPicPr>
        <p:blipFill>
          <a:blip r:embed="rId3">
            <a:alphaModFix/>
          </a:blip>
          <a:stretch>
            <a:fillRect/>
          </a:stretch>
        </p:blipFill>
        <p:spPr>
          <a:xfrm>
            <a:off x="385950" y="776749"/>
            <a:ext cx="8372100" cy="4292100"/>
          </a:xfrm>
          <a:prstGeom prst="rect">
            <a:avLst/>
          </a:prstGeom>
          <a:noFill/>
          <a:ln>
            <a:noFill/>
          </a:ln>
        </p:spPr>
      </p:pic>
      <p:pic>
        <p:nvPicPr>
          <p:cNvPr id="106" name="Shape 106"/>
          <p:cNvPicPr preferRelativeResize="0"/>
          <p:nvPr/>
        </p:nvPicPr>
        <p:blipFill>
          <a:blip r:embed="rId4">
            <a:alphaModFix/>
          </a:blip>
          <a:stretch>
            <a:fillRect/>
          </a:stretch>
        </p:blipFill>
        <p:spPr>
          <a:xfrm>
            <a:off x="209125" y="3087575"/>
            <a:ext cx="5347075" cy="1587625"/>
          </a:xfrm>
          <a:prstGeom prst="rect">
            <a:avLst/>
          </a:prstGeom>
          <a:noFill/>
          <a:ln w="9525" cap="flat" cmpd="sng">
            <a:solidFill>
              <a:schemeClr val="dk2"/>
            </a:solidFill>
            <a:prstDash val="solid"/>
            <a:round/>
            <a:headEnd type="none" w="sm" len="sm"/>
            <a:tailEnd type="none" w="sm" len="sm"/>
          </a:ln>
        </p:spPr>
      </p:pic>
      <p:pic>
        <p:nvPicPr>
          <p:cNvPr id="107" name="Shape 107"/>
          <p:cNvPicPr preferRelativeResize="0"/>
          <p:nvPr/>
        </p:nvPicPr>
        <p:blipFill rotWithShape="1">
          <a:blip r:embed="rId5">
            <a:alphaModFix/>
          </a:blip>
          <a:srcRect r="53540"/>
          <a:stretch/>
        </p:blipFill>
        <p:spPr>
          <a:xfrm>
            <a:off x="1369213" y="3932978"/>
            <a:ext cx="1202148" cy="790142"/>
          </a:xfrm>
          <a:prstGeom prst="rect">
            <a:avLst/>
          </a:prstGeom>
          <a:noFill/>
          <a:ln>
            <a:noFill/>
          </a:ln>
        </p:spPr>
      </p:pic>
      <p:pic>
        <p:nvPicPr>
          <p:cNvPr id="108" name="Shape 108"/>
          <p:cNvPicPr preferRelativeResize="0"/>
          <p:nvPr/>
        </p:nvPicPr>
        <p:blipFill rotWithShape="1">
          <a:blip r:embed="rId6">
            <a:alphaModFix/>
          </a:blip>
          <a:srcRect b="4361"/>
          <a:stretch/>
        </p:blipFill>
        <p:spPr>
          <a:xfrm>
            <a:off x="2811313" y="4009178"/>
            <a:ext cx="934137" cy="704160"/>
          </a:xfrm>
          <a:prstGeom prst="rect">
            <a:avLst/>
          </a:prstGeom>
          <a:noFill/>
          <a:ln>
            <a:noFill/>
          </a:ln>
        </p:spPr>
      </p:pic>
      <p:pic>
        <p:nvPicPr>
          <p:cNvPr id="109" name="Shape 109"/>
          <p:cNvPicPr preferRelativeResize="0"/>
          <p:nvPr/>
        </p:nvPicPr>
        <p:blipFill>
          <a:blip r:embed="rId7">
            <a:alphaModFix/>
          </a:blip>
          <a:stretch>
            <a:fillRect/>
          </a:stretch>
        </p:blipFill>
        <p:spPr>
          <a:xfrm>
            <a:off x="159300" y="3932964"/>
            <a:ext cx="934125" cy="747886"/>
          </a:xfrm>
          <a:prstGeom prst="rect">
            <a:avLst/>
          </a:prstGeom>
          <a:noFill/>
          <a:ln>
            <a:noFill/>
          </a:ln>
        </p:spPr>
      </p:pic>
      <p:pic>
        <p:nvPicPr>
          <p:cNvPr id="110" name="Shape 110"/>
          <p:cNvPicPr preferRelativeResize="0"/>
          <p:nvPr/>
        </p:nvPicPr>
        <p:blipFill rotWithShape="1">
          <a:blip r:embed="rId8">
            <a:alphaModFix/>
          </a:blip>
          <a:srcRect l="11870" t="10486" r="14626" b="22930"/>
          <a:stretch/>
        </p:blipFill>
        <p:spPr>
          <a:xfrm>
            <a:off x="4056700" y="3932975"/>
            <a:ext cx="1124675" cy="747874"/>
          </a:xfrm>
          <a:prstGeom prst="rect">
            <a:avLst/>
          </a:prstGeom>
          <a:noFill/>
          <a:ln>
            <a:noFill/>
          </a:ln>
        </p:spPr>
      </p:pic>
      <p:sp>
        <p:nvSpPr>
          <p:cNvPr id="111" name="Shape 111"/>
          <p:cNvSpPr txBox="1"/>
          <p:nvPr/>
        </p:nvSpPr>
        <p:spPr>
          <a:xfrm>
            <a:off x="1583888" y="3232175"/>
            <a:ext cx="772800" cy="33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2.2kΩ</a:t>
            </a:r>
            <a:endParaRPr sz="1000"/>
          </a:p>
        </p:txBody>
      </p:sp>
      <p:sp>
        <p:nvSpPr>
          <p:cNvPr id="112" name="Shape 112"/>
          <p:cNvSpPr txBox="1"/>
          <p:nvPr/>
        </p:nvSpPr>
        <p:spPr>
          <a:xfrm>
            <a:off x="477950" y="3232175"/>
            <a:ext cx="772800" cy="33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2.2kΩ</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Printed Circuit Board</a:t>
            </a:r>
            <a:endParaRPr/>
          </a:p>
        </p:txBody>
      </p:sp>
      <p:pic>
        <p:nvPicPr>
          <p:cNvPr id="118" name="Shape 118"/>
          <p:cNvPicPr preferRelativeResize="0"/>
          <p:nvPr/>
        </p:nvPicPr>
        <p:blipFill>
          <a:blip r:embed="rId3">
            <a:alphaModFix/>
          </a:blip>
          <a:stretch>
            <a:fillRect/>
          </a:stretch>
        </p:blipFill>
        <p:spPr>
          <a:xfrm>
            <a:off x="3965950" y="376350"/>
            <a:ext cx="4913076" cy="4642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40575" y="2940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UV Sensor Head Design Stack</a:t>
            </a:r>
            <a:endParaRPr/>
          </a:p>
        </p:txBody>
      </p:sp>
      <p:sp>
        <p:nvSpPr>
          <p:cNvPr id="124" name="Shape 124"/>
          <p:cNvSpPr txBox="1">
            <a:spLocks noGrp="1"/>
          </p:cNvSpPr>
          <p:nvPr>
            <p:ph type="body" idx="1"/>
          </p:nvPr>
        </p:nvSpPr>
        <p:spPr>
          <a:xfrm>
            <a:off x="5446900" y="3118175"/>
            <a:ext cx="3897300" cy="2070000"/>
          </a:xfrm>
          <a:prstGeom prst="rect">
            <a:avLst/>
          </a:prstGeom>
        </p:spPr>
        <p:txBody>
          <a:bodyPr spcFirstLastPara="1" wrap="square" lIns="91425" tIns="91425" rIns="91425" bIns="91425" anchor="t" anchorCtr="0">
            <a:noAutofit/>
          </a:bodyPr>
          <a:lstStyle/>
          <a:p>
            <a:pPr marL="0" lvl="0" indent="0">
              <a:lnSpc>
                <a:spcPct val="100000"/>
              </a:lnSpc>
              <a:spcBef>
                <a:spcPts val="0"/>
              </a:spcBef>
              <a:spcAft>
                <a:spcPts val="0"/>
              </a:spcAft>
              <a:buNone/>
            </a:pPr>
            <a:r>
              <a:rPr lang="en" sz="1200">
                <a:solidFill>
                  <a:srgbClr val="000000"/>
                </a:solidFill>
              </a:rPr>
              <a:t>Retaining ring (metal)-0.080”</a:t>
            </a:r>
            <a:endParaRPr sz="1200">
              <a:solidFill>
                <a:srgbClr val="000000"/>
              </a:solidFill>
            </a:endParaRPr>
          </a:p>
          <a:p>
            <a:pPr marL="0" lvl="0" indent="0">
              <a:lnSpc>
                <a:spcPct val="100000"/>
              </a:lnSpc>
              <a:spcBef>
                <a:spcPts val="0"/>
              </a:spcBef>
              <a:spcAft>
                <a:spcPts val="0"/>
              </a:spcAft>
              <a:buNone/>
            </a:pPr>
            <a:r>
              <a:rPr lang="en" sz="1200">
                <a:solidFill>
                  <a:srgbClr val="000000"/>
                </a:solidFill>
              </a:rPr>
              <a:t>Diffuser (um)-0.017”</a:t>
            </a:r>
            <a:endParaRPr sz="1200">
              <a:solidFill>
                <a:srgbClr val="000000"/>
              </a:solidFill>
            </a:endParaRPr>
          </a:p>
          <a:p>
            <a:pPr marL="0" lvl="0" indent="0">
              <a:lnSpc>
                <a:spcPct val="100000"/>
              </a:lnSpc>
              <a:spcBef>
                <a:spcPts val="0"/>
              </a:spcBef>
              <a:spcAft>
                <a:spcPts val="0"/>
              </a:spcAft>
              <a:buNone/>
            </a:pPr>
            <a:r>
              <a:rPr lang="en" sz="1200">
                <a:solidFill>
                  <a:srgbClr val="000000"/>
                </a:solidFill>
              </a:rPr>
              <a:t>FGUV11 Filter-0.079”</a:t>
            </a:r>
            <a:endParaRPr sz="1200">
              <a:solidFill>
                <a:srgbClr val="000000"/>
              </a:solidFill>
            </a:endParaRPr>
          </a:p>
          <a:p>
            <a:pPr marL="0" lvl="0" indent="0">
              <a:lnSpc>
                <a:spcPct val="100000"/>
              </a:lnSpc>
              <a:spcBef>
                <a:spcPts val="0"/>
              </a:spcBef>
              <a:spcAft>
                <a:spcPts val="0"/>
              </a:spcAft>
              <a:buNone/>
            </a:pPr>
            <a:r>
              <a:rPr lang="en" sz="1200">
                <a:solidFill>
                  <a:srgbClr val="000000"/>
                </a:solidFill>
              </a:rPr>
              <a:t>Retaining ring (metal)-0.080”</a:t>
            </a:r>
            <a:endParaRPr sz="1200">
              <a:solidFill>
                <a:srgbClr val="000000"/>
              </a:solidFill>
            </a:endParaRPr>
          </a:p>
          <a:p>
            <a:pPr marL="0" lvl="0" indent="0">
              <a:lnSpc>
                <a:spcPct val="100000"/>
              </a:lnSpc>
              <a:spcBef>
                <a:spcPts val="0"/>
              </a:spcBef>
              <a:spcAft>
                <a:spcPts val="0"/>
              </a:spcAft>
              <a:buNone/>
            </a:pPr>
            <a:r>
              <a:rPr lang="en" sz="1200">
                <a:solidFill>
                  <a:srgbClr val="000000"/>
                </a:solidFill>
              </a:rPr>
              <a:t>Board + UV Sensor-0.069”</a:t>
            </a:r>
            <a:endParaRPr sz="1200">
              <a:solidFill>
                <a:srgbClr val="000000"/>
              </a:solidFill>
            </a:endParaRPr>
          </a:p>
          <a:p>
            <a:pPr marL="0" lvl="0" indent="0" rtl="0">
              <a:lnSpc>
                <a:spcPct val="100000"/>
              </a:lnSpc>
              <a:spcBef>
                <a:spcPts val="0"/>
              </a:spcBef>
              <a:spcAft>
                <a:spcPts val="0"/>
              </a:spcAft>
              <a:buNone/>
            </a:pPr>
            <a:r>
              <a:rPr lang="en" sz="1200">
                <a:solidFill>
                  <a:srgbClr val="000000"/>
                </a:solidFill>
              </a:rPr>
              <a:t>Total Height = 0.325”</a:t>
            </a:r>
            <a:endParaRPr sz="1200">
              <a:solidFill>
                <a:srgbClr val="000000"/>
              </a:solidFill>
            </a:endParaRPr>
          </a:p>
          <a:p>
            <a:pPr marL="0" lvl="0" indent="0" rtl="0">
              <a:lnSpc>
                <a:spcPct val="100000"/>
              </a:lnSpc>
              <a:spcBef>
                <a:spcPts val="0"/>
              </a:spcBef>
              <a:spcAft>
                <a:spcPts val="0"/>
              </a:spcAft>
              <a:buNone/>
            </a:pPr>
            <a:r>
              <a:rPr lang="en" sz="1200">
                <a:solidFill>
                  <a:srgbClr val="000000"/>
                </a:solidFill>
              </a:rPr>
              <a:t>Retaining ring (Plastic w/ O-ring)-0.158” long, set at 0.205 below top</a:t>
            </a:r>
            <a:endParaRPr sz="1200">
              <a:solidFill>
                <a:srgbClr val="000000"/>
              </a:solidFill>
            </a:endParaRPr>
          </a:p>
          <a:p>
            <a:pPr marL="0" lvl="0" indent="0">
              <a:lnSpc>
                <a:spcPct val="100000"/>
              </a:lnSpc>
              <a:spcBef>
                <a:spcPts val="0"/>
              </a:spcBef>
              <a:spcAft>
                <a:spcPts val="0"/>
              </a:spcAft>
              <a:buNone/>
            </a:pPr>
            <a:r>
              <a:rPr lang="en" sz="1200">
                <a:solidFill>
                  <a:srgbClr val="000000"/>
                </a:solidFill>
              </a:rPr>
              <a:t>SM Tube - 0.530”</a:t>
            </a:r>
            <a:endParaRPr sz="1200">
              <a:solidFill>
                <a:srgbClr val="000000"/>
              </a:solidFill>
            </a:endParaRPr>
          </a:p>
        </p:txBody>
      </p:sp>
      <p:pic>
        <p:nvPicPr>
          <p:cNvPr id="125" name="Shape 125"/>
          <p:cNvPicPr preferRelativeResize="0"/>
          <p:nvPr/>
        </p:nvPicPr>
        <p:blipFill rotWithShape="1">
          <a:blip r:embed="rId3">
            <a:alphaModFix/>
          </a:blip>
          <a:srcRect t="24780" b="20803"/>
          <a:stretch/>
        </p:blipFill>
        <p:spPr>
          <a:xfrm>
            <a:off x="532852" y="3455115"/>
            <a:ext cx="4289825" cy="1496750"/>
          </a:xfrm>
          <a:prstGeom prst="rect">
            <a:avLst/>
          </a:prstGeom>
          <a:noFill/>
          <a:ln>
            <a:noFill/>
          </a:ln>
        </p:spPr>
      </p:pic>
      <p:pic>
        <p:nvPicPr>
          <p:cNvPr id="126" name="Shape 126"/>
          <p:cNvPicPr preferRelativeResize="0"/>
          <p:nvPr/>
        </p:nvPicPr>
        <p:blipFill rotWithShape="1">
          <a:blip r:embed="rId4">
            <a:alphaModFix/>
          </a:blip>
          <a:srcRect l="10742" t="26956" r="7936" b="24525"/>
          <a:stretch/>
        </p:blipFill>
        <p:spPr>
          <a:xfrm rot="-5400000">
            <a:off x="1494751" y="906223"/>
            <a:ext cx="2366026" cy="2509428"/>
          </a:xfrm>
          <a:prstGeom prst="rect">
            <a:avLst/>
          </a:prstGeom>
          <a:noFill/>
          <a:ln>
            <a:noFill/>
          </a:ln>
        </p:spPr>
      </p:pic>
      <p:pic>
        <p:nvPicPr>
          <p:cNvPr id="127" name="Shape 127"/>
          <p:cNvPicPr preferRelativeResize="0"/>
          <p:nvPr/>
        </p:nvPicPr>
        <p:blipFill rotWithShape="1">
          <a:blip r:embed="rId5">
            <a:alphaModFix/>
          </a:blip>
          <a:srcRect l="416" t="2865" r="57965"/>
          <a:stretch/>
        </p:blipFill>
        <p:spPr>
          <a:xfrm>
            <a:off x="5446888" y="294050"/>
            <a:ext cx="3009474" cy="26471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914</Words>
  <Application>Microsoft Macintosh PowerPoint</Application>
  <PresentationFormat>On-screen Show (16:9)</PresentationFormat>
  <Paragraphs>127</Paragraphs>
  <Slides>38</Slides>
  <Notes>38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38</vt:i4>
      </vt:variant>
    </vt:vector>
  </HeadingPairs>
  <TitlesOfParts>
    <vt:vector size="40" baseType="lpstr">
      <vt:lpstr>Arial</vt:lpstr>
      <vt:lpstr>Simple Light</vt:lpstr>
      <vt:lpstr>PowerPoint Presentation</vt:lpstr>
      <vt:lpstr>Ultraviolet Radiation (UVR)</vt:lpstr>
      <vt:lpstr>Importance</vt:lpstr>
      <vt:lpstr>PowerPoint Presentation</vt:lpstr>
      <vt:lpstr>VEML6075</vt:lpstr>
      <vt:lpstr>PowerPoint Presentation</vt:lpstr>
      <vt:lpstr>Circuit Schematic </vt:lpstr>
      <vt:lpstr>Printed Circuit Board</vt:lpstr>
      <vt:lpstr>UV Sensor Head Design Stack</vt:lpstr>
      <vt:lpstr>Testing and Calibration</vt:lpstr>
      <vt:lpstr>Outdoor testing</vt:lpstr>
      <vt:lpstr>VEML Spectral Response</vt:lpstr>
      <vt:lpstr>FGUV11 (275nm-375nm) </vt:lpstr>
      <vt:lpstr>April 17th, 2018</vt:lpstr>
      <vt:lpstr>Filter Transmission </vt:lpstr>
      <vt:lpstr>FGUV11 Interpolation</vt:lpstr>
      <vt:lpstr>PowerPoint Presentation</vt:lpstr>
      <vt:lpstr>April 19th, 2018 Cloud Coverage</vt:lpstr>
      <vt:lpstr>VEML vs Solar Light (UVA and UVB)</vt:lpstr>
      <vt:lpstr>VEML 6075 Cosine Response</vt:lpstr>
      <vt:lpstr>Cosine Response</vt:lpstr>
      <vt:lpstr>April 20th, 2018 (clear skies) </vt:lpstr>
      <vt:lpstr>April 22nd, 2018 (cloudy skies) </vt:lpstr>
      <vt:lpstr>PowerPoint Presentation</vt:lpstr>
      <vt:lpstr>PowerPoint Presentation</vt:lpstr>
      <vt:lpstr>Perlan Trip to Minden</vt:lpstr>
      <vt:lpstr>PowerPoint Presentation</vt:lpstr>
      <vt:lpstr>PowerPoint Presentation</vt:lpstr>
      <vt:lpstr>Perlan UV Flight Data</vt:lpstr>
      <vt:lpstr>Appendix</vt:lpstr>
      <vt:lpstr>Light Detection Glossary</vt:lpstr>
      <vt:lpstr>Solar Light Company Inc.</vt:lpstr>
      <vt:lpstr>Detector Technology</vt:lpstr>
      <vt:lpstr>April 17th, 2018 Cloud Coverage</vt:lpstr>
      <vt:lpstr>Diffuser Spectra</vt:lpstr>
      <vt:lpstr>Teensy Microcontroller</vt:lpstr>
      <vt:lpstr>Data</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Jayne Boehmler</dc:creator>
  <cp:lastModifiedBy>William P Arnott</cp:lastModifiedBy>
  <cp:revision>2</cp:revision>
  <dcterms:modified xsi:type="dcterms:W3CDTF">2018-05-16T20:13:43Z</dcterms:modified>
</cp:coreProperties>
</file>