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8A5A1F15-9DF0-B841-8F0C-7BB12820AB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1027">
            <a:extLst>
              <a:ext uri="{FF2B5EF4-FFF2-40B4-BE49-F238E27FC236}">
                <a16:creationId xmlns:a16="http://schemas.microsoft.com/office/drawing/2014/main" id="{F9B43A6D-339A-8E40-939F-868C006C5F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DE0190-AF46-714C-AD47-4D99DB8D25D0}" type="datetime1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26628" name="Rectangle 1028">
            <a:extLst>
              <a:ext uri="{FF2B5EF4-FFF2-40B4-BE49-F238E27FC236}">
                <a16:creationId xmlns:a16="http://schemas.microsoft.com/office/drawing/2014/main" id="{6884EA0C-482A-5948-A219-6C9993415B6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1029">
            <a:extLst>
              <a:ext uri="{FF2B5EF4-FFF2-40B4-BE49-F238E27FC236}">
                <a16:creationId xmlns:a16="http://schemas.microsoft.com/office/drawing/2014/main" id="{B2A3CFF7-2ABC-FC48-A568-62CAB82C77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30" name="Rectangle 1030">
            <a:extLst>
              <a:ext uri="{FF2B5EF4-FFF2-40B4-BE49-F238E27FC236}">
                <a16:creationId xmlns:a16="http://schemas.microsoft.com/office/drawing/2014/main" id="{B8AA817D-DF87-CD4D-AE4C-E6AD0C549C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1031">
            <a:extLst>
              <a:ext uri="{FF2B5EF4-FFF2-40B4-BE49-F238E27FC236}">
                <a16:creationId xmlns:a16="http://schemas.microsoft.com/office/drawing/2014/main" id="{95B65962-AF99-1347-B33F-F3C0D05DB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CD35DE-EBAC-A14C-BD5D-DBD4AC2DA6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2AF7D9B-5300-CA40-BF80-3CE899CECA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EFF0C98-15CB-D24D-BCC3-3208809CE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C4E7C08-A885-BC4E-A37D-729BFDA310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2905D92-63E6-5745-8422-C2D84FC8E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48D86EF-5CA7-0F4D-97B1-02E854BCB8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59E729C-2C14-5841-AB41-9F73FA712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5E876FC-3351-D94B-A39B-752FC5AC56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4FEB144-79F7-A54C-851D-7AC17936F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E9F04DD-E55A-C142-B829-5F49C18636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3224C9B-AB1D-A940-ACFD-6823389EF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59E31F6-7B7F-5642-A205-3FDE5827B7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B87FA62-23E5-DB41-B3B5-686CDCD24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482ED19-1E19-1448-AA49-4D71594C7F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A3AFC7F-6FC6-BA49-94B4-54B681A57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6CB1E45-EDB4-684E-8DA4-9150F6044C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79F886F-2FBC-594C-BC8B-7ED50BCFB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7D264E76-CE83-C448-A229-6251E682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0631766-9CE1-1645-A19D-2379E8FAD22B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79B12F3-D77B-B945-A55B-3704D076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6FCCA8B5-CB84-6C4A-AB56-7F9BEB1B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6E9B480-98F0-F441-B91D-8F189736F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228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5A0A40F-6030-554C-96D2-9C9A4D00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B432D-4309-9D48-9E9A-6A37560FCF18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5CA5A18-D446-6A45-9254-3204BD9F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DD6A382-57EF-A148-A51E-6DDAB6D5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098E4-319F-D94D-BFB7-9BC42792D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31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D917BDE-0411-544F-9B03-1C6A9580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44D54-A9D2-D044-AB15-626E2E9B8C3A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AE53CE7-BB0D-6246-9BE0-28A61BEE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3969070-B89D-7F4B-A5A6-DBAB63B8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B8BE5-46B9-2D4A-A8A2-CAD0B0D15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8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63A61D5-A909-FD43-82B7-9726C960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1CCE5-EA21-6A49-9685-4330E6E5587D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3098FA6-301D-9248-ADB1-9FFD6840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6A65E35-A8E5-7944-AE41-8EFC383A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A36ED-51CC-6B42-98C2-1E99A6893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65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5E645-F0AF-6A40-B995-BF2AE4C4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48C6AEE-86BF-7B4B-A769-905F286826B7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13BAB-EB49-CD43-A8D8-E07C2D4F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1B8E3-2B12-4542-B84B-629D71FC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09F81C-3953-4E47-B074-D8ACB24FD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590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4088378-8541-5545-B62B-52EFF913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CF8F4-9296-814F-98D3-E00E1BFEBCEF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5EC64EE-F1CE-D042-A7BC-B7EA62A8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6A09F9B-875C-0842-8070-013D285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870F2-291F-A54C-9FF4-B53BD620F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20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F8A7EC97-2441-C446-A650-BC04A776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D3089-C7D2-5B4C-A19D-CC72684A2941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B89B06D9-EC64-D349-91BA-2ECD7FBD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C3F73A9B-F362-A143-95B7-4D7017E4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C85A2-9192-C442-B11F-793024A02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7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FA99EF5-7801-2E45-9811-34B808B2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3A6E4-0B30-F140-B8E7-A070AEB39EB2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14E8E21-B067-D94C-84D0-1153798B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9A3C997-3E71-F64B-B91F-01691F5C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DD88-9D79-B44C-9BDC-C57B2787E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1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3FD34D5-74E9-064F-B8BD-52C52272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A8D80C-1F19-0B48-81C3-80466F02A241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CCE74BA2-0651-024A-8839-C1BC34B1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8D18AE1-4DCC-C540-BC48-5D83E769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7AA6F-F350-7843-A040-464F7B757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99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23D7782-3CA4-9B43-9D42-C27C3050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0CF3C-D799-294F-896F-574EA6AA1175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4AE8447-3914-3B4A-81E9-93E5B567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8E06CA9-2110-614F-B958-E3D9EBC9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3008F-4155-3148-88AB-E470CFBF6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49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362049E4-D8DA-414B-8525-32C4E0A3B457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1 60000 65536"/>
              <a:gd name="T10" fmla="*/ 2 60000 65536"/>
              <a:gd name="T11" fmla="*/ 3 60000 65536"/>
              <a:gd name="T12" fmla="*/ 0 w 5257800"/>
              <a:gd name="T13" fmla="*/ 0 h 4114800"/>
              <a:gd name="T14" fmla="*/ 5182787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dist="38500" dir="7500041" sx="98500" sy="100079" kx="99984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8442932-98D3-194C-ACC3-EE17351A3B4D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557CCA3-0FFA-3B4F-8BB7-9870D9932CE1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F1A06F6-BD68-4742-8068-9FC6631B06F3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5E37E5A-9BD6-1C41-9BFF-021E0AFD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C5118-7924-8E4E-B42B-D31A888D2351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20A0756-CAB8-C047-BCD2-FEC80241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4333F0B-CBD0-9A49-83E8-7C37103D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2B24A1F4-A073-8544-BD6E-4B9A991A2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10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6CCC614-76E1-0043-9FCB-D8D470162D3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7F2CBD3-ECB2-0D46-9B19-937F45738DB3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2FC1A82B-D2A1-7047-AEAB-CAC7A9EB85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DA60C5A6-B333-8A47-9DED-6F714837AD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C78EB39-CFC2-7A47-B0E9-C46F174ED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BBEFADE3-FBE3-5D40-9077-818152AF97BC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7AEBD74-57AB-EA41-9A49-34C5809E0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925E70A-0F37-3945-A90A-5988AD062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348CFB4A-1924-AA42-A964-A84DF0637DB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D78A5437-0B58-BC40-8EDB-612AFCE634C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DA212D8-7A80-E04A-ACDE-8D6798F36BF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C2E722-EB7D-DE43-B5BB-10D35406851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hpwren.ucsd.edu/news/images/050412-2-B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hyperlink" Target="http://www.weatherhut.com/site/1298901/LearningCenter/Images/Ultrasonic_animated.gif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isala.com/files/A_Sonic_Anemometer_for_General_Meteorology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4E84-B248-284B-9172-94977F31A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6230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/>
              <a:t>ANEMOMETRY</a:t>
            </a:r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5E877CC4-AE3B-8044-B905-1F9CA606B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1752600"/>
          </a:xfrm>
        </p:spPr>
        <p:txBody>
          <a:bodyPr/>
          <a:lstStyle/>
          <a:p>
            <a:pPr marR="0" algn="ctr"/>
            <a:r>
              <a:rPr lang="en-US" altLang="en-US"/>
              <a:t>Stephen Bone</a:t>
            </a:r>
          </a:p>
          <a:p>
            <a:pPr marR="0" algn="ctr"/>
            <a:r>
              <a:rPr lang="en-US" altLang="en-US"/>
              <a:t>April 21, 2009</a:t>
            </a:r>
          </a:p>
        </p:txBody>
      </p:sp>
      <p:pic>
        <p:nvPicPr>
          <p:cNvPr id="13315" name="Picture 2" descr="http://www.geo.uu.se/luva/images%5Csonic_small.jpg">
            <a:extLst>
              <a:ext uri="{FF2B5EF4-FFF2-40B4-BE49-F238E27FC236}">
                <a16:creationId xmlns:a16="http://schemas.microsoft.com/office/drawing/2014/main" id="{81154E15-6C68-C04E-8E86-8E7D5402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7"/>
          <a:stretch>
            <a:fillRect/>
          </a:stretch>
        </p:blipFill>
        <p:spPr bwMode="auto">
          <a:xfrm>
            <a:off x="228600" y="3733800"/>
            <a:ext cx="1981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://www.smg.gov.mo/dm/equip/ws.jpg">
            <a:extLst>
              <a:ext uri="{FF2B5EF4-FFF2-40B4-BE49-F238E27FC236}">
                <a16:creationId xmlns:a16="http://schemas.microsoft.com/office/drawing/2014/main" id="{9E8C5986-DFE0-A94F-A69B-7F7E7591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2098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http://www.miamibeach411.com/photo-gallery/frances/001.jpg">
            <a:extLst>
              <a:ext uri="{FF2B5EF4-FFF2-40B4-BE49-F238E27FC236}">
                <a16:creationId xmlns:a16="http://schemas.microsoft.com/office/drawing/2014/main" id="{843ECFE8-73DF-2145-BCD9-C260604ED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30638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A4100C5-2B6D-F041-A0CF-C2EDF6CC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Anemometer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25CCDAF2-FDED-6A4B-BDB8-679E52775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Instrument designed to measure wind speed/velocity, or other components of the wind vector.</a:t>
            </a:r>
          </a:p>
          <a:p>
            <a:r>
              <a:rPr lang="en-US" altLang="en-US"/>
              <a:t>Classified according to the transducer employed (device for converting energy from one form to another).</a:t>
            </a:r>
          </a:p>
          <a:p>
            <a:r>
              <a:rPr lang="en-US" altLang="en-US"/>
              <a:t>Cup, propeller, pilot-tube, hot-wire, and sonic anemometers.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35B89D1-3956-A54A-A271-8BC59BD5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Sonic Anemometer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E68A7D7A-080C-9D48-86B8-12F9A74EF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Developed in the 1970’s.</a:t>
            </a:r>
          </a:p>
          <a:p>
            <a:r>
              <a:rPr lang="en-US" altLang="en-US"/>
              <a:t>Uses ultrasonic sound waves to measure wind speed and direction.</a:t>
            </a:r>
          </a:p>
          <a:p>
            <a:r>
              <a:rPr lang="en-US" altLang="en-US"/>
              <a:t>Extremely short time constant.</a:t>
            </a:r>
          </a:p>
          <a:p>
            <a:r>
              <a:rPr lang="en-US" altLang="en-US"/>
              <a:t>No moving mechanical equipment required for taking measurements (Unlike cup or propeller anemometers).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upload.wikimedia.org/wikipedia/en/8/87/WindMaster.jpg">
            <a:extLst>
              <a:ext uri="{FF2B5EF4-FFF2-40B4-BE49-F238E27FC236}">
                <a16:creationId xmlns:a16="http://schemas.microsoft.com/office/drawing/2014/main" id="{82E8EA2D-2A6E-9144-985C-65714283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4384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4">
            <a:extLst>
              <a:ext uri="{FF2B5EF4-FFF2-40B4-BE49-F238E27FC236}">
                <a16:creationId xmlns:a16="http://schemas.microsoft.com/office/drawing/2014/main" id="{A8299349-BD9C-7043-8D4F-731F078A9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hlinkClick r:id="rId4"/>
              </a:rPr>
              <a:t>http://www.weatherhut.com/site/1298901/LearningCenter/Images/Ultrasonic_animated.gif</a:t>
            </a:r>
            <a:endParaRPr lang="en-US" altLang="en-US" sz="1600"/>
          </a:p>
        </p:txBody>
      </p:sp>
      <p:pic>
        <p:nvPicPr>
          <p:cNvPr id="16387" name="Picture 4" descr="http://www.onearth.org/files/onearth/article_images/08spr_trees_01_g_slideshow.jpg">
            <a:extLst>
              <a:ext uri="{FF2B5EF4-FFF2-40B4-BE49-F238E27FC236}">
                <a16:creationId xmlns:a16="http://schemas.microsoft.com/office/drawing/2014/main" id="{C2236050-BEA3-8841-A475-C48606D8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://hpwren.ucsd.edu/news/images/050412-4.jpg">
            <a:extLst>
              <a:ext uri="{FF2B5EF4-FFF2-40B4-BE49-F238E27FC236}">
                <a16:creationId xmlns:a16="http://schemas.microsoft.com/office/drawing/2014/main" id="{26D49181-B57C-854C-9D57-6EE69BC1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51113"/>
            <a:ext cx="23622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anemometer">
            <a:hlinkClick r:id="rId7"/>
            <a:extLst>
              <a:ext uri="{FF2B5EF4-FFF2-40B4-BE49-F238E27FC236}">
                <a16:creationId xmlns:a16="http://schemas.microsoft.com/office/drawing/2014/main" id="{E20186D2-57A6-6243-96CA-E203EBA6E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1833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http://oscar.virginia.edu/researchnews/images/ScanlonToddCover.jpg">
            <a:extLst>
              <a:ext uri="{FF2B5EF4-FFF2-40B4-BE49-F238E27FC236}">
                <a16:creationId xmlns:a16="http://schemas.microsoft.com/office/drawing/2014/main" id="{6736C13C-3BCB-DD49-BBE4-D23B284A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32416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http://www.campbellsci.co.uk/images/flux_system.jpg">
            <a:extLst>
              <a:ext uri="{FF2B5EF4-FFF2-40B4-BE49-F238E27FC236}">
                <a16:creationId xmlns:a16="http://schemas.microsoft.com/office/drawing/2014/main" id="{8A34594A-3785-4E42-99FD-53F694758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966C8808-316E-9345-A116-86F8F71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Measurements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3FD695CB-0AA1-AA4D-9392-1453D7248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Measurements based on time of flight of sonic pulses between pairs of transducers.</a:t>
            </a:r>
          </a:p>
          <a:p>
            <a:r>
              <a:rPr lang="en-US" altLang="en-US"/>
              <a:t>The wind acts as a “medium”.</a:t>
            </a:r>
          </a:p>
          <a:p>
            <a:r>
              <a:rPr lang="en-US" altLang="en-US"/>
              <a:t>The speed of sound through the medium added to the speed of the medium itself yields the speed of sound.</a:t>
            </a:r>
          </a:p>
          <a:p>
            <a:r>
              <a:rPr lang="en-US" altLang="en-US"/>
              <a:t>This basic relationship is manipulated and used to make measurements with the Sonic Anemometer.</a:t>
            </a:r>
          </a:p>
          <a:p>
            <a:r>
              <a:rPr lang="en-US" altLang="en-US"/>
              <a:t>Measurements can be done in three dimensions due to the design.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>
            <a:extLst>
              <a:ext uri="{FF2B5EF4-FFF2-40B4-BE49-F238E27FC236}">
                <a16:creationId xmlns:a16="http://schemas.microsoft.com/office/drawing/2014/main" id="{A3994C55-129C-8646-8031-1611DEE1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073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>
            <a:extLst>
              <a:ext uri="{FF2B5EF4-FFF2-40B4-BE49-F238E27FC236}">
                <a16:creationId xmlns:a16="http://schemas.microsoft.com/office/drawing/2014/main" id="{A6F2E469-8F10-A341-9F6E-B5AF468C7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4389438"/>
          </a:xfrm>
        </p:spPr>
        <p:txBody>
          <a:bodyPr/>
          <a:lstStyle/>
          <a:p>
            <a:r>
              <a:rPr lang="en-US" altLang="en-US" sz="2800"/>
              <a:t>The equilateral triangle configuration of the three transducers provides three possible sets of basis vectors. </a:t>
            </a:r>
          </a:p>
          <a:p>
            <a:r>
              <a:rPr lang="en-US" altLang="en-US" sz="2800"/>
              <a:t>The combinations yield bi-directional measurements on the paths labeled A, B and C.</a:t>
            </a:r>
          </a:p>
          <a:p>
            <a:r>
              <a:rPr lang="en-US" altLang="en-US" sz="2800"/>
              <a:t> These measurements are used to determine the wind velocity components parallel to each of the three paths.</a:t>
            </a:r>
          </a:p>
          <a:p>
            <a:endParaRPr lang="en-US" altLang="en-US"/>
          </a:p>
        </p:txBody>
      </p:sp>
      <p:pic>
        <p:nvPicPr>
          <p:cNvPr id="19458" name="Picture 6">
            <a:extLst>
              <a:ext uri="{FF2B5EF4-FFF2-40B4-BE49-F238E27FC236}">
                <a16:creationId xmlns:a16="http://schemas.microsoft.com/office/drawing/2014/main" id="{6E63F7DC-3015-1E4F-A90C-0CA1CEE8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32893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>
            <a:extLst>
              <a:ext uri="{FF2B5EF4-FFF2-40B4-BE49-F238E27FC236}">
                <a16:creationId xmlns:a16="http://schemas.microsoft.com/office/drawing/2014/main" id="{6A4CF79C-26EB-AF49-9E92-61362DCC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3246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(Stolen from Pat)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03318EB-367F-1D40-B2E9-CCF48D7F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en-US" altLang="en-US"/>
              <a:t>Information located at…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BC621A39-832B-9C4A-85D2-936B29E66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960438"/>
          </a:xfrm>
        </p:spPr>
        <p:txBody>
          <a:bodyPr/>
          <a:lstStyle/>
          <a:p>
            <a:pPr>
              <a:buFont typeface="Wingdings 2" pitchFamily="2" charset="2"/>
              <a:buNone/>
            </a:pPr>
            <a:endParaRPr lang="en-US" altLang="en-US" sz="1600">
              <a:hlinkClick r:id="rId3"/>
            </a:endParaRPr>
          </a:p>
          <a:p>
            <a:r>
              <a:rPr lang="en-US" altLang="en-US" sz="1600">
                <a:hlinkClick r:id="rId3"/>
              </a:rPr>
              <a:t>http://www.vaisala.com/files/A_Sonic_Anemometer_for_General_Meteorology.pdf</a:t>
            </a:r>
            <a:endParaRPr lang="en-US" altLang="en-US" sz="1600"/>
          </a:p>
        </p:txBody>
      </p:sp>
      <p:pic>
        <p:nvPicPr>
          <p:cNvPr id="20483" name="Picture 1027">
            <a:extLst>
              <a:ext uri="{FF2B5EF4-FFF2-40B4-BE49-F238E27FC236}">
                <a16:creationId xmlns:a16="http://schemas.microsoft.com/office/drawing/2014/main" id="{626AC77C-079C-A64F-B76E-C0432FB3D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4831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1029">
            <a:extLst>
              <a:ext uri="{FF2B5EF4-FFF2-40B4-BE49-F238E27FC236}">
                <a16:creationId xmlns:a16="http://schemas.microsoft.com/office/drawing/2014/main" id="{14F4224A-0EB0-E24B-9BC0-3791C0ED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649663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2042</TotalTime>
  <Words>268</Words>
  <Application>Microsoft Macintosh PowerPoint</Application>
  <PresentationFormat>On-screen Show (4:3)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Constantia</vt:lpstr>
      <vt:lpstr>ＭＳ Ｐゴシック</vt:lpstr>
      <vt:lpstr>Arial</vt:lpstr>
      <vt:lpstr>Calibri</vt:lpstr>
      <vt:lpstr>Wingdings 2</vt:lpstr>
      <vt:lpstr>Flow</vt:lpstr>
      <vt:lpstr>ANEMOMETRY</vt:lpstr>
      <vt:lpstr>The Anemometer</vt:lpstr>
      <vt:lpstr>The Sonic Anemometer</vt:lpstr>
      <vt:lpstr>PowerPoint Presentation</vt:lpstr>
      <vt:lpstr>Measurements</vt:lpstr>
      <vt:lpstr>PowerPoint Presentation</vt:lpstr>
      <vt:lpstr>PowerPoint Presentation</vt:lpstr>
      <vt:lpstr>Information located at…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ANEMOMETRY</dc:title>
  <dc:creator>Owner</dc:creator>
  <cp:lastModifiedBy>William P Arnott</cp:lastModifiedBy>
  <cp:revision>22</cp:revision>
  <dcterms:created xsi:type="dcterms:W3CDTF">2009-04-20T22:56:24Z</dcterms:created>
  <dcterms:modified xsi:type="dcterms:W3CDTF">2020-03-21T21:37:08Z</dcterms:modified>
</cp:coreProperties>
</file>