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5" r:id="rId6"/>
    <p:sldId id="270" r:id="rId7"/>
    <p:sldId id="260" r:id="rId8"/>
    <p:sldId id="266" r:id="rId9"/>
    <p:sldId id="267" r:id="rId10"/>
    <p:sldId id="271" r:id="rId11"/>
    <p:sldId id="272" r:id="rId12"/>
    <p:sldId id="261" r:id="rId13"/>
    <p:sldId id="274" r:id="rId14"/>
    <p:sldId id="280" r:id="rId15"/>
    <p:sldId id="268" r:id="rId16"/>
    <p:sldId id="281" r:id="rId17"/>
    <p:sldId id="282" r:id="rId18"/>
    <p:sldId id="269" r:id="rId19"/>
    <p:sldId id="283" r:id="rId20"/>
    <p:sldId id="284" r:id="rId21"/>
    <p:sldId id="279" r:id="rId22"/>
    <p:sldId id="273" r:id="rId23"/>
    <p:sldId id="275" r:id="rId24"/>
    <p:sldId id="262" r:id="rId25"/>
    <p:sldId id="278" r:id="rId26"/>
    <p:sldId id="277" r:id="rId27"/>
    <p:sldId id="276" r:id="rId28"/>
    <p:sldId id="263" r:id="rId29"/>
    <p:sldId id="264" r:id="rId30"/>
    <p:sldId id="26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B8117-9920-0744-A887-57534DFAF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4FB57A-231F-CC49-B2B7-5E6455413FC5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D9AE4-537B-E84C-B5F9-B4CB8DFB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730B6-B284-3D4A-8272-8648C70C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79EAA-BA0B-5A4B-9442-CE90CAF35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60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1231F-B3A8-6141-AD86-F2696DB8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790A6-448C-5340-90F5-5BE4D2AB4FCD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21355-C14F-CE49-BCBF-CCC1AF11E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19FE5-EEC4-1C4C-AB5F-749A43DC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34EB5-1688-754A-A614-DF3132F017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73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67E84-BD00-5348-BE7D-D27BBA8C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21DEEC-31EF-E743-BE9C-E4D8FE5F68BC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DC297-31AC-8940-8E08-A11755B4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3B70B-B1B5-1748-96B4-1E451358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270D8-95EC-2449-99B4-125AB5E2A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96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BC361-D510-1E4C-A325-6AC0282AC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7C653-35B0-1447-A2C0-80397C86F73A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12750-889E-CE46-B79D-AB078DB10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417C7-A316-1246-A6C4-130811AF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AA367-99A4-4B43-9558-34A53E854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65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4C0EE-F3E3-EF41-9CA3-1B8C2EC6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A97B93-B989-D74D-B933-52DCF6F27976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FCC52-F494-D540-953B-02CE464D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87A71-BD76-4B47-9731-80380AE6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3AD20-0A16-2A41-8EFA-D41D20610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87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F91AE2-63AA-1947-AD09-C7C17169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17C860-118D-C843-A9BB-61EEE521E972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B5DCD0-3A8F-7544-9EC4-3F54A070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A7910A-5C5D-D84C-91AC-70C475C4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05F4A-54B4-8547-AB78-55AC9B5CC4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69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A2A6DB-E1DF-6544-8401-4201A5E0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AC0CD-4B8D-AA45-A3B2-BA2805F40EAF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201C42-9F25-7A4F-B822-E0AB760A7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8EB0AC-F25C-5C45-86A8-5A0225CC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65AB8-F2B7-6C48-A46A-4A1FB2028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94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EFD4C7-9FA3-0B4A-8697-5E41067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242D03-619A-5B41-B870-FFA00E519939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ECF44B-83CC-3F42-BD7A-716EFA7F2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50C62F-559D-5A47-8C71-04D1F4D6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4CFF3-3E53-CD4F-A6B9-96B86E99D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0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87A7F15-7699-7A44-A1C1-788011FC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D820C-4918-0F4E-837C-D750B3EFB4D1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EE374A6-0003-FB46-9B73-BCE3FE1C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F9BE30-DC7D-1C42-8157-36EBD00E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4587F-8CD4-8C47-A56D-207D9C01A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44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08F8A2-A5EF-8448-AB66-ADF4E4BF0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33342B-AF74-2B44-874F-7B15728632BC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32DC3A-1C25-EF45-A569-40BDD42A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FC93C7-DBEC-404A-8C0C-4772F865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31F84-20C3-1048-A277-FB7C6E4F6E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54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BFEC85-7486-8F4D-A82A-F2E4B809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2B5769-9981-714F-B551-AB4756F70BC0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D6AB38-FB8B-9748-B119-9AD19979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A6FE40-6044-DD40-A7BF-556121AF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CC36F-E84D-1246-9D86-AAF358095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37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0A2192-2563-3F45-B1D6-4877615284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F0FD5BF-B099-1A4A-A03D-8F1BA2F875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66C91-4C75-574E-B4F2-9F1FF0BA4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2F46C6C-E712-6B42-A790-81DEBB4B3831}" type="datetimeFigureOut">
              <a:rPr lang="en-US" altLang="en-US"/>
              <a:pPr/>
              <a:t>3/21/20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9B72C-D3B0-1148-91E5-F0B9B2ED2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0D1FF-AD98-1142-9B8B-0C0CC8849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F6BAA6-C11A-1240-B0A4-C4508E2312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8AB85-3657-134F-A6D8-B619350C1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>
                <a:latin typeface="Berlin Sans FB Demi" panose="020F0502020204030204" pitchFamily="34" charset="0"/>
              </a:rPr>
              <a:t>An Examination of Urban Wind Canyons in Reno, Nevada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EB4CD-2C1F-5548-9503-DBDB2061A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0" y="4267200"/>
            <a:ext cx="5029200" cy="152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700">
                <a:solidFill>
                  <a:schemeClr val="tx1"/>
                </a:solidFill>
                <a:latin typeface="Berlin Sans FB Demi" panose="020F0502020204030204" pitchFamily="34" charset="0"/>
              </a:rPr>
              <a:t>Ben Hatchett, Andrew Joros, Bryan Rae, Erich Uher, and Josh Walston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>
                <a:solidFill>
                  <a:schemeClr val="accent1"/>
                </a:solidFill>
                <a:latin typeface="Berlin Sans FB Demi" panose="020F0502020204030204" pitchFamily="34" charset="0"/>
              </a:rPr>
              <a:t>ATMS 360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05F99A9D-5E16-2B4A-8E14-3BEA7F62A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695950"/>
            <a:ext cx="2590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8347BCA9-4CDB-1645-A116-25556896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6315075"/>
            <a:ext cx="47625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AF717398-D9EF-7B40-B687-9E73BDAF2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5715000"/>
            <a:ext cx="130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C:\Documents and Settings\brae\Desktop\temp\P4030999.JPG">
            <a:extLst>
              <a:ext uri="{FF2B5EF4-FFF2-40B4-BE49-F238E27FC236}">
                <a16:creationId xmlns:a16="http://schemas.microsoft.com/office/drawing/2014/main" id="{9CDBEB37-98FA-5244-B1FE-F1338957F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>
            <a:extLst>
              <a:ext uri="{FF2B5EF4-FFF2-40B4-BE49-F238E27FC236}">
                <a16:creationId xmlns:a16="http://schemas.microsoft.com/office/drawing/2014/main" id="{DB189140-D807-4E45-AFA3-096CC9A72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219200"/>
            <a:ext cx="22479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" descr="C:\Documents and Settings\brae\Desktop\temp\IMG_0505.JPG">
            <a:extLst>
              <a:ext uri="{FF2B5EF4-FFF2-40B4-BE49-F238E27FC236}">
                <a16:creationId xmlns:a16="http://schemas.microsoft.com/office/drawing/2014/main" id="{48177A3E-54A4-8A45-B1AC-2A86D1434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114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Callout 13">
            <a:extLst>
              <a:ext uri="{FF2B5EF4-FFF2-40B4-BE49-F238E27FC236}">
                <a16:creationId xmlns:a16="http://schemas.microsoft.com/office/drawing/2014/main" id="{A86725AC-1840-B741-B803-827FCDC777AE}"/>
              </a:ext>
            </a:extLst>
          </p:cNvPr>
          <p:cNvSpPr/>
          <p:nvPr/>
        </p:nvSpPr>
        <p:spPr>
          <a:xfrm>
            <a:off x="838200" y="3124200"/>
            <a:ext cx="1828800" cy="990600"/>
          </a:xfrm>
          <a:prstGeom prst="wedgeEllipseCallout">
            <a:avLst>
              <a:gd name="adj1" fmla="val -28646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23" name="TextBox 14">
            <a:extLst>
              <a:ext uri="{FF2B5EF4-FFF2-40B4-BE49-F238E27FC236}">
                <a16:creationId xmlns:a16="http://schemas.microsoft.com/office/drawing/2014/main" id="{13C176B6-787A-D14C-B8B8-542EE105F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124200"/>
            <a:ext cx="1447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Calibri" panose="020F0502020204030204" pitchFamily="34" charset="0"/>
              </a:rPr>
              <a:t>TRUNK HIT HARD LIKE KIMBO SLICE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>
            <a:extLst>
              <a:ext uri="{FF2B5EF4-FFF2-40B4-BE49-F238E27FC236}">
                <a16:creationId xmlns:a16="http://schemas.microsoft.com/office/drawing/2014/main" id="{FBC39A4B-EBE5-6943-ABAB-99AA1845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1600200"/>
            <a:ext cx="2209800" cy="45259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559804-41F1-4047-805E-0EF3C0BE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Site Overviews: UNR Ag Field (Calibration)</a:t>
            </a:r>
          </a:p>
        </p:txBody>
      </p:sp>
      <p:pic>
        <p:nvPicPr>
          <p:cNvPr id="22531" name="Picture 2" descr="South">
            <a:extLst>
              <a:ext uri="{FF2B5EF4-FFF2-40B4-BE49-F238E27FC236}">
                <a16:creationId xmlns:a16="http://schemas.microsoft.com/office/drawing/2014/main" id="{D732E544-3D2A-3E42-8892-209C11BC1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16002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>
            <a:extLst>
              <a:ext uri="{FF2B5EF4-FFF2-40B4-BE49-F238E27FC236}">
                <a16:creationId xmlns:a16="http://schemas.microsoft.com/office/drawing/2014/main" id="{8B11A3A5-4571-0640-A11E-80E7576A3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600200"/>
            <a:ext cx="637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>
            <a:extLst>
              <a:ext uri="{FF2B5EF4-FFF2-40B4-BE49-F238E27FC236}">
                <a16:creationId xmlns:a16="http://schemas.microsoft.com/office/drawing/2014/main" id="{5794FEEB-D180-4449-8352-03AE08EB4708}"/>
              </a:ext>
            </a:extLst>
          </p:cNvPr>
          <p:cNvSpPr/>
          <p:nvPr/>
        </p:nvSpPr>
        <p:spPr>
          <a:xfrm>
            <a:off x="7010400" y="2209800"/>
            <a:ext cx="457200" cy="381000"/>
          </a:xfrm>
          <a:prstGeom prst="star5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2024-1263-2E47-87EA-F0B3D72E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Calibration Procedure: Via UNR Ag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FFE15-0C33-CF4D-ADB5-23D7DD28A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4343400"/>
            <a:ext cx="5257800" cy="2514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/>
              <a:t>Reduced V</a:t>
            </a:r>
            <a:r>
              <a:rPr lang="en-US" altLang="en-US" sz="3000" baseline="-25000"/>
              <a:t>anem</a:t>
            </a:r>
            <a:r>
              <a:rPr lang="en-US" altLang="en-US" sz="3000"/>
              <a:t> possibly due to reduced height vs. V</a:t>
            </a:r>
            <a:r>
              <a:rPr lang="en-US" altLang="en-US" sz="3000" baseline="-25000"/>
              <a:t>unr</a:t>
            </a:r>
            <a:r>
              <a:rPr lang="en-US" altLang="en-US" sz="3000"/>
              <a:t> (1.2m vs. 3m) and increased Fr?</a:t>
            </a:r>
          </a:p>
          <a:p>
            <a:pPr eaLnBrk="1" hangingPunct="1"/>
            <a:r>
              <a:rPr lang="en-US" altLang="en-US" sz="3000"/>
              <a:t>Same reasoning for direction change? Increased Fr?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7FDF8D1E-31D5-4448-8575-6A2E67239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609600"/>
            <a:ext cx="4902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81CBE9DA-AE1A-6B4F-92DA-7ABEBFE97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4902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>
            <a:extLst>
              <a:ext uri="{FF2B5EF4-FFF2-40B4-BE49-F238E27FC236}">
                <a16:creationId xmlns:a16="http://schemas.microsoft.com/office/drawing/2014/main" id="{807FC682-98E4-A043-A653-2A53BCFA2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3810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A2239-9E9D-7B47-8CAD-9B33927F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Data Part 1: Site Measurements Versus Synoptic Setting (Sierra St.)</a:t>
            </a:r>
          </a:p>
        </p:txBody>
      </p:sp>
      <p:pic>
        <p:nvPicPr>
          <p:cNvPr id="24578" name="Content Placeholder 3" descr="10032900.gif">
            <a:extLst>
              <a:ext uri="{FF2B5EF4-FFF2-40B4-BE49-F238E27FC236}">
                <a16:creationId xmlns:a16="http://schemas.microsoft.com/office/drawing/2014/main" id="{C5C75E96-A9DC-8147-88AA-8FB50575F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7361238" cy="5410200"/>
          </a:xfrm>
        </p:spPr>
      </p:pic>
      <p:sp>
        <p:nvSpPr>
          <p:cNvPr id="24579" name="TextBox 5">
            <a:extLst>
              <a:ext uri="{FF2B5EF4-FFF2-40B4-BE49-F238E27FC236}">
                <a16:creationId xmlns:a16="http://schemas.microsoft.com/office/drawing/2014/main" id="{014F0C20-ECC4-2F4B-9F1D-F7ECC5845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447800"/>
            <a:ext cx="17526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>
                <a:latin typeface="Calibri" panose="020F0502020204030204" pitchFamily="34" charset="0"/>
              </a:rPr>
              <a:t>Zonal Flow at 300mb ahead of NW jet max</a:t>
            </a:r>
          </a:p>
          <a:p>
            <a:endParaRPr lang="en-US" altLang="en-US" sz="180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>
                <a:latin typeface="Calibri" panose="020F0502020204030204" pitchFamily="34" charset="0"/>
              </a:rPr>
              <a:t>Weak Ridge at 850mb with SW’erly flow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80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>
                <a:latin typeface="Calibri" panose="020F0502020204030204" pitchFamily="34" charset="0"/>
              </a:rPr>
              <a:t>Weak regional sfc pressure gradient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80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>
                <a:latin typeface="Calibri" panose="020F0502020204030204" pitchFamily="34" charset="0"/>
              </a:rPr>
              <a:t>Dry Adiabatic lapse rate from sfc to 650mb, strong shearing at 650mb with associated inversion </a:t>
            </a:r>
          </a:p>
          <a:p>
            <a:endParaRPr lang="en-US" altLang="en-US" sz="1800">
              <a:latin typeface="Calibri" panose="020F0502020204030204" pitchFamily="34" charset="0"/>
            </a:endParaRPr>
          </a:p>
          <a:p>
            <a:endParaRPr lang="en-US" altLang="en-US" sz="1800">
              <a:latin typeface="Calibri" panose="020F0502020204030204" pitchFamily="34" charset="0"/>
            </a:endParaRPr>
          </a:p>
          <a:p>
            <a:endParaRPr lang="en-US" altLang="en-US" sz="1800">
              <a:latin typeface="Calibri" panose="020F0502020204030204" pitchFamily="34" charset="0"/>
            </a:endParaRPr>
          </a:p>
          <a:p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id="{3943CFE7-6703-5243-9D3C-ADE26AD0B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70325"/>
            <a:ext cx="37338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AA442-F2DE-CB44-8943-9AA62D31B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400" y="1219200"/>
            <a:ext cx="17526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000"/>
              <a:t>Flow is parallel to canyon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/>
              <a:t>NNW-SSE (~160° -190°)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/>
              <a:t>SFC flow adjusts to canyon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66AC7C88-5D18-074C-99B1-F75840090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8B0496-0831-BC44-A21E-C26AB30E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Comparison of Reno SFC Stations to S.A. at Sierra St.</a:t>
            </a: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59C9747E-917F-4A4B-AA08-F784E8587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28956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>
            <a:extLst>
              <a:ext uri="{FF2B5EF4-FFF2-40B4-BE49-F238E27FC236}">
                <a16:creationId xmlns:a16="http://schemas.microsoft.com/office/drawing/2014/main" id="{34D2E83F-1A00-1948-B529-52830E85CA1E}"/>
              </a:ext>
            </a:extLst>
          </p:cNvPr>
          <p:cNvSpPr/>
          <p:nvPr/>
        </p:nvSpPr>
        <p:spPr>
          <a:xfrm rot="3598898">
            <a:off x="5842000" y="5507038"/>
            <a:ext cx="1676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C4657E6D-98E6-D742-93B0-ADB568D96CE2}"/>
              </a:ext>
            </a:extLst>
          </p:cNvPr>
          <p:cNvSpPr/>
          <p:nvPr/>
        </p:nvSpPr>
        <p:spPr>
          <a:xfrm rot="7968290">
            <a:off x="4622800" y="5507038"/>
            <a:ext cx="1676400" cy="3810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6C2F-5B02-7944-96B8-03BD19EF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Comparison of Reno SFC Stations to S.A. at Sierra St.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E3C54934-9035-CD46-AA4C-2EA68D5ED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ED8B944E-2945-CA47-B5AC-D1FC2E610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376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>
            <a:extLst>
              <a:ext uri="{FF2B5EF4-FFF2-40B4-BE49-F238E27FC236}">
                <a16:creationId xmlns:a16="http://schemas.microsoft.com/office/drawing/2014/main" id="{1A604C6C-8B29-E843-BE07-C5A01F565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11888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Calibri" panose="020F0502020204030204" pitchFamily="34" charset="0"/>
              </a:rPr>
              <a:t>Velocity at Sierra was decreased by factor of 2 compared to nearby sites</a:t>
            </a:r>
          </a:p>
          <a:p>
            <a:r>
              <a:rPr lang="en-US" altLang="en-US" sz="1800">
                <a:latin typeface="Calibri" panose="020F0502020204030204" pitchFamily="34" charset="0"/>
              </a:rPr>
              <a:t>Friction and uneven surfaces, canyon is too small to force enhancement of velocity?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32DD-D67B-224D-934B-F69DF204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Data Part 1: Site Measurements Versus Synoptic Setting (El Dorado)</a:t>
            </a:r>
          </a:p>
        </p:txBody>
      </p:sp>
      <p:pic>
        <p:nvPicPr>
          <p:cNvPr id="27650" name="Content Placeholder 3" descr="10040400.gif">
            <a:extLst>
              <a:ext uri="{FF2B5EF4-FFF2-40B4-BE49-F238E27FC236}">
                <a16:creationId xmlns:a16="http://schemas.microsoft.com/office/drawing/2014/main" id="{DA55D021-AB44-BE4B-919A-92B9EC1F6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524000"/>
            <a:ext cx="7153275" cy="5257800"/>
          </a:xfrm>
        </p:spPr>
      </p:pic>
      <p:pic>
        <p:nvPicPr>
          <p:cNvPr id="27651" name="Picture 2">
            <a:extLst>
              <a:ext uri="{FF2B5EF4-FFF2-40B4-BE49-F238E27FC236}">
                <a16:creationId xmlns:a16="http://schemas.microsoft.com/office/drawing/2014/main" id="{EB697CBC-67D7-774E-9D47-3E27888B3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4830A1-32F5-DE43-8DB8-6D4A678F2075}"/>
              </a:ext>
            </a:extLst>
          </p:cNvPr>
          <p:cNvSpPr txBox="1">
            <a:spLocks/>
          </p:cNvSpPr>
          <p:nvPr/>
        </p:nvSpPr>
        <p:spPr bwMode="auto">
          <a:xfrm>
            <a:off x="7239000" y="1295400"/>
            <a:ext cx="19050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latin typeface="Calibri" panose="020F0502020204030204" pitchFamily="34" charset="0"/>
              </a:rPr>
              <a:t>Weak zonal flow, jet max east of Reno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latin typeface="Calibri" panose="020F0502020204030204" pitchFamily="34" charset="0"/>
              </a:rPr>
              <a:t>Shortwave trough approaching, indicated by SW flow regime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latin typeface="Calibri" panose="020F0502020204030204" pitchFamily="34" charset="0"/>
              </a:rPr>
              <a:t>Moderate southwesterly flow at surface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latin typeface="Calibri" panose="020F0502020204030204" pitchFamily="34" charset="0"/>
              </a:rPr>
              <a:t>Deep unstable boundary layer, nearly dry adiabatic to 450mb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latin typeface="Calibri" panose="020F0502020204030204" pitchFamily="34" charset="0"/>
              </a:rPr>
              <a:t>Dry atmosphere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>
            <a:extLst>
              <a:ext uri="{FF2B5EF4-FFF2-40B4-BE49-F238E27FC236}">
                <a16:creationId xmlns:a16="http://schemas.microsoft.com/office/drawing/2014/main" id="{86DA7753-D90A-4F49-830C-E79AECB75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0" y="1295400"/>
            <a:ext cx="1981200" cy="641985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1900"/>
              <a:t>Flow direction perpendicular to canyon and consistent with synoptic scale flow</a:t>
            </a:r>
          </a:p>
          <a:p>
            <a:pPr eaLnBrk="1" hangingPunct="1"/>
            <a:r>
              <a:rPr lang="en-US" altLang="en-US" sz="1900"/>
              <a:t>Proximity to intersection and wide streets (small H/W ratio) reduces canyon effect?</a:t>
            </a:r>
          </a:p>
          <a:p>
            <a:pPr eaLnBrk="1" hangingPunct="1"/>
            <a:r>
              <a:rPr lang="en-US" altLang="en-US" sz="1900"/>
              <a:t>Not enough canyon to channel flow?</a:t>
            </a:r>
          </a:p>
          <a:p>
            <a:pPr eaLnBrk="1" hangingPunct="1"/>
            <a:endParaRPr lang="en-US" altLang="en-US" sz="19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28674" name="Picture 1">
            <a:extLst>
              <a:ext uri="{FF2B5EF4-FFF2-40B4-BE49-F238E27FC236}">
                <a16:creationId xmlns:a16="http://schemas.microsoft.com/office/drawing/2014/main" id="{8EA89395-6FA6-F441-8090-85346754D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711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AC6FA0C-1466-B143-9D7E-821DC582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Comparison of Reno SFC Stations to S.A. at El Dorado</a:t>
            </a:r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206482EF-55D3-8A41-84F1-8ADEE4DD4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48150"/>
            <a:ext cx="31242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 Arrow 9">
            <a:extLst>
              <a:ext uri="{FF2B5EF4-FFF2-40B4-BE49-F238E27FC236}">
                <a16:creationId xmlns:a16="http://schemas.microsoft.com/office/drawing/2014/main" id="{D871DF94-EDE4-8C4F-B1BC-0D61C92422F3}"/>
              </a:ext>
            </a:extLst>
          </p:cNvPr>
          <p:cNvSpPr/>
          <p:nvPr/>
        </p:nvSpPr>
        <p:spPr>
          <a:xfrm rot="7558993">
            <a:off x="5065713" y="5876925"/>
            <a:ext cx="1676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283C8891-811A-5945-B3C0-16128DB8E291}"/>
              </a:ext>
            </a:extLst>
          </p:cNvPr>
          <p:cNvSpPr/>
          <p:nvPr/>
        </p:nvSpPr>
        <p:spPr>
          <a:xfrm rot="7968290">
            <a:off x="4622800" y="5507038"/>
            <a:ext cx="1676400" cy="3810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D3C9A-FA65-4D4B-A838-19376220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72200"/>
            <a:ext cx="8229600" cy="68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500"/>
              <a:t>Roughness of downtown decreases velocity by factor of 4!</a:t>
            </a:r>
          </a:p>
        </p:txBody>
      </p:sp>
      <p:pic>
        <p:nvPicPr>
          <p:cNvPr id="29698" name="Picture 1">
            <a:extLst>
              <a:ext uri="{FF2B5EF4-FFF2-40B4-BE49-F238E27FC236}">
                <a16:creationId xmlns:a16="http://schemas.microsoft.com/office/drawing/2014/main" id="{79A07409-0373-BB4B-875B-1F6B09049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154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72DBDE9-470D-6840-98E3-292F2214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Comparison of Reno SFC Stations to S.A. at El Dorado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7AC3-F84E-A848-8206-25ED81441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Data Part 1: Site Measurements Versus Synoptic Setting (Silver Peak)</a:t>
            </a:r>
          </a:p>
        </p:txBody>
      </p:sp>
      <p:pic>
        <p:nvPicPr>
          <p:cNvPr id="30722" name="Content Placeholder 3" descr="10040700.gif">
            <a:extLst>
              <a:ext uri="{FF2B5EF4-FFF2-40B4-BE49-F238E27FC236}">
                <a16:creationId xmlns:a16="http://schemas.microsoft.com/office/drawing/2014/main" id="{9C787859-478B-D748-81B7-9E45E7A92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8" y="1219200"/>
            <a:ext cx="7505700" cy="5516563"/>
          </a:xfrm>
        </p:spPr>
      </p:pic>
      <p:pic>
        <p:nvPicPr>
          <p:cNvPr id="30723" name="Picture 2">
            <a:extLst>
              <a:ext uri="{FF2B5EF4-FFF2-40B4-BE49-F238E27FC236}">
                <a16:creationId xmlns:a16="http://schemas.microsoft.com/office/drawing/2014/main" id="{BB006244-7AF8-D442-A3A3-76F1D0DF0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29F0DB-AA5F-3A48-80E0-1F06ED0A0082}"/>
              </a:ext>
            </a:extLst>
          </p:cNvPr>
          <p:cNvSpPr txBox="1">
            <a:spLocks/>
          </p:cNvSpPr>
          <p:nvPr/>
        </p:nvSpPr>
        <p:spPr bwMode="auto">
          <a:xfrm>
            <a:off x="7543800" y="1295400"/>
            <a:ext cx="16002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latin typeface="Calibri" panose="020F0502020204030204" pitchFamily="34" charset="0"/>
              </a:rPr>
              <a:t>Upper level trough located East of Reno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latin typeface="Calibri" panose="020F0502020204030204" pitchFamily="34" charset="0"/>
              </a:rPr>
              <a:t>Light northerly flow at surface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200">
                <a:latin typeface="Calibri" panose="020F0502020204030204" pitchFamily="34" charset="0"/>
              </a:rPr>
              <a:t>Unstable at surface, indicated by dry adiabatic lapse rate to 700mb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2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>
            <a:extLst>
              <a:ext uri="{FF2B5EF4-FFF2-40B4-BE49-F238E27FC236}">
                <a16:creationId xmlns:a16="http://schemas.microsoft.com/office/drawing/2014/main" id="{8574AE71-6CED-AA48-A71C-8455513D9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838200"/>
            <a:ext cx="2286000" cy="4830763"/>
          </a:xfrm>
        </p:spPr>
        <p:txBody>
          <a:bodyPr/>
          <a:lstStyle/>
          <a:p>
            <a:pPr eaLnBrk="1" hangingPunct="1"/>
            <a:r>
              <a:rPr lang="en-US" altLang="en-US" sz="2000"/>
              <a:t>Flow at SP was 180° to larger scale flow</a:t>
            </a:r>
          </a:p>
          <a:p>
            <a:pPr eaLnBrk="1" hangingPunct="1"/>
            <a:r>
              <a:rPr lang="en-US" altLang="en-US" sz="2000"/>
              <a:t>Intersection overturning caused by large buildings upwind and downwind intersection open space?</a:t>
            </a:r>
          </a:p>
        </p:txBody>
      </p:sp>
      <p:pic>
        <p:nvPicPr>
          <p:cNvPr id="31746" name="Picture 1">
            <a:extLst>
              <a:ext uri="{FF2B5EF4-FFF2-40B4-BE49-F238E27FC236}">
                <a16:creationId xmlns:a16="http://schemas.microsoft.com/office/drawing/2014/main" id="{F65D3AD9-D6BF-0448-A1CC-D574E2749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1371600"/>
            <a:ext cx="711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BC11CB-6B49-AC4B-B003-6C6230BA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Comparison of Reno SFC Stations to S.A. at Silver Peak</a:t>
            </a:r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id="{349FC1C7-0A28-7E41-B232-6E0303B4D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22725"/>
            <a:ext cx="2514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7FA6CBE8-60F8-9B4C-A99B-C150D29DDE86}"/>
              </a:ext>
            </a:extLst>
          </p:cNvPr>
          <p:cNvSpPr/>
          <p:nvPr/>
        </p:nvSpPr>
        <p:spPr>
          <a:xfrm rot="2522541">
            <a:off x="7988300" y="5313363"/>
            <a:ext cx="1676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1434A6ED-CFDA-8444-9FAC-DD66D1620A93}"/>
              </a:ext>
            </a:extLst>
          </p:cNvPr>
          <p:cNvSpPr/>
          <p:nvPr/>
        </p:nvSpPr>
        <p:spPr>
          <a:xfrm rot="13327497">
            <a:off x="6083300" y="3789363"/>
            <a:ext cx="1676400" cy="3810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782F0C47-935B-1B4D-A23F-8640310C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5D0EA-62CE-1644-9391-4CE370C7D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/>
              <a:t>Statement of Purpose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Measurement Technique and Challenges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Site Overviews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Data: Comparison of Measurements to Synoptic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Data: Evaluation of TKE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Analysis and Discussion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Concluding Remarks and Suggestions for Future Work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A399-2C0D-244E-8DE5-ED8B17DCE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76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700"/>
              <a:t>Once again, roughness decreases site velocity by factor of 2 (Lower velocities overall</a:t>
            </a:r>
            <a:r>
              <a:rPr lang="en-US" altLang="en-US" sz="2700">
                <a:sym typeface="Wingdings" pitchFamily="2" charset="2"/>
              </a:rPr>
              <a:t>less roughness effect)</a:t>
            </a:r>
            <a:endParaRPr lang="en-US" altLang="en-US" sz="2700"/>
          </a:p>
        </p:txBody>
      </p:sp>
      <p:pic>
        <p:nvPicPr>
          <p:cNvPr id="32770" name="Picture 1">
            <a:extLst>
              <a:ext uri="{FF2B5EF4-FFF2-40B4-BE49-F238E27FC236}">
                <a16:creationId xmlns:a16="http://schemas.microsoft.com/office/drawing/2014/main" id="{9567786C-C375-C24C-B32D-03DB80A62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89916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68DC21-5A67-1D42-9435-267FBEDD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Comparison of Reno SFC Stations to S.A. at Silver Peak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E19F-091E-8E41-8566-609EA449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Data Part 1: Site Measurements Versus Synoptic Setting (UNR AB)</a:t>
            </a:r>
          </a:p>
        </p:txBody>
      </p:sp>
      <p:pic>
        <p:nvPicPr>
          <p:cNvPr id="33794" name="Content Placeholder 3" descr="10041600.gif">
            <a:extLst>
              <a:ext uri="{FF2B5EF4-FFF2-40B4-BE49-F238E27FC236}">
                <a16:creationId xmlns:a16="http://schemas.microsoft.com/office/drawing/2014/main" id="{8FF76DD3-1C88-1049-BBC2-28E4FD97C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8" y="1371600"/>
            <a:ext cx="7361237" cy="5410200"/>
          </a:xfrm>
        </p:spPr>
      </p:pic>
      <p:pic>
        <p:nvPicPr>
          <p:cNvPr id="33795" name="Picture 2">
            <a:extLst>
              <a:ext uri="{FF2B5EF4-FFF2-40B4-BE49-F238E27FC236}">
                <a16:creationId xmlns:a16="http://schemas.microsoft.com/office/drawing/2014/main" id="{4BA71D8C-94F1-4C49-8E62-7E7198247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3810000"/>
            <a:ext cx="3714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019B7A-FC2B-5A46-AE4A-06D94DD972CC}"/>
              </a:ext>
            </a:extLst>
          </p:cNvPr>
          <p:cNvSpPr txBox="1">
            <a:spLocks/>
          </p:cNvSpPr>
          <p:nvPr/>
        </p:nvSpPr>
        <p:spPr bwMode="auto">
          <a:xfrm>
            <a:off x="7239000" y="1295400"/>
            <a:ext cx="19050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latin typeface="Calibri" panose="020F0502020204030204" pitchFamily="34" charset="0"/>
              </a:rPr>
              <a:t>Reno under influence of longwave ridge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latin typeface="Calibri" panose="020F0502020204030204" pitchFamily="34" charset="0"/>
              </a:rPr>
              <a:t>Shortwave trough approaching, indicated by SW flow regime, jet max offshore and  to the south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latin typeface="Calibri" panose="020F0502020204030204" pitchFamily="34" charset="0"/>
              </a:rPr>
              <a:t>Weak easterly flow at surface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latin typeface="Calibri" panose="020F0502020204030204" pitchFamily="34" charset="0"/>
              </a:rPr>
              <a:t>Speed and direction shear at 650mb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800">
                <a:latin typeface="Calibri" panose="020F0502020204030204" pitchFamily="34" charset="0"/>
              </a:rPr>
              <a:t>Dry, unstable atmosphere.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6624-32A7-7542-83F5-C822E3A09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Comparison of Reno SFC Stations to S.A. at UNR Business Bldg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8B279D9A-0EEE-004B-B2BA-ACA56BBDA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609600"/>
            <a:ext cx="2286000" cy="3200400"/>
          </a:xfrm>
        </p:spPr>
        <p:txBody>
          <a:bodyPr/>
          <a:lstStyle/>
          <a:p>
            <a:pPr eaLnBrk="1" hangingPunct="1"/>
            <a:r>
              <a:rPr lang="en-US" altLang="en-US"/>
              <a:t>Flow around building</a:t>
            </a:r>
          </a:p>
          <a:p>
            <a:pPr eaLnBrk="1" hangingPunct="1"/>
            <a:r>
              <a:rPr lang="en-US" altLang="en-US"/>
              <a:t>90° to synoptic scale flow</a:t>
            </a:r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BDA90DEF-1D2A-3246-B178-BB1B7488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>
            <a:extLst>
              <a:ext uri="{FF2B5EF4-FFF2-40B4-BE49-F238E27FC236}">
                <a16:creationId xmlns:a16="http://schemas.microsoft.com/office/drawing/2014/main" id="{3E68F57C-C673-454E-B0E8-F57446D6A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027488"/>
            <a:ext cx="302895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10351ECA-0BAC-9942-910A-352EE18C16C4}"/>
              </a:ext>
            </a:extLst>
          </p:cNvPr>
          <p:cNvSpPr/>
          <p:nvPr/>
        </p:nvSpPr>
        <p:spPr>
          <a:xfrm rot="8055155">
            <a:off x="6359525" y="5495925"/>
            <a:ext cx="1676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12F50A92-108F-DA48-BA6A-D3658E708E94}"/>
              </a:ext>
            </a:extLst>
          </p:cNvPr>
          <p:cNvSpPr/>
          <p:nvPr/>
        </p:nvSpPr>
        <p:spPr>
          <a:xfrm rot="3387275">
            <a:off x="7505700" y="5610225"/>
            <a:ext cx="1676400" cy="3810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42683F06-9B5F-4847-84D5-684888F0B17E}"/>
              </a:ext>
            </a:extLst>
          </p:cNvPr>
          <p:cNvSpPr/>
          <p:nvPr/>
        </p:nvSpPr>
        <p:spPr>
          <a:xfrm>
            <a:off x="6781800" y="4953000"/>
            <a:ext cx="457200" cy="381000"/>
          </a:xfrm>
          <a:prstGeom prst="star5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A572E-5DF7-994C-826E-648FE59AF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700"/>
              <a:t>Roughness decreased flow velocity by factor of 4</a:t>
            </a: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6890883E-99D9-7D40-BE2B-25AA260B7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89789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79F7D9-2644-1249-8E9C-42C7B5F3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Comparison of Reno SFC Stations to S.A. at UNR Business Bldg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A53E-BB2F-034B-B23F-CBFFFE03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/>
              <a:t>Data Part 2: Turbulent Fluxes (Sierra St.)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E52BB-1258-3441-BBEF-1249EE7C8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0" y="1143000"/>
            <a:ext cx="19050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800"/>
              <a:t>Typical diurnal pattern of increasing TKE until afternoon (sun behind building), then decreasing as insolation decreases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Fric Vel indicates shearing at surface, governed by roughness, convection, and stability (Stull 2000)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Results seem consistent with observed diurnal pattern and roughness</a:t>
            </a:r>
          </a:p>
        </p:txBody>
      </p:sp>
      <p:pic>
        <p:nvPicPr>
          <p:cNvPr id="36867" name="Picture 1">
            <a:extLst>
              <a:ext uri="{FF2B5EF4-FFF2-40B4-BE49-F238E27FC236}">
                <a16:creationId xmlns:a16="http://schemas.microsoft.com/office/drawing/2014/main" id="{37E6D8FB-38AD-6541-9953-34CFF1DA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7213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n 4">
            <a:extLst>
              <a:ext uri="{FF2B5EF4-FFF2-40B4-BE49-F238E27FC236}">
                <a16:creationId xmlns:a16="http://schemas.microsoft.com/office/drawing/2014/main" id="{0DE96216-4ECF-7D44-BF16-A252A3F4B5D3}"/>
              </a:ext>
            </a:extLst>
          </p:cNvPr>
          <p:cNvSpPr/>
          <p:nvPr/>
        </p:nvSpPr>
        <p:spPr>
          <a:xfrm>
            <a:off x="1676400" y="2971800"/>
            <a:ext cx="685800" cy="6096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7E5B83F3-02E7-C545-AB20-A121FAECA72E}"/>
              </a:ext>
            </a:extLst>
          </p:cNvPr>
          <p:cNvSpPr/>
          <p:nvPr/>
        </p:nvSpPr>
        <p:spPr>
          <a:xfrm>
            <a:off x="3657600" y="1752600"/>
            <a:ext cx="914400" cy="9144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477DD704-6FF4-B94F-93A0-3EFCD8472831}"/>
              </a:ext>
            </a:extLst>
          </p:cNvPr>
          <p:cNvSpPr/>
          <p:nvPr/>
        </p:nvSpPr>
        <p:spPr>
          <a:xfrm>
            <a:off x="5638800" y="3048000"/>
            <a:ext cx="533400" cy="5334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A59B110C-421B-184E-931A-51D3370AABCC}"/>
              </a:ext>
            </a:extLst>
          </p:cNvPr>
          <p:cNvSpPr/>
          <p:nvPr/>
        </p:nvSpPr>
        <p:spPr>
          <a:xfrm>
            <a:off x="5257800" y="3276600"/>
            <a:ext cx="685800" cy="914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B7CF-AA0D-2F4C-8443-9EC572849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/>
              <a:t>Data Part 2: Turbulent Fluxes (El Dorado)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D3F0E842-90C3-824B-90CC-E5D65D567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0" y="685800"/>
            <a:ext cx="1828800" cy="5135563"/>
          </a:xfrm>
        </p:spPr>
        <p:txBody>
          <a:bodyPr/>
          <a:lstStyle/>
          <a:p>
            <a:pPr eaLnBrk="1" hangingPunct="1"/>
            <a:r>
              <a:rPr lang="en-US" altLang="en-US" sz="2000"/>
              <a:t>TKE trend indicates presence of sun and decreasing stability increased convection</a:t>
            </a:r>
          </a:p>
          <a:p>
            <a:pPr eaLnBrk="1" hangingPunct="1"/>
            <a:r>
              <a:rPr lang="en-US" altLang="en-US" sz="2000"/>
              <a:t>Fric Vel consistent with TKE trend and insolation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78A6455D-AAAC-744B-A029-42BB2A926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n 12">
            <a:extLst>
              <a:ext uri="{FF2B5EF4-FFF2-40B4-BE49-F238E27FC236}">
                <a16:creationId xmlns:a16="http://schemas.microsoft.com/office/drawing/2014/main" id="{2B2F353D-7C91-B44E-8712-B3BE78140D7E}"/>
              </a:ext>
            </a:extLst>
          </p:cNvPr>
          <p:cNvSpPr/>
          <p:nvPr/>
        </p:nvSpPr>
        <p:spPr>
          <a:xfrm>
            <a:off x="3810000" y="3733800"/>
            <a:ext cx="914400" cy="9144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0C6FCDFA-15C7-8447-8D07-B3DA293E68AF}"/>
              </a:ext>
            </a:extLst>
          </p:cNvPr>
          <p:cNvSpPr/>
          <p:nvPr/>
        </p:nvSpPr>
        <p:spPr>
          <a:xfrm>
            <a:off x="3048000" y="2057400"/>
            <a:ext cx="914400" cy="9144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286E59EB-5701-0549-8BD5-8E5638677BE9}"/>
              </a:ext>
            </a:extLst>
          </p:cNvPr>
          <p:cNvSpPr/>
          <p:nvPr/>
        </p:nvSpPr>
        <p:spPr>
          <a:xfrm>
            <a:off x="4572000" y="1752600"/>
            <a:ext cx="914400" cy="9144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5292AF37-A556-494C-AE07-258289223CBF}"/>
              </a:ext>
            </a:extLst>
          </p:cNvPr>
          <p:cNvSpPr/>
          <p:nvPr/>
        </p:nvSpPr>
        <p:spPr>
          <a:xfrm>
            <a:off x="2286000" y="3505200"/>
            <a:ext cx="914400" cy="9144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322C3B1C-75D2-6C4E-BEFB-64C87F510F1F}"/>
              </a:ext>
            </a:extLst>
          </p:cNvPr>
          <p:cNvSpPr/>
          <p:nvPr/>
        </p:nvSpPr>
        <p:spPr>
          <a:xfrm>
            <a:off x="3886200" y="4038600"/>
            <a:ext cx="762000" cy="381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AA2ADA2B-1FA5-3149-8D74-A22B84D850AD}"/>
              </a:ext>
            </a:extLst>
          </p:cNvPr>
          <p:cNvSpPr/>
          <p:nvPr/>
        </p:nvSpPr>
        <p:spPr>
          <a:xfrm>
            <a:off x="2362200" y="3733800"/>
            <a:ext cx="762000" cy="381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Sun 14">
            <a:extLst>
              <a:ext uri="{FF2B5EF4-FFF2-40B4-BE49-F238E27FC236}">
                <a16:creationId xmlns:a16="http://schemas.microsoft.com/office/drawing/2014/main" id="{BF92050E-9D0D-0A4A-B0F2-ABEF588A8FEB}"/>
              </a:ext>
            </a:extLst>
          </p:cNvPr>
          <p:cNvSpPr/>
          <p:nvPr/>
        </p:nvSpPr>
        <p:spPr>
          <a:xfrm>
            <a:off x="1143000" y="3505200"/>
            <a:ext cx="914400" cy="9144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7899" name="Picture 2" descr="C:\Documents and Settings\brae\Desktop\temp\P4031000.JPG">
            <a:extLst>
              <a:ext uri="{FF2B5EF4-FFF2-40B4-BE49-F238E27FC236}">
                <a16:creationId xmlns:a16="http://schemas.microsoft.com/office/drawing/2014/main" id="{A87C410A-DAE4-CE45-B29E-E651E10A0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4862513"/>
            <a:ext cx="266065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C98E-3046-C245-88C6-13C111EA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/>
              <a:t>Data Part 2: Turbulent Fluxes (Silver Peak)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5192-3930-F148-9818-E6B5AEB4E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0" y="1143000"/>
            <a:ext cx="20574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/>
              <a:t>Buildings influenced insolation, after 1530, sun behind buildings, decreased boundary layer convection</a:t>
            </a:r>
          </a:p>
          <a:p>
            <a:pPr eaLnBrk="1" hangingPunct="1"/>
            <a:endParaRPr lang="en-US" altLang="en-US" sz="3000"/>
          </a:p>
          <a:p>
            <a:pPr eaLnBrk="1" hangingPunct="1"/>
            <a:endParaRPr lang="en-US" altLang="en-US" sz="3000"/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AF06E667-0BE2-1844-B435-BEA172865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n 4">
            <a:extLst>
              <a:ext uri="{FF2B5EF4-FFF2-40B4-BE49-F238E27FC236}">
                <a16:creationId xmlns:a16="http://schemas.microsoft.com/office/drawing/2014/main" id="{27B1709F-6427-414B-BBA3-454A607BB5AD}"/>
              </a:ext>
            </a:extLst>
          </p:cNvPr>
          <p:cNvSpPr/>
          <p:nvPr/>
        </p:nvSpPr>
        <p:spPr>
          <a:xfrm>
            <a:off x="2133600" y="1828800"/>
            <a:ext cx="914400" cy="9144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D7229A8F-DB7E-7644-8420-C849EB1C5EE7}"/>
              </a:ext>
            </a:extLst>
          </p:cNvPr>
          <p:cNvSpPr/>
          <p:nvPr/>
        </p:nvSpPr>
        <p:spPr>
          <a:xfrm>
            <a:off x="5410200" y="2514600"/>
            <a:ext cx="914400" cy="9144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6B5075BF-4F64-6C4C-A79A-23363CDF9C2E}"/>
              </a:ext>
            </a:extLst>
          </p:cNvPr>
          <p:cNvSpPr/>
          <p:nvPr/>
        </p:nvSpPr>
        <p:spPr>
          <a:xfrm>
            <a:off x="5105400" y="2895600"/>
            <a:ext cx="914400" cy="1371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A7889E07-A541-8843-8E2B-B9AD4A1D7462}"/>
              </a:ext>
            </a:extLst>
          </p:cNvPr>
          <p:cNvSpPr/>
          <p:nvPr/>
        </p:nvSpPr>
        <p:spPr>
          <a:xfrm>
            <a:off x="2438400" y="3048000"/>
            <a:ext cx="838200" cy="1066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D57D8-83D1-C74D-8B7F-E4AD26830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400" y="1295400"/>
            <a:ext cx="17526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700"/>
              <a:t>Slight diurnal trend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/>
              <a:t>Post-crash data may be skewed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/>
              <a:t>Low TKE/FV values but highly variable</a:t>
            </a:r>
          </a:p>
          <a:p>
            <a:pPr eaLnBrk="1" hangingPunct="1">
              <a:lnSpc>
                <a:spcPct val="90000"/>
              </a:lnSpc>
            </a:pPr>
            <a:endParaRPr lang="en-US" altLang="en-US" sz="2700"/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C1C1FB4C-7D85-0C4F-8031-F6C1725F6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>
            <a:extLst>
              <a:ext uri="{FF2B5EF4-FFF2-40B4-BE49-F238E27FC236}">
                <a16:creationId xmlns:a16="http://schemas.microsoft.com/office/drawing/2014/main" id="{F405FD44-E533-E744-B6B3-E577FD58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/>
              <a:t>Data Part 2: Turbulent Fluxes (UNR AB)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F87CA030-741A-4A45-BFC2-C304A9BE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Analysis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1D8CA-B618-324C-8177-ED24BE654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/>
              <a:t>Original hypothesis cannot be rejected, too many variables (sites, synoptic conditions)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Sierra canyon channeled flow to parallel (urban canyon!)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Silver Peak upwind buildings overturned flow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El Dorado showed consistent TKE trend with relation to diurnal insolation, wind direction not consistent with channeling into canyon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Location of anemometer should be in middle of street to decrease building frictional effects on velocity and direction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546B79C2-BAA8-8343-B4DE-A098FA96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Concluding Remarks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3E8CBA86-24A4-E545-8850-6C5888983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/>
            <a:r>
              <a:rPr lang="en-US" altLang="en-US"/>
              <a:t>Wake interference flow regimes (figure B below) observed at Silver Peak</a:t>
            </a:r>
          </a:p>
          <a:p>
            <a:pPr eaLnBrk="1" hangingPunct="1"/>
            <a:r>
              <a:rPr lang="en-US" altLang="en-US"/>
              <a:t>Sierra St. only true urban canyon (by definition of channelling)</a:t>
            </a:r>
          </a:p>
          <a:p>
            <a:pPr eaLnBrk="1" hangingPunct="1"/>
            <a:r>
              <a:rPr lang="en-US" altLang="en-US"/>
              <a:t>Surface roughness decreases mean flow in all cases, probably not sufficient to power wind turbines unless above building height</a:t>
            </a:r>
          </a:p>
          <a:p>
            <a:pPr eaLnBrk="1" hangingPunct="1"/>
            <a:r>
              <a:rPr lang="en-US" altLang="en-US"/>
              <a:t>Downtown landscape often too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	complex to channel flow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39D58373-1066-C349-9588-F124AB7AC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08475"/>
            <a:ext cx="29718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F7A9F52E-7B07-0842-B802-90ED19AA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95800"/>
            <a:ext cx="5486400" cy="914400"/>
          </a:xfrm>
        </p:spPr>
        <p:txBody>
          <a:bodyPr/>
          <a:lstStyle/>
          <a:p>
            <a:pPr eaLnBrk="1" hangingPunct="1"/>
            <a:r>
              <a:rPr lang="en-US" altLang="en-US"/>
              <a:t>The 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D6734-84BE-9F4B-A70A-E871BB043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334000"/>
            <a:ext cx="8991600" cy="1401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000" b="1"/>
              <a:t>Can urban canyons be used to funnel wind kinetic energy to allow for smaller, high output urban wind power generators?</a:t>
            </a:r>
            <a:endParaRPr lang="en-US" altLang="en-US" sz="30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F76D38-EFE2-244D-A418-767C70497CB1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400">
                <a:latin typeface="Calibri" panose="020F0502020204030204" pitchFamily="34" charset="0"/>
              </a:rPr>
              <a:t>The Theory:</a:t>
            </a:r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id="{153564FE-C5D9-D647-A1E8-A8CE20BA0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175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5">
            <a:extLst>
              <a:ext uri="{FF2B5EF4-FFF2-40B4-BE49-F238E27FC236}">
                <a16:creationId xmlns:a16="http://schemas.microsoft.com/office/drawing/2014/main" id="{BFEFE3B1-3501-BD40-B40B-E68A2405A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3429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Calibri" panose="020F0502020204030204" pitchFamily="34" charset="0"/>
              </a:rPr>
              <a:t>The “Urban Canyon” and the associated airflow processes (Nunez and Oke 1977, J.Apl. Met. and Oke 1988, Boundary Layer Climates)</a:t>
            </a:r>
          </a:p>
        </p:txBody>
      </p:sp>
      <p:pic>
        <p:nvPicPr>
          <p:cNvPr id="15366" name="Picture 2">
            <a:extLst>
              <a:ext uri="{FF2B5EF4-FFF2-40B4-BE49-F238E27FC236}">
                <a16:creationId xmlns:a16="http://schemas.microsoft.com/office/drawing/2014/main" id="{042C266A-2C73-1B4C-8C55-C91712EFB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27749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>
            <a:extLst>
              <a:ext uri="{FF2B5EF4-FFF2-40B4-BE49-F238E27FC236}">
                <a16:creationId xmlns:a16="http://schemas.microsoft.com/office/drawing/2014/main" id="{CCD3CC71-A0AD-8842-9697-94002DB4C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"/>
            <a:ext cx="29718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8">
            <a:extLst>
              <a:ext uri="{FF2B5EF4-FFF2-40B4-BE49-F238E27FC236}">
                <a16:creationId xmlns:a16="http://schemas.microsoft.com/office/drawing/2014/main" id="{67673E05-BCBB-3F47-BF0E-FFA25CA79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67000"/>
            <a:ext cx="30480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Calibri" panose="020F0502020204030204" pitchFamily="34" charset="0"/>
              </a:rPr>
              <a:t>Bernoulli’s Principle: Energy is conserved, higher velocities</a:t>
            </a:r>
            <a:r>
              <a:rPr lang="en-US" altLang="en-US" sz="1800">
                <a:latin typeface="Calibri" panose="020F0502020204030204" pitchFamily="34" charset="0"/>
                <a:sym typeface="Wingdings" pitchFamily="2" charset="2"/>
              </a:rPr>
              <a:t>lower pressure</a:t>
            </a:r>
          </a:p>
          <a:p>
            <a:r>
              <a:rPr lang="en-US" altLang="en-US" sz="1800">
                <a:latin typeface="Calibri" panose="020F0502020204030204" pitchFamily="34" charset="0"/>
                <a:sym typeface="Wingdings" pitchFamily="2" charset="2"/>
              </a:rPr>
              <a:t>THUS: If wind is channeled into canyons created by buildings, velocity must increase. BUT! Turbulent dissipation of KE may dominate…</a:t>
            </a:r>
            <a:endParaRPr lang="en-US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E2725451-9BB3-DA4F-A12D-5D225C83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/>
          <a:lstStyle/>
          <a:p>
            <a:pPr eaLnBrk="1" hangingPunct="1"/>
            <a:r>
              <a:rPr lang="en-US" altLang="en-US"/>
              <a:t>Suggestions For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7B1B1-1DBF-8448-9673-2558863B5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/>
              <a:t>Multiple anemometers setup at fixed locations for long duration field experiment (days-weeks)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Must attempt to capture multiple synoptic conditions at same location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Identify more well-defined urban canyons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Rooftop measurements for comparison to ground level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Partition sources of TKE to detect effects of various source terms (advection, buoyancy, shear) to identify dominant terms (sources/sinks) and relate to canyon influence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3-D CFD modeling of location for comparison to data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BD2D81FA-E8D9-1840-870B-7DCEC192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3600"/>
              <a:t>Measurement Technique: Sonic Anemometry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71150882-7161-DF4E-8587-605302E67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6553200" cy="2590800"/>
          </a:xfrm>
        </p:spPr>
        <p:txBody>
          <a:bodyPr/>
          <a:lstStyle/>
          <a:p>
            <a:pPr eaLnBrk="1" hangingPunct="1"/>
            <a:r>
              <a:rPr lang="en-US" altLang="en-US" sz="2400"/>
              <a:t>Wind velocity (U,V,W) measured based on transit time of ultrasonic signals sent between sensors.</a:t>
            </a:r>
          </a:p>
          <a:p>
            <a:pPr eaLnBrk="1" hangingPunct="1"/>
            <a:r>
              <a:rPr lang="en-US" altLang="en-US" sz="2400"/>
              <a:t>Orientation and magnitude of flow alters signal transit time.</a:t>
            </a:r>
          </a:p>
          <a:p>
            <a:pPr eaLnBrk="1" hangingPunct="1"/>
            <a:r>
              <a:rPr lang="en-US" altLang="en-US" sz="2400"/>
              <a:t>Speed of sound allows sonic temperature to be derived.</a:t>
            </a:r>
          </a:p>
        </p:txBody>
      </p:sp>
      <p:pic>
        <p:nvPicPr>
          <p:cNvPr id="16387" name="Picture 5">
            <a:extLst>
              <a:ext uri="{FF2B5EF4-FFF2-40B4-BE49-F238E27FC236}">
                <a16:creationId xmlns:a16="http://schemas.microsoft.com/office/drawing/2014/main" id="{B34F99A2-336B-714C-88B3-10C861113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8813"/>
            <a:ext cx="5951538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>
            <a:extLst>
              <a:ext uri="{FF2B5EF4-FFF2-40B4-BE49-F238E27FC236}">
                <a16:creationId xmlns:a16="http://schemas.microsoft.com/office/drawing/2014/main" id="{4A726060-85C6-AA47-B36B-44D854DB2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32004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>
            <a:extLst>
              <a:ext uri="{FF2B5EF4-FFF2-40B4-BE49-F238E27FC236}">
                <a16:creationId xmlns:a16="http://schemas.microsoft.com/office/drawing/2014/main" id="{79AB3416-D6B1-FD4D-B1E3-E3167078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5638800"/>
            <a:ext cx="3144837" cy="1219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2" descr="http://ep.yimg.com/ca/I/yhst-37697109791737_2101_660931037">
            <a:extLst>
              <a:ext uri="{FF2B5EF4-FFF2-40B4-BE49-F238E27FC236}">
                <a16:creationId xmlns:a16="http://schemas.microsoft.com/office/drawing/2014/main" id="{4C6490E6-60D5-C24C-96B8-8F3F58CCB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CC5A11F-C4C2-EC49-83A9-61B9D079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Challenges with Measurement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B6112EAF-54BB-A541-AB76-4B9038AB0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Proximity to power source (power draw too extreme with unit, need lots of batteries)</a:t>
            </a:r>
          </a:p>
          <a:p>
            <a:pPr eaLnBrk="1" hangingPunct="1"/>
            <a:r>
              <a:rPr lang="en-US" altLang="en-US"/>
              <a:t>Private property (Can we measure here?)</a:t>
            </a:r>
          </a:p>
          <a:p>
            <a:pPr eaLnBrk="1" hangingPunct="1"/>
            <a:r>
              <a:rPr lang="en-US" altLang="en-US"/>
              <a:t>Busy streets (Would be nice to measure in center of urban canyon, not along wall)</a:t>
            </a:r>
          </a:p>
          <a:p>
            <a:pPr eaLnBrk="1" hangingPunct="1"/>
            <a:r>
              <a:rPr lang="en-US" altLang="en-US"/>
              <a:t>Unit falling over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09D8C627-BA4C-E541-8A22-6B23BC09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Measurement Analysis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C1101E9F-3AE1-CD47-A680-61E05E383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Labview Package to record 3-D Winds (U,V,W, direction) and total wind vector (magnitude and direction) from 20Hz incoming data</a:t>
            </a:r>
          </a:p>
          <a:p>
            <a:pPr eaLnBrk="1" hangingPunct="1"/>
            <a:r>
              <a:rPr lang="en-US" altLang="en-US"/>
              <a:t>MATLAB Package used for data analysis and calculation of turbulent fluxes and plotting</a:t>
            </a:r>
          </a:p>
          <a:p>
            <a:pPr eaLnBrk="1" hangingPunct="1"/>
            <a:r>
              <a:rPr lang="en-US" altLang="en-US"/>
              <a:t>Unisys Weather Server provided historical synoptic weather data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71B08B15-4156-E949-8EE7-34B60ABDD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pPr eaLnBrk="1" hangingPunct="1"/>
            <a:r>
              <a:rPr lang="en-US" altLang="en-US"/>
              <a:t>Site Overviews: Sierra Street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C8EA8-D13D-244F-B674-78FD8708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715000"/>
            <a:ext cx="4648200" cy="99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000"/>
              <a:t>Construction complete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/>
              <a:t>Street Oriented NNW-SSE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4A50FCAD-A307-E24A-86FF-A62CDD896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990600"/>
            <a:ext cx="33909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>
            <a:extLst>
              <a:ext uri="{FF2B5EF4-FFF2-40B4-BE49-F238E27FC236}">
                <a16:creationId xmlns:a16="http://schemas.microsoft.com/office/drawing/2014/main" id="{44367231-F968-9046-BA4E-199805D21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03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>
            <a:extLst>
              <a:ext uri="{FF2B5EF4-FFF2-40B4-BE49-F238E27FC236}">
                <a16:creationId xmlns:a16="http://schemas.microsoft.com/office/drawing/2014/main" id="{CFE621B8-EAA6-A04A-984D-AFF49FB61BF7}"/>
              </a:ext>
            </a:extLst>
          </p:cNvPr>
          <p:cNvSpPr/>
          <p:nvPr/>
        </p:nvSpPr>
        <p:spPr>
          <a:xfrm>
            <a:off x="6553200" y="4038600"/>
            <a:ext cx="457200" cy="381000"/>
          </a:xfrm>
          <a:prstGeom prst="star5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0C2551DA-7548-4F40-8A72-5ADF501333B1}"/>
              </a:ext>
            </a:extLst>
          </p:cNvPr>
          <p:cNvSpPr/>
          <p:nvPr/>
        </p:nvSpPr>
        <p:spPr>
          <a:xfrm>
            <a:off x="381000" y="2209800"/>
            <a:ext cx="1828800" cy="990600"/>
          </a:xfrm>
          <a:prstGeom prst="wedgeEllipseCallout">
            <a:avLst>
              <a:gd name="adj1" fmla="val -28646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63" name="TextBox 9">
            <a:extLst>
              <a:ext uri="{FF2B5EF4-FFF2-40B4-BE49-F238E27FC236}">
                <a16:creationId xmlns:a16="http://schemas.microsoft.com/office/drawing/2014/main" id="{D9B6A37F-DFBA-B749-8F4B-96708B4F9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9800"/>
            <a:ext cx="1447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Calibri" panose="020F0502020204030204" pitchFamily="34" charset="0"/>
              </a:rPr>
              <a:t>GOTTA HOUSE BY THE BAYSIDE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E963B9C3-85D5-6942-BDE5-05D68648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/>
          <a:lstStyle/>
          <a:p>
            <a:pPr eaLnBrk="1" hangingPunct="1"/>
            <a:r>
              <a:rPr lang="en-US" altLang="en-US"/>
              <a:t>Site Overviews: El Dorado @Sierra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E5618-C825-1E44-8283-8171B4480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5105400"/>
            <a:ext cx="5029200" cy="1020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/>
              <a:t>Street Oriented NNW-SSE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Deep Canyon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BD6AF3E9-8A2D-C145-A900-8867EB301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39433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>
            <a:extLst>
              <a:ext uri="{FF2B5EF4-FFF2-40B4-BE49-F238E27FC236}">
                <a16:creationId xmlns:a16="http://schemas.microsoft.com/office/drawing/2014/main" id="{AA8238A2-3601-9744-8700-72D169988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14400"/>
            <a:ext cx="4953000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nut 6">
            <a:extLst>
              <a:ext uri="{FF2B5EF4-FFF2-40B4-BE49-F238E27FC236}">
                <a16:creationId xmlns:a16="http://schemas.microsoft.com/office/drawing/2014/main" id="{E4D00D91-D7CA-4049-B737-175D27C86D2F}"/>
              </a:ext>
            </a:extLst>
          </p:cNvPr>
          <p:cNvSpPr/>
          <p:nvPr/>
        </p:nvSpPr>
        <p:spPr>
          <a:xfrm>
            <a:off x="2514600" y="4114800"/>
            <a:ext cx="1295400" cy="1524000"/>
          </a:xfrm>
          <a:prstGeom prst="donut">
            <a:avLst>
              <a:gd name="adj" fmla="val 3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E56205D9-A571-224F-84A8-DC91337F6810}"/>
              </a:ext>
            </a:extLst>
          </p:cNvPr>
          <p:cNvSpPr/>
          <p:nvPr/>
        </p:nvSpPr>
        <p:spPr>
          <a:xfrm>
            <a:off x="7391400" y="3733800"/>
            <a:ext cx="533400" cy="381000"/>
          </a:xfrm>
          <a:prstGeom prst="star5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BEB75-EF76-5F41-A6BE-CC94E46AD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6019800"/>
            <a:ext cx="46482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/>
              <a:t>Street Oriented WSW-ENE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3C85564A-6474-6841-8C0A-FC03E9939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2800"/>
            <a:ext cx="42672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>
            <a:extLst>
              <a:ext uri="{FF2B5EF4-FFF2-40B4-BE49-F238E27FC236}">
                <a16:creationId xmlns:a16="http://schemas.microsoft.com/office/drawing/2014/main" id="{EF516805-972B-414E-A619-F8BFD7C4A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/>
              <a:t>Site Overviews: Silver Peak</a:t>
            </a: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D2F93979-5D2B-EC4F-9F38-C3264A6E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838200"/>
            <a:ext cx="46037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>
            <a:extLst>
              <a:ext uri="{FF2B5EF4-FFF2-40B4-BE49-F238E27FC236}">
                <a16:creationId xmlns:a16="http://schemas.microsoft.com/office/drawing/2014/main" id="{A26C04E4-B947-C34F-8707-0873C7613228}"/>
              </a:ext>
            </a:extLst>
          </p:cNvPr>
          <p:cNvSpPr/>
          <p:nvPr/>
        </p:nvSpPr>
        <p:spPr>
          <a:xfrm>
            <a:off x="6248400" y="2209800"/>
            <a:ext cx="457200" cy="381000"/>
          </a:xfrm>
          <a:prstGeom prst="star5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DB677A5E-5FBC-2A47-B81F-65C506044185}"/>
              </a:ext>
            </a:extLst>
          </p:cNvPr>
          <p:cNvSpPr/>
          <p:nvPr/>
        </p:nvSpPr>
        <p:spPr>
          <a:xfrm>
            <a:off x="457200" y="4038600"/>
            <a:ext cx="1676400" cy="1676400"/>
          </a:xfrm>
          <a:prstGeom prst="donut">
            <a:avLst>
              <a:gd name="adj" fmla="val 3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</TotalTime>
  <Words>1179</Words>
  <Application>Microsoft Macintosh PowerPoint</Application>
  <PresentationFormat>On-screen Show (4:3)</PresentationFormat>
  <Paragraphs>126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ＭＳ Ｐゴシック</vt:lpstr>
      <vt:lpstr>Calibri</vt:lpstr>
      <vt:lpstr>Berlin Sans FB Demi</vt:lpstr>
      <vt:lpstr>Wingdings</vt:lpstr>
      <vt:lpstr>Office Theme</vt:lpstr>
      <vt:lpstr>An Examination of Urban Wind Canyons in Reno, Nevada</vt:lpstr>
      <vt:lpstr>Outline</vt:lpstr>
      <vt:lpstr>The Question:</vt:lpstr>
      <vt:lpstr>Measurement Technique: Sonic Anemometry</vt:lpstr>
      <vt:lpstr>Challenges with Measurement</vt:lpstr>
      <vt:lpstr>Measurement Analysis</vt:lpstr>
      <vt:lpstr>Site Overviews: Sierra Street</vt:lpstr>
      <vt:lpstr>Site Overviews: El Dorado @Sierra</vt:lpstr>
      <vt:lpstr>Site Overviews: Silver Peak</vt:lpstr>
      <vt:lpstr>Site Overviews: UNR Ag Field (Calibration)</vt:lpstr>
      <vt:lpstr>Calibration Procedure: Via UNR Ag Field</vt:lpstr>
      <vt:lpstr>Data Part 1: Site Measurements Versus Synoptic Setting (Sierra St.)</vt:lpstr>
      <vt:lpstr>Comparison of Reno SFC Stations to S.A. at Sierra St.</vt:lpstr>
      <vt:lpstr>Comparison of Reno SFC Stations to S.A. at Sierra St.</vt:lpstr>
      <vt:lpstr>Data Part 1: Site Measurements Versus Synoptic Setting (El Dorado)</vt:lpstr>
      <vt:lpstr>Comparison of Reno SFC Stations to S.A. at El Dorado</vt:lpstr>
      <vt:lpstr>Comparison of Reno SFC Stations to S.A. at El Dorado</vt:lpstr>
      <vt:lpstr>Data Part 1: Site Measurements Versus Synoptic Setting (Silver Peak)</vt:lpstr>
      <vt:lpstr>Comparison of Reno SFC Stations to S.A. at Silver Peak</vt:lpstr>
      <vt:lpstr>Comparison of Reno SFC Stations to S.A. at Silver Peak</vt:lpstr>
      <vt:lpstr>Data Part 1: Site Measurements Versus Synoptic Setting (UNR AB)</vt:lpstr>
      <vt:lpstr>Comparison of Reno SFC Stations to S.A. at UNR Business Bldg</vt:lpstr>
      <vt:lpstr>Comparison of Reno SFC Stations to S.A. at UNR Business Bldg</vt:lpstr>
      <vt:lpstr>Data Part 2: Turbulent Fluxes (Sierra St.)</vt:lpstr>
      <vt:lpstr>Data Part 2: Turbulent Fluxes (El Dorado)</vt:lpstr>
      <vt:lpstr>Data Part 2: Turbulent Fluxes (Silver Peak)</vt:lpstr>
      <vt:lpstr>Data Part 2: Turbulent Fluxes (UNR AB)</vt:lpstr>
      <vt:lpstr>Analysis and Discussion</vt:lpstr>
      <vt:lpstr>Concluding Remarks</vt:lpstr>
      <vt:lpstr>Suggestions For Future Work</vt:lpstr>
    </vt:vector>
  </TitlesOfParts>
  <Company>DRI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Examination of Urban Wind Canyons in Reno, Nevada</dc:title>
  <dc:creator>hatchett</dc:creator>
  <cp:lastModifiedBy>William P Arnott</cp:lastModifiedBy>
  <cp:revision>160</cp:revision>
  <dcterms:created xsi:type="dcterms:W3CDTF">2010-04-28T00:32:28Z</dcterms:created>
  <dcterms:modified xsi:type="dcterms:W3CDTF">2020-03-21T21:39:28Z</dcterms:modified>
</cp:coreProperties>
</file>