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1348"/>
    <p:restoredTop sz="90884"/>
  </p:normalViewPr>
  <p:slideViewPr>
    <p:cSldViewPr>
      <p:cViewPr varScale="1">
        <p:scale>
          <a:sx n="116" d="100"/>
          <a:sy n="116" d="100"/>
        </p:scale>
        <p:origin x="10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ABB953D-4A29-5E42-932D-5A1B7536FA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58B7A96-B351-564A-8540-1C95C1B1DF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8805BBF-9B94-ED48-9583-9A2B3ADC1AC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E1F1051-BEFD-0E44-ADA4-B2707D699F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D4437F85-E15E-FD4F-AB32-F45D27E9ED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6FA9727A-2572-394E-9A63-09F7A92DE4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162AD5-18BB-9F45-A6F3-61896502BA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AF6293-7DC8-FE41-A473-F2A76AF3E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0530E-2205-EE4D-AEF1-412FB60F659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4D62A04-9A32-6D4A-865A-D3BF585C67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81A7C2E-DB8C-624C-BD8F-3076AA415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B1EA90-3731-0943-905F-050D0CD6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E6093-EE58-8349-AAA8-9513F183AB0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5351A2F-1E91-FA4E-BDBF-F89D28A7D7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0B9D3C5-6952-3E46-80A5-5EE812FF2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FC41FC-01BA-FC4B-869A-B6C8DA8303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3EB46-A84E-8048-A84F-FE03DCB5345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5E4F814B-CCFC-2047-BD0B-CD81B5762F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7F6A4F0-EFD7-6C4C-9B80-C6EEBCA32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020E08-87F2-6D41-B61C-99D540228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46AB9-D8FA-DD44-AB52-647EB53DEC6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F621F49-60C6-9647-88F1-F44CF70D37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E41E184-3818-4A40-92F6-51BA363BE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7FBBE0-4EE1-6D44-8123-26454BC91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FE85D-293A-4342-B605-6EB5B1B497A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40759B7-3097-064D-88D5-2951FC28EA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D072559-96A0-7B43-9D27-94789381D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61C850-D725-2041-8FC3-D96188904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8D292-1108-9740-8873-F44E41F7045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69B379AF-2905-F74E-8329-2A33E7B757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65405C8-921B-E54F-91E3-E20E3C541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63DB3E-099E-EF49-A079-CC1F10E8A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61359-131F-A84A-8F5E-E9DFDD4BE49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91DF943-2B05-C542-92CA-DDA08414D9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00456D1-A3DE-B44F-A120-EFA9EEDEB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E53428-135B-EF41-AAB7-175A414B74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5BF38-52C4-1843-8F9A-C4539751B90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2D0A018A-ABEE-CF47-8A21-1755BFA7C5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084706E-D4F4-264D-A0EB-FEAC01FCC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CA89A8-59BC-3940-AE70-0564283FB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CA3B7-0557-FC42-AC09-23B6E103258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1D81521-05F2-8245-9A82-7D6F934A99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67A280A-C75E-8E49-8629-16D4FA89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D46503-6F10-4248-A86E-0E86E6E03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785E2-0363-094D-8D87-556F3B55477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A0B36D6-CDF6-1E40-B6A5-C6D32C4F12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5D7E3A9-5194-7A4A-83DD-856D6D594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1A6932-7896-3E45-83E5-E53F9CAD3A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B9A78-325F-6A4E-BD96-C0E1958A1A3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72B021E-B3FF-E94C-9CA0-02962FF80B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CD06D2A-8B15-2D4D-8E9C-A66FDDE1184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EB4FFD-2921-CD46-9C60-202143ED69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A4901-90EF-D24C-8EE3-6742F80CC02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4910D33-C41F-6C4A-A1AB-9AA27DFBACF9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574EF93-DF4F-7F45-AE96-E026D61A754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AAB027-25A2-A34C-BDFA-B6B81F277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40E02-4A56-F641-A04C-7F23234A5FF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ADDE521-345C-3640-8311-33E1E6BE0F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2F4DB0E-51C7-284F-930E-F5A2A63A2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B56FAD-EB63-FD4D-A28E-3324894EC8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4A3A0-F67D-3843-9E1A-8E8BA4F3B71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DED7ACC8-5BDE-3047-9DFF-13952252DF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41922DF-F0BB-D346-AAE6-9F7DFA282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60BC8C-96DD-224E-BF29-0495F0F236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F47AB-B512-2841-8251-16F20434DE6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C555A704-2F46-0E4A-B116-DA72DBC87F3F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34242B7-C174-CB4E-886A-8D4D0DD3A9B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C7175F-9334-3F45-A0E3-CCB6E098D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7BE47-2053-974D-8FBD-3BA01E5088C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70AF37B-4842-964B-AEED-8287D98830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28D9FCC-3AEA-D64B-8E89-E6303176F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E6C2-CA62-5246-8881-9EF369F0E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47D7D-223D-0743-8BC7-AAA2B4369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27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9253-4CBF-2C4A-AA51-A1A33B26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BDD96-494F-DE4F-BE6E-29821440E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51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1124B-11E8-F245-86EF-95848F382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7963" y="0"/>
            <a:ext cx="1976437" cy="617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152F2-17F2-1949-B9C4-3E17825DD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5776913" cy="617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7F7E-3974-0140-8322-143C2B52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5194-1EAB-8045-B633-D4D52C32E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762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EBED8-AEE0-004E-95F6-607B3339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EA4A5-68EA-5642-8E0D-5D4324424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60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F719-8230-A34E-9FC7-6B8770C6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50790-18DD-6743-9DC6-E4F454AF4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B073A-55C8-9544-BDE4-75139C6BE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98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CA94-5A03-3B45-92CD-8BCB5181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23572-1B31-2A4F-8D2C-4B9A5207A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97633-87E6-8942-8FF5-F1FD4B0BD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49859-F85B-9849-9131-95A46D0CE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D89233-516E-9A46-9DC9-28BAD25F2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17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3A29-4A29-6240-A310-71E1853A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58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34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49F5-D680-FC49-B1F4-AB04385F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61EAF-5A54-6542-9553-CB143AE5D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D47E1-92C8-D34C-9CF7-E278D5BF4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67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1FB5-C84A-8646-9321-B37D29A5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A200D-B5F2-CA40-A70A-088B332BE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F207B-8986-2B40-B6ED-BF1E5A33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76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150039-D070-6944-AD47-4096DCE05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886709B-1C5E-044B-B818-25B721504A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3363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Pat Arnott, ATMS 360 Atmospheric Instrumentation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eather.unisys.com/gfsx/loop/gfsx_pres_loop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extLst>
              <a:ext uri="{FF2B5EF4-FFF2-40B4-BE49-F238E27FC236}">
                <a16:creationId xmlns:a16="http://schemas.microsoft.com/office/drawing/2014/main" id="{E0E45355-86E3-4043-B342-9EC5DDD54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7423150" cy="593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A4A6EF0D-7080-824E-A594-93C559F7CE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381000"/>
          </a:xfrm>
        </p:spPr>
        <p:txBody>
          <a:bodyPr anchor="ctr"/>
          <a:lstStyle/>
          <a:p>
            <a:r>
              <a:rPr lang="en-US" altLang="en-US" sz="2400"/>
              <a:t>Air Motions at 850 mb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7C5FABC-D77C-284A-9187-207540F10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2192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6" name="Rectangle 8">
            <a:extLst>
              <a:ext uri="{FF2B5EF4-FFF2-40B4-BE49-F238E27FC236}">
                <a16:creationId xmlns:a16="http://schemas.microsoft.com/office/drawing/2014/main" id="{D4B0D4D5-7D45-7C4A-BEFB-409162CA2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248400"/>
            <a:ext cx="5864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hlinkClick r:id="rId5"/>
              </a:rPr>
              <a:t>http://weather.unisys.com/gfsx/loop/gfsx_pres_loop.html</a:t>
            </a:r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9EB46C1-96A0-9640-B1E5-1B7D3DA8E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609600"/>
          </a:xfrm>
        </p:spPr>
        <p:txBody>
          <a:bodyPr/>
          <a:lstStyle/>
          <a:p>
            <a:r>
              <a:rPr lang="en-US" altLang="en-US"/>
              <a:t>Laminar to turbulent flow…  Air bubbles show flow.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953D2CA5-06E6-354A-9C8B-F5B8BA0BF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4113213" cy="548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A2DDA68C-1ACE-674F-9B60-D61BEBAAF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48400"/>
            <a:ext cx="791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Source: http://en.wikipedia.org/wiki/Image:Turbulence.jpg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6945CEB-65F1-3040-BD60-8D6B1A475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an anemometer work?  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162F02F6-361A-5043-897A-1F1A184D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34290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B05BE836-E8F1-C249-93F2-9F7710ADF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447800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Count the number of times you see your favorite cup go around…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F3E9DBD-9C3A-6F48-9DCC-82E86009A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Put the wind to work for you…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EC3D401A-34B8-3646-9517-2B47521B3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4516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C606B18A-5E47-3743-91EE-2EB56ED00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262313"/>
            <a:ext cx="19050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40E80FBA-1AB7-7745-8BFA-2D7F4B6F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19431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9F8AD33-F36C-514A-89E1-6A21924AD3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Sound to Measure Wind Speed…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7414BC9-5216-DD41-9AAA-81B1C4A45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5951538" cy="36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5" name="Rectangle 7">
            <a:extLst>
              <a:ext uri="{FF2B5EF4-FFF2-40B4-BE49-F238E27FC236}">
                <a16:creationId xmlns:a16="http://schemas.microsoft.com/office/drawing/2014/main" id="{628447B6-2D58-EB4A-96C6-D7626B1A1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19800"/>
            <a:ext cx="7751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http://www.gill.co.uk/products/anemometer/principleofoperation.htm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9B1764C9-AC40-F247-97C3-0DA0EB86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562600"/>
            <a:ext cx="611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great video on the ultrasonic anemometer…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9E3A785-4AE3-4B4A-9E65-AED105BBF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altLang="en-US"/>
              <a:t>Use Sound to Measure Wind Speed…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444D206E-F198-564C-8CCC-396A86DEE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172200"/>
            <a:ext cx="8502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http://www.vaisala.com/businessareas/instruments/products/wind/ultrasonic%20wind%20measurement%20technology.html</a:t>
            </a: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80EF6DA5-0882-D94C-A1FB-7DA8132F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5448300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0" name="Text Box 8">
            <a:extLst>
              <a:ext uri="{FF2B5EF4-FFF2-40B4-BE49-F238E27FC236}">
                <a16:creationId xmlns:a16="http://schemas.microsoft.com/office/drawing/2014/main" id="{096CE268-700E-6F44-84CC-38211C1BE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0"/>
            <a:ext cx="8458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The equilateral triangle configuration of the three transducers provides three possible sets of basis vectors. The combinations yield bi-directional measurements on the paths labeled A, B and C. These measurements are used to determine the wind velocity components parallel to each of the three paths.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419F8D4-17B3-2449-B422-18B7EEBE1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altLang="en-US"/>
              <a:t>Speed of Sound in Moist Air.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2F45382C-206F-A643-8B17-26B3FA758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656013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703BD8BD-8E86-F046-9B0D-C0DC02EA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3992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DA798506-EF30-9443-A220-11C147FCF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2860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7CCB32F9-E56B-D74F-9259-3F848C13E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3656013" cy="141763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4" name="Text Box 8">
            <a:extLst>
              <a:ext uri="{FF2B5EF4-FFF2-40B4-BE49-F238E27FC236}">
                <a16:creationId xmlns:a16="http://schemas.microsoft.com/office/drawing/2014/main" id="{F55CBAFF-AC30-A841-AA50-1FBB34A5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451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Fraction of water vapor molecules in air of pressure P.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53477EEC-2772-CD47-A197-741F1353F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Saturation vapor pressure at temperature T.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255FC5B9-1224-F549-8D0D-2EA05AEA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191000"/>
            <a:ext cx="42672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Speed of sound, about 345 meters/second at T = 300 K.  Note that water vapor increases the speed of sound (like the effect of breathing helium on your voice.)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7BFE8F1-5BE1-C648-B148-C094964C2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altLang="en-US"/>
              <a:t>Sound Wavelengths</a:t>
            </a: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F4C9C1DE-709B-2C45-A441-C0BD747E3E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457200"/>
          <a:ext cx="35814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Equation" r:id="rId4" imgW="8572500" imgH="3048000" progId="Equation.DSMT4">
                  <p:embed/>
                </p:oleObj>
              </mc:Choice>
              <mc:Fallback>
                <p:oleObj name="Equation" r:id="rId4" imgW="8572500" imgH="304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7200"/>
                        <a:ext cx="358140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6">
            <a:extLst>
              <a:ext uri="{FF2B5EF4-FFF2-40B4-BE49-F238E27FC236}">
                <a16:creationId xmlns:a16="http://schemas.microsoft.com/office/drawing/2014/main" id="{6C62F5A4-3A8D-5D43-A779-4458AD87C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8534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Higher frequency ‘resolves’ finer details, more precise measurements over shorter ranges, more compact instruments.  Trade off, eventually absorption of sound in air.</a:t>
            </a:r>
          </a:p>
        </p:txBody>
      </p:sp>
      <p:pic>
        <p:nvPicPr>
          <p:cNvPr id="20487" name="Picture 7">
            <a:extLst>
              <a:ext uri="{FF2B5EF4-FFF2-40B4-BE49-F238E27FC236}">
                <a16:creationId xmlns:a16="http://schemas.microsoft.com/office/drawing/2014/main" id="{FC638298-0A80-B342-A47B-FE12BF5C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8768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8" name="Text Box 8">
            <a:extLst>
              <a:ext uri="{FF2B5EF4-FFF2-40B4-BE49-F238E27FC236}">
                <a16:creationId xmlns:a16="http://schemas.microsoft.com/office/drawing/2014/main" id="{63CF3DF0-159F-A44B-B56D-5FE3472DF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006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Audible sound in blue, ultrasound in yellow.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6DFB6D7-33F5-CA4A-B5D6-767F40913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altLang="en-US"/>
              <a:t>Air Motions at 500 mb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CBF3F31-404F-8A44-9731-DABF2B36E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431088" cy="59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D87EB28-37A5-7546-ACC7-2CB946E3D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altLang="en-US"/>
              <a:t>Air Motions at 300 mb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25674B2-4E7A-6B47-9210-3C81CD80D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31088" cy="59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D3E37B2-D2BA-DF4B-8BD0-32A7C0267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Local Meteorology</a:t>
            </a:r>
            <a:endParaRPr lang="en-US" altLang="en-US" sz="2800"/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4B9638AF-4C42-8240-9687-D079120D8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022350"/>
            <a:ext cx="822960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Oval 4">
            <a:extLst>
              <a:ext uri="{FF2B5EF4-FFF2-40B4-BE49-F238E27FC236}">
                <a16:creationId xmlns:a16="http://schemas.microsoft.com/office/drawing/2014/main" id="{8EC48AC6-F669-F045-8350-15EFFD2E1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Oval 5">
            <a:extLst>
              <a:ext uri="{FF2B5EF4-FFF2-40B4-BE49-F238E27FC236}">
                <a16:creationId xmlns:a16="http://schemas.microsoft.com/office/drawing/2014/main" id="{280C00B4-C3FE-884E-A354-33B09FA0D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114800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6">
            <a:extLst>
              <a:ext uri="{FF2B5EF4-FFF2-40B4-BE49-F238E27FC236}">
                <a16:creationId xmlns:a16="http://schemas.microsoft.com/office/drawing/2014/main" id="{B57FABAB-8C91-3C47-9FDF-4FD3C2C6C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7">
            <a:extLst>
              <a:ext uri="{FF2B5EF4-FFF2-40B4-BE49-F238E27FC236}">
                <a16:creationId xmlns:a16="http://schemas.microsoft.com/office/drawing/2014/main" id="{E0F127DD-D569-AE42-9B3A-50F85AE65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48000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77EED5C7-4C36-F94D-9984-5FBFE3DFE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13" y="27686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en-US" altLang="en-US" sz="1400" b="1">
                <a:solidFill>
                  <a:srgbClr val="FFFF00"/>
                </a:solidFill>
                <a:latin typeface="Helvetica" pitchFamily="2" charset="0"/>
              </a:rPr>
              <a:t>Teotihuacan</a:t>
            </a:r>
            <a:endParaRPr lang="en-US" altLang="en-US" sz="14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31E07673-B2CE-8840-A2BF-CB1C2CD00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56038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en-US" altLang="en-US" sz="1400" b="1">
                <a:solidFill>
                  <a:srgbClr val="FFFF00"/>
                </a:solidFill>
                <a:latin typeface="Helvetica" pitchFamily="2" charset="0"/>
              </a:rPr>
              <a:t>Chalco</a:t>
            </a:r>
            <a:endParaRPr lang="en-US" altLang="en-US" sz="14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A7A126F7-A7B2-0842-BDB6-0CC1E43DE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7686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en-US" altLang="en-US" sz="1400" b="1">
                <a:solidFill>
                  <a:srgbClr val="FFFF00"/>
                </a:solidFill>
                <a:latin typeface="Helvetica" pitchFamily="2" charset="0"/>
              </a:rPr>
              <a:t>Cuautitlan</a:t>
            </a:r>
            <a:endParaRPr lang="en-US" altLang="en-US" sz="14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3DB35470-696F-E24C-958B-88D81F19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929063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en-US" altLang="en-US" sz="1400" b="1">
                <a:solidFill>
                  <a:srgbClr val="FFFF00"/>
                </a:solidFill>
                <a:latin typeface="Helvetica" pitchFamily="2" charset="0"/>
              </a:rPr>
              <a:t>UNAM</a:t>
            </a:r>
            <a:endParaRPr lang="en-US" altLang="en-US" sz="1400">
              <a:solidFill>
                <a:srgbClr val="FFFF00"/>
              </a:solidFill>
              <a:latin typeface="Helvetica" pitchFamily="2" charset="0"/>
            </a:endParaRPr>
          </a:p>
        </p:txBody>
      </p:sp>
      <p:grpSp>
        <p:nvGrpSpPr>
          <p:cNvPr id="34828" name="Group 12">
            <a:extLst>
              <a:ext uri="{FF2B5EF4-FFF2-40B4-BE49-F238E27FC236}">
                <a16:creationId xmlns:a16="http://schemas.microsoft.com/office/drawing/2014/main" id="{1370AB6F-3108-1643-BE89-FD76406BD3E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124200"/>
            <a:ext cx="2743200" cy="990600"/>
            <a:chOff x="1296" y="2112"/>
            <a:chExt cx="1728" cy="624"/>
          </a:xfrm>
        </p:grpSpPr>
        <p:sp>
          <p:nvSpPr>
            <p:cNvPr id="34829" name="Line 13">
              <a:extLst>
                <a:ext uri="{FF2B5EF4-FFF2-40B4-BE49-F238E27FC236}">
                  <a16:creationId xmlns:a16="http://schemas.microsoft.com/office/drawing/2014/main" id="{23B31AEB-B28B-764E-A72E-2F2EFA5E3E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2476"/>
              <a:ext cx="480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Line 14">
              <a:extLst>
                <a:ext uri="{FF2B5EF4-FFF2-40B4-BE49-F238E27FC236}">
                  <a16:creationId xmlns:a16="http://schemas.microsoft.com/office/drawing/2014/main" id="{7BFDA0A0-0149-CF4E-B4D0-AAACE39E0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476"/>
              <a:ext cx="480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Line 15">
              <a:extLst>
                <a:ext uri="{FF2B5EF4-FFF2-40B4-BE49-F238E27FC236}">
                  <a16:creationId xmlns:a16="http://schemas.microsoft.com/office/drawing/2014/main" id="{0C5230C1-9AB3-C84B-97EC-5EDF1EE04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496"/>
              <a:ext cx="144" cy="24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Line 16">
              <a:extLst>
                <a:ext uri="{FF2B5EF4-FFF2-40B4-BE49-F238E27FC236}">
                  <a16:creationId xmlns:a16="http://schemas.microsoft.com/office/drawing/2014/main" id="{514BA02A-9603-D040-AA4E-E1B37D7C6D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2112"/>
              <a:ext cx="144" cy="24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33" name="Group 17">
            <a:extLst>
              <a:ext uri="{FF2B5EF4-FFF2-40B4-BE49-F238E27FC236}">
                <a16:creationId xmlns:a16="http://schemas.microsoft.com/office/drawing/2014/main" id="{7A96106A-883C-9442-AA65-BBF2CC4E07F4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276600"/>
            <a:ext cx="4418013" cy="3408363"/>
            <a:chOff x="624" y="2064"/>
            <a:chExt cx="2783" cy="2147"/>
          </a:xfrm>
        </p:grpSpPr>
        <p:grpSp>
          <p:nvGrpSpPr>
            <p:cNvPr id="34834" name="Group 18">
              <a:extLst>
                <a:ext uri="{FF2B5EF4-FFF2-40B4-BE49-F238E27FC236}">
                  <a16:creationId xmlns:a16="http://schemas.microsoft.com/office/drawing/2014/main" id="{F5CBDADD-666C-D941-AED0-53D10FFFD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64"/>
              <a:ext cx="335" cy="264"/>
              <a:chOff x="960" y="2208"/>
              <a:chExt cx="335" cy="264"/>
            </a:xfrm>
          </p:grpSpPr>
          <p:sp>
            <p:nvSpPr>
              <p:cNvPr id="34835" name="Arc 19">
                <a:extLst>
                  <a:ext uri="{FF2B5EF4-FFF2-40B4-BE49-F238E27FC236}">
                    <a16:creationId xmlns:a16="http://schemas.microsoft.com/office/drawing/2014/main" id="{D40E985D-3321-CD45-8F6E-111D8300596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07" y="2280"/>
                <a:ext cx="288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6" name="Line 20">
                <a:extLst>
                  <a:ext uri="{FF2B5EF4-FFF2-40B4-BE49-F238E27FC236}">
                    <a16:creationId xmlns:a16="http://schemas.microsoft.com/office/drawing/2014/main" id="{70A86204-AC25-EC4E-B36B-BA30BBF23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60" y="2208"/>
                <a:ext cx="48" cy="96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37" name="Group 21">
              <a:extLst>
                <a:ext uri="{FF2B5EF4-FFF2-40B4-BE49-F238E27FC236}">
                  <a16:creationId xmlns:a16="http://schemas.microsoft.com/office/drawing/2014/main" id="{E0A54A61-54A7-2C42-A307-F1EF7B9A468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072" y="2064"/>
              <a:ext cx="335" cy="264"/>
              <a:chOff x="960" y="2208"/>
              <a:chExt cx="335" cy="264"/>
            </a:xfrm>
          </p:grpSpPr>
          <p:sp>
            <p:nvSpPr>
              <p:cNvPr id="34838" name="Arc 22">
                <a:extLst>
                  <a:ext uri="{FF2B5EF4-FFF2-40B4-BE49-F238E27FC236}">
                    <a16:creationId xmlns:a16="http://schemas.microsoft.com/office/drawing/2014/main" id="{AAA92BF9-1DEB-D242-93CE-1AD87636401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07" y="2280"/>
                <a:ext cx="288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9" name="Line 23">
                <a:extLst>
                  <a:ext uri="{FF2B5EF4-FFF2-40B4-BE49-F238E27FC236}">
                    <a16:creationId xmlns:a16="http://schemas.microsoft.com/office/drawing/2014/main" id="{872DE92C-0ECB-D04A-B00C-C33A20932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60" y="2208"/>
                <a:ext cx="48" cy="96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40" name="Group 24">
              <a:extLst>
                <a:ext uri="{FF2B5EF4-FFF2-40B4-BE49-F238E27FC236}">
                  <a16:creationId xmlns:a16="http://schemas.microsoft.com/office/drawing/2014/main" id="{AE7315E0-160A-284C-8DF0-17C754CC2AF4}"/>
                </a:ext>
              </a:extLst>
            </p:cNvPr>
            <p:cNvGrpSpPr>
              <a:grpSpLocks/>
            </p:cNvGrpSpPr>
            <p:nvPr/>
          </p:nvGrpSpPr>
          <p:grpSpPr bwMode="auto">
            <a:xfrm rot="-1033537">
              <a:off x="1728" y="2400"/>
              <a:ext cx="191" cy="264"/>
              <a:chOff x="960" y="2208"/>
              <a:chExt cx="335" cy="264"/>
            </a:xfrm>
          </p:grpSpPr>
          <p:sp>
            <p:nvSpPr>
              <p:cNvPr id="34841" name="Arc 25">
                <a:extLst>
                  <a:ext uri="{FF2B5EF4-FFF2-40B4-BE49-F238E27FC236}">
                    <a16:creationId xmlns:a16="http://schemas.microsoft.com/office/drawing/2014/main" id="{C992DC33-D457-3F4C-9E00-4541AB21096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07" y="2280"/>
                <a:ext cx="288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2" name="Line 26">
                <a:extLst>
                  <a:ext uri="{FF2B5EF4-FFF2-40B4-BE49-F238E27FC236}">
                    <a16:creationId xmlns:a16="http://schemas.microsoft.com/office/drawing/2014/main" id="{1B72C99F-DE88-5B45-9AFC-27A7FB99F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60" y="2208"/>
                <a:ext cx="48" cy="96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43" name="Text Box 27">
              <a:extLst>
                <a:ext uri="{FF2B5EF4-FFF2-40B4-BE49-F238E27FC236}">
                  <a16:creationId xmlns:a16="http://schemas.microsoft.com/office/drawing/2014/main" id="{69F78E68-EFFD-7D45-A282-1E951FB3A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744"/>
              <a:ext cx="1440" cy="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"/>
                </a:spcBef>
              </a:pPr>
              <a:r>
                <a:rPr lang="en-US" altLang="en-US" sz="1400" b="1">
                  <a:solidFill>
                    <a:schemeClr val="bg1"/>
                  </a:solidFill>
                </a:rPr>
                <a:t>1) slope flows</a:t>
              </a:r>
            </a:p>
            <a:p>
              <a:pPr algn="ctr" eaLnBrk="1" hangingPunct="1">
                <a:spcBef>
                  <a:spcPct val="5000"/>
                </a:spcBef>
              </a:pPr>
              <a:r>
                <a:rPr lang="en-US" altLang="en-US" sz="1400" b="1">
                  <a:solidFill>
                    <a:schemeClr val="bg1"/>
                  </a:solidFill>
                </a:rPr>
                <a:t>[Jauregui, Atmosfera, 1988</a:t>
              </a:r>
              <a:r>
                <a:rPr lang="en-US" altLang="en-US" sz="1200" b="1">
                  <a:solidFill>
                    <a:schemeClr val="bg1"/>
                  </a:solidFill>
                </a:rPr>
                <a:t>]</a:t>
              </a:r>
              <a:endParaRPr lang="en-US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4844" name="Group 28">
            <a:extLst>
              <a:ext uri="{FF2B5EF4-FFF2-40B4-BE49-F238E27FC236}">
                <a16:creationId xmlns:a16="http://schemas.microsoft.com/office/drawing/2014/main" id="{8E948201-B1C9-4F45-A330-5C0CA4332ED8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419600"/>
            <a:ext cx="2438400" cy="2265363"/>
            <a:chOff x="2112" y="2784"/>
            <a:chExt cx="1536" cy="1427"/>
          </a:xfrm>
        </p:grpSpPr>
        <p:sp>
          <p:nvSpPr>
            <p:cNvPr id="34845" name="Arc 29">
              <a:extLst>
                <a:ext uri="{FF2B5EF4-FFF2-40B4-BE49-F238E27FC236}">
                  <a16:creationId xmlns:a16="http://schemas.microsoft.com/office/drawing/2014/main" id="{210F7DA0-375B-B540-8E23-2589C06EAAA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024" y="2880"/>
              <a:ext cx="288" cy="2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3429"/>
                <a:gd name="T2" fmla="*/ 18072 w 21600"/>
                <a:gd name="T3" fmla="*/ 33429 h 33429"/>
                <a:gd name="T4" fmla="*/ 0 w 21600"/>
                <a:gd name="T5" fmla="*/ 21600 h 33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429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802"/>
                    <a:pt x="20374" y="29913"/>
                    <a:pt x="18072" y="33429"/>
                  </a:cubicBezTo>
                </a:path>
                <a:path w="21600" h="33429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802"/>
                    <a:pt x="20374" y="29913"/>
                    <a:pt x="18072" y="3342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Line 30">
              <a:extLst>
                <a:ext uri="{FF2B5EF4-FFF2-40B4-BE49-F238E27FC236}">
                  <a16:creationId xmlns:a16="http://schemas.microsoft.com/office/drawing/2014/main" id="{768015E8-935A-6D45-8753-491937D0F0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8" y="2784"/>
              <a:ext cx="96" cy="96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Text Box 31">
              <a:extLst>
                <a:ext uri="{FF2B5EF4-FFF2-40B4-BE49-F238E27FC236}">
                  <a16:creationId xmlns:a16="http://schemas.microsoft.com/office/drawing/2014/main" id="{A65C47A2-B32F-484D-B3D8-135244999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744"/>
              <a:ext cx="1536" cy="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"/>
                </a:spcBef>
              </a:pPr>
              <a:r>
                <a:rPr lang="en-US" altLang="en-US" sz="1400" b="1">
                  <a:solidFill>
                    <a:schemeClr val="bg1"/>
                  </a:solidFill>
                </a:rPr>
                <a:t>2) gap wind</a:t>
              </a:r>
            </a:p>
            <a:p>
              <a:pPr algn="ctr" eaLnBrk="1" hangingPunct="1">
                <a:spcBef>
                  <a:spcPct val="5000"/>
                </a:spcBef>
              </a:pPr>
              <a:r>
                <a:rPr lang="en-US" altLang="en-US" sz="1400" b="1">
                  <a:solidFill>
                    <a:schemeClr val="bg1"/>
                  </a:solidFill>
                </a:rPr>
                <a:t>[Doran and Zhong, JAM, 2000]</a:t>
              </a:r>
              <a:endParaRPr lang="en-US" alt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34848" name="Text Box 32">
            <a:extLst>
              <a:ext uri="{FF2B5EF4-FFF2-40B4-BE49-F238E27FC236}">
                <a16:creationId xmlns:a16="http://schemas.microsoft.com/office/drawing/2014/main" id="{1CD05984-2DC1-7249-A09C-38BE7B8DB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958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en-US" altLang="en-US" sz="1200" b="1">
                <a:latin typeface="Helvetica" pitchFamily="2" charset="0"/>
              </a:rPr>
              <a:t>4700 m</a:t>
            </a:r>
            <a:endParaRPr lang="en-US" altLang="en-US" sz="1200">
              <a:latin typeface="Helvetica" pitchFamily="2" charset="0"/>
            </a:endParaRPr>
          </a:p>
        </p:txBody>
      </p:sp>
      <p:grpSp>
        <p:nvGrpSpPr>
          <p:cNvPr id="34849" name="Group 33">
            <a:extLst>
              <a:ext uri="{FF2B5EF4-FFF2-40B4-BE49-F238E27FC236}">
                <a16:creationId xmlns:a16="http://schemas.microsoft.com/office/drawing/2014/main" id="{E07ADB0F-7EB7-394F-8817-91091D4F6013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057400"/>
            <a:ext cx="4724400" cy="4414838"/>
            <a:chOff x="2112" y="1296"/>
            <a:chExt cx="2976" cy="2781"/>
          </a:xfrm>
        </p:grpSpPr>
        <p:sp>
          <p:nvSpPr>
            <p:cNvPr id="34850" name="Text Box 34">
              <a:extLst>
                <a:ext uri="{FF2B5EF4-FFF2-40B4-BE49-F238E27FC236}">
                  <a16:creationId xmlns:a16="http://schemas.microsoft.com/office/drawing/2014/main" id="{8E31D3E2-0CA9-4844-A5EA-7C9F4EFC3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744"/>
              <a:ext cx="1392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"/>
                </a:spcBef>
              </a:pPr>
              <a:r>
                <a:rPr lang="en-US" altLang="en-US" sz="1600" b="1">
                  <a:solidFill>
                    <a:schemeClr val="bg1"/>
                  </a:solidFill>
                </a:rPr>
                <a:t>3) density current</a:t>
              </a:r>
            </a:p>
            <a:p>
              <a:pPr algn="ctr" eaLnBrk="1" hangingPunct="1">
                <a:spcBef>
                  <a:spcPct val="5000"/>
                </a:spcBef>
              </a:pPr>
              <a:r>
                <a:rPr lang="en-US" altLang="en-US" sz="1200" b="1">
                  <a:solidFill>
                    <a:schemeClr val="bg1"/>
                  </a:solidFill>
                </a:rPr>
                <a:t>[Bossert, JAM,1997]</a:t>
              </a:r>
            </a:p>
          </p:txBody>
        </p:sp>
        <p:grpSp>
          <p:nvGrpSpPr>
            <p:cNvPr id="34851" name="Group 35">
              <a:extLst>
                <a:ext uri="{FF2B5EF4-FFF2-40B4-BE49-F238E27FC236}">
                  <a16:creationId xmlns:a16="http://schemas.microsoft.com/office/drawing/2014/main" id="{BB441C09-33F6-B54C-B903-A469B7866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344"/>
              <a:ext cx="816" cy="384"/>
              <a:chOff x="2832" y="1632"/>
              <a:chExt cx="816" cy="384"/>
            </a:xfrm>
          </p:grpSpPr>
          <p:sp>
            <p:nvSpPr>
              <p:cNvPr id="34852" name="Line 36">
                <a:extLst>
                  <a:ext uri="{FF2B5EF4-FFF2-40B4-BE49-F238E27FC236}">
                    <a16:creationId xmlns:a16="http://schemas.microsoft.com/office/drawing/2014/main" id="{C09FB173-7BBC-FA43-8BD3-ACD4BB14C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2" y="1920"/>
                <a:ext cx="48" cy="96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3" name="Arc 37">
                <a:extLst>
                  <a:ext uri="{FF2B5EF4-FFF2-40B4-BE49-F238E27FC236}">
                    <a16:creationId xmlns:a16="http://schemas.microsoft.com/office/drawing/2014/main" id="{86059195-93DE-F24E-9D49-9D437C1CC5A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80" y="1632"/>
                <a:ext cx="768" cy="33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54" name="Group 38">
              <a:extLst>
                <a:ext uri="{FF2B5EF4-FFF2-40B4-BE49-F238E27FC236}">
                  <a16:creationId xmlns:a16="http://schemas.microsoft.com/office/drawing/2014/main" id="{3FD48D88-164E-3843-8280-A0B2B2D20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296"/>
              <a:ext cx="816" cy="384"/>
              <a:chOff x="2832" y="1632"/>
              <a:chExt cx="816" cy="384"/>
            </a:xfrm>
          </p:grpSpPr>
          <p:sp>
            <p:nvSpPr>
              <p:cNvPr id="34855" name="Line 39">
                <a:extLst>
                  <a:ext uri="{FF2B5EF4-FFF2-40B4-BE49-F238E27FC236}">
                    <a16:creationId xmlns:a16="http://schemas.microsoft.com/office/drawing/2014/main" id="{80BBA98D-75B8-B745-A749-E9F080D4A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2" y="1920"/>
                <a:ext cx="48" cy="96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6" name="Arc 40">
                <a:extLst>
                  <a:ext uri="{FF2B5EF4-FFF2-40B4-BE49-F238E27FC236}">
                    <a16:creationId xmlns:a16="http://schemas.microsoft.com/office/drawing/2014/main" id="{78445830-D90C-D742-943E-8BFA948320F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80" y="1632"/>
                <a:ext cx="768" cy="33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57" name="Text Box 41">
            <a:extLst>
              <a:ext uri="{FF2B5EF4-FFF2-40B4-BE49-F238E27FC236}">
                <a16:creationId xmlns:a16="http://schemas.microsoft.com/office/drawing/2014/main" id="{A5530495-BA64-2941-89FB-E5F867139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4290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en-US" altLang="en-US" sz="1200" b="1">
                <a:latin typeface="Helvetica" pitchFamily="2" charset="0"/>
              </a:rPr>
              <a:t>3700 m</a:t>
            </a:r>
            <a:endParaRPr lang="en-US" altLang="en-US" sz="1200">
              <a:latin typeface="Helvetica" pitchFamily="2" charset="0"/>
            </a:endParaRPr>
          </a:p>
        </p:txBody>
      </p:sp>
      <p:sp>
        <p:nvSpPr>
          <p:cNvPr id="34858" name="Text Box 42">
            <a:extLst>
              <a:ext uri="{FF2B5EF4-FFF2-40B4-BE49-F238E27FC236}">
                <a16:creationId xmlns:a16="http://schemas.microsoft.com/office/drawing/2014/main" id="{9676CB6B-E04B-E843-BFCB-5FC8DFF3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en-US" altLang="en-US" sz="1200" b="1">
                <a:latin typeface="Helvetica" pitchFamily="2" charset="0"/>
              </a:rPr>
              <a:t>3500 m</a:t>
            </a:r>
            <a:endParaRPr lang="en-US" altLang="en-US" sz="1200">
              <a:latin typeface="Helvetica" pitchFamily="2" charset="0"/>
            </a:endParaRPr>
          </a:p>
        </p:txBody>
      </p:sp>
      <p:sp>
        <p:nvSpPr>
          <p:cNvPr id="34859" name="Text Box 43">
            <a:extLst>
              <a:ext uri="{FF2B5EF4-FFF2-40B4-BE49-F238E27FC236}">
                <a16:creationId xmlns:a16="http://schemas.microsoft.com/office/drawing/2014/main" id="{06BD3484-F911-9948-888D-30BE69502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463925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en-US" altLang="en-US" sz="1200" b="1">
                <a:latin typeface="Helvetica" pitchFamily="2" charset="0"/>
              </a:rPr>
              <a:t>2200 m</a:t>
            </a:r>
            <a:endParaRPr lang="en-US" altLang="en-US" sz="1200">
              <a:latin typeface="Helvetica" pitchFamily="2" charset="0"/>
            </a:endParaRPr>
          </a:p>
        </p:txBody>
      </p:sp>
      <p:sp>
        <p:nvSpPr>
          <p:cNvPr id="34860" name="Text Box 44">
            <a:extLst>
              <a:ext uri="{FF2B5EF4-FFF2-40B4-BE49-F238E27FC236}">
                <a16:creationId xmlns:a16="http://schemas.microsoft.com/office/drawing/2014/main" id="{524CDFE9-FED6-6F41-97F1-AE22E9173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5626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en-US" altLang="en-US" sz="1200" b="1">
                <a:latin typeface="Helvetica" pitchFamily="2" charset="0"/>
              </a:rPr>
              <a:t>1300 m</a:t>
            </a:r>
            <a:endParaRPr lang="en-US" altLang="en-US" sz="1400">
              <a:latin typeface="Helvetica" pitchFamily="2" charset="0"/>
            </a:endParaRPr>
          </a:p>
        </p:txBody>
      </p:sp>
      <p:grpSp>
        <p:nvGrpSpPr>
          <p:cNvPr id="34861" name="Group 45">
            <a:extLst>
              <a:ext uri="{FF2B5EF4-FFF2-40B4-BE49-F238E27FC236}">
                <a16:creationId xmlns:a16="http://schemas.microsoft.com/office/drawing/2014/main" id="{FD215922-4C53-EC4D-BA33-986D29DE9C5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590800"/>
            <a:ext cx="5327650" cy="2143125"/>
            <a:chOff x="672" y="1776"/>
            <a:chExt cx="3356" cy="1350"/>
          </a:xfrm>
        </p:grpSpPr>
        <p:pic>
          <p:nvPicPr>
            <p:cNvPr id="34862" name="Picture 46">
              <a:extLst>
                <a:ext uri="{FF2B5EF4-FFF2-40B4-BE49-F238E27FC236}">
                  <a16:creationId xmlns:a16="http://schemas.microsoft.com/office/drawing/2014/main" id="{B73138C3-D03D-8740-A72E-4BA8A33FB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688"/>
              <a:ext cx="52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3" name="Picture 47">
              <a:extLst>
                <a:ext uri="{FF2B5EF4-FFF2-40B4-BE49-F238E27FC236}">
                  <a16:creationId xmlns:a16="http://schemas.microsoft.com/office/drawing/2014/main" id="{BFE30F0F-8CB6-D140-A40A-76EC05FE8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872"/>
              <a:ext cx="52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4" name="Picture 48">
              <a:extLst>
                <a:ext uri="{FF2B5EF4-FFF2-40B4-BE49-F238E27FC236}">
                  <a16:creationId xmlns:a16="http://schemas.microsoft.com/office/drawing/2014/main" id="{1D78D16E-6026-654D-93BD-573761BF6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776"/>
              <a:ext cx="52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65" name="Text Box 49">
            <a:extLst>
              <a:ext uri="{FF2B5EF4-FFF2-40B4-BE49-F238E27FC236}">
                <a16:creationId xmlns:a16="http://schemas.microsoft.com/office/drawing/2014/main" id="{5F0E84E3-EC1F-664A-A9AE-63C6DD7F1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905000"/>
            <a:ext cx="17684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rgbClr val="FFFF00"/>
                </a:solidFill>
              </a:rPr>
              <a:t>IMADA 1997 radar wind profiler and sounding sites</a:t>
            </a:r>
            <a:endParaRPr lang="en-US" altLang="en-US" sz="1600">
              <a:solidFill>
                <a:srgbClr val="FFFF00"/>
              </a:solidFill>
            </a:endParaRPr>
          </a:p>
        </p:txBody>
      </p:sp>
      <p:sp>
        <p:nvSpPr>
          <p:cNvPr id="34866" name="Oval 50">
            <a:extLst>
              <a:ext uri="{FF2B5EF4-FFF2-40B4-BE49-F238E27FC236}">
                <a16:creationId xmlns:a16="http://schemas.microsoft.com/office/drawing/2014/main" id="{DFB8C77B-01E2-874D-999C-40C0DFFEB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009775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027">
            <a:extLst>
              <a:ext uri="{FF2B5EF4-FFF2-40B4-BE49-F238E27FC236}">
                <a16:creationId xmlns:a16="http://schemas.microsoft.com/office/drawing/2014/main" id="{EC282313-5DEE-D843-B4E9-26A1F169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04775"/>
            <a:ext cx="6435725" cy="64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799C0B1-A6E7-E540-8B4E-196C999D4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Fire Whirls:  Tornado like effects.  Fire is a tracer for flow.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EFAB95F-172F-1C4D-BE24-F6A4108A0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5593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46F4262-3CE6-A64E-9C01-6E880002E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altLang="en-US"/>
              <a:t>FIRE!!  Smoke is a tracer for flow.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93E8D557-D3F3-174A-82D8-69EC23F6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C2FD7C5F-3E4F-F34C-85C9-60B734467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2733675" cy="54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D1CA5BB5-39CC-8A41-8D1D-5CD7CDA16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15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5BB52C0-E4A2-EB47-BA4B-806E0B93F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n-US" altLang="en-US"/>
              <a:t>Burning Brazilian Forest near Ji Parana:  Pyrocumulus.  Smoke is a tracer for flow.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2B98116E-2AAD-D041-A3F0-C7F7B682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313613" cy="54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EF45C2F2-5EA6-3741-990D-15F997A3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" pitchFamily="2" charset="0"/>
              </a:rPr>
              <a:t>Courtesy Michael Welling, SMOCC 2002, Sept 25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C40CD1D-6F81-9C4C-A4E8-28AA08F44D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0"/>
            <a:ext cx="8839200" cy="914400"/>
          </a:xfrm>
        </p:spPr>
        <p:txBody>
          <a:bodyPr anchor="ctr"/>
          <a:lstStyle/>
          <a:p>
            <a:r>
              <a:rPr lang="en-US" altLang="en-US" sz="2400"/>
              <a:t>Lewis Fry Richardson, Pacifist, Air Motions Expert, Physicist, Mathematician, Psychologist, Quaker 1881-1953.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0DEA446-CA73-A84E-891D-1B4BDE39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2131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6396D39B-9C13-C647-A730-A3336D444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447800"/>
            <a:ext cx="4876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2171E"/>
                </a:solidFill>
              </a:rPr>
              <a:t> Big whirls have little whirls that feed on their velocity,</a:t>
            </a:r>
          </a:p>
          <a:p>
            <a:r>
              <a:rPr lang="en-US" altLang="en-US" b="1">
                <a:solidFill>
                  <a:srgbClr val="F2171E"/>
                </a:solidFill>
              </a:rPr>
              <a:t>    and little whirls have lesser whirls and so on to viscosity.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r>
              <a:rPr lang="en-US" altLang="en-US"/>
              <a:t>(from Jonathan Swift’s "Great fleas have little fleas upon their backs to bite 'em, And little fleas have lesser fleas, and so ad infinitum." (1733))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ECCBDC09-FFB6-734F-AC48-F6A8AA430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943600"/>
            <a:ext cx="806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Source: http://en.wikipedia.org/wiki/Lewis_Fry_Richardson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516</Words>
  <Application>Microsoft Macintosh PowerPoint</Application>
  <PresentationFormat>On-screen Show (4:3)</PresentationFormat>
  <Paragraphs>65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ＭＳ Ｐゴシック</vt:lpstr>
      <vt:lpstr>Helvetica</vt:lpstr>
      <vt:lpstr>Times New Roman</vt:lpstr>
      <vt:lpstr>Times</vt:lpstr>
      <vt:lpstr>Blank Presentation</vt:lpstr>
      <vt:lpstr>MathType 5.0 Equation</vt:lpstr>
      <vt:lpstr>Air Motions at 850 mb</vt:lpstr>
      <vt:lpstr>Air Motions at 500 mb</vt:lpstr>
      <vt:lpstr>Air Motions at 300 mb</vt:lpstr>
      <vt:lpstr>PowerPoint Presentation</vt:lpstr>
      <vt:lpstr>PowerPoint Presentation</vt:lpstr>
      <vt:lpstr>Fire Whirls:  Tornado like effects.  Fire is a tracer for flow.</vt:lpstr>
      <vt:lpstr>FIRE!!  Smoke is a tracer for flow.</vt:lpstr>
      <vt:lpstr>Burning Brazilian Forest near Ji Parana:  Pyrocumulus.  Smoke is a tracer for flow.</vt:lpstr>
      <vt:lpstr>Lewis Fry Richardson, Pacifist, Air Motions Expert, Physicist, Mathematician, Psychologist, Quaker 1881-1953.</vt:lpstr>
      <vt:lpstr>Laminar to turbulent flow…  Air bubbles show flow.</vt:lpstr>
      <vt:lpstr>How does an anemometer work?  </vt:lpstr>
      <vt:lpstr>Put the wind to work for you…</vt:lpstr>
      <vt:lpstr>Use Sound to Measure Wind Speed…</vt:lpstr>
      <vt:lpstr>Use Sound to Measure Wind Speed…</vt:lpstr>
      <vt:lpstr>Speed of Sound in Moist Air.</vt:lpstr>
      <vt:lpstr>Sound Wavelengths</vt:lpstr>
    </vt:vector>
  </TitlesOfParts>
  <Company>Desert Research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Arnott</dc:creator>
  <cp:lastModifiedBy>William P Arnott</cp:lastModifiedBy>
  <cp:revision>17</cp:revision>
  <dcterms:created xsi:type="dcterms:W3CDTF">2007-01-21T18:50:31Z</dcterms:created>
  <dcterms:modified xsi:type="dcterms:W3CDTF">2020-03-21T21:35:49Z</dcterms:modified>
</cp:coreProperties>
</file>