
<file path=[Content_Types].xml><?xml version="1.0" encoding="utf-8"?>
<Types xmlns="http://schemas.openxmlformats.org/package/2006/content-types">
  <Default Extension="bin" ContentType="application/vnd.openxmlformats-officedocument.oleObject"/>
  <Default Extension="doc" ContentType="application/msword"/>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3"/>
  </p:notesMasterIdLst>
  <p:sldIdLst>
    <p:sldId id="366" r:id="rId2"/>
    <p:sldId id="300" r:id="rId3"/>
    <p:sldId id="301" r:id="rId4"/>
    <p:sldId id="340" r:id="rId5"/>
    <p:sldId id="353" r:id="rId6"/>
    <p:sldId id="355" r:id="rId7"/>
    <p:sldId id="357" r:id="rId8"/>
    <p:sldId id="396" r:id="rId9"/>
    <p:sldId id="304" r:id="rId10"/>
    <p:sldId id="305" r:id="rId11"/>
    <p:sldId id="306" r:id="rId12"/>
    <p:sldId id="276" r:id="rId13"/>
    <p:sldId id="367" r:id="rId14"/>
    <p:sldId id="375" r:id="rId15"/>
    <p:sldId id="280" r:id="rId16"/>
    <p:sldId id="297" r:id="rId17"/>
    <p:sldId id="310" r:id="rId18"/>
    <p:sldId id="395" r:id="rId19"/>
    <p:sldId id="315" r:id="rId20"/>
    <p:sldId id="427" r:id="rId21"/>
    <p:sldId id="328" r:id="rId22"/>
    <p:sldId id="329" r:id="rId23"/>
    <p:sldId id="330" r:id="rId24"/>
    <p:sldId id="331" r:id="rId25"/>
    <p:sldId id="332" r:id="rId26"/>
    <p:sldId id="333" r:id="rId27"/>
    <p:sldId id="334" r:id="rId28"/>
    <p:sldId id="335" r:id="rId29"/>
    <p:sldId id="311" r:id="rId30"/>
    <p:sldId id="343" r:id="rId31"/>
    <p:sldId id="312" r:id="rId32"/>
    <p:sldId id="284" r:id="rId33"/>
    <p:sldId id="348" r:id="rId34"/>
    <p:sldId id="436" r:id="rId35"/>
    <p:sldId id="399" r:id="rId36"/>
    <p:sldId id="401" r:id="rId37"/>
    <p:sldId id="402" r:id="rId38"/>
    <p:sldId id="403" r:id="rId39"/>
    <p:sldId id="404" r:id="rId40"/>
    <p:sldId id="405" r:id="rId41"/>
    <p:sldId id="406" r:id="rId42"/>
    <p:sldId id="407" r:id="rId43"/>
    <p:sldId id="429" r:id="rId44"/>
    <p:sldId id="430" r:id="rId45"/>
    <p:sldId id="409" r:id="rId46"/>
    <p:sldId id="410" r:id="rId47"/>
    <p:sldId id="411" r:id="rId48"/>
    <p:sldId id="412" r:id="rId49"/>
    <p:sldId id="414" r:id="rId50"/>
    <p:sldId id="415" r:id="rId51"/>
    <p:sldId id="416" r:id="rId52"/>
    <p:sldId id="417" r:id="rId53"/>
    <p:sldId id="437" r:id="rId54"/>
    <p:sldId id="438" r:id="rId55"/>
    <p:sldId id="426" r:id="rId56"/>
    <p:sldId id="418" r:id="rId57"/>
    <p:sldId id="419" r:id="rId58"/>
    <p:sldId id="389" r:id="rId59"/>
    <p:sldId id="390" r:id="rId60"/>
    <p:sldId id="420" r:id="rId61"/>
    <p:sldId id="421" r:id="rId62"/>
    <p:sldId id="422" r:id="rId63"/>
    <p:sldId id="423" r:id="rId64"/>
    <p:sldId id="424" r:id="rId65"/>
    <p:sldId id="425" r:id="rId66"/>
    <p:sldId id="432" r:id="rId67"/>
    <p:sldId id="433" r:id="rId68"/>
    <p:sldId id="434" r:id="rId69"/>
    <p:sldId id="435" r:id="rId70"/>
    <p:sldId id="431" r:id="rId71"/>
    <p:sldId id="428" r:id="rId7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n-ea"/>
        <a:cs typeface="+mn-cs"/>
      </a:defRPr>
    </a:lvl5pPr>
    <a:lvl6pPr marL="2286000" algn="l" defTabSz="914400" rtl="0" eaLnBrk="1" latinLnBrk="0" hangingPunct="1">
      <a:defRPr sz="2400" kern="1200">
        <a:solidFill>
          <a:schemeClr val="tx1"/>
        </a:solidFill>
        <a:latin typeface="Times" pitchFamily="2" charset="0"/>
        <a:ea typeface="+mn-ea"/>
        <a:cs typeface="+mn-cs"/>
      </a:defRPr>
    </a:lvl6pPr>
    <a:lvl7pPr marL="2743200" algn="l" defTabSz="914400" rtl="0" eaLnBrk="1" latinLnBrk="0" hangingPunct="1">
      <a:defRPr sz="2400" kern="1200">
        <a:solidFill>
          <a:schemeClr val="tx1"/>
        </a:solidFill>
        <a:latin typeface="Times" pitchFamily="2" charset="0"/>
        <a:ea typeface="+mn-ea"/>
        <a:cs typeface="+mn-cs"/>
      </a:defRPr>
    </a:lvl7pPr>
    <a:lvl8pPr marL="3200400" algn="l" defTabSz="914400" rtl="0" eaLnBrk="1" latinLnBrk="0" hangingPunct="1">
      <a:defRPr sz="2400" kern="1200">
        <a:solidFill>
          <a:schemeClr val="tx1"/>
        </a:solidFill>
        <a:latin typeface="Times" pitchFamily="2" charset="0"/>
        <a:ea typeface="+mn-ea"/>
        <a:cs typeface="+mn-cs"/>
      </a:defRPr>
    </a:lvl8pPr>
    <a:lvl9pPr marL="3657600" algn="l" defTabSz="914400" rtl="0" eaLnBrk="1" latinLnBrk="0" hangingPunct="1">
      <a:defRPr sz="2400" kern="1200">
        <a:solidFill>
          <a:schemeClr val="tx1"/>
        </a:solidFill>
        <a:latin typeface="Times"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0884"/>
  </p:normalViewPr>
  <p:slideViewPr>
    <p:cSldViewPr snapToGrid="0">
      <p:cViewPr varScale="1">
        <p:scale>
          <a:sx n="103" d="100"/>
          <a:sy n="103" d="100"/>
        </p:scale>
        <p:origin x="145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B676A6C-01BF-A940-9DC4-B0BE9687827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23555" name="Rectangle 3">
            <a:extLst>
              <a:ext uri="{FF2B5EF4-FFF2-40B4-BE49-F238E27FC236}">
                <a16:creationId xmlns:a16="http://schemas.microsoft.com/office/drawing/2014/main" id="{1082E07A-B88F-514A-9ECA-88C4C988CD1A}"/>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23556" name="Rectangle 4">
            <a:extLst>
              <a:ext uri="{FF2B5EF4-FFF2-40B4-BE49-F238E27FC236}">
                <a16:creationId xmlns:a16="http://schemas.microsoft.com/office/drawing/2014/main" id="{6B510190-B828-524F-86BF-F20DFB2D87E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a:extLst>
              <a:ext uri="{FF2B5EF4-FFF2-40B4-BE49-F238E27FC236}">
                <a16:creationId xmlns:a16="http://schemas.microsoft.com/office/drawing/2014/main" id="{D84B8C78-F77F-BB49-BF63-E17B28F5A6CD}"/>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558" name="Rectangle 6">
            <a:extLst>
              <a:ext uri="{FF2B5EF4-FFF2-40B4-BE49-F238E27FC236}">
                <a16:creationId xmlns:a16="http://schemas.microsoft.com/office/drawing/2014/main" id="{DD177049-0A23-3D4D-8CF8-607E1D60C2E3}"/>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3559" name="Rectangle 7">
            <a:extLst>
              <a:ext uri="{FF2B5EF4-FFF2-40B4-BE49-F238E27FC236}">
                <a16:creationId xmlns:a16="http://schemas.microsoft.com/office/drawing/2014/main" id="{6620E9C8-977D-494D-BF44-D98569000659}"/>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D7B07DB-AB9F-3E47-A5E8-C944411BCE4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 charset="0"/>
        <a:ea typeface="+mn-ea"/>
        <a:cs typeface="+mn-cs"/>
      </a:defRPr>
    </a:lvl1pPr>
    <a:lvl2pPr marL="457200" algn="l" rtl="0" fontAlgn="base">
      <a:spcBef>
        <a:spcPct val="30000"/>
      </a:spcBef>
      <a:spcAft>
        <a:spcPct val="0"/>
      </a:spcAft>
      <a:defRPr sz="1200" kern="1200">
        <a:solidFill>
          <a:schemeClr val="tx1"/>
        </a:solidFill>
        <a:latin typeface="Times" pitchFamily="2" charset="0"/>
        <a:ea typeface="+mn-ea"/>
        <a:cs typeface="+mn-cs"/>
      </a:defRPr>
    </a:lvl2pPr>
    <a:lvl3pPr marL="914400" algn="l" rtl="0" fontAlgn="base">
      <a:spcBef>
        <a:spcPct val="30000"/>
      </a:spcBef>
      <a:spcAft>
        <a:spcPct val="0"/>
      </a:spcAft>
      <a:defRPr sz="1200" kern="1200">
        <a:solidFill>
          <a:schemeClr val="tx1"/>
        </a:solidFill>
        <a:latin typeface="Times" pitchFamily="2" charset="0"/>
        <a:ea typeface="+mn-ea"/>
        <a:cs typeface="+mn-cs"/>
      </a:defRPr>
    </a:lvl3pPr>
    <a:lvl4pPr marL="1371600" algn="l" rtl="0" fontAlgn="base">
      <a:spcBef>
        <a:spcPct val="30000"/>
      </a:spcBef>
      <a:spcAft>
        <a:spcPct val="0"/>
      </a:spcAft>
      <a:defRPr sz="1200" kern="1200">
        <a:solidFill>
          <a:schemeClr val="tx1"/>
        </a:solidFill>
        <a:latin typeface="Times" pitchFamily="2" charset="0"/>
        <a:ea typeface="+mn-ea"/>
        <a:cs typeface="+mn-cs"/>
      </a:defRPr>
    </a:lvl4pPr>
    <a:lvl5pPr marL="1828800" algn="l" rtl="0" fontAlgn="base">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61BF2A8-8639-3048-B863-B4277A115A08}"/>
              </a:ext>
            </a:extLst>
          </p:cNvPr>
          <p:cNvSpPr>
            <a:spLocks noGrp="1" noChangeArrowheads="1"/>
          </p:cNvSpPr>
          <p:nvPr>
            <p:ph type="sldNum" sz="quarter" idx="5"/>
          </p:nvPr>
        </p:nvSpPr>
        <p:spPr>
          <a:ln/>
        </p:spPr>
        <p:txBody>
          <a:bodyPr/>
          <a:lstStyle/>
          <a:p>
            <a:fld id="{2C6A4F7A-661E-4845-AD90-4C47DB2BC866}" type="slidenum">
              <a:rPr lang="en-US" altLang="en-US"/>
              <a:pPr/>
              <a:t>1</a:t>
            </a:fld>
            <a:endParaRPr lang="en-US" altLang="en-US"/>
          </a:p>
        </p:txBody>
      </p:sp>
      <p:sp>
        <p:nvSpPr>
          <p:cNvPr id="239618" name="Rectangle 2">
            <a:extLst>
              <a:ext uri="{FF2B5EF4-FFF2-40B4-BE49-F238E27FC236}">
                <a16:creationId xmlns:a16="http://schemas.microsoft.com/office/drawing/2014/main" id="{EF445B32-F6EC-CB40-9DDF-B2FAFD9E6E7C}"/>
              </a:ext>
            </a:extLst>
          </p:cNvPr>
          <p:cNvSpPr>
            <a:spLocks noGrp="1" noRot="1" noChangeAspect="1" noChangeArrowheads="1" noTextEdit="1"/>
          </p:cNvSpPr>
          <p:nvPr>
            <p:ph type="sldImg"/>
          </p:nvPr>
        </p:nvSpPr>
        <p:spPr>
          <a:ln/>
        </p:spPr>
      </p:sp>
      <p:sp>
        <p:nvSpPr>
          <p:cNvPr id="239619" name="Rectangle 3">
            <a:extLst>
              <a:ext uri="{FF2B5EF4-FFF2-40B4-BE49-F238E27FC236}">
                <a16:creationId xmlns:a16="http://schemas.microsoft.com/office/drawing/2014/main" id="{1AD9E90A-7D6B-DF4A-B4C6-AFC4A798E13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48A7666-DD86-654F-8B81-77E89C2C3955}"/>
              </a:ext>
            </a:extLst>
          </p:cNvPr>
          <p:cNvSpPr>
            <a:spLocks noGrp="1" noChangeArrowheads="1"/>
          </p:cNvSpPr>
          <p:nvPr>
            <p:ph type="sldNum" sz="quarter" idx="5"/>
          </p:nvPr>
        </p:nvSpPr>
        <p:spPr>
          <a:ln/>
        </p:spPr>
        <p:txBody>
          <a:bodyPr/>
          <a:lstStyle/>
          <a:p>
            <a:fld id="{D663791E-6E07-1E49-9F5D-AFC981F3F2D3}" type="slidenum">
              <a:rPr lang="en-US" altLang="en-US"/>
              <a:pPr/>
              <a:t>10</a:t>
            </a:fld>
            <a:endParaRPr lang="en-US" altLang="en-US"/>
          </a:p>
        </p:txBody>
      </p:sp>
      <p:sp>
        <p:nvSpPr>
          <p:cNvPr id="247810" name="Rectangle 2">
            <a:extLst>
              <a:ext uri="{FF2B5EF4-FFF2-40B4-BE49-F238E27FC236}">
                <a16:creationId xmlns:a16="http://schemas.microsoft.com/office/drawing/2014/main" id="{C38269FE-820D-9744-B7CB-B1B26B7794F4}"/>
              </a:ext>
            </a:extLst>
          </p:cNvPr>
          <p:cNvSpPr>
            <a:spLocks noGrp="1" noRot="1" noChangeAspect="1" noChangeArrowheads="1" noTextEdit="1"/>
          </p:cNvSpPr>
          <p:nvPr>
            <p:ph type="sldImg"/>
          </p:nvPr>
        </p:nvSpPr>
        <p:spPr>
          <a:ln/>
        </p:spPr>
      </p:sp>
      <p:sp>
        <p:nvSpPr>
          <p:cNvPr id="247811" name="Rectangle 3">
            <a:extLst>
              <a:ext uri="{FF2B5EF4-FFF2-40B4-BE49-F238E27FC236}">
                <a16:creationId xmlns:a16="http://schemas.microsoft.com/office/drawing/2014/main" id="{CE9AF0F6-ADE8-1E4F-86C8-F9CEA66084F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8CFD216-5E8F-E640-8817-10623EC822CC}"/>
              </a:ext>
            </a:extLst>
          </p:cNvPr>
          <p:cNvSpPr>
            <a:spLocks noGrp="1" noChangeArrowheads="1"/>
          </p:cNvSpPr>
          <p:nvPr>
            <p:ph type="sldNum" sz="quarter" idx="5"/>
          </p:nvPr>
        </p:nvSpPr>
        <p:spPr>
          <a:ln/>
        </p:spPr>
        <p:txBody>
          <a:bodyPr/>
          <a:lstStyle/>
          <a:p>
            <a:fld id="{10DA20FD-FE2E-164A-B518-E41C9B518412}" type="slidenum">
              <a:rPr lang="en-US" altLang="en-US"/>
              <a:pPr/>
              <a:t>11</a:t>
            </a:fld>
            <a:endParaRPr lang="en-US" altLang="en-US"/>
          </a:p>
        </p:txBody>
      </p:sp>
      <p:sp>
        <p:nvSpPr>
          <p:cNvPr id="248834" name="Rectangle 2">
            <a:extLst>
              <a:ext uri="{FF2B5EF4-FFF2-40B4-BE49-F238E27FC236}">
                <a16:creationId xmlns:a16="http://schemas.microsoft.com/office/drawing/2014/main" id="{14FF33CB-3190-0248-ACE6-666F58652EC5}"/>
              </a:ext>
            </a:extLst>
          </p:cNvPr>
          <p:cNvSpPr>
            <a:spLocks noGrp="1" noRot="1" noChangeAspect="1" noChangeArrowheads="1" noTextEdit="1"/>
          </p:cNvSpPr>
          <p:nvPr>
            <p:ph type="sldImg"/>
          </p:nvPr>
        </p:nvSpPr>
        <p:spPr>
          <a:ln/>
        </p:spPr>
      </p:sp>
      <p:sp>
        <p:nvSpPr>
          <p:cNvPr id="248835" name="Rectangle 3">
            <a:extLst>
              <a:ext uri="{FF2B5EF4-FFF2-40B4-BE49-F238E27FC236}">
                <a16:creationId xmlns:a16="http://schemas.microsoft.com/office/drawing/2014/main" id="{EC3E21E1-516C-3447-96ED-0C08E337BDB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44EC9FF-D408-9241-973D-5980EF491221}"/>
              </a:ext>
            </a:extLst>
          </p:cNvPr>
          <p:cNvSpPr>
            <a:spLocks noGrp="1" noChangeArrowheads="1"/>
          </p:cNvSpPr>
          <p:nvPr>
            <p:ph type="sldNum" sz="quarter" idx="5"/>
          </p:nvPr>
        </p:nvSpPr>
        <p:spPr>
          <a:ln/>
        </p:spPr>
        <p:txBody>
          <a:bodyPr/>
          <a:lstStyle/>
          <a:p>
            <a:fld id="{14F01E4A-98FC-5D41-81E7-E381FD04E491}" type="slidenum">
              <a:rPr lang="en-US" altLang="en-US"/>
              <a:pPr/>
              <a:t>12</a:t>
            </a:fld>
            <a:endParaRPr lang="en-US" altLang="en-US"/>
          </a:p>
        </p:txBody>
      </p:sp>
      <p:sp>
        <p:nvSpPr>
          <p:cNvPr id="24578" name="Rectangle 2">
            <a:extLst>
              <a:ext uri="{FF2B5EF4-FFF2-40B4-BE49-F238E27FC236}">
                <a16:creationId xmlns:a16="http://schemas.microsoft.com/office/drawing/2014/main" id="{D878ABC8-09B6-774B-A1FF-C9D3211CE434}"/>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579" name="Rectangle 3">
            <a:extLst>
              <a:ext uri="{FF2B5EF4-FFF2-40B4-BE49-F238E27FC236}">
                <a16:creationId xmlns:a16="http://schemas.microsoft.com/office/drawing/2014/main" id="{AEC9E1DB-DA42-CD41-BA6B-F4EBCBD31CF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8A9BE3-F97C-DB46-A453-66E37EF1164B}"/>
              </a:ext>
            </a:extLst>
          </p:cNvPr>
          <p:cNvSpPr>
            <a:spLocks noGrp="1" noChangeArrowheads="1"/>
          </p:cNvSpPr>
          <p:nvPr>
            <p:ph type="sldNum" sz="quarter" idx="5"/>
          </p:nvPr>
        </p:nvSpPr>
        <p:spPr>
          <a:ln/>
        </p:spPr>
        <p:txBody>
          <a:bodyPr/>
          <a:lstStyle/>
          <a:p>
            <a:fld id="{242EA301-40EC-9A42-A25E-2B698D98B7BA}" type="slidenum">
              <a:rPr lang="en-US" altLang="en-US"/>
              <a:pPr/>
              <a:t>13</a:t>
            </a:fld>
            <a:endParaRPr lang="en-US" altLang="en-US"/>
          </a:p>
        </p:txBody>
      </p:sp>
      <p:sp>
        <p:nvSpPr>
          <p:cNvPr id="249858" name="Rectangle 2">
            <a:extLst>
              <a:ext uri="{FF2B5EF4-FFF2-40B4-BE49-F238E27FC236}">
                <a16:creationId xmlns:a16="http://schemas.microsoft.com/office/drawing/2014/main" id="{958CE1D1-7281-0B42-B78F-ABFDA03B90EA}"/>
              </a:ext>
            </a:extLst>
          </p:cNvPr>
          <p:cNvSpPr>
            <a:spLocks noGrp="1" noRot="1" noChangeAspect="1" noChangeArrowheads="1" noTextEdit="1"/>
          </p:cNvSpPr>
          <p:nvPr>
            <p:ph type="sldImg"/>
          </p:nvPr>
        </p:nvSpPr>
        <p:spPr>
          <a:ln/>
        </p:spPr>
      </p:sp>
      <p:sp>
        <p:nvSpPr>
          <p:cNvPr id="249859" name="Rectangle 3">
            <a:extLst>
              <a:ext uri="{FF2B5EF4-FFF2-40B4-BE49-F238E27FC236}">
                <a16:creationId xmlns:a16="http://schemas.microsoft.com/office/drawing/2014/main" id="{E5422ED3-2362-F541-AEAB-82EE0BA8DD8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34EFB4-216C-2143-8CF5-3FB78521CB34}"/>
              </a:ext>
            </a:extLst>
          </p:cNvPr>
          <p:cNvSpPr>
            <a:spLocks noGrp="1" noChangeArrowheads="1"/>
          </p:cNvSpPr>
          <p:nvPr>
            <p:ph type="sldNum" sz="quarter" idx="5"/>
          </p:nvPr>
        </p:nvSpPr>
        <p:spPr>
          <a:ln/>
        </p:spPr>
        <p:txBody>
          <a:bodyPr/>
          <a:lstStyle/>
          <a:p>
            <a:fld id="{3DE26703-1DB1-8C46-9474-976CE72729E1}" type="slidenum">
              <a:rPr lang="en-US" altLang="en-US"/>
              <a:pPr/>
              <a:t>14</a:t>
            </a:fld>
            <a:endParaRPr lang="en-US" altLang="en-US"/>
          </a:p>
        </p:txBody>
      </p:sp>
      <p:sp>
        <p:nvSpPr>
          <p:cNvPr id="251906" name="Rectangle 2">
            <a:extLst>
              <a:ext uri="{FF2B5EF4-FFF2-40B4-BE49-F238E27FC236}">
                <a16:creationId xmlns:a16="http://schemas.microsoft.com/office/drawing/2014/main" id="{6E6E7820-23B8-7742-9A64-DE4822D1B7CD}"/>
              </a:ext>
            </a:extLst>
          </p:cNvPr>
          <p:cNvSpPr>
            <a:spLocks noGrp="1" noRot="1" noChangeAspect="1" noChangeArrowheads="1" noTextEdit="1"/>
          </p:cNvSpPr>
          <p:nvPr>
            <p:ph type="sldImg"/>
          </p:nvPr>
        </p:nvSpPr>
        <p:spPr>
          <a:ln/>
        </p:spPr>
      </p:sp>
      <p:sp>
        <p:nvSpPr>
          <p:cNvPr id="251907" name="Rectangle 3">
            <a:extLst>
              <a:ext uri="{FF2B5EF4-FFF2-40B4-BE49-F238E27FC236}">
                <a16:creationId xmlns:a16="http://schemas.microsoft.com/office/drawing/2014/main" id="{4ADDF9A8-5EFD-FA49-9582-F1020147F43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37A173E-230F-F442-9112-A011DDAAAAF2}"/>
              </a:ext>
            </a:extLst>
          </p:cNvPr>
          <p:cNvSpPr>
            <a:spLocks noGrp="1" noChangeArrowheads="1"/>
          </p:cNvSpPr>
          <p:nvPr>
            <p:ph type="sldNum" sz="quarter" idx="5"/>
          </p:nvPr>
        </p:nvSpPr>
        <p:spPr>
          <a:ln/>
        </p:spPr>
        <p:txBody>
          <a:bodyPr/>
          <a:lstStyle/>
          <a:p>
            <a:fld id="{47E2F1C1-748C-264E-A275-541FD0B06BB0}" type="slidenum">
              <a:rPr lang="en-US" altLang="en-US"/>
              <a:pPr/>
              <a:t>15</a:t>
            </a:fld>
            <a:endParaRPr lang="en-US" altLang="en-US"/>
          </a:p>
        </p:txBody>
      </p:sp>
      <p:sp>
        <p:nvSpPr>
          <p:cNvPr id="250882" name="Rectangle 2">
            <a:extLst>
              <a:ext uri="{FF2B5EF4-FFF2-40B4-BE49-F238E27FC236}">
                <a16:creationId xmlns:a16="http://schemas.microsoft.com/office/drawing/2014/main" id="{523D1A7E-8F59-8544-95DC-A2C5601206E2}"/>
              </a:ext>
            </a:extLst>
          </p:cNvPr>
          <p:cNvSpPr>
            <a:spLocks noGrp="1" noRot="1" noChangeAspect="1" noChangeArrowheads="1" noTextEdit="1"/>
          </p:cNvSpPr>
          <p:nvPr>
            <p:ph type="sldImg"/>
          </p:nvPr>
        </p:nvSpPr>
        <p:spPr>
          <a:ln/>
        </p:spPr>
      </p:sp>
      <p:sp>
        <p:nvSpPr>
          <p:cNvPr id="250883" name="Rectangle 3">
            <a:extLst>
              <a:ext uri="{FF2B5EF4-FFF2-40B4-BE49-F238E27FC236}">
                <a16:creationId xmlns:a16="http://schemas.microsoft.com/office/drawing/2014/main" id="{12FDCDE2-6208-A84F-B2D7-990F0F3B23A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80871B5-2CC4-1949-AB6D-75F769B19DDB}"/>
              </a:ext>
            </a:extLst>
          </p:cNvPr>
          <p:cNvSpPr>
            <a:spLocks noGrp="1" noChangeArrowheads="1"/>
          </p:cNvSpPr>
          <p:nvPr>
            <p:ph type="sldNum" sz="quarter" idx="5"/>
          </p:nvPr>
        </p:nvSpPr>
        <p:spPr>
          <a:ln/>
        </p:spPr>
        <p:txBody>
          <a:bodyPr/>
          <a:lstStyle/>
          <a:p>
            <a:fld id="{9C30307B-3506-5247-9792-4F5B8445F94D}" type="slidenum">
              <a:rPr lang="en-US" altLang="en-US"/>
              <a:pPr/>
              <a:t>16</a:t>
            </a:fld>
            <a:endParaRPr lang="en-US" altLang="en-US"/>
          </a:p>
        </p:txBody>
      </p:sp>
      <p:sp>
        <p:nvSpPr>
          <p:cNvPr id="48130" name="Rectangle 2">
            <a:extLst>
              <a:ext uri="{FF2B5EF4-FFF2-40B4-BE49-F238E27FC236}">
                <a16:creationId xmlns:a16="http://schemas.microsoft.com/office/drawing/2014/main" id="{BA661979-86BF-4F4D-A76A-0BDD4A786EE6}"/>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1" name="Rectangle 3">
            <a:extLst>
              <a:ext uri="{FF2B5EF4-FFF2-40B4-BE49-F238E27FC236}">
                <a16:creationId xmlns:a16="http://schemas.microsoft.com/office/drawing/2014/main" id="{0D0E745C-FF5C-C142-87A1-BEA245746D0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B003C98-330B-F349-8AE2-84DE42B99DD7}"/>
              </a:ext>
            </a:extLst>
          </p:cNvPr>
          <p:cNvSpPr>
            <a:spLocks noGrp="1" noChangeArrowheads="1"/>
          </p:cNvSpPr>
          <p:nvPr>
            <p:ph type="sldNum" sz="quarter" idx="5"/>
          </p:nvPr>
        </p:nvSpPr>
        <p:spPr>
          <a:ln/>
        </p:spPr>
        <p:txBody>
          <a:bodyPr/>
          <a:lstStyle/>
          <a:p>
            <a:fld id="{8BC1F25C-1351-8B44-99C8-CD4594C1A635}" type="slidenum">
              <a:rPr lang="en-US" altLang="en-US"/>
              <a:pPr/>
              <a:t>17</a:t>
            </a:fld>
            <a:endParaRPr lang="en-US" altLang="en-US"/>
          </a:p>
        </p:txBody>
      </p:sp>
      <p:sp>
        <p:nvSpPr>
          <p:cNvPr id="252930" name="Rectangle 2">
            <a:extLst>
              <a:ext uri="{FF2B5EF4-FFF2-40B4-BE49-F238E27FC236}">
                <a16:creationId xmlns:a16="http://schemas.microsoft.com/office/drawing/2014/main" id="{8886D872-259F-E746-8BED-F0C2BEBE75D1}"/>
              </a:ext>
            </a:extLst>
          </p:cNvPr>
          <p:cNvSpPr>
            <a:spLocks noGrp="1" noRot="1" noChangeAspect="1" noChangeArrowheads="1" noTextEdit="1"/>
          </p:cNvSpPr>
          <p:nvPr>
            <p:ph type="sldImg"/>
          </p:nvPr>
        </p:nvSpPr>
        <p:spPr>
          <a:ln/>
        </p:spPr>
      </p:sp>
      <p:sp>
        <p:nvSpPr>
          <p:cNvPr id="252931" name="Rectangle 3">
            <a:extLst>
              <a:ext uri="{FF2B5EF4-FFF2-40B4-BE49-F238E27FC236}">
                <a16:creationId xmlns:a16="http://schemas.microsoft.com/office/drawing/2014/main" id="{CC5A7C4C-6BC3-104E-A233-6715B008B4D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233AC8F-D8D7-894E-911E-5AB5FE0618EE}"/>
              </a:ext>
            </a:extLst>
          </p:cNvPr>
          <p:cNvSpPr>
            <a:spLocks noGrp="1" noChangeArrowheads="1"/>
          </p:cNvSpPr>
          <p:nvPr>
            <p:ph type="sldNum" sz="quarter" idx="5"/>
          </p:nvPr>
        </p:nvSpPr>
        <p:spPr>
          <a:ln/>
        </p:spPr>
        <p:txBody>
          <a:bodyPr/>
          <a:lstStyle/>
          <a:p>
            <a:fld id="{B0B35279-DA94-E442-BAB6-AA72B0D09F43}" type="slidenum">
              <a:rPr lang="en-US" altLang="en-US"/>
              <a:pPr/>
              <a:t>18</a:t>
            </a:fld>
            <a:endParaRPr lang="en-US" altLang="en-US"/>
          </a:p>
        </p:txBody>
      </p:sp>
      <p:sp>
        <p:nvSpPr>
          <p:cNvPr id="254978" name="Rectangle 2">
            <a:extLst>
              <a:ext uri="{FF2B5EF4-FFF2-40B4-BE49-F238E27FC236}">
                <a16:creationId xmlns:a16="http://schemas.microsoft.com/office/drawing/2014/main" id="{D0326DA8-2C67-E446-A945-77C7D8045067}"/>
              </a:ext>
            </a:extLst>
          </p:cNvPr>
          <p:cNvSpPr>
            <a:spLocks noGrp="1" noRot="1" noChangeAspect="1" noChangeArrowheads="1" noTextEdit="1"/>
          </p:cNvSpPr>
          <p:nvPr>
            <p:ph type="sldImg"/>
          </p:nvPr>
        </p:nvSpPr>
        <p:spPr>
          <a:ln/>
        </p:spPr>
      </p:sp>
      <p:sp>
        <p:nvSpPr>
          <p:cNvPr id="254979" name="Rectangle 3">
            <a:extLst>
              <a:ext uri="{FF2B5EF4-FFF2-40B4-BE49-F238E27FC236}">
                <a16:creationId xmlns:a16="http://schemas.microsoft.com/office/drawing/2014/main" id="{D34B2B4C-0E0E-8342-B35B-01030B58DDF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3B7B18B-24CB-CE40-9D6F-6171BABE1005}"/>
              </a:ext>
            </a:extLst>
          </p:cNvPr>
          <p:cNvSpPr>
            <a:spLocks noGrp="1" noChangeArrowheads="1"/>
          </p:cNvSpPr>
          <p:nvPr>
            <p:ph type="sldNum" sz="quarter" idx="5"/>
          </p:nvPr>
        </p:nvSpPr>
        <p:spPr>
          <a:ln/>
        </p:spPr>
        <p:txBody>
          <a:bodyPr/>
          <a:lstStyle/>
          <a:p>
            <a:fld id="{C2A391F9-0C22-5549-86E4-146B2520B9E4}" type="slidenum">
              <a:rPr lang="en-US" altLang="en-US"/>
              <a:pPr/>
              <a:t>19</a:t>
            </a:fld>
            <a:endParaRPr lang="en-US" altLang="en-US"/>
          </a:p>
        </p:txBody>
      </p:sp>
      <p:sp>
        <p:nvSpPr>
          <p:cNvPr id="256002" name="Rectangle 2">
            <a:extLst>
              <a:ext uri="{FF2B5EF4-FFF2-40B4-BE49-F238E27FC236}">
                <a16:creationId xmlns:a16="http://schemas.microsoft.com/office/drawing/2014/main" id="{2F94AD06-7C9C-EB42-A729-9CCE2FCDC136}"/>
              </a:ext>
            </a:extLst>
          </p:cNvPr>
          <p:cNvSpPr>
            <a:spLocks noGrp="1" noRot="1" noChangeAspect="1" noChangeArrowheads="1" noTextEdit="1"/>
          </p:cNvSpPr>
          <p:nvPr>
            <p:ph type="sldImg"/>
          </p:nvPr>
        </p:nvSpPr>
        <p:spPr>
          <a:ln/>
        </p:spPr>
      </p:sp>
      <p:sp>
        <p:nvSpPr>
          <p:cNvPr id="256003" name="Rectangle 3">
            <a:extLst>
              <a:ext uri="{FF2B5EF4-FFF2-40B4-BE49-F238E27FC236}">
                <a16:creationId xmlns:a16="http://schemas.microsoft.com/office/drawing/2014/main" id="{51A0D64A-028A-6140-8C05-9EED52FE71B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CFCAA7-0433-9C41-857A-EF585FE706DC}"/>
              </a:ext>
            </a:extLst>
          </p:cNvPr>
          <p:cNvSpPr>
            <a:spLocks noGrp="1" noChangeArrowheads="1"/>
          </p:cNvSpPr>
          <p:nvPr>
            <p:ph type="sldNum" sz="quarter" idx="5"/>
          </p:nvPr>
        </p:nvSpPr>
        <p:spPr>
          <a:ln/>
        </p:spPr>
        <p:txBody>
          <a:bodyPr/>
          <a:lstStyle/>
          <a:p>
            <a:fld id="{361D7E37-FD39-8A49-8BAA-29513452E4CE}" type="slidenum">
              <a:rPr lang="en-US" altLang="en-US"/>
              <a:pPr/>
              <a:t>2</a:t>
            </a:fld>
            <a:endParaRPr lang="en-US" altLang="en-US"/>
          </a:p>
        </p:txBody>
      </p:sp>
      <p:sp>
        <p:nvSpPr>
          <p:cNvPr id="240642" name="Rectangle 2">
            <a:extLst>
              <a:ext uri="{FF2B5EF4-FFF2-40B4-BE49-F238E27FC236}">
                <a16:creationId xmlns:a16="http://schemas.microsoft.com/office/drawing/2014/main" id="{DEB06F67-0D1D-FA49-B9DE-1D72CE3FC97D}"/>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C0111104-B0B9-BC44-999C-139E52AB79D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9DCDAFB-81CD-E94C-B9DA-1769FBD63AAA}"/>
              </a:ext>
            </a:extLst>
          </p:cNvPr>
          <p:cNvSpPr>
            <a:spLocks noGrp="1" noChangeArrowheads="1"/>
          </p:cNvSpPr>
          <p:nvPr>
            <p:ph type="sldNum" sz="quarter" idx="5"/>
          </p:nvPr>
        </p:nvSpPr>
        <p:spPr>
          <a:ln/>
        </p:spPr>
        <p:txBody>
          <a:bodyPr/>
          <a:lstStyle/>
          <a:p>
            <a:fld id="{07E6C961-6495-5E43-9878-C02FE08D10DF}" type="slidenum">
              <a:rPr lang="en-US" altLang="en-US"/>
              <a:pPr/>
              <a:t>20</a:t>
            </a:fld>
            <a:endParaRPr lang="en-US" altLang="en-US"/>
          </a:p>
        </p:txBody>
      </p:sp>
      <p:sp>
        <p:nvSpPr>
          <p:cNvPr id="258050" name="Rectangle 2">
            <a:extLst>
              <a:ext uri="{FF2B5EF4-FFF2-40B4-BE49-F238E27FC236}">
                <a16:creationId xmlns:a16="http://schemas.microsoft.com/office/drawing/2014/main" id="{94A9832A-09FA-2343-8340-958730B84E16}"/>
              </a:ext>
            </a:extLst>
          </p:cNvPr>
          <p:cNvSpPr>
            <a:spLocks noGrp="1" noRot="1" noChangeAspect="1" noChangeArrowheads="1" noTextEdit="1"/>
          </p:cNvSpPr>
          <p:nvPr>
            <p:ph type="sldImg"/>
          </p:nvPr>
        </p:nvSpPr>
        <p:spPr>
          <a:ln/>
        </p:spPr>
      </p:sp>
      <p:sp>
        <p:nvSpPr>
          <p:cNvPr id="258051" name="Rectangle 3">
            <a:extLst>
              <a:ext uri="{FF2B5EF4-FFF2-40B4-BE49-F238E27FC236}">
                <a16:creationId xmlns:a16="http://schemas.microsoft.com/office/drawing/2014/main" id="{3D13F0A0-0C6B-5046-B862-BBCFC038B03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502E22-DAE1-FC41-ABD3-A32450C2B683}"/>
              </a:ext>
            </a:extLst>
          </p:cNvPr>
          <p:cNvSpPr>
            <a:spLocks noGrp="1" noChangeArrowheads="1"/>
          </p:cNvSpPr>
          <p:nvPr>
            <p:ph type="sldNum" sz="quarter" idx="5"/>
          </p:nvPr>
        </p:nvSpPr>
        <p:spPr>
          <a:ln/>
        </p:spPr>
        <p:txBody>
          <a:bodyPr/>
          <a:lstStyle/>
          <a:p>
            <a:fld id="{C3649781-459F-D64F-A69E-31E575C4144D}" type="slidenum">
              <a:rPr lang="en-US" altLang="en-US"/>
              <a:pPr/>
              <a:t>21</a:t>
            </a:fld>
            <a:endParaRPr lang="en-US" altLang="en-US"/>
          </a:p>
        </p:txBody>
      </p:sp>
      <p:sp>
        <p:nvSpPr>
          <p:cNvPr id="84994" name="Rectangle 2">
            <a:extLst>
              <a:ext uri="{FF2B5EF4-FFF2-40B4-BE49-F238E27FC236}">
                <a16:creationId xmlns:a16="http://schemas.microsoft.com/office/drawing/2014/main" id="{1B9E9453-1183-0148-B88B-57C3CE89BB4D}"/>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4995" name="Rectangle 3">
            <a:extLst>
              <a:ext uri="{FF2B5EF4-FFF2-40B4-BE49-F238E27FC236}">
                <a16:creationId xmlns:a16="http://schemas.microsoft.com/office/drawing/2014/main" id="{5254812C-E4FB-1940-8C61-4ED00999CB1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solidFill>
                  <a:srgbClr val="000000"/>
                </a:solidFill>
                <a:latin typeface="Verdana" panose="020B0604030504040204" pitchFamily="34" charset="0"/>
              </a:rPr>
              <a:t>S M O C C</a:t>
            </a:r>
            <a:r>
              <a:rPr lang="en-US" altLang="en-US">
                <a:solidFill>
                  <a:srgbClr val="000000"/>
                </a:solidFill>
                <a:latin typeface="Times New Roman" panose="02020603050405020304" pitchFamily="18" charset="0"/>
              </a:rPr>
              <a:t> </a:t>
            </a:r>
          </a:p>
          <a:p>
            <a:r>
              <a:rPr lang="en-US" altLang="en-US">
                <a:solidFill>
                  <a:srgbClr val="000000"/>
                </a:solidFill>
                <a:latin typeface="Times New Roman" panose="02020603050405020304" pitchFamily="18" charset="0"/>
              </a:rPr>
              <a:t> </a:t>
            </a:r>
            <a:r>
              <a:rPr lang="en-US" altLang="en-US">
                <a:solidFill>
                  <a:srgbClr val="000000"/>
                </a:solidFill>
                <a:latin typeface="Verdana" panose="020B0604030504040204" pitchFamily="34" charset="0"/>
              </a:rPr>
              <a:t>   </a:t>
            </a:r>
            <a:r>
              <a:rPr lang="en-US" altLang="en-US" b="1">
                <a:solidFill>
                  <a:srgbClr val="000000"/>
                </a:solidFill>
                <a:latin typeface="Verdana" panose="020B0604030504040204" pitchFamily="34" charset="0"/>
              </a:rPr>
              <a:t>Objectives</a:t>
            </a:r>
            <a:endParaRPr lang="en-US" altLang="en-US">
              <a:solidFill>
                <a:srgbClr val="000000"/>
              </a:solidFill>
              <a:latin typeface="Times New Roman" panose="02020603050405020304" pitchFamily="18" charset="0"/>
            </a:endParaRPr>
          </a:p>
          <a:p>
            <a:r>
              <a:rPr lang="en-US" altLang="en-US">
                <a:solidFill>
                  <a:srgbClr val="000000"/>
                </a:solidFill>
                <a:latin typeface="Verdana" panose="020B0604030504040204" pitchFamily="34" charset="0"/>
              </a:rPr>
              <a:t>The overall goal of </a:t>
            </a:r>
            <a:r>
              <a:rPr lang="en-US" altLang="en-US" b="1">
                <a:solidFill>
                  <a:srgbClr val="000000"/>
                </a:solidFill>
                <a:latin typeface="Verdana" panose="020B0604030504040204" pitchFamily="34" charset="0"/>
              </a:rPr>
              <a:t>SMOCC</a:t>
            </a:r>
            <a:r>
              <a:rPr lang="en-US" altLang="en-US">
                <a:solidFill>
                  <a:srgbClr val="000000"/>
                </a:solidFill>
                <a:latin typeface="Verdana" panose="020B0604030504040204" pitchFamily="34" charset="0"/>
              </a:rPr>
              <a:t> is to investigate the connection between the composition and abundance of biomass burning aerosol, the lowering of the size of cloud droplets formed on this aerosol, and the climatic consequences of the resulting perturbation of cloud physics. To achieve this goal, we will:</a:t>
            </a:r>
          </a:p>
          <a:p>
            <a:r>
              <a:rPr lang="en-US" altLang="en-US" b="1">
                <a:solidFill>
                  <a:srgbClr val="000080"/>
                </a:solidFill>
                <a:latin typeface="Verdana" panose="020B0604030504040204" pitchFamily="34" charset="0"/>
              </a:rPr>
              <a:t>(1)</a:t>
            </a:r>
            <a:r>
              <a:rPr lang="en-US" altLang="en-US">
                <a:solidFill>
                  <a:srgbClr val="000000"/>
                </a:solidFill>
                <a:latin typeface="Verdana" panose="020B0604030504040204" pitchFamily="34" charset="0"/>
              </a:rPr>
              <a:t> Make field measurements of aerosol and supporting parameters in the Amazon Basin; </a:t>
            </a:r>
          </a:p>
          <a:p>
            <a:r>
              <a:rPr lang="en-US" altLang="en-US" b="1">
                <a:solidFill>
                  <a:srgbClr val="000080"/>
                </a:solidFill>
                <a:latin typeface="Verdana" panose="020B0604030504040204" pitchFamily="34" charset="0"/>
              </a:rPr>
              <a:t>(2)</a:t>
            </a:r>
            <a:r>
              <a:rPr lang="en-US" altLang="en-US">
                <a:solidFill>
                  <a:srgbClr val="000000"/>
                </a:solidFill>
                <a:latin typeface="Verdana" panose="020B0604030504040204" pitchFamily="34" charset="0"/>
              </a:rPr>
              <a:t> chemically characterise the aerosols produced by biomass burning, with particular attention to the organic fraction; </a:t>
            </a:r>
          </a:p>
          <a:p>
            <a:r>
              <a:rPr lang="en-US" altLang="en-US" b="1">
                <a:solidFill>
                  <a:srgbClr val="000080"/>
                </a:solidFill>
                <a:latin typeface="Verdana" panose="020B0604030504040204" pitchFamily="34" charset="0"/>
              </a:rPr>
              <a:t>(3)</a:t>
            </a:r>
            <a:r>
              <a:rPr lang="en-US" altLang="en-US">
                <a:solidFill>
                  <a:srgbClr val="000000"/>
                </a:solidFill>
                <a:latin typeface="Verdana" panose="020B0604030504040204" pitchFamily="34" charset="0"/>
              </a:rPr>
              <a:t> determine the link between the aerosol chemical/physical properties and the aerosol hygroscopic and cloud-nucleating properties; </a:t>
            </a:r>
          </a:p>
          <a:p>
            <a:r>
              <a:rPr lang="en-US" altLang="en-US" b="1">
                <a:solidFill>
                  <a:srgbClr val="000080"/>
                </a:solidFill>
                <a:latin typeface="Verdana" panose="020B0604030504040204" pitchFamily="34" charset="0"/>
              </a:rPr>
              <a:t>(4)</a:t>
            </a:r>
            <a:r>
              <a:rPr lang="en-US" altLang="en-US">
                <a:solidFill>
                  <a:srgbClr val="000000"/>
                </a:solidFill>
                <a:latin typeface="Verdana" panose="020B0604030504040204" pitchFamily="34" charset="0"/>
              </a:rPr>
              <a:t> model the effect of biomass burning aerosol on cloud microphysics at the cloud and regional level; </a:t>
            </a:r>
            <a:r>
              <a:rPr lang="en-US" altLang="en-US" b="1">
                <a:solidFill>
                  <a:srgbClr val="000080"/>
                </a:solidFill>
                <a:latin typeface="Verdana" panose="020B0604030504040204" pitchFamily="34" charset="0"/>
              </a:rPr>
              <a:t>(5)</a:t>
            </a:r>
            <a:r>
              <a:rPr lang="en-US" altLang="en-US">
                <a:solidFill>
                  <a:srgbClr val="000000"/>
                </a:solidFill>
                <a:latin typeface="Verdana" panose="020B0604030504040204" pitchFamily="34" charset="0"/>
              </a:rPr>
              <a:t> investigate the effect of smoke aerosols on climate dynamics and the resulting large-scale climate effects; </a:t>
            </a:r>
          </a:p>
          <a:p>
            <a:r>
              <a:rPr lang="en-US" altLang="en-US" b="1">
                <a:solidFill>
                  <a:srgbClr val="000080"/>
                </a:solidFill>
                <a:latin typeface="Verdana" panose="020B0604030504040204" pitchFamily="34" charset="0"/>
              </a:rPr>
              <a:t>(6)</a:t>
            </a:r>
            <a:r>
              <a:rPr lang="en-US" altLang="en-US">
                <a:solidFill>
                  <a:srgbClr val="000000"/>
                </a:solidFill>
                <a:latin typeface="Verdana" panose="020B0604030504040204" pitchFamily="34" charset="0"/>
              </a:rPr>
              <a:t> use satellite data to detect, validate and quantify the effect of smoke aerosol on cloud properties and precipitation processes.</a:t>
            </a:r>
            <a:r>
              <a:rPr lang="en-US" altLang="en-US">
                <a:solidFill>
                  <a:srgbClr val="000000"/>
                </a:solidFill>
                <a:latin typeface="Times New Roman" panose="02020603050405020304" pitchFamily="18" charset="0"/>
              </a:rPr>
              <a:t> </a:t>
            </a:r>
            <a:endParaRPr lang="en-US" altLang="en-US" sz="1600">
              <a:solidFill>
                <a:srgbClr val="000000"/>
              </a:solidFill>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744295-9FD9-0747-BC7E-2D03D7063506}"/>
              </a:ext>
            </a:extLst>
          </p:cNvPr>
          <p:cNvSpPr>
            <a:spLocks noGrp="1" noChangeArrowheads="1"/>
          </p:cNvSpPr>
          <p:nvPr>
            <p:ph type="sldNum" sz="quarter" idx="5"/>
          </p:nvPr>
        </p:nvSpPr>
        <p:spPr>
          <a:ln/>
        </p:spPr>
        <p:txBody>
          <a:bodyPr/>
          <a:lstStyle/>
          <a:p>
            <a:fld id="{3D953D34-F797-3548-A4AB-06577E64897C}" type="slidenum">
              <a:rPr lang="en-US" altLang="en-US"/>
              <a:pPr/>
              <a:t>22</a:t>
            </a:fld>
            <a:endParaRPr lang="en-US" altLang="en-US"/>
          </a:p>
        </p:txBody>
      </p:sp>
      <p:sp>
        <p:nvSpPr>
          <p:cNvPr id="259074" name="Rectangle 2">
            <a:extLst>
              <a:ext uri="{FF2B5EF4-FFF2-40B4-BE49-F238E27FC236}">
                <a16:creationId xmlns:a16="http://schemas.microsoft.com/office/drawing/2014/main" id="{F0B0E226-3629-2443-8D0C-EFD7BA73A035}"/>
              </a:ext>
            </a:extLst>
          </p:cNvPr>
          <p:cNvSpPr>
            <a:spLocks noGrp="1" noRot="1" noChangeAspect="1" noChangeArrowheads="1" noTextEdit="1"/>
          </p:cNvSpPr>
          <p:nvPr>
            <p:ph type="sldImg"/>
          </p:nvPr>
        </p:nvSpPr>
        <p:spPr>
          <a:ln/>
        </p:spPr>
      </p:sp>
      <p:sp>
        <p:nvSpPr>
          <p:cNvPr id="259075" name="Rectangle 3">
            <a:extLst>
              <a:ext uri="{FF2B5EF4-FFF2-40B4-BE49-F238E27FC236}">
                <a16:creationId xmlns:a16="http://schemas.microsoft.com/office/drawing/2014/main" id="{B8FCC2F5-4B64-744B-A70A-D2A27EE4CFC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A89C4C-9687-6F4B-AB34-A59A0B83B70F}"/>
              </a:ext>
            </a:extLst>
          </p:cNvPr>
          <p:cNvSpPr>
            <a:spLocks noGrp="1" noChangeArrowheads="1"/>
          </p:cNvSpPr>
          <p:nvPr>
            <p:ph type="sldNum" sz="quarter" idx="5"/>
          </p:nvPr>
        </p:nvSpPr>
        <p:spPr>
          <a:ln/>
        </p:spPr>
        <p:txBody>
          <a:bodyPr/>
          <a:lstStyle/>
          <a:p>
            <a:fld id="{BEF5E2D2-428D-B34E-8377-CAE489C0620C}" type="slidenum">
              <a:rPr lang="en-US" altLang="en-US"/>
              <a:pPr/>
              <a:t>23</a:t>
            </a:fld>
            <a:endParaRPr lang="en-US" altLang="en-US"/>
          </a:p>
        </p:txBody>
      </p:sp>
      <p:sp>
        <p:nvSpPr>
          <p:cNvPr id="260098" name="Rectangle 2">
            <a:extLst>
              <a:ext uri="{FF2B5EF4-FFF2-40B4-BE49-F238E27FC236}">
                <a16:creationId xmlns:a16="http://schemas.microsoft.com/office/drawing/2014/main" id="{C7D07825-5642-934E-BF8A-D4FA4C98668D}"/>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5534CEFE-8B2C-BD43-BDAE-FBFC2A90BCF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CB6001-A636-C540-86AD-B31BBC8FCF6A}"/>
              </a:ext>
            </a:extLst>
          </p:cNvPr>
          <p:cNvSpPr>
            <a:spLocks noGrp="1" noChangeArrowheads="1"/>
          </p:cNvSpPr>
          <p:nvPr>
            <p:ph type="sldNum" sz="quarter" idx="5"/>
          </p:nvPr>
        </p:nvSpPr>
        <p:spPr>
          <a:ln/>
        </p:spPr>
        <p:txBody>
          <a:bodyPr/>
          <a:lstStyle/>
          <a:p>
            <a:fld id="{DDBBF11A-4102-634F-B76D-04328998FB42}" type="slidenum">
              <a:rPr lang="en-US" altLang="en-US"/>
              <a:pPr/>
              <a:t>24</a:t>
            </a:fld>
            <a:endParaRPr lang="en-US" altLang="en-US"/>
          </a:p>
        </p:txBody>
      </p:sp>
      <p:sp>
        <p:nvSpPr>
          <p:cNvPr id="261122" name="Rectangle 2">
            <a:extLst>
              <a:ext uri="{FF2B5EF4-FFF2-40B4-BE49-F238E27FC236}">
                <a16:creationId xmlns:a16="http://schemas.microsoft.com/office/drawing/2014/main" id="{062C1F0C-76CB-CD40-AFE8-2B0B83934586}"/>
              </a:ext>
            </a:extLst>
          </p:cNvPr>
          <p:cNvSpPr>
            <a:spLocks noGrp="1" noRot="1" noChangeAspect="1" noChangeArrowheads="1" noTextEdit="1"/>
          </p:cNvSpPr>
          <p:nvPr>
            <p:ph type="sldImg"/>
          </p:nvPr>
        </p:nvSpPr>
        <p:spPr>
          <a:ln/>
        </p:spPr>
      </p:sp>
      <p:sp>
        <p:nvSpPr>
          <p:cNvPr id="261123" name="Rectangle 3">
            <a:extLst>
              <a:ext uri="{FF2B5EF4-FFF2-40B4-BE49-F238E27FC236}">
                <a16:creationId xmlns:a16="http://schemas.microsoft.com/office/drawing/2014/main" id="{23E9E840-D0DD-F244-8740-BA04DD0CE8F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F48041-5F99-5D4A-B722-85AF88EF0092}"/>
              </a:ext>
            </a:extLst>
          </p:cNvPr>
          <p:cNvSpPr>
            <a:spLocks noGrp="1" noChangeArrowheads="1"/>
          </p:cNvSpPr>
          <p:nvPr>
            <p:ph type="sldNum" sz="quarter" idx="5"/>
          </p:nvPr>
        </p:nvSpPr>
        <p:spPr>
          <a:ln/>
        </p:spPr>
        <p:txBody>
          <a:bodyPr/>
          <a:lstStyle/>
          <a:p>
            <a:fld id="{B07E1FD5-CDE4-7E45-B397-19AED9F9F9F9}" type="slidenum">
              <a:rPr lang="en-US" altLang="en-US"/>
              <a:pPr/>
              <a:t>25</a:t>
            </a:fld>
            <a:endParaRPr lang="en-US" altLang="en-US"/>
          </a:p>
        </p:txBody>
      </p:sp>
      <p:sp>
        <p:nvSpPr>
          <p:cNvPr id="262146" name="Rectangle 2">
            <a:extLst>
              <a:ext uri="{FF2B5EF4-FFF2-40B4-BE49-F238E27FC236}">
                <a16:creationId xmlns:a16="http://schemas.microsoft.com/office/drawing/2014/main" id="{9044EE9A-C865-1B44-A645-02C1CA830008}"/>
              </a:ext>
            </a:extLst>
          </p:cNvPr>
          <p:cNvSpPr>
            <a:spLocks noGrp="1" noRot="1" noChangeAspect="1" noChangeArrowheads="1" noTextEdit="1"/>
          </p:cNvSpPr>
          <p:nvPr>
            <p:ph type="sldImg"/>
          </p:nvPr>
        </p:nvSpPr>
        <p:spPr>
          <a:ln/>
        </p:spPr>
      </p:sp>
      <p:sp>
        <p:nvSpPr>
          <p:cNvPr id="262147" name="Rectangle 3">
            <a:extLst>
              <a:ext uri="{FF2B5EF4-FFF2-40B4-BE49-F238E27FC236}">
                <a16:creationId xmlns:a16="http://schemas.microsoft.com/office/drawing/2014/main" id="{A68DC5D5-7CEC-6843-92F0-B0CFA3E2872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B7FBF2D-AEF6-814D-8ACF-DD9693719BBE}"/>
              </a:ext>
            </a:extLst>
          </p:cNvPr>
          <p:cNvSpPr>
            <a:spLocks noGrp="1" noChangeArrowheads="1"/>
          </p:cNvSpPr>
          <p:nvPr>
            <p:ph type="sldNum" sz="quarter" idx="5"/>
          </p:nvPr>
        </p:nvSpPr>
        <p:spPr>
          <a:ln/>
        </p:spPr>
        <p:txBody>
          <a:bodyPr/>
          <a:lstStyle/>
          <a:p>
            <a:fld id="{55B0CF68-C8CA-0545-836B-5D9D0CC49E5F}" type="slidenum">
              <a:rPr lang="en-US" altLang="en-US"/>
              <a:pPr/>
              <a:t>26</a:t>
            </a:fld>
            <a:endParaRPr lang="en-US" altLang="en-US"/>
          </a:p>
        </p:txBody>
      </p:sp>
      <p:sp>
        <p:nvSpPr>
          <p:cNvPr id="263170" name="Rectangle 2">
            <a:extLst>
              <a:ext uri="{FF2B5EF4-FFF2-40B4-BE49-F238E27FC236}">
                <a16:creationId xmlns:a16="http://schemas.microsoft.com/office/drawing/2014/main" id="{1A90C9B0-1A60-1646-ABA0-069D2B5A2DDA}"/>
              </a:ext>
            </a:extLst>
          </p:cNvPr>
          <p:cNvSpPr>
            <a:spLocks noGrp="1" noRot="1" noChangeAspect="1" noChangeArrowheads="1" noTextEdit="1"/>
          </p:cNvSpPr>
          <p:nvPr>
            <p:ph type="sldImg"/>
          </p:nvPr>
        </p:nvSpPr>
        <p:spPr>
          <a:ln/>
        </p:spPr>
      </p:sp>
      <p:sp>
        <p:nvSpPr>
          <p:cNvPr id="263171" name="Rectangle 3">
            <a:extLst>
              <a:ext uri="{FF2B5EF4-FFF2-40B4-BE49-F238E27FC236}">
                <a16:creationId xmlns:a16="http://schemas.microsoft.com/office/drawing/2014/main" id="{EA870D91-BA87-F445-A0D3-B54FC405D80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1F88A86-3E43-9047-9D2E-D8D16675188C}"/>
              </a:ext>
            </a:extLst>
          </p:cNvPr>
          <p:cNvSpPr>
            <a:spLocks noGrp="1" noChangeArrowheads="1"/>
          </p:cNvSpPr>
          <p:nvPr>
            <p:ph type="sldNum" sz="quarter" idx="5"/>
          </p:nvPr>
        </p:nvSpPr>
        <p:spPr>
          <a:ln/>
        </p:spPr>
        <p:txBody>
          <a:bodyPr/>
          <a:lstStyle/>
          <a:p>
            <a:fld id="{59DDC961-C108-FF4E-9B4E-300A9811EC23}" type="slidenum">
              <a:rPr lang="en-US" altLang="en-US"/>
              <a:pPr/>
              <a:t>27</a:t>
            </a:fld>
            <a:endParaRPr lang="en-US" altLang="en-US"/>
          </a:p>
        </p:txBody>
      </p:sp>
      <p:sp>
        <p:nvSpPr>
          <p:cNvPr id="264194" name="Rectangle 2">
            <a:extLst>
              <a:ext uri="{FF2B5EF4-FFF2-40B4-BE49-F238E27FC236}">
                <a16:creationId xmlns:a16="http://schemas.microsoft.com/office/drawing/2014/main" id="{8D737819-AB22-4941-A731-2E1522040962}"/>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5DD32F67-C041-854A-A349-EE5268D9809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E17EED5-D91B-C54D-AAFA-344C3392B99E}"/>
              </a:ext>
            </a:extLst>
          </p:cNvPr>
          <p:cNvSpPr>
            <a:spLocks noGrp="1" noChangeArrowheads="1"/>
          </p:cNvSpPr>
          <p:nvPr>
            <p:ph type="sldNum" sz="quarter" idx="5"/>
          </p:nvPr>
        </p:nvSpPr>
        <p:spPr>
          <a:ln/>
        </p:spPr>
        <p:txBody>
          <a:bodyPr/>
          <a:lstStyle/>
          <a:p>
            <a:fld id="{63475944-5E33-8A44-B614-B2D15D8E5EA3}" type="slidenum">
              <a:rPr lang="en-US" altLang="en-US"/>
              <a:pPr/>
              <a:t>28</a:t>
            </a:fld>
            <a:endParaRPr lang="en-US" altLang="en-US"/>
          </a:p>
        </p:txBody>
      </p:sp>
      <p:sp>
        <p:nvSpPr>
          <p:cNvPr id="265218" name="Rectangle 2">
            <a:extLst>
              <a:ext uri="{FF2B5EF4-FFF2-40B4-BE49-F238E27FC236}">
                <a16:creationId xmlns:a16="http://schemas.microsoft.com/office/drawing/2014/main" id="{4FED01EF-E5F0-BE44-A6D7-F21DDB47C527}"/>
              </a:ext>
            </a:extLst>
          </p:cNvPr>
          <p:cNvSpPr>
            <a:spLocks noGrp="1" noRot="1" noChangeAspect="1" noChangeArrowheads="1" noTextEdit="1"/>
          </p:cNvSpPr>
          <p:nvPr>
            <p:ph type="sldImg"/>
          </p:nvPr>
        </p:nvSpPr>
        <p:spPr>
          <a:ln/>
        </p:spPr>
      </p:sp>
      <p:sp>
        <p:nvSpPr>
          <p:cNvPr id="265219" name="Rectangle 3">
            <a:extLst>
              <a:ext uri="{FF2B5EF4-FFF2-40B4-BE49-F238E27FC236}">
                <a16:creationId xmlns:a16="http://schemas.microsoft.com/office/drawing/2014/main" id="{9C0FE60A-B825-BC43-9350-13ED6DAABF5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14C3A8-EBE3-B642-9563-D873790C5AC6}"/>
              </a:ext>
            </a:extLst>
          </p:cNvPr>
          <p:cNvSpPr>
            <a:spLocks noGrp="1" noChangeArrowheads="1"/>
          </p:cNvSpPr>
          <p:nvPr>
            <p:ph type="sldNum" sz="quarter" idx="5"/>
          </p:nvPr>
        </p:nvSpPr>
        <p:spPr>
          <a:ln/>
        </p:spPr>
        <p:txBody>
          <a:bodyPr/>
          <a:lstStyle/>
          <a:p>
            <a:fld id="{C030F842-4E9F-4542-AB05-486A517BAA85}" type="slidenum">
              <a:rPr lang="en-US" altLang="en-US"/>
              <a:pPr/>
              <a:t>29</a:t>
            </a:fld>
            <a:endParaRPr lang="en-US" altLang="en-US"/>
          </a:p>
        </p:txBody>
      </p:sp>
      <p:sp>
        <p:nvSpPr>
          <p:cNvPr id="267266" name="Rectangle 2">
            <a:extLst>
              <a:ext uri="{FF2B5EF4-FFF2-40B4-BE49-F238E27FC236}">
                <a16:creationId xmlns:a16="http://schemas.microsoft.com/office/drawing/2014/main" id="{FE4C2B00-4B2D-B64D-A823-6E4D2A4C9FEB}"/>
              </a:ext>
            </a:extLst>
          </p:cNvPr>
          <p:cNvSpPr>
            <a:spLocks noGrp="1" noRot="1" noChangeAspect="1" noChangeArrowheads="1" noTextEdit="1"/>
          </p:cNvSpPr>
          <p:nvPr>
            <p:ph type="sldImg"/>
          </p:nvPr>
        </p:nvSpPr>
        <p:spPr>
          <a:ln/>
        </p:spPr>
      </p:sp>
      <p:sp>
        <p:nvSpPr>
          <p:cNvPr id="267267" name="Rectangle 3">
            <a:extLst>
              <a:ext uri="{FF2B5EF4-FFF2-40B4-BE49-F238E27FC236}">
                <a16:creationId xmlns:a16="http://schemas.microsoft.com/office/drawing/2014/main" id="{020AE723-5BED-794B-975C-1A324D5F9BC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E189E23-4470-2045-B26D-37CAF7E5A617}"/>
              </a:ext>
            </a:extLst>
          </p:cNvPr>
          <p:cNvSpPr>
            <a:spLocks noGrp="1" noChangeArrowheads="1"/>
          </p:cNvSpPr>
          <p:nvPr>
            <p:ph type="sldNum" sz="quarter" idx="5"/>
          </p:nvPr>
        </p:nvSpPr>
        <p:spPr>
          <a:ln/>
        </p:spPr>
        <p:txBody>
          <a:bodyPr/>
          <a:lstStyle/>
          <a:p>
            <a:fld id="{87968D33-07A1-594A-B1CA-27FF359D2547}" type="slidenum">
              <a:rPr lang="en-US" altLang="en-US"/>
              <a:pPr/>
              <a:t>3</a:t>
            </a:fld>
            <a:endParaRPr lang="en-US" altLang="en-US"/>
          </a:p>
        </p:txBody>
      </p:sp>
      <p:sp>
        <p:nvSpPr>
          <p:cNvPr id="241666" name="Rectangle 2">
            <a:extLst>
              <a:ext uri="{FF2B5EF4-FFF2-40B4-BE49-F238E27FC236}">
                <a16:creationId xmlns:a16="http://schemas.microsoft.com/office/drawing/2014/main" id="{80B33D01-D272-FF4B-BB3A-D8C8D83326AB}"/>
              </a:ext>
            </a:extLst>
          </p:cNvPr>
          <p:cNvSpPr>
            <a:spLocks noGrp="1" noRot="1" noChangeAspect="1" noChangeArrowheads="1" noTextEdit="1"/>
          </p:cNvSpPr>
          <p:nvPr>
            <p:ph type="sldImg"/>
          </p:nvPr>
        </p:nvSpPr>
        <p:spPr>
          <a:ln/>
        </p:spPr>
      </p:sp>
      <p:sp>
        <p:nvSpPr>
          <p:cNvPr id="241667" name="Rectangle 3">
            <a:extLst>
              <a:ext uri="{FF2B5EF4-FFF2-40B4-BE49-F238E27FC236}">
                <a16:creationId xmlns:a16="http://schemas.microsoft.com/office/drawing/2014/main" id="{FAE21AD0-AF68-244E-854F-A739ECF5943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410D24-17AD-184F-9F53-43AE4CE0F751}"/>
              </a:ext>
            </a:extLst>
          </p:cNvPr>
          <p:cNvSpPr>
            <a:spLocks noGrp="1" noChangeArrowheads="1"/>
          </p:cNvSpPr>
          <p:nvPr>
            <p:ph type="sldNum" sz="quarter" idx="5"/>
          </p:nvPr>
        </p:nvSpPr>
        <p:spPr>
          <a:ln/>
        </p:spPr>
        <p:txBody>
          <a:bodyPr/>
          <a:lstStyle/>
          <a:p>
            <a:fld id="{6CB8FD43-55D7-164B-95D4-77228B8DFB77}" type="slidenum">
              <a:rPr lang="en-US" altLang="en-US"/>
              <a:pPr/>
              <a:t>30</a:t>
            </a:fld>
            <a:endParaRPr lang="en-US" altLang="en-US"/>
          </a:p>
        </p:txBody>
      </p:sp>
      <p:sp>
        <p:nvSpPr>
          <p:cNvPr id="270338" name="Rectangle 2">
            <a:extLst>
              <a:ext uri="{FF2B5EF4-FFF2-40B4-BE49-F238E27FC236}">
                <a16:creationId xmlns:a16="http://schemas.microsoft.com/office/drawing/2014/main" id="{83DD9AC3-2279-AC42-9696-9A1CF1A5D42A}"/>
              </a:ext>
            </a:extLst>
          </p:cNvPr>
          <p:cNvSpPr>
            <a:spLocks noGrp="1" noRot="1" noChangeAspect="1" noChangeArrowheads="1" noTextEdit="1"/>
          </p:cNvSpPr>
          <p:nvPr>
            <p:ph type="sldImg"/>
          </p:nvPr>
        </p:nvSpPr>
        <p:spPr>
          <a:ln/>
        </p:spPr>
      </p:sp>
      <p:sp>
        <p:nvSpPr>
          <p:cNvPr id="270339" name="Rectangle 3">
            <a:extLst>
              <a:ext uri="{FF2B5EF4-FFF2-40B4-BE49-F238E27FC236}">
                <a16:creationId xmlns:a16="http://schemas.microsoft.com/office/drawing/2014/main" id="{7E827A51-8693-4545-A62A-9B3A1BF354C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919CEF-ACA5-5645-BD89-F23C24D19BEE}"/>
              </a:ext>
            </a:extLst>
          </p:cNvPr>
          <p:cNvSpPr>
            <a:spLocks noGrp="1" noChangeArrowheads="1"/>
          </p:cNvSpPr>
          <p:nvPr>
            <p:ph type="sldNum" sz="quarter" idx="5"/>
          </p:nvPr>
        </p:nvSpPr>
        <p:spPr>
          <a:ln/>
        </p:spPr>
        <p:txBody>
          <a:bodyPr/>
          <a:lstStyle/>
          <a:p>
            <a:fld id="{CB67D27E-96C7-D74C-8B39-5835C5D71493}" type="slidenum">
              <a:rPr lang="en-US" altLang="en-US"/>
              <a:pPr/>
              <a:t>31</a:t>
            </a:fld>
            <a:endParaRPr lang="en-US" altLang="en-US"/>
          </a:p>
        </p:txBody>
      </p:sp>
      <p:sp>
        <p:nvSpPr>
          <p:cNvPr id="268290" name="Rectangle 2">
            <a:extLst>
              <a:ext uri="{FF2B5EF4-FFF2-40B4-BE49-F238E27FC236}">
                <a16:creationId xmlns:a16="http://schemas.microsoft.com/office/drawing/2014/main" id="{0DEA7D24-8BB1-C547-B87F-70DDE76D13A7}"/>
              </a:ext>
            </a:extLst>
          </p:cNvPr>
          <p:cNvSpPr>
            <a:spLocks noGrp="1" noRot="1" noChangeAspect="1" noChangeArrowheads="1" noTextEdit="1"/>
          </p:cNvSpPr>
          <p:nvPr>
            <p:ph type="sldImg"/>
          </p:nvPr>
        </p:nvSpPr>
        <p:spPr>
          <a:ln/>
        </p:spPr>
      </p:sp>
      <p:sp>
        <p:nvSpPr>
          <p:cNvPr id="268291" name="Rectangle 3">
            <a:extLst>
              <a:ext uri="{FF2B5EF4-FFF2-40B4-BE49-F238E27FC236}">
                <a16:creationId xmlns:a16="http://schemas.microsoft.com/office/drawing/2014/main" id="{B3AC6A2D-274C-FA41-A913-DA514328A6B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E63E21-4C5F-DB4F-AE59-F99BA2C52729}"/>
              </a:ext>
            </a:extLst>
          </p:cNvPr>
          <p:cNvSpPr>
            <a:spLocks noGrp="1" noChangeArrowheads="1"/>
          </p:cNvSpPr>
          <p:nvPr>
            <p:ph type="sldNum" sz="quarter" idx="5"/>
          </p:nvPr>
        </p:nvSpPr>
        <p:spPr>
          <a:ln/>
        </p:spPr>
        <p:txBody>
          <a:bodyPr/>
          <a:lstStyle/>
          <a:p>
            <a:fld id="{575B216E-6995-3849-B1FB-D701A7D20683}" type="slidenum">
              <a:rPr lang="en-US" altLang="en-US"/>
              <a:pPr/>
              <a:t>32</a:t>
            </a:fld>
            <a:endParaRPr lang="en-US" altLang="en-US"/>
          </a:p>
        </p:txBody>
      </p:sp>
      <p:sp>
        <p:nvSpPr>
          <p:cNvPr id="271362" name="Rectangle 2">
            <a:extLst>
              <a:ext uri="{FF2B5EF4-FFF2-40B4-BE49-F238E27FC236}">
                <a16:creationId xmlns:a16="http://schemas.microsoft.com/office/drawing/2014/main" id="{1D8EE1F3-D158-4C4C-98C9-96ADE1EE1983}"/>
              </a:ext>
            </a:extLst>
          </p:cNvPr>
          <p:cNvSpPr>
            <a:spLocks noGrp="1" noRot="1" noChangeAspect="1" noChangeArrowheads="1" noTextEdit="1"/>
          </p:cNvSpPr>
          <p:nvPr>
            <p:ph type="sldImg"/>
          </p:nvPr>
        </p:nvSpPr>
        <p:spPr>
          <a:ln/>
        </p:spPr>
      </p:sp>
      <p:sp>
        <p:nvSpPr>
          <p:cNvPr id="271363" name="Rectangle 3">
            <a:extLst>
              <a:ext uri="{FF2B5EF4-FFF2-40B4-BE49-F238E27FC236}">
                <a16:creationId xmlns:a16="http://schemas.microsoft.com/office/drawing/2014/main" id="{72C453C8-BAB0-BE42-8FCE-FDCD8C0CB87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03F31C4-9DB9-FA48-9992-10BC397D126E}"/>
              </a:ext>
            </a:extLst>
          </p:cNvPr>
          <p:cNvSpPr>
            <a:spLocks noGrp="1" noChangeArrowheads="1"/>
          </p:cNvSpPr>
          <p:nvPr>
            <p:ph type="sldNum" sz="quarter" idx="5"/>
          </p:nvPr>
        </p:nvSpPr>
        <p:spPr>
          <a:ln/>
        </p:spPr>
        <p:txBody>
          <a:bodyPr/>
          <a:lstStyle/>
          <a:p>
            <a:fld id="{91CD415C-8EEB-6241-BB8F-EFB9B2BF6C88}" type="slidenum">
              <a:rPr lang="en-US" altLang="en-US"/>
              <a:pPr/>
              <a:t>33</a:t>
            </a:fld>
            <a:endParaRPr lang="en-US" altLang="en-US"/>
          </a:p>
        </p:txBody>
      </p:sp>
      <p:sp>
        <p:nvSpPr>
          <p:cNvPr id="272386" name="Rectangle 2">
            <a:extLst>
              <a:ext uri="{FF2B5EF4-FFF2-40B4-BE49-F238E27FC236}">
                <a16:creationId xmlns:a16="http://schemas.microsoft.com/office/drawing/2014/main" id="{160967EB-F0E8-4741-AD4E-F4EBA7AFE761}"/>
              </a:ext>
            </a:extLst>
          </p:cNvPr>
          <p:cNvSpPr>
            <a:spLocks noGrp="1" noRot="1" noChangeAspect="1" noChangeArrowheads="1" noTextEdit="1"/>
          </p:cNvSpPr>
          <p:nvPr>
            <p:ph type="sldImg"/>
          </p:nvPr>
        </p:nvSpPr>
        <p:spPr>
          <a:ln/>
        </p:spPr>
      </p:sp>
      <p:sp>
        <p:nvSpPr>
          <p:cNvPr id="272387" name="Rectangle 3">
            <a:extLst>
              <a:ext uri="{FF2B5EF4-FFF2-40B4-BE49-F238E27FC236}">
                <a16:creationId xmlns:a16="http://schemas.microsoft.com/office/drawing/2014/main" id="{1645514F-6082-594D-A0E3-8683D3F72E0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F4DCEC-5BE0-3E49-B3DC-68002F4A382B}"/>
              </a:ext>
            </a:extLst>
          </p:cNvPr>
          <p:cNvSpPr>
            <a:spLocks noGrp="1" noChangeArrowheads="1"/>
          </p:cNvSpPr>
          <p:nvPr>
            <p:ph type="sldNum" sz="quarter" idx="5"/>
          </p:nvPr>
        </p:nvSpPr>
        <p:spPr>
          <a:ln/>
        </p:spPr>
        <p:txBody>
          <a:bodyPr/>
          <a:lstStyle/>
          <a:p>
            <a:fld id="{5DFB9616-3F28-0148-AA74-BF70D13EAE8A}" type="slidenum">
              <a:rPr lang="en-US" altLang="en-US"/>
              <a:pPr/>
              <a:t>34</a:t>
            </a:fld>
            <a:endParaRPr lang="en-US" altLang="en-US"/>
          </a:p>
        </p:txBody>
      </p:sp>
      <p:sp>
        <p:nvSpPr>
          <p:cNvPr id="292866" name="Rectangle 2">
            <a:extLst>
              <a:ext uri="{FF2B5EF4-FFF2-40B4-BE49-F238E27FC236}">
                <a16:creationId xmlns:a16="http://schemas.microsoft.com/office/drawing/2014/main" id="{25FA716C-5FEA-574B-B54D-16D7087F7A1A}"/>
              </a:ext>
            </a:extLst>
          </p:cNvPr>
          <p:cNvSpPr>
            <a:spLocks noGrp="1" noRot="1" noChangeAspect="1" noChangeArrowheads="1" noTextEdit="1"/>
          </p:cNvSpPr>
          <p:nvPr>
            <p:ph type="sldImg"/>
          </p:nvPr>
        </p:nvSpPr>
        <p:spPr>
          <a:ln/>
        </p:spPr>
      </p:sp>
      <p:sp>
        <p:nvSpPr>
          <p:cNvPr id="292867" name="Rectangle 3">
            <a:extLst>
              <a:ext uri="{FF2B5EF4-FFF2-40B4-BE49-F238E27FC236}">
                <a16:creationId xmlns:a16="http://schemas.microsoft.com/office/drawing/2014/main" id="{D63BE293-FEAA-A645-9131-B14E0A90AD7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B0D114-95AA-E64D-B2F3-9F73B03283ED}"/>
              </a:ext>
            </a:extLst>
          </p:cNvPr>
          <p:cNvSpPr>
            <a:spLocks noGrp="1" noChangeArrowheads="1"/>
          </p:cNvSpPr>
          <p:nvPr>
            <p:ph type="sldNum" sz="quarter" idx="5"/>
          </p:nvPr>
        </p:nvSpPr>
        <p:spPr>
          <a:ln/>
        </p:spPr>
        <p:txBody>
          <a:bodyPr/>
          <a:lstStyle/>
          <a:p>
            <a:fld id="{1CC36FAA-1F96-EB4C-9755-39A1D5C57C33}" type="slidenum">
              <a:rPr lang="en-US" altLang="en-US"/>
              <a:pPr/>
              <a:t>35</a:t>
            </a:fld>
            <a:endParaRPr lang="en-US" altLang="en-US"/>
          </a:p>
        </p:txBody>
      </p:sp>
      <p:sp>
        <p:nvSpPr>
          <p:cNvPr id="178178" name="Rectangle 2">
            <a:extLst>
              <a:ext uri="{FF2B5EF4-FFF2-40B4-BE49-F238E27FC236}">
                <a16:creationId xmlns:a16="http://schemas.microsoft.com/office/drawing/2014/main" id="{913EDA39-3FF9-0A42-9D7B-F488D89FCDB7}"/>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8179" name="Rectangle 3">
            <a:extLst>
              <a:ext uri="{FF2B5EF4-FFF2-40B4-BE49-F238E27FC236}">
                <a16:creationId xmlns:a16="http://schemas.microsoft.com/office/drawing/2014/main" id="{2D68C565-D30B-6045-851D-CE399F1337A1}"/>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F346EDD-9102-B54A-B0F6-0DEC7220C225}"/>
              </a:ext>
            </a:extLst>
          </p:cNvPr>
          <p:cNvSpPr>
            <a:spLocks noGrp="1" noChangeArrowheads="1"/>
          </p:cNvSpPr>
          <p:nvPr>
            <p:ph type="sldNum" sz="quarter" idx="5"/>
          </p:nvPr>
        </p:nvSpPr>
        <p:spPr>
          <a:ln/>
        </p:spPr>
        <p:txBody>
          <a:bodyPr/>
          <a:lstStyle/>
          <a:p>
            <a:fld id="{EF8B7079-596F-2D4D-8BA0-893A948040E6}" type="slidenum">
              <a:rPr lang="en-US" altLang="en-US"/>
              <a:pPr/>
              <a:t>36</a:t>
            </a:fld>
            <a:endParaRPr lang="en-US" altLang="en-US"/>
          </a:p>
        </p:txBody>
      </p:sp>
      <p:sp>
        <p:nvSpPr>
          <p:cNvPr id="182274" name="Rectangle 2">
            <a:extLst>
              <a:ext uri="{FF2B5EF4-FFF2-40B4-BE49-F238E27FC236}">
                <a16:creationId xmlns:a16="http://schemas.microsoft.com/office/drawing/2014/main" id="{141275EC-D01F-0A40-AAEF-1653FE57CC2E}"/>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2275" name="Rectangle 3">
            <a:extLst>
              <a:ext uri="{FF2B5EF4-FFF2-40B4-BE49-F238E27FC236}">
                <a16:creationId xmlns:a16="http://schemas.microsoft.com/office/drawing/2014/main" id="{56613782-C976-4947-A00E-58F1DDA486D8}"/>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25B5774-0B77-DB41-9C85-DA913CC4D991}"/>
              </a:ext>
            </a:extLst>
          </p:cNvPr>
          <p:cNvSpPr>
            <a:spLocks noGrp="1" noChangeArrowheads="1"/>
          </p:cNvSpPr>
          <p:nvPr>
            <p:ph type="sldNum" sz="quarter" idx="5"/>
          </p:nvPr>
        </p:nvSpPr>
        <p:spPr>
          <a:ln/>
        </p:spPr>
        <p:txBody>
          <a:bodyPr/>
          <a:lstStyle/>
          <a:p>
            <a:fld id="{785638E3-73A0-764E-8E47-D27FDF7B3FC0}" type="slidenum">
              <a:rPr lang="en-US" altLang="en-US"/>
              <a:pPr/>
              <a:t>37</a:t>
            </a:fld>
            <a:endParaRPr lang="en-US" altLang="en-US"/>
          </a:p>
        </p:txBody>
      </p:sp>
      <p:sp>
        <p:nvSpPr>
          <p:cNvPr id="184322" name="Rectangle 2">
            <a:extLst>
              <a:ext uri="{FF2B5EF4-FFF2-40B4-BE49-F238E27FC236}">
                <a16:creationId xmlns:a16="http://schemas.microsoft.com/office/drawing/2014/main" id="{48D13DB1-00B6-F74B-A36D-70D428E53B2B}"/>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4323" name="Rectangle 3">
            <a:extLst>
              <a:ext uri="{FF2B5EF4-FFF2-40B4-BE49-F238E27FC236}">
                <a16:creationId xmlns:a16="http://schemas.microsoft.com/office/drawing/2014/main" id="{833C9490-775C-4C40-97ED-0871E994F6C6}"/>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9618B8C-3162-224E-AFAD-CB811E0ABAF5}"/>
              </a:ext>
            </a:extLst>
          </p:cNvPr>
          <p:cNvSpPr>
            <a:spLocks noGrp="1" noChangeArrowheads="1"/>
          </p:cNvSpPr>
          <p:nvPr>
            <p:ph type="sldNum" sz="quarter" idx="5"/>
          </p:nvPr>
        </p:nvSpPr>
        <p:spPr>
          <a:ln/>
        </p:spPr>
        <p:txBody>
          <a:bodyPr/>
          <a:lstStyle/>
          <a:p>
            <a:fld id="{E94A702D-B2C5-F84E-B4FC-273DE4B2DFCB}" type="slidenum">
              <a:rPr lang="en-US" altLang="en-US"/>
              <a:pPr/>
              <a:t>38</a:t>
            </a:fld>
            <a:endParaRPr lang="en-US" altLang="en-US"/>
          </a:p>
        </p:txBody>
      </p:sp>
      <p:sp>
        <p:nvSpPr>
          <p:cNvPr id="186370" name="Rectangle 2">
            <a:extLst>
              <a:ext uri="{FF2B5EF4-FFF2-40B4-BE49-F238E27FC236}">
                <a16:creationId xmlns:a16="http://schemas.microsoft.com/office/drawing/2014/main" id="{0A5DB74B-0628-9643-9959-905D2D96283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6371" name="Rectangle 3">
            <a:extLst>
              <a:ext uri="{FF2B5EF4-FFF2-40B4-BE49-F238E27FC236}">
                <a16:creationId xmlns:a16="http://schemas.microsoft.com/office/drawing/2014/main" id="{371B2C7A-14F2-584B-B083-530BCF56A8D6}"/>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A267E1E-1B29-AF4B-A804-644542A1F6BE}"/>
              </a:ext>
            </a:extLst>
          </p:cNvPr>
          <p:cNvSpPr>
            <a:spLocks noGrp="1" noChangeArrowheads="1"/>
          </p:cNvSpPr>
          <p:nvPr>
            <p:ph type="sldNum" sz="quarter" idx="5"/>
          </p:nvPr>
        </p:nvSpPr>
        <p:spPr>
          <a:ln/>
        </p:spPr>
        <p:txBody>
          <a:bodyPr/>
          <a:lstStyle/>
          <a:p>
            <a:fld id="{508AFF3D-4D35-C646-9053-6BF52CE365A0}" type="slidenum">
              <a:rPr lang="en-US" altLang="en-US"/>
              <a:pPr/>
              <a:t>39</a:t>
            </a:fld>
            <a:endParaRPr lang="en-US" altLang="en-US"/>
          </a:p>
        </p:txBody>
      </p:sp>
      <p:sp>
        <p:nvSpPr>
          <p:cNvPr id="188418" name="Rectangle 2">
            <a:extLst>
              <a:ext uri="{FF2B5EF4-FFF2-40B4-BE49-F238E27FC236}">
                <a16:creationId xmlns:a16="http://schemas.microsoft.com/office/drawing/2014/main" id="{EBABCD60-D7F9-B840-B05B-13BB3B9D8C9E}"/>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8419" name="Rectangle 3">
            <a:extLst>
              <a:ext uri="{FF2B5EF4-FFF2-40B4-BE49-F238E27FC236}">
                <a16:creationId xmlns:a16="http://schemas.microsoft.com/office/drawing/2014/main" id="{72AFE0DF-6725-6B4D-BE6B-2C018D9FC307}"/>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0CC5B6C-3CEF-6B4C-8DB9-420A6487C1DC}"/>
              </a:ext>
            </a:extLst>
          </p:cNvPr>
          <p:cNvSpPr>
            <a:spLocks noGrp="1" noChangeArrowheads="1"/>
          </p:cNvSpPr>
          <p:nvPr>
            <p:ph type="sldNum" sz="quarter" idx="5"/>
          </p:nvPr>
        </p:nvSpPr>
        <p:spPr>
          <a:ln/>
        </p:spPr>
        <p:txBody>
          <a:bodyPr/>
          <a:lstStyle/>
          <a:p>
            <a:fld id="{67286FE6-571C-264B-BFA1-36BDBAD2ED27}" type="slidenum">
              <a:rPr lang="en-US" altLang="en-US"/>
              <a:pPr/>
              <a:t>4</a:t>
            </a:fld>
            <a:endParaRPr lang="en-US" altLang="en-US"/>
          </a:p>
        </p:txBody>
      </p:sp>
      <p:sp>
        <p:nvSpPr>
          <p:cNvPr id="242690" name="Rectangle 2">
            <a:extLst>
              <a:ext uri="{FF2B5EF4-FFF2-40B4-BE49-F238E27FC236}">
                <a16:creationId xmlns:a16="http://schemas.microsoft.com/office/drawing/2014/main" id="{8B8E848B-C8D1-D54A-B757-7C38302E5E7D}"/>
              </a:ext>
            </a:extLst>
          </p:cNvPr>
          <p:cNvSpPr>
            <a:spLocks noGrp="1" noRot="1" noChangeAspect="1" noChangeArrowheads="1" noTextEdit="1"/>
          </p:cNvSpPr>
          <p:nvPr>
            <p:ph type="sldImg"/>
          </p:nvPr>
        </p:nvSpPr>
        <p:spPr>
          <a:ln/>
        </p:spPr>
      </p:sp>
      <p:sp>
        <p:nvSpPr>
          <p:cNvPr id="242691" name="Rectangle 3">
            <a:extLst>
              <a:ext uri="{FF2B5EF4-FFF2-40B4-BE49-F238E27FC236}">
                <a16:creationId xmlns:a16="http://schemas.microsoft.com/office/drawing/2014/main" id="{8B2FFBFC-708E-F343-844F-D2B928CD639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5D04F61-BF95-E14C-9437-8A9934E68B07}"/>
              </a:ext>
            </a:extLst>
          </p:cNvPr>
          <p:cNvSpPr>
            <a:spLocks noGrp="1" noChangeArrowheads="1"/>
          </p:cNvSpPr>
          <p:nvPr>
            <p:ph type="sldNum" sz="quarter" idx="5"/>
          </p:nvPr>
        </p:nvSpPr>
        <p:spPr>
          <a:ln/>
        </p:spPr>
        <p:txBody>
          <a:bodyPr/>
          <a:lstStyle/>
          <a:p>
            <a:fld id="{3FBDC321-47D1-F743-BB1B-DC60CA8A5F48}" type="slidenum">
              <a:rPr lang="en-US" altLang="en-US"/>
              <a:pPr/>
              <a:t>40</a:t>
            </a:fld>
            <a:endParaRPr lang="en-US" altLang="en-US"/>
          </a:p>
        </p:txBody>
      </p:sp>
      <p:sp>
        <p:nvSpPr>
          <p:cNvPr id="190466" name="Rectangle 2">
            <a:extLst>
              <a:ext uri="{FF2B5EF4-FFF2-40B4-BE49-F238E27FC236}">
                <a16:creationId xmlns:a16="http://schemas.microsoft.com/office/drawing/2014/main" id="{1A26469D-E25A-E445-9493-3286EED5A97C}"/>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0467" name="Rectangle 3">
            <a:extLst>
              <a:ext uri="{FF2B5EF4-FFF2-40B4-BE49-F238E27FC236}">
                <a16:creationId xmlns:a16="http://schemas.microsoft.com/office/drawing/2014/main" id="{B67CB414-3D53-164E-AA32-C0555B84BAD1}"/>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9CB79BD-93D3-CB41-8A39-D4080A76727E}"/>
              </a:ext>
            </a:extLst>
          </p:cNvPr>
          <p:cNvSpPr>
            <a:spLocks noGrp="1" noChangeArrowheads="1"/>
          </p:cNvSpPr>
          <p:nvPr>
            <p:ph type="sldNum" sz="quarter" idx="5"/>
          </p:nvPr>
        </p:nvSpPr>
        <p:spPr>
          <a:ln/>
        </p:spPr>
        <p:txBody>
          <a:bodyPr/>
          <a:lstStyle/>
          <a:p>
            <a:fld id="{3C1BEFE4-801E-1A47-8004-39D219044565}" type="slidenum">
              <a:rPr lang="en-US" altLang="en-US"/>
              <a:pPr/>
              <a:t>41</a:t>
            </a:fld>
            <a:endParaRPr lang="en-US" altLang="en-US"/>
          </a:p>
        </p:txBody>
      </p:sp>
      <p:sp>
        <p:nvSpPr>
          <p:cNvPr id="192514" name="Rectangle 2">
            <a:extLst>
              <a:ext uri="{FF2B5EF4-FFF2-40B4-BE49-F238E27FC236}">
                <a16:creationId xmlns:a16="http://schemas.microsoft.com/office/drawing/2014/main" id="{8330CE7E-2439-F743-930B-56B462E11F02}"/>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2515" name="Rectangle 3">
            <a:extLst>
              <a:ext uri="{FF2B5EF4-FFF2-40B4-BE49-F238E27FC236}">
                <a16:creationId xmlns:a16="http://schemas.microsoft.com/office/drawing/2014/main" id="{3955076F-8843-BD4E-977D-FE1004B1F746}"/>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0002633-FBFA-C149-9DCC-33C42753CE93}"/>
              </a:ext>
            </a:extLst>
          </p:cNvPr>
          <p:cNvSpPr>
            <a:spLocks noGrp="1" noChangeArrowheads="1"/>
          </p:cNvSpPr>
          <p:nvPr>
            <p:ph type="sldNum" sz="quarter" idx="5"/>
          </p:nvPr>
        </p:nvSpPr>
        <p:spPr>
          <a:ln/>
        </p:spPr>
        <p:txBody>
          <a:bodyPr/>
          <a:lstStyle/>
          <a:p>
            <a:fld id="{8E57E4D3-BFBA-FB49-B573-D4925B2503AB}" type="slidenum">
              <a:rPr lang="en-US" altLang="en-US"/>
              <a:pPr/>
              <a:t>42</a:t>
            </a:fld>
            <a:endParaRPr lang="en-US" altLang="en-US"/>
          </a:p>
        </p:txBody>
      </p:sp>
      <p:sp>
        <p:nvSpPr>
          <p:cNvPr id="194562" name="Rectangle 2">
            <a:extLst>
              <a:ext uri="{FF2B5EF4-FFF2-40B4-BE49-F238E27FC236}">
                <a16:creationId xmlns:a16="http://schemas.microsoft.com/office/drawing/2014/main" id="{985EA2CA-FDBF-4B42-AFF7-2CAFF1846679}"/>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63" name="Rectangle 3">
            <a:extLst>
              <a:ext uri="{FF2B5EF4-FFF2-40B4-BE49-F238E27FC236}">
                <a16:creationId xmlns:a16="http://schemas.microsoft.com/office/drawing/2014/main" id="{39069C80-59A0-DE41-B817-F07FC3AE2FE6}"/>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8AAFE21-B465-0A4A-9A24-CC7391478B15}"/>
              </a:ext>
            </a:extLst>
          </p:cNvPr>
          <p:cNvSpPr>
            <a:spLocks noGrp="1" noChangeArrowheads="1"/>
          </p:cNvSpPr>
          <p:nvPr>
            <p:ph type="sldNum" sz="quarter" idx="5"/>
          </p:nvPr>
        </p:nvSpPr>
        <p:spPr>
          <a:ln/>
        </p:spPr>
        <p:txBody>
          <a:bodyPr/>
          <a:lstStyle/>
          <a:p>
            <a:fld id="{B9C69A24-D60A-BE47-B314-3220124CA16C}" type="slidenum">
              <a:rPr lang="en-US" altLang="en-US"/>
              <a:pPr/>
              <a:t>43</a:t>
            </a:fld>
            <a:endParaRPr lang="en-US" altLang="en-US"/>
          </a:p>
        </p:txBody>
      </p:sp>
      <p:sp>
        <p:nvSpPr>
          <p:cNvPr id="275458" name="Rectangle 2">
            <a:extLst>
              <a:ext uri="{FF2B5EF4-FFF2-40B4-BE49-F238E27FC236}">
                <a16:creationId xmlns:a16="http://schemas.microsoft.com/office/drawing/2014/main" id="{F20BB96C-5CB4-6B44-8CF0-26572AB8B3E8}"/>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5459" name="Rectangle 3">
            <a:extLst>
              <a:ext uri="{FF2B5EF4-FFF2-40B4-BE49-F238E27FC236}">
                <a16:creationId xmlns:a16="http://schemas.microsoft.com/office/drawing/2014/main" id="{E36EECBA-32B4-9040-988F-DBF57CEAE620}"/>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81C113-3E78-6E46-889C-06D293D735C9}"/>
              </a:ext>
            </a:extLst>
          </p:cNvPr>
          <p:cNvSpPr>
            <a:spLocks noGrp="1" noChangeArrowheads="1"/>
          </p:cNvSpPr>
          <p:nvPr>
            <p:ph type="sldNum" sz="quarter" idx="5"/>
          </p:nvPr>
        </p:nvSpPr>
        <p:spPr>
          <a:ln/>
        </p:spPr>
        <p:txBody>
          <a:bodyPr/>
          <a:lstStyle/>
          <a:p>
            <a:fld id="{71887BBA-B767-D04C-A0F0-5A75FEEAAC9A}" type="slidenum">
              <a:rPr lang="en-US" altLang="en-US"/>
              <a:pPr/>
              <a:t>44</a:t>
            </a:fld>
            <a:endParaRPr lang="en-US" altLang="en-US"/>
          </a:p>
        </p:txBody>
      </p:sp>
      <p:sp>
        <p:nvSpPr>
          <p:cNvPr id="277506" name="Rectangle 2">
            <a:extLst>
              <a:ext uri="{FF2B5EF4-FFF2-40B4-BE49-F238E27FC236}">
                <a16:creationId xmlns:a16="http://schemas.microsoft.com/office/drawing/2014/main" id="{A07D5683-9AF2-784C-8682-B9CEAA49EB15}"/>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7507" name="Rectangle 3">
            <a:extLst>
              <a:ext uri="{FF2B5EF4-FFF2-40B4-BE49-F238E27FC236}">
                <a16:creationId xmlns:a16="http://schemas.microsoft.com/office/drawing/2014/main" id="{C57F2B0F-4B10-D94E-B030-04D316F58A46}"/>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C99C9BF-7E27-754F-BED0-33F08DB82AC1}"/>
              </a:ext>
            </a:extLst>
          </p:cNvPr>
          <p:cNvSpPr>
            <a:spLocks noGrp="1" noChangeArrowheads="1"/>
          </p:cNvSpPr>
          <p:nvPr>
            <p:ph type="sldNum" sz="quarter" idx="5"/>
          </p:nvPr>
        </p:nvSpPr>
        <p:spPr>
          <a:ln/>
        </p:spPr>
        <p:txBody>
          <a:bodyPr/>
          <a:lstStyle/>
          <a:p>
            <a:fld id="{5E0508A0-9C28-4F43-A556-173BC751AC33}" type="slidenum">
              <a:rPr lang="en-US" altLang="en-US"/>
              <a:pPr/>
              <a:t>45</a:t>
            </a:fld>
            <a:endParaRPr lang="en-US" altLang="en-US"/>
          </a:p>
        </p:txBody>
      </p:sp>
      <p:sp>
        <p:nvSpPr>
          <p:cNvPr id="198658" name="Rectangle 2">
            <a:extLst>
              <a:ext uri="{FF2B5EF4-FFF2-40B4-BE49-F238E27FC236}">
                <a16:creationId xmlns:a16="http://schemas.microsoft.com/office/drawing/2014/main" id="{3928E3CA-C4BF-AD48-AF68-6E0B6C042B02}"/>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8659" name="Rectangle 3">
            <a:extLst>
              <a:ext uri="{FF2B5EF4-FFF2-40B4-BE49-F238E27FC236}">
                <a16:creationId xmlns:a16="http://schemas.microsoft.com/office/drawing/2014/main" id="{700DC6B4-AAA6-DC41-8BF6-0ABD51642B63}"/>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A6B7DFD-69C6-DA46-A92D-E0B6FCF0970A}"/>
              </a:ext>
            </a:extLst>
          </p:cNvPr>
          <p:cNvSpPr>
            <a:spLocks noGrp="1" noChangeArrowheads="1"/>
          </p:cNvSpPr>
          <p:nvPr>
            <p:ph type="sldNum" sz="quarter" idx="5"/>
          </p:nvPr>
        </p:nvSpPr>
        <p:spPr>
          <a:ln/>
        </p:spPr>
        <p:txBody>
          <a:bodyPr/>
          <a:lstStyle/>
          <a:p>
            <a:fld id="{BCE12C12-2EAC-CC43-A279-8E544E86A81F}" type="slidenum">
              <a:rPr lang="en-US" altLang="en-US"/>
              <a:pPr/>
              <a:t>46</a:t>
            </a:fld>
            <a:endParaRPr lang="en-US" altLang="en-US"/>
          </a:p>
        </p:txBody>
      </p:sp>
      <p:sp>
        <p:nvSpPr>
          <p:cNvPr id="200706" name="Rectangle 2">
            <a:extLst>
              <a:ext uri="{FF2B5EF4-FFF2-40B4-BE49-F238E27FC236}">
                <a16:creationId xmlns:a16="http://schemas.microsoft.com/office/drawing/2014/main" id="{2792F5D7-B0AE-7B41-9A73-88845356332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0707" name="Rectangle 3">
            <a:extLst>
              <a:ext uri="{FF2B5EF4-FFF2-40B4-BE49-F238E27FC236}">
                <a16:creationId xmlns:a16="http://schemas.microsoft.com/office/drawing/2014/main" id="{C2B6953E-F19D-7044-A1CF-5997B1D4C81D}"/>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5CB9618-B7E6-C546-8158-23DBDB451C6F}"/>
              </a:ext>
            </a:extLst>
          </p:cNvPr>
          <p:cNvSpPr>
            <a:spLocks noGrp="1" noChangeArrowheads="1"/>
          </p:cNvSpPr>
          <p:nvPr>
            <p:ph type="sldNum" sz="quarter" idx="5"/>
          </p:nvPr>
        </p:nvSpPr>
        <p:spPr>
          <a:ln/>
        </p:spPr>
        <p:txBody>
          <a:bodyPr/>
          <a:lstStyle/>
          <a:p>
            <a:fld id="{C454BD50-0008-834F-A947-A0FF002594D0}" type="slidenum">
              <a:rPr lang="en-US" altLang="en-US"/>
              <a:pPr/>
              <a:t>47</a:t>
            </a:fld>
            <a:endParaRPr lang="en-US" altLang="en-US"/>
          </a:p>
        </p:txBody>
      </p:sp>
      <p:sp>
        <p:nvSpPr>
          <p:cNvPr id="202754" name="Rectangle 2">
            <a:extLst>
              <a:ext uri="{FF2B5EF4-FFF2-40B4-BE49-F238E27FC236}">
                <a16:creationId xmlns:a16="http://schemas.microsoft.com/office/drawing/2014/main" id="{D7E8CFB0-06BA-6F47-BEEB-A3B85E67A05F}"/>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2755" name="Rectangle 3">
            <a:extLst>
              <a:ext uri="{FF2B5EF4-FFF2-40B4-BE49-F238E27FC236}">
                <a16:creationId xmlns:a16="http://schemas.microsoft.com/office/drawing/2014/main" id="{EC126E8B-80DB-BC46-ABEF-B02F6F9F6301}"/>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9291F51-5584-CA42-B589-149592332847}"/>
              </a:ext>
            </a:extLst>
          </p:cNvPr>
          <p:cNvSpPr>
            <a:spLocks noGrp="1" noChangeArrowheads="1"/>
          </p:cNvSpPr>
          <p:nvPr>
            <p:ph type="sldNum" sz="quarter" idx="5"/>
          </p:nvPr>
        </p:nvSpPr>
        <p:spPr>
          <a:ln/>
        </p:spPr>
        <p:txBody>
          <a:bodyPr/>
          <a:lstStyle/>
          <a:p>
            <a:fld id="{8EF5AC07-ABC5-6E4D-9C32-E9435B6E910B}" type="slidenum">
              <a:rPr lang="en-US" altLang="en-US"/>
              <a:pPr/>
              <a:t>48</a:t>
            </a:fld>
            <a:endParaRPr lang="en-US" altLang="en-US"/>
          </a:p>
        </p:txBody>
      </p:sp>
      <p:sp>
        <p:nvSpPr>
          <p:cNvPr id="204802" name="Rectangle 2">
            <a:extLst>
              <a:ext uri="{FF2B5EF4-FFF2-40B4-BE49-F238E27FC236}">
                <a16:creationId xmlns:a16="http://schemas.microsoft.com/office/drawing/2014/main" id="{C6EAD013-9B34-CB40-AEC4-3A223107A9C1}"/>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03" name="Rectangle 3">
            <a:extLst>
              <a:ext uri="{FF2B5EF4-FFF2-40B4-BE49-F238E27FC236}">
                <a16:creationId xmlns:a16="http://schemas.microsoft.com/office/drawing/2014/main" id="{2D3E0D88-C070-9A45-942A-E10E92317C93}"/>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3343C23-4463-D44D-A89B-FB186C34FA64}"/>
              </a:ext>
            </a:extLst>
          </p:cNvPr>
          <p:cNvSpPr>
            <a:spLocks noGrp="1" noChangeArrowheads="1"/>
          </p:cNvSpPr>
          <p:nvPr>
            <p:ph type="sldNum" sz="quarter" idx="5"/>
          </p:nvPr>
        </p:nvSpPr>
        <p:spPr>
          <a:ln/>
        </p:spPr>
        <p:txBody>
          <a:bodyPr/>
          <a:lstStyle/>
          <a:p>
            <a:fld id="{957D50BC-4CB7-B945-96CE-72DFC6F392DF}" type="slidenum">
              <a:rPr lang="en-US" altLang="en-US"/>
              <a:pPr/>
              <a:t>49</a:t>
            </a:fld>
            <a:endParaRPr lang="en-US" altLang="en-US"/>
          </a:p>
        </p:txBody>
      </p:sp>
      <p:sp>
        <p:nvSpPr>
          <p:cNvPr id="208898" name="Rectangle 2">
            <a:extLst>
              <a:ext uri="{FF2B5EF4-FFF2-40B4-BE49-F238E27FC236}">
                <a16:creationId xmlns:a16="http://schemas.microsoft.com/office/drawing/2014/main" id="{85EB3DA9-F225-CF49-B8B6-BE19EA9144D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8899" name="Rectangle 3">
            <a:extLst>
              <a:ext uri="{FF2B5EF4-FFF2-40B4-BE49-F238E27FC236}">
                <a16:creationId xmlns:a16="http://schemas.microsoft.com/office/drawing/2014/main" id="{E2F89445-6CDF-1144-8546-5A88638B5200}"/>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4DD5428-8695-0B49-8221-9428C40778AA}"/>
              </a:ext>
            </a:extLst>
          </p:cNvPr>
          <p:cNvSpPr>
            <a:spLocks noGrp="1" noChangeArrowheads="1"/>
          </p:cNvSpPr>
          <p:nvPr>
            <p:ph type="sldNum" sz="quarter" idx="5"/>
          </p:nvPr>
        </p:nvSpPr>
        <p:spPr>
          <a:ln/>
        </p:spPr>
        <p:txBody>
          <a:bodyPr/>
          <a:lstStyle/>
          <a:p>
            <a:fld id="{A472CE9F-A0F0-2746-8390-27AB3BFA39ED}" type="slidenum">
              <a:rPr lang="en-US" altLang="en-US"/>
              <a:pPr/>
              <a:t>5</a:t>
            </a:fld>
            <a:endParaRPr lang="en-US" altLang="en-US"/>
          </a:p>
        </p:txBody>
      </p:sp>
      <p:sp>
        <p:nvSpPr>
          <p:cNvPr id="115714" name="Rectangle 2">
            <a:extLst>
              <a:ext uri="{FF2B5EF4-FFF2-40B4-BE49-F238E27FC236}">
                <a16:creationId xmlns:a16="http://schemas.microsoft.com/office/drawing/2014/main" id="{1986F518-8F23-B54C-BB2D-CF0F08BC3935}"/>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5715" name="Rectangle 3">
            <a:extLst>
              <a:ext uri="{FF2B5EF4-FFF2-40B4-BE49-F238E27FC236}">
                <a16:creationId xmlns:a16="http://schemas.microsoft.com/office/drawing/2014/main" id="{3486E0FF-511D-7043-8511-DB0F178A47E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Important factors involvede in seeing a scenic vista.  Image forming information from an object is reduced (scattered and absorbed) as it passes through the atmosphere to the human observor.  Sunlight, light from clouds and the grounds are scattered from particles in the sight path.  Some scattered light remains in the sight path and can be so bright that the image essentially disappears.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3DD624-BDCC-3C4D-AB4C-CD47254C72C9}"/>
              </a:ext>
            </a:extLst>
          </p:cNvPr>
          <p:cNvSpPr>
            <a:spLocks noGrp="1" noChangeArrowheads="1"/>
          </p:cNvSpPr>
          <p:nvPr>
            <p:ph type="sldNum" sz="quarter" idx="5"/>
          </p:nvPr>
        </p:nvSpPr>
        <p:spPr>
          <a:ln/>
        </p:spPr>
        <p:txBody>
          <a:bodyPr/>
          <a:lstStyle/>
          <a:p>
            <a:fld id="{D0B03B99-3226-584D-84C3-E3F54F349276}" type="slidenum">
              <a:rPr lang="en-US" altLang="en-US"/>
              <a:pPr/>
              <a:t>50</a:t>
            </a:fld>
            <a:endParaRPr lang="en-US" altLang="en-US"/>
          </a:p>
        </p:txBody>
      </p:sp>
      <p:sp>
        <p:nvSpPr>
          <p:cNvPr id="210946" name="Rectangle 2">
            <a:extLst>
              <a:ext uri="{FF2B5EF4-FFF2-40B4-BE49-F238E27FC236}">
                <a16:creationId xmlns:a16="http://schemas.microsoft.com/office/drawing/2014/main" id="{2B67B637-041B-3642-91B5-57C5E01E5AD6}"/>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0947" name="Rectangle 3">
            <a:extLst>
              <a:ext uri="{FF2B5EF4-FFF2-40B4-BE49-F238E27FC236}">
                <a16:creationId xmlns:a16="http://schemas.microsoft.com/office/drawing/2014/main" id="{58AA059B-AB6A-4E47-AF0D-5F4931AB32D7}"/>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DFCEBCA-D1FA-EA42-840E-BE6E9BBFD451}"/>
              </a:ext>
            </a:extLst>
          </p:cNvPr>
          <p:cNvSpPr>
            <a:spLocks noGrp="1" noChangeArrowheads="1"/>
          </p:cNvSpPr>
          <p:nvPr>
            <p:ph type="sldNum" sz="quarter" idx="5"/>
          </p:nvPr>
        </p:nvSpPr>
        <p:spPr>
          <a:ln/>
        </p:spPr>
        <p:txBody>
          <a:bodyPr/>
          <a:lstStyle/>
          <a:p>
            <a:fld id="{0EF4C3F3-14C3-1447-83A7-BE763E3F4F02}" type="slidenum">
              <a:rPr lang="en-US" altLang="en-US"/>
              <a:pPr/>
              <a:t>51</a:t>
            </a:fld>
            <a:endParaRPr lang="en-US" altLang="en-US"/>
          </a:p>
        </p:txBody>
      </p:sp>
      <p:sp>
        <p:nvSpPr>
          <p:cNvPr id="212994" name="Rectangle 2">
            <a:extLst>
              <a:ext uri="{FF2B5EF4-FFF2-40B4-BE49-F238E27FC236}">
                <a16:creationId xmlns:a16="http://schemas.microsoft.com/office/drawing/2014/main" id="{AABDD3CE-2CB4-404F-A12E-24CB33DF21EF}"/>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2995" name="Rectangle 3">
            <a:extLst>
              <a:ext uri="{FF2B5EF4-FFF2-40B4-BE49-F238E27FC236}">
                <a16:creationId xmlns:a16="http://schemas.microsoft.com/office/drawing/2014/main" id="{885E8BA5-0D84-124B-AE77-CB867A5A93BE}"/>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6296BE-F0D8-BB43-BBB7-1B32FAFD2F89}"/>
              </a:ext>
            </a:extLst>
          </p:cNvPr>
          <p:cNvSpPr>
            <a:spLocks noGrp="1" noChangeArrowheads="1"/>
          </p:cNvSpPr>
          <p:nvPr>
            <p:ph type="sldNum" sz="quarter" idx="5"/>
          </p:nvPr>
        </p:nvSpPr>
        <p:spPr>
          <a:ln/>
        </p:spPr>
        <p:txBody>
          <a:bodyPr/>
          <a:lstStyle/>
          <a:p>
            <a:fld id="{975E402A-DDA3-2A4B-BA06-653F2EBCB0C6}" type="slidenum">
              <a:rPr lang="en-US" altLang="en-US"/>
              <a:pPr/>
              <a:t>52</a:t>
            </a:fld>
            <a:endParaRPr lang="en-US" altLang="en-US"/>
          </a:p>
        </p:txBody>
      </p:sp>
      <p:sp>
        <p:nvSpPr>
          <p:cNvPr id="215042" name="Rectangle 2">
            <a:extLst>
              <a:ext uri="{FF2B5EF4-FFF2-40B4-BE49-F238E27FC236}">
                <a16:creationId xmlns:a16="http://schemas.microsoft.com/office/drawing/2014/main" id="{3E596913-3078-1848-9BF7-F4DD301E7F41}"/>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43" name="Rectangle 3">
            <a:extLst>
              <a:ext uri="{FF2B5EF4-FFF2-40B4-BE49-F238E27FC236}">
                <a16:creationId xmlns:a16="http://schemas.microsoft.com/office/drawing/2014/main" id="{ABF24326-2B6C-ED4A-A290-3B84B2BA7758}"/>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E6B26E7-CA3B-A940-A1B2-56BA5B12B11F}"/>
              </a:ext>
            </a:extLst>
          </p:cNvPr>
          <p:cNvSpPr>
            <a:spLocks noGrp="1" noChangeArrowheads="1"/>
          </p:cNvSpPr>
          <p:nvPr>
            <p:ph type="sldNum" sz="quarter" idx="5"/>
          </p:nvPr>
        </p:nvSpPr>
        <p:spPr>
          <a:ln/>
        </p:spPr>
        <p:txBody>
          <a:bodyPr/>
          <a:lstStyle/>
          <a:p>
            <a:fld id="{8389D449-079C-1F41-B512-9DFD481A8511}" type="slidenum">
              <a:rPr lang="en-US" altLang="en-US"/>
              <a:pPr/>
              <a:t>53</a:t>
            </a:fld>
            <a:endParaRPr lang="en-US" altLang="en-US"/>
          </a:p>
        </p:txBody>
      </p:sp>
      <p:sp>
        <p:nvSpPr>
          <p:cNvPr id="294914" name="Rectangle 2">
            <a:extLst>
              <a:ext uri="{FF2B5EF4-FFF2-40B4-BE49-F238E27FC236}">
                <a16:creationId xmlns:a16="http://schemas.microsoft.com/office/drawing/2014/main" id="{AD7FCAFF-6698-8342-92F1-656A328607E0}"/>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4915" name="Rectangle 3">
            <a:extLst>
              <a:ext uri="{FF2B5EF4-FFF2-40B4-BE49-F238E27FC236}">
                <a16:creationId xmlns:a16="http://schemas.microsoft.com/office/drawing/2014/main" id="{8722B799-1DC5-424F-9817-BDE447CD2562}"/>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2182645-DEE7-2240-B9D2-2ACA443329A9}"/>
              </a:ext>
            </a:extLst>
          </p:cNvPr>
          <p:cNvSpPr>
            <a:spLocks noGrp="1" noChangeArrowheads="1"/>
          </p:cNvSpPr>
          <p:nvPr>
            <p:ph type="sldNum" sz="quarter" idx="5"/>
          </p:nvPr>
        </p:nvSpPr>
        <p:spPr>
          <a:ln/>
        </p:spPr>
        <p:txBody>
          <a:bodyPr/>
          <a:lstStyle/>
          <a:p>
            <a:fld id="{4AB5131C-38B5-DD4F-8E37-269D0A1E92F9}" type="slidenum">
              <a:rPr lang="en-US" altLang="en-US"/>
              <a:pPr/>
              <a:t>54</a:t>
            </a:fld>
            <a:endParaRPr lang="en-US" altLang="en-US"/>
          </a:p>
        </p:txBody>
      </p:sp>
      <p:sp>
        <p:nvSpPr>
          <p:cNvPr id="296962" name="Rectangle 2">
            <a:extLst>
              <a:ext uri="{FF2B5EF4-FFF2-40B4-BE49-F238E27FC236}">
                <a16:creationId xmlns:a16="http://schemas.microsoft.com/office/drawing/2014/main" id="{3B15A89D-0F18-AA4F-94EE-93BCDCCB1746}"/>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963" name="Rectangle 3">
            <a:extLst>
              <a:ext uri="{FF2B5EF4-FFF2-40B4-BE49-F238E27FC236}">
                <a16:creationId xmlns:a16="http://schemas.microsoft.com/office/drawing/2014/main" id="{4314E8CE-87B6-B344-A4F8-614BFC7E387B}"/>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5C13D9-AB38-404F-9A21-B1DA2C839EDC}"/>
              </a:ext>
            </a:extLst>
          </p:cNvPr>
          <p:cNvSpPr>
            <a:spLocks noGrp="1" noChangeArrowheads="1"/>
          </p:cNvSpPr>
          <p:nvPr>
            <p:ph type="sldNum" sz="quarter" idx="5"/>
          </p:nvPr>
        </p:nvSpPr>
        <p:spPr>
          <a:ln/>
        </p:spPr>
        <p:txBody>
          <a:bodyPr/>
          <a:lstStyle/>
          <a:p>
            <a:fld id="{565878D3-31B9-AD49-8BCE-3C2F303292A6}" type="slidenum">
              <a:rPr lang="en-US" altLang="en-US"/>
              <a:pPr/>
              <a:t>55</a:t>
            </a:fld>
            <a:endParaRPr lang="en-US" altLang="en-US"/>
          </a:p>
        </p:txBody>
      </p:sp>
      <p:sp>
        <p:nvSpPr>
          <p:cNvPr id="235522" name="Rectangle 2">
            <a:extLst>
              <a:ext uri="{FF2B5EF4-FFF2-40B4-BE49-F238E27FC236}">
                <a16:creationId xmlns:a16="http://schemas.microsoft.com/office/drawing/2014/main" id="{6024E08F-F9A8-6549-B3DF-EDCA954303B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23" name="Rectangle 3">
            <a:extLst>
              <a:ext uri="{FF2B5EF4-FFF2-40B4-BE49-F238E27FC236}">
                <a16:creationId xmlns:a16="http://schemas.microsoft.com/office/drawing/2014/main" id="{866849C3-3932-3C47-8AF1-921C9897A95B}"/>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9A51365-29FB-3341-B1FD-3FD36EB79867}"/>
              </a:ext>
            </a:extLst>
          </p:cNvPr>
          <p:cNvSpPr>
            <a:spLocks noGrp="1" noChangeArrowheads="1"/>
          </p:cNvSpPr>
          <p:nvPr>
            <p:ph type="sldNum" sz="quarter" idx="5"/>
          </p:nvPr>
        </p:nvSpPr>
        <p:spPr>
          <a:ln/>
        </p:spPr>
        <p:txBody>
          <a:bodyPr/>
          <a:lstStyle/>
          <a:p>
            <a:fld id="{A1134440-ECC4-B847-AA8E-A3349031DD70}" type="slidenum">
              <a:rPr lang="en-US" altLang="en-US"/>
              <a:pPr/>
              <a:t>56</a:t>
            </a:fld>
            <a:endParaRPr lang="en-US" altLang="en-US"/>
          </a:p>
        </p:txBody>
      </p:sp>
      <p:sp>
        <p:nvSpPr>
          <p:cNvPr id="217090" name="Rectangle 2">
            <a:extLst>
              <a:ext uri="{FF2B5EF4-FFF2-40B4-BE49-F238E27FC236}">
                <a16:creationId xmlns:a16="http://schemas.microsoft.com/office/drawing/2014/main" id="{4C25D72D-DB4F-ED4D-BB9E-00DFACE892D0}"/>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7091" name="Rectangle 3">
            <a:extLst>
              <a:ext uri="{FF2B5EF4-FFF2-40B4-BE49-F238E27FC236}">
                <a16:creationId xmlns:a16="http://schemas.microsoft.com/office/drawing/2014/main" id="{ED3E6E8A-4708-FB46-9685-0E89DB5A15CD}"/>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0AAB474-594C-5A48-B29F-2517D21FBEF9}"/>
              </a:ext>
            </a:extLst>
          </p:cNvPr>
          <p:cNvSpPr>
            <a:spLocks noGrp="1" noChangeArrowheads="1"/>
          </p:cNvSpPr>
          <p:nvPr>
            <p:ph type="sldNum" sz="quarter" idx="5"/>
          </p:nvPr>
        </p:nvSpPr>
        <p:spPr>
          <a:ln/>
        </p:spPr>
        <p:txBody>
          <a:bodyPr/>
          <a:lstStyle/>
          <a:p>
            <a:fld id="{C41059F3-E31C-1741-975C-E4342EA774ED}" type="slidenum">
              <a:rPr lang="en-US" altLang="en-US"/>
              <a:pPr/>
              <a:t>57</a:t>
            </a:fld>
            <a:endParaRPr lang="en-US" altLang="en-US"/>
          </a:p>
        </p:txBody>
      </p:sp>
      <p:sp>
        <p:nvSpPr>
          <p:cNvPr id="219138" name="Rectangle 2">
            <a:extLst>
              <a:ext uri="{FF2B5EF4-FFF2-40B4-BE49-F238E27FC236}">
                <a16:creationId xmlns:a16="http://schemas.microsoft.com/office/drawing/2014/main" id="{43C953AF-C590-7248-B8E6-F58DA2307F34}"/>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9139" name="Rectangle 3">
            <a:extLst>
              <a:ext uri="{FF2B5EF4-FFF2-40B4-BE49-F238E27FC236}">
                <a16:creationId xmlns:a16="http://schemas.microsoft.com/office/drawing/2014/main" id="{29970313-30F0-4949-8880-1B19A1055D91}"/>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7EE54B-DF71-7240-87EC-215654E2E83D}"/>
              </a:ext>
            </a:extLst>
          </p:cNvPr>
          <p:cNvSpPr>
            <a:spLocks noGrp="1" noChangeArrowheads="1"/>
          </p:cNvSpPr>
          <p:nvPr>
            <p:ph type="sldNum" sz="quarter" idx="5"/>
          </p:nvPr>
        </p:nvSpPr>
        <p:spPr>
          <a:ln/>
        </p:spPr>
        <p:txBody>
          <a:bodyPr/>
          <a:lstStyle/>
          <a:p>
            <a:fld id="{4C3C43EF-C197-764D-9402-EBF24F24B0F4}" type="slidenum">
              <a:rPr lang="en-US" altLang="en-US"/>
              <a:pPr/>
              <a:t>58</a:t>
            </a:fld>
            <a:endParaRPr lang="en-US" altLang="en-US"/>
          </a:p>
        </p:txBody>
      </p:sp>
      <p:sp>
        <p:nvSpPr>
          <p:cNvPr id="162818" name="Rectangle 2">
            <a:extLst>
              <a:ext uri="{FF2B5EF4-FFF2-40B4-BE49-F238E27FC236}">
                <a16:creationId xmlns:a16="http://schemas.microsoft.com/office/drawing/2014/main" id="{BE92C84F-E71D-D945-B028-4C573F6C7764}"/>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2819" name="Rectangle 3">
            <a:extLst>
              <a:ext uri="{FF2B5EF4-FFF2-40B4-BE49-F238E27FC236}">
                <a16:creationId xmlns:a16="http://schemas.microsoft.com/office/drawing/2014/main" id="{9E8B2BD4-E5B0-2746-B707-1ABEDE17293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9F058B-9D98-F046-8D9F-0C8C1E2C3F26}"/>
              </a:ext>
            </a:extLst>
          </p:cNvPr>
          <p:cNvSpPr>
            <a:spLocks noGrp="1" noChangeArrowheads="1"/>
          </p:cNvSpPr>
          <p:nvPr>
            <p:ph type="sldNum" sz="quarter" idx="5"/>
          </p:nvPr>
        </p:nvSpPr>
        <p:spPr>
          <a:ln/>
        </p:spPr>
        <p:txBody>
          <a:bodyPr/>
          <a:lstStyle/>
          <a:p>
            <a:fld id="{CAC8B30D-5AC2-4247-9F85-270C9B67BE9A}" type="slidenum">
              <a:rPr lang="en-US" altLang="en-US"/>
              <a:pPr/>
              <a:t>59</a:t>
            </a:fld>
            <a:endParaRPr lang="en-US" altLang="en-US"/>
          </a:p>
        </p:txBody>
      </p:sp>
      <p:sp>
        <p:nvSpPr>
          <p:cNvPr id="164866" name="Rectangle 2">
            <a:extLst>
              <a:ext uri="{FF2B5EF4-FFF2-40B4-BE49-F238E27FC236}">
                <a16:creationId xmlns:a16="http://schemas.microsoft.com/office/drawing/2014/main" id="{C02F6AC2-828C-C142-8AAA-871F8304FC27}"/>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4867" name="Rectangle 3">
            <a:extLst>
              <a:ext uri="{FF2B5EF4-FFF2-40B4-BE49-F238E27FC236}">
                <a16:creationId xmlns:a16="http://schemas.microsoft.com/office/drawing/2014/main" id="{9F0A6155-6976-A642-838A-7BBA3F16660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389DA84-3998-F840-A08D-0037D2F4A2CF}"/>
              </a:ext>
            </a:extLst>
          </p:cNvPr>
          <p:cNvSpPr>
            <a:spLocks noGrp="1" noChangeArrowheads="1"/>
          </p:cNvSpPr>
          <p:nvPr>
            <p:ph type="sldNum" sz="quarter" idx="5"/>
          </p:nvPr>
        </p:nvSpPr>
        <p:spPr>
          <a:ln/>
        </p:spPr>
        <p:txBody>
          <a:bodyPr/>
          <a:lstStyle/>
          <a:p>
            <a:fld id="{7DC1E8D8-36D7-BB41-A343-51C1CFC2E7C5}" type="slidenum">
              <a:rPr lang="en-US" altLang="en-US"/>
              <a:pPr/>
              <a:t>6</a:t>
            </a:fld>
            <a:endParaRPr lang="en-US" altLang="en-US"/>
          </a:p>
        </p:txBody>
      </p:sp>
      <p:sp>
        <p:nvSpPr>
          <p:cNvPr id="119810" name="Rectangle 2">
            <a:extLst>
              <a:ext uri="{FF2B5EF4-FFF2-40B4-BE49-F238E27FC236}">
                <a16:creationId xmlns:a16="http://schemas.microsoft.com/office/drawing/2014/main" id="{F59D487C-9C38-4043-A531-DCBBE3EEF957}"/>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9811" name="Rectangle 3">
            <a:extLst>
              <a:ext uri="{FF2B5EF4-FFF2-40B4-BE49-F238E27FC236}">
                <a16:creationId xmlns:a16="http://schemas.microsoft.com/office/drawing/2014/main" id="{DD9F4CA8-7C2A-2E47-986B-C0AEA361D95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Mass size distribution.  Coarse particles tend to have natural origins and typically deposit out close to the source.  Fine particles are usually man-made, can transport great distances, and cause the greatest visibility impairment.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6339DEF-9FAB-9E41-B855-42E100906D75}"/>
              </a:ext>
            </a:extLst>
          </p:cNvPr>
          <p:cNvSpPr>
            <a:spLocks noGrp="1" noChangeArrowheads="1"/>
          </p:cNvSpPr>
          <p:nvPr>
            <p:ph type="sldNum" sz="quarter" idx="5"/>
          </p:nvPr>
        </p:nvSpPr>
        <p:spPr>
          <a:ln/>
        </p:spPr>
        <p:txBody>
          <a:bodyPr/>
          <a:lstStyle/>
          <a:p>
            <a:fld id="{0841DFA1-0F39-4548-BCA7-25DB74617D57}" type="slidenum">
              <a:rPr lang="en-US" altLang="en-US"/>
              <a:pPr/>
              <a:t>60</a:t>
            </a:fld>
            <a:endParaRPr lang="en-US" altLang="en-US"/>
          </a:p>
        </p:txBody>
      </p:sp>
      <p:sp>
        <p:nvSpPr>
          <p:cNvPr id="222210" name="Rectangle 2">
            <a:extLst>
              <a:ext uri="{FF2B5EF4-FFF2-40B4-BE49-F238E27FC236}">
                <a16:creationId xmlns:a16="http://schemas.microsoft.com/office/drawing/2014/main" id="{5226364A-5B17-4E41-B19B-AB489F55FEC8}"/>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2211" name="Rectangle 3">
            <a:extLst>
              <a:ext uri="{FF2B5EF4-FFF2-40B4-BE49-F238E27FC236}">
                <a16:creationId xmlns:a16="http://schemas.microsoft.com/office/drawing/2014/main" id="{D88543BD-4D2B-B040-8E15-47D2A922125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16D8F22-057C-DB40-BBB7-79BCF9D2D616}"/>
              </a:ext>
            </a:extLst>
          </p:cNvPr>
          <p:cNvSpPr>
            <a:spLocks noGrp="1" noChangeArrowheads="1"/>
          </p:cNvSpPr>
          <p:nvPr>
            <p:ph type="sldNum" sz="quarter" idx="5"/>
          </p:nvPr>
        </p:nvSpPr>
        <p:spPr>
          <a:ln/>
        </p:spPr>
        <p:txBody>
          <a:bodyPr/>
          <a:lstStyle/>
          <a:p>
            <a:fld id="{B1A1DEA5-4884-A243-A89D-8C91620D2273}" type="slidenum">
              <a:rPr lang="en-US" altLang="en-US"/>
              <a:pPr/>
              <a:t>61</a:t>
            </a:fld>
            <a:endParaRPr lang="en-US" altLang="en-US"/>
          </a:p>
        </p:txBody>
      </p:sp>
      <p:sp>
        <p:nvSpPr>
          <p:cNvPr id="224258" name="Rectangle 2">
            <a:extLst>
              <a:ext uri="{FF2B5EF4-FFF2-40B4-BE49-F238E27FC236}">
                <a16:creationId xmlns:a16="http://schemas.microsoft.com/office/drawing/2014/main" id="{1540A868-D4C9-B34E-9F09-3A7CA5195EF2}"/>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4259" name="Rectangle 3">
            <a:extLst>
              <a:ext uri="{FF2B5EF4-FFF2-40B4-BE49-F238E27FC236}">
                <a16:creationId xmlns:a16="http://schemas.microsoft.com/office/drawing/2014/main" id="{F76FB5E5-8C12-0949-B886-0AAD224DA08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172A55-FDBF-4E4A-BAC1-F53461EB514E}"/>
              </a:ext>
            </a:extLst>
          </p:cNvPr>
          <p:cNvSpPr>
            <a:spLocks noGrp="1" noChangeArrowheads="1"/>
          </p:cNvSpPr>
          <p:nvPr>
            <p:ph type="sldNum" sz="quarter" idx="5"/>
          </p:nvPr>
        </p:nvSpPr>
        <p:spPr>
          <a:ln/>
        </p:spPr>
        <p:txBody>
          <a:bodyPr/>
          <a:lstStyle/>
          <a:p>
            <a:fld id="{EB85C093-B6CD-594B-B9F7-683B8D7464D3}" type="slidenum">
              <a:rPr lang="en-US" altLang="en-US"/>
              <a:pPr/>
              <a:t>62</a:t>
            </a:fld>
            <a:endParaRPr lang="en-US" altLang="en-US"/>
          </a:p>
        </p:txBody>
      </p:sp>
      <p:sp>
        <p:nvSpPr>
          <p:cNvPr id="226306" name="Rectangle 2">
            <a:extLst>
              <a:ext uri="{FF2B5EF4-FFF2-40B4-BE49-F238E27FC236}">
                <a16:creationId xmlns:a16="http://schemas.microsoft.com/office/drawing/2014/main" id="{13C51721-5360-6449-BA07-00117F2D4467}"/>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6307" name="Rectangle 3">
            <a:extLst>
              <a:ext uri="{FF2B5EF4-FFF2-40B4-BE49-F238E27FC236}">
                <a16:creationId xmlns:a16="http://schemas.microsoft.com/office/drawing/2014/main" id="{6CBC5C29-F656-114C-85B8-E32B9B45D9A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4F64753-4A5F-EA4D-B322-87ED37C7BADF}"/>
              </a:ext>
            </a:extLst>
          </p:cNvPr>
          <p:cNvSpPr>
            <a:spLocks noGrp="1" noChangeArrowheads="1"/>
          </p:cNvSpPr>
          <p:nvPr>
            <p:ph type="sldNum" sz="quarter" idx="5"/>
          </p:nvPr>
        </p:nvSpPr>
        <p:spPr>
          <a:ln/>
        </p:spPr>
        <p:txBody>
          <a:bodyPr/>
          <a:lstStyle/>
          <a:p>
            <a:fld id="{B4F8FF8D-751F-B942-8571-11BEDDA00323}" type="slidenum">
              <a:rPr lang="en-US" altLang="en-US"/>
              <a:pPr/>
              <a:t>63</a:t>
            </a:fld>
            <a:endParaRPr lang="en-US" altLang="en-US"/>
          </a:p>
        </p:txBody>
      </p:sp>
      <p:sp>
        <p:nvSpPr>
          <p:cNvPr id="228354" name="Rectangle 2">
            <a:extLst>
              <a:ext uri="{FF2B5EF4-FFF2-40B4-BE49-F238E27FC236}">
                <a16:creationId xmlns:a16="http://schemas.microsoft.com/office/drawing/2014/main" id="{10645E08-DDFA-5147-B993-8EAF759976FD}"/>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8355" name="Rectangle 3">
            <a:extLst>
              <a:ext uri="{FF2B5EF4-FFF2-40B4-BE49-F238E27FC236}">
                <a16:creationId xmlns:a16="http://schemas.microsoft.com/office/drawing/2014/main" id="{C4CAF0B8-7389-CD4D-94E3-2320C6266C2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BADD4C-BBAF-904A-A4CA-45212A8C059A}"/>
              </a:ext>
            </a:extLst>
          </p:cNvPr>
          <p:cNvSpPr>
            <a:spLocks noGrp="1" noChangeArrowheads="1"/>
          </p:cNvSpPr>
          <p:nvPr>
            <p:ph type="sldNum" sz="quarter" idx="5"/>
          </p:nvPr>
        </p:nvSpPr>
        <p:spPr>
          <a:ln/>
        </p:spPr>
        <p:txBody>
          <a:bodyPr/>
          <a:lstStyle/>
          <a:p>
            <a:fld id="{7DD6CF6E-699F-3641-ABE9-B2D846DDD43C}" type="slidenum">
              <a:rPr lang="en-US" altLang="en-US"/>
              <a:pPr/>
              <a:t>64</a:t>
            </a:fld>
            <a:endParaRPr lang="en-US" altLang="en-US"/>
          </a:p>
        </p:txBody>
      </p:sp>
      <p:sp>
        <p:nvSpPr>
          <p:cNvPr id="230402" name="Rectangle 2">
            <a:extLst>
              <a:ext uri="{FF2B5EF4-FFF2-40B4-BE49-F238E27FC236}">
                <a16:creationId xmlns:a16="http://schemas.microsoft.com/office/drawing/2014/main" id="{3B1B1265-2FFA-A240-8901-800D100AA1F5}"/>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0403" name="Rectangle 3">
            <a:extLst>
              <a:ext uri="{FF2B5EF4-FFF2-40B4-BE49-F238E27FC236}">
                <a16:creationId xmlns:a16="http://schemas.microsoft.com/office/drawing/2014/main" id="{05EE66CC-AEDE-3649-91E9-867831D4E19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43E19BB-EFA5-5E40-B513-E81C9F5D9B0A}"/>
              </a:ext>
            </a:extLst>
          </p:cNvPr>
          <p:cNvSpPr>
            <a:spLocks noGrp="1" noChangeArrowheads="1"/>
          </p:cNvSpPr>
          <p:nvPr>
            <p:ph type="sldNum" sz="quarter" idx="5"/>
          </p:nvPr>
        </p:nvSpPr>
        <p:spPr>
          <a:ln/>
        </p:spPr>
        <p:txBody>
          <a:bodyPr/>
          <a:lstStyle/>
          <a:p>
            <a:fld id="{6154034D-BEF2-D54C-B853-EE7794F9A1A8}" type="slidenum">
              <a:rPr lang="en-US" altLang="en-US"/>
              <a:pPr/>
              <a:t>65</a:t>
            </a:fld>
            <a:endParaRPr lang="en-US" altLang="en-US"/>
          </a:p>
        </p:txBody>
      </p:sp>
      <p:sp>
        <p:nvSpPr>
          <p:cNvPr id="233474" name="Rectangle 2">
            <a:extLst>
              <a:ext uri="{FF2B5EF4-FFF2-40B4-BE49-F238E27FC236}">
                <a16:creationId xmlns:a16="http://schemas.microsoft.com/office/drawing/2014/main" id="{29506AD2-4CE1-B24F-9C68-2F38120D9F1B}"/>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3475" name="Rectangle 3">
            <a:extLst>
              <a:ext uri="{FF2B5EF4-FFF2-40B4-BE49-F238E27FC236}">
                <a16:creationId xmlns:a16="http://schemas.microsoft.com/office/drawing/2014/main" id="{455BC624-94FD-5543-8173-8AB60378D73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7F9014-2A02-B44C-80DC-06FDD3892EB4}"/>
              </a:ext>
            </a:extLst>
          </p:cNvPr>
          <p:cNvSpPr>
            <a:spLocks noGrp="1" noChangeArrowheads="1"/>
          </p:cNvSpPr>
          <p:nvPr>
            <p:ph type="sldNum" sz="quarter" idx="5"/>
          </p:nvPr>
        </p:nvSpPr>
        <p:spPr>
          <a:ln/>
        </p:spPr>
        <p:txBody>
          <a:bodyPr/>
          <a:lstStyle/>
          <a:p>
            <a:fld id="{0B320C36-13CC-9D45-945E-D3F89F942AC8}" type="slidenum">
              <a:rPr lang="en-US" altLang="en-US"/>
              <a:pPr/>
              <a:t>66</a:t>
            </a:fld>
            <a:endParaRPr lang="en-US" altLang="en-US"/>
          </a:p>
        </p:txBody>
      </p:sp>
      <p:sp>
        <p:nvSpPr>
          <p:cNvPr id="282626" name="Rectangle 2">
            <a:extLst>
              <a:ext uri="{FF2B5EF4-FFF2-40B4-BE49-F238E27FC236}">
                <a16:creationId xmlns:a16="http://schemas.microsoft.com/office/drawing/2014/main" id="{9A9745B2-BB45-1C40-BCC5-FC49B0F2F06D}"/>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2627" name="Rectangle 3">
            <a:extLst>
              <a:ext uri="{FF2B5EF4-FFF2-40B4-BE49-F238E27FC236}">
                <a16:creationId xmlns:a16="http://schemas.microsoft.com/office/drawing/2014/main" id="{6EB45328-7B41-6147-8FFA-13F2782FAED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0C2ECD9-F703-0449-B460-7536952FC06F}"/>
              </a:ext>
            </a:extLst>
          </p:cNvPr>
          <p:cNvSpPr>
            <a:spLocks noGrp="1" noChangeArrowheads="1"/>
          </p:cNvSpPr>
          <p:nvPr>
            <p:ph type="sldNum" sz="quarter" idx="5"/>
          </p:nvPr>
        </p:nvSpPr>
        <p:spPr>
          <a:ln/>
        </p:spPr>
        <p:txBody>
          <a:bodyPr/>
          <a:lstStyle/>
          <a:p>
            <a:fld id="{6D7D28FF-3F6B-4D4D-8FF2-8AD8BD8F199A}" type="slidenum">
              <a:rPr lang="en-US" altLang="en-US"/>
              <a:pPr/>
              <a:t>67</a:t>
            </a:fld>
            <a:endParaRPr lang="en-US" altLang="en-US"/>
          </a:p>
        </p:txBody>
      </p:sp>
      <p:sp>
        <p:nvSpPr>
          <p:cNvPr id="284674" name="Rectangle 2">
            <a:extLst>
              <a:ext uri="{FF2B5EF4-FFF2-40B4-BE49-F238E27FC236}">
                <a16:creationId xmlns:a16="http://schemas.microsoft.com/office/drawing/2014/main" id="{5B6C77A2-4F65-EF44-B3AA-8B6DE5B34054}"/>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4675" name="Rectangle 3">
            <a:extLst>
              <a:ext uri="{FF2B5EF4-FFF2-40B4-BE49-F238E27FC236}">
                <a16:creationId xmlns:a16="http://schemas.microsoft.com/office/drawing/2014/main" id="{79A1C155-26EB-7340-9DCD-6589DD8AB4C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25EF29-C71E-1142-8883-624A94D7467C}"/>
              </a:ext>
            </a:extLst>
          </p:cNvPr>
          <p:cNvSpPr>
            <a:spLocks noGrp="1" noChangeArrowheads="1"/>
          </p:cNvSpPr>
          <p:nvPr>
            <p:ph type="sldNum" sz="quarter" idx="5"/>
          </p:nvPr>
        </p:nvSpPr>
        <p:spPr>
          <a:ln/>
        </p:spPr>
        <p:txBody>
          <a:bodyPr/>
          <a:lstStyle/>
          <a:p>
            <a:fld id="{8908778E-B536-CE4A-8F3D-B573FEF2DDDA}" type="slidenum">
              <a:rPr lang="en-US" altLang="en-US"/>
              <a:pPr/>
              <a:t>68</a:t>
            </a:fld>
            <a:endParaRPr lang="en-US" altLang="en-US"/>
          </a:p>
        </p:txBody>
      </p:sp>
      <p:sp>
        <p:nvSpPr>
          <p:cNvPr id="286722" name="Rectangle 2">
            <a:extLst>
              <a:ext uri="{FF2B5EF4-FFF2-40B4-BE49-F238E27FC236}">
                <a16:creationId xmlns:a16="http://schemas.microsoft.com/office/drawing/2014/main" id="{89490790-1E6C-814F-B583-0B974A4AB6DA}"/>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6723" name="Rectangle 3">
            <a:extLst>
              <a:ext uri="{FF2B5EF4-FFF2-40B4-BE49-F238E27FC236}">
                <a16:creationId xmlns:a16="http://schemas.microsoft.com/office/drawing/2014/main" id="{D832C357-D116-1E47-B842-37FE20C94B2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FE1A2EF-DC93-244B-B5E9-D45581F1AB03}"/>
              </a:ext>
            </a:extLst>
          </p:cNvPr>
          <p:cNvSpPr>
            <a:spLocks noGrp="1" noChangeArrowheads="1"/>
          </p:cNvSpPr>
          <p:nvPr>
            <p:ph type="sldNum" sz="quarter" idx="5"/>
          </p:nvPr>
        </p:nvSpPr>
        <p:spPr>
          <a:ln/>
        </p:spPr>
        <p:txBody>
          <a:bodyPr/>
          <a:lstStyle/>
          <a:p>
            <a:fld id="{A2490F55-8984-FF47-94D9-611B16D33C86}" type="slidenum">
              <a:rPr lang="en-US" altLang="en-US"/>
              <a:pPr/>
              <a:t>69</a:t>
            </a:fld>
            <a:endParaRPr lang="en-US" altLang="en-US"/>
          </a:p>
        </p:txBody>
      </p:sp>
      <p:sp>
        <p:nvSpPr>
          <p:cNvPr id="288770" name="Rectangle 2">
            <a:extLst>
              <a:ext uri="{FF2B5EF4-FFF2-40B4-BE49-F238E27FC236}">
                <a16:creationId xmlns:a16="http://schemas.microsoft.com/office/drawing/2014/main" id="{2E6F25FC-6859-1247-84E7-83DF5DE0CDF9}"/>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8771" name="Rectangle 3">
            <a:extLst>
              <a:ext uri="{FF2B5EF4-FFF2-40B4-BE49-F238E27FC236}">
                <a16:creationId xmlns:a16="http://schemas.microsoft.com/office/drawing/2014/main" id="{051DA4B0-44B5-C545-89BB-97E7D85F507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0866FAC-559F-DC46-AE92-3932C68A08A1}"/>
              </a:ext>
            </a:extLst>
          </p:cNvPr>
          <p:cNvSpPr>
            <a:spLocks noGrp="1" noChangeArrowheads="1"/>
          </p:cNvSpPr>
          <p:nvPr>
            <p:ph type="sldNum" sz="quarter" idx="5"/>
          </p:nvPr>
        </p:nvSpPr>
        <p:spPr>
          <a:ln/>
        </p:spPr>
        <p:txBody>
          <a:bodyPr/>
          <a:lstStyle/>
          <a:p>
            <a:fld id="{BC81CCB1-64EA-7543-B6BE-49249D46A6CB}" type="slidenum">
              <a:rPr lang="en-US" altLang="en-US"/>
              <a:pPr/>
              <a:t>7</a:t>
            </a:fld>
            <a:endParaRPr lang="en-US" altLang="en-US"/>
          </a:p>
        </p:txBody>
      </p:sp>
      <p:sp>
        <p:nvSpPr>
          <p:cNvPr id="243714" name="Rectangle 2">
            <a:extLst>
              <a:ext uri="{FF2B5EF4-FFF2-40B4-BE49-F238E27FC236}">
                <a16:creationId xmlns:a16="http://schemas.microsoft.com/office/drawing/2014/main" id="{7183988C-7D69-6D47-BAD1-6A42D58186F0}"/>
              </a:ext>
            </a:extLst>
          </p:cNvPr>
          <p:cNvSpPr>
            <a:spLocks noGrp="1" noRot="1" noChangeAspect="1" noChangeArrowheads="1" noTextEdit="1"/>
          </p:cNvSpPr>
          <p:nvPr>
            <p:ph type="sldImg"/>
          </p:nvPr>
        </p:nvSpPr>
        <p:spPr>
          <a:ln/>
        </p:spPr>
      </p:sp>
      <p:sp>
        <p:nvSpPr>
          <p:cNvPr id="243715" name="Rectangle 3">
            <a:extLst>
              <a:ext uri="{FF2B5EF4-FFF2-40B4-BE49-F238E27FC236}">
                <a16:creationId xmlns:a16="http://schemas.microsoft.com/office/drawing/2014/main" id="{5A4F5E63-A2EB-5F48-9F5E-CB90ED98380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50AFE93-8C43-C445-9B40-49F2B696B043}"/>
              </a:ext>
            </a:extLst>
          </p:cNvPr>
          <p:cNvSpPr>
            <a:spLocks noGrp="1" noChangeArrowheads="1"/>
          </p:cNvSpPr>
          <p:nvPr>
            <p:ph type="sldNum" sz="quarter" idx="5"/>
          </p:nvPr>
        </p:nvSpPr>
        <p:spPr>
          <a:ln/>
        </p:spPr>
        <p:txBody>
          <a:bodyPr/>
          <a:lstStyle/>
          <a:p>
            <a:fld id="{68BB2256-A44A-934D-962D-C1B074A77242}" type="slidenum">
              <a:rPr lang="en-US" altLang="en-US"/>
              <a:pPr/>
              <a:t>70</a:t>
            </a:fld>
            <a:endParaRPr lang="en-US" altLang="en-US"/>
          </a:p>
        </p:txBody>
      </p:sp>
      <p:sp>
        <p:nvSpPr>
          <p:cNvPr id="280578" name="Rectangle 2">
            <a:extLst>
              <a:ext uri="{FF2B5EF4-FFF2-40B4-BE49-F238E27FC236}">
                <a16:creationId xmlns:a16="http://schemas.microsoft.com/office/drawing/2014/main" id="{5420BE1E-5C9C-F142-8332-0957C5C3CB55}"/>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0579" name="Rectangle 3">
            <a:extLst>
              <a:ext uri="{FF2B5EF4-FFF2-40B4-BE49-F238E27FC236}">
                <a16:creationId xmlns:a16="http://schemas.microsoft.com/office/drawing/2014/main" id="{7B2A4A17-7168-3E44-AE62-DBDBBDC322E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EA8CFA-D6E0-4743-9116-4773BE26FE58}"/>
              </a:ext>
            </a:extLst>
          </p:cNvPr>
          <p:cNvSpPr>
            <a:spLocks noGrp="1" noChangeArrowheads="1"/>
          </p:cNvSpPr>
          <p:nvPr>
            <p:ph type="sldNum" sz="quarter" idx="5"/>
          </p:nvPr>
        </p:nvSpPr>
        <p:spPr>
          <a:ln/>
        </p:spPr>
        <p:txBody>
          <a:bodyPr/>
          <a:lstStyle/>
          <a:p>
            <a:fld id="{E446BDED-768A-9046-A02E-B39A84B6DAF9}" type="slidenum">
              <a:rPr lang="en-US" altLang="en-US"/>
              <a:pPr/>
              <a:t>71</a:t>
            </a:fld>
            <a:endParaRPr lang="en-US" altLang="en-US"/>
          </a:p>
        </p:txBody>
      </p:sp>
      <p:sp>
        <p:nvSpPr>
          <p:cNvPr id="238594" name="Rectangle 2">
            <a:extLst>
              <a:ext uri="{FF2B5EF4-FFF2-40B4-BE49-F238E27FC236}">
                <a16:creationId xmlns:a16="http://schemas.microsoft.com/office/drawing/2014/main" id="{9661A7E3-7DFA-CD4E-A5E3-37F214EA6C3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8595" name="Rectangle 3">
            <a:extLst>
              <a:ext uri="{FF2B5EF4-FFF2-40B4-BE49-F238E27FC236}">
                <a16:creationId xmlns:a16="http://schemas.microsoft.com/office/drawing/2014/main" id="{840CF46A-A5B1-3044-8CBF-FA2529DE6AF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BB182D7-EE90-2B46-927A-BCB97402ECF0}"/>
              </a:ext>
            </a:extLst>
          </p:cNvPr>
          <p:cNvSpPr>
            <a:spLocks noGrp="1" noChangeArrowheads="1"/>
          </p:cNvSpPr>
          <p:nvPr>
            <p:ph type="sldNum" sz="quarter" idx="5"/>
          </p:nvPr>
        </p:nvSpPr>
        <p:spPr>
          <a:ln/>
        </p:spPr>
        <p:txBody>
          <a:bodyPr/>
          <a:lstStyle/>
          <a:p>
            <a:fld id="{C7A7B79D-920F-604D-B407-59E8A6758AB2}" type="slidenum">
              <a:rPr lang="en-US" altLang="en-US"/>
              <a:pPr/>
              <a:t>8</a:t>
            </a:fld>
            <a:endParaRPr lang="en-US" altLang="en-US"/>
          </a:p>
        </p:txBody>
      </p:sp>
      <p:sp>
        <p:nvSpPr>
          <p:cNvPr id="244738" name="Rectangle 2">
            <a:extLst>
              <a:ext uri="{FF2B5EF4-FFF2-40B4-BE49-F238E27FC236}">
                <a16:creationId xmlns:a16="http://schemas.microsoft.com/office/drawing/2014/main" id="{BFEBF318-2FB5-FE44-BF70-7B724A71FDDF}"/>
              </a:ext>
            </a:extLst>
          </p:cNvPr>
          <p:cNvSpPr>
            <a:spLocks noGrp="1" noRot="1" noChangeAspect="1" noChangeArrowheads="1" noTextEdit="1"/>
          </p:cNvSpPr>
          <p:nvPr>
            <p:ph type="sldImg"/>
          </p:nvPr>
        </p:nvSpPr>
        <p:spPr>
          <a:ln/>
        </p:spPr>
      </p:sp>
      <p:sp>
        <p:nvSpPr>
          <p:cNvPr id="244739" name="Rectangle 3">
            <a:extLst>
              <a:ext uri="{FF2B5EF4-FFF2-40B4-BE49-F238E27FC236}">
                <a16:creationId xmlns:a16="http://schemas.microsoft.com/office/drawing/2014/main" id="{2470DA20-B96B-D747-B278-B684E6748C5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C467CD0-51FD-0340-888F-DBDB7644DB3A}"/>
              </a:ext>
            </a:extLst>
          </p:cNvPr>
          <p:cNvSpPr>
            <a:spLocks noGrp="1" noChangeArrowheads="1"/>
          </p:cNvSpPr>
          <p:nvPr>
            <p:ph type="sldNum" sz="quarter" idx="5"/>
          </p:nvPr>
        </p:nvSpPr>
        <p:spPr>
          <a:ln/>
        </p:spPr>
        <p:txBody>
          <a:bodyPr/>
          <a:lstStyle/>
          <a:p>
            <a:fld id="{840FFE4E-682E-0B43-BDEA-92E39F632E7D}" type="slidenum">
              <a:rPr lang="en-US" altLang="en-US"/>
              <a:pPr/>
              <a:t>9</a:t>
            </a:fld>
            <a:endParaRPr lang="en-US" altLang="en-US"/>
          </a:p>
        </p:txBody>
      </p:sp>
      <p:sp>
        <p:nvSpPr>
          <p:cNvPr id="58370" name="Rectangle 2">
            <a:extLst>
              <a:ext uri="{FF2B5EF4-FFF2-40B4-BE49-F238E27FC236}">
                <a16:creationId xmlns:a16="http://schemas.microsoft.com/office/drawing/2014/main" id="{9F62D3D3-3AD3-2C4A-AFF3-110DE17B8BA7}"/>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8371" name="Rectangle 3">
            <a:extLst>
              <a:ext uri="{FF2B5EF4-FFF2-40B4-BE49-F238E27FC236}">
                <a16:creationId xmlns:a16="http://schemas.microsoft.com/office/drawing/2014/main" id="{839C44F1-881E-0048-B6F7-76CC6D68D74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A63BD-58EF-F44A-B8C7-C7D85D296CC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A3D22E-B9C1-7E45-833E-F3A80F8A34CB}"/>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42304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5E728-29D4-D244-BFA5-75E036207B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A885E3-134E-A346-A0E5-4F6039E79A2E}"/>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0902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947D24-D5D1-1947-87D0-564104E98943}"/>
              </a:ext>
            </a:extLst>
          </p:cNvPr>
          <p:cNvSpPr>
            <a:spLocks noGrp="1"/>
          </p:cNvSpPr>
          <p:nvPr>
            <p:ph type="title" orient="vert"/>
          </p:nvPr>
        </p:nvSpPr>
        <p:spPr>
          <a:xfrm>
            <a:off x="6543675" y="0"/>
            <a:ext cx="1971675" cy="6176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8CF74D-D784-EF43-915E-29909E10ABA2}"/>
              </a:ext>
            </a:extLst>
          </p:cNvPr>
          <p:cNvSpPr>
            <a:spLocks noGrp="1"/>
          </p:cNvSpPr>
          <p:nvPr>
            <p:ph type="body" orient="vert" idx="1"/>
          </p:nvPr>
        </p:nvSpPr>
        <p:spPr>
          <a:xfrm>
            <a:off x="628650" y="0"/>
            <a:ext cx="5762625" cy="6176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10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EE903-7BBA-CA46-BC70-65CB5B6E4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3D2219-E7A0-1540-A7C7-312DB37A2E6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351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D003A-2DF5-584A-8AB5-EDBE69C3A6A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929763-D415-A844-855D-B3D8A315FD97}"/>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129419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32B67-2FFC-FF46-84BC-90E1AA688E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F41986-BAB1-3B45-A0F5-D172577EA1B1}"/>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CC0A30-B0FA-D441-9ACF-515B1E1123E1}"/>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40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EB8EB-1B02-9C41-A93F-406C051277A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00F3DA-F37C-D746-9F74-03BDFDFB5C2C}"/>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B2D301-6773-434C-B1E8-698B72D25D8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92A87-76B4-EF40-942B-8C982771406E}"/>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5AE20-B618-1842-9D79-E6B4E733730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449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5CDC-D07A-A744-BA6C-9DA1F26A49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697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35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C8CE-A7EF-7746-9480-14AA2AEF814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0BFDE-E3BF-7047-8A0D-36BD6D393028}"/>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D04A74-99F7-6B4E-9339-F2083BAC11A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00573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299B6-D36B-624E-BDAC-C47BA4ADBB0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567F0-B05C-CB4E-985E-064DB95772E4}"/>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4A5934-9C84-A949-8F40-DEA834BD68A4}"/>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326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AB91AC9-C3B9-3C4D-98DF-36568737B8C0}"/>
              </a:ext>
            </a:extLst>
          </p:cNvPr>
          <p:cNvSpPr>
            <a:spLocks noGrp="1" noChangeArrowheads="1"/>
          </p:cNvSpPr>
          <p:nvPr>
            <p:ph type="title"/>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2400" kern="12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panose="020B0604020202020204" pitchFamily="34" charset="0"/>
        </a:defRPr>
      </a:lvl2pPr>
      <a:lvl3pPr algn="ctr" rtl="0" fontAlgn="base">
        <a:spcBef>
          <a:spcPct val="0"/>
        </a:spcBef>
        <a:spcAft>
          <a:spcPct val="0"/>
        </a:spcAft>
        <a:defRPr sz="2400">
          <a:solidFill>
            <a:schemeClr val="tx2"/>
          </a:solidFill>
          <a:latin typeface="Arial" panose="020B0604020202020204" pitchFamily="34" charset="0"/>
        </a:defRPr>
      </a:lvl3pPr>
      <a:lvl4pPr algn="ctr" rtl="0" fontAlgn="base">
        <a:spcBef>
          <a:spcPct val="0"/>
        </a:spcBef>
        <a:spcAft>
          <a:spcPct val="0"/>
        </a:spcAft>
        <a:defRPr sz="2400">
          <a:solidFill>
            <a:schemeClr val="tx2"/>
          </a:solidFill>
          <a:latin typeface="Arial" panose="020B0604020202020204" pitchFamily="34" charset="0"/>
        </a:defRPr>
      </a:lvl4pPr>
      <a:lvl5pPr algn="ctr" rtl="0" fontAlgn="base">
        <a:spcBef>
          <a:spcPct val="0"/>
        </a:spcBef>
        <a:spcAft>
          <a:spcPct val="0"/>
        </a:spcAft>
        <a:defRPr sz="2400">
          <a:solidFill>
            <a:schemeClr val="tx2"/>
          </a:solidFill>
          <a:latin typeface="Arial" panose="020B0604020202020204" pitchFamily="34" charset="0"/>
        </a:defRPr>
      </a:lvl5pPr>
      <a:lvl6pPr marL="457200" algn="ctr" rtl="0" fontAlgn="base">
        <a:spcBef>
          <a:spcPct val="0"/>
        </a:spcBef>
        <a:spcAft>
          <a:spcPct val="0"/>
        </a:spcAft>
        <a:defRPr sz="2400">
          <a:solidFill>
            <a:schemeClr val="tx2"/>
          </a:solidFill>
          <a:latin typeface="Arial" panose="020B0604020202020204" pitchFamily="34" charset="0"/>
        </a:defRPr>
      </a:lvl6pPr>
      <a:lvl7pPr marL="914400" algn="ctr" rtl="0" fontAlgn="base">
        <a:spcBef>
          <a:spcPct val="0"/>
        </a:spcBef>
        <a:spcAft>
          <a:spcPct val="0"/>
        </a:spcAft>
        <a:defRPr sz="2400">
          <a:solidFill>
            <a:schemeClr val="tx2"/>
          </a:solidFill>
          <a:latin typeface="Arial" panose="020B0604020202020204" pitchFamily="34" charset="0"/>
        </a:defRPr>
      </a:lvl7pPr>
      <a:lvl8pPr marL="1371600" algn="ctr" rtl="0" fontAlgn="base">
        <a:spcBef>
          <a:spcPct val="0"/>
        </a:spcBef>
        <a:spcAft>
          <a:spcPct val="0"/>
        </a:spcAft>
        <a:defRPr sz="2400">
          <a:solidFill>
            <a:schemeClr val="tx2"/>
          </a:solidFill>
          <a:latin typeface="Arial" panose="020B0604020202020204" pitchFamily="34" charset="0"/>
        </a:defRPr>
      </a:lvl8pPr>
      <a:lvl9pPr marL="1828800" algn="ctr" rtl="0" fontAlgn="base">
        <a:spcBef>
          <a:spcPct val="0"/>
        </a:spcBef>
        <a:spcAft>
          <a:spcPct val="0"/>
        </a:spcAft>
        <a:defRPr sz="2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2000" kern="1200">
          <a:solidFill>
            <a:schemeClr val="tx1"/>
          </a:solidFill>
          <a:latin typeface="+mn-lt"/>
          <a:ea typeface="+mn-ea"/>
          <a:cs typeface="+mn-cs"/>
        </a:defRPr>
      </a:lvl1pPr>
      <a:lvl2pPr marL="742950" indent="-285750" algn="l" rtl="0" fontAlgn="base">
        <a:spcBef>
          <a:spcPct val="20000"/>
        </a:spcBef>
        <a:spcAft>
          <a:spcPct val="0"/>
        </a:spcAft>
        <a:buChar char="–"/>
        <a:defRPr sz="2000" kern="1200">
          <a:solidFill>
            <a:schemeClr val="tx1"/>
          </a:solidFill>
          <a:latin typeface="+mn-lt"/>
          <a:ea typeface="+mn-ea"/>
          <a:cs typeface="+mn-cs"/>
        </a:defRPr>
      </a:lvl2pPr>
      <a:lvl3pPr marL="1143000" indent="-228600" algn="l" rtl="0" fontAlgn="base">
        <a:spcBef>
          <a:spcPct val="20000"/>
        </a:spcBef>
        <a:spcAft>
          <a:spcPct val="0"/>
        </a:spcAft>
        <a:buChar char="•"/>
        <a:defRPr kern="1200">
          <a:solidFill>
            <a:schemeClr val="tx1"/>
          </a:solidFill>
          <a:latin typeface="+mn-lt"/>
          <a:ea typeface="+mn-ea"/>
          <a:cs typeface="+mn-cs"/>
        </a:defRPr>
      </a:lvl3pPr>
      <a:lvl4pPr marL="1600200" indent="-228600" algn="l" rtl="0" fontAlgn="base">
        <a:spcBef>
          <a:spcPct val="20000"/>
        </a:spcBef>
        <a:spcAft>
          <a:spcPct val="0"/>
        </a:spcAft>
        <a:buChar char="–"/>
        <a:defRPr kern="1200">
          <a:solidFill>
            <a:schemeClr val="tx1"/>
          </a:solidFill>
          <a:latin typeface="+mn-lt"/>
          <a:ea typeface="+mn-ea"/>
          <a:cs typeface="+mn-cs"/>
        </a:defRPr>
      </a:lvl4pPr>
      <a:lvl5pPr marL="2057400" indent="-228600" algn="l" rtl="0" fontAlgn="base">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4.png"/><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7.png"/><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19.emf"/><Relationship Id="rId4" Type="http://schemas.openxmlformats.org/officeDocument/2006/relationships/oleObject" Target="../embeddings/Microsoft_Word_97_-_2003_Document.doc"/></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20.png"/><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backTrajAmecameca4fps.mov" TargetMode="External"/><Relationship Id="rId1" Type="http://schemas.microsoft.com/office/2007/relationships/media" Target="backTrajAmecameca4fps.mov" TargetMode="External"/><Relationship Id="rId5" Type="http://schemas.openxmlformats.org/officeDocument/2006/relationships/image" Target="../media/image65.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8.xml"/><Relationship Id="rId7"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png"/><Relationship Id="rId4" Type="http://schemas.openxmlformats.org/officeDocument/2006/relationships/oleObject" Target="../embeddings/oleObject1.bin"/><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EF6FC731-30BA-8C4E-91A7-92B179B5204B}"/>
              </a:ext>
            </a:extLst>
          </p:cNvPr>
          <p:cNvSpPr>
            <a:spLocks noGrp="1" noChangeArrowheads="1"/>
          </p:cNvSpPr>
          <p:nvPr>
            <p:ph type="title"/>
          </p:nvPr>
        </p:nvSpPr>
        <p:spPr/>
        <p:txBody>
          <a:bodyPr/>
          <a:lstStyle/>
          <a:p>
            <a:r>
              <a:rPr lang="en-US" altLang="en-US" b="1" i="1">
                <a:solidFill>
                  <a:srgbClr val="F5575C"/>
                </a:solidFill>
              </a:rPr>
              <a:t>P</a:t>
            </a:r>
            <a:r>
              <a:rPr lang="en-US" altLang="en-US" b="1" i="1"/>
              <a:t>hoto</a:t>
            </a:r>
            <a:r>
              <a:rPr lang="en-US" altLang="en-US" b="1" i="1">
                <a:solidFill>
                  <a:srgbClr val="F5575C"/>
                </a:solidFill>
              </a:rPr>
              <a:t>A</a:t>
            </a:r>
            <a:r>
              <a:rPr lang="en-US" altLang="en-US" b="1" i="1"/>
              <a:t>coustic </a:t>
            </a:r>
            <a:r>
              <a:rPr lang="en-US" altLang="en-US" b="1" i="1">
                <a:solidFill>
                  <a:schemeClr val="tx1"/>
                </a:solidFill>
              </a:rPr>
              <a:t>Analysis of Black Carbon Combustion Aerosol</a:t>
            </a:r>
            <a:endParaRPr lang="en-US" altLang="en-US" b="1" i="1"/>
          </a:p>
        </p:txBody>
      </p:sp>
      <p:sp>
        <p:nvSpPr>
          <p:cNvPr id="134147" name="Text Box 3">
            <a:extLst>
              <a:ext uri="{FF2B5EF4-FFF2-40B4-BE49-F238E27FC236}">
                <a16:creationId xmlns:a16="http://schemas.microsoft.com/office/drawing/2014/main" id="{121487D8-78C8-9D4E-9F34-893B11B5B547}"/>
              </a:ext>
            </a:extLst>
          </p:cNvPr>
          <p:cNvSpPr txBox="1">
            <a:spLocks noChangeArrowheads="1"/>
          </p:cNvSpPr>
          <p:nvPr/>
        </p:nvSpPr>
        <p:spPr bwMode="auto">
          <a:xfrm>
            <a:off x="228600" y="990600"/>
            <a:ext cx="87630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By </a:t>
            </a:r>
            <a:r>
              <a:rPr lang="en-US" altLang="en-US" b="1" dirty="0">
                <a:solidFill>
                  <a:srgbClr val="F5575C"/>
                </a:solidFill>
              </a:rPr>
              <a:t>P</a:t>
            </a:r>
            <a:r>
              <a:rPr lang="en-US" altLang="en-US" dirty="0"/>
              <a:t>at </a:t>
            </a:r>
            <a:r>
              <a:rPr lang="en-US" altLang="en-US" b="1" dirty="0">
                <a:solidFill>
                  <a:srgbClr val="F5575C"/>
                </a:solidFill>
              </a:rPr>
              <a:t>A</a:t>
            </a:r>
            <a:r>
              <a:rPr lang="en-US" altLang="en-US" dirty="0"/>
              <a:t>rnott   </a:t>
            </a:r>
            <a:r>
              <a:rPr lang="en-US" altLang="en-US" dirty="0">
                <a:hlinkClick r:id="" action="ppaction://noaction"/>
              </a:rPr>
              <a:t>pat@dri.edu</a:t>
            </a:r>
            <a:r>
              <a:rPr lang="en-US" altLang="en-US" dirty="0"/>
              <a:t>, Desert Research Institute, Reno NV</a:t>
            </a:r>
          </a:p>
          <a:p>
            <a:pPr>
              <a:spcBef>
                <a:spcPct val="50000"/>
              </a:spcBef>
            </a:pPr>
            <a:r>
              <a:rPr lang="en-US" altLang="en-US" b="1" dirty="0"/>
              <a:t>Collaborators</a:t>
            </a:r>
            <a:r>
              <a:rPr lang="en-US" altLang="en-US" dirty="0"/>
              <a:t>:  Hans </a:t>
            </a:r>
            <a:r>
              <a:rPr lang="en-US" altLang="en-US" dirty="0" err="1"/>
              <a:t>Moosmüller</a:t>
            </a:r>
            <a:r>
              <a:rPr lang="en-US" altLang="en-US" dirty="0"/>
              <a:t>, Fred Rogers, John Walker, Barbara </a:t>
            </a:r>
            <a:r>
              <a:rPr lang="en-US" altLang="en-US" dirty="0" err="1"/>
              <a:t>Zielinska</a:t>
            </a:r>
            <a:r>
              <a:rPr lang="en-US" altLang="en-US" dirty="0"/>
              <a:t>, John </a:t>
            </a:r>
            <a:r>
              <a:rPr lang="en-US" altLang="en-US" dirty="0" err="1"/>
              <a:t>Sagebiel</a:t>
            </a:r>
            <a:r>
              <a:rPr lang="en-US" altLang="en-US" dirty="0"/>
              <a:t>, Eric Fujita, Dave Campbell, Rick Purcell, Dan </a:t>
            </a:r>
            <a:r>
              <a:rPr lang="en-US" altLang="en-US" dirty="0" err="1"/>
              <a:t>Wermers</a:t>
            </a:r>
            <a:r>
              <a:rPr lang="en-US" altLang="en-US" dirty="0"/>
              <a:t>, Sebastian </a:t>
            </a:r>
            <a:r>
              <a:rPr lang="en-US" altLang="en-US" dirty="0" err="1"/>
              <a:t>Upallalli</a:t>
            </a:r>
            <a:r>
              <a:rPr lang="en-US" altLang="en-US" dirty="0"/>
              <a:t> (DRI), </a:t>
            </a:r>
            <a:r>
              <a:rPr lang="en-US" altLang="en-US" dirty="0">
                <a:solidFill>
                  <a:srgbClr val="B90819"/>
                </a:solidFill>
              </a:rPr>
              <a:t>Rich </a:t>
            </a:r>
            <a:r>
              <a:rPr lang="en-US" altLang="en-US" dirty="0" err="1">
                <a:solidFill>
                  <a:srgbClr val="B90819"/>
                </a:solidFill>
              </a:rPr>
              <a:t>Raspet</a:t>
            </a:r>
            <a:r>
              <a:rPr lang="en-US" altLang="en-US" dirty="0">
                <a:solidFill>
                  <a:srgbClr val="B90819"/>
                </a:solidFill>
              </a:rPr>
              <a:t>, Willie Slaton </a:t>
            </a:r>
            <a:r>
              <a:rPr lang="en-US" altLang="en-US" b="1" dirty="0">
                <a:solidFill>
                  <a:srgbClr val="B90819"/>
                </a:solidFill>
              </a:rPr>
              <a:t>(Univ. Miss.),</a:t>
            </a:r>
            <a:r>
              <a:rPr lang="en-US" altLang="en-US" dirty="0"/>
              <a:t> </a:t>
            </a:r>
            <a:r>
              <a:rPr lang="en-US" altLang="en-US" dirty="0">
                <a:solidFill>
                  <a:srgbClr val="191EF7"/>
                </a:solidFill>
              </a:rPr>
              <a:t>James </a:t>
            </a:r>
            <a:r>
              <a:rPr lang="en-US" altLang="en-US" dirty="0" err="1">
                <a:solidFill>
                  <a:srgbClr val="191EF7"/>
                </a:solidFill>
              </a:rPr>
              <a:t>Mehl</a:t>
            </a:r>
            <a:r>
              <a:rPr lang="en-US" altLang="en-US" dirty="0"/>
              <a:t>, Rob Abbott, Mike </a:t>
            </a:r>
            <a:r>
              <a:rPr lang="en-US" altLang="en-US" dirty="0" err="1"/>
              <a:t>Ossosfsky</a:t>
            </a:r>
            <a:r>
              <a:rPr lang="en-US" altLang="en-US" dirty="0"/>
              <a:t>, </a:t>
            </a:r>
            <a:r>
              <a:rPr lang="en-US" altLang="en-US" dirty="0" err="1"/>
              <a:t>Khadeejeh</a:t>
            </a:r>
            <a:r>
              <a:rPr lang="en-US" altLang="en-US" dirty="0"/>
              <a:t> </a:t>
            </a:r>
            <a:r>
              <a:rPr lang="en-US" altLang="en-US" dirty="0" err="1"/>
              <a:t>Hamasha</a:t>
            </a:r>
            <a:r>
              <a:rPr lang="en-US" altLang="en-US" dirty="0"/>
              <a:t>, Ali </a:t>
            </a:r>
            <a:r>
              <a:rPr lang="en-US" altLang="en-US" dirty="0" err="1"/>
              <a:t>Rahmah</a:t>
            </a:r>
            <a:r>
              <a:rPr lang="en-US" altLang="en-US" dirty="0"/>
              <a:t>, Kristin Lewis, Lupita Paredes (</a:t>
            </a:r>
            <a:r>
              <a:rPr lang="en-US" altLang="en-US" b="1" dirty="0"/>
              <a:t>Students</a:t>
            </a:r>
            <a:r>
              <a:rPr lang="en-US" altLang="en-US" dirty="0"/>
              <a:t>)</a:t>
            </a:r>
            <a:r>
              <a:rPr lang="en-US" altLang="en-US" dirty="0">
                <a:solidFill>
                  <a:srgbClr val="C7C309"/>
                </a:solidFill>
              </a:rPr>
              <a:t>,</a:t>
            </a:r>
            <a:r>
              <a:rPr lang="en-US" altLang="en-US" dirty="0"/>
              <a:t> </a:t>
            </a:r>
            <a:r>
              <a:rPr lang="en-US" altLang="en-US" dirty="0">
                <a:solidFill>
                  <a:srgbClr val="191EF7"/>
                </a:solidFill>
              </a:rPr>
              <a:t>Adel Sarofim, Kerry Kelly, Dave Wagner, Joanne </a:t>
            </a:r>
            <a:r>
              <a:rPr lang="en-US" altLang="en-US" dirty="0" err="1">
                <a:solidFill>
                  <a:srgbClr val="191EF7"/>
                </a:solidFill>
              </a:rPr>
              <a:t>Lighty</a:t>
            </a:r>
            <a:r>
              <a:rPr lang="en-US" altLang="en-US" dirty="0">
                <a:solidFill>
                  <a:srgbClr val="191EF7"/>
                </a:solidFill>
              </a:rPr>
              <a:t> (</a:t>
            </a:r>
            <a:r>
              <a:rPr lang="en-US" altLang="en-US" b="1" dirty="0">
                <a:solidFill>
                  <a:srgbClr val="191EF7"/>
                </a:solidFill>
              </a:rPr>
              <a:t>Univ. Utah CFE),</a:t>
            </a:r>
            <a:r>
              <a:rPr lang="en-US" altLang="en-US" dirty="0"/>
              <a:t> </a:t>
            </a:r>
            <a:r>
              <a:rPr lang="en-US" altLang="en-US" dirty="0" err="1">
                <a:solidFill>
                  <a:srgbClr val="06B10D"/>
                </a:solidFill>
              </a:rPr>
              <a:t>Otmar</a:t>
            </a:r>
            <a:r>
              <a:rPr lang="en-US" altLang="en-US" dirty="0">
                <a:solidFill>
                  <a:srgbClr val="06B10D"/>
                </a:solidFill>
              </a:rPr>
              <a:t> Schmid, </a:t>
            </a:r>
            <a:r>
              <a:rPr lang="en-US" altLang="en-US" dirty="0" err="1">
                <a:solidFill>
                  <a:srgbClr val="06B10D"/>
                </a:solidFill>
              </a:rPr>
              <a:t>Meinrat</a:t>
            </a:r>
            <a:r>
              <a:rPr lang="en-US" altLang="en-US" dirty="0">
                <a:solidFill>
                  <a:srgbClr val="06B10D"/>
                </a:solidFill>
              </a:rPr>
              <a:t> </a:t>
            </a:r>
            <a:r>
              <a:rPr lang="en-US" altLang="en-US" dirty="0" err="1">
                <a:solidFill>
                  <a:srgbClr val="06B10D"/>
                </a:solidFill>
              </a:rPr>
              <a:t>Andreae</a:t>
            </a:r>
            <a:r>
              <a:rPr lang="en-US" altLang="en-US" dirty="0">
                <a:solidFill>
                  <a:srgbClr val="06B10D"/>
                </a:solidFill>
              </a:rPr>
              <a:t> (</a:t>
            </a:r>
            <a:r>
              <a:rPr lang="en-US" altLang="en-US" b="1" dirty="0">
                <a:solidFill>
                  <a:srgbClr val="06B10D"/>
                </a:solidFill>
              </a:rPr>
              <a:t>Max Planck Institute for Chemistry</a:t>
            </a:r>
            <a:r>
              <a:rPr lang="en-US" altLang="en-US" dirty="0">
                <a:solidFill>
                  <a:srgbClr val="06B10D"/>
                </a:solidFill>
              </a:rPr>
              <a:t>), </a:t>
            </a:r>
            <a:r>
              <a:rPr lang="en-US" altLang="en-US" dirty="0">
                <a:solidFill>
                  <a:srgbClr val="B90819"/>
                </a:solidFill>
              </a:rPr>
              <a:t>John </a:t>
            </a:r>
            <a:r>
              <a:rPr lang="en-US" altLang="en-US" dirty="0" err="1">
                <a:solidFill>
                  <a:srgbClr val="B90819"/>
                </a:solidFill>
              </a:rPr>
              <a:t>Ogren</a:t>
            </a:r>
            <a:r>
              <a:rPr lang="en-US" altLang="en-US" dirty="0">
                <a:solidFill>
                  <a:srgbClr val="B90819"/>
                </a:solidFill>
              </a:rPr>
              <a:t> and Pat Sheridan (</a:t>
            </a:r>
            <a:r>
              <a:rPr lang="en-US" altLang="en-US" b="1" dirty="0">
                <a:solidFill>
                  <a:srgbClr val="B90819"/>
                </a:solidFill>
              </a:rPr>
              <a:t>NOAA CMDL</a:t>
            </a:r>
            <a:r>
              <a:rPr lang="en-US" altLang="en-US" dirty="0">
                <a:solidFill>
                  <a:srgbClr val="B90819"/>
                </a:solidFill>
              </a:rPr>
              <a:t>), </a:t>
            </a:r>
            <a:r>
              <a:rPr lang="en-US" altLang="en-US" dirty="0">
                <a:solidFill>
                  <a:schemeClr val="accent2"/>
                </a:solidFill>
              </a:rPr>
              <a:t>John Seinfeld, Rick </a:t>
            </a:r>
            <a:r>
              <a:rPr lang="en-US" altLang="en-US" dirty="0" err="1">
                <a:solidFill>
                  <a:schemeClr val="accent2"/>
                </a:solidFill>
              </a:rPr>
              <a:t>Flagan</a:t>
            </a:r>
            <a:r>
              <a:rPr lang="en-US" altLang="en-US" dirty="0">
                <a:solidFill>
                  <a:schemeClr val="accent2"/>
                </a:solidFill>
              </a:rPr>
              <a:t>, </a:t>
            </a:r>
            <a:r>
              <a:rPr lang="en-US" altLang="en-US" dirty="0" err="1">
                <a:solidFill>
                  <a:schemeClr val="accent2"/>
                </a:solidFill>
              </a:rPr>
              <a:t>Haf</a:t>
            </a:r>
            <a:r>
              <a:rPr lang="en-US" altLang="en-US" dirty="0">
                <a:solidFill>
                  <a:schemeClr val="accent2"/>
                </a:solidFill>
              </a:rPr>
              <a:t> Jonsson (</a:t>
            </a:r>
            <a:r>
              <a:rPr lang="en-US" altLang="en-US" b="1" dirty="0">
                <a:solidFill>
                  <a:schemeClr val="accent2"/>
                </a:solidFill>
              </a:rPr>
              <a:t>CAL TECH</a:t>
            </a:r>
            <a:r>
              <a:rPr lang="en-US" altLang="en-US" dirty="0">
                <a:solidFill>
                  <a:schemeClr val="accent2"/>
                </a:solidFill>
              </a:rPr>
              <a:t>)</a:t>
            </a:r>
            <a:r>
              <a:rPr lang="en-US" altLang="en-US" dirty="0">
                <a:solidFill>
                  <a:schemeClr val="folHlink"/>
                </a:solidFill>
              </a:rPr>
              <a:t>, Anthony </a:t>
            </a:r>
            <a:r>
              <a:rPr lang="en-US" altLang="en-US" dirty="0" err="1">
                <a:solidFill>
                  <a:schemeClr val="folHlink"/>
                </a:solidFill>
              </a:rPr>
              <a:t>Strawa</a:t>
            </a:r>
            <a:r>
              <a:rPr lang="en-US" altLang="en-US" dirty="0">
                <a:solidFill>
                  <a:schemeClr val="folHlink"/>
                </a:solidFill>
              </a:rPr>
              <a:t>, Beat Schmid, Rich </a:t>
            </a:r>
            <a:r>
              <a:rPr lang="en-US" altLang="en-US" dirty="0" err="1">
                <a:solidFill>
                  <a:schemeClr val="folHlink"/>
                </a:solidFill>
              </a:rPr>
              <a:t>Ferrare</a:t>
            </a:r>
            <a:r>
              <a:rPr lang="en-US" altLang="en-US" dirty="0">
                <a:solidFill>
                  <a:schemeClr val="folHlink"/>
                </a:solidFill>
              </a:rPr>
              <a:t> (</a:t>
            </a:r>
            <a:r>
              <a:rPr lang="en-US" altLang="en-US" b="1" dirty="0">
                <a:solidFill>
                  <a:schemeClr val="folHlink"/>
                </a:solidFill>
              </a:rPr>
              <a:t>NASA</a:t>
            </a:r>
            <a:r>
              <a:rPr lang="en-US" altLang="en-US" dirty="0">
                <a:solidFill>
                  <a:schemeClr val="folHlink"/>
                </a:solidFill>
              </a:rPr>
              <a:t>)</a:t>
            </a:r>
            <a:endParaRPr lang="en-US" altLang="en-US" dirty="0">
              <a:solidFill>
                <a:srgbClr val="B90819"/>
              </a:solidFill>
            </a:endParaRPr>
          </a:p>
          <a:p>
            <a:pPr>
              <a:spcBef>
                <a:spcPct val="50000"/>
              </a:spcBef>
            </a:pPr>
            <a:r>
              <a:rPr lang="en-US" altLang="en-US" dirty="0"/>
              <a:t>Funding over the years:  EPA, NPS, ONR, NSF, DOE, DOD-SERDP, DRI, UNR, NIOSH</a:t>
            </a:r>
          </a:p>
        </p:txBody>
      </p:sp>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EBA6A4D1-2604-C14A-BF95-B391C473930C}"/>
              </a:ext>
            </a:extLst>
          </p:cNvPr>
          <p:cNvSpPr>
            <a:spLocks noGrp="1" noChangeArrowheads="1"/>
          </p:cNvSpPr>
          <p:nvPr>
            <p:ph type="title"/>
          </p:nvPr>
        </p:nvSpPr>
        <p:spPr/>
        <p:txBody>
          <a:bodyPr/>
          <a:lstStyle/>
          <a:p>
            <a:r>
              <a:rPr lang="en-US" altLang="en-US"/>
              <a:t>PSAP:  Particle Soot Absorption Photometer</a:t>
            </a:r>
            <a:br>
              <a:rPr lang="en-US" altLang="en-US"/>
            </a:br>
            <a:r>
              <a:rPr lang="en-US" altLang="en-US"/>
              <a:t>A filter-based measure of light absorption.</a:t>
            </a:r>
          </a:p>
        </p:txBody>
      </p:sp>
      <p:pic>
        <p:nvPicPr>
          <p:cNvPr id="59395" name="Picture 3">
            <a:extLst>
              <a:ext uri="{FF2B5EF4-FFF2-40B4-BE49-F238E27FC236}">
                <a16:creationId xmlns:a16="http://schemas.microsoft.com/office/drawing/2014/main" id="{88381E31-B05F-5844-8C9A-D3E04A940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95400"/>
            <a:ext cx="6088063" cy="4565650"/>
          </a:xfrm>
          <a:prstGeom prst="rect">
            <a:avLst/>
          </a:prstGeom>
          <a:noFill/>
          <a:extLst>
            <a:ext uri="{909E8E84-426E-40DD-AFC4-6F175D3DCCD1}">
              <a14:hiddenFill xmlns:a14="http://schemas.microsoft.com/office/drawing/2010/main">
                <a:solidFill>
                  <a:srgbClr val="FFFFFF"/>
                </a:solidFill>
              </a14:hiddenFill>
            </a:ext>
          </a:extLst>
        </p:spPr>
      </p:pic>
      <p:sp>
        <p:nvSpPr>
          <p:cNvPr id="59396" name="Text Box 4">
            <a:extLst>
              <a:ext uri="{FF2B5EF4-FFF2-40B4-BE49-F238E27FC236}">
                <a16:creationId xmlns:a16="http://schemas.microsoft.com/office/drawing/2014/main" id="{1CB19523-EC65-0746-BEF5-868BF9418C47}"/>
              </a:ext>
            </a:extLst>
          </p:cNvPr>
          <p:cNvSpPr txBox="1">
            <a:spLocks noChangeArrowheads="1"/>
          </p:cNvSpPr>
          <p:nvPr/>
        </p:nvSpPr>
        <p:spPr bwMode="auto">
          <a:xfrm>
            <a:off x="838200" y="5943600"/>
            <a:ext cx="769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FontTx/>
              <a:buChar char="•"/>
            </a:pPr>
            <a:r>
              <a:rPr lang="en-US" altLang="en-US" sz="1800">
                <a:latin typeface="Arial" panose="020B0604020202020204" pitchFamily="34" charset="0"/>
              </a:rPr>
              <a:t>Reference filter on the right.  Aerosol-loaded filter on the left.  Compare light transmission through these filters as a measure of light absorption.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2F360983-B5EE-794F-B9EF-DABC992DD915}"/>
              </a:ext>
            </a:extLst>
          </p:cNvPr>
          <p:cNvSpPr>
            <a:spLocks noGrp="1" noChangeArrowheads="1"/>
          </p:cNvSpPr>
          <p:nvPr>
            <p:ph type="title"/>
          </p:nvPr>
        </p:nvSpPr>
        <p:spPr>
          <a:xfrm>
            <a:off x="609600" y="381000"/>
            <a:ext cx="7772400" cy="762000"/>
          </a:xfrm>
        </p:spPr>
        <p:txBody>
          <a:bodyPr/>
          <a:lstStyle/>
          <a:p>
            <a:r>
              <a:rPr lang="en-US" altLang="en-US">
                <a:solidFill>
                  <a:srgbClr val="FDFA0D"/>
                </a:solidFill>
              </a:rPr>
              <a:t>Aethalometer Filter Details:  Side view.</a:t>
            </a:r>
          </a:p>
        </p:txBody>
      </p:sp>
      <p:graphicFrame>
        <p:nvGraphicFramePr>
          <p:cNvPr id="60419" name="Object 3">
            <a:extLst>
              <a:ext uri="{FF2B5EF4-FFF2-40B4-BE49-F238E27FC236}">
                <a16:creationId xmlns:a16="http://schemas.microsoft.com/office/drawing/2014/main" id="{48B6882D-A235-F748-AFFB-5934DC3466BE}"/>
              </a:ext>
            </a:extLst>
          </p:cNvPr>
          <p:cNvGraphicFramePr>
            <a:graphicFrameLocks noChangeAspect="1"/>
          </p:cNvGraphicFramePr>
          <p:nvPr/>
        </p:nvGraphicFramePr>
        <p:xfrm>
          <a:off x="1295400" y="1435100"/>
          <a:ext cx="5945188" cy="4584700"/>
        </p:xfrm>
        <a:graphic>
          <a:graphicData uri="http://schemas.openxmlformats.org/presentationml/2006/ole">
            <mc:AlternateContent xmlns:mc="http://schemas.openxmlformats.org/markup-compatibility/2006">
              <mc:Choice xmlns:v="urn:schemas-microsoft-com:vml" Requires="v">
                <p:oleObj spid="_x0000_s60422" name="Document" r:id="rId4" imgW="5943600" imgH="4584700" progId="Word.Document.8">
                  <p:embed/>
                </p:oleObj>
              </mc:Choice>
              <mc:Fallback>
                <p:oleObj name="Document" r:id="rId4" imgW="5943600" imgH="45847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435100"/>
                        <a:ext cx="5945188" cy="458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AB8F781-71A0-5241-8A76-B3DC280A47D0}"/>
              </a:ext>
            </a:extLst>
          </p:cNvPr>
          <p:cNvSpPr>
            <a:spLocks noGrp="1" noChangeArrowheads="1"/>
          </p:cNvSpPr>
          <p:nvPr>
            <p:ph type="title"/>
          </p:nvPr>
        </p:nvSpPr>
        <p:spPr>
          <a:xfrm>
            <a:off x="685800" y="152400"/>
            <a:ext cx="7772400" cy="1143000"/>
          </a:xfrm>
        </p:spPr>
        <p:txBody>
          <a:bodyPr/>
          <a:lstStyle/>
          <a:p>
            <a:r>
              <a:rPr lang="en-US" altLang="en-US"/>
              <a:t>Photoacoustic Instruments For Light Absorption Measurements</a:t>
            </a:r>
          </a:p>
        </p:txBody>
      </p:sp>
      <p:sp>
        <p:nvSpPr>
          <p:cNvPr id="22531" name="Rectangle 3">
            <a:extLst>
              <a:ext uri="{FF2B5EF4-FFF2-40B4-BE49-F238E27FC236}">
                <a16:creationId xmlns:a16="http://schemas.microsoft.com/office/drawing/2014/main" id="{A33D71F8-785A-3342-B446-7FFCC7BE19C7}"/>
              </a:ext>
            </a:extLst>
          </p:cNvPr>
          <p:cNvSpPr>
            <a:spLocks noGrp="1" noChangeArrowheads="1"/>
          </p:cNvSpPr>
          <p:nvPr>
            <p:ph type="body" idx="1"/>
          </p:nvPr>
        </p:nvSpPr>
        <p:spPr bwMode="auto">
          <a:xfrm>
            <a:off x="838200" y="3733800"/>
            <a:ext cx="8001000" cy="28956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en-US" altLang="en-US" sz="2800"/>
              <a:t>Basic principles:</a:t>
            </a:r>
          </a:p>
          <a:p>
            <a:pPr>
              <a:lnSpc>
                <a:spcPct val="60000"/>
              </a:lnSpc>
            </a:pPr>
            <a:r>
              <a:rPr lang="en-US" altLang="en-US" sz="2800"/>
              <a:t>Laser light is power modulated by the chopper.  </a:t>
            </a:r>
          </a:p>
          <a:p>
            <a:pPr>
              <a:lnSpc>
                <a:spcPct val="60000"/>
              </a:lnSpc>
            </a:pPr>
            <a:r>
              <a:rPr lang="en-US" altLang="en-US" sz="2800"/>
              <a:t>Light absorbing aerosols convert light to heat - a sound wave is produced. </a:t>
            </a:r>
          </a:p>
          <a:p>
            <a:pPr>
              <a:lnSpc>
                <a:spcPct val="60000"/>
              </a:lnSpc>
            </a:pPr>
            <a:r>
              <a:rPr lang="en-US" altLang="en-US" sz="2800"/>
              <a:t>Microphone signal is a measure of the light absorption.</a:t>
            </a:r>
          </a:p>
          <a:p>
            <a:pPr>
              <a:lnSpc>
                <a:spcPct val="60000"/>
              </a:lnSpc>
            </a:pPr>
            <a:r>
              <a:rPr lang="en-US" altLang="en-US" sz="2800"/>
              <a:t>Light scattering aerosols don't generate heat.</a:t>
            </a:r>
          </a:p>
        </p:txBody>
      </p:sp>
      <p:pic>
        <p:nvPicPr>
          <p:cNvPr id="22532" name="Picture 4">
            <a:extLst>
              <a:ext uri="{FF2B5EF4-FFF2-40B4-BE49-F238E27FC236}">
                <a16:creationId xmlns:a16="http://schemas.microsoft.com/office/drawing/2014/main" id="{2A5196F9-E0C2-0744-A75B-73FCA2452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47800"/>
            <a:ext cx="5118100"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a:extLst>
              <a:ext uri="{FF2B5EF4-FFF2-40B4-BE49-F238E27FC236}">
                <a16:creationId xmlns:a16="http://schemas.microsoft.com/office/drawing/2014/main" id="{0F0C5AB1-7C03-EB4F-B32A-11BBC19A6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810000"/>
            <a:ext cx="8724900" cy="11863388"/>
          </a:xfrm>
          <a:prstGeom prst="rect">
            <a:avLst/>
          </a:prstGeom>
          <a:noFill/>
          <a:extLst>
            <a:ext uri="{909E8E84-426E-40DD-AFC4-6F175D3DCCD1}">
              <a14:hiddenFill xmlns:a14="http://schemas.microsoft.com/office/drawing/2010/main">
                <a:solidFill>
                  <a:srgbClr val="FFFFFF"/>
                </a:solidFill>
              </a14:hiddenFill>
            </a:ext>
          </a:extLst>
        </p:spPr>
      </p:pic>
      <p:sp>
        <p:nvSpPr>
          <p:cNvPr id="135171" name="Rectangle 3">
            <a:extLst>
              <a:ext uri="{FF2B5EF4-FFF2-40B4-BE49-F238E27FC236}">
                <a16:creationId xmlns:a16="http://schemas.microsoft.com/office/drawing/2014/main" id="{78701CA6-190A-C14E-BA26-428C8CE0848C}"/>
              </a:ext>
            </a:extLst>
          </p:cNvPr>
          <p:cNvSpPr>
            <a:spLocks noGrp="1" noChangeArrowheads="1"/>
          </p:cNvSpPr>
          <p:nvPr>
            <p:ph type="title"/>
          </p:nvPr>
        </p:nvSpPr>
        <p:spPr>
          <a:xfrm>
            <a:off x="0" y="1371600"/>
            <a:ext cx="7772400" cy="1143000"/>
          </a:xfrm>
        </p:spPr>
        <p:txBody>
          <a:bodyPr/>
          <a:lstStyle/>
          <a:p>
            <a:r>
              <a:rPr lang="en-US" altLang="en-US"/>
              <a:t>Photoacoustics and Alexander Graham Bell</a:t>
            </a:r>
          </a:p>
        </p:txBody>
      </p:sp>
    </p:spTree>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F678A19E-622B-9E4B-A35C-ABED9CD89169}"/>
              </a:ext>
            </a:extLst>
          </p:cNvPr>
          <p:cNvSpPr>
            <a:spLocks noGrp="1" noChangeArrowheads="1"/>
          </p:cNvSpPr>
          <p:nvPr>
            <p:ph type="title"/>
          </p:nvPr>
        </p:nvSpPr>
        <p:spPr>
          <a:xfrm>
            <a:off x="152400" y="0"/>
            <a:ext cx="8534400" cy="1143000"/>
          </a:xfrm>
        </p:spPr>
        <p:txBody>
          <a:bodyPr/>
          <a:lstStyle/>
          <a:p>
            <a:r>
              <a:rPr lang="en-US" altLang="en-US" b="1"/>
              <a:t>Schematic of 3 wavelength Photoacoustic instrument with scattering sensor</a:t>
            </a:r>
          </a:p>
        </p:txBody>
      </p:sp>
      <p:graphicFrame>
        <p:nvGraphicFramePr>
          <p:cNvPr id="145411" name="Object 3">
            <a:extLst>
              <a:ext uri="{FF2B5EF4-FFF2-40B4-BE49-F238E27FC236}">
                <a16:creationId xmlns:a16="http://schemas.microsoft.com/office/drawing/2014/main" id="{A04AEB2C-773D-1E49-9806-934CA4D3DBC2}"/>
              </a:ext>
            </a:extLst>
          </p:cNvPr>
          <p:cNvGraphicFramePr>
            <a:graphicFrameLocks noChangeAspect="1"/>
          </p:cNvGraphicFramePr>
          <p:nvPr/>
        </p:nvGraphicFramePr>
        <p:xfrm>
          <a:off x="304800" y="990600"/>
          <a:ext cx="8683625" cy="5673725"/>
        </p:xfrm>
        <a:graphic>
          <a:graphicData uri="http://schemas.openxmlformats.org/presentationml/2006/ole">
            <mc:AlternateContent xmlns:mc="http://schemas.openxmlformats.org/markup-compatibility/2006">
              <mc:Choice xmlns:v="urn:schemas-microsoft-com:vml" Requires="v">
                <p:oleObj spid="_x0000_s145414" name="Document" r:id="rId4" imgW="5943600" imgH="3886200" progId="Word.Document.8">
                  <p:embed/>
                </p:oleObj>
              </mc:Choice>
              <mc:Fallback>
                <p:oleObj name="Document" r:id="rId4" imgW="5943600" imgH="38862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90600"/>
                        <a:ext cx="8683625" cy="567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D7A3321-EAC4-EF4E-8500-7F6819F50939}"/>
              </a:ext>
            </a:extLst>
          </p:cNvPr>
          <p:cNvSpPr>
            <a:spLocks noGrp="1" noChangeArrowheads="1"/>
          </p:cNvSpPr>
          <p:nvPr>
            <p:ph type="title"/>
          </p:nvPr>
        </p:nvSpPr>
        <p:spPr>
          <a:xfrm>
            <a:off x="838200" y="0"/>
            <a:ext cx="7315200" cy="533400"/>
          </a:xfrm>
        </p:spPr>
        <p:txBody>
          <a:bodyPr/>
          <a:lstStyle/>
          <a:p>
            <a:r>
              <a:rPr lang="en-US" altLang="en-US">
                <a:solidFill>
                  <a:schemeClr val="bg1"/>
                </a:solidFill>
              </a:rPr>
              <a:t>PA serial # 1...</a:t>
            </a:r>
          </a:p>
        </p:txBody>
      </p:sp>
      <p:pic>
        <p:nvPicPr>
          <p:cNvPr id="29699" name="Picture 3">
            <a:extLst>
              <a:ext uri="{FF2B5EF4-FFF2-40B4-BE49-F238E27FC236}">
                <a16:creationId xmlns:a16="http://schemas.microsoft.com/office/drawing/2014/main" id="{8617EAEC-523F-944D-A1D6-13D8626A0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7313613" cy="5484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690BA20-F946-664B-9456-5E32A5A9626C}"/>
              </a:ext>
            </a:extLst>
          </p:cNvPr>
          <p:cNvSpPr>
            <a:spLocks noGrp="1" noChangeArrowheads="1"/>
          </p:cNvSpPr>
          <p:nvPr>
            <p:ph type="title"/>
          </p:nvPr>
        </p:nvSpPr>
        <p:spPr>
          <a:xfrm>
            <a:off x="838200" y="0"/>
            <a:ext cx="7315200" cy="838200"/>
          </a:xfrm>
        </p:spPr>
        <p:txBody>
          <a:bodyPr/>
          <a:lstStyle/>
          <a:p>
            <a:r>
              <a:rPr lang="en-US" altLang="en-US"/>
              <a:t>Photoacoustic Instrument Details:  Equation to Obtain Light Absorption Coefficient.</a:t>
            </a:r>
          </a:p>
        </p:txBody>
      </p:sp>
      <p:graphicFrame>
        <p:nvGraphicFramePr>
          <p:cNvPr id="47107" name="Object 3">
            <a:extLst>
              <a:ext uri="{FF2B5EF4-FFF2-40B4-BE49-F238E27FC236}">
                <a16:creationId xmlns:a16="http://schemas.microsoft.com/office/drawing/2014/main" id="{CCB6F857-753A-AC48-85F4-1B7349467F17}"/>
              </a:ext>
            </a:extLst>
          </p:cNvPr>
          <p:cNvGraphicFramePr>
            <a:graphicFrameLocks noChangeAspect="1"/>
          </p:cNvGraphicFramePr>
          <p:nvPr>
            <p:extLst>
              <p:ext uri="{D42A27DB-BD31-4B8C-83A1-F6EECF244321}">
                <p14:modId xmlns:p14="http://schemas.microsoft.com/office/powerpoint/2010/main" val="1296025813"/>
              </p:ext>
            </p:extLst>
          </p:nvPr>
        </p:nvGraphicFramePr>
        <p:xfrm>
          <a:off x="592895" y="1894114"/>
          <a:ext cx="8181218" cy="3893911"/>
        </p:xfrm>
        <a:graphic>
          <a:graphicData uri="http://schemas.openxmlformats.org/presentationml/2006/ole">
            <mc:AlternateContent xmlns:mc="http://schemas.openxmlformats.org/markup-compatibility/2006">
              <mc:Choice xmlns:v="urn:schemas-microsoft-com:vml" Requires="v">
                <p:oleObj spid="_x0000_s47110" name="Document" r:id="rId4" imgW="8934063" imgH="4249834" progId="Word.Document.8">
                  <p:embed/>
                </p:oleObj>
              </mc:Choice>
              <mc:Fallback>
                <p:oleObj name="Document" r:id="rId4" imgW="8934063" imgH="4249834" progId="Word.Document.8">
                  <p:embed/>
                  <p:pic>
                    <p:nvPicPr>
                      <p:cNvPr id="0" name="Object 3"/>
                      <p:cNvPicPr>
                        <a:picLocks noChangeAspect="1" noChangeArrowheads="1"/>
                      </p:cNvPicPr>
                      <p:nvPr/>
                    </p:nvPicPr>
                    <p:blipFill>
                      <a:blip r:embed="rId5"/>
                      <a:srcRect/>
                      <a:stretch>
                        <a:fillRect/>
                      </a:stretch>
                    </p:blipFill>
                    <p:spPr bwMode="auto">
                      <a:xfrm>
                        <a:off x="592895" y="1894114"/>
                        <a:ext cx="8181218" cy="3893911"/>
                      </a:xfrm>
                      <a:prstGeom prst="rect">
                        <a:avLst/>
                      </a:prstGeom>
                      <a:noFill/>
                      <a:ln>
                        <a:noFill/>
                      </a:ln>
                      <a:effectLst/>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02E9B5B3-9163-1048-ACF5-E617ACEC941B}"/>
              </a:ext>
            </a:extLst>
          </p:cNvPr>
          <p:cNvSpPr>
            <a:spLocks noGrp="1" noChangeArrowheads="1"/>
          </p:cNvSpPr>
          <p:nvPr>
            <p:ph type="title"/>
          </p:nvPr>
        </p:nvSpPr>
        <p:spPr>
          <a:xfrm>
            <a:off x="685800" y="228600"/>
            <a:ext cx="7772400" cy="685800"/>
          </a:xfrm>
        </p:spPr>
        <p:txBody>
          <a:bodyPr/>
          <a:lstStyle/>
          <a:p>
            <a:r>
              <a:rPr lang="en-US" altLang="en-US"/>
              <a:t>Strongly Absorbing Aerosol Response</a:t>
            </a:r>
          </a:p>
        </p:txBody>
      </p:sp>
      <p:graphicFrame>
        <p:nvGraphicFramePr>
          <p:cNvPr id="64515" name="Object 3">
            <a:extLst>
              <a:ext uri="{FF2B5EF4-FFF2-40B4-BE49-F238E27FC236}">
                <a16:creationId xmlns:a16="http://schemas.microsoft.com/office/drawing/2014/main" id="{9DD055BA-93A9-7846-8F4E-15C31AC2CA75}"/>
              </a:ext>
            </a:extLst>
          </p:cNvPr>
          <p:cNvGraphicFramePr>
            <a:graphicFrameLocks noChangeAspect="1"/>
          </p:cNvGraphicFramePr>
          <p:nvPr/>
        </p:nvGraphicFramePr>
        <p:xfrm>
          <a:off x="838200" y="1219200"/>
          <a:ext cx="7313613" cy="5395913"/>
        </p:xfrm>
        <a:graphic>
          <a:graphicData uri="http://schemas.openxmlformats.org/presentationml/2006/ole">
            <mc:AlternateContent xmlns:mc="http://schemas.openxmlformats.org/markup-compatibility/2006">
              <mc:Choice xmlns:v="urn:schemas-microsoft-com:vml" Requires="v">
                <p:oleObj spid="_x0000_s64518" name="Document" r:id="rId4" imgW="11887200" imgH="8775700" progId="Word.Document.8">
                  <p:embed/>
                </p:oleObj>
              </mc:Choice>
              <mc:Fallback>
                <p:oleObj name="Document" r:id="rId4" imgW="11887200" imgH="87757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219200"/>
                        <a:ext cx="7313613" cy="539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9375AC0D-48E4-994F-8644-A3402E208EF5}"/>
              </a:ext>
            </a:extLst>
          </p:cNvPr>
          <p:cNvSpPr>
            <a:spLocks noGrp="1" noChangeArrowheads="1"/>
          </p:cNvSpPr>
          <p:nvPr>
            <p:ph type="title"/>
          </p:nvPr>
        </p:nvSpPr>
        <p:spPr>
          <a:xfrm>
            <a:off x="685800" y="228600"/>
            <a:ext cx="7772400" cy="1143000"/>
          </a:xfrm>
        </p:spPr>
        <p:txBody>
          <a:bodyPr/>
          <a:lstStyle/>
          <a:p>
            <a:r>
              <a:rPr lang="en-US" altLang="en-US">
                <a:solidFill>
                  <a:srgbClr val="FDFA0D"/>
                </a:solidFill>
              </a:rPr>
              <a:t>Images of Black Carbon Particles from Spark Ignition Vehicles?</a:t>
            </a:r>
          </a:p>
        </p:txBody>
      </p:sp>
      <p:pic>
        <p:nvPicPr>
          <p:cNvPr id="171012" name="Picture 4">
            <a:extLst>
              <a:ext uri="{FF2B5EF4-FFF2-40B4-BE49-F238E27FC236}">
                <a16:creationId xmlns:a16="http://schemas.microsoft.com/office/drawing/2014/main" id="{8C71D8B2-90D7-B847-A6FF-031E79420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570413" cy="3427413"/>
          </a:xfrm>
          <a:prstGeom prst="rect">
            <a:avLst/>
          </a:prstGeom>
          <a:noFill/>
          <a:extLst>
            <a:ext uri="{909E8E84-426E-40DD-AFC4-6F175D3DCCD1}">
              <a14:hiddenFill xmlns:a14="http://schemas.microsoft.com/office/drawing/2010/main">
                <a:solidFill>
                  <a:srgbClr val="FFFFFF"/>
                </a:solidFill>
              </a14:hiddenFill>
            </a:ext>
          </a:extLst>
        </p:spPr>
      </p:pic>
      <p:pic>
        <p:nvPicPr>
          <p:cNvPr id="171013" name="Picture 5">
            <a:extLst>
              <a:ext uri="{FF2B5EF4-FFF2-40B4-BE49-F238E27FC236}">
                <a16:creationId xmlns:a16="http://schemas.microsoft.com/office/drawing/2014/main" id="{C1C851D7-FE54-134E-A433-BDDB1C827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8800"/>
            <a:ext cx="4570413" cy="3427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047A7E7-A19A-5443-9C8E-F3AFD64B6B7E}"/>
              </a:ext>
            </a:extLst>
          </p:cNvPr>
          <p:cNvSpPr>
            <a:spLocks noGrp="1" noChangeArrowheads="1"/>
          </p:cNvSpPr>
          <p:nvPr>
            <p:ph type="title"/>
          </p:nvPr>
        </p:nvSpPr>
        <p:spPr>
          <a:xfrm>
            <a:off x="838200" y="0"/>
            <a:ext cx="7772400" cy="762000"/>
          </a:xfrm>
        </p:spPr>
        <p:txBody>
          <a:bodyPr/>
          <a:lstStyle/>
          <a:p>
            <a:r>
              <a:rPr lang="en-US" altLang="en-US">
                <a:solidFill>
                  <a:srgbClr val="FDFA0D"/>
                </a:solidFill>
              </a:rPr>
              <a:t>BC During the Modified UC Test</a:t>
            </a:r>
          </a:p>
        </p:txBody>
      </p:sp>
      <p:pic>
        <p:nvPicPr>
          <p:cNvPr id="69636" name="Picture 4">
            <a:extLst>
              <a:ext uri="{FF2B5EF4-FFF2-40B4-BE49-F238E27FC236}">
                <a16:creationId xmlns:a16="http://schemas.microsoft.com/office/drawing/2014/main" id="{C35E178C-D285-8742-A03E-20048457A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8320088" cy="5437188"/>
          </a:xfrm>
          <a:prstGeom prst="rect">
            <a:avLst/>
          </a:prstGeom>
          <a:solidFill>
            <a:schemeClr val="bg1"/>
          </a:solid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3BA2676-EF48-5944-A1D3-A03D419FC126}"/>
              </a:ext>
            </a:extLst>
          </p:cNvPr>
          <p:cNvSpPr>
            <a:spLocks noGrp="1" noChangeArrowheads="1"/>
          </p:cNvSpPr>
          <p:nvPr>
            <p:ph type="title"/>
          </p:nvPr>
        </p:nvSpPr>
        <p:spPr>
          <a:xfrm>
            <a:off x="609600" y="304800"/>
            <a:ext cx="7772400" cy="609600"/>
          </a:xfrm>
        </p:spPr>
        <p:txBody>
          <a:bodyPr/>
          <a:lstStyle/>
          <a:p>
            <a:r>
              <a:rPr lang="en-US" altLang="en-US"/>
              <a:t>FIRE!!</a:t>
            </a:r>
          </a:p>
        </p:txBody>
      </p:sp>
      <p:pic>
        <p:nvPicPr>
          <p:cNvPr id="52227" name="Picture 3">
            <a:extLst>
              <a:ext uri="{FF2B5EF4-FFF2-40B4-BE49-F238E27FC236}">
                <a16:creationId xmlns:a16="http://schemas.microsoft.com/office/drawing/2014/main" id="{47407BE9-76CF-544E-B903-DE45D3476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0"/>
            <a:ext cx="3902075" cy="2925763"/>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a:extLst>
              <a:ext uri="{FF2B5EF4-FFF2-40B4-BE49-F238E27FC236}">
                <a16:creationId xmlns:a16="http://schemas.microsoft.com/office/drawing/2014/main" id="{86D2B41E-131D-D940-A042-A73D006A9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990600"/>
            <a:ext cx="2733675" cy="547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2227"/>
                                        </p:tgtEl>
                                        <p:attrNameLst>
                                          <p:attrName>style.visibility</p:attrName>
                                        </p:attrNameLst>
                                      </p:cBhvr>
                                      <p:to>
                                        <p:strVal val="visible"/>
                                      </p:to>
                                    </p:set>
                                  </p:childTnLst>
                                  <p:subTnLst>
                                    <p:set>
                                      <p:cBhvr override="childStyle">
                                        <p:cTn dur="1" fill="hold" display="0" masterRel="nextClick" afterEffect="1"/>
                                        <p:tgtEl>
                                          <p:spTgt spid="5222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2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7AC64157-B802-054F-A594-99DD1B811D9A}"/>
              </a:ext>
            </a:extLst>
          </p:cNvPr>
          <p:cNvSpPr>
            <a:spLocks noGrp="1" noChangeArrowheads="1"/>
          </p:cNvSpPr>
          <p:nvPr>
            <p:ph type="title"/>
          </p:nvPr>
        </p:nvSpPr>
        <p:spPr>
          <a:xfrm>
            <a:off x="685800" y="0"/>
            <a:ext cx="7772400" cy="762000"/>
          </a:xfrm>
        </p:spPr>
        <p:txBody>
          <a:bodyPr/>
          <a:lstStyle/>
          <a:p>
            <a:r>
              <a:rPr lang="en-US" altLang="en-US">
                <a:solidFill>
                  <a:srgbClr val="FDFA0D"/>
                </a:solidFill>
              </a:rPr>
              <a:t>Smoke, Reno Fire, August 2006</a:t>
            </a:r>
            <a:br>
              <a:rPr lang="en-US" altLang="en-US">
                <a:solidFill>
                  <a:srgbClr val="FDFA0D"/>
                </a:solidFill>
              </a:rPr>
            </a:br>
            <a:r>
              <a:rPr lang="en-US" altLang="en-US">
                <a:solidFill>
                  <a:srgbClr val="FDFA0D"/>
                </a:solidFill>
              </a:rPr>
              <a:t>photo by Lupita Paredes</a:t>
            </a:r>
          </a:p>
        </p:txBody>
      </p:sp>
      <p:pic>
        <p:nvPicPr>
          <p:cNvPr id="236548" name="Picture 4">
            <a:extLst>
              <a:ext uri="{FF2B5EF4-FFF2-40B4-BE49-F238E27FC236}">
                <a16:creationId xmlns:a16="http://schemas.microsoft.com/office/drawing/2014/main" id="{862E5B3E-14DB-824A-8757-880CA2292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79248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0716A452-853C-F24E-A707-E8FC29588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90800"/>
            <a:ext cx="5703888" cy="365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1" name="Rectangle 3">
            <a:extLst>
              <a:ext uri="{FF2B5EF4-FFF2-40B4-BE49-F238E27FC236}">
                <a16:creationId xmlns:a16="http://schemas.microsoft.com/office/drawing/2014/main" id="{5166E317-D3C4-8442-9DAD-96CAF301F756}"/>
              </a:ext>
            </a:extLst>
          </p:cNvPr>
          <p:cNvSpPr>
            <a:spLocks noGrp="1" noChangeArrowheads="1"/>
          </p:cNvSpPr>
          <p:nvPr>
            <p:ph type="title"/>
          </p:nvPr>
        </p:nvSpPr>
        <p:spPr>
          <a:xfrm>
            <a:off x="685800" y="0"/>
            <a:ext cx="3200400" cy="685800"/>
          </a:xfrm>
        </p:spPr>
        <p:txBody>
          <a:bodyPr/>
          <a:lstStyle/>
          <a:p>
            <a:r>
              <a:rPr lang="en-US" altLang="en-US">
                <a:solidFill>
                  <a:srgbClr val="FDFA0D"/>
                </a:solidFill>
              </a:rPr>
              <a:t>SMOCC</a:t>
            </a:r>
          </a:p>
        </p:txBody>
      </p:sp>
      <p:sp>
        <p:nvSpPr>
          <p:cNvPr id="83972" name="Text Box 4">
            <a:extLst>
              <a:ext uri="{FF2B5EF4-FFF2-40B4-BE49-F238E27FC236}">
                <a16:creationId xmlns:a16="http://schemas.microsoft.com/office/drawing/2014/main" id="{65F77129-D3F9-DC49-9A15-E41619B3E372}"/>
              </a:ext>
            </a:extLst>
          </p:cNvPr>
          <p:cNvSpPr txBox="1">
            <a:spLocks noChangeArrowheads="1"/>
          </p:cNvSpPr>
          <p:nvPr/>
        </p:nvSpPr>
        <p:spPr bwMode="auto">
          <a:xfrm>
            <a:off x="381000" y="609600"/>
            <a:ext cx="4130675"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30000"/>
              </a:spcBef>
            </a:pPr>
            <a:r>
              <a:rPr lang="en-US" altLang="en-US" sz="1600" b="1">
                <a:solidFill>
                  <a:srgbClr val="FDFA0D"/>
                </a:solidFill>
                <a:latin typeface="Verdana" panose="020B0604030504040204" pitchFamily="34" charset="0"/>
              </a:rPr>
              <a:t>Smoke Aerosols, Clouds, Rainfall and Climate:</a:t>
            </a:r>
            <a:r>
              <a:rPr lang="en-US" altLang="en-US" sz="1600" b="1">
                <a:solidFill>
                  <a:srgbClr val="FDFA0D"/>
                </a:solidFill>
                <a:latin typeface="Times New Roman" panose="02020603050405020304" pitchFamily="18" charset="0"/>
              </a:rPr>
              <a:t> </a:t>
            </a:r>
            <a:endParaRPr lang="en-US" altLang="en-US" sz="1600">
              <a:solidFill>
                <a:srgbClr val="FDFA0D"/>
              </a:solidFill>
              <a:latin typeface="Times New Roman" panose="02020603050405020304" pitchFamily="18" charset="0"/>
            </a:endParaRPr>
          </a:p>
          <a:p>
            <a:pPr algn="ctr" eaLnBrk="1" hangingPunct="1">
              <a:spcBef>
                <a:spcPct val="30000"/>
              </a:spcBef>
            </a:pPr>
            <a:r>
              <a:rPr lang="en-US" altLang="en-US" sz="1600" b="1">
                <a:solidFill>
                  <a:srgbClr val="FDFA0D"/>
                </a:solidFill>
                <a:latin typeface="Verdana" panose="020B0604030504040204" pitchFamily="34" charset="0"/>
              </a:rPr>
              <a:t>Aerosols from Biomass Burning Perturb Regional </a:t>
            </a:r>
          </a:p>
          <a:p>
            <a:pPr algn="ctr" eaLnBrk="1" hangingPunct="1">
              <a:spcBef>
                <a:spcPct val="30000"/>
              </a:spcBef>
            </a:pPr>
            <a:r>
              <a:rPr lang="en-US" altLang="en-US" sz="1600" b="1">
                <a:solidFill>
                  <a:srgbClr val="FDFA0D"/>
                </a:solidFill>
                <a:latin typeface="Verdana" panose="020B0604030504040204" pitchFamily="34" charset="0"/>
              </a:rPr>
              <a:t>and Global Climate</a:t>
            </a:r>
            <a:endParaRPr lang="en-US" altLang="en-US" sz="1600">
              <a:solidFill>
                <a:srgbClr val="FDFA0D"/>
              </a:solidFill>
              <a:latin typeface="Times New Roman" panose="02020603050405020304" pitchFamily="18" charset="0"/>
            </a:endParaRPr>
          </a:p>
          <a:p>
            <a:pPr algn="ctr" eaLnBrk="1" hangingPunct="1">
              <a:spcBef>
                <a:spcPct val="30000"/>
              </a:spcBef>
            </a:pPr>
            <a:r>
              <a:rPr lang="en-US" altLang="en-US" sz="1600" b="1">
                <a:solidFill>
                  <a:srgbClr val="FDFA0D"/>
                </a:solidFill>
                <a:latin typeface="Verdana" panose="020B0604030504040204" pitchFamily="34" charset="0"/>
              </a:rPr>
              <a:t>S M O C C</a:t>
            </a:r>
          </a:p>
        </p:txBody>
      </p:sp>
      <p:pic>
        <p:nvPicPr>
          <p:cNvPr id="83973" name="Picture 5">
            <a:extLst>
              <a:ext uri="{FF2B5EF4-FFF2-40B4-BE49-F238E27FC236}">
                <a16:creationId xmlns:a16="http://schemas.microsoft.com/office/drawing/2014/main" id="{141E0BA4-C3BC-654F-8BC1-E737E28F6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81000"/>
            <a:ext cx="38100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4" name="Text Box 6">
            <a:extLst>
              <a:ext uri="{FF2B5EF4-FFF2-40B4-BE49-F238E27FC236}">
                <a16:creationId xmlns:a16="http://schemas.microsoft.com/office/drawing/2014/main" id="{FBE78B62-DC69-6E46-90B0-566A23EE37EB}"/>
              </a:ext>
            </a:extLst>
          </p:cNvPr>
          <p:cNvSpPr txBox="1">
            <a:spLocks noChangeArrowheads="1"/>
          </p:cNvSpPr>
          <p:nvPr/>
        </p:nvSpPr>
        <p:spPr bwMode="auto">
          <a:xfrm>
            <a:off x="4876800" y="6521450"/>
            <a:ext cx="426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http://dionysos.mpch-mainz.mpg.de/smocc/</a:t>
            </a:r>
          </a:p>
        </p:txBody>
      </p:sp>
    </p:spTree>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9" name="Picture 3">
            <a:extLst>
              <a:ext uri="{FF2B5EF4-FFF2-40B4-BE49-F238E27FC236}">
                <a16:creationId xmlns:a16="http://schemas.microsoft.com/office/drawing/2014/main" id="{8B7CB68B-B817-794C-8ABE-8D54CE20F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10055225" cy="7540625"/>
          </a:xfrm>
          <a:prstGeom prst="rect">
            <a:avLst/>
          </a:prstGeom>
          <a:noFill/>
          <a:extLst>
            <a:ext uri="{909E8E84-426E-40DD-AFC4-6F175D3DCCD1}">
              <a14:hiddenFill xmlns:a14="http://schemas.microsoft.com/office/drawing/2010/main">
                <a:solidFill>
                  <a:srgbClr val="FFFFFF"/>
                </a:solidFill>
              </a14:hiddenFill>
            </a:ext>
          </a:extLst>
        </p:spPr>
      </p:pic>
      <p:sp>
        <p:nvSpPr>
          <p:cNvPr id="86018" name="Rectangle 2">
            <a:extLst>
              <a:ext uri="{FF2B5EF4-FFF2-40B4-BE49-F238E27FC236}">
                <a16:creationId xmlns:a16="http://schemas.microsoft.com/office/drawing/2014/main" id="{F4250100-37E7-024B-AF06-231FE435F7D5}"/>
              </a:ext>
            </a:extLst>
          </p:cNvPr>
          <p:cNvSpPr>
            <a:spLocks noGrp="1" noChangeArrowheads="1"/>
          </p:cNvSpPr>
          <p:nvPr>
            <p:ph type="title"/>
          </p:nvPr>
        </p:nvSpPr>
        <p:spPr>
          <a:xfrm>
            <a:off x="685800" y="0"/>
            <a:ext cx="7772400" cy="762000"/>
          </a:xfrm>
          <a:effectLst>
            <a:outerShdw dist="35921" dir="2700000" algn="ctr" rotWithShape="0">
              <a:schemeClr val="bg2"/>
            </a:outerShdw>
          </a:effectLst>
        </p:spPr>
        <p:txBody>
          <a:bodyPr/>
          <a:lstStyle/>
          <a:p>
            <a:r>
              <a:rPr lang="en-US" altLang="en-US">
                <a:solidFill>
                  <a:srgbClr val="FDFA0D"/>
                </a:solidFill>
              </a:rPr>
              <a:t>Ecology in Porto Velho, Brazil</a:t>
            </a:r>
          </a:p>
        </p:txBody>
      </p:sp>
    </p:spTree>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921EEE3D-6692-164E-8E77-1CCDE39EE90B}"/>
              </a:ext>
            </a:extLst>
          </p:cNvPr>
          <p:cNvSpPr>
            <a:spLocks noGrp="1" noChangeArrowheads="1"/>
          </p:cNvSpPr>
          <p:nvPr>
            <p:ph type="title"/>
          </p:nvPr>
        </p:nvSpPr>
        <p:spPr>
          <a:xfrm>
            <a:off x="685800" y="0"/>
            <a:ext cx="7772400" cy="381000"/>
          </a:xfrm>
        </p:spPr>
        <p:txBody>
          <a:bodyPr/>
          <a:lstStyle/>
          <a:p>
            <a:r>
              <a:rPr lang="en-US" altLang="en-US">
                <a:solidFill>
                  <a:srgbClr val="FDFA0D"/>
                </a:solidFill>
              </a:rPr>
              <a:t>Green Ocean, Horizon to Horizon</a:t>
            </a:r>
          </a:p>
        </p:txBody>
      </p:sp>
      <p:pic>
        <p:nvPicPr>
          <p:cNvPr id="87043" name="Picture 3">
            <a:extLst>
              <a:ext uri="{FF2B5EF4-FFF2-40B4-BE49-F238E27FC236}">
                <a16:creationId xmlns:a16="http://schemas.microsoft.com/office/drawing/2014/main" id="{0DA9A40B-CD03-4941-9572-BBBB5EE80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49388" y="1449388"/>
            <a:ext cx="6399212" cy="4265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7F5E95B1-E021-D247-91DF-0CBE264D9267}"/>
              </a:ext>
            </a:extLst>
          </p:cNvPr>
          <p:cNvSpPr>
            <a:spLocks noGrp="1" noChangeArrowheads="1"/>
          </p:cNvSpPr>
          <p:nvPr>
            <p:ph type="title"/>
          </p:nvPr>
        </p:nvSpPr>
        <p:spPr>
          <a:xfrm>
            <a:off x="838200" y="0"/>
            <a:ext cx="7772400" cy="533400"/>
          </a:xfrm>
        </p:spPr>
        <p:txBody>
          <a:bodyPr/>
          <a:lstStyle/>
          <a:p>
            <a:r>
              <a:rPr lang="en-US" altLang="en-US">
                <a:solidFill>
                  <a:srgbClr val="FDFA0D"/>
                </a:solidFill>
              </a:rPr>
              <a:t>Deforestation</a:t>
            </a:r>
          </a:p>
        </p:txBody>
      </p:sp>
      <p:pic>
        <p:nvPicPr>
          <p:cNvPr id="88067" name="Picture 3">
            <a:extLst>
              <a:ext uri="{FF2B5EF4-FFF2-40B4-BE49-F238E27FC236}">
                <a16:creationId xmlns:a16="http://schemas.microsoft.com/office/drawing/2014/main" id="{8F4AE05D-C57A-CE46-8545-4415E35E9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47800" y="1447800"/>
            <a:ext cx="6399213" cy="4265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2B694E15-DBCF-6040-AE3D-D34E95A6A409}"/>
              </a:ext>
            </a:extLst>
          </p:cNvPr>
          <p:cNvSpPr>
            <a:spLocks noGrp="1" noChangeArrowheads="1"/>
          </p:cNvSpPr>
          <p:nvPr>
            <p:ph type="title"/>
          </p:nvPr>
        </p:nvSpPr>
        <p:spPr>
          <a:xfrm>
            <a:off x="609600" y="0"/>
            <a:ext cx="7772400" cy="762000"/>
          </a:xfrm>
        </p:spPr>
        <p:txBody>
          <a:bodyPr/>
          <a:lstStyle/>
          <a:p>
            <a:r>
              <a:rPr lang="en-US" altLang="en-US">
                <a:solidFill>
                  <a:srgbClr val="FDFA0D"/>
                </a:solidFill>
              </a:rPr>
              <a:t>Images near Ouro Preto:  One Study Site</a:t>
            </a:r>
          </a:p>
        </p:txBody>
      </p:sp>
      <p:pic>
        <p:nvPicPr>
          <p:cNvPr id="89091" name="Picture 3">
            <a:extLst>
              <a:ext uri="{FF2B5EF4-FFF2-40B4-BE49-F238E27FC236}">
                <a16:creationId xmlns:a16="http://schemas.microsoft.com/office/drawing/2014/main" id="{C447AC1E-82B0-B64A-8675-415358944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85800"/>
            <a:ext cx="365601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2" name="Picture 4">
            <a:extLst>
              <a:ext uri="{FF2B5EF4-FFF2-40B4-BE49-F238E27FC236}">
                <a16:creationId xmlns:a16="http://schemas.microsoft.com/office/drawing/2014/main" id="{B1E9D483-74D1-C043-A393-5E1794F4A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657600"/>
            <a:ext cx="365601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5">
            <a:extLst>
              <a:ext uri="{FF2B5EF4-FFF2-40B4-BE49-F238E27FC236}">
                <a16:creationId xmlns:a16="http://schemas.microsoft.com/office/drawing/2014/main" id="{B49510D9-50DC-7040-85C1-B019F568FB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685800"/>
            <a:ext cx="4460875" cy="594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4869D196-6FCD-FB45-ABE6-EE79AD45591A}"/>
              </a:ext>
            </a:extLst>
          </p:cNvPr>
          <p:cNvSpPr>
            <a:spLocks noGrp="1" noChangeArrowheads="1"/>
          </p:cNvSpPr>
          <p:nvPr>
            <p:ph type="title"/>
          </p:nvPr>
        </p:nvSpPr>
        <p:spPr>
          <a:xfrm>
            <a:off x="0" y="0"/>
            <a:ext cx="8839200" cy="609600"/>
          </a:xfrm>
        </p:spPr>
        <p:txBody>
          <a:bodyPr/>
          <a:lstStyle/>
          <a:p>
            <a:r>
              <a:rPr lang="en-US" altLang="en-US" sz="2000">
                <a:solidFill>
                  <a:srgbClr val="FDFA0D"/>
                </a:solidFill>
              </a:rPr>
              <a:t>Amazonian house for science built by the Brazilians for this project</a:t>
            </a:r>
          </a:p>
        </p:txBody>
      </p:sp>
      <p:pic>
        <p:nvPicPr>
          <p:cNvPr id="90115" name="Picture 3">
            <a:extLst>
              <a:ext uri="{FF2B5EF4-FFF2-40B4-BE49-F238E27FC236}">
                <a16:creationId xmlns:a16="http://schemas.microsoft.com/office/drawing/2014/main" id="{2DB11045-153F-0E45-9D71-2F72F89D6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685800"/>
            <a:ext cx="8128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71BF42E9-12E5-4B4E-956A-2DBC77C321D7}"/>
              </a:ext>
            </a:extLst>
          </p:cNvPr>
          <p:cNvSpPr>
            <a:spLocks noGrp="1" noChangeArrowheads="1"/>
          </p:cNvSpPr>
          <p:nvPr>
            <p:ph type="title"/>
          </p:nvPr>
        </p:nvSpPr>
        <p:spPr>
          <a:xfrm>
            <a:off x="685800" y="0"/>
            <a:ext cx="7772400" cy="457200"/>
          </a:xfrm>
        </p:spPr>
        <p:txBody>
          <a:bodyPr/>
          <a:lstStyle/>
          <a:p>
            <a:r>
              <a:rPr lang="en-US" altLang="en-US">
                <a:solidFill>
                  <a:srgbClr val="FDFA0D"/>
                </a:solidFill>
              </a:rPr>
              <a:t>Site Details</a:t>
            </a:r>
          </a:p>
        </p:txBody>
      </p:sp>
      <p:pic>
        <p:nvPicPr>
          <p:cNvPr id="91139" name="Picture 3">
            <a:extLst>
              <a:ext uri="{FF2B5EF4-FFF2-40B4-BE49-F238E27FC236}">
                <a16:creationId xmlns:a16="http://schemas.microsoft.com/office/drawing/2014/main" id="{AA3924D5-BF54-AA40-827A-2ADF8CB4E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376238"/>
            <a:ext cx="8128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0C50C49-42ED-D74B-8034-341D72478A2E}"/>
              </a:ext>
            </a:extLst>
          </p:cNvPr>
          <p:cNvSpPr>
            <a:spLocks noGrp="1" noChangeArrowheads="1"/>
          </p:cNvSpPr>
          <p:nvPr>
            <p:ph type="title"/>
          </p:nvPr>
        </p:nvSpPr>
        <p:spPr>
          <a:xfrm>
            <a:off x="685800" y="0"/>
            <a:ext cx="7772400" cy="381000"/>
          </a:xfrm>
        </p:spPr>
        <p:txBody>
          <a:bodyPr/>
          <a:lstStyle/>
          <a:p>
            <a:r>
              <a:rPr lang="en-US" altLang="en-US"/>
              <a:t>Aerosol Optics Measurements at the Pasture</a:t>
            </a:r>
          </a:p>
        </p:txBody>
      </p:sp>
      <p:pic>
        <p:nvPicPr>
          <p:cNvPr id="92164" name="Picture 4">
            <a:extLst>
              <a:ext uri="{FF2B5EF4-FFF2-40B4-BE49-F238E27FC236}">
                <a16:creationId xmlns:a16="http://schemas.microsoft.com/office/drawing/2014/main" id="{8E4E1A71-E251-DF4B-BB3B-115C4E311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81000"/>
            <a:ext cx="6727825" cy="6399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9FD2B2B-D8BD-9241-8161-47C1A42D04A9}"/>
              </a:ext>
            </a:extLst>
          </p:cNvPr>
          <p:cNvSpPr>
            <a:spLocks noGrp="1" noChangeArrowheads="1"/>
          </p:cNvSpPr>
          <p:nvPr>
            <p:ph type="title"/>
          </p:nvPr>
        </p:nvSpPr>
        <p:spPr>
          <a:xfrm>
            <a:off x="685800" y="0"/>
            <a:ext cx="7772400" cy="533400"/>
          </a:xfrm>
        </p:spPr>
        <p:txBody>
          <a:bodyPr/>
          <a:lstStyle/>
          <a:p>
            <a:r>
              <a:rPr lang="en-US" altLang="en-US">
                <a:solidFill>
                  <a:schemeClr val="folHlink"/>
                </a:solidFill>
              </a:rPr>
              <a:t>Sky at the SGP, May 2003.</a:t>
            </a:r>
            <a:endParaRPr lang="en-US" altLang="en-US"/>
          </a:p>
        </p:txBody>
      </p:sp>
      <p:pic>
        <p:nvPicPr>
          <p:cNvPr id="65539" name="Picture 3">
            <a:extLst>
              <a:ext uri="{FF2B5EF4-FFF2-40B4-BE49-F238E27FC236}">
                <a16:creationId xmlns:a16="http://schemas.microsoft.com/office/drawing/2014/main" id="{774C6C29-B6B9-9443-B7DA-418563E18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58788"/>
            <a:ext cx="4799013" cy="6399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902C0AB7-D679-8644-ADAA-9969C26B55D2}"/>
              </a:ext>
            </a:extLst>
          </p:cNvPr>
          <p:cNvSpPr>
            <a:spLocks noGrp="1" noChangeArrowheads="1"/>
          </p:cNvSpPr>
          <p:nvPr>
            <p:ph type="title"/>
          </p:nvPr>
        </p:nvSpPr>
        <p:spPr>
          <a:xfrm>
            <a:off x="3657600" y="457200"/>
            <a:ext cx="4876800" cy="3276600"/>
          </a:xfrm>
        </p:spPr>
        <p:txBody>
          <a:bodyPr/>
          <a:lstStyle/>
          <a:p>
            <a:r>
              <a:rPr lang="en-US" altLang="en-US"/>
              <a:t>Soot:  10 - 50 nm monomers chained together to form larger aggregates.  ‘Onion Shell’ structure of the monomers.</a:t>
            </a:r>
          </a:p>
        </p:txBody>
      </p:sp>
      <p:pic>
        <p:nvPicPr>
          <p:cNvPr id="53251" name="Picture 3">
            <a:extLst>
              <a:ext uri="{FF2B5EF4-FFF2-40B4-BE49-F238E27FC236}">
                <a16:creationId xmlns:a16="http://schemas.microsoft.com/office/drawing/2014/main" id="{83897CAF-E683-5142-8788-B174E013C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15913"/>
            <a:ext cx="2166938" cy="6389687"/>
          </a:xfrm>
          <a:prstGeom prst="rect">
            <a:avLst/>
          </a:prstGeom>
          <a:noFill/>
          <a:extLst>
            <a:ext uri="{909E8E84-426E-40DD-AFC4-6F175D3DCCD1}">
              <a14:hiddenFill xmlns:a14="http://schemas.microsoft.com/office/drawing/2010/main">
                <a:solidFill>
                  <a:srgbClr val="FFFFFF"/>
                </a:solidFill>
              </a14:hiddenFill>
            </a:ext>
          </a:extLst>
        </p:spPr>
      </p:pic>
      <p:sp>
        <p:nvSpPr>
          <p:cNvPr id="53252" name="Rectangle 4">
            <a:extLst>
              <a:ext uri="{FF2B5EF4-FFF2-40B4-BE49-F238E27FC236}">
                <a16:creationId xmlns:a16="http://schemas.microsoft.com/office/drawing/2014/main" id="{1FE5EDEA-4A3B-EC45-8025-42F86AF9F0E1}"/>
              </a:ext>
            </a:extLst>
          </p:cNvPr>
          <p:cNvSpPr>
            <a:spLocks noChangeArrowheads="1"/>
          </p:cNvSpPr>
          <p:nvPr/>
        </p:nvSpPr>
        <p:spPr bwMode="auto">
          <a:xfrm>
            <a:off x="3581400" y="3962400"/>
            <a:ext cx="5181600" cy="24415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solidFill>
                  <a:srgbClr val="000000"/>
                </a:solidFill>
                <a:latin typeface="Times New Roman" panose="02020603050405020304" pitchFamily="18" charset="0"/>
              </a:rPr>
              <a:t>IMAGE CREDIT:</a:t>
            </a:r>
          </a:p>
          <a:p>
            <a:r>
              <a:rPr lang="en-US" altLang="en-US" sz="1400">
                <a:solidFill>
                  <a:srgbClr val="000000"/>
                </a:solidFill>
                <a:latin typeface="Times New Roman" panose="02020603050405020304" pitchFamily="18" charset="0"/>
              </a:rPr>
              <a:t>http://7starm.asu.edu/Buseck2000%20/figure_10.htm</a:t>
            </a:r>
          </a:p>
          <a:p>
            <a:endParaRPr lang="en-US" altLang="en-US" sz="1400">
              <a:solidFill>
                <a:srgbClr val="000000"/>
              </a:solidFill>
              <a:latin typeface="Times New Roman" panose="02020603050405020304" pitchFamily="18" charset="0"/>
            </a:endParaRPr>
          </a:p>
          <a:p>
            <a:r>
              <a:rPr lang="en-US" altLang="en-US" sz="1400">
                <a:solidFill>
                  <a:srgbClr val="000000"/>
                </a:solidFill>
                <a:latin typeface="Times New Roman" panose="02020603050405020304" pitchFamily="18" charset="0"/>
              </a:rPr>
              <a:t>TEM images of soot. </a:t>
            </a:r>
          </a:p>
          <a:p>
            <a:endParaRPr lang="en-US" altLang="en-US" sz="1400">
              <a:solidFill>
                <a:srgbClr val="000000"/>
              </a:solidFill>
              <a:latin typeface="Times New Roman" panose="02020603050405020304" pitchFamily="18" charset="0"/>
            </a:endParaRPr>
          </a:p>
          <a:p>
            <a:r>
              <a:rPr lang="en-US" altLang="en-US" sz="1400">
                <a:solidFill>
                  <a:srgbClr val="000000"/>
                </a:solidFill>
                <a:latin typeface="Times New Roman" panose="02020603050405020304" pitchFamily="18" charset="0"/>
              </a:rPr>
              <a:t>A, B. Chain-like soot aggregates. (A--Phoenix, after Katrinak et al., 1993; B--Sagres, Portugal, ACE-2). </a:t>
            </a:r>
          </a:p>
          <a:p>
            <a:endParaRPr lang="en-US" altLang="en-US" sz="1400">
              <a:solidFill>
                <a:srgbClr val="000000"/>
              </a:solidFill>
              <a:latin typeface="Times New Roman" panose="02020603050405020304" pitchFamily="18" charset="0"/>
            </a:endParaRPr>
          </a:p>
          <a:p>
            <a:r>
              <a:rPr lang="en-US" altLang="en-US" sz="1400">
                <a:solidFill>
                  <a:srgbClr val="000000"/>
                </a:solidFill>
                <a:latin typeface="Times New Roman" panose="02020603050405020304" pitchFamily="18" charset="0"/>
              </a:rPr>
              <a:t>C. High-resolution TEM image of the arrowed soot aggregate showing the onion-like structure of soot spheres. (Southern Ocean, ACE-1; after Pósfai et al, 1999). </a:t>
            </a:r>
          </a:p>
        </p:txBody>
      </p:sp>
    </p:spTree>
  </p:cSld>
  <p:clrMapOvr>
    <a:masterClrMapping/>
  </p:clrMapOvr>
  <p:transition>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DE53081B-5ABD-5B42-A2B8-1446DC91967B}"/>
              </a:ext>
            </a:extLst>
          </p:cNvPr>
          <p:cNvSpPr>
            <a:spLocks noGrp="1" noChangeArrowheads="1"/>
          </p:cNvSpPr>
          <p:nvPr>
            <p:ph type="title"/>
          </p:nvPr>
        </p:nvSpPr>
        <p:spPr>
          <a:xfrm>
            <a:off x="304800" y="304800"/>
            <a:ext cx="8686800" cy="533400"/>
          </a:xfrm>
        </p:spPr>
        <p:txBody>
          <a:bodyPr/>
          <a:lstStyle/>
          <a:p>
            <a:r>
              <a:rPr lang="en-US" altLang="en-US" sz="2000"/>
              <a:t>Where does the Aerosol Come From During the ‘Main Event’?</a:t>
            </a:r>
          </a:p>
        </p:txBody>
      </p:sp>
      <p:pic>
        <p:nvPicPr>
          <p:cNvPr id="100355" name="Picture 3">
            <a:extLst>
              <a:ext uri="{FF2B5EF4-FFF2-40B4-BE49-F238E27FC236}">
                <a16:creationId xmlns:a16="http://schemas.microsoft.com/office/drawing/2014/main" id="{A0E53751-7C6A-F049-93EB-96D91F1EF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76313"/>
            <a:ext cx="8683625" cy="4433887"/>
          </a:xfrm>
          <a:prstGeom prst="rect">
            <a:avLst/>
          </a:prstGeom>
          <a:noFill/>
          <a:extLst>
            <a:ext uri="{909E8E84-426E-40DD-AFC4-6F175D3DCCD1}">
              <a14:hiddenFill xmlns:a14="http://schemas.microsoft.com/office/drawing/2010/main">
                <a:solidFill>
                  <a:srgbClr val="FFFFFF"/>
                </a:solidFill>
              </a14:hiddenFill>
            </a:ext>
          </a:extLst>
        </p:spPr>
      </p:pic>
      <p:sp>
        <p:nvSpPr>
          <p:cNvPr id="100356" name="Text Box 4">
            <a:extLst>
              <a:ext uri="{FF2B5EF4-FFF2-40B4-BE49-F238E27FC236}">
                <a16:creationId xmlns:a16="http://schemas.microsoft.com/office/drawing/2014/main" id="{C7788A4F-74AD-3344-B99F-88B701BD5E4E}"/>
              </a:ext>
            </a:extLst>
          </p:cNvPr>
          <p:cNvSpPr txBox="1">
            <a:spLocks noChangeArrowheads="1"/>
          </p:cNvSpPr>
          <p:nvPr/>
        </p:nvSpPr>
        <p:spPr bwMode="auto">
          <a:xfrm>
            <a:off x="304800" y="5578475"/>
            <a:ext cx="8610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Maybe a city-plume was responsible for the aerosol?  Wichita? Oklahoma City?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8D0F6246-4AE3-904B-B27B-CDB1FCEE1C18}"/>
              </a:ext>
            </a:extLst>
          </p:cNvPr>
          <p:cNvSpPr>
            <a:spLocks noGrp="1" noChangeArrowheads="1"/>
          </p:cNvSpPr>
          <p:nvPr>
            <p:ph type="title"/>
          </p:nvPr>
        </p:nvSpPr>
        <p:spPr>
          <a:xfrm>
            <a:off x="685800" y="228600"/>
            <a:ext cx="7772400" cy="609600"/>
          </a:xfrm>
        </p:spPr>
        <p:txBody>
          <a:bodyPr/>
          <a:lstStyle/>
          <a:p>
            <a:r>
              <a:rPr lang="en-US" altLang="en-US" sz="2000">
                <a:solidFill>
                  <a:schemeClr val="folHlink"/>
                </a:solidFill>
              </a:rPr>
              <a:t>Otter over GIF Trailer, Photo courtesy Yin-Nan Lee, BNL</a:t>
            </a:r>
          </a:p>
        </p:txBody>
      </p:sp>
      <p:pic>
        <p:nvPicPr>
          <p:cNvPr id="66563" name="Picture 3">
            <a:extLst>
              <a:ext uri="{FF2B5EF4-FFF2-40B4-BE49-F238E27FC236}">
                <a16:creationId xmlns:a16="http://schemas.microsoft.com/office/drawing/2014/main" id="{80ED30D7-D584-9B46-9E20-62EBD86DF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685800"/>
            <a:ext cx="8948737" cy="5940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EE7211C-7059-C746-8E6C-15FF440920AE}"/>
              </a:ext>
            </a:extLst>
          </p:cNvPr>
          <p:cNvSpPr>
            <a:spLocks noGrp="1" noChangeArrowheads="1"/>
          </p:cNvSpPr>
          <p:nvPr>
            <p:ph type="title"/>
          </p:nvPr>
        </p:nvSpPr>
        <p:spPr>
          <a:xfrm>
            <a:off x="0" y="76200"/>
            <a:ext cx="9144000" cy="609600"/>
          </a:xfrm>
        </p:spPr>
        <p:txBody>
          <a:bodyPr/>
          <a:lstStyle/>
          <a:p>
            <a:r>
              <a:rPr lang="en-US" altLang="en-US">
                <a:solidFill>
                  <a:schemeClr val="bg1"/>
                </a:solidFill>
              </a:rPr>
              <a:t>Photoacoustic Measurements from the Twin Otter</a:t>
            </a:r>
          </a:p>
        </p:txBody>
      </p:sp>
      <p:pic>
        <p:nvPicPr>
          <p:cNvPr id="33796" name="Picture 4">
            <a:extLst>
              <a:ext uri="{FF2B5EF4-FFF2-40B4-BE49-F238E27FC236}">
                <a16:creationId xmlns:a16="http://schemas.microsoft.com/office/drawing/2014/main" id="{DBCF0CE9-1C79-6742-BFF3-AF0F54B3B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2813"/>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a:extLst>
              <a:ext uri="{FF2B5EF4-FFF2-40B4-BE49-F238E27FC236}">
                <a16:creationId xmlns:a16="http://schemas.microsoft.com/office/drawing/2014/main" id="{3321138F-4027-7147-A649-85C42D237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2004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91A0FDB0-9043-9948-90FF-B832372C5FF7}"/>
              </a:ext>
            </a:extLst>
          </p:cNvPr>
          <p:cNvSpPr>
            <a:spLocks noGrp="1" noChangeArrowheads="1"/>
          </p:cNvSpPr>
          <p:nvPr>
            <p:ph type="title"/>
          </p:nvPr>
        </p:nvSpPr>
        <p:spPr>
          <a:xfrm>
            <a:off x="0" y="0"/>
            <a:ext cx="9144000" cy="1143000"/>
          </a:xfrm>
        </p:spPr>
        <p:txBody>
          <a:bodyPr/>
          <a:lstStyle/>
          <a:p>
            <a:r>
              <a:rPr lang="en-US" altLang="en-US" sz="2000" b="1"/>
              <a:t>Vertical Profile 27 May 2003:  Pancaked Layers of Russian Forest Fire Smoke </a:t>
            </a:r>
          </a:p>
        </p:txBody>
      </p:sp>
      <p:sp>
        <p:nvSpPr>
          <p:cNvPr id="105475" name="Text Box 3">
            <a:extLst>
              <a:ext uri="{FF2B5EF4-FFF2-40B4-BE49-F238E27FC236}">
                <a16:creationId xmlns:a16="http://schemas.microsoft.com/office/drawing/2014/main" id="{64D4014B-357C-DD4E-9DAB-05AF867AD34B}"/>
              </a:ext>
            </a:extLst>
          </p:cNvPr>
          <p:cNvSpPr txBox="1">
            <a:spLocks noChangeArrowheads="1"/>
          </p:cNvSpPr>
          <p:nvPr/>
        </p:nvSpPr>
        <p:spPr bwMode="auto">
          <a:xfrm>
            <a:off x="5867400" y="990600"/>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1400"/>
          </a:p>
        </p:txBody>
      </p:sp>
      <p:sp>
        <p:nvSpPr>
          <p:cNvPr id="105476" name="Text Box 4">
            <a:extLst>
              <a:ext uri="{FF2B5EF4-FFF2-40B4-BE49-F238E27FC236}">
                <a16:creationId xmlns:a16="http://schemas.microsoft.com/office/drawing/2014/main" id="{933A8DA0-9E80-8543-BFAD-186CF16177EA}"/>
              </a:ext>
            </a:extLst>
          </p:cNvPr>
          <p:cNvSpPr txBox="1">
            <a:spLocks noChangeArrowheads="1"/>
          </p:cNvSpPr>
          <p:nvPr/>
        </p:nvSpPr>
        <p:spPr bwMode="auto">
          <a:xfrm>
            <a:off x="5638800" y="1222375"/>
            <a:ext cx="32004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Significant layers of light absorbing aerosol near 650 mb and 550 mb, with a clean layer in between at 600 mb.</a:t>
            </a:r>
          </a:p>
        </p:txBody>
      </p:sp>
      <p:pic>
        <p:nvPicPr>
          <p:cNvPr id="105477" name="Picture 5">
            <a:extLst>
              <a:ext uri="{FF2B5EF4-FFF2-40B4-BE49-F238E27FC236}">
                <a16:creationId xmlns:a16="http://schemas.microsoft.com/office/drawing/2014/main" id="{42751B3B-9FF9-8E42-89B3-37A4E302D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124200"/>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5480" name="Picture 8">
            <a:extLst>
              <a:ext uri="{FF2B5EF4-FFF2-40B4-BE49-F238E27FC236}">
                <a16:creationId xmlns:a16="http://schemas.microsoft.com/office/drawing/2014/main" id="{F27F167C-81C7-BA40-911A-73E95F678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1362075"/>
            <a:ext cx="4589462" cy="5495925"/>
          </a:xfrm>
          <a:prstGeom prst="rect">
            <a:avLst/>
          </a:prstGeom>
          <a:noFill/>
          <a:extLst>
            <a:ext uri="{909E8E84-426E-40DD-AFC4-6F175D3DCCD1}">
              <a14:hiddenFill xmlns:a14="http://schemas.microsoft.com/office/drawing/2010/main">
                <a:solidFill>
                  <a:srgbClr val="FFFFFF"/>
                </a:solidFill>
              </a14:hiddenFill>
            </a:ext>
          </a:extLst>
        </p:spPr>
      </p:pic>
      <p:sp>
        <p:nvSpPr>
          <p:cNvPr id="105481" name="Text Box 9">
            <a:extLst>
              <a:ext uri="{FF2B5EF4-FFF2-40B4-BE49-F238E27FC236}">
                <a16:creationId xmlns:a16="http://schemas.microsoft.com/office/drawing/2014/main" id="{E326CBA2-E8FD-3A44-9FD9-57CB73E331DD}"/>
              </a:ext>
            </a:extLst>
          </p:cNvPr>
          <p:cNvSpPr txBox="1">
            <a:spLocks noChangeArrowheads="1"/>
          </p:cNvSpPr>
          <p:nvPr/>
        </p:nvSpPr>
        <p:spPr bwMode="auto">
          <a:xfrm>
            <a:off x="76200" y="9906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PHOTOACOUSTIC LIGHT ABS.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9" name="Picture 7">
            <a:extLst>
              <a:ext uri="{FF2B5EF4-FFF2-40B4-BE49-F238E27FC236}">
                <a16:creationId xmlns:a16="http://schemas.microsoft.com/office/drawing/2014/main" id="{7976F2C3-0254-E849-A92B-9F7D1E4B1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8940800" cy="6399213"/>
          </a:xfrm>
          <a:prstGeom prst="rect">
            <a:avLst/>
          </a:prstGeom>
          <a:noFill/>
          <a:extLst>
            <a:ext uri="{909E8E84-426E-40DD-AFC4-6F175D3DCCD1}">
              <a14:hiddenFill xmlns:a14="http://schemas.microsoft.com/office/drawing/2010/main">
                <a:solidFill>
                  <a:srgbClr val="FFFFFF"/>
                </a:solidFill>
              </a14:hiddenFill>
            </a:ext>
          </a:extLst>
        </p:spPr>
      </p:pic>
      <p:sp>
        <p:nvSpPr>
          <p:cNvPr id="289794" name="Rectangle 2">
            <a:extLst>
              <a:ext uri="{FF2B5EF4-FFF2-40B4-BE49-F238E27FC236}">
                <a16:creationId xmlns:a16="http://schemas.microsoft.com/office/drawing/2014/main" id="{2B86BC0E-DAE4-4843-8A31-534BD9DEB52F}"/>
              </a:ext>
            </a:extLst>
          </p:cNvPr>
          <p:cNvSpPr>
            <a:spLocks noGrp="1" noChangeArrowheads="1"/>
          </p:cNvSpPr>
          <p:nvPr>
            <p:ph type="title"/>
          </p:nvPr>
        </p:nvSpPr>
        <p:spPr>
          <a:xfrm>
            <a:off x="685800" y="0"/>
            <a:ext cx="7772400" cy="381000"/>
          </a:xfrm>
        </p:spPr>
        <p:txBody>
          <a:bodyPr/>
          <a:lstStyle/>
          <a:p>
            <a:r>
              <a:rPr lang="en-US" altLang="en-US"/>
              <a:t>Megacities</a:t>
            </a:r>
          </a:p>
        </p:txBody>
      </p:sp>
      <p:sp>
        <p:nvSpPr>
          <p:cNvPr id="289796" name="Text Box 4">
            <a:extLst>
              <a:ext uri="{FF2B5EF4-FFF2-40B4-BE49-F238E27FC236}">
                <a16:creationId xmlns:a16="http://schemas.microsoft.com/office/drawing/2014/main" id="{0ED32A9F-F18A-7C47-A5CC-213FB25F6153}"/>
              </a:ext>
            </a:extLst>
          </p:cNvPr>
          <p:cNvSpPr txBox="1">
            <a:spLocks noChangeArrowheads="1"/>
          </p:cNvSpPr>
          <p:nvPr/>
        </p:nvSpPr>
        <p:spPr bwMode="auto">
          <a:xfrm>
            <a:off x="304800" y="5257800"/>
            <a:ext cx="1295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1950</a:t>
            </a:r>
          </a:p>
        </p:txBody>
      </p:sp>
      <p:sp>
        <p:nvSpPr>
          <p:cNvPr id="289797" name="Text Box 5">
            <a:extLst>
              <a:ext uri="{FF2B5EF4-FFF2-40B4-BE49-F238E27FC236}">
                <a16:creationId xmlns:a16="http://schemas.microsoft.com/office/drawing/2014/main" id="{DBA79F2B-E4EA-7D4B-9E11-F36206CA81D8}"/>
              </a:ext>
            </a:extLst>
          </p:cNvPr>
          <p:cNvSpPr txBox="1">
            <a:spLocks noChangeArrowheads="1"/>
          </p:cNvSpPr>
          <p:nvPr/>
        </p:nvSpPr>
        <p:spPr bwMode="auto">
          <a:xfrm>
            <a:off x="304800" y="3962400"/>
            <a:ext cx="1295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2000</a:t>
            </a:r>
          </a:p>
        </p:txBody>
      </p:sp>
      <p:sp>
        <p:nvSpPr>
          <p:cNvPr id="289798" name="Text Box 6">
            <a:extLst>
              <a:ext uri="{FF2B5EF4-FFF2-40B4-BE49-F238E27FC236}">
                <a16:creationId xmlns:a16="http://schemas.microsoft.com/office/drawing/2014/main" id="{399264F4-23B9-C74A-82FF-90C3A9AE0D76}"/>
              </a:ext>
            </a:extLst>
          </p:cNvPr>
          <p:cNvSpPr txBox="1">
            <a:spLocks noChangeArrowheads="1"/>
          </p:cNvSpPr>
          <p:nvPr/>
        </p:nvSpPr>
        <p:spPr bwMode="auto">
          <a:xfrm>
            <a:off x="304800" y="2438400"/>
            <a:ext cx="1295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2015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7154" name="Picture 2">
            <a:extLst>
              <a:ext uri="{FF2B5EF4-FFF2-40B4-BE49-F238E27FC236}">
                <a16:creationId xmlns:a16="http://schemas.microsoft.com/office/drawing/2014/main" id="{E45D23F2-1740-AB41-8C71-635E9A94F884}"/>
              </a:ext>
            </a:extLst>
          </p:cNvPr>
          <p:cNvPicPr>
            <a:picLocks noChangeAspect="1" noChangeArrowheads="1"/>
          </p:cNvPicPr>
          <p:nvPr/>
        </p:nvPicPr>
        <p:blipFill>
          <a:blip r:embed="rId3">
            <a:clrChange>
              <a:clrFrom>
                <a:srgbClr val="DCEFF6"/>
              </a:clrFrom>
              <a:clrTo>
                <a:srgbClr val="DCEFF6">
                  <a:alpha val="0"/>
                </a:srgbClr>
              </a:clrTo>
            </a:clrChange>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155" name="Rectangle 3">
            <a:extLst>
              <a:ext uri="{FF2B5EF4-FFF2-40B4-BE49-F238E27FC236}">
                <a16:creationId xmlns:a16="http://schemas.microsoft.com/office/drawing/2014/main" id="{E3E91762-6392-004E-8B66-EE87B4B106EB}"/>
              </a:ext>
            </a:extLst>
          </p:cNvPr>
          <p:cNvSpPr>
            <a:spLocks noGrp="1" noChangeArrowheads="1"/>
          </p:cNvSpPr>
          <p:nvPr>
            <p:ph type="ctrTitle"/>
          </p:nvPr>
        </p:nvSpPr>
        <p:spPr>
          <a:xfrm>
            <a:off x="0" y="0"/>
            <a:ext cx="9372600" cy="2667000"/>
          </a:xfrm>
        </p:spPr>
        <p:txBody>
          <a:bodyPr anchor="ctr"/>
          <a:lstStyle/>
          <a:p>
            <a:r>
              <a:rPr lang="en-US" altLang="en-US" sz="3600" b="1" u="sng">
                <a:solidFill>
                  <a:schemeClr val="tx1"/>
                </a:solidFill>
                <a:latin typeface="Bookman Old Style" panose="02050604050505020204" pitchFamily="18" charset="0"/>
              </a:rPr>
              <a:t>Photoacoustic Measurements of Aerosol light absorption and scattering at four sites in and near Mexico City</a:t>
            </a:r>
            <a:r>
              <a:rPr lang="en-US" altLang="en-US" sz="3600" b="1" u="sng">
                <a:solidFill>
                  <a:schemeClr val="tx1"/>
                </a:solidFill>
              </a:rPr>
              <a:t> </a:t>
            </a:r>
            <a:endParaRPr lang="en-US" altLang="en-US" sz="3600" u="sng">
              <a:solidFill>
                <a:schemeClr val="tx1"/>
              </a:solidFill>
            </a:endParaRPr>
          </a:p>
        </p:txBody>
      </p:sp>
      <p:sp>
        <p:nvSpPr>
          <p:cNvPr id="177156" name="Rectangle 4">
            <a:extLst>
              <a:ext uri="{FF2B5EF4-FFF2-40B4-BE49-F238E27FC236}">
                <a16:creationId xmlns:a16="http://schemas.microsoft.com/office/drawing/2014/main" id="{110D3B7B-EA28-2248-8520-153772FB3160}"/>
              </a:ext>
            </a:extLst>
          </p:cNvPr>
          <p:cNvSpPr>
            <a:spLocks noGrp="1" noChangeArrowheads="1"/>
          </p:cNvSpPr>
          <p:nvPr>
            <p:ph type="subTitle" idx="1"/>
          </p:nvPr>
        </p:nvSpPr>
        <p:spPr bwMode="auto">
          <a:xfrm>
            <a:off x="0" y="2667000"/>
            <a:ext cx="9144000" cy="1981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80000"/>
              </a:lnSpc>
            </a:pPr>
            <a:r>
              <a:rPr lang="en-US" altLang="en-US" b="1">
                <a:latin typeface="Bookman Old Style" panose="02050604050505020204" pitchFamily="18" charset="0"/>
              </a:rPr>
              <a:t>Guadalupe Paredes-Miranda and  William P. Arnott </a:t>
            </a:r>
          </a:p>
          <a:p>
            <a:pPr>
              <a:lnSpc>
                <a:spcPct val="80000"/>
              </a:lnSpc>
            </a:pPr>
            <a:r>
              <a:rPr lang="en-US" altLang="en-US" b="1">
                <a:latin typeface="Bookman Old Style" panose="02050604050505020204" pitchFamily="18" charset="0"/>
              </a:rPr>
              <a:t>Department of Physics, University of Nevada Reno, and Desert Research Institute.</a:t>
            </a:r>
          </a:p>
          <a:p>
            <a:pPr>
              <a:lnSpc>
                <a:spcPct val="80000"/>
              </a:lnSpc>
            </a:pPr>
            <a:r>
              <a:rPr lang="en-US" altLang="en-US" b="1">
                <a:latin typeface="Bookman Old Style" panose="02050604050505020204" pitchFamily="18" charset="0"/>
              </a:rPr>
              <a:t>Jeffrey S. Gaffney and Nancy Marley</a:t>
            </a:r>
          </a:p>
          <a:p>
            <a:pPr>
              <a:lnSpc>
                <a:spcPct val="80000"/>
              </a:lnSpc>
            </a:pPr>
            <a:r>
              <a:rPr lang="en-US" altLang="en-US" b="1">
                <a:latin typeface="Bookman Old Style" panose="02050604050505020204" pitchFamily="18" charset="0"/>
              </a:rPr>
              <a:t>Department of Chemistry, University of Arkansas</a:t>
            </a:r>
          </a:p>
          <a:p>
            <a:pPr>
              <a:lnSpc>
                <a:spcPct val="80000"/>
              </a:lnSpc>
            </a:pPr>
            <a:endParaRPr lang="en-US" altLang="en-US" sz="2000" b="1">
              <a:latin typeface="Bookman Old Style" panose="02050604050505020204" pitchFamily="18" charset="0"/>
            </a:endParaRPr>
          </a:p>
        </p:txBody>
      </p:sp>
      <p:sp>
        <p:nvSpPr>
          <p:cNvPr id="177157" name="Rectangle 5">
            <a:extLst>
              <a:ext uri="{FF2B5EF4-FFF2-40B4-BE49-F238E27FC236}">
                <a16:creationId xmlns:a16="http://schemas.microsoft.com/office/drawing/2014/main" id="{C910117B-7850-314A-821F-CFFDB73D6A4D}"/>
              </a:ext>
            </a:extLst>
          </p:cNvPr>
          <p:cNvSpPr>
            <a:spLocks noChangeArrowheads="1"/>
          </p:cNvSpPr>
          <p:nvPr/>
        </p:nvSpPr>
        <p:spPr bwMode="auto">
          <a:xfrm>
            <a:off x="0" y="5486400"/>
            <a:ext cx="9144000" cy="1371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ctr">
              <a:spcBef>
                <a:spcPct val="20000"/>
              </a:spcBef>
              <a:defRPr sz="2000">
                <a:solidFill>
                  <a:schemeClr val="tx1"/>
                </a:solidFill>
                <a:latin typeface="Times" pitchFamily="2" charset="0"/>
              </a:defRPr>
            </a:lvl1pPr>
            <a:lvl2pPr algn="ctr">
              <a:spcBef>
                <a:spcPct val="20000"/>
              </a:spcBef>
              <a:defRPr sz="2000">
                <a:solidFill>
                  <a:schemeClr val="tx1"/>
                </a:solidFill>
                <a:latin typeface="Times" pitchFamily="2" charset="0"/>
              </a:defRPr>
            </a:lvl2pPr>
            <a:lvl3pPr algn="ctr">
              <a:spcBef>
                <a:spcPct val="20000"/>
              </a:spcBef>
              <a:defRPr>
                <a:solidFill>
                  <a:schemeClr val="tx1"/>
                </a:solidFill>
                <a:latin typeface="Times" pitchFamily="2" charset="0"/>
              </a:defRPr>
            </a:lvl3pPr>
            <a:lvl4pPr algn="ctr">
              <a:spcBef>
                <a:spcPct val="20000"/>
              </a:spcBef>
              <a:defRPr>
                <a:solidFill>
                  <a:schemeClr val="tx1"/>
                </a:solidFill>
                <a:latin typeface="Times" pitchFamily="2" charset="0"/>
              </a:defRPr>
            </a:lvl4pPr>
            <a:lvl5pPr algn="ctr">
              <a:spcBef>
                <a:spcPct val="20000"/>
              </a:spcBef>
              <a:defRPr>
                <a:solidFill>
                  <a:schemeClr val="tx1"/>
                </a:solidFill>
                <a:latin typeface="Times" pitchFamily="2" charset="0"/>
              </a:defRPr>
            </a:lvl5pPr>
            <a:lvl6pPr algn="ctr" fontAlgn="base">
              <a:spcBef>
                <a:spcPct val="20000"/>
              </a:spcBef>
              <a:spcAft>
                <a:spcPct val="0"/>
              </a:spcAft>
              <a:defRPr>
                <a:solidFill>
                  <a:schemeClr val="tx1"/>
                </a:solidFill>
                <a:latin typeface="Times" pitchFamily="2" charset="0"/>
              </a:defRPr>
            </a:lvl6pPr>
            <a:lvl7pPr algn="ctr" fontAlgn="base">
              <a:spcBef>
                <a:spcPct val="20000"/>
              </a:spcBef>
              <a:spcAft>
                <a:spcPct val="0"/>
              </a:spcAft>
              <a:defRPr>
                <a:solidFill>
                  <a:schemeClr val="tx1"/>
                </a:solidFill>
                <a:latin typeface="Times" pitchFamily="2" charset="0"/>
              </a:defRPr>
            </a:lvl7pPr>
            <a:lvl8pPr algn="ctr" fontAlgn="base">
              <a:spcBef>
                <a:spcPct val="20000"/>
              </a:spcBef>
              <a:spcAft>
                <a:spcPct val="0"/>
              </a:spcAft>
              <a:defRPr>
                <a:solidFill>
                  <a:schemeClr val="tx1"/>
                </a:solidFill>
                <a:latin typeface="Times" pitchFamily="2" charset="0"/>
              </a:defRPr>
            </a:lvl8pPr>
            <a:lvl9pPr algn="ctr" fontAlgn="base">
              <a:spcBef>
                <a:spcPct val="20000"/>
              </a:spcBef>
              <a:spcAft>
                <a:spcPct val="0"/>
              </a:spcAft>
              <a:defRPr>
                <a:solidFill>
                  <a:schemeClr val="tx1"/>
                </a:solidFill>
                <a:latin typeface="Times" pitchFamily="2" charset="0"/>
              </a:defRPr>
            </a:lvl9pPr>
          </a:lstStyle>
          <a:p>
            <a:pPr eaLnBrk="1" hangingPunct="1">
              <a:lnSpc>
                <a:spcPct val="80000"/>
              </a:lnSpc>
            </a:pPr>
            <a:r>
              <a:rPr lang="en-US" altLang="en-US" sz="2400" b="1">
                <a:latin typeface="Bookman Old Style" panose="02050604050505020204" pitchFamily="18" charset="0"/>
              </a:rPr>
              <a:t>Presented in July 2006, Second International Conference on Global Warming and the Next Ice Age.  Aerosol Workshop on Climate Prediction Uncertainties</a:t>
            </a:r>
          </a:p>
          <a:p>
            <a:pPr eaLnBrk="1" hangingPunct="1">
              <a:lnSpc>
                <a:spcPct val="80000"/>
              </a:lnSpc>
            </a:pPr>
            <a:endParaRPr lang="en-US" altLang="en-US" b="1">
              <a:latin typeface="Bookman Old Style" panose="020506040505050202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a:extLst>
              <a:ext uri="{FF2B5EF4-FFF2-40B4-BE49-F238E27FC236}">
                <a16:creationId xmlns:a16="http://schemas.microsoft.com/office/drawing/2014/main" id="{32E57EC2-019D-DA46-A4EB-92FF67BD5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33400"/>
            <a:ext cx="5562600" cy="3984625"/>
          </a:xfrm>
          <a:prstGeom prst="rect">
            <a:avLst/>
          </a:prstGeom>
          <a:noFill/>
          <a:extLst>
            <a:ext uri="{909E8E84-426E-40DD-AFC4-6F175D3DCCD1}">
              <a14:hiddenFill xmlns:a14="http://schemas.microsoft.com/office/drawing/2010/main">
                <a:solidFill>
                  <a:srgbClr val="FFFFFF"/>
                </a:solidFill>
              </a14:hiddenFill>
            </a:ext>
          </a:extLst>
        </p:spPr>
      </p:pic>
      <p:sp>
        <p:nvSpPr>
          <p:cNvPr id="181251" name="Text Box 3">
            <a:extLst>
              <a:ext uri="{FF2B5EF4-FFF2-40B4-BE49-F238E27FC236}">
                <a16:creationId xmlns:a16="http://schemas.microsoft.com/office/drawing/2014/main" id="{6464C42B-BD48-2941-A690-086FFFEB67B6}"/>
              </a:ext>
            </a:extLst>
          </p:cNvPr>
          <p:cNvSpPr txBox="1">
            <a:spLocks noChangeArrowheads="1"/>
          </p:cNvSpPr>
          <p:nvPr/>
        </p:nvSpPr>
        <p:spPr bwMode="auto">
          <a:xfrm>
            <a:off x="152400" y="838200"/>
            <a:ext cx="31242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a:latin typeface="Arial" panose="020B0604020202020204" pitchFamily="34" charset="0"/>
              </a:rPr>
              <a:t>The MILAGRO</a:t>
            </a:r>
            <a:r>
              <a:rPr lang="en-US" altLang="en-US">
                <a:latin typeface="Arial" panose="020B0604020202020204" pitchFamily="34" charset="0"/>
              </a:rPr>
              <a:t> field campaign was carried out in  </a:t>
            </a:r>
          </a:p>
          <a:p>
            <a:pPr eaLnBrk="1" hangingPunct="1">
              <a:spcBef>
                <a:spcPct val="50000"/>
              </a:spcBef>
            </a:pPr>
            <a:r>
              <a:rPr lang="en-US" altLang="en-US" b="1">
                <a:latin typeface="Arial" panose="020B0604020202020204" pitchFamily="34" charset="0"/>
              </a:rPr>
              <a:t>March 1-30, 2006 </a:t>
            </a:r>
          </a:p>
          <a:p>
            <a:pPr eaLnBrk="1" hangingPunct="1">
              <a:spcBef>
                <a:spcPct val="50000"/>
              </a:spcBef>
            </a:pPr>
            <a:r>
              <a:rPr lang="en-US" altLang="en-US" b="1">
                <a:latin typeface="Arial" panose="020B0604020202020204" pitchFamily="34" charset="0"/>
              </a:rPr>
              <a:t>in Mexico City.</a:t>
            </a:r>
          </a:p>
        </p:txBody>
      </p:sp>
      <p:sp>
        <p:nvSpPr>
          <p:cNvPr id="181252" name="Rectangle 4">
            <a:extLst>
              <a:ext uri="{FF2B5EF4-FFF2-40B4-BE49-F238E27FC236}">
                <a16:creationId xmlns:a16="http://schemas.microsoft.com/office/drawing/2014/main" id="{F9D2C232-7BAA-DC45-9429-C421C98F24CB}"/>
              </a:ext>
            </a:extLst>
          </p:cNvPr>
          <p:cNvSpPr>
            <a:spLocks noChangeArrowheads="1"/>
          </p:cNvSpPr>
          <p:nvPr/>
        </p:nvSpPr>
        <p:spPr bwMode="auto">
          <a:xfrm>
            <a:off x="304800" y="4495800"/>
            <a:ext cx="8001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b="1" i="1">
                <a:latin typeface="Arial" panose="020B0604020202020204" pitchFamily="34" charset="0"/>
              </a:rPr>
              <a:t>MEGACITY AEROSOL EXPERIMENT IN MEXICO CITY (MAX-MEX)</a:t>
            </a:r>
          </a:p>
          <a:p>
            <a:pPr eaLnBrk="1" hangingPunct="1"/>
            <a:r>
              <a:rPr lang="en-US" altLang="en-US" b="1">
                <a:latin typeface="Arial" panose="020B0604020202020204" pitchFamily="34" charset="0"/>
              </a:rPr>
              <a:t>Understand the local and global radiative and cloud microphysical impacts of aerosol from a large city, Mexico City.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EE43BAA6-4F9A-EA4A-BF22-017502065D97}"/>
              </a:ext>
            </a:extLst>
          </p:cNvPr>
          <p:cNvSpPr>
            <a:spLocks noGrp="1" noChangeArrowheads="1"/>
          </p:cNvSpPr>
          <p:nvPr>
            <p:ph type="title"/>
          </p:nvPr>
        </p:nvSpPr>
        <p:spPr/>
        <p:txBody>
          <a:bodyPr/>
          <a:lstStyle/>
          <a:p>
            <a:endParaRPr lang="en-US" altLang="en-US"/>
          </a:p>
        </p:txBody>
      </p:sp>
      <p:sp>
        <p:nvSpPr>
          <p:cNvPr id="183299" name="Rectangle 3">
            <a:extLst>
              <a:ext uri="{FF2B5EF4-FFF2-40B4-BE49-F238E27FC236}">
                <a16:creationId xmlns:a16="http://schemas.microsoft.com/office/drawing/2014/main" id="{409C663A-0B72-AB4D-BEF2-2F5079036D18}"/>
              </a:ext>
            </a:extLst>
          </p:cNvPr>
          <p:cNvSpPr>
            <a:spLocks noGrp="1" noChangeArrowheads="1"/>
          </p:cNvSpPr>
          <p:nvPr>
            <p:ph type="body" idx="1"/>
          </p:nvPr>
        </p:nvSpPr>
        <p:spPr bwMode="auto">
          <a:xfrm>
            <a:off x="685800" y="1981200"/>
            <a:ext cx="7772400" cy="41148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ltLang="en-US"/>
          </a:p>
        </p:txBody>
      </p:sp>
      <p:pic>
        <p:nvPicPr>
          <p:cNvPr id="183300" name="Picture 4">
            <a:extLst>
              <a:ext uri="{FF2B5EF4-FFF2-40B4-BE49-F238E27FC236}">
                <a16:creationId xmlns:a16="http://schemas.microsoft.com/office/drawing/2014/main" id="{370CEEBC-BBA3-1C40-8BF0-77800B622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3301" name="Rectangle 5">
            <a:extLst>
              <a:ext uri="{FF2B5EF4-FFF2-40B4-BE49-F238E27FC236}">
                <a16:creationId xmlns:a16="http://schemas.microsoft.com/office/drawing/2014/main" id="{BD88FA87-C7E3-FE41-B274-1E2808C1A0EB}"/>
              </a:ext>
            </a:extLst>
          </p:cNvPr>
          <p:cNvSpPr>
            <a:spLocks noChangeArrowheads="1"/>
          </p:cNvSpPr>
          <p:nvPr/>
        </p:nvSpPr>
        <p:spPr bwMode="auto">
          <a:xfrm>
            <a:off x="4572000" y="4343400"/>
            <a:ext cx="838200" cy="3810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02" name="Text Box 6">
            <a:extLst>
              <a:ext uri="{FF2B5EF4-FFF2-40B4-BE49-F238E27FC236}">
                <a16:creationId xmlns:a16="http://schemas.microsoft.com/office/drawing/2014/main" id="{1A123227-9098-084D-9D97-4DCD03515ECA}"/>
              </a:ext>
            </a:extLst>
          </p:cNvPr>
          <p:cNvSpPr txBox="1">
            <a:spLocks noChangeArrowheads="1"/>
          </p:cNvSpPr>
          <p:nvPr/>
        </p:nvSpPr>
        <p:spPr bwMode="auto">
          <a:xfrm>
            <a:off x="1524000" y="4495800"/>
            <a:ext cx="40386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800" b="1">
                <a:solidFill>
                  <a:schemeClr val="bg1"/>
                </a:solidFill>
                <a:latin typeface="Arial" panose="020B0604020202020204" pitchFamily="34" charset="0"/>
              </a:rPr>
              <a:t>LAT   N 19 00 </a:t>
            </a:r>
          </a:p>
          <a:p>
            <a:pPr eaLnBrk="1" hangingPunct="1"/>
            <a:r>
              <a:rPr lang="en-US" altLang="en-US" sz="2800" b="1">
                <a:solidFill>
                  <a:schemeClr val="bg1"/>
                </a:solidFill>
                <a:latin typeface="Arial" panose="020B0604020202020204" pitchFamily="34" charset="0"/>
              </a:rPr>
              <a:t>LONG W 99</a:t>
            </a:r>
          </a:p>
          <a:p>
            <a:pPr eaLnBrk="1" hangingPunct="1"/>
            <a:r>
              <a:rPr lang="en-US" altLang="en-US" sz="2800" b="1">
                <a:solidFill>
                  <a:schemeClr val="bg1"/>
                </a:solidFill>
                <a:latin typeface="Arial" panose="020B0604020202020204" pitchFamily="34" charset="0"/>
              </a:rPr>
              <a:t>Altitude 2240 m to 3700 m North to South</a:t>
            </a:r>
          </a:p>
          <a:p>
            <a:pPr eaLnBrk="1" hangingPunct="1"/>
            <a:r>
              <a:rPr lang="en-US" altLang="en-US" sz="2800" b="1">
                <a:solidFill>
                  <a:schemeClr val="bg1"/>
                </a:solidFill>
                <a:latin typeface="Arial" panose="020B0604020202020204" pitchFamily="34" charset="0"/>
              </a:rPr>
              <a:t>Area: 1 964 375</a:t>
            </a:r>
            <a:r>
              <a:rPr lang="en-US" altLang="en-US" sz="2800">
                <a:solidFill>
                  <a:schemeClr val="bg1"/>
                </a:solidFill>
                <a:latin typeface="Arial" panose="020B0604020202020204" pitchFamily="34" charset="0"/>
              </a:rPr>
              <a:t> </a:t>
            </a:r>
            <a:r>
              <a:rPr lang="en-US" altLang="en-US" sz="2800" b="1">
                <a:solidFill>
                  <a:schemeClr val="bg1"/>
                </a:solidFill>
                <a:latin typeface="Arial" panose="020B0604020202020204" pitchFamily="34" charset="0"/>
              </a:rPr>
              <a:t>Km²</a:t>
            </a:r>
            <a:r>
              <a:rPr lang="en-US" altLang="en-US" sz="2800">
                <a:latin typeface="Arial" panose="020B0604020202020204" pitchFamily="34" charset="0"/>
              </a:rPr>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731731E5-6443-2A4E-BF82-4CE8F66964FB}"/>
              </a:ext>
            </a:extLst>
          </p:cNvPr>
          <p:cNvSpPr>
            <a:spLocks noGrp="1" noChangeArrowheads="1"/>
          </p:cNvSpPr>
          <p:nvPr>
            <p:ph type="body" idx="1"/>
          </p:nvPr>
        </p:nvSpPr>
        <p:spPr bwMode="auto">
          <a:xfrm>
            <a:off x="228600" y="1828800"/>
            <a:ext cx="2743200" cy="259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a:solidFill>
                  <a:srgbClr val="FDFA0D"/>
                </a:solidFill>
              </a:rPr>
              <a:t>~23,000,000 people in 2005</a:t>
            </a:r>
            <a:br>
              <a:rPr lang="en-US" altLang="en-US" sz="2400">
                <a:solidFill>
                  <a:srgbClr val="FDFA0D"/>
                </a:solidFill>
              </a:rPr>
            </a:br>
            <a:endParaRPr lang="en-US" altLang="en-US" sz="2400">
              <a:solidFill>
                <a:srgbClr val="FDFA0D"/>
              </a:solidFill>
            </a:endParaRPr>
          </a:p>
          <a:p>
            <a:r>
              <a:rPr lang="en-US" altLang="en-US" sz="2400">
                <a:solidFill>
                  <a:srgbClr val="FDFA0D"/>
                </a:solidFill>
              </a:rPr>
              <a:t>&gt;4,000,000 Motor vehicles</a:t>
            </a:r>
          </a:p>
          <a:p>
            <a:pPr>
              <a:buFontTx/>
              <a:buNone/>
            </a:pPr>
            <a:endParaRPr lang="en-US" altLang="en-US" sz="2400">
              <a:solidFill>
                <a:srgbClr val="FDFA0D"/>
              </a:solidFill>
            </a:endParaRPr>
          </a:p>
        </p:txBody>
      </p:sp>
      <p:pic>
        <p:nvPicPr>
          <p:cNvPr id="185347" name="Picture 3">
            <a:extLst>
              <a:ext uri="{FF2B5EF4-FFF2-40B4-BE49-F238E27FC236}">
                <a16:creationId xmlns:a16="http://schemas.microsoft.com/office/drawing/2014/main" id="{0DBF524E-4F64-A646-910E-47034BE3C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219200"/>
            <a:ext cx="5638800" cy="4929188"/>
          </a:xfrm>
          <a:prstGeom prst="rect">
            <a:avLst/>
          </a:prstGeom>
          <a:noFill/>
          <a:extLst>
            <a:ext uri="{909E8E84-426E-40DD-AFC4-6F175D3DCCD1}">
              <a14:hiddenFill xmlns:a14="http://schemas.microsoft.com/office/drawing/2010/main">
                <a:solidFill>
                  <a:srgbClr val="FFFFFF"/>
                </a:solidFill>
              </a14:hiddenFill>
            </a:ext>
          </a:extLst>
        </p:spPr>
      </p:pic>
      <p:sp>
        <p:nvSpPr>
          <p:cNvPr id="185348" name="Text Box 4">
            <a:extLst>
              <a:ext uri="{FF2B5EF4-FFF2-40B4-BE49-F238E27FC236}">
                <a16:creationId xmlns:a16="http://schemas.microsoft.com/office/drawing/2014/main" id="{8CA2E159-A71C-D44D-B7B6-2EFB5F6F819A}"/>
              </a:ext>
            </a:extLst>
          </p:cNvPr>
          <p:cNvSpPr txBox="1">
            <a:spLocks noChangeArrowheads="1"/>
          </p:cNvSpPr>
          <p:nvPr/>
        </p:nvSpPr>
        <p:spPr bwMode="auto">
          <a:xfrm>
            <a:off x="1752600" y="304800"/>
            <a:ext cx="7086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4000" b="1">
                <a:solidFill>
                  <a:srgbClr val="FFFF00"/>
                </a:solidFill>
                <a:latin typeface="Arial" panose="020B0604020202020204" pitchFamily="34" charset="0"/>
              </a:rPr>
              <a:t>About Mexico City…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5A65A215-598E-6547-981B-9A9B3FB10E39}"/>
              </a:ext>
            </a:extLst>
          </p:cNvPr>
          <p:cNvSpPr>
            <a:spLocks noGrp="1" noChangeArrowheads="1"/>
          </p:cNvSpPr>
          <p:nvPr>
            <p:ph type="title"/>
          </p:nvPr>
        </p:nvSpPr>
        <p:spPr>
          <a:xfrm>
            <a:off x="381000" y="0"/>
            <a:ext cx="8229600" cy="1143000"/>
          </a:xfrm>
        </p:spPr>
        <p:txBody>
          <a:bodyPr/>
          <a:lstStyle/>
          <a:p>
            <a:r>
              <a:rPr lang="en-US" altLang="en-US" sz="3600"/>
              <a:t> </a:t>
            </a:r>
            <a:r>
              <a:rPr lang="en-US" altLang="en-US" sz="3600" i="1">
                <a:solidFill>
                  <a:srgbClr val="FFFF66"/>
                </a:solidFill>
              </a:rPr>
              <a:t>MEASUREMENT SITES</a:t>
            </a:r>
          </a:p>
        </p:txBody>
      </p:sp>
      <p:sp>
        <p:nvSpPr>
          <p:cNvPr id="187395" name="Rectangle 3">
            <a:extLst>
              <a:ext uri="{FF2B5EF4-FFF2-40B4-BE49-F238E27FC236}">
                <a16:creationId xmlns:a16="http://schemas.microsoft.com/office/drawing/2014/main" id="{B5F02BD1-CCF7-EA4F-8E11-7CA1D16F1B8C}"/>
              </a:ext>
            </a:extLst>
          </p:cNvPr>
          <p:cNvSpPr>
            <a:spLocks noGrp="1" noChangeArrowheads="1"/>
          </p:cNvSpPr>
          <p:nvPr>
            <p:ph type="body" idx="1"/>
          </p:nvPr>
        </p:nvSpPr>
        <p:spPr bwMode="auto">
          <a:xfrm>
            <a:off x="457200" y="1219200"/>
            <a:ext cx="8229600" cy="51054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en-US" altLang="en-US" sz="2800"/>
              <a:t>T0: Instituto Mexicano del Petroleo, Distrito Federal, Northeast Mexico City.</a:t>
            </a:r>
            <a:br>
              <a:rPr lang="en-US" altLang="en-US" sz="2800"/>
            </a:br>
            <a:endParaRPr lang="en-US" altLang="en-US" sz="2800"/>
          </a:p>
          <a:p>
            <a:pPr>
              <a:lnSpc>
                <a:spcPct val="90000"/>
              </a:lnSpc>
            </a:pPr>
            <a:r>
              <a:rPr lang="en-US" altLang="en-US" sz="2800"/>
              <a:t>T1: University of Tecamac, Tecamac, north of Mexico City.</a:t>
            </a:r>
            <a:br>
              <a:rPr lang="en-US" altLang="en-US" sz="2800"/>
            </a:br>
            <a:endParaRPr lang="en-US" altLang="en-US" sz="2800"/>
          </a:p>
          <a:p>
            <a:pPr>
              <a:lnSpc>
                <a:spcPct val="90000"/>
              </a:lnSpc>
            </a:pPr>
            <a:r>
              <a:rPr lang="en-US" altLang="en-US" sz="2800"/>
              <a:t>T2: Rancho La Biznaga, Road to Pachuca Hidalgo, north of Mexico City.</a:t>
            </a:r>
            <a:br>
              <a:rPr lang="en-US" altLang="en-US" sz="2800"/>
            </a:br>
            <a:endParaRPr lang="en-US" altLang="en-US" sz="2800"/>
          </a:p>
          <a:p>
            <a:pPr>
              <a:lnSpc>
                <a:spcPct val="90000"/>
              </a:lnSpc>
            </a:pPr>
            <a:r>
              <a:rPr lang="en-US" altLang="en-US" sz="2800"/>
              <a:t>T3: Paseo De Cortes, Amecameca</a:t>
            </a:r>
          </a:p>
          <a:p>
            <a:pPr>
              <a:lnSpc>
                <a:spcPct val="90000"/>
              </a:lnSpc>
              <a:buFontTx/>
              <a:buNone/>
            </a:pPr>
            <a:r>
              <a:rPr lang="en-US" altLang="en-US" sz="2800"/>
              <a:t>         (All sites inside Mexico City)</a:t>
            </a:r>
          </a:p>
          <a:p>
            <a:pPr>
              <a:lnSpc>
                <a:spcPct val="90000"/>
              </a:lnSpc>
            </a:pPr>
            <a:endParaRPr lang="en-US" altLang="en-US" sz="2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8E42A03A-D961-574E-A7F2-07693BB73C6B}"/>
              </a:ext>
            </a:extLst>
          </p:cNvPr>
          <p:cNvSpPr>
            <a:spLocks noGrp="1" noChangeArrowheads="1"/>
          </p:cNvSpPr>
          <p:nvPr>
            <p:ph type="title"/>
          </p:nvPr>
        </p:nvSpPr>
        <p:spPr>
          <a:xfrm>
            <a:off x="2362200" y="0"/>
            <a:ext cx="6477000" cy="1447800"/>
          </a:xfrm>
        </p:spPr>
        <p:txBody>
          <a:bodyPr/>
          <a:lstStyle/>
          <a:p>
            <a:pPr algn="r"/>
            <a:r>
              <a:rPr lang="en-US" altLang="en-US"/>
              <a:t>James Hansen, NASA Climatologist</a:t>
            </a:r>
            <a:br>
              <a:rPr lang="en-US" altLang="en-US"/>
            </a:br>
            <a:r>
              <a:rPr lang="en-US" altLang="en-US"/>
              <a:t>Man’s Climate Forcings </a:t>
            </a:r>
            <a:br>
              <a:rPr lang="en-US" altLang="en-US"/>
            </a:br>
            <a:r>
              <a:rPr lang="en-US" altLang="en-US"/>
              <a:t>Above and Beyond those of ‘Nature’</a:t>
            </a:r>
          </a:p>
        </p:txBody>
      </p:sp>
      <p:pic>
        <p:nvPicPr>
          <p:cNvPr id="97284" name="Picture 4">
            <a:extLst>
              <a:ext uri="{FF2B5EF4-FFF2-40B4-BE49-F238E27FC236}">
                <a16:creationId xmlns:a16="http://schemas.microsoft.com/office/drawing/2014/main" id="{53BFEA58-A13C-F641-879E-C6A314A1C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3656013" cy="3282950"/>
          </a:xfrm>
          <a:prstGeom prst="rect">
            <a:avLst/>
          </a:prstGeom>
          <a:noFill/>
          <a:extLst>
            <a:ext uri="{909E8E84-426E-40DD-AFC4-6F175D3DCCD1}">
              <a14:hiddenFill xmlns:a14="http://schemas.microsoft.com/office/drawing/2010/main">
                <a:solidFill>
                  <a:srgbClr val="FFFFFF"/>
                </a:solidFill>
              </a14:hiddenFill>
            </a:ext>
          </a:extLst>
        </p:spPr>
      </p:pic>
      <p:sp>
        <p:nvSpPr>
          <p:cNvPr id="97286" name="Rectangle 6">
            <a:extLst>
              <a:ext uri="{FF2B5EF4-FFF2-40B4-BE49-F238E27FC236}">
                <a16:creationId xmlns:a16="http://schemas.microsoft.com/office/drawing/2014/main" id="{60BEF85B-D0DF-7F45-8EA1-58CE7E25C1DA}"/>
              </a:ext>
            </a:extLst>
          </p:cNvPr>
          <p:cNvSpPr>
            <a:spLocks noChangeArrowheads="1"/>
          </p:cNvSpPr>
          <p:nvPr/>
        </p:nvSpPr>
        <p:spPr bwMode="auto">
          <a:xfrm>
            <a:off x="762000" y="6248400"/>
            <a:ext cx="798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hlinkClick r:id="" action="ppaction://noaction"/>
              </a:rPr>
              <a:t>http://www.nrel.gov/vehiclesandfuels/nfti/pdfs/bc2_jhansen.pdf</a:t>
            </a:r>
            <a:endParaRPr lang="en-US" altLang="en-US"/>
          </a:p>
        </p:txBody>
      </p:sp>
      <p:pic>
        <p:nvPicPr>
          <p:cNvPr id="97287" name="Picture 7">
            <a:extLst>
              <a:ext uri="{FF2B5EF4-FFF2-40B4-BE49-F238E27FC236}">
                <a16:creationId xmlns:a16="http://schemas.microsoft.com/office/drawing/2014/main" id="{70099CC2-23DD-644F-A16E-7CDBF96DDB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981200"/>
            <a:ext cx="5486400" cy="4257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a:extLst>
              <a:ext uri="{FF2B5EF4-FFF2-40B4-BE49-F238E27FC236}">
                <a16:creationId xmlns:a16="http://schemas.microsoft.com/office/drawing/2014/main" id="{FE9F401F-9F67-3F40-ADD2-3AEA5E5E9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12185650" cy="913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Line 3">
            <a:extLst>
              <a:ext uri="{FF2B5EF4-FFF2-40B4-BE49-F238E27FC236}">
                <a16:creationId xmlns:a16="http://schemas.microsoft.com/office/drawing/2014/main" id="{6FD30818-8266-CC4C-9A56-7D2191C80060}"/>
              </a:ext>
            </a:extLst>
          </p:cNvPr>
          <p:cNvSpPr>
            <a:spLocks noChangeShapeType="1"/>
          </p:cNvSpPr>
          <p:nvPr/>
        </p:nvSpPr>
        <p:spPr bwMode="auto">
          <a:xfrm flipV="1">
            <a:off x="3352800" y="2667000"/>
            <a:ext cx="9144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444" name="Line 4">
            <a:extLst>
              <a:ext uri="{FF2B5EF4-FFF2-40B4-BE49-F238E27FC236}">
                <a16:creationId xmlns:a16="http://schemas.microsoft.com/office/drawing/2014/main" id="{03290402-DB73-F049-B1A7-45C40F8F0DC6}"/>
              </a:ext>
            </a:extLst>
          </p:cNvPr>
          <p:cNvSpPr>
            <a:spLocks noChangeShapeType="1"/>
          </p:cNvSpPr>
          <p:nvPr/>
        </p:nvSpPr>
        <p:spPr bwMode="auto">
          <a:xfrm>
            <a:off x="3276600" y="3200400"/>
            <a:ext cx="4572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445" name="Line 5">
            <a:extLst>
              <a:ext uri="{FF2B5EF4-FFF2-40B4-BE49-F238E27FC236}">
                <a16:creationId xmlns:a16="http://schemas.microsoft.com/office/drawing/2014/main" id="{6780063F-5634-A342-9DCE-21FA20FFCA83}"/>
              </a:ext>
            </a:extLst>
          </p:cNvPr>
          <p:cNvSpPr>
            <a:spLocks noChangeShapeType="1"/>
          </p:cNvSpPr>
          <p:nvPr/>
        </p:nvSpPr>
        <p:spPr bwMode="auto">
          <a:xfrm>
            <a:off x="4267200" y="2590800"/>
            <a:ext cx="2286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446" name="Rectangle 6">
            <a:extLst>
              <a:ext uri="{FF2B5EF4-FFF2-40B4-BE49-F238E27FC236}">
                <a16:creationId xmlns:a16="http://schemas.microsoft.com/office/drawing/2014/main" id="{32DEFFC0-5A13-AE41-B99A-5439BA9FCDEF}"/>
              </a:ext>
            </a:extLst>
          </p:cNvPr>
          <p:cNvSpPr>
            <a:spLocks noChangeArrowheads="1"/>
          </p:cNvSpPr>
          <p:nvPr/>
        </p:nvSpPr>
        <p:spPr bwMode="auto">
          <a:xfrm>
            <a:off x="1219200" y="838200"/>
            <a:ext cx="2971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b="1">
                <a:solidFill>
                  <a:schemeClr val="bg1"/>
                </a:solidFill>
                <a:latin typeface="Arial" panose="020B0604020202020204" pitchFamily="34" charset="0"/>
              </a:rPr>
              <a:t>Scale 25 miles between</a:t>
            </a:r>
          </a:p>
          <a:p>
            <a:pPr eaLnBrk="1" hangingPunct="1">
              <a:spcBef>
                <a:spcPct val="50000"/>
              </a:spcBef>
            </a:pPr>
            <a:r>
              <a:rPr lang="en-US" altLang="en-US" sz="2000" b="1">
                <a:solidFill>
                  <a:schemeClr val="bg1"/>
                </a:solidFill>
                <a:latin typeface="Arial" panose="020B0604020202020204" pitchFamily="34" charset="0"/>
              </a:rPr>
              <a:t>IMP and U of Tecamac</a:t>
            </a:r>
          </a:p>
          <a:p>
            <a:pPr eaLnBrk="1" hangingPunct="1">
              <a:spcBef>
                <a:spcPct val="50000"/>
              </a:spcBef>
            </a:pPr>
            <a:r>
              <a:rPr lang="en-US" altLang="en-US" sz="2000" b="1">
                <a:solidFill>
                  <a:schemeClr val="bg1"/>
                </a:solidFill>
                <a:latin typeface="Arial" panose="020B0604020202020204" pitchFamily="34" charset="0"/>
              </a:rPr>
              <a:t>Scale 65 miles between IMP and La Biznaga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2EDBAF65-EAF3-6440-A606-9B248A69C5D6}"/>
              </a:ext>
            </a:extLst>
          </p:cNvPr>
          <p:cNvSpPr>
            <a:spLocks noGrp="1" noChangeArrowheads="1"/>
          </p:cNvSpPr>
          <p:nvPr>
            <p:ph type="title"/>
          </p:nvPr>
        </p:nvSpPr>
        <p:spPr>
          <a:xfrm>
            <a:off x="381000" y="-228600"/>
            <a:ext cx="8229600" cy="1143000"/>
          </a:xfrm>
        </p:spPr>
        <p:txBody>
          <a:bodyPr/>
          <a:lstStyle/>
          <a:p>
            <a:r>
              <a:rPr lang="en-US" altLang="en-US" i="1">
                <a:solidFill>
                  <a:srgbClr val="FFFF66"/>
                </a:solidFill>
              </a:rPr>
              <a:t>Air Pollution in Mexico City</a:t>
            </a:r>
          </a:p>
        </p:txBody>
      </p:sp>
      <p:sp>
        <p:nvSpPr>
          <p:cNvPr id="191491" name="Rectangle 3">
            <a:extLst>
              <a:ext uri="{FF2B5EF4-FFF2-40B4-BE49-F238E27FC236}">
                <a16:creationId xmlns:a16="http://schemas.microsoft.com/office/drawing/2014/main" id="{84306A92-6137-7D42-BD8E-168772FD85B7}"/>
              </a:ext>
            </a:extLst>
          </p:cNvPr>
          <p:cNvSpPr>
            <a:spLocks noGrp="1" noChangeArrowheads="1"/>
          </p:cNvSpPr>
          <p:nvPr>
            <p:ph type="body" idx="1"/>
          </p:nvPr>
        </p:nvSpPr>
        <p:spPr bwMode="auto">
          <a:xfrm>
            <a:off x="0" y="838200"/>
            <a:ext cx="9144000" cy="5715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altLang="en-US" sz="2400"/>
              <a:t>~ 85% coming from fuel combustion</a:t>
            </a:r>
          </a:p>
          <a:p>
            <a:r>
              <a:rPr lang="en-US" altLang="en-US" sz="2400"/>
              <a:t>~ 15%  dust </a:t>
            </a:r>
          </a:p>
          <a:p>
            <a:r>
              <a:rPr lang="en-US" altLang="en-US" sz="2400"/>
              <a:t>~ 44 x10</a:t>
            </a:r>
            <a:r>
              <a:rPr lang="en-US" altLang="en-US" sz="2400" baseline="30000"/>
              <a:t>6</a:t>
            </a:r>
            <a:r>
              <a:rPr lang="en-US" altLang="en-US" sz="2400"/>
              <a:t> liters of burned fuel as follows:</a:t>
            </a:r>
          </a:p>
          <a:p>
            <a:pPr>
              <a:buFontTx/>
              <a:buNone/>
            </a:pPr>
            <a:r>
              <a:rPr lang="en-US" altLang="en-US" sz="2400"/>
              <a:t>     25% industry, 11% housing, 9% power companies, and 55% in transportation </a:t>
            </a:r>
          </a:p>
          <a:p>
            <a:pPr>
              <a:buFontTx/>
              <a:buNone/>
            </a:pPr>
            <a:r>
              <a:rPr lang="en-US" altLang="en-US" sz="2400" i="1"/>
              <a:t>(</a:t>
            </a:r>
            <a:r>
              <a:rPr lang="en-US" altLang="en-US" sz="2400" i="1" baseline="30000"/>
              <a:t>REFERENCE</a:t>
            </a:r>
            <a:r>
              <a:rPr lang="en-US" altLang="en-US" sz="2400" i="1"/>
              <a:t>Secretaria del Medio Ambiente SMP: </a:t>
            </a:r>
          </a:p>
          <a:p>
            <a:pPr>
              <a:buFontTx/>
              <a:buNone/>
            </a:pPr>
            <a:r>
              <a:rPr lang="en-US" altLang="en-US" sz="2400" i="1"/>
              <a:t>Government Department for the study of the Environment)</a:t>
            </a:r>
            <a:br>
              <a:rPr lang="en-US" altLang="en-US" sz="2400"/>
            </a:br>
            <a:br>
              <a:rPr lang="en-US" altLang="en-US" sz="2400"/>
            </a:br>
            <a:r>
              <a:rPr lang="en-US" altLang="en-US" sz="2400" b="1" i="1" u="sng"/>
              <a:t>THIS TALK CONSIDERS…</a:t>
            </a:r>
          </a:p>
          <a:p>
            <a:r>
              <a:rPr lang="en-US" altLang="en-US" sz="2400"/>
              <a:t> </a:t>
            </a:r>
            <a:r>
              <a:rPr lang="en-US" altLang="en-US" sz="2400" u="sng"/>
              <a:t>Gaseous </a:t>
            </a:r>
            <a:r>
              <a:rPr lang="en-US" altLang="en-US" sz="2400"/>
              <a:t>(</a:t>
            </a:r>
            <a:r>
              <a:rPr lang="en-US" altLang="en-US" sz="2400" u="sng"/>
              <a:t>NO</a:t>
            </a:r>
            <a:r>
              <a:rPr lang="en-US" altLang="en-US" sz="2400" u="sng" baseline="-25000"/>
              <a:t>2</a:t>
            </a:r>
            <a:r>
              <a:rPr lang="en-US" altLang="en-US" sz="2400" u="sng"/>
              <a:t>) and aerosol light absorption and scattering at sites T0, T1, and T2.</a:t>
            </a:r>
          </a:p>
          <a:p>
            <a:endParaRPr lang="en-US" altLang="en-US" sz="2400" u="sng"/>
          </a:p>
          <a:p>
            <a:pPr>
              <a:buFontTx/>
              <a:buNone/>
            </a:pPr>
            <a:endParaRPr lang="en-US" altLang="en-US"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F055AB7C-C734-F54B-892E-25EBF4E4EFB7}"/>
              </a:ext>
            </a:extLst>
          </p:cNvPr>
          <p:cNvSpPr>
            <a:spLocks noGrp="1" noChangeArrowheads="1"/>
          </p:cNvSpPr>
          <p:nvPr>
            <p:ph type="title"/>
          </p:nvPr>
        </p:nvSpPr>
        <p:spPr/>
        <p:txBody>
          <a:bodyPr/>
          <a:lstStyle/>
          <a:p>
            <a:r>
              <a:rPr lang="en-US" altLang="en-US" sz="2800">
                <a:solidFill>
                  <a:srgbClr val="FDFA0D"/>
                </a:solidFill>
              </a:rPr>
              <a:t>Sometimes transportation may pollute in a different way!  Methane Makers…</a:t>
            </a:r>
          </a:p>
        </p:txBody>
      </p:sp>
      <p:sp>
        <p:nvSpPr>
          <p:cNvPr id="193539" name="Rectangle 3">
            <a:extLst>
              <a:ext uri="{FF2B5EF4-FFF2-40B4-BE49-F238E27FC236}">
                <a16:creationId xmlns:a16="http://schemas.microsoft.com/office/drawing/2014/main" id="{B0F227EE-7DD6-EE44-9C3C-10464AE40E75}"/>
              </a:ext>
            </a:extLst>
          </p:cNvPr>
          <p:cNvSpPr>
            <a:spLocks noGrp="1" noChangeArrowheads="1"/>
          </p:cNvSpPr>
          <p:nvPr>
            <p:ph type="body" idx="1"/>
          </p:nvPr>
        </p:nvSpPr>
        <p:spPr bwMode="auto">
          <a:xfrm>
            <a:off x="685800" y="1981200"/>
            <a:ext cx="7772400" cy="41148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ltLang="en-US"/>
          </a:p>
        </p:txBody>
      </p:sp>
      <p:pic>
        <p:nvPicPr>
          <p:cNvPr id="193540" name="Picture 4">
            <a:extLst>
              <a:ext uri="{FF2B5EF4-FFF2-40B4-BE49-F238E27FC236}">
                <a16:creationId xmlns:a16="http://schemas.microsoft.com/office/drawing/2014/main" id="{79692F04-1B57-9046-9AA5-F5774C4BA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8153400" cy="510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C2F57B82-2EB4-EA45-AD85-E47C7FECB9B7}"/>
              </a:ext>
            </a:extLst>
          </p:cNvPr>
          <p:cNvSpPr>
            <a:spLocks noGrp="1" noChangeArrowheads="1"/>
          </p:cNvSpPr>
          <p:nvPr>
            <p:ph type="title"/>
          </p:nvPr>
        </p:nvSpPr>
        <p:spPr/>
        <p:txBody>
          <a:bodyPr/>
          <a:lstStyle/>
          <a:p>
            <a:r>
              <a:rPr lang="en-US" altLang="en-US" sz="2800">
                <a:solidFill>
                  <a:srgbClr val="FDFA0D"/>
                </a:solidFill>
              </a:rPr>
              <a:t>Relatively clean day at IMP in the Northeast.</a:t>
            </a:r>
          </a:p>
        </p:txBody>
      </p:sp>
      <p:pic>
        <p:nvPicPr>
          <p:cNvPr id="274437" name="Picture 5">
            <a:extLst>
              <a:ext uri="{FF2B5EF4-FFF2-40B4-BE49-F238E27FC236}">
                <a16:creationId xmlns:a16="http://schemas.microsoft.com/office/drawing/2014/main" id="{6F7C8AD2-75E4-854B-A652-E0B7BA058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7924800" cy="5945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749CCB3A-742C-C54E-B7B8-E2C759ED087B}"/>
              </a:ext>
            </a:extLst>
          </p:cNvPr>
          <p:cNvSpPr>
            <a:spLocks noGrp="1" noChangeArrowheads="1"/>
          </p:cNvSpPr>
          <p:nvPr>
            <p:ph type="title"/>
          </p:nvPr>
        </p:nvSpPr>
        <p:spPr/>
        <p:txBody>
          <a:bodyPr/>
          <a:lstStyle/>
          <a:p>
            <a:r>
              <a:rPr lang="en-US" altLang="en-US" sz="2800">
                <a:solidFill>
                  <a:srgbClr val="FDFA0D"/>
                </a:solidFill>
              </a:rPr>
              <a:t>Example of a day when the Mexico City Plume Goes South to Popocatepetl 17k’ volcano.</a:t>
            </a:r>
          </a:p>
        </p:txBody>
      </p:sp>
      <p:pic>
        <p:nvPicPr>
          <p:cNvPr id="276486" name="Picture 6">
            <a:extLst>
              <a:ext uri="{FF2B5EF4-FFF2-40B4-BE49-F238E27FC236}">
                <a16:creationId xmlns:a16="http://schemas.microsoft.com/office/drawing/2014/main" id="{74FFF2AD-E3B4-704D-AC97-E990CA06B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313613" cy="5483225"/>
          </a:xfrm>
          <a:prstGeom prst="rect">
            <a:avLst/>
          </a:prstGeom>
          <a:noFill/>
          <a:extLst>
            <a:ext uri="{909E8E84-426E-40DD-AFC4-6F175D3DCCD1}">
              <a14:hiddenFill xmlns:a14="http://schemas.microsoft.com/office/drawing/2010/main">
                <a:solidFill>
                  <a:srgbClr val="FFFFFF"/>
                </a:solidFill>
              </a14:hiddenFill>
            </a:ext>
          </a:extLst>
        </p:spPr>
      </p:pic>
      <p:sp>
        <p:nvSpPr>
          <p:cNvPr id="276487" name="Line 7">
            <a:extLst>
              <a:ext uri="{FF2B5EF4-FFF2-40B4-BE49-F238E27FC236}">
                <a16:creationId xmlns:a16="http://schemas.microsoft.com/office/drawing/2014/main" id="{91FFC1AE-6F8E-D84D-BFB0-78BF4921E43C}"/>
              </a:ext>
            </a:extLst>
          </p:cNvPr>
          <p:cNvSpPr>
            <a:spLocks noChangeShapeType="1"/>
          </p:cNvSpPr>
          <p:nvPr/>
        </p:nvSpPr>
        <p:spPr bwMode="auto">
          <a:xfrm>
            <a:off x="4343400" y="1219200"/>
            <a:ext cx="2362200" cy="2590800"/>
          </a:xfrm>
          <a:prstGeom prst="line">
            <a:avLst/>
          </a:prstGeom>
          <a:noFill/>
          <a:ln w="57150">
            <a:solidFill>
              <a:srgbClr val="D909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E8C41250-D56F-8B42-8119-30B4131BD155}"/>
              </a:ext>
            </a:extLst>
          </p:cNvPr>
          <p:cNvSpPr>
            <a:spLocks noGrp="1" noChangeArrowheads="1"/>
          </p:cNvSpPr>
          <p:nvPr>
            <p:ph type="title"/>
          </p:nvPr>
        </p:nvSpPr>
        <p:spPr>
          <a:xfrm>
            <a:off x="0" y="0"/>
            <a:ext cx="9144000" cy="1143000"/>
          </a:xfrm>
        </p:spPr>
        <p:txBody>
          <a:bodyPr/>
          <a:lstStyle/>
          <a:p>
            <a:r>
              <a:rPr lang="en-US" altLang="en-US" sz="2800" i="1">
                <a:solidFill>
                  <a:srgbClr val="FFFF66"/>
                </a:solidFill>
              </a:rPr>
              <a:t>Photoacoustic instrumentation at the sites</a:t>
            </a:r>
          </a:p>
        </p:txBody>
      </p:sp>
      <p:sp>
        <p:nvSpPr>
          <p:cNvPr id="197635" name="Rectangle 3">
            <a:extLst>
              <a:ext uri="{FF2B5EF4-FFF2-40B4-BE49-F238E27FC236}">
                <a16:creationId xmlns:a16="http://schemas.microsoft.com/office/drawing/2014/main" id="{91BD4883-5508-924A-BE6D-FDB6FF593D57}"/>
              </a:ext>
            </a:extLst>
          </p:cNvPr>
          <p:cNvSpPr>
            <a:spLocks noGrp="1" noChangeArrowheads="1"/>
          </p:cNvSpPr>
          <p:nvPr>
            <p:ph type="body" idx="1"/>
          </p:nvPr>
        </p:nvSpPr>
        <p:spPr bwMode="auto">
          <a:xfrm>
            <a:off x="228600" y="1524000"/>
            <a:ext cx="4495800" cy="4525963"/>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80000"/>
              </a:lnSpc>
            </a:pPr>
            <a:r>
              <a:rPr lang="en-US" altLang="en-US" sz="1800" b="1"/>
              <a:t>T0: IMP Mexico City</a:t>
            </a:r>
          </a:p>
          <a:p>
            <a:pPr>
              <a:lnSpc>
                <a:spcPct val="80000"/>
              </a:lnSpc>
              <a:buFontTx/>
              <a:buNone/>
            </a:pPr>
            <a:r>
              <a:rPr lang="en-US" altLang="en-US" sz="1600"/>
              <a:t>Absorption and Scattering by particles and gaseous compounds: 532 nm</a:t>
            </a:r>
          </a:p>
          <a:p>
            <a:pPr>
              <a:lnSpc>
                <a:spcPct val="80000"/>
              </a:lnSpc>
              <a:buFontTx/>
              <a:buNone/>
            </a:pPr>
            <a:endParaRPr lang="en-US" altLang="en-US" sz="1600"/>
          </a:p>
          <a:p>
            <a:pPr>
              <a:lnSpc>
                <a:spcPct val="80000"/>
              </a:lnSpc>
            </a:pPr>
            <a:r>
              <a:rPr lang="en-US" altLang="en-US" sz="1600" b="1"/>
              <a:t>T1: TECAMAC</a:t>
            </a:r>
          </a:p>
          <a:p>
            <a:pPr>
              <a:lnSpc>
                <a:spcPct val="80000"/>
              </a:lnSpc>
              <a:buFontTx/>
              <a:buNone/>
            </a:pPr>
            <a:r>
              <a:rPr lang="en-US" altLang="en-US" sz="1600"/>
              <a:t>Absorption and Scattering by particles: 870 nm . </a:t>
            </a:r>
          </a:p>
          <a:p>
            <a:pPr>
              <a:lnSpc>
                <a:spcPct val="80000"/>
              </a:lnSpc>
              <a:buFontTx/>
              <a:buNone/>
            </a:pPr>
            <a:endParaRPr lang="en-US" altLang="en-US" sz="1600"/>
          </a:p>
          <a:p>
            <a:pPr>
              <a:lnSpc>
                <a:spcPct val="80000"/>
              </a:lnSpc>
              <a:buClr>
                <a:schemeClr val="tx1"/>
              </a:buClr>
            </a:pPr>
            <a:r>
              <a:rPr lang="en-US" altLang="en-US" sz="1600" b="1"/>
              <a:t>T2: LA BIZNAGA</a:t>
            </a:r>
          </a:p>
          <a:p>
            <a:pPr>
              <a:lnSpc>
                <a:spcPct val="80000"/>
              </a:lnSpc>
              <a:buClr>
                <a:schemeClr val="tx1"/>
              </a:buClr>
              <a:buFontTx/>
              <a:buNone/>
            </a:pPr>
            <a:r>
              <a:rPr lang="en-US" altLang="en-US" sz="1600"/>
              <a:t>Absorption by particles: 870 nm</a:t>
            </a:r>
          </a:p>
          <a:p>
            <a:pPr>
              <a:lnSpc>
                <a:spcPct val="80000"/>
              </a:lnSpc>
              <a:buClr>
                <a:schemeClr val="tx1"/>
              </a:buClr>
            </a:pPr>
            <a:endParaRPr lang="en-US" altLang="en-US" sz="1600"/>
          </a:p>
          <a:p>
            <a:pPr>
              <a:lnSpc>
                <a:spcPct val="80000"/>
              </a:lnSpc>
              <a:buClr>
                <a:schemeClr val="tx1"/>
              </a:buClr>
            </a:pPr>
            <a:r>
              <a:rPr lang="en-US" altLang="en-US" sz="1600" b="1"/>
              <a:t>T3: AMECAMECA Mountains</a:t>
            </a:r>
          </a:p>
          <a:p>
            <a:pPr>
              <a:lnSpc>
                <a:spcPct val="80000"/>
              </a:lnSpc>
              <a:buClr>
                <a:schemeClr val="tx1"/>
              </a:buClr>
              <a:buFontTx/>
              <a:buNone/>
            </a:pPr>
            <a:r>
              <a:rPr lang="en-US" altLang="en-US" sz="1600"/>
              <a:t> Absorption and Scattering by particles, 780nm</a:t>
            </a:r>
          </a:p>
          <a:p>
            <a:pPr>
              <a:lnSpc>
                <a:spcPct val="80000"/>
              </a:lnSpc>
            </a:pPr>
            <a:endParaRPr lang="en-US" altLang="en-US" sz="1600"/>
          </a:p>
          <a:p>
            <a:pPr>
              <a:lnSpc>
                <a:spcPct val="80000"/>
              </a:lnSpc>
              <a:buFontTx/>
              <a:buNone/>
            </a:pPr>
            <a:endParaRPr lang="en-US" altLang="en-US" sz="1600"/>
          </a:p>
        </p:txBody>
      </p:sp>
      <p:pic>
        <p:nvPicPr>
          <p:cNvPr id="197636" name="Picture 4">
            <a:extLst>
              <a:ext uri="{FF2B5EF4-FFF2-40B4-BE49-F238E27FC236}">
                <a16:creationId xmlns:a16="http://schemas.microsoft.com/office/drawing/2014/main" id="{5078870D-7C01-994E-BF4B-B0B0BA247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066800"/>
            <a:ext cx="3771900"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4925CAB9-E7CB-584E-A4B5-C3E668D0E20A}"/>
              </a:ext>
            </a:extLst>
          </p:cNvPr>
          <p:cNvSpPr>
            <a:spLocks noGrp="1" noChangeArrowheads="1"/>
          </p:cNvSpPr>
          <p:nvPr>
            <p:ph type="title"/>
          </p:nvPr>
        </p:nvSpPr>
        <p:spPr>
          <a:xfrm>
            <a:off x="228600" y="-533400"/>
            <a:ext cx="8229600" cy="1676400"/>
          </a:xfrm>
        </p:spPr>
        <p:txBody>
          <a:bodyPr/>
          <a:lstStyle/>
          <a:p>
            <a:r>
              <a:rPr lang="en-US" altLang="en-US" sz="2800" b="1">
                <a:solidFill>
                  <a:srgbClr val="FFFF00"/>
                </a:solidFill>
              </a:rPr>
              <a:t>Inlet System at T0</a:t>
            </a:r>
          </a:p>
        </p:txBody>
      </p:sp>
      <p:pic>
        <p:nvPicPr>
          <p:cNvPr id="199683" name="Picture 3">
            <a:extLst>
              <a:ext uri="{FF2B5EF4-FFF2-40B4-BE49-F238E27FC236}">
                <a16:creationId xmlns:a16="http://schemas.microsoft.com/office/drawing/2014/main" id="{8C47980B-F8B4-BC4A-9745-0B70C647C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13" y="598488"/>
            <a:ext cx="7545387" cy="5659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FFB75946-23BB-FF4C-B6B5-6BE59AC590FD}"/>
              </a:ext>
            </a:extLst>
          </p:cNvPr>
          <p:cNvSpPr>
            <a:spLocks noGrp="1" noChangeArrowheads="1"/>
          </p:cNvSpPr>
          <p:nvPr>
            <p:ph type="ctrTitle"/>
          </p:nvPr>
        </p:nvSpPr>
        <p:spPr>
          <a:xfrm>
            <a:off x="0" y="0"/>
            <a:ext cx="4343400" cy="1012825"/>
          </a:xfrm>
        </p:spPr>
        <p:txBody>
          <a:bodyPr anchor="ctr"/>
          <a:lstStyle/>
          <a:p>
            <a:r>
              <a:rPr lang="en-US" altLang="en-US" sz="2400" b="1"/>
              <a:t>TO Site Mexico City</a:t>
            </a:r>
            <a:br>
              <a:rPr lang="en-US" altLang="en-US" sz="2400" b="1"/>
            </a:br>
            <a:r>
              <a:rPr lang="en-US" altLang="en-US" sz="2400" b="1"/>
              <a:t>Aerosol Optics for 532 nm</a:t>
            </a:r>
          </a:p>
        </p:txBody>
      </p:sp>
      <p:sp>
        <p:nvSpPr>
          <p:cNvPr id="201731" name="Text Box 3">
            <a:extLst>
              <a:ext uri="{FF2B5EF4-FFF2-40B4-BE49-F238E27FC236}">
                <a16:creationId xmlns:a16="http://schemas.microsoft.com/office/drawing/2014/main" id="{E002FE81-DE35-6148-8D38-45E3AB994293}"/>
              </a:ext>
            </a:extLst>
          </p:cNvPr>
          <p:cNvSpPr txBox="1">
            <a:spLocks noChangeArrowheads="1"/>
          </p:cNvSpPr>
          <p:nvPr/>
        </p:nvSpPr>
        <p:spPr bwMode="auto">
          <a:xfrm>
            <a:off x="1203325" y="112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en-US" altLang="en-US" sz="1800">
              <a:latin typeface="Arial" panose="020B0604020202020204" pitchFamily="34" charset="0"/>
            </a:endParaRPr>
          </a:p>
        </p:txBody>
      </p:sp>
      <p:sp>
        <p:nvSpPr>
          <p:cNvPr id="201732" name="Text Box 4">
            <a:extLst>
              <a:ext uri="{FF2B5EF4-FFF2-40B4-BE49-F238E27FC236}">
                <a16:creationId xmlns:a16="http://schemas.microsoft.com/office/drawing/2014/main" id="{523DBDF3-F934-DF45-97F1-AA68B95D9759}"/>
              </a:ext>
            </a:extLst>
          </p:cNvPr>
          <p:cNvSpPr txBox="1">
            <a:spLocks noChangeArrowheads="1"/>
          </p:cNvSpPr>
          <p:nvPr/>
        </p:nvSpPr>
        <p:spPr bwMode="auto">
          <a:xfrm>
            <a:off x="0" y="649128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800">
                <a:latin typeface="Arial" panose="020B0604020202020204" pitchFamily="34" charset="0"/>
              </a:rPr>
              <a:t>Missing data given by the color white.</a:t>
            </a:r>
          </a:p>
        </p:txBody>
      </p:sp>
      <p:sp>
        <p:nvSpPr>
          <p:cNvPr id="201734" name="Text Box 6">
            <a:extLst>
              <a:ext uri="{FF2B5EF4-FFF2-40B4-BE49-F238E27FC236}">
                <a16:creationId xmlns:a16="http://schemas.microsoft.com/office/drawing/2014/main" id="{B1D50BD0-B6D1-B840-A33B-53708BA47CD5}"/>
              </a:ext>
            </a:extLst>
          </p:cNvPr>
          <p:cNvSpPr txBox="1">
            <a:spLocks noChangeArrowheads="1"/>
          </p:cNvSpPr>
          <p:nvPr/>
        </p:nvSpPr>
        <p:spPr bwMode="auto">
          <a:xfrm>
            <a:off x="1066800" y="1600200"/>
            <a:ext cx="2895600"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b="1" i="1">
                <a:latin typeface="Arial" panose="020B0604020202020204" pitchFamily="34" charset="0"/>
              </a:rPr>
              <a:t>Aerosol Absorption</a:t>
            </a:r>
          </a:p>
          <a:p>
            <a:pPr eaLnBrk="1" hangingPunct="1">
              <a:spcBef>
                <a:spcPct val="50000"/>
              </a:spcBef>
            </a:pPr>
            <a:r>
              <a:rPr lang="en-US" altLang="en-US" sz="1800" i="1">
                <a:latin typeface="Arial" panose="020B0604020202020204" pitchFamily="34" charset="0"/>
              </a:rPr>
              <a:t>Note the  day to day variability in the peak absorption, probably due to meteorology.  </a:t>
            </a:r>
          </a:p>
          <a:p>
            <a:pPr eaLnBrk="1" hangingPunct="1">
              <a:spcBef>
                <a:spcPct val="50000"/>
              </a:spcBef>
            </a:pPr>
            <a:endParaRPr lang="en-US" altLang="en-US" sz="1800">
              <a:latin typeface="Arial" panose="020B0604020202020204" pitchFamily="34" charset="0"/>
            </a:endParaRPr>
          </a:p>
          <a:p>
            <a:pPr eaLnBrk="1" hangingPunct="1">
              <a:spcBef>
                <a:spcPct val="50000"/>
              </a:spcBef>
            </a:pPr>
            <a:r>
              <a:rPr lang="en-US" altLang="en-US" sz="2000" b="1" i="1">
                <a:latin typeface="Arial" panose="020B0604020202020204" pitchFamily="34" charset="0"/>
              </a:rPr>
              <a:t>Aerosol Scattering</a:t>
            </a:r>
          </a:p>
          <a:p>
            <a:pPr eaLnBrk="1" hangingPunct="1">
              <a:spcBef>
                <a:spcPct val="50000"/>
              </a:spcBef>
            </a:pPr>
            <a:r>
              <a:rPr lang="en-US" altLang="en-US" sz="2000" i="1">
                <a:latin typeface="Arial" panose="020B0604020202020204" pitchFamily="34" charset="0"/>
              </a:rPr>
              <a:t>Aerosol Scattering peaks later in the day than absorption, probably due to dust, OC, and inorganics.</a:t>
            </a:r>
          </a:p>
        </p:txBody>
      </p:sp>
      <p:pic>
        <p:nvPicPr>
          <p:cNvPr id="201738" name="Picture 10">
            <a:extLst>
              <a:ext uri="{FF2B5EF4-FFF2-40B4-BE49-F238E27FC236}">
                <a16:creationId xmlns:a16="http://schemas.microsoft.com/office/drawing/2014/main" id="{AAC963FE-1EF2-4E43-A73F-BA04B743B4E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4400" y="-176213"/>
            <a:ext cx="4013200" cy="3654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1739" name="Picture 11">
            <a:extLst>
              <a:ext uri="{FF2B5EF4-FFF2-40B4-BE49-F238E27FC236}">
                <a16:creationId xmlns:a16="http://schemas.microsoft.com/office/drawing/2014/main" id="{208ADA55-5CAE-9249-82CA-A00C808EF14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8525" y="2927350"/>
            <a:ext cx="4059238" cy="405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80" name="Text Box 4">
            <a:extLst>
              <a:ext uri="{FF2B5EF4-FFF2-40B4-BE49-F238E27FC236}">
                <a16:creationId xmlns:a16="http://schemas.microsoft.com/office/drawing/2014/main" id="{987FFD0B-04ED-0B4E-A96B-77D8E958F76E}"/>
              </a:ext>
            </a:extLst>
          </p:cNvPr>
          <p:cNvSpPr txBox="1">
            <a:spLocks noChangeArrowheads="1"/>
          </p:cNvSpPr>
          <p:nvPr/>
        </p:nvSpPr>
        <p:spPr bwMode="auto">
          <a:xfrm>
            <a:off x="0" y="1187450"/>
            <a:ext cx="3733800" cy="567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u="sng">
                <a:latin typeface="Arial" panose="020B0604020202020204" pitchFamily="34" charset="0"/>
              </a:rPr>
              <a:t>Gaseous Absorption, 532 nm, mostly NO</a:t>
            </a:r>
            <a:r>
              <a:rPr lang="en-US" altLang="en-US" b="1" u="sng" baseline="-25000">
                <a:latin typeface="Arial" panose="020B0604020202020204" pitchFamily="34" charset="0"/>
              </a:rPr>
              <a:t>2,</a:t>
            </a:r>
            <a:r>
              <a:rPr lang="en-US" altLang="en-US" b="1" baseline="-25000">
                <a:latin typeface="Arial" panose="020B0604020202020204" pitchFamily="34" charset="0"/>
              </a:rPr>
              <a:t> </a:t>
            </a:r>
            <a:endParaRPr lang="en-US" altLang="en-US" b="1">
              <a:latin typeface="Arial" panose="020B0604020202020204" pitchFamily="34" charset="0"/>
            </a:endParaRPr>
          </a:p>
          <a:p>
            <a:pPr eaLnBrk="1" hangingPunct="1">
              <a:spcBef>
                <a:spcPct val="50000"/>
              </a:spcBef>
            </a:pPr>
            <a:r>
              <a:rPr lang="en-US" altLang="en-US" sz="2000" b="1">
                <a:latin typeface="Arial" panose="020B0604020202020204" pitchFamily="34" charset="0"/>
              </a:rPr>
              <a:t>(1/3 Mm</a:t>
            </a:r>
            <a:r>
              <a:rPr lang="en-US" altLang="en-US" sz="2000" b="1" baseline="30000">
                <a:latin typeface="Arial" panose="020B0604020202020204" pitchFamily="34" charset="0"/>
              </a:rPr>
              <a:t>-1</a:t>
            </a:r>
            <a:r>
              <a:rPr lang="en-US" altLang="en-US" sz="2000" b="1">
                <a:latin typeface="Arial" panose="020B0604020202020204" pitchFamily="34" charset="0"/>
              </a:rPr>
              <a:t> / ppb efficiency for absorption by NO</a:t>
            </a:r>
            <a:r>
              <a:rPr lang="en-US" altLang="en-US" sz="2000" b="1" baseline="-25000">
                <a:latin typeface="Arial" panose="020B0604020202020204" pitchFamily="34" charset="0"/>
              </a:rPr>
              <a:t>2</a:t>
            </a:r>
            <a:r>
              <a:rPr lang="en-US" altLang="en-US" sz="1800" b="1">
                <a:latin typeface="Arial" panose="020B0604020202020204" pitchFamily="34" charset="0"/>
              </a:rPr>
              <a:t>)</a:t>
            </a:r>
            <a:endParaRPr lang="en-US" altLang="en-US" sz="2000" b="1" baseline="-25000">
              <a:latin typeface="Arial" panose="020B0604020202020204" pitchFamily="34" charset="0"/>
            </a:endParaRPr>
          </a:p>
          <a:p>
            <a:pPr eaLnBrk="1" hangingPunct="1">
              <a:spcBef>
                <a:spcPct val="50000"/>
              </a:spcBef>
            </a:pPr>
            <a:endParaRPr lang="en-US" altLang="en-US" b="1" baseline="-25000">
              <a:latin typeface="Arial" panose="020B0604020202020204" pitchFamily="34" charset="0"/>
            </a:endParaRPr>
          </a:p>
          <a:p>
            <a:pPr eaLnBrk="1" hangingPunct="1">
              <a:spcBef>
                <a:spcPct val="50000"/>
              </a:spcBef>
            </a:pPr>
            <a:r>
              <a:rPr lang="en-US" altLang="en-US" sz="2000" b="1">
                <a:latin typeface="Arial" panose="020B0604020202020204" pitchFamily="34" charset="0"/>
              </a:rPr>
              <a:t>Note that gaseous absorption peaks 2 hours later in the day than particulate absorption.  Peak particle absorption is 6x gaseous absorption peak.</a:t>
            </a:r>
          </a:p>
          <a:p>
            <a:pPr eaLnBrk="1" hangingPunct="1">
              <a:spcBef>
                <a:spcPct val="50000"/>
              </a:spcBef>
            </a:pPr>
            <a:endParaRPr lang="en-US" altLang="en-US" sz="1800">
              <a:latin typeface="Arial" panose="020B0604020202020204" pitchFamily="34" charset="0"/>
            </a:endParaRPr>
          </a:p>
          <a:p>
            <a:pPr eaLnBrk="1" hangingPunct="1">
              <a:spcBef>
                <a:spcPct val="50000"/>
              </a:spcBef>
            </a:pPr>
            <a:r>
              <a:rPr lang="en-US" altLang="en-US" b="1" u="sng">
                <a:latin typeface="Arial" panose="020B0604020202020204" pitchFamily="34" charset="0"/>
              </a:rPr>
              <a:t>Particulate Absorption, 532 nm</a:t>
            </a:r>
          </a:p>
          <a:p>
            <a:pPr eaLnBrk="1" hangingPunct="1">
              <a:spcBef>
                <a:spcPct val="50000"/>
              </a:spcBef>
            </a:pPr>
            <a:endParaRPr lang="en-US" altLang="en-US" sz="1800" u="sng">
              <a:latin typeface="Arial" panose="020B0604020202020204" pitchFamily="34" charset="0"/>
            </a:endParaRPr>
          </a:p>
        </p:txBody>
      </p:sp>
      <p:sp>
        <p:nvSpPr>
          <p:cNvPr id="203781" name="Text Box 5">
            <a:extLst>
              <a:ext uri="{FF2B5EF4-FFF2-40B4-BE49-F238E27FC236}">
                <a16:creationId xmlns:a16="http://schemas.microsoft.com/office/drawing/2014/main" id="{2BD10519-5263-434D-AC63-04DE55F79300}"/>
              </a:ext>
            </a:extLst>
          </p:cNvPr>
          <p:cNvSpPr txBox="1">
            <a:spLocks noChangeArrowheads="1"/>
          </p:cNvSpPr>
          <p:nvPr/>
        </p:nvSpPr>
        <p:spPr bwMode="auto">
          <a:xfrm>
            <a:off x="576263" y="0"/>
            <a:ext cx="250983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b="1">
                <a:solidFill>
                  <a:srgbClr val="D90930"/>
                </a:solidFill>
                <a:latin typeface="Arial" panose="020B0604020202020204" pitchFamily="34" charset="0"/>
              </a:rPr>
              <a:t>GASEOUS AND PARTICULATE </a:t>
            </a:r>
            <a:r>
              <a:rPr lang="en-US" altLang="en-US" b="1" i="1">
                <a:solidFill>
                  <a:srgbClr val="D90930"/>
                </a:solidFill>
                <a:latin typeface="Arial" panose="020B0604020202020204" pitchFamily="34" charset="0"/>
              </a:rPr>
              <a:t>ABSORPTION</a:t>
            </a:r>
            <a:endParaRPr lang="en-US" altLang="en-US" b="1">
              <a:solidFill>
                <a:srgbClr val="D90930"/>
              </a:solidFill>
              <a:latin typeface="Arial" panose="020B0604020202020204" pitchFamily="34" charset="0"/>
            </a:endParaRPr>
          </a:p>
        </p:txBody>
      </p:sp>
      <p:pic>
        <p:nvPicPr>
          <p:cNvPr id="203782" name="Picture 6">
            <a:extLst>
              <a:ext uri="{FF2B5EF4-FFF2-40B4-BE49-F238E27FC236}">
                <a16:creationId xmlns:a16="http://schemas.microsoft.com/office/drawing/2014/main" id="{CD2E5027-414A-D544-A48A-4724BC310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3157538"/>
            <a:ext cx="3875088"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3785" name="Picture 9">
            <a:extLst>
              <a:ext uri="{FF2B5EF4-FFF2-40B4-BE49-F238E27FC236}">
                <a16:creationId xmlns:a16="http://schemas.microsoft.com/office/drawing/2014/main" id="{576DEAB3-29C3-EA4A-8459-24C34469E0E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6613" y="-80963"/>
            <a:ext cx="3811587" cy="3654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2B57ABCB-0533-3F4B-986D-A130C3618B2E}"/>
              </a:ext>
            </a:extLst>
          </p:cNvPr>
          <p:cNvSpPr>
            <a:spLocks noGrp="1" noChangeArrowheads="1"/>
          </p:cNvSpPr>
          <p:nvPr>
            <p:ph type="title"/>
          </p:nvPr>
        </p:nvSpPr>
        <p:spPr>
          <a:xfrm>
            <a:off x="0" y="0"/>
            <a:ext cx="8991600" cy="838200"/>
          </a:xfrm>
        </p:spPr>
        <p:txBody>
          <a:bodyPr/>
          <a:lstStyle/>
          <a:p>
            <a:r>
              <a:rPr lang="en-US" altLang="en-US" b="1" i="1"/>
              <a:t>Average Single Scattering Albedo: Scattering/Extinction</a:t>
            </a:r>
          </a:p>
        </p:txBody>
      </p:sp>
      <p:pic>
        <p:nvPicPr>
          <p:cNvPr id="207875" name="Picture 3">
            <a:extLst>
              <a:ext uri="{FF2B5EF4-FFF2-40B4-BE49-F238E27FC236}">
                <a16:creationId xmlns:a16="http://schemas.microsoft.com/office/drawing/2014/main" id="{C73D28C1-681C-2541-97B7-605FC7E70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98488"/>
            <a:ext cx="7848600" cy="603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6" name="Line 4">
            <a:extLst>
              <a:ext uri="{FF2B5EF4-FFF2-40B4-BE49-F238E27FC236}">
                <a16:creationId xmlns:a16="http://schemas.microsoft.com/office/drawing/2014/main" id="{9FF36B71-7009-FC4F-8FBA-05BC95EBAE18}"/>
              </a:ext>
            </a:extLst>
          </p:cNvPr>
          <p:cNvSpPr>
            <a:spLocks noChangeShapeType="1"/>
          </p:cNvSpPr>
          <p:nvPr/>
        </p:nvSpPr>
        <p:spPr bwMode="auto">
          <a:xfrm>
            <a:off x="1752600" y="2362200"/>
            <a:ext cx="6781800"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77" name="Text Box 5">
            <a:extLst>
              <a:ext uri="{FF2B5EF4-FFF2-40B4-BE49-F238E27FC236}">
                <a16:creationId xmlns:a16="http://schemas.microsoft.com/office/drawing/2014/main" id="{5E5CDBA6-992E-9447-A9C4-478710C600F7}"/>
              </a:ext>
            </a:extLst>
          </p:cNvPr>
          <p:cNvSpPr txBox="1">
            <a:spLocks noChangeArrowheads="1"/>
          </p:cNvSpPr>
          <p:nvPr/>
        </p:nvSpPr>
        <p:spPr bwMode="auto">
          <a:xfrm>
            <a:off x="1965325" y="1812925"/>
            <a:ext cx="1901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solidFill>
                  <a:schemeClr val="accent2"/>
                </a:solidFill>
              </a:rPr>
              <a:t>Cooling effect</a:t>
            </a:r>
          </a:p>
        </p:txBody>
      </p:sp>
      <p:sp>
        <p:nvSpPr>
          <p:cNvPr id="207878" name="Text Box 6">
            <a:extLst>
              <a:ext uri="{FF2B5EF4-FFF2-40B4-BE49-F238E27FC236}">
                <a16:creationId xmlns:a16="http://schemas.microsoft.com/office/drawing/2014/main" id="{125F3109-6428-144B-A2BC-7EF9F7721212}"/>
              </a:ext>
            </a:extLst>
          </p:cNvPr>
          <p:cNvSpPr txBox="1">
            <a:spLocks noChangeArrowheads="1"/>
          </p:cNvSpPr>
          <p:nvPr/>
        </p:nvSpPr>
        <p:spPr bwMode="auto">
          <a:xfrm>
            <a:off x="1981200" y="2514600"/>
            <a:ext cx="2054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solidFill>
                  <a:srgbClr val="D90930"/>
                </a:solidFill>
              </a:rPr>
              <a:t>Warming effect</a:t>
            </a:r>
          </a:p>
        </p:txBody>
      </p:sp>
      <p:sp>
        <p:nvSpPr>
          <p:cNvPr id="207879" name="Text Box 7">
            <a:extLst>
              <a:ext uri="{FF2B5EF4-FFF2-40B4-BE49-F238E27FC236}">
                <a16:creationId xmlns:a16="http://schemas.microsoft.com/office/drawing/2014/main" id="{BC07969F-5179-A54E-A145-9BF627857D74}"/>
              </a:ext>
            </a:extLst>
          </p:cNvPr>
          <p:cNvSpPr txBox="1">
            <a:spLocks noChangeArrowheads="1"/>
          </p:cNvSpPr>
          <p:nvPr/>
        </p:nvSpPr>
        <p:spPr bwMode="auto">
          <a:xfrm>
            <a:off x="1951038" y="5021263"/>
            <a:ext cx="3863975" cy="6508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i="1">
                <a:solidFill>
                  <a:schemeClr val="hlink"/>
                </a:solidFill>
              </a:rPr>
              <a:t>Morning rush hour.</a:t>
            </a:r>
          </a:p>
          <a:p>
            <a:pPr algn="ctr"/>
            <a:r>
              <a:rPr lang="en-US" altLang="en-US" sz="1800" i="1">
                <a:solidFill>
                  <a:schemeClr val="hlink"/>
                </a:solidFill>
              </a:rPr>
              <a:t>Large amounts of black carbon aerosol.</a:t>
            </a:r>
          </a:p>
        </p:txBody>
      </p:sp>
      <p:sp>
        <p:nvSpPr>
          <p:cNvPr id="207880" name="Line 8">
            <a:extLst>
              <a:ext uri="{FF2B5EF4-FFF2-40B4-BE49-F238E27FC236}">
                <a16:creationId xmlns:a16="http://schemas.microsoft.com/office/drawing/2014/main" id="{349337D3-5923-A541-8110-2A41DF45BB7D}"/>
              </a:ext>
            </a:extLst>
          </p:cNvPr>
          <p:cNvSpPr>
            <a:spLocks noChangeShapeType="1"/>
          </p:cNvSpPr>
          <p:nvPr/>
        </p:nvSpPr>
        <p:spPr bwMode="auto">
          <a:xfrm>
            <a:off x="3429000" y="4648200"/>
            <a:ext cx="228600" cy="30480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81" name="Text Box 9">
            <a:extLst>
              <a:ext uri="{FF2B5EF4-FFF2-40B4-BE49-F238E27FC236}">
                <a16:creationId xmlns:a16="http://schemas.microsoft.com/office/drawing/2014/main" id="{FF072FB5-8E95-434F-AE00-D6E6237D5D04}"/>
              </a:ext>
            </a:extLst>
          </p:cNvPr>
          <p:cNvSpPr txBox="1">
            <a:spLocks noChangeArrowheads="1"/>
          </p:cNvSpPr>
          <p:nvPr/>
        </p:nvSpPr>
        <p:spPr bwMode="auto">
          <a:xfrm>
            <a:off x="3733800" y="3886200"/>
            <a:ext cx="3762375" cy="925513"/>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i="1">
                <a:solidFill>
                  <a:schemeClr val="accent2"/>
                </a:solidFill>
              </a:rPr>
              <a:t>Afternoon.</a:t>
            </a:r>
          </a:p>
          <a:p>
            <a:pPr algn="ctr"/>
            <a:r>
              <a:rPr lang="en-US" altLang="en-US" sz="1800" i="1">
                <a:solidFill>
                  <a:schemeClr val="accent2"/>
                </a:solidFill>
              </a:rPr>
              <a:t>Well mixed atmosphere.</a:t>
            </a:r>
          </a:p>
          <a:p>
            <a:pPr algn="ctr"/>
            <a:r>
              <a:rPr lang="en-US" altLang="en-US" sz="1800" i="1">
                <a:solidFill>
                  <a:schemeClr val="accent2"/>
                </a:solidFill>
              </a:rPr>
              <a:t>Regional dust and local emissions mix.</a:t>
            </a:r>
          </a:p>
        </p:txBody>
      </p:sp>
      <p:sp>
        <p:nvSpPr>
          <p:cNvPr id="207882" name="Line 10">
            <a:extLst>
              <a:ext uri="{FF2B5EF4-FFF2-40B4-BE49-F238E27FC236}">
                <a16:creationId xmlns:a16="http://schemas.microsoft.com/office/drawing/2014/main" id="{9286E26C-DBC8-7B4D-A14E-5BB48D1E0889}"/>
              </a:ext>
            </a:extLst>
          </p:cNvPr>
          <p:cNvSpPr>
            <a:spLocks noChangeShapeType="1"/>
          </p:cNvSpPr>
          <p:nvPr/>
        </p:nvSpPr>
        <p:spPr bwMode="auto">
          <a:xfrm>
            <a:off x="5334000" y="2514600"/>
            <a:ext cx="0" cy="11430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14538917-218B-8246-8FC3-E08E774B0215}"/>
              </a:ext>
            </a:extLst>
          </p:cNvPr>
          <p:cNvSpPr>
            <a:spLocks noGrp="1" noChangeArrowheads="1"/>
          </p:cNvSpPr>
          <p:nvPr>
            <p:ph type="title"/>
          </p:nvPr>
        </p:nvSpPr>
        <p:spPr>
          <a:xfrm>
            <a:off x="304800" y="0"/>
            <a:ext cx="8610600" cy="762000"/>
          </a:xfrm>
        </p:spPr>
        <p:txBody>
          <a:bodyPr/>
          <a:lstStyle/>
          <a:p>
            <a:r>
              <a:rPr lang="en-US" altLang="en-US"/>
              <a:t>Visibility Overview:  From Bill Malm, NPS Fort Collins</a:t>
            </a:r>
          </a:p>
        </p:txBody>
      </p:sp>
      <p:pic>
        <p:nvPicPr>
          <p:cNvPr id="114691" name="Picture 3">
            <a:extLst>
              <a:ext uri="{FF2B5EF4-FFF2-40B4-BE49-F238E27FC236}">
                <a16:creationId xmlns:a16="http://schemas.microsoft.com/office/drawing/2014/main" id="{3C7351CA-7445-0A4B-BC32-3F229DB4F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8683625" cy="5808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AFA65A50-11BF-8B46-8BE8-FFCDEE640452}"/>
              </a:ext>
            </a:extLst>
          </p:cNvPr>
          <p:cNvSpPr>
            <a:spLocks noGrp="1" noChangeArrowheads="1"/>
          </p:cNvSpPr>
          <p:nvPr>
            <p:ph type="title"/>
          </p:nvPr>
        </p:nvSpPr>
        <p:spPr>
          <a:xfrm>
            <a:off x="0" y="304800"/>
            <a:ext cx="4724400" cy="1295400"/>
          </a:xfrm>
        </p:spPr>
        <p:txBody>
          <a:bodyPr/>
          <a:lstStyle/>
          <a:p>
            <a:r>
              <a:rPr lang="en-US" altLang="en-US" sz="2800" b="1" i="1"/>
              <a:t>Aerosol Optics for 870 nm</a:t>
            </a:r>
            <a:br>
              <a:rPr lang="en-US" altLang="en-US" sz="2800" b="1" i="1"/>
            </a:br>
            <a:r>
              <a:rPr lang="en-US" altLang="en-US" sz="2800" b="1" i="1"/>
              <a:t>@ T1 30 minute average data</a:t>
            </a:r>
          </a:p>
        </p:txBody>
      </p:sp>
      <p:sp>
        <p:nvSpPr>
          <p:cNvPr id="209923" name="Text Box 3">
            <a:extLst>
              <a:ext uri="{FF2B5EF4-FFF2-40B4-BE49-F238E27FC236}">
                <a16:creationId xmlns:a16="http://schemas.microsoft.com/office/drawing/2014/main" id="{EE4CFF8E-F5FE-A14D-ACBC-10D9A453EC9E}"/>
              </a:ext>
            </a:extLst>
          </p:cNvPr>
          <p:cNvSpPr txBox="1">
            <a:spLocks noChangeArrowheads="1"/>
          </p:cNvSpPr>
          <p:nvPr/>
        </p:nvSpPr>
        <p:spPr bwMode="auto">
          <a:xfrm>
            <a:off x="609600" y="1600200"/>
            <a:ext cx="30480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i="1" u="sng">
                <a:latin typeface="Arial" panose="020B0604020202020204" pitchFamily="34" charset="0"/>
              </a:rPr>
              <a:t>Aerosol Absorption</a:t>
            </a:r>
          </a:p>
          <a:p>
            <a:pPr eaLnBrk="1" hangingPunct="1">
              <a:spcBef>
                <a:spcPct val="50000"/>
              </a:spcBef>
            </a:pPr>
            <a:endParaRPr lang="en-US" altLang="en-US" sz="1800">
              <a:latin typeface="Arial" panose="020B0604020202020204" pitchFamily="34" charset="0"/>
            </a:endParaRPr>
          </a:p>
          <a:p>
            <a:pPr eaLnBrk="1" hangingPunct="1">
              <a:spcBef>
                <a:spcPct val="50000"/>
              </a:spcBef>
            </a:pPr>
            <a:r>
              <a:rPr lang="en-US" altLang="en-US" b="1">
                <a:latin typeface="Arial" panose="020B0604020202020204" pitchFamily="34" charset="0"/>
              </a:rPr>
              <a:t>T1 Tecamac University typically has large amounts of windblown dust in the afternoon.</a:t>
            </a:r>
            <a:r>
              <a:rPr lang="en-US" altLang="en-US">
                <a:latin typeface="Arial" panose="020B0604020202020204" pitchFamily="34" charset="0"/>
              </a:rPr>
              <a:t> </a:t>
            </a:r>
          </a:p>
          <a:p>
            <a:pPr eaLnBrk="1" hangingPunct="1">
              <a:spcBef>
                <a:spcPct val="50000"/>
              </a:spcBef>
            </a:pPr>
            <a:endParaRPr lang="en-US" altLang="en-US" sz="1800">
              <a:latin typeface="Arial" panose="020B0604020202020204" pitchFamily="34" charset="0"/>
            </a:endParaRPr>
          </a:p>
          <a:p>
            <a:pPr eaLnBrk="1" hangingPunct="1">
              <a:spcBef>
                <a:spcPct val="50000"/>
              </a:spcBef>
            </a:pPr>
            <a:endParaRPr lang="en-US" altLang="en-US" sz="1800">
              <a:latin typeface="Arial" panose="020B0604020202020204" pitchFamily="34" charset="0"/>
            </a:endParaRPr>
          </a:p>
          <a:p>
            <a:pPr eaLnBrk="1" hangingPunct="1">
              <a:spcBef>
                <a:spcPct val="50000"/>
              </a:spcBef>
            </a:pPr>
            <a:endParaRPr lang="en-US" altLang="en-US" sz="1800">
              <a:latin typeface="Arial" panose="020B0604020202020204" pitchFamily="34" charset="0"/>
            </a:endParaRPr>
          </a:p>
          <a:p>
            <a:pPr eaLnBrk="1" hangingPunct="1">
              <a:spcBef>
                <a:spcPct val="50000"/>
              </a:spcBef>
            </a:pPr>
            <a:r>
              <a:rPr lang="en-US" altLang="en-US" b="1" i="1" u="sng">
                <a:latin typeface="Arial" panose="020B0604020202020204" pitchFamily="34" charset="0"/>
              </a:rPr>
              <a:t>Aerosol Scattering</a:t>
            </a:r>
          </a:p>
        </p:txBody>
      </p:sp>
      <p:pic>
        <p:nvPicPr>
          <p:cNvPr id="209927" name="Picture 7">
            <a:extLst>
              <a:ext uri="{FF2B5EF4-FFF2-40B4-BE49-F238E27FC236}">
                <a16:creationId xmlns:a16="http://schemas.microsoft.com/office/drawing/2014/main" id="{90DD7D53-97E8-3043-9C36-122C1F3BDEA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5400" y="-74613"/>
            <a:ext cx="3656013" cy="365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928" name="Picture 8">
            <a:extLst>
              <a:ext uri="{FF2B5EF4-FFF2-40B4-BE49-F238E27FC236}">
                <a16:creationId xmlns:a16="http://schemas.microsoft.com/office/drawing/2014/main" id="{F32A0747-CFAC-1E41-ACA3-334E4CAB5C2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4600" y="3200400"/>
            <a:ext cx="37846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2" name="Picture 4">
            <a:extLst>
              <a:ext uri="{FF2B5EF4-FFF2-40B4-BE49-F238E27FC236}">
                <a16:creationId xmlns:a16="http://schemas.microsoft.com/office/drawing/2014/main" id="{B288884A-7B08-F645-903D-7AAE14126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44488"/>
            <a:ext cx="7848600" cy="644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73" name="Line 5">
            <a:extLst>
              <a:ext uri="{FF2B5EF4-FFF2-40B4-BE49-F238E27FC236}">
                <a16:creationId xmlns:a16="http://schemas.microsoft.com/office/drawing/2014/main" id="{83E4BCDE-5796-AD44-9B3A-D6C3BD835258}"/>
              </a:ext>
            </a:extLst>
          </p:cNvPr>
          <p:cNvSpPr>
            <a:spLocks noChangeShapeType="1"/>
          </p:cNvSpPr>
          <p:nvPr/>
        </p:nvSpPr>
        <p:spPr bwMode="auto">
          <a:xfrm>
            <a:off x="1752600" y="2362200"/>
            <a:ext cx="6781800"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974" name="Text Box 6">
            <a:extLst>
              <a:ext uri="{FF2B5EF4-FFF2-40B4-BE49-F238E27FC236}">
                <a16:creationId xmlns:a16="http://schemas.microsoft.com/office/drawing/2014/main" id="{358241FD-65EE-414C-BBC7-12F43B4D9977}"/>
              </a:ext>
            </a:extLst>
          </p:cNvPr>
          <p:cNvSpPr txBox="1">
            <a:spLocks noChangeArrowheads="1"/>
          </p:cNvSpPr>
          <p:nvPr/>
        </p:nvSpPr>
        <p:spPr bwMode="auto">
          <a:xfrm>
            <a:off x="1965325" y="1812925"/>
            <a:ext cx="1901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solidFill>
                  <a:schemeClr val="accent2"/>
                </a:solidFill>
              </a:rPr>
              <a:t>Cooling effect</a:t>
            </a:r>
          </a:p>
        </p:txBody>
      </p:sp>
      <p:sp>
        <p:nvSpPr>
          <p:cNvPr id="211975" name="Text Box 7">
            <a:extLst>
              <a:ext uri="{FF2B5EF4-FFF2-40B4-BE49-F238E27FC236}">
                <a16:creationId xmlns:a16="http://schemas.microsoft.com/office/drawing/2014/main" id="{18685801-1524-7D4A-B740-35319CFC7323}"/>
              </a:ext>
            </a:extLst>
          </p:cNvPr>
          <p:cNvSpPr txBox="1">
            <a:spLocks noChangeArrowheads="1"/>
          </p:cNvSpPr>
          <p:nvPr/>
        </p:nvSpPr>
        <p:spPr bwMode="auto">
          <a:xfrm>
            <a:off x="2057400" y="2590800"/>
            <a:ext cx="2054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solidFill>
                  <a:srgbClr val="D90930"/>
                </a:solidFill>
              </a:rPr>
              <a:t>Warming effect</a:t>
            </a:r>
          </a:p>
        </p:txBody>
      </p:sp>
      <p:sp>
        <p:nvSpPr>
          <p:cNvPr id="211976" name="Text Box 8">
            <a:extLst>
              <a:ext uri="{FF2B5EF4-FFF2-40B4-BE49-F238E27FC236}">
                <a16:creationId xmlns:a16="http://schemas.microsoft.com/office/drawing/2014/main" id="{D8FA4C09-469D-F446-9AFE-50B0F6E0EA01}"/>
              </a:ext>
            </a:extLst>
          </p:cNvPr>
          <p:cNvSpPr txBox="1">
            <a:spLocks noChangeArrowheads="1"/>
          </p:cNvSpPr>
          <p:nvPr/>
        </p:nvSpPr>
        <p:spPr bwMode="auto">
          <a:xfrm>
            <a:off x="2590800" y="5334000"/>
            <a:ext cx="3863975" cy="6508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i="1">
                <a:solidFill>
                  <a:schemeClr val="hlink"/>
                </a:solidFill>
              </a:rPr>
              <a:t>Morning rush hour.</a:t>
            </a:r>
          </a:p>
          <a:p>
            <a:pPr algn="ctr"/>
            <a:r>
              <a:rPr lang="en-US" altLang="en-US" sz="1800" i="1">
                <a:solidFill>
                  <a:schemeClr val="hlink"/>
                </a:solidFill>
              </a:rPr>
              <a:t>Large amounts of black carbon aerosol.</a:t>
            </a:r>
          </a:p>
        </p:txBody>
      </p:sp>
      <p:sp>
        <p:nvSpPr>
          <p:cNvPr id="211977" name="Line 9">
            <a:extLst>
              <a:ext uri="{FF2B5EF4-FFF2-40B4-BE49-F238E27FC236}">
                <a16:creationId xmlns:a16="http://schemas.microsoft.com/office/drawing/2014/main" id="{380FC6E3-757F-D541-A263-44E8C83747E6}"/>
              </a:ext>
            </a:extLst>
          </p:cNvPr>
          <p:cNvSpPr>
            <a:spLocks noChangeShapeType="1"/>
          </p:cNvSpPr>
          <p:nvPr/>
        </p:nvSpPr>
        <p:spPr bwMode="auto">
          <a:xfrm>
            <a:off x="3657600" y="5029200"/>
            <a:ext cx="228600" cy="30480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978" name="Text Box 10">
            <a:extLst>
              <a:ext uri="{FF2B5EF4-FFF2-40B4-BE49-F238E27FC236}">
                <a16:creationId xmlns:a16="http://schemas.microsoft.com/office/drawing/2014/main" id="{C77D9231-02ED-9148-B402-4ED82083D63A}"/>
              </a:ext>
            </a:extLst>
          </p:cNvPr>
          <p:cNvSpPr txBox="1">
            <a:spLocks noChangeArrowheads="1"/>
          </p:cNvSpPr>
          <p:nvPr/>
        </p:nvSpPr>
        <p:spPr bwMode="auto">
          <a:xfrm>
            <a:off x="4343400" y="3733800"/>
            <a:ext cx="3762375" cy="925513"/>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i="1">
                <a:solidFill>
                  <a:schemeClr val="accent2"/>
                </a:solidFill>
              </a:rPr>
              <a:t>Afternoon.</a:t>
            </a:r>
          </a:p>
          <a:p>
            <a:pPr algn="ctr"/>
            <a:r>
              <a:rPr lang="en-US" altLang="en-US" sz="1800" i="1">
                <a:solidFill>
                  <a:schemeClr val="accent2"/>
                </a:solidFill>
              </a:rPr>
              <a:t>Well mixed atmosphere.</a:t>
            </a:r>
          </a:p>
          <a:p>
            <a:pPr algn="ctr"/>
            <a:r>
              <a:rPr lang="en-US" altLang="en-US" sz="1800" i="1">
                <a:solidFill>
                  <a:schemeClr val="accent2"/>
                </a:solidFill>
              </a:rPr>
              <a:t>Regional dust and local emissions mix.</a:t>
            </a:r>
          </a:p>
        </p:txBody>
      </p:sp>
      <p:sp>
        <p:nvSpPr>
          <p:cNvPr id="211979" name="Line 11">
            <a:extLst>
              <a:ext uri="{FF2B5EF4-FFF2-40B4-BE49-F238E27FC236}">
                <a16:creationId xmlns:a16="http://schemas.microsoft.com/office/drawing/2014/main" id="{755776CD-A676-AA48-A0C3-C751B4EABCD5}"/>
              </a:ext>
            </a:extLst>
          </p:cNvPr>
          <p:cNvSpPr>
            <a:spLocks noChangeShapeType="1"/>
          </p:cNvSpPr>
          <p:nvPr/>
        </p:nvSpPr>
        <p:spPr bwMode="auto">
          <a:xfrm>
            <a:off x="5867400" y="2514600"/>
            <a:ext cx="0" cy="11430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AD2BDF3C-C05F-2546-B0BA-9D198A4C4D62}"/>
              </a:ext>
            </a:extLst>
          </p:cNvPr>
          <p:cNvSpPr>
            <a:spLocks noGrp="1" noChangeArrowheads="1"/>
          </p:cNvSpPr>
          <p:nvPr>
            <p:ph type="title"/>
          </p:nvPr>
        </p:nvSpPr>
        <p:spPr>
          <a:xfrm>
            <a:off x="228600" y="0"/>
            <a:ext cx="8229600" cy="1143000"/>
          </a:xfrm>
        </p:spPr>
        <p:txBody>
          <a:bodyPr/>
          <a:lstStyle/>
          <a:p>
            <a:r>
              <a:rPr lang="en-US" altLang="en-US"/>
              <a:t>Rural Site:  Absorption only, Long range plume transport from the south when level are higher.</a:t>
            </a:r>
          </a:p>
        </p:txBody>
      </p:sp>
      <p:pic>
        <p:nvPicPr>
          <p:cNvPr id="214021" name="Picture 5">
            <a:extLst>
              <a:ext uri="{FF2B5EF4-FFF2-40B4-BE49-F238E27FC236}">
                <a16:creationId xmlns:a16="http://schemas.microsoft.com/office/drawing/2014/main" id="{66897AC1-72E9-E94A-846A-DDD5BA1FBDE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0" y="381000"/>
            <a:ext cx="6858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9B87826B-7DE2-5345-A335-8815E428B70E}"/>
              </a:ext>
            </a:extLst>
          </p:cNvPr>
          <p:cNvSpPr>
            <a:spLocks noGrp="1" noChangeArrowheads="1"/>
          </p:cNvSpPr>
          <p:nvPr>
            <p:ph type="title"/>
          </p:nvPr>
        </p:nvSpPr>
        <p:spPr>
          <a:xfrm>
            <a:off x="228600" y="0"/>
            <a:ext cx="8229600" cy="1143000"/>
          </a:xfrm>
        </p:spPr>
        <p:txBody>
          <a:bodyPr/>
          <a:lstStyle/>
          <a:p>
            <a:r>
              <a:rPr lang="en-US" altLang="en-US"/>
              <a:t>Rural Mountain Site:, Long range plume transport from the north when level are higher.</a:t>
            </a:r>
          </a:p>
        </p:txBody>
      </p:sp>
      <p:pic>
        <p:nvPicPr>
          <p:cNvPr id="293892" name="Picture 4">
            <a:extLst>
              <a:ext uri="{FF2B5EF4-FFF2-40B4-BE49-F238E27FC236}">
                <a16:creationId xmlns:a16="http://schemas.microsoft.com/office/drawing/2014/main" id="{6B98D3E1-5340-5B41-91B7-5B52C3A1320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1600200"/>
            <a:ext cx="4752975"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3893" name="Picture 5">
            <a:extLst>
              <a:ext uri="{FF2B5EF4-FFF2-40B4-BE49-F238E27FC236}">
                <a16:creationId xmlns:a16="http://schemas.microsoft.com/office/drawing/2014/main" id="{A0EED8EA-3705-D84D-B631-95F12D1D860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8200" y="1600200"/>
            <a:ext cx="4570413"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a:extLst>
              <a:ext uri="{FF2B5EF4-FFF2-40B4-BE49-F238E27FC236}">
                <a16:creationId xmlns:a16="http://schemas.microsoft.com/office/drawing/2014/main" id="{D63E4583-3D7A-244F-96B4-99B990BF7B72}"/>
              </a:ext>
            </a:extLst>
          </p:cNvPr>
          <p:cNvSpPr>
            <a:spLocks noGrp="1" noChangeArrowheads="1"/>
          </p:cNvSpPr>
          <p:nvPr>
            <p:ph type="title"/>
          </p:nvPr>
        </p:nvSpPr>
        <p:spPr>
          <a:xfrm>
            <a:off x="228600" y="0"/>
            <a:ext cx="8763000" cy="1143000"/>
          </a:xfrm>
        </p:spPr>
        <p:txBody>
          <a:bodyPr/>
          <a:lstStyle/>
          <a:p>
            <a:r>
              <a:rPr lang="en-US" altLang="en-US"/>
              <a:t>Rural Mountain Site:, Long range plume transport from the north when level are higher. Back trajectories and temperature.</a:t>
            </a:r>
          </a:p>
        </p:txBody>
      </p:sp>
      <p:pic>
        <p:nvPicPr>
          <p:cNvPr id="295941" name="backTrajAmecameca4fps.mov">
            <a:hlinkClick r:id="" action="ppaction://media"/>
            <a:extLst>
              <a:ext uri="{FF2B5EF4-FFF2-40B4-BE49-F238E27FC236}">
                <a16:creationId xmlns:a16="http://schemas.microsoft.com/office/drawing/2014/main" id="{8AF42228-94D0-2D4C-A79A-59B30CF1AF37}"/>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915988" y="1066800"/>
            <a:ext cx="7313612" cy="548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594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95941"/>
                                        </p:tgtEl>
                                      </p:cBhvr>
                                    </p:cmd>
                                  </p:childTnLst>
                                </p:cTn>
                              </p:par>
                            </p:childTnLst>
                          </p:cTn>
                        </p:par>
                      </p:childTnLst>
                    </p:cTn>
                  </p:par>
                </p:childTnLst>
              </p:cTn>
              <p:nextCondLst>
                <p:cond evt="onClick" delay="0">
                  <p:tgtEl>
                    <p:spTgt spid="295941"/>
                  </p:tgtEl>
                </p:cond>
              </p:nextCondLst>
            </p:seq>
            <p:video>
              <p:cMediaNode vol="80000">
                <p:cTn id="7" fill="hold" display="0">
                  <p:stCondLst>
                    <p:cond delay="indefinite"/>
                  </p:stCondLst>
                </p:cTn>
                <p:tgtEl>
                  <p:spTgt spid="295941"/>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9" name="Picture 3">
            <a:extLst>
              <a:ext uri="{FF2B5EF4-FFF2-40B4-BE49-F238E27FC236}">
                <a16:creationId xmlns:a16="http://schemas.microsoft.com/office/drawing/2014/main" id="{74353B0B-5846-F14D-B6C9-54A2ABD1E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5922963" cy="5486400"/>
          </a:xfrm>
          <a:prstGeom prst="rect">
            <a:avLst/>
          </a:prstGeom>
          <a:noFill/>
          <a:extLst>
            <a:ext uri="{909E8E84-426E-40DD-AFC4-6F175D3DCCD1}">
              <a14:hiddenFill xmlns:a14="http://schemas.microsoft.com/office/drawing/2010/main">
                <a:solidFill>
                  <a:srgbClr val="FFFFFF"/>
                </a:solidFill>
              </a14:hiddenFill>
            </a:ext>
          </a:extLst>
        </p:spPr>
      </p:pic>
      <p:sp>
        <p:nvSpPr>
          <p:cNvPr id="234500" name="Rectangle 4">
            <a:extLst>
              <a:ext uri="{FF2B5EF4-FFF2-40B4-BE49-F238E27FC236}">
                <a16:creationId xmlns:a16="http://schemas.microsoft.com/office/drawing/2014/main" id="{1185E1BA-ED95-984F-A439-E5771DF97303}"/>
              </a:ext>
            </a:extLst>
          </p:cNvPr>
          <p:cNvSpPr>
            <a:spLocks noChangeArrowheads="1"/>
          </p:cNvSpPr>
          <p:nvPr/>
        </p:nvSpPr>
        <p:spPr bwMode="auto">
          <a:xfrm>
            <a:off x="2971800" y="152400"/>
            <a:ext cx="30591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i="1" u="sng"/>
              <a:t>A tale of 2 Cities… </a:t>
            </a:r>
          </a:p>
        </p:txBody>
      </p:sp>
      <p:sp>
        <p:nvSpPr>
          <p:cNvPr id="234501" name="Text Box 5">
            <a:extLst>
              <a:ext uri="{FF2B5EF4-FFF2-40B4-BE49-F238E27FC236}">
                <a16:creationId xmlns:a16="http://schemas.microsoft.com/office/drawing/2014/main" id="{490734A7-5B8A-3749-8430-06872ED26F44}"/>
              </a:ext>
            </a:extLst>
          </p:cNvPr>
          <p:cNvSpPr txBox="1">
            <a:spLocks noChangeArrowheads="1"/>
          </p:cNvSpPr>
          <p:nvPr/>
        </p:nvSpPr>
        <p:spPr bwMode="auto">
          <a:xfrm>
            <a:off x="5943600" y="1905000"/>
            <a:ext cx="28956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i="1">
                <a:solidFill>
                  <a:schemeClr val="accent2"/>
                </a:solidFill>
              </a:rPr>
              <a:t>Vegas:  Jan thru Feb</a:t>
            </a:r>
          </a:p>
          <a:p>
            <a:pPr>
              <a:spcBef>
                <a:spcPct val="50000"/>
              </a:spcBef>
            </a:pPr>
            <a:r>
              <a:rPr lang="en-US" altLang="en-US" sz="1800" b="1" i="1">
                <a:solidFill>
                  <a:schemeClr val="accent2"/>
                </a:solidFill>
              </a:rPr>
              <a:t>   Daily variations small</a:t>
            </a:r>
            <a:endParaRPr lang="en-US" altLang="en-US" sz="1800" i="1"/>
          </a:p>
          <a:p>
            <a:pPr>
              <a:spcBef>
                <a:spcPct val="50000"/>
              </a:spcBef>
            </a:pPr>
            <a:endParaRPr lang="en-US" altLang="en-US" sz="1800" i="1"/>
          </a:p>
          <a:p>
            <a:pPr>
              <a:spcBef>
                <a:spcPct val="50000"/>
              </a:spcBef>
            </a:pPr>
            <a:r>
              <a:rPr lang="en-US" altLang="en-US" sz="1800" b="1" i="1">
                <a:solidFill>
                  <a:srgbClr val="D90930"/>
                </a:solidFill>
              </a:rPr>
              <a:t>Mexico City:  March</a:t>
            </a:r>
          </a:p>
          <a:p>
            <a:pPr>
              <a:spcBef>
                <a:spcPct val="50000"/>
              </a:spcBef>
            </a:pPr>
            <a:r>
              <a:rPr lang="en-US" altLang="en-US" sz="1800" b="1" i="1">
                <a:solidFill>
                  <a:srgbClr val="D90930"/>
                </a:solidFill>
              </a:rPr>
              <a:t>   Daily variations large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9CF1D3C6-7C81-8D40-8226-FF0C00D6042A}"/>
              </a:ext>
            </a:extLst>
          </p:cNvPr>
          <p:cNvSpPr>
            <a:spLocks noGrp="1" noChangeArrowheads="1"/>
          </p:cNvSpPr>
          <p:nvPr>
            <p:ph type="title"/>
          </p:nvPr>
        </p:nvSpPr>
        <p:spPr>
          <a:xfrm>
            <a:off x="457200" y="0"/>
            <a:ext cx="8229600" cy="1143000"/>
          </a:xfrm>
        </p:spPr>
        <p:txBody>
          <a:bodyPr/>
          <a:lstStyle/>
          <a:p>
            <a:r>
              <a:rPr lang="en-US" altLang="en-US" sz="4000" b="1" i="1" u="sng">
                <a:solidFill>
                  <a:schemeClr val="tx1"/>
                </a:solidFill>
              </a:rPr>
              <a:t>Summary</a:t>
            </a:r>
          </a:p>
        </p:txBody>
      </p:sp>
      <p:sp>
        <p:nvSpPr>
          <p:cNvPr id="216067" name="Rectangle 3">
            <a:extLst>
              <a:ext uri="{FF2B5EF4-FFF2-40B4-BE49-F238E27FC236}">
                <a16:creationId xmlns:a16="http://schemas.microsoft.com/office/drawing/2014/main" id="{63E11940-58E7-E844-BC17-1C61C2A7EC84}"/>
              </a:ext>
            </a:extLst>
          </p:cNvPr>
          <p:cNvSpPr>
            <a:spLocks noGrp="1" noChangeArrowheads="1"/>
          </p:cNvSpPr>
          <p:nvPr>
            <p:ph type="body" idx="1"/>
          </p:nvPr>
        </p:nvSpPr>
        <p:spPr bwMode="auto">
          <a:xfrm>
            <a:off x="228600" y="1219200"/>
            <a:ext cx="8686800" cy="49530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3400" indent="-533400">
              <a:buClr>
                <a:schemeClr val="accent2"/>
              </a:buClr>
              <a:buSzPct val="200000"/>
            </a:pPr>
            <a:r>
              <a:rPr lang="en-US" altLang="en-US" sz="2400"/>
              <a:t>Significant day to day variations of BC are observed due to meteorology in the Mexico City basin.</a:t>
            </a:r>
            <a:br>
              <a:rPr lang="en-US" altLang="en-US" sz="2400"/>
            </a:br>
            <a:endParaRPr lang="en-US" altLang="en-US" sz="2400"/>
          </a:p>
          <a:p>
            <a:pPr marL="533400" indent="-533400">
              <a:buClr>
                <a:schemeClr val="accent2"/>
              </a:buClr>
              <a:buSzPct val="200000"/>
            </a:pPr>
            <a:r>
              <a:rPr lang="en-US" altLang="en-US" sz="2400"/>
              <a:t>Peak gaseous absorption is approx. 2 hr later in the day than peak particle absorption.  Peak 30-minute-average aerosol absorption in Mexico City was 180 Mm</a:t>
            </a:r>
            <a:r>
              <a:rPr lang="en-US" altLang="en-US" sz="2400" baseline="30000"/>
              <a:t>-1</a:t>
            </a:r>
            <a:r>
              <a:rPr lang="en-US" altLang="en-US" sz="2400"/>
              <a:t>.</a:t>
            </a:r>
          </a:p>
          <a:p>
            <a:pPr marL="533400" indent="-533400">
              <a:buClr>
                <a:srgbClr val="FFFF66"/>
              </a:buClr>
              <a:buSzPct val="200000"/>
              <a:buFontTx/>
              <a:buNone/>
            </a:pPr>
            <a:endParaRPr lang="en-US" altLang="en-US" sz="2400"/>
          </a:p>
          <a:p>
            <a:pPr marL="533400" indent="-533400">
              <a:buClr>
                <a:schemeClr val="accent2"/>
              </a:buClr>
              <a:buSzPct val="200000"/>
            </a:pPr>
            <a:r>
              <a:rPr lang="en-US" altLang="en-US" sz="2400"/>
              <a:t>Daily single scattering albedos vary between 0.4 and 0.85 at 532 nm at the T0 site. Transportation dominates aerosol optics in the morning and windborne dust is important in the afternoon, especially at the T1 site.</a:t>
            </a:r>
          </a:p>
          <a:p>
            <a:pPr marL="533400" indent="-533400">
              <a:buClr>
                <a:schemeClr val="accent2"/>
              </a:buClr>
              <a:buSzPct val="200000"/>
              <a:buFontTx/>
              <a:buNone/>
            </a:pPr>
            <a:endParaRPr lang="en-US" altLang="en-US" sz="24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2">
            <a:extLst>
              <a:ext uri="{FF2B5EF4-FFF2-40B4-BE49-F238E27FC236}">
                <a16:creationId xmlns:a16="http://schemas.microsoft.com/office/drawing/2014/main" id="{3491F001-9C3A-DE4F-A2E8-C663E8594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71550"/>
            <a:ext cx="7543800" cy="5657850"/>
          </a:xfrm>
          <a:prstGeom prst="rect">
            <a:avLst/>
          </a:prstGeom>
          <a:noFill/>
          <a:extLst>
            <a:ext uri="{909E8E84-426E-40DD-AFC4-6F175D3DCCD1}">
              <a14:hiddenFill xmlns:a14="http://schemas.microsoft.com/office/drawing/2010/main">
                <a:solidFill>
                  <a:srgbClr val="FFFFFF"/>
                </a:solidFill>
              </a14:hiddenFill>
            </a:ext>
          </a:extLst>
        </p:spPr>
      </p:pic>
      <p:sp>
        <p:nvSpPr>
          <p:cNvPr id="218115" name="Rectangle 3">
            <a:extLst>
              <a:ext uri="{FF2B5EF4-FFF2-40B4-BE49-F238E27FC236}">
                <a16:creationId xmlns:a16="http://schemas.microsoft.com/office/drawing/2014/main" id="{89978300-357F-D449-A749-6DAE6EE79020}"/>
              </a:ext>
            </a:extLst>
          </p:cNvPr>
          <p:cNvSpPr>
            <a:spLocks noGrp="1" noChangeArrowheads="1"/>
          </p:cNvSpPr>
          <p:nvPr>
            <p:ph type="title"/>
          </p:nvPr>
        </p:nvSpPr>
        <p:spPr>
          <a:xfrm>
            <a:off x="990600" y="1249363"/>
            <a:ext cx="5486400" cy="503237"/>
          </a:xfrm>
        </p:spPr>
        <p:txBody>
          <a:bodyPr/>
          <a:lstStyle/>
          <a:p>
            <a:r>
              <a:rPr lang="en-US" altLang="en-US" sz="2800"/>
              <a:t>Field Work At T1</a:t>
            </a:r>
          </a:p>
        </p:txBody>
      </p:sp>
      <p:sp>
        <p:nvSpPr>
          <p:cNvPr id="218116" name="Text Box 4">
            <a:extLst>
              <a:ext uri="{FF2B5EF4-FFF2-40B4-BE49-F238E27FC236}">
                <a16:creationId xmlns:a16="http://schemas.microsoft.com/office/drawing/2014/main" id="{A9200949-4576-2D45-84BC-1AC64F24D7E7}"/>
              </a:ext>
            </a:extLst>
          </p:cNvPr>
          <p:cNvSpPr txBox="1">
            <a:spLocks noChangeArrowheads="1"/>
          </p:cNvSpPr>
          <p:nvPr/>
        </p:nvSpPr>
        <p:spPr bwMode="auto">
          <a:xfrm>
            <a:off x="685800" y="3048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i="1">
                <a:solidFill>
                  <a:srgbClr val="FDFA0D"/>
                </a:solidFill>
                <a:latin typeface="Arial" panose="020B0604020202020204" pitchFamily="34" charset="0"/>
              </a:rPr>
              <a:t>SITES ALONG THE WAY….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D549C44D-18C7-4740-A85B-115A84A35E51}"/>
              </a:ext>
            </a:extLst>
          </p:cNvPr>
          <p:cNvSpPr>
            <a:spLocks noGrp="1" noChangeArrowheads="1"/>
          </p:cNvSpPr>
          <p:nvPr>
            <p:ph type="title"/>
          </p:nvPr>
        </p:nvSpPr>
        <p:spPr>
          <a:xfrm>
            <a:off x="0" y="0"/>
            <a:ext cx="9144000" cy="762000"/>
          </a:xfrm>
        </p:spPr>
        <p:txBody>
          <a:bodyPr/>
          <a:lstStyle/>
          <a:p>
            <a:r>
              <a:rPr lang="en-US" altLang="en-US" sz="2000">
                <a:solidFill>
                  <a:schemeClr val="folHlink"/>
                </a:solidFill>
              </a:rPr>
              <a:t>Future Car:  Maime Eisenhouser Family Hot Rod (Ponca City U-Haul South)</a:t>
            </a:r>
          </a:p>
        </p:txBody>
      </p:sp>
      <p:pic>
        <p:nvPicPr>
          <p:cNvPr id="161795" name="Picture 3">
            <a:extLst>
              <a:ext uri="{FF2B5EF4-FFF2-40B4-BE49-F238E27FC236}">
                <a16:creationId xmlns:a16="http://schemas.microsoft.com/office/drawing/2014/main" id="{BA0CF178-042A-ED46-BD1D-F7B1FDA43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8200"/>
            <a:ext cx="79248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7C1B36F2-548D-0741-81E2-5B9166F58AAA}"/>
              </a:ext>
            </a:extLst>
          </p:cNvPr>
          <p:cNvSpPr>
            <a:spLocks noGrp="1" noChangeArrowheads="1"/>
          </p:cNvSpPr>
          <p:nvPr>
            <p:ph type="title"/>
          </p:nvPr>
        </p:nvSpPr>
        <p:spPr>
          <a:xfrm>
            <a:off x="762000" y="0"/>
            <a:ext cx="7772400" cy="609600"/>
          </a:xfrm>
        </p:spPr>
        <p:txBody>
          <a:bodyPr/>
          <a:lstStyle/>
          <a:p>
            <a:r>
              <a:rPr lang="en-US" altLang="en-US" sz="2000">
                <a:solidFill>
                  <a:schemeClr val="folHlink"/>
                </a:solidFill>
              </a:rPr>
              <a:t>Under the hood</a:t>
            </a:r>
          </a:p>
        </p:txBody>
      </p:sp>
      <p:pic>
        <p:nvPicPr>
          <p:cNvPr id="163843" name="Picture 3">
            <a:extLst>
              <a:ext uri="{FF2B5EF4-FFF2-40B4-BE49-F238E27FC236}">
                <a16:creationId xmlns:a16="http://schemas.microsoft.com/office/drawing/2014/main" id="{2C425121-2F11-C947-9065-7FB6EF7F8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79248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a:extLst>
              <a:ext uri="{FF2B5EF4-FFF2-40B4-BE49-F238E27FC236}">
                <a16:creationId xmlns:a16="http://schemas.microsoft.com/office/drawing/2014/main" id="{B7A08DB6-4C23-B04F-BE20-3E5AB6F19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50900"/>
            <a:ext cx="6934200" cy="6007100"/>
          </a:xfrm>
          <a:prstGeom prst="rect">
            <a:avLst/>
          </a:prstGeom>
          <a:noFill/>
          <a:extLst>
            <a:ext uri="{909E8E84-426E-40DD-AFC4-6F175D3DCCD1}">
              <a14:hiddenFill xmlns:a14="http://schemas.microsoft.com/office/drawing/2010/main">
                <a:solidFill>
                  <a:srgbClr val="FFFFFF"/>
                </a:solidFill>
              </a14:hiddenFill>
            </a:ext>
          </a:extLst>
        </p:spPr>
      </p:pic>
      <p:sp>
        <p:nvSpPr>
          <p:cNvPr id="118787" name="Rectangle 3">
            <a:extLst>
              <a:ext uri="{FF2B5EF4-FFF2-40B4-BE49-F238E27FC236}">
                <a16:creationId xmlns:a16="http://schemas.microsoft.com/office/drawing/2014/main" id="{36675048-72F8-7740-BBEC-B180B8907D72}"/>
              </a:ext>
            </a:extLst>
          </p:cNvPr>
          <p:cNvSpPr>
            <a:spLocks noGrp="1" noChangeArrowheads="1"/>
          </p:cNvSpPr>
          <p:nvPr>
            <p:ph type="title"/>
          </p:nvPr>
        </p:nvSpPr>
        <p:spPr/>
        <p:txBody>
          <a:bodyPr/>
          <a:lstStyle/>
          <a:p>
            <a:r>
              <a:rPr lang="en-US" altLang="en-US"/>
              <a:t>Atmospheric Aerosol:  From small to large particles</a:t>
            </a:r>
          </a:p>
        </p:txBody>
      </p:sp>
      <p:sp>
        <p:nvSpPr>
          <p:cNvPr id="118788" name="Text Box 4">
            <a:extLst>
              <a:ext uri="{FF2B5EF4-FFF2-40B4-BE49-F238E27FC236}">
                <a16:creationId xmlns:a16="http://schemas.microsoft.com/office/drawing/2014/main" id="{BFFD3AB8-35B8-6641-8002-6A832436E572}"/>
              </a:ext>
            </a:extLst>
          </p:cNvPr>
          <p:cNvSpPr txBox="1">
            <a:spLocks noChangeArrowheads="1"/>
          </p:cNvSpPr>
          <p:nvPr/>
        </p:nvSpPr>
        <p:spPr bwMode="auto">
          <a:xfrm>
            <a:off x="7519988" y="2362200"/>
            <a:ext cx="16240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Source: </a:t>
            </a:r>
          </a:p>
          <a:p>
            <a:r>
              <a:rPr lang="en-US" altLang="en-US"/>
              <a:t>Malm, NPS</a:t>
            </a:r>
          </a:p>
        </p:txBody>
      </p:sp>
    </p:spTree>
  </p:cSld>
  <p:clrMapOvr>
    <a:masterClrMapping/>
  </p:clrMapOvr>
  <p:transition>
    <p:cut/>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CC5D6311-C282-B041-8C7D-B4B81AA91E3C}"/>
              </a:ext>
            </a:extLst>
          </p:cNvPr>
          <p:cNvSpPr>
            <a:spLocks noGrp="1" noChangeArrowheads="1"/>
          </p:cNvSpPr>
          <p:nvPr>
            <p:ph type="title"/>
          </p:nvPr>
        </p:nvSpPr>
        <p:spPr>
          <a:xfrm>
            <a:off x="762000" y="0"/>
            <a:ext cx="7772400" cy="609600"/>
          </a:xfrm>
        </p:spPr>
        <p:txBody>
          <a:bodyPr/>
          <a:lstStyle/>
          <a:p>
            <a:r>
              <a:rPr lang="en-US" altLang="en-US" sz="2000">
                <a:solidFill>
                  <a:schemeClr val="folHlink"/>
                </a:solidFill>
              </a:rPr>
              <a:t>Washing Machine used in Mexico City</a:t>
            </a:r>
          </a:p>
        </p:txBody>
      </p:sp>
      <p:pic>
        <p:nvPicPr>
          <p:cNvPr id="221188" name="Picture 4">
            <a:extLst>
              <a:ext uri="{FF2B5EF4-FFF2-40B4-BE49-F238E27FC236}">
                <a16:creationId xmlns:a16="http://schemas.microsoft.com/office/drawing/2014/main" id="{0F4BE411-BADB-D345-B711-547547983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460375"/>
            <a:ext cx="8528050" cy="6397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6FF6C9C3-94AB-4440-8C8A-41AE29ACA126}"/>
              </a:ext>
            </a:extLst>
          </p:cNvPr>
          <p:cNvSpPr>
            <a:spLocks noGrp="1" noChangeArrowheads="1"/>
          </p:cNvSpPr>
          <p:nvPr>
            <p:ph type="title"/>
          </p:nvPr>
        </p:nvSpPr>
        <p:spPr>
          <a:xfrm>
            <a:off x="762000" y="0"/>
            <a:ext cx="7772400" cy="609600"/>
          </a:xfrm>
        </p:spPr>
        <p:txBody>
          <a:bodyPr/>
          <a:lstStyle/>
          <a:p>
            <a:r>
              <a:rPr lang="en-US" altLang="en-US" sz="2000">
                <a:solidFill>
                  <a:schemeClr val="folHlink"/>
                </a:solidFill>
              </a:rPr>
              <a:t>Drip System in Mexico City</a:t>
            </a:r>
          </a:p>
        </p:txBody>
      </p:sp>
      <p:pic>
        <p:nvPicPr>
          <p:cNvPr id="223236" name="Picture 4">
            <a:extLst>
              <a:ext uri="{FF2B5EF4-FFF2-40B4-BE49-F238E27FC236}">
                <a16:creationId xmlns:a16="http://schemas.microsoft.com/office/drawing/2014/main" id="{7D09412A-69AE-E845-9A30-844AF7CBF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88975"/>
            <a:ext cx="8528050" cy="6397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DE5E14AE-0506-A743-89A1-442FD059DC7D}"/>
              </a:ext>
            </a:extLst>
          </p:cNvPr>
          <p:cNvSpPr>
            <a:spLocks noGrp="1" noChangeArrowheads="1"/>
          </p:cNvSpPr>
          <p:nvPr>
            <p:ph type="title"/>
          </p:nvPr>
        </p:nvSpPr>
        <p:spPr>
          <a:xfrm>
            <a:off x="76200" y="152400"/>
            <a:ext cx="8915400" cy="609600"/>
          </a:xfrm>
        </p:spPr>
        <p:txBody>
          <a:bodyPr/>
          <a:lstStyle/>
          <a:p>
            <a:r>
              <a:rPr lang="en-US" altLang="en-US" sz="2000">
                <a:solidFill>
                  <a:schemeClr val="folHlink"/>
                </a:solidFill>
              </a:rPr>
              <a:t>Guanajuato:  Miguel Hidalgo &amp; the birth of Mexico’s Independence</a:t>
            </a:r>
          </a:p>
        </p:txBody>
      </p:sp>
      <p:pic>
        <p:nvPicPr>
          <p:cNvPr id="225284" name="Picture 4">
            <a:extLst>
              <a:ext uri="{FF2B5EF4-FFF2-40B4-BE49-F238E27FC236}">
                <a16:creationId xmlns:a16="http://schemas.microsoft.com/office/drawing/2014/main" id="{1545FADF-8152-F340-BE8B-52700F86D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838200"/>
            <a:ext cx="7916862" cy="5937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080AC069-83B4-F349-AE64-94EC2E3A1101}"/>
              </a:ext>
            </a:extLst>
          </p:cNvPr>
          <p:cNvSpPr>
            <a:spLocks noGrp="1" noChangeArrowheads="1"/>
          </p:cNvSpPr>
          <p:nvPr>
            <p:ph type="title"/>
          </p:nvPr>
        </p:nvSpPr>
        <p:spPr>
          <a:xfrm>
            <a:off x="228600" y="76200"/>
            <a:ext cx="8458200" cy="457200"/>
          </a:xfrm>
        </p:spPr>
        <p:txBody>
          <a:bodyPr/>
          <a:lstStyle/>
          <a:p>
            <a:r>
              <a:rPr lang="en-US" altLang="en-US" sz="2000">
                <a:solidFill>
                  <a:schemeClr val="folHlink"/>
                </a:solidFill>
              </a:rPr>
              <a:t>Guanajuato:  City of Music and Art (Jorge Negrete and Fan Club)</a:t>
            </a:r>
          </a:p>
        </p:txBody>
      </p:sp>
      <p:pic>
        <p:nvPicPr>
          <p:cNvPr id="227332" name="Picture 4">
            <a:extLst>
              <a:ext uri="{FF2B5EF4-FFF2-40B4-BE49-F238E27FC236}">
                <a16:creationId xmlns:a16="http://schemas.microsoft.com/office/drawing/2014/main" id="{CA53C868-38AA-AE4C-9531-D033908EE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1038"/>
            <a:ext cx="4460875" cy="5948362"/>
          </a:xfrm>
          <a:prstGeom prst="rect">
            <a:avLst/>
          </a:prstGeom>
          <a:noFill/>
          <a:extLst>
            <a:ext uri="{909E8E84-426E-40DD-AFC4-6F175D3DCCD1}">
              <a14:hiddenFill xmlns:a14="http://schemas.microsoft.com/office/drawing/2010/main">
                <a:solidFill>
                  <a:srgbClr val="FFFFFF"/>
                </a:solidFill>
              </a14:hiddenFill>
            </a:ext>
          </a:extLst>
        </p:spPr>
      </p:pic>
      <p:pic>
        <p:nvPicPr>
          <p:cNvPr id="227333" name="Picture 5">
            <a:extLst>
              <a:ext uri="{FF2B5EF4-FFF2-40B4-BE49-F238E27FC236}">
                <a16:creationId xmlns:a16="http://schemas.microsoft.com/office/drawing/2014/main" id="{21C9B1ED-9357-1046-93D7-BD9A25176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25" y="682625"/>
            <a:ext cx="4460875" cy="5946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416FED93-574C-304B-A7A7-5048418B07EA}"/>
              </a:ext>
            </a:extLst>
          </p:cNvPr>
          <p:cNvSpPr>
            <a:spLocks noGrp="1" noChangeArrowheads="1"/>
          </p:cNvSpPr>
          <p:nvPr>
            <p:ph type="title"/>
          </p:nvPr>
        </p:nvSpPr>
        <p:spPr>
          <a:xfrm>
            <a:off x="762000" y="0"/>
            <a:ext cx="7772400" cy="609600"/>
          </a:xfrm>
        </p:spPr>
        <p:txBody>
          <a:bodyPr/>
          <a:lstStyle/>
          <a:p>
            <a:r>
              <a:rPr lang="en-US" altLang="en-US">
                <a:solidFill>
                  <a:schemeClr val="folHlink"/>
                </a:solidFill>
              </a:rPr>
              <a:t>Perros and Perro Callejeros</a:t>
            </a:r>
          </a:p>
        </p:txBody>
      </p:sp>
      <p:pic>
        <p:nvPicPr>
          <p:cNvPr id="229380" name="Picture 4">
            <a:extLst>
              <a:ext uri="{FF2B5EF4-FFF2-40B4-BE49-F238E27FC236}">
                <a16:creationId xmlns:a16="http://schemas.microsoft.com/office/drawing/2014/main" id="{69F21164-E123-894B-98B3-2BD008D44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3" y="457200"/>
            <a:ext cx="4881563" cy="3660775"/>
          </a:xfrm>
          <a:prstGeom prst="rect">
            <a:avLst/>
          </a:prstGeom>
          <a:noFill/>
          <a:extLst>
            <a:ext uri="{909E8E84-426E-40DD-AFC4-6F175D3DCCD1}">
              <a14:hiddenFill xmlns:a14="http://schemas.microsoft.com/office/drawing/2010/main">
                <a:solidFill>
                  <a:srgbClr val="FFFFFF"/>
                </a:solidFill>
              </a14:hiddenFill>
            </a:ext>
          </a:extLst>
        </p:spPr>
      </p:pic>
      <p:pic>
        <p:nvPicPr>
          <p:cNvPr id="229381" name="Picture 5">
            <a:extLst>
              <a:ext uri="{FF2B5EF4-FFF2-40B4-BE49-F238E27FC236}">
                <a16:creationId xmlns:a16="http://schemas.microsoft.com/office/drawing/2014/main" id="{FA712B3C-C9A8-B941-9FC0-BF8824CA9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1963" y="533400"/>
            <a:ext cx="4872037" cy="3654425"/>
          </a:xfrm>
          <a:prstGeom prst="rect">
            <a:avLst/>
          </a:prstGeom>
          <a:noFill/>
          <a:extLst>
            <a:ext uri="{909E8E84-426E-40DD-AFC4-6F175D3DCCD1}">
              <a14:hiddenFill xmlns:a14="http://schemas.microsoft.com/office/drawing/2010/main">
                <a:solidFill>
                  <a:srgbClr val="FFFFFF"/>
                </a:solidFill>
              </a14:hiddenFill>
            </a:ext>
          </a:extLst>
        </p:spPr>
      </p:pic>
      <p:pic>
        <p:nvPicPr>
          <p:cNvPr id="229382" name="Picture 6">
            <a:extLst>
              <a:ext uri="{FF2B5EF4-FFF2-40B4-BE49-F238E27FC236}">
                <a16:creationId xmlns:a16="http://schemas.microsoft.com/office/drawing/2014/main" id="{EF1E0F0E-08B2-CC4A-90C9-E733D901C5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8163" y="4114800"/>
            <a:ext cx="4872037" cy="3654425"/>
          </a:xfrm>
          <a:prstGeom prst="rect">
            <a:avLst/>
          </a:prstGeom>
          <a:noFill/>
          <a:extLst>
            <a:ext uri="{909E8E84-426E-40DD-AFC4-6F175D3DCCD1}">
              <a14:hiddenFill xmlns:a14="http://schemas.microsoft.com/office/drawing/2010/main">
                <a:solidFill>
                  <a:srgbClr val="FFFFFF"/>
                </a:solidFill>
              </a14:hiddenFill>
            </a:ext>
          </a:extLst>
        </p:spPr>
      </p:pic>
      <p:pic>
        <p:nvPicPr>
          <p:cNvPr id="229385" name="Picture 9">
            <a:extLst>
              <a:ext uri="{FF2B5EF4-FFF2-40B4-BE49-F238E27FC236}">
                <a16:creationId xmlns:a16="http://schemas.microsoft.com/office/drawing/2014/main" id="{5C13A435-515B-0D49-B04B-DD24EA10FC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962400"/>
            <a:ext cx="4872038" cy="3654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96AFF64F-4FC0-2E4F-80A3-C27A495CAC97}"/>
              </a:ext>
            </a:extLst>
          </p:cNvPr>
          <p:cNvSpPr>
            <a:spLocks noGrp="1" noChangeArrowheads="1"/>
          </p:cNvSpPr>
          <p:nvPr>
            <p:ph type="title"/>
          </p:nvPr>
        </p:nvSpPr>
        <p:spPr>
          <a:xfrm>
            <a:off x="762000" y="0"/>
            <a:ext cx="7772400" cy="609600"/>
          </a:xfrm>
        </p:spPr>
        <p:txBody>
          <a:bodyPr/>
          <a:lstStyle/>
          <a:p>
            <a:r>
              <a:rPr lang="en-US" altLang="en-US">
                <a:solidFill>
                  <a:schemeClr val="folHlink"/>
                </a:solidFill>
              </a:rPr>
              <a:t>Best Job on the Planet:  El Torno and Chess Judge</a:t>
            </a:r>
          </a:p>
        </p:txBody>
      </p:sp>
      <p:pic>
        <p:nvPicPr>
          <p:cNvPr id="232455" name="Picture 7">
            <a:extLst>
              <a:ext uri="{FF2B5EF4-FFF2-40B4-BE49-F238E27FC236}">
                <a16:creationId xmlns:a16="http://schemas.microsoft.com/office/drawing/2014/main" id="{3B126D07-4442-DE40-A61A-A93F26E5D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313613" cy="5484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BB74686A-E70D-AF4E-A91A-FF7F7D7F6D80}"/>
              </a:ext>
            </a:extLst>
          </p:cNvPr>
          <p:cNvSpPr>
            <a:spLocks noGrp="1" noChangeArrowheads="1"/>
          </p:cNvSpPr>
          <p:nvPr>
            <p:ph type="title"/>
          </p:nvPr>
        </p:nvSpPr>
        <p:spPr>
          <a:xfrm>
            <a:off x="762000" y="0"/>
            <a:ext cx="7772400" cy="609600"/>
          </a:xfrm>
        </p:spPr>
        <p:txBody>
          <a:bodyPr/>
          <a:lstStyle/>
          <a:p>
            <a:r>
              <a:rPr lang="en-US" altLang="en-US">
                <a:solidFill>
                  <a:schemeClr val="folHlink"/>
                </a:solidFill>
              </a:rPr>
              <a:t>Graffiti With a Purpose…</a:t>
            </a:r>
          </a:p>
        </p:txBody>
      </p:sp>
      <p:pic>
        <p:nvPicPr>
          <p:cNvPr id="281604" name="Picture 4">
            <a:extLst>
              <a:ext uri="{FF2B5EF4-FFF2-40B4-BE49-F238E27FC236}">
                <a16:creationId xmlns:a16="http://schemas.microsoft.com/office/drawing/2014/main" id="{FE7F4156-A6AA-EA42-9325-CDE1FFCB9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7575"/>
            <a:ext cx="7924800" cy="5940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EB30E437-89A6-4C47-B8F7-80DC95D6FDD2}"/>
              </a:ext>
            </a:extLst>
          </p:cNvPr>
          <p:cNvSpPr>
            <a:spLocks noGrp="1" noChangeArrowheads="1"/>
          </p:cNvSpPr>
          <p:nvPr>
            <p:ph type="title"/>
          </p:nvPr>
        </p:nvSpPr>
        <p:spPr>
          <a:xfrm>
            <a:off x="762000" y="0"/>
            <a:ext cx="7772400" cy="838200"/>
          </a:xfrm>
        </p:spPr>
        <p:txBody>
          <a:bodyPr/>
          <a:lstStyle/>
          <a:p>
            <a:r>
              <a:rPr lang="en-US" altLang="en-US">
                <a:solidFill>
                  <a:schemeClr val="folHlink"/>
                </a:solidFill>
              </a:rPr>
              <a:t>Sanborns Restaurant originally a hacienda built in 1597, Revolutionaries ate there…</a:t>
            </a:r>
          </a:p>
        </p:txBody>
      </p:sp>
      <p:pic>
        <p:nvPicPr>
          <p:cNvPr id="283653" name="Picture 5">
            <a:extLst>
              <a:ext uri="{FF2B5EF4-FFF2-40B4-BE49-F238E27FC236}">
                <a16:creationId xmlns:a16="http://schemas.microsoft.com/office/drawing/2014/main" id="{2BB9EA78-06AE-424B-9CE0-3F526246F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43000"/>
            <a:ext cx="7321550" cy="5487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8B4FAF22-E12D-8C4F-8839-C3F17895B9BF}"/>
              </a:ext>
            </a:extLst>
          </p:cNvPr>
          <p:cNvSpPr>
            <a:spLocks noGrp="1" noChangeArrowheads="1"/>
          </p:cNvSpPr>
          <p:nvPr>
            <p:ph type="title"/>
          </p:nvPr>
        </p:nvSpPr>
        <p:spPr>
          <a:xfrm>
            <a:off x="762000" y="0"/>
            <a:ext cx="7772400" cy="609600"/>
          </a:xfrm>
        </p:spPr>
        <p:txBody>
          <a:bodyPr/>
          <a:lstStyle/>
          <a:p>
            <a:r>
              <a:rPr lang="en-US" altLang="en-US">
                <a:solidFill>
                  <a:schemeClr val="folHlink"/>
                </a:solidFill>
              </a:rPr>
              <a:t>Calle de Tacuba Downtown Mexico City</a:t>
            </a:r>
          </a:p>
        </p:txBody>
      </p:sp>
      <p:pic>
        <p:nvPicPr>
          <p:cNvPr id="285700" name="Picture 4">
            <a:extLst>
              <a:ext uri="{FF2B5EF4-FFF2-40B4-BE49-F238E27FC236}">
                <a16:creationId xmlns:a16="http://schemas.microsoft.com/office/drawing/2014/main" id="{48119CDF-06FE-8948-AECC-73A5DD7EC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9600"/>
            <a:ext cx="79248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DF50BCBE-D41F-3E48-A102-477D271E4011}"/>
              </a:ext>
            </a:extLst>
          </p:cNvPr>
          <p:cNvSpPr>
            <a:spLocks noGrp="1" noChangeArrowheads="1"/>
          </p:cNvSpPr>
          <p:nvPr>
            <p:ph type="title"/>
          </p:nvPr>
        </p:nvSpPr>
        <p:spPr>
          <a:xfrm>
            <a:off x="762000" y="0"/>
            <a:ext cx="7772400" cy="609600"/>
          </a:xfrm>
        </p:spPr>
        <p:txBody>
          <a:bodyPr/>
          <a:lstStyle/>
          <a:p>
            <a:r>
              <a:rPr lang="en-US" altLang="en-US">
                <a:solidFill>
                  <a:schemeClr val="folHlink"/>
                </a:solidFill>
              </a:rPr>
              <a:t>Art on display at Palacio de Bellas Artes:  Diego Rivera</a:t>
            </a:r>
          </a:p>
        </p:txBody>
      </p:sp>
      <p:pic>
        <p:nvPicPr>
          <p:cNvPr id="287748" name="Picture 4">
            <a:extLst>
              <a:ext uri="{FF2B5EF4-FFF2-40B4-BE49-F238E27FC236}">
                <a16:creationId xmlns:a16="http://schemas.microsoft.com/office/drawing/2014/main" id="{8CF6081B-3F97-A541-A52E-801D9E3E6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609600"/>
            <a:ext cx="4460875" cy="5948363"/>
          </a:xfrm>
          <a:prstGeom prst="rect">
            <a:avLst/>
          </a:prstGeom>
          <a:noFill/>
          <a:extLst>
            <a:ext uri="{909E8E84-426E-40DD-AFC4-6F175D3DCCD1}">
              <a14:hiddenFill xmlns:a14="http://schemas.microsoft.com/office/drawing/2010/main">
                <a:solidFill>
                  <a:srgbClr val="FFFFFF"/>
                </a:solidFill>
              </a14:hiddenFill>
            </a:ext>
          </a:extLst>
        </p:spPr>
      </p:pic>
      <p:pic>
        <p:nvPicPr>
          <p:cNvPr id="287750" name="Picture 6">
            <a:extLst>
              <a:ext uri="{FF2B5EF4-FFF2-40B4-BE49-F238E27FC236}">
                <a16:creationId xmlns:a16="http://schemas.microsoft.com/office/drawing/2014/main" id="{9D5B9C42-0788-3D46-9209-F38A81880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609600"/>
            <a:ext cx="4460875" cy="5948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a:extLst>
              <a:ext uri="{FF2B5EF4-FFF2-40B4-BE49-F238E27FC236}">
                <a16:creationId xmlns:a16="http://schemas.microsoft.com/office/drawing/2014/main" id="{8DE5B14D-C647-944F-92CF-4B504AAB3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5484813" cy="5470525"/>
          </a:xfrm>
          <a:prstGeom prst="rect">
            <a:avLst/>
          </a:prstGeom>
          <a:noFill/>
          <a:extLst>
            <a:ext uri="{909E8E84-426E-40DD-AFC4-6F175D3DCCD1}">
              <a14:hiddenFill xmlns:a14="http://schemas.microsoft.com/office/drawing/2010/main">
                <a:solidFill>
                  <a:srgbClr val="FFFFFF"/>
                </a:solidFill>
              </a14:hiddenFill>
            </a:ext>
          </a:extLst>
        </p:spPr>
      </p:pic>
      <p:sp>
        <p:nvSpPr>
          <p:cNvPr id="121859" name="Rectangle 3">
            <a:extLst>
              <a:ext uri="{FF2B5EF4-FFF2-40B4-BE49-F238E27FC236}">
                <a16:creationId xmlns:a16="http://schemas.microsoft.com/office/drawing/2014/main" id="{80CA0BA2-6CAC-CF46-9968-2B3A6C454D99}"/>
              </a:ext>
            </a:extLst>
          </p:cNvPr>
          <p:cNvSpPr>
            <a:spLocks noGrp="1" noChangeArrowheads="1"/>
          </p:cNvSpPr>
          <p:nvPr>
            <p:ph type="title"/>
          </p:nvPr>
        </p:nvSpPr>
        <p:spPr>
          <a:xfrm>
            <a:off x="609600" y="0"/>
            <a:ext cx="7772400" cy="685800"/>
          </a:xfrm>
        </p:spPr>
        <p:txBody>
          <a:bodyPr/>
          <a:lstStyle/>
          <a:p>
            <a:r>
              <a:rPr lang="en-US" altLang="en-US" b="1"/>
              <a:t>Typical types of fine particle mass</a:t>
            </a:r>
          </a:p>
        </p:txBody>
      </p:sp>
      <p:sp>
        <p:nvSpPr>
          <p:cNvPr id="121860" name="Text Box 4">
            <a:extLst>
              <a:ext uri="{FF2B5EF4-FFF2-40B4-BE49-F238E27FC236}">
                <a16:creationId xmlns:a16="http://schemas.microsoft.com/office/drawing/2014/main" id="{7176861D-D058-934F-9996-1939B8BC07A5}"/>
              </a:ext>
            </a:extLst>
          </p:cNvPr>
          <p:cNvSpPr txBox="1">
            <a:spLocks noChangeArrowheads="1"/>
          </p:cNvSpPr>
          <p:nvPr/>
        </p:nvSpPr>
        <p:spPr bwMode="auto">
          <a:xfrm>
            <a:off x="7315200" y="5715000"/>
            <a:ext cx="16240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Source: </a:t>
            </a:r>
          </a:p>
          <a:p>
            <a:r>
              <a:rPr lang="en-US" altLang="en-US"/>
              <a:t>Malm, NPS</a:t>
            </a:r>
          </a:p>
        </p:txBody>
      </p:sp>
      <p:sp>
        <p:nvSpPr>
          <p:cNvPr id="121861" name="Text Box 5">
            <a:extLst>
              <a:ext uri="{FF2B5EF4-FFF2-40B4-BE49-F238E27FC236}">
                <a16:creationId xmlns:a16="http://schemas.microsoft.com/office/drawing/2014/main" id="{4383743E-C599-6540-967B-A94F6A0C5401}"/>
              </a:ext>
            </a:extLst>
          </p:cNvPr>
          <p:cNvSpPr txBox="1">
            <a:spLocks noChangeArrowheads="1"/>
          </p:cNvSpPr>
          <p:nvPr/>
        </p:nvSpPr>
        <p:spPr bwMode="auto">
          <a:xfrm>
            <a:off x="6248400" y="2667000"/>
            <a:ext cx="2362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Elemental Carbon (EC) is loosely similar to Black Carbon (BC)</a:t>
            </a:r>
          </a:p>
        </p:txBody>
      </p:sp>
    </p:spTree>
  </p:cSld>
  <p:clrMapOvr>
    <a:masterClrMapping/>
  </p:clrMapOvr>
  <p:transition>
    <p:cut/>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A3BBC8F6-0A2D-D24B-AD7C-2AF38FAB9655}"/>
              </a:ext>
            </a:extLst>
          </p:cNvPr>
          <p:cNvSpPr>
            <a:spLocks noGrp="1" noChangeArrowheads="1"/>
          </p:cNvSpPr>
          <p:nvPr>
            <p:ph type="title"/>
          </p:nvPr>
        </p:nvSpPr>
        <p:spPr>
          <a:xfrm>
            <a:off x="762000" y="0"/>
            <a:ext cx="7772400" cy="609600"/>
          </a:xfrm>
        </p:spPr>
        <p:txBody>
          <a:bodyPr/>
          <a:lstStyle/>
          <a:p>
            <a:r>
              <a:rPr lang="en-US" altLang="en-US">
                <a:solidFill>
                  <a:schemeClr val="folHlink"/>
                </a:solidFill>
              </a:rPr>
              <a:t>Concert at Zocalo Downtown Mexico City</a:t>
            </a:r>
          </a:p>
        </p:txBody>
      </p:sp>
      <p:pic>
        <p:nvPicPr>
          <p:cNvPr id="279556" name="Picture 4">
            <a:extLst>
              <a:ext uri="{FF2B5EF4-FFF2-40B4-BE49-F238E27FC236}">
                <a16:creationId xmlns:a16="http://schemas.microsoft.com/office/drawing/2014/main" id="{8DA158F6-73F1-AD4B-A286-AC1F786D9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79248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B4AF2C05-8FB1-554A-81CE-50CF3C57D2DB}"/>
              </a:ext>
            </a:extLst>
          </p:cNvPr>
          <p:cNvSpPr>
            <a:spLocks noGrp="1" noChangeArrowheads="1"/>
          </p:cNvSpPr>
          <p:nvPr>
            <p:ph type="title"/>
          </p:nvPr>
        </p:nvSpPr>
        <p:spPr>
          <a:xfrm>
            <a:off x="0" y="152400"/>
            <a:ext cx="8915400" cy="838200"/>
          </a:xfrm>
        </p:spPr>
        <p:txBody>
          <a:bodyPr/>
          <a:lstStyle/>
          <a:p>
            <a:r>
              <a:rPr lang="en-US" altLang="en-US">
                <a:solidFill>
                  <a:schemeClr val="folHlink"/>
                </a:solidFill>
              </a:rPr>
              <a:t>Working on an instrument at Gloria’s house in Mexico City.  Thanks for the help, “ayuda”.  </a:t>
            </a:r>
            <a:r>
              <a:rPr lang="en-US" altLang="en-US" i="1">
                <a:solidFill>
                  <a:schemeClr val="folHlink"/>
                </a:solidFill>
              </a:rPr>
              <a:t>Thanks for your attention.</a:t>
            </a:r>
            <a:endParaRPr lang="en-US" altLang="en-US">
              <a:solidFill>
                <a:schemeClr val="folHlink"/>
              </a:solidFill>
            </a:endParaRPr>
          </a:p>
        </p:txBody>
      </p:sp>
      <p:pic>
        <p:nvPicPr>
          <p:cNvPr id="237572" name="Picture 4">
            <a:extLst>
              <a:ext uri="{FF2B5EF4-FFF2-40B4-BE49-F238E27FC236}">
                <a16:creationId xmlns:a16="http://schemas.microsoft.com/office/drawing/2014/main" id="{35305A5B-1B5A-EC41-9BC7-898213149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993775"/>
            <a:ext cx="8683625" cy="5788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A90C0E31-8D8B-8E44-B955-4B2AD706E05A}"/>
              </a:ext>
            </a:extLst>
          </p:cNvPr>
          <p:cNvSpPr>
            <a:spLocks noGrp="1" noChangeArrowheads="1"/>
          </p:cNvSpPr>
          <p:nvPr>
            <p:ph type="title"/>
          </p:nvPr>
        </p:nvSpPr>
        <p:spPr>
          <a:xfrm>
            <a:off x="762000" y="0"/>
            <a:ext cx="7772400" cy="533400"/>
          </a:xfrm>
        </p:spPr>
        <p:txBody>
          <a:bodyPr/>
          <a:lstStyle/>
          <a:p>
            <a:r>
              <a:rPr lang="en-US" altLang="en-US" sz="2000" b="1"/>
              <a:t>Scattering and Absorption of Light by Aerosols: </a:t>
            </a:r>
            <a:r>
              <a:rPr lang="en-US" altLang="en-US" sz="1200" b="1"/>
              <a:t>Adapted from Jin Xu, DRI.</a:t>
            </a:r>
            <a:endParaRPr lang="en-US" altLang="en-US" sz="2000"/>
          </a:p>
        </p:txBody>
      </p:sp>
      <p:sp>
        <p:nvSpPr>
          <p:cNvPr id="172035" name="Rectangle 3">
            <a:extLst>
              <a:ext uri="{FF2B5EF4-FFF2-40B4-BE49-F238E27FC236}">
                <a16:creationId xmlns:a16="http://schemas.microsoft.com/office/drawing/2014/main" id="{67E48BE2-E9C0-6642-A42C-81270B6BB175}"/>
              </a:ext>
            </a:extLst>
          </p:cNvPr>
          <p:cNvSpPr>
            <a:spLocks noChangeArrowheads="1"/>
          </p:cNvSpPr>
          <p:nvPr/>
        </p:nvSpPr>
        <p:spPr bwMode="auto">
          <a:xfrm>
            <a:off x="838200" y="762000"/>
            <a:ext cx="777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400">
                <a:solidFill>
                  <a:schemeClr val="tx2"/>
                </a:solidFill>
                <a:latin typeface="Arial" panose="020B0604020202020204" pitchFamily="34" charset="0"/>
              </a:defRPr>
            </a:lvl1pPr>
            <a:lvl2pPr algn="ctr">
              <a:defRPr sz="2400">
                <a:solidFill>
                  <a:schemeClr val="tx2"/>
                </a:solidFill>
                <a:latin typeface="Arial" panose="020B0604020202020204" pitchFamily="34" charset="0"/>
              </a:defRPr>
            </a:lvl2pPr>
            <a:lvl3pPr algn="ctr">
              <a:defRPr sz="2400">
                <a:solidFill>
                  <a:schemeClr val="tx2"/>
                </a:solidFill>
                <a:latin typeface="Arial" panose="020B0604020202020204" pitchFamily="34" charset="0"/>
              </a:defRPr>
            </a:lvl3pPr>
            <a:lvl4pPr algn="ctr">
              <a:defRPr sz="2400">
                <a:solidFill>
                  <a:schemeClr val="tx2"/>
                </a:solidFill>
                <a:latin typeface="Arial" panose="020B0604020202020204" pitchFamily="34" charset="0"/>
              </a:defRPr>
            </a:lvl4pPr>
            <a:lvl5pPr algn="ctr">
              <a:defRPr sz="2400">
                <a:solidFill>
                  <a:schemeClr val="tx2"/>
                </a:solidFill>
                <a:latin typeface="Arial" panose="020B0604020202020204" pitchFamily="34" charset="0"/>
              </a:defRPr>
            </a:lvl5pPr>
            <a:lvl6pPr marL="457200" algn="ctr" fontAlgn="base">
              <a:spcBef>
                <a:spcPct val="0"/>
              </a:spcBef>
              <a:spcAft>
                <a:spcPct val="0"/>
              </a:spcAft>
              <a:defRPr sz="2400">
                <a:solidFill>
                  <a:schemeClr val="tx2"/>
                </a:solidFill>
                <a:latin typeface="Arial" panose="020B0604020202020204" pitchFamily="34" charset="0"/>
              </a:defRPr>
            </a:lvl6pPr>
            <a:lvl7pPr marL="914400" algn="ctr" fontAlgn="base">
              <a:spcBef>
                <a:spcPct val="0"/>
              </a:spcBef>
              <a:spcAft>
                <a:spcPct val="0"/>
              </a:spcAft>
              <a:defRPr sz="2400">
                <a:solidFill>
                  <a:schemeClr val="tx2"/>
                </a:solidFill>
                <a:latin typeface="Arial" panose="020B0604020202020204" pitchFamily="34" charset="0"/>
              </a:defRPr>
            </a:lvl7pPr>
            <a:lvl8pPr marL="1371600" algn="ctr" fontAlgn="base">
              <a:spcBef>
                <a:spcPct val="0"/>
              </a:spcBef>
              <a:spcAft>
                <a:spcPct val="0"/>
              </a:spcAft>
              <a:defRPr sz="2400">
                <a:solidFill>
                  <a:schemeClr val="tx2"/>
                </a:solidFill>
                <a:latin typeface="Arial" panose="020B0604020202020204" pitchFamily="34" charset="0"/>
              </a:defRPr>
            </a:lvl8pPr>
            <a:lvl9pPr marL="1828800" algn="ctr" fontAlgn="base">
              <a:spcBef>
                <a:spcPct val="0"/>
              </a:spcBef>
              <a:spcAft>
                <a:spcPct val="0"/>
              </a:spcAft>
              <a:defRPr sz="2400">
                <a:solidFill>
                  <a:schemeClr val="tx2"/>
                </a:solidFill>
                <a:latin typeface="Arial" panose="020B0604020202020204" pitchFamily="34" charset="0"/>
              </a:defRPr>
            </a:lvl9pPr>
          </a:lstStyle>
          <a:p>
            <a:pPr eaLnBrk="1" hangingPunct="1"/>
            <a:endParaRPr lang="en-US" altLang="en-US" b="1" i="1" baseline="-4000"/>
          </a:p>
        </p:txBody>
      </p:sp>
      <p:sp>
        <p:nvSpPr>
          <p:cNvPr id="172036" name="Oval 4">
            <a:extLst>
              <a:ext uri="{FF2B5EF4-FFF2-40B4-BE49-F238E27FC236}">
                <a16:creationId xmlns:a16="http://schemas.microsoft.com/office/drawing/2014/main" id="{E5681418-43F1-3945-A0AE-CD2298ECB714}"/>
              </a:ext>
            </a:extLst>
          </p:cNvPr>
          <p:cNvSpPr>
            <a:spLocks noChangeArrowheads="1"/>
          </p:cNvSpPr>
          <p:nvPr/>
        </p:nvSpPr>
        <p:spPr bwMode="auto">
          <a:xfrm>
            <a:off x="2057400" y="2743200"/>
            <a:ext cx="76200" cy="76200"/>
          </a:xfrm>
          <a:prstGeom prst="ellipse">
            <a:avLst/>
          </a:prstGeom>
          <a:solidFill>
            <a:srgbClr val="80808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37" name="Oval 5">
            <a:extLst>
              <a:ext uri="{FF2B5EF4-FFF2-40B4-BE49-F238E27FC236}">
                <a16:creationId xmlns:a16="http://schemas.microsoft.com/office/drawing/2014/main" id="{C468ECA2-BD57-5B40-A27E-2C8FF4EF12D0}"/>
              </a:ext>
            </a:extLst>
          </p:cNvPr>
          <p:cNvSpPr>
            <a:spLocks noChangeArrowheads="1"/>
          </p:cNvSpPr>
          <p:nvPr/>
        </p:nvSpPr>
        <p:spPr bwMode="auto">
          <a:xfrm>
            <a:off x="3276600" y="2667000"/>
            <a:ext cx="76200" cy="76200"/>
          </a:xfrm>
          <a:prstGeom prst="ellipse">
            <a:avLst/>
          </a:prstGeom>
          <a:solidFill>
            <a:srgbClr val="80808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38" name="Oval 6">
            <a:extLst>
              <a:ext uri="{FF2B5EF4-FFF2-40B4-BE49-F238E27FC236}">
                <a16:creationId xmlns:a16="http://schemas.microsoft.com/office/drawing/2014/main" id="{FA7A8235-4A03-AD45-BAF8-B5EF5A108206}"/>
              </a:ext>
            </a:extLst>
          </p:cNvPr>
          <p:cNvSpPr>
            <a:spLocks noChangeArrowheads="1"/>
          </p:cNvSpPr>
          <p:nvPr/>
        </p:nvSpPr>
        <p:spPr bwMode="auto">
          <a:xfrm>
            <a:off x="2971800" y="2971800"/>
            <a:ext cx="76200" cy="76200"/>
          </a:xfrm>
          <a:prstGeom prst="ellipse">
            <a:avLst/>
          </a:prstGeom>
          <a:solidFill>
            <a:srgbClr val="80808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39" name="Oval 7">
            <a:extLst>
              <a:ext uri="{FF2B5EF4-FFF2-40B4-BE49-F238E27FC236}">
                <a16:creationId xmlns:a16="http://schemas.microsoft.com/office/drawing/2014/main" id="{B5ADFBDF-D3FF-4042-ABE2-475C8D3F14A6}"/>
              </a:ext>
            </a:extLst>
          </p:cNvPr>
          <p:cNvSpPr>
            <a:spLocks noChangeArrowheads="1"/>
          </p:cNvSpPr>
          <p:nvPr/>
        </p:nvSpPr>
        <p:spPr bwMode="auto">
          <a:xfrm>
            <a:off x="4038600" y="2743200"/>
            <a:ext cx="76200" cy="76200"/>
          </a:xfrm>
          <a:prstGeom prst="ellipse">
            <a:avLst/>
          </a:prstGeom>
          <a:solidFill>
            <a:srgbClr val="80808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0" name="Oval 8">
            <a:extLst>
              <a:ext uri="{FF2B5EF4-FFF2-40B4-BE49-F238E27FC236}">
                <a16:creationId xmlns:a16="http://schemas.microsoft.com/office/drawing/2014/main" id="{6C94DCDA-E26F-2A40-A192-1D8708F8E2E6}"/>
              </a:ext>
            </a:extLst>
          </p:cNvPr>
          <p:cNvSpPr>
            <a:spLocks noChangeArrowheads="1"/>
          </p:cNvSpPr>
          <p:nvPr/>
        </p:nvSpPr>
        <p:spPr bwMode="auto">
          <a:xfrm>
            <a:off x="4876800" y="2971800"/>
            <a:ext cx="76200" cy="76200"/>
          </a:xfrm>
          <a:prstGeom prst="ellipse">
            <a:avLst/>
          </a:prstGeom>
          <a:solidFill>
            <a:srgbClr val="80808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1" name="Oval 9">
            <a:extLst>
              <a:ext uri="{FF2B5EF4-FFF2-40B4-BE49-F238E27FC236}">
                <a16:creationId xmlns:a16="http://schemas.microsoft.com/office/drawing/2014/main" id="{ACC4FBD0-DC09-A347-9D21-DB794FD25FCB}"/>
              </a:ext>
            </a:extLst>
          </p:cNvPr>
          <p:cNvSpPr>
            <a:spLocks noChangeArrowheads="1"/>
          </p:cNvSpPr>
          <p:nvPr/>
        </p:nvSpPr>
        <p:spPr bwMode="auto">
          <a:xfrm>
            <a:off x="5181600" y="2743200"/>
            <a:ext cx="76200" cy="76200"/>
          </a:xfrm>
          <a:prstGeom prst="ellipse">
            <a:avLst/>
          </a:prstGeom>
          <a:solidFill>
            <a:srgbClr val="80808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2" name="Oval 10">
            <a:extLst>
              <a:ext uri="{FF2B5EF4-FFF2-40B4-BE49-F238E27FC236}">
                <a16:creationId xmlns:a16="http://schemas.microsoft.com/office/drawing/2014/main" id="{69775928-178A-874B-BCEB-D3102C409EEF}"/>
              </a:ext>
            </a:extLst>
          </p:cNvPr>
          <p:cNvSpPr>
            <a:spLocks noChangeArrowheads="1"/>
          </p:cNvSpPr>
          <p:nvPr/>
        </p:nvSpPr>
        <p:spPr bwMode="auto">
          <a:xfrm>
            <a:off x="4038600" y="2971800"/>
            <a:ext cx="76200" cy="76200"/>
          </a:xfrm>
          <a:prstGeom prst="ellipse">
            <a:avLst/>
          </a:prstGeom>
          <a:solidFill>
            <a:srgbClr val="80808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3" name="Oval 11">
            <a:extLst>
              <a:ext uri="{FF2B5EF4-FFF2-40B4-BE49-F238E27FC236}">
                <a16:creationId xmlns:a16="http://schemas.microsoft.com/office/drawing/2014/main" id="{6F730BD3-2E01-4849-B440-B9E6FE745DC5}"/>
              </a:ext>
            </a:extLst>
          </p:cNvPr>
          <p:cNvSpPr>
            <a:spLocks noChangeArrowheads="1"/>
          </p:cNvSpPr>
          <p:nvPr/>
        </p:nvSpPr>
        <p:spPr bwMode="auto">
          <a:xfrm>
            <a:off x="5943600" y="2590800"/>
            <a:ext cx="76200" cy="76200"/>
          </a:xfrm>
          <a:prstGeom prst="ellipse">
            <a:avLst/>
          </a:prstGeom>
          <a:solidFill>
            <a:srgbClr val="80808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4" name="Oval 12">
            <a:extLst>
              <a:ext uri="{FF2B5EF4-FFF2-40B4-BE49-F238E27FC236}">
                <a16:creationId xmlns:a16="http://schemas.microsoft.com/office/drawing/2014/main" id="{DC5B0499-735F-F340-A9E1-4235CB22BB6A}"/>
              </a:ext>
            </a:extLst>
          </p:cNvPr>
          <p:cNvSpPr>
            <a:spLocks noChangeArrowheads="1"/>
          </p:cNvSpPr>
          <p:nvPr/>
        </p:nvSpPr>
        <p:spPr bwMode="auto">
          <a:xfrm>
            <a:off x="4572000" y="2895600"/>
            <a:ext cx="76200" cy="76200"/>
          </a:xfrm>
          <a:prstGeom prst="ellipse">
            <a:avLst/>
          </a:prstGeom>
          <a:solidFill>
            <a:srgbClr val="80808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5" name="Oval 13">
            <a:extLst>
              <a:ext uri="{FF2B5EF4-FFF2-40B4-BE49-F238E27FC236}">
                <a16:creationId xmlns:a16="http://schemas.microsoft.com/office/drawing/2014/main" id="{98BF2A54-C6AC-B744-83B3-4DA2509B2C11}"/>
              </a:ext>
            </a:extLst>
          </p:cNvPr>
          <p:cNvSpPr>
            <a:spLocks noChangeArrowheads="1"/>
          </p:cNvSpPr>
          <p:nvPr/>
        </p:nvSpPr>
        <p:spPr bwMode="auto">
          <a:xfrm>
            <a:off x="3962400" y="2514600"/>
            <a:ext cx="76200" cy="76200"/>
          </a:xfrm>
          <a:prstGeom prst="ellipse">
            <a:avLst/>
          </a:prstGeom>
          <a:solidFill>
            <a:srgbClr val="80808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6" name="Oval 14">
            <a:extLst>
              <a:ext uri="{FF2B5EF4-FFF2-40B4-BE49-F238E27FC236}">
                <a16:creationId xmlns:a16="http://schemas.microsoft.com/office/drawing/2014/main" id="{EFD59410-D409-4542-A018-41DC227FF03B}"/>
              </a:ext>
            </a:extLst>
          </p:cNvPr>
          <p:cNvSpPr>
            <a:spLocks noChangeArrowheads="1"/>
          </p:cNvSpPr>
          <p:nvPr/>
        </p:nvSpPr>
        <p:spPr bwMode="auto">
          <a:xfrm>
            <a:off x="6096000" y="3048000"/>
            <a:ext cx="76200" cy="76200"/>
          </a:xfrm>
          <a:prstGeom prst="ellipse">
            <a:avLst/>
          </a:prstGeom>
          <a:solidFill>
            <a:srgbClr val="80808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7" name="AutoShape 15">
            <a:extLst>
              <a:ext uri="{FF2B5EF4-FFF2-40B4-BE49-F238E27FC236}">
                <a16:creationId xmlns:a16="http://schemas.microsoft.com/office/drawing/2014/main" id="{7C936A7E-2DE6-D64C-9C2C-51783536EF19}"/>
              </a:ext>
            </a:extLst>
          </p:cNvPr>
          <p:cNvSpPr>
            <a:spLocks noChangeArrowheads="1"/>
          </p:cNvSpPr>
          <p:nvPr/>
        </p:nvSpPr>
        <p:spPr bwMode="auto">
          <a:xfrm>
            <a:off x="7162800" y="2743200"/>
            <a:ext cx="1295400" cy="152400"/>
          </a:xfrm>
          <a:prstGeom prst="rightArrow">
            <a:avLst>
              <a:gd name="adj1" fmla="val 50000"/>
              <a:gd name="adj2" fmla="val 21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8" name="AutoShape 16">
            <a:extLst>
              <a:ext uri="{FF2B5EF4-FFF2-40B4-BE49-F238E27FC236}">
                <a16:creationId xmlns:a16="http://schemas.microsoft.com/office/drawing/2014/main" id="{51DDB9F4-1B60-2F40-8E28-E66A88311EB6}"/>
              </a:ext>
            </a:extLst>
          </p:cNvPr>
          <p:cNvSpPr>
            <a:spLocks noChangeArrowheads="1"/>
          </p:cNvSpPr>
          <p:nvPr/>
        </p:nvSpPr>
        <p:spPr bwMode="auto">
          <a:xfrm>
            <a:off x="381000" y="2667000"/>
            <a:ext cx="1371600" cy="533400"/>
          </a:xfrm>
          <a:prstGeom prst="rightArrow">
            <a:avLst>
              <a:gd name="adj1" fmla="val 50000"/>
              <a:gd name="adj2" fmla="val 6428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9" name="Text Box 17">
            <a:extLst>
              <a:ext uri="{FF2B5EF4-FFF2-40B4-BE49-F238E27FC236}">
                <a16:creationId xmlns:a16="http://schemas.microsoft.com/office/drawing/2014/main" id="{047826D3-370F-6949-8294-A2348B5C62E5}"/>
              </a:ext>
            </a:extLst>
          </p:cNvPr>
          <p:cNvSpPr txBox="1">
            <a:spLocks noChangeArrowheads="1"/>
          </p:cNvSpPr>
          <p:nvPr/>
        </p:nvSpPr>
        <p:spPr bwMode="auto">
          <a:xfrm>
            <a:off x="381000" y="3429000"/>
            <a:ext cx="1524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latin typeface="Times New Roman" panose="02020603050405020304" pitchFamily="18" charset="0"/>
              </a:rPr>
              <a:t>I</a:t>
            </a:r>
            <a:r>
              <a:rPr lang="en-US" altLang="en-US" sz="1600" b="1" baseline="-4000">
                <a:latin typeface="Times New Roman" panose="02020603050405020304" pitchFamily="18" charset="0"/>
              </a:rPr>
              <a:t>o</a:t>
            </a:r>
            <a:r>
              <a:rPr lang="en-US" altLang="en-US" sz="1600" b="1">
                <a:latin typeface="Times New Roman" panose="02020603050405020304" pitchFamily="18" charset="0"/>
              </a:rPr>
              <a:t>=Light Source (W/m</a:t>
            </a:r>
            <a:r>
              <a:rPr lang="en-US" altLang="en-US" sz="1600" b="1" baseline="30000">
                <a:latin typeface="Times New Roman" panose="02020603050405020304" pitchFamily="18" charset="0"/>
              </a:rPr>
              <a:t>2</a:t>
            </a:r>
            <a:r>
              <a:rPr lang="en-US" altLang="en-US" sz="1600" b="1">
                <a:latin typeface="Times New Roman" panose="02020603050405020304" pitchFamily="18" charset="0"/>
              </a:rPr>
              <a:t>)</a:t>
            </a:r>
            <a:endParaRPr lang="en-US" altLang="en-US" sz="1600" b="1" baseline="-4000">
              <a:latin typeface="Times New Roman" panose="02020603050405020304" pitchFamily="18" charset="0"/>
            </a:endParaRPr>
          </a:p>
          <a:p>
            <a:endParaRPr lang="en-US" altLang="en-US" sz="1600" b="1">
              <a:latin typeface="Times New Roman" panose="02020603050405020304" pitchFamily="18" charset="0"/>
            </a:endParaRPr>
          </a:p>
        </p:txBody>
      </p:sp>
      <p:sp>
        <p:nvSpPr>
          <p:cNvPr id="172050" name="Text Box 18">
            <a:extLst>
              <a:ext uri="{FF2B5EF4-FFF2-40B4-BE49-F238E27FC236}">
                <a16:creationId xmlns:a16="http://schemas.microsoft.com/office/drawing/2014/main" id="{D205B39B-10D5-244D-A059-5AB4DD649E19}"/>
              </a:ext>
            </a:extLst>
          </p:cNvPr>
          <p:cNvSpPr txBox="1">
            <a:spLocks noChangeArrowheads="1"/>
          </p:cNvSpPr>
          <p:nvPr/>
        </p:nvSpPr>
        <p:spPr bwMode="auto">
          <a:xfrm>
            <a:off x="6934200" y="3200400"/>
            <a:ext cx="1676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latin typeface="Times New Roman" panose="02020603050405020304" pitchFamily="18" charset="0"/>
              </a:rPr>
              <a:t>I=Light </a:t>
            </a:r>
          </a:p>
          <a:p>
            <a:r>
              <a:rPr lang="en-US" altLang="en-US" sz="1600" b="1">
                <a:latin typeface="Times New Roman" panose="02020603050405020304" pitchFamily="18" charset="0"/>
              </a:rPr>
              <a:t>Detector (W/m</a:t>
            </a:r>
            <a:r>
              <a:rPr lang="en-US" altLang="en-US" sz="1600" b="1" baseline="30000">
                <a:latin typeface="Times New Roman" panose="02020603050405020304" pitchFamily="18" charset="0"/>
              </a:rPr>
              <a:t>2</a:t>
            </a:r>
            <a:r>
              <a:rPr lang="en-US" altLang="en-US" sz="1600" b="1">
                <a:latin typeface="Times New Roman" panose="02020603050405020304" pitchFamily="18" charset="0"/>
              </a:rPr>
              <a:t>)</a:t>
            </a:r>
            <a:endParaRPr lang="en-US" altLang="en-US" sz="1600" b="1" baseline="-4000">
              <a:latin typeface="Times New Roman" panose="02020603050405020304" pitchFamily="18" charset="0"/>
            </a:endParaRPr>
          </a:p>
          <a:p>
            <a:endParaRPr lang="en-US" altLang="en-US" sz="1600" b="1">
              <a:latin typeface="Times New Roman" panose="02020603050405020304" pitchFamily="18" charset="0"/>
            </a:endParaRPr>
          </a:p>
        </p:txBody>
      </p:sp>
      <p:sp>
        <p:nvSpPr>
          <p:cNvPr id="172051" name="Text Box 19">
            <a:extLst>
              <a:ext uri="{FF2B5EF4-FFF2-40B4-BE49-F238E27FC236}">
                <a16:creationId xmlns:a16="http://schemas.microsoft.com/office/drawing/2014/main" id="{F4DA5CB5-0D0D-2A44-A42A-7DED8F128957}"/>
              </a:ext>
            </a:extLst>
          </p:cNvPr>
          <p:cNvSpPr txBox="1">
            <a:spLocks noChangeArrowheads="1"/>
          </p:cNvSpPr>
          <p:nvPr/>
        </p:nvSpPr>
        <p:spPr bwMode="auto">
          <a:xfrm>
            <a:off x="3200400" y="3352800"/>
            <a:ext cx="1514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latin typeface="Times New Roman" panose="02020603050405020304" pitchFamily="18" charset="0"/>
              </a:rPr>
              <a:t>L=Path Length</a:t>
            </a:r>
          </a:p>
        </p:txBody>
      </p:sp>
      <p:graphicFrame>
        <p:nvGraphicFramePr>
          <p:cNvPr id="172052" name="Object 20">
            <a:extLst>
              <a:ext uri="{FF2B5EF4-FFF2-40B4-BE49-F238E27FC236}">
                <a16:creationId xmlns:a16="http://schemas.microsoft.com/office/drawing/2014/main" id="{08384264-54B8-3F44-A523-397739EC8B85}"/>
              </a:ext>
            </a:extLst>
          </p:cNvPr>
          <p:cNvGraphicFramePr>
            <a:graphicFrameLocks noChangeAspect="1"/>
          </p:cNvGraphicFramePr>
          <p:nvPr/>
        </p:nvGraphicFramePr>
        <p:xfrm>
          <a:off x="2498725" y="3732213"/>
          <a:ext cx="4222750" cy="1069975"/>
        </p:xfrm>
        <a:graphic>
          <a:graphicData uri="http://schemas.openxmlformats.org/presentationml/2006/ole">
            <mc:AlternateContent xmlns:mc="http://schemas.openxmlformats.org/markup-compatibility/2006">
              <mc:Choice xmlns:v="urn:schemas-microsoft-com:vml" Requires="v">
                <p:oleObj spid="_x0000_s172066" name="Equation" r:id="rId4" imgW="8445500" imgH="2159000" progId="Equation.DSMT4">
                  <p:embed/>
                </p:oleObj>
              </mc:Choice>
              <mc:Fallback>
                <p:oleObj name="Equation" r:id="rId4" imgW="8445500" imgH="2159000" progId="Equation.DSMT4">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8725" y="3732213"/>
                        <a:ext cx="4222750" cy="106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2053" name="Rectangle 21">
            <a:extLst>
              <a:ext uri="{FF2B5EF4-FFF2-40B4-BE49-F238E27FC236}">
                <a16:creationId xmlns:a16="http://schemas.microsoft.com/office/drawing/2014/main" id="{5EEA40D6-49EB-074B-BDE4-D4207C6C37E3}"/>
              </a:ext>
            </a:extLst>
          </p:cNvPr>
          <p:cNvSpPr>
            <a:spLocks noChangeArrowheads="1"/>
          </p:cNvSpPr>
          <p:nvPr/>
        </p:nvSpPr>
        <p:spPr bwMode="auto">
          <a:xfrm>
            <a:off x="228600" y="1752600"/>
            <a:ext cx="8534400" cy="297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54" name="Rectangle 22">
            <a:extLst>
              <a:ext uri="{FF2B5EF4-FFF2-40B4-BE49-F238E27FC236}">
                <a16:creationId xmlns:a16="http://schemas.microsoft.com/office/drawing/2014/main" id="{368158B5-673C-5A44-989B-98507C14191C}"/>
              </a:ext>
            </a:extLst>
          </p:cNvPr>
          <p:cNvSpPr>
            <a:spLocks noChangeArrowheads="1"/>
          </p:cNvSpPr>
          <p:nvPr/>
        </p:nvSpPr>
        <p:spPr bwMode="auto">
          <a:xfrm>
            <a:off x="1905000" y="2286000"/>
            <a:ext cx="5029200" cy="106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172055" name="Object 23">
            <a:extLst>
              <a:ext uri="{FF2B5EF4-FFF2-40B4-BE49-F238E27FC236}">
                <a16:creationId xmlns:a16="http://schemas.microsoft.com/office/drawing/2014/main" id="{42C1C209-55EE-8A42-82A1-2ABF24EF1354}"/>
              </a:ext>
            </a:extLst>
          </p:cNvPr>
          <p:cNvGraphicFramePr>
            <a:graphicFrameLocks noChangeAspect="1"/>
          </p:cNvGraphicFramePr>
          <p:nvPr/>
        </p:nvGraphicFramePr>
        <p:xfrm>
          <a:off x="4438650" y="2482850"/>
          <a:ext cx="114300" cy="215900"/>
        </p:xfrm>
        <a:graphic>
          <a:graphicData uri="http://schemas.openxmlformats.org/presentationml/2006/ole">
            <mc:AlternateContent xmlns:mc="http://schemas.openxmlformats.org/markup-compatibility/2006">
              <mc:Choice xmlns:v="urn:schemas-microsoft-com:vml" Requires="v">
                <p:oleObj spid="_x0000_s172067" name="Equation" r:id="rId6" imgW="114300" imgH="215900" progId="Equation.3">
                  <p:embed/>
                </p:oleObj>
              </mc:Choice>
              <mc:Fallback>
                <p:oleObj name="Equation" r:id="rId6" imgW="114300" imgH="215900" progId="Equation.3">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8650" y="24828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2056" name="Object 24">
            <a:extLst>
              <a:ext uri="{FF2B5EF4-FFF2-40B4-BE49-F238E27FC236}">
                <a16:creationId xmlns:a16="http://schemas.microsoft.com/office/drawing/2014/main" id="{0CB8E2AE-D3E1-C04B-9280-8FA54A9D9670}"/>
              </a:ext>
            </a:extLst>
          </p:cNvPr>
          <p:cNvGraphicFramePr>
            <a:graphicFrameLocks noChangeAspect="1"/>
          </p:cNvGraphicFramePr>
          <p:nvPr/>
        </p:nvGraphicFramePr>
        <p:xfrm>
          <a:off x="381000" y="4724400"/>
          <a:ext cx="7718425" cy="2035175"/>
        </p:xfrm>
        <a:graphic>
          <a:graphicData uri="http://schemas.openxmlformats.org/presentationml/2006/ole">
            <mc:AlternateContent xmlns:mc="http://schemas.openxmlformats.org/markup-compatibility/2006">
              <mc:Choice xmlns:v="urn:schemas-microsoft-com:vml" Requires="v">
                <p:oleObj spid="_x0000_s172068" name="Equation" r:id="rId8" imgW="9753600" imgH="2133600" progId="Equation.DSMT4">
                  <p:embed/>
                </p:oleObj>
              </mc:Choice>
              <mc:Fallback>
                <p:oleObj name="Equation" r:id="rId8" imgW="9753600" imgH="2133600" progId="Equation.DSMT4">
                  <p:embed/>
                  <p:pic>
                    <p:nvPicPr>
                      <p:cNvPr id="0" name="Object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4724400"/>
                        <a:ext cx="7718425" cy="203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2057" name="Text Box 25">
            <a:extLst>
              <a:ext uri="{FF2B5EF4-FFF2-40B4-BE49-F238E27FC236}">
                <a16:creationId xmlns:a16="http://schemas.microsoft.com/office/drawing/2014/main" id="{F74F1654-CF9B-4C41-BF02-739BE42B59F2}"/>
              </a:ext>
            </a:extLst>
          </p:cNvPr>
          <p:cNvSpPr txBox="1">
            <a:spLocks noChangeArrowheads="1"/>
          </p:cNvSpPr>
          <p:nvPr/>
        </p:nvSpPr>
        <p:spPr bwMode="auto">
          <a:xfrm>
            <a:off x="457200" y="533400"/>
            <a:ext cx="8153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u="sng" dirty="0"/>
              <a:t>Treatment of the direct beam.</a:t>
            </a:r>
            <a:r>
              <a:rPr lang="en-US" altLang="en-US" dirty="0"/>
              <a:t>  </a:t>
            </a:r>
          </a:p>
          <a:p>
            <a:pPr algn="ctr">
              <a:spcBef>
                <a:spcPct val="50000"/>
              </a:spcBef>
            </a:pPr>
            <a:r>
              <a:rPr lang="en-US" altLang="en-US" b="1" dirty="0">
                <a:solidFill>
                  <a:srgbClr val="D90930"/>
                </a:solidFill>
              </a:rPr>
              <a:t>(The diffuse radiation comes from scattering.)</a:t>
            </a:r>
          </a:p>
        </p:txBody>
      </p:sp>
      <p:sp>
        <p:nvSpPr>
          <p:cNvPr id="172059" name="Rectangle 27">
            <a:extLst>
              <a:ext uri="{FF2B5EF4-FFF2-40B4-BE49-F238E27FC236}">
                <a16:creationId xmlns:a16="http://schemas.microsoft.com/office/drawing/2014/main" id="{3953F880-AC55-A440-BE75-C8C70CF39525}"/>
              </a:ext>
            </a:extLst>
          </p:cNvPr>
          <p:cNvSpPr>
            <a:spLocks noChangeArrowheads="1"/>
          </p:cNvSpPr>
          <p:nvPr/>
        </p:nvSpPr>
        <p:spPr bwMode="auto">
          <a:xfrm>
            <a:off x="304800" y="6096000"/>
            <a:ext cx="5715000" cy="762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A20023E-7C66-4442-8726-77FC127D8BB8}"/>
              </a:ext>
            </a:extLst>
          </p:cNvPr>
          <p:cNvSpPr>
            <a:spLocks noGrp="1" noChangeArrowheads="1"/>
          </p:cNvSpPr>
          <p:nvPr>
            <p:ph type="title"/>
          </p:nvPr>
        </p:nvSpPr>
        <p:spPr>
          <a:xfrm>
            <a:off x="838200" y="457200"/>
            <a:ext cx="7620000" cy="838200"/>
          </a:xfrm>
        </p:spPr>
        <p:txBody>
          <a:bodyPr/>
          <a:lstStyle/>
          <a:p>
            <a:r>
              <a:rPr lang="en-US" altLang="en-US" sz="2000"/>
              <a:t>Simplified description of filter methods for light absorption.  PSAP and AETHALOMETER</a:t>
            </a:r>
            <a:endParaRPr lang="en-US" altLang="en-US"/>
          </a:p>
        </p:txBody>
      </p:sp>
      <p:sp>
        <p:nvSpPr>
          <p:cNvPr id="57347" name="Rectangle 3">
            <a:extLst>
              <a:ext uri="{FF2B5EF4-FFF2-40B4-BE49-F238E27FC236}">
                <a16:creationId xmlns:a16="http://schemas.microsoft.com/office/drawing/2014/main" id="{C7A2B1D1-211B-A24B-B342-F2294B33E198}"/>
              </a:ext>
            </a:extLst>
          </p:cNvPr>
          <p:cNvSpPr>
            <a:spLocks noGrp="1" noChangeArrowheads="1"/>
          </p:cNvSpPr>
          <p:nvPr>
            <p:ph type="body" idx="1"/>
          </p:nvPr>
        </p:nvSpPr>
        <p:spPr bwMode="auto">
          <a:xfrm>
            <a:off x="990600" y="3733800"/>
            <a:ext cx="7543800" cy="24384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en-US" altLang="en-US"/>
              <a:t>Aerosol are deposited on the light-diffusing filter, multiple scattering substrate.</a:t>
            </a:r>
          </a:p>
          <a:p>
            <a:pPr>
              <a:lnSpc>
                <a:spcPct val="90000"/>
              </a:lnSpc>
            </a:pPr>
            <a:r>
              <a:rPr lang="en-US" altLang="en-US"/>
              <a:t>Light absorbing aerosol reduce the light power at the photodetector.</a:t>
            </a:r>
          </a:p>
          <a:p>
            <a:pPr>
              <a:lnSpc>
                <a:spcPct val="90000"/>
              </a:lnSpc>
            </a:pPr>
            <a:r>
              <a:rPr lang="en-US" altLang="en-US"/>
              <a:t>Light scattering aerosol don't reduce power in principle.</a:t>
            </a:r>
          </a:p>
          <a:p>
            <a:pPr>
              <a:lnSpc>
                <a:spcPct val="90000"/>
              </a:lnSpc>
            </a:pPr>
            <a:r>
              <a:rPr lang="en-US" altLang="en-US"/>
              <a:t>Calibration and effects of aerosol loading (blocking)??</a:t>
            </a:r>
          </a:p>
          <a:p>
            <a:pPr>
              <a:lnSpc>
                <a:spcPct val="90000"/>
              </a:lnSpc>
            </a:pPr>
            <a:r>
              <a:rPr lang="en-US" altLang="en-US"/>
              <a:t>We have noted </a:t>
            </a:r>
            <a:r>
              <a:rPr lang="en-US" altLang="en-US" b="1"/>
              <a:t>Giant</a:t>
            </a:r>
            <a:r>
              <a:rPr lang="en-US" altLang="en-US"/>
              <a:t> RH induced artifacts (PSAP).</a:t>
            </a:r>
            <a:endParaRPr lang="en-US" altLang="en-US" sz="1800"/>
          </a:p>
        </p:txBody>
      </p:sp>
      <p:pic>
        <p:nvPicPr>
          <p:cNvPr id="57348" name="Picture 4">
            <a:extLst>
              <a:ext uri="{FF2B5EF4-FFF2-40B4-BE49-F238E27FC236}">
                <a16:creationId xmlns:a16="http://schemas.microsoft.com/office/drawing/2014/main" id="{E2728065-938D-2244-B9B5-DAA71661D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71600"/>
            <a:ext cx="4635500"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2098</Words>
  <Application>Microsoft Office PowerPoint</Application>
  <PresentationFormat>On-screen Show (4:3)</PresentationFormat>
  <Paragraphs>278</Paragraphs>
  <Slides>71</Slides>
  <Notes>71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71</vt:i4>
      </vt:variant>
    </vt:vector>
  </HeadingPairs>
  <TitlesOfParts>
    <vt:vector size="80" baseType="lpstr">
      <vt:lpstr>Arial</vt:lpstr>
      <vt:lpstr>Bookman Old Style</vt:lpstr>
      <vt:lpstr>Times</vt:lpstr>
      <vt:lpstr>Times New Roman</vt:lpstr>
      <vt:lpstr>Verdana</vt:lpstr>
      <vt:lpstr>Blank Presentation</vt:lpstr>
      <vt:lpstr>Equation</vt:lpstr>
      <vt:lpstr>Document</vt:lpstr>
      <vt:lpstr>Microsoft Word 97 - 2003 Document</vt:lpstr>
      <vt:lpstr>PhotoAcoustic Analysis of Black Carbon Combustion Aerosol</vt:lpstr>
      <vt:lpstr>FIRE!!</vt:lpstr>
      <vt:lpstr>Soot:  10 - 50 nm monomers chained together to form larger aggregates.  ‘Onion Shell’ structure of the monomers.</vt:lpstr>
      <vt:lpstr>James Hansen, NASA Climatologist Man’s Climate Forcings  Above and Beyond those of ‘Nature’</vt:lpstr>
      <vt:lpstr>Visibility Overview:  From Bill Malm, NPS Fort Collins</vt:lpstr>
      <vt:lpstr>Atmospheric Aerosol:  From small to large particles</vt:lpstr>
      <vt:lpstr>Typical types of fine particle mass</vt:lpstr>
      <vt:lpstr>Scattering and Absorption of Light by Aerosols: Adapted from Jin Xu, DRI.</vt:lpstr>
      <vt:lpstr>Simplified description of filter methods for light absorption.  PSAP and AETHALOMETER</vt:lpstr>
      <vt:lpstr>PSAP:  Particle Soot Absorption Photometer A filter-based measure of light absorption.</vt:lpstr>
      <vt:lpstr>Aethalometer Filter Details:  Side view.</vt:lpstr>
      <vt:lpstr>Photoacoustic Instruments For Light Absorption Measurements</vt:lpstr>
      <vt:lpstr>Photoacoustics and Alexander Graham Bell</vt:lpstr>
      <vt:lpstr>Schematic of 3 wavelength Photoacoustic instrument with scattering sensor</vt:lpstr>
      <vt:lpstr>PA serial # 1...</vt:lpstr>
      <vt:lpstr>Photoacoustic Instrument Details:  Equation to Obtain Light Absorption Coefficient.</vt:lpstr>
      <vt:lpstr>Strongly Absorbing Aerosol Response</vt:lpstr>
      <vt:lpstr>Images of Black Carbon Particles from Spark Ignition Vehicles?</vt:lpstr>
      <vt:lpstr>BC During the Modified UC Test</vt:lpstr>
      <vt:lpstr>Smoke, Reno Fire, August 2006 photo by Lupita Paredes</vt:lpstr>
      <vt:lpstr>SMOCC</vt:lpstr>
      <vt:lpstr>Ecology in Porto Velho, Brazil</vt:lpstr>
      <vt:lpstr>Green Ocean, Horizon to Horizon</vt:lpstr>
      <vt:lpstr>Deforestation</vt:lpstr>
      <vt:lpstr>Images near Ouro Preto:  One Study Site</vt:lpstr>
      <vt:lpstr>Amazonian house for science built by the Brazilians for this project</vt:lpstr>
      <vt:lpstr>Site Details</vt:lpstr>
      <vt:lpstr>Aerosol Optics Measurements at the Pasture</vt:lpstr>
      <vt:lpstr>Sky at the SGP, May 2003.</vt:lpstr>
      <vt:lpstr>Where does the Aerosol Come From During the ‘Main Event’?</vt:lpstr>
      <vt:lpstr>Otter over GIF Trailer, Photo courtesy Yin-Nan Lee, BNL</vt:lpstr>
      <vt:lpstr>Photoacoustic Measurements from the Twin Otter</vt:lpstr>
      <vt:lpstr>Vertical Profile 27 May 2003:  Pancaked Layers of Russian Forest Fire Smoke </vt:lpstr>
      <vt:lpstr>Megacities</vt:lpstr>
      <vt:lpstr>Photoacoustic Measurements of Aerosol light absorption and scattering at four sites in and near Mexico City </vt:lpstr>
      <vt:lpstr>PowerPoint Presentation</vt:lpstr>
      <vt:lpstr>PowerPoint Presentation</vt:lpstr>
      <vt:lpstr>PowerPoint Presentation</vt:lpstr>
      <vt:lpstr> MEASUREMENT SITES</vt:lpstr>
      <vt:lpstr>PowerPoint Presentation</vt:lpstr>
      <vt:lpstr>Air Pollution in Mexico City</vt:lpstr>
      <vt:lpstr>Sometimes transportation may pollute in a different way!  Methane Makers…</vt:lpstr>
      <vt:lpstr>Relatively clean day at IMP in the Northeast.</vt:lpstr>
      <vt:lpstr>Example of a day when the Mexico City Plume Goes South to Popocatepetl 17k’ volcano.</vt:lpstr>
      <vt:lpstr>Photoacoustic instrumentation at the sites</vt:lpstr>
      <vt:lpstr>Inlet System at T0</vt:lpstr>
      <vt:lpstr>TO Site Mexico City Aerosol Optics for 532 nm</vt:lpstr>
      <vt:lpstr>PowerPoint Presentation</vt:lpstr>
      <vt:lpstr>Average Single Scattering Albedo: Scattering/Extinction</vt:lpstr>
      <vt:lpstr>Aerosol Optics for 870 nm @ T1 30 minute average data</vt:lpstr>
      <vt:lpstr>PowerPoint Presentation</vt:lpstr>
      <vt:lpstr>Rural Site:  Absorption only, Long range plume transport from the south when level are higher.</vt:lpstr>
      <vt:lpstr>Rural Mountain Site:, Long range plume transport from the north when level are higher.</vt:lpstr>
      <vt:lpstr>Rural Mountain Site:, Long range plume transport from the north when level are higher. Back trajectories and temperature.</vt:lpstr>
      <vt:lpstr>PowerPoint Presentation</vt:lpstr>
      <vt:lpstr>Summary</vt:lpstr>
      <vt:lpstr>Field Work At T1</vt:lpstr>
      <vt:lpstr>Future Car:  Maime Eisenhouser Family Hot Rod (Ponca City U-Haul South)</vt:lpstr>
      <vt:lpstr>Under the hood</vt:lpstr>
      <vt:lpstr>Washing Machine used in Mexico City</vt:lpstr>
      <vt:lpstr>Drip System in Mexico City</vt:lpstr>
      <vt:lpstr>Guanajuato:  Miguel Hidalgo &amp; the birth of Mexico’s Independence</vt:lpstr>
      <vt:lpstr>Guanajuato:  City of Music and Art (Jorge Negrete and Fan Club)</vt:lpstr>
      <vt:lpstr>Perros and Perro Callejeros</vt:lpstr>
      <vt:lpstr>Best Job on the Planet:  El Torno and Chess Judge</vt:lpstr>
      <vt:lpstr>Graffiti With a Purpose…</vt:lpstr>
      <vt:lpstr>Sanborns Restaurant originally a hacienda built in 1597, Revolutionaries ate there…</vt:lpstr>
      <vt:lpstr>Calle de Tacuba Downtown Mexico City</vt:lpstr>
      <vt:lpstr>Art on display at Palacio de Bellas Artes:  Diego Rivera</vt:lpstr>
      <vt:lpstr>Concert at Zocalo Downtown Mexico City</vt:lpstr>
      <vt:lpstr>Working on an instrument at Gloria’s house in Mexico City.  Thanks for the help, “ayuda”.  Thanks for your attention.</vt:lpstr>
    </vt:vector>
  </TitlesOfParts>
  <Company>Desert Research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PhotoAcoustic Analysis of Black Carbon Combustion Aerosol</dc:title>
  <cp:lastModifiedBy>William P Arnott</cp:lastModifiedBy>
  <cp:revision>39</cp:revision>
  <dcterms:modified xsi:type="dcterms:W3CDTF">2020-03-24T21:49:20Z</dcterms:modified>
</cp:coreProperties>
</file>