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>
      <p:cViewPr varScale="1">
        <p:scale>
          <a:sx n="101" d="100"/>
          <a:sy n="101" d="100"/>
        </p:scale>
        <p:origin x="12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5AD3-8934-E8F3-EC94-EB289863A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D7242-D03F-AD4E-0E3C-5B47AB49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C2EF-1403-2174-9FF5-358E53B3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B9DEC-173E-6F42-67C7-75D9267C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16A1-00C3-6B81-34D3-7D2CF739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FF93-55CC-BFB8-7885-87C35B4D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8F147-8138-4A3C-381D-25BCA35A6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B107-18AB-FCF6-6669-2A7D168E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1D56B-118A-CF91-0328-034B20F5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9246-01F5-8B56-496D-22D04C8E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D224A-E8E4-963B-1DEB-20138D8F6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337B1-23A8-52DE-386C-29E7CE753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58027-A7DF-93BF-C4F4-EECF4E31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6CEB-2E01-B6FF-BD73-A14BC95D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5F79F-F42B-1A56-3023-A4C99C43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F20D-4E7C-C277-3322-D74F735E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E165-16B3-FC44-5AB9-BD6666093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355E-6DD8-7A16-A2D1-49D95451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8CDE7-CC14-D5DF-44D0-4D47175E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80E4-863C-577C-B188-5A6EEB76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6A021-D688-0829-4A8D-967DFF04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51070-FBEA-3273-37B5-3C5CA3A9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9D91-D7FB-CA13-0733-5CD87D51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7D34-55CF-47A6-DCC6-B3E23377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441C8-396E-8EA4-FE04-7CE6BBB2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C299-9ACF-CE68-ABCE-D7EA8C70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23DCD-52B7-9008-EF9A-71CCE97FC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9617-E3F2-865B-4ABC-93E042D0B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1E271-FBD5-21E9-6A80-AE4E91B0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8B6E-2BF9-685A-7CED-7B3693ED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978BF-FE40-3FA3-4B9F-89C87968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9C32-102A-BC60-3B75-4181871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17B34-8EA1-1CE0-439F-9DC676202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7DDBC-1194-B083-273E-C7BE9DB7D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E7D72-3C62-1970-0A1F-369E70013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47ED4-9DFE-EC80-C96A-92D4EA770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45B3D-7956-895B-32E6-E214CBC0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BC750-A525-04E4-B39E-5ABC58E03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95D50-0E0C-3557-3383-B9FB89A0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3301-968D-2285-99ED-D03D38DD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80CF9-908D-A167-D188-9456EBCE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586D2-ACFE-4256-1518-FB029621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FD9B5-6F9C-8AD0-40A5-1C45379B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78469-E02F-1E70-4D1E-FC38FCA9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6F79D-48FE-0E38-5224-0C8164F6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7D1A0-3975-0441-5DDB-24377863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D85E-14C9-6C5D-3505-1C614716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0F30-47D1-DEFC-C5C2-8B1CA40E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E9EF0-7F85-7034-5BD7-0DD21A6BC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83A51-BFDB-4E47-BECC-EF1C858E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BE413-1ED3-AA0B-E6B9-45F02EC1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BEE81-4691-F9C8-983F-3394C5D9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9406-EA50-20A2-7EA2-118F7A4E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7F657-0006-70AE-8D6D-9AACB9565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1A97E-3F92-F3A6-C551-7DACEBA7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92FDF-C2C9-CC8B-537A-641F08A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20C2D-B63F-6210-4326-E1C7436B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7F677-58E6-A62D-6182-D46CBC99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DE045-9C8B-8D0E-8D66-049F73B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2A06A-1010-BED2-0500-BD22E5764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73F32-364B-B0F9-30A4-3B188E6FE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A50B-AFB0-49F9-BDAE-5ADCBD014E5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CBA26-3B60-A54F-C498-A74C84EF6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284A-367F-E454-EEF2-AEF013CB4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797C-B683-49BF-B12D-72B08E7F4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4768-AEB9-5FD6-C7E2-DE1DC8261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9255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Quantify Photograph Of Glory, Corona Rings, Halo, or Rainbow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1604E9-0807-FD8B-D593-54317E7677F6}"/>
              </a:ext>
            </a:extLst>
          </p:cNvPr>
          <p:cNvSpPr/>
          <p:nvPr/>
        </p:nvSpPr>
        <p:spPr>
          <a:xfrm>
            <a:off x="571500" y="15621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BBA2A-7B79-B289-DBDB-32BA931B0C13}"/>
              </a:ext>
            </a:extLst>
          </p:cNvPr>
          <p:cNvSpPr/>
          <p:nvPr/>
        </p:nvSpPr>
        <p:spPr>
          <a:xfrm>
            <a:off x="571500" y="52197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5317BF-B9A5-CA0B-B2F1-C4A8D263F6DB}"/>
              </a:ext>
            </a:extLst>
          </p:cNvPr>
          <p:cNvCxnSpPr/>
          <p:nvPr/>
        </p:nvCxnSpPr>
        <p:spPr>
          <a:xfrm>
            <a:off x="190500" y="3429000"/>
            <a:ext cx="1173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0B594D-B15B-DDC2-3A7A-FE1A72CE9B23}"/>
              </a:ext>
            </a:extLst>
          </p:cNvPr>
          <p:cNvCxnSpPr>
            <a:cxnSpLocks/>
          </p:cNvCxnSpPr>
          <p:nvPr/>
        </p:nvCxnSpPr>
        <p:spPr>
          <a:xfrm>
            <a:off x="10668000" y="16002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8E090C-EBA4-2728-8B31-0017AB42BA05}"/>
              </a:ext>
            </a:extLst>
          </p:cNvPr>
          <p:cNvCxnSpPr>
            <a:cxnSpLocks/>
          </p:cNvCxnSpPr>
          <p:nvPr/>
        </p:nvCxnSpPr>
        <p:spPr>
          <a:xfrm>
            <a:off x="11582400" y="16002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9226652-52EF-1DB0-7E37-563D3AE80BF2}"/>
              </a:ext>
            </a:extLst>
          </p:cNvPr>
          <p:cNvSpPr/>
          <p:nvPr/>
        </p:nvSpPr>
        <p:spPr>
          <a:xfrm>
            <a:off x="11544300" y="3390900"/>
            <a:ext cx="45719" cy="669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DF7EA5-B731-22DF-D9A7-E97F02B81360}"/>
              </a:ext>
            </a:extLst>
          </p:cNvPr>
          <p:cNvSpPr/>
          <p:nvPr/>
        </p:nvSpPr>
        <p:spPr>
          <a:xfrm>
            <a:off x="9741408" y="3390900"/>
            <a:ext cx="50292" cy="669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94CEFB-DAC0-6952-7603-F8B0BDD7449D}"/>
              </a:ext>
            </a:extLst>
          </p:cNvPr>
          <p:cNvSpPr/>
          <p:nvPr/>
        </p:nvSpPr>
        <p:spPr>
          <a:xfrm>
            <a:off x="11524247" y="3557938"/>
            <a:ext cx="76200" cy="838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51ECF-368A-2D25-00F9-AAF8501D8599}"/>
              </a:ext>
            </a:extLst>
          </p:cNvPr>
          <p:cNvSpPr txBox="1"/>
          <p:nvPr/>
        </p:nvSpPr>
        <p:spPr>
          <a:xfrm>
            <a:off x="2438400" y="1606034"/>
            <a:ext cx="26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F904D8-F26E-020F-8927-B08857E864DC}"/>
              </a:ext>
            </a:extLst>
          </p:cNvPr>
          <p:cNvCxnSpPr>
            <a:cxnSpLocks/>
          </p:cNvCxnSpPr>
          <p:nvPr/>
        </p:nvCxnSpPr>
        <p:spPr>
          <a:xfrm>
            <a:off x="611606" y="1628275"/>
            <a:ext cx="10996461" cy="1971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86BA7E-3F81-F7CC-0125-9714C67E61ED}"/>
              </a:ext>
            </a:extLst>
          </p:cNvPr>
          <p:cNvCxnSpPr>
            <a:cxnSpLocks/>
          </p:cNvCxnSpPr>
          <p:nvPr/>
        </p:nvCxnSpPr>
        <p:spPr>
          <a:xfrm>
            <a:off x="571500" y="1600200"/>
            <a:ext cx="10096500" cy="18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F55932-872F-6C4F-AC98-76F5D0C50B31}"/>
              </a:ext>
            </a:extLst>
          </p:cNvPr>
          <p:cNvSpPr txBox="1"/>
          <p:nvPr/>
        </p:nvSpPr>
        <p:spPr>
          <a:xfrm>
            <a:off x="9017511" y="3088434"/>
            <a:ext cx="26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q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CBA46FF-ED51-9363-FBD9-0EE586EE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3467101"/>
            <a:ext cx="4575823" cy="33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1C4AD0-4855-535E-25B5-460FC548E235}"/>
              </a:ext>
            </a:extLst>
          </p:cNvPr>
          <p:cNvSpPr txBox="1"/>
          <p:nvPr/>
        </p:nvSpPr>
        <p:spPr>
          <a:xfrm>
            <a:off x="10385711" y="5267847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lens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01904B-F266-D150-6939-9592065C610B}"/>
              </a:ext>
            </a:extLst>
          </p:cNvPr>
          <p:cNvSpPr txBox="1"/>
          <p:nvPr/>
        </p:nvSpPr>
        <p:spPr>
          <a:xfrm>
            <a:off x="11201400" y="5285875"/>
            <a:ext cx="73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eye</a:t>
            </a:r>
            <a:br>
              <a:rPr lang="en-US" dirty="0"/>
            </a:br>
            <a:r>
              <a:rPr lang="en-US" dirty="0"/>
              <a:t>retina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FF6A15-369F-7942-84DD-24222B677885}"/>
              </a:ext>
            </a:extLst>
          </p:cNvPr>
          <p:cNvSpPr txBox="1"/>
          <p:nvPr/>
        </p:nvSpPr>
        <p:spPr>
          <a:xfrm>
            <a:off x="0" y="879081"/>
            <a:ext cx="330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Hydrometeor scatters some color</a:t>
            </a:r>
            <a:br>
              <a:rPr lang="en-US" dirty="0"/>
            </a:br>
            <a:r>
              <a:rPr lang="en-US" dirty="0"/>
              <a:t>strongly at angle </a:t>
            </a:r>
            <a:r>
              <a:rPr lang="en-US" i="1" dirty="0">
                <a:latin typeface="Symbol" panose="05050102010706020507" pitchFamily="18" charset="2"/>
              </a:rPr>
              <a:t>q </a:t>
            </a:r>
            <a:r>
              <a:rPr lang="en-US" b="1" dirty="0">
                <a:latin typeface="+mj-lt"/>
              </a:rPr>
              <a:t>at point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5E83DE-69E0-8674-B9A8-815A997666D9}"/>
              </a:ext>
            </a:extLst>
          </p:cNvPr>
          <p:cNvSpPr txBox="1"/>
          <p:nvPr/>
        </p:nvSpPr>
        <p:spPr>
          <a:xfrm>
            <a:off x="10159362" y="981432"/>
            <a:ext cx="9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camera</a:t>
            </a:r>
            <a:br>
              <a:rPr lang="en-US" dirty="0"/>
            </a:br>
            <a:r>
              <a:rPr lang="en-US" dirty="0"/>
              <a:t>lens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096E79-5BA3-21B7-B924-D8127EB79CD6}"/>
              </a:ext>
            </a:extLst>
          </p:cNvPr>
          <p:cNvSpPr txBox="1"/>
          <p:nvPr/>
        </p:nvSpPr>
        <p:spPr>
          <a:xfrm>
            <a:off x="10950289" y="734139"/>
            <a:ext cx="110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film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 err="1"/>
              <a:t>ccd</a:t>
            </a:r>
            <a:br>
              <a:rPr lang="en-US" dirty="0"/>
            </a:br>
            <a:r>
              <a:rPr lang="en-US" dirty="0"/>
              <a:t>detector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8F0771-9BBB-B5CD-145E-98DE984BA366}"/>
              </a:ext>
            </a:extLst>
          </p:cNvPr>
          <p:cNvSpPr txBox="1"/>
          <p:nvPr/>
        </p:nvSpPr>
        <p:spPr>
          <a:xfrm>
            <a:off x="9380238" y="3505494"/>
            <a:ext cx="779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f</a:t>
            </a:r>
            <a:br>
              <a:rPr lang="en-US" dirty="0"/>
            </a:br>
            <a:r>
              <a:rPr lang="en-US" dirty="0"/>
              <a:t>focal</a:t>
            </a:r>
            <a:br>
              <a:rPr lang="en-US" dirty="0"/>
            </a:br>
            <a:r>
              <a:rPr lang="en-US" dirty="0"/>
              <a:t>length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8C68CB-CFF5-6E53-F64A-1B6591E9D93E}"/>
              </a:ext>
            </a:extLst>
          </p:cNvPr>
          <p:cNvSpPr txBox="1"/>
          <p:nvPr/>
        </p:nvSpPr>
        <p:spPr>
          <a:xfrm>
            <a:off x="11608067" y="3047997"/>
            <a:ext cx="266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f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B5CD59-8863-B922-465F-6F97F80AB65D}"/>
              </a:ext>
            </a:extLst>
          </p:cNvPr>
          <p:cNvSpPr txBox="1"/>
          <p:nvPr/>
        </p:nvSpPr>
        <p:spPr>
          <a:xfrm>
            <a:off x="11574502" y="34151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B6647C-1B28-C4C6-8EEF-B963E4530BEB}"/>
              </a:ext>
            </a:extLst>
          </p:cNvPr>
          <p:cNvSpPr txBox="1"/>
          <p:nvPr/>
        </p:nvSpPr>
        <p:spPr>
          <a:xfrm>
            <a:off x="10757850" y="246055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76BB3FB-26F0-6787-0678-6C49B1884F76}"/>
              </a:ext>
            </a:extLst>
          </p:cNvPr>
          <p:cNvCxnSpPr/>
          <p:nvPr/>
        </p:nvCxnSpPr>
        <p:spPr>
          <a:xfrm flipH="1">
            <a:off x="10734486" y="2826475"/>
            <a:ext cx="170221" cy="46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D21572D-8FCB-43BA-E48F-DAC3B4D8CDA1}"/>
              </a:ext>
            </a:extLst>
          </p:cNvPr>
          <p:cNvSpPr txBox="1"/>
          <p:nvPr/>
        </p:nvSpPr>
        <p:spPr>
          <a:xfrm>
            <a:off x="2571748" y="394119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B37BAF-376B-8B28-46F5-5626581E7B16}"/>
              </a:ext>
            </a:extLst>
          </p:cNvPr>
          <p:cNvSpPr txBox="1"/>
          <p:nvPr/>
        </p:nvSpPr>
        <p:spPr>
          <a:xfrm>
            <a:off x="192977" y="14155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95E37C4-4199-2395-253D-26227A31371F}"/>
              </a:ext>
            </a:extLst>
          </p:cNvPr>
          <p:cNvSpPr txBox="1"/>
          <p:nvPr/>
        </p:nvSpPr>
        <p:spPr>
          <a:xfrm>
            <a:off x="1662786" y="53325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004374-AF65-DD56-A372-FF4DF9EE06D2}"/>
              </a:ext>
            </a:extLst>
          </p:cNvPr>
          <p:cNvSpPr txBox="1"/>
          <p:nvPr/>
        </p:nvSpPr>
        <p:spPr>
          <a:xfrm>
            <a:off x="10333208" y="340119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5761542-B69E-4682-4EE3-A505F160F414}"/>
              </a:ext>
            </a:extLst>
          </p:cNvPr>
          <p:cNvGrpSpPr/>
          <p:nvPr/>
        </p:nvGrpSpPr>
        <p:grpSpPr>
          <a:xfrm>
            <a:off x="6972300" y="4428824"/>
            <a:ext cx="1899297" cy="1074612"/>
            <a:chOff x="6972300" y="4428824"/>
            <a:chExt cx="1899297" cy="107461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C73960-3E17-1375-A363-C0B9B2821A31}"/>
                </a:ext>
              </a:extLst>
            </p:cNvPr>
            <p:cNvSpPr txBox="1"/>
            <p:nvPr/>
          </p:nvSpPr>
          <p:spPr>
            <a:xfrm>
              <a:off x="6972300" y="4533900"/>
              <a:ext cx="1813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For a simple lens,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018AFE7-ED8F-92FD-1E37-DAE88B122604}"/>
                    </a:ext>
                  </a:extLst>
                </p:cNvPr>
                <p:cNvSpPr txBox="1"/>
                <p:nvPr/>
              </p:nvSpPr>
              <p:spPr>
                <a:xfrm>
                  <a:off x="7225353" y="4839692"/>
                  <a:ext cx="1136017" cy="5229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018AFE7-ED8F-92FD-1E37-DAE88B122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353" y="4839692"/>
                  <a:ext cx="1136017" cy="5229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5B721B-C5BD-27B2-4CB3-4E80061EE150}"/>
                </a:ext>
              </a:extLst>
            </p:cNvPr>
            <p:cNvSpPr/>
            <p:nvPr/>
          </p:nvSpPr>
          <p:spPr>
            <a:xfrm>
              <a:off x="6972300" y="4428824"/>
              <a:ext cx="1899297" cy="1074612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8C49712-D3E4-5270-2DAB-6A317F2BB74D}"/>
              </a:ext>
            </a:extLst>
          </p:cNvPr>
          <p:cNvSpPr txBox="1"/>
          <p:nvPr/>
        </p:nvSpPr>
        <p:spPr>
          <a:xfrm>
            <a:off x="4572000" y="1126076"/>
            <a:ext cx="404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Observers eye or camera is </a:t>
            </a:r>
            <a:r>
              <a:rPr lang="en-US" b="1" dirty="0">
                <a:latin typeface="+mj-lt"/>
              </a:rPr>
              <a:t>at point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2178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E183-9D59-D5EB-717B-7A99BA96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" y="18255"/>
            <a:ext cx="12178765" cy="177244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From a Lunar Corona Observation </a:t>
            </a:r>
            <a:br>
              <a:rPr lang="en-US" dirty="0"/>
            </a:br>
            <a:r>
              <a:rPr lang="en-US" dirty="0"/>
              <a:t>(film camera with known focal length </a:t>
            </a:r>
            <a:r>
              <a:rPr lang="en-US" i="1" dirty="0"/>
              <a:t>f</a:t>
            </a:r>
            <a:r>
              <a:rPr lang="en-US" dirty="0"/>
              <a:t>, and measured </a:t>
            </a:r>
            <a:r>
              <a:rPr lang="en-US" i="1" dirty="0"/>
              <a:t>y</a:t>
            </a:r>
            <a:r>
              <a:rPr lang="en-US" dirty="0"/>
              <a:t> on the negative.)</a:t>
            </a:r>
          </a:p>
        </p:txBody>
      </p:sp>
      <p:pic>
        <p:nvPicPr>
          <p:cNvPr id="6" name="Picture 5" descr="photo of model for corona&#10;">
            <a:extLst>
              <a:ext uri="{FF2B5EF4-FFF2-40B4-BE49-F238E27FC236}">
                <a16:creationId xmlns:a16="http://schemas.microsoft.com/office/drawing/2014/main" id="{7904DCF1-A57F-DEB2-4493-5B72E2AD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409700"/>
            <a:ext cx="6363157" cy="5257800"/>
          </a:xfrm>
          <a:prstGeom prst="rect">
            <a:avLst/>
          </a:prstGeom>
        </p:spPr>
      </p:pic>
      <p:pic>
        <p:nvPicPr>
          <p:cNvPr id="9" name="Picture 8" descr="photographed lunar corona&#10;">
            <a:extLst>
              <a:ext uri="{FF2B5EF4-FFF2-40B4-BE49-F238E27FC236}">
                <a16:creationId xmlns:a16="http://schemas.microsoft.com/office/drawing/2014/main" id="{EE280044-7241-5DCB-7D29-274679905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" y="1790700"/>
            <a:ext cx="5511724" cy="38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2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E183-9D59-D5EB-717B-7A99BA96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" y="18255"/>
            <a:ext cx="12178765" cy="177244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From a Lunar Corona Observation </a:t>
            </a:r>
            <a:br>
              <a:rPr lang="en-US" dirty="0"/>
            </a:br>
            <a:r>
              <a:rPr lang="en-US" dirty="0"/>
              <a:t>(film camera with known focal length </a:t>
            </a:r>
            <a:r>
              <a:rPr lang="en-US" i="1" dirty="0"/>
              <a:t>f</a:t>
            </a:r>
            <a:r>
              <a:rPr lang="en-US" dirty="0"/>
              <a:t>, and measured </a:t>
            </a:r>
            <a:r>
              <a:rPr lang="en-US" i="1" dirty="0"/>
              <a:t>y</a:t>
            </a:r>
            <a:r>
              <a:rPr lang="en-US" dirty="0"/>
              <a:t> on the negative.) Philip </a:t>
            </a:r>
            <a:r>
              <a:rPr lang="en-US" dirty="0" err="1"/>
              <a:t>Laven</a:t>
            </a:r>
            <a:r>
              <a:rPr lang="en-US" dirty="0"/>
              <a:t> Mie </a:t>
            </a:r>
            <a:r>
              <a:rPr lang="en-US"/>
              <a:t>Code Calculation. </a:t>
            </a:r>
            <a:endParaRPr lang="en-US" dirty="0"/>
          </a:p>
        </p:txBody>
      </p:sp>
      <p:pic>
        <p:nvPicPr>
          <p:cNvPr id="3" name="Picture 2" descr="Mie model for corona, scattering by a cloud droplet having a diameter of 19 microns.  Shows the location of the maxima and minima for various colors.">
            <a:extLst>
              <a:ext uri="{FF2B5EF4-FFF2-40B4-BE49-F238E27FC236}">
                <a16:creationId xmlns:a16="http://schemas.microsoft.com/office/drawing/2014/main" id="{25553CF9-6AE0-2E0A-B75F-6D2E9270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693310"/>
            <a:ext cx="6536118" cy="4745590"/>
          </a:xfrm>
          <a:prstGeom prst="rect">
            <a:avLst/>
          </a:prstGeom>
        </p:spPr>
      </p:pic>
      <p:pic>
        <p:nvPicPr>
          <p:cNvPr id="5" name="Picture 4" descr="photographed lunar corona&#10;">
            <a:extLst>
              <a:ext uri="{FF2B5EF4-FFF2-40B4-BE49-F238E27FC236}">
                <a16:creationId xmlns:a16="http://schemas.microsoft.com/office/drawing/2014/main" id="{0FA4A243-552D-4FCF-32E9-3C5670DB8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" y="1790700"/>
            <a:ext cx="5511724" cy="38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2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125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Symbol</vt:lpstr>
      <vt:lpstr>Office Theme</vt:lpstr>
      <vt:lpstr>Quantify Photograph Of Glory, Corona Rings, Halo, or Rainbow</vt:lpstr>
      <vt:lpstr>Example From a Lunar Corona Observation  (film camera with known focal length f, and measured y on the negative.)</vt:lpstr>
      <vt:lpstr>Example From a Lunar Corona Observation  (film camera with known focal length f, and measured y on the negative.) Philip Laven Mie Code Calculation.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 Of Glory, Corona Rings, Halo, or Rainbow</dc:title>
  <dc:creator>W P Arnott</dc:creator>
  <cp:lastModifiedBy>W P Arnott</cp:lastModifiedBy>
  <cp:revision>6</cp:revision>
  <dcterms:created xsi:type="dcterms:W3CDTF">2023-08-29T17:36:49Z</dcterms:created>
  <dcterms:modified xsi:type="dcterms:W3CDTF">2023-08-29T20:27:09Z</dcterms:modified>
</cp:coreProperties>
</file>