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74" r:id="rId6"/>
    <p:sldId id="263" r:id="rId7"/>
    <p:sldId id="269" r:id="rId8"/>
    <p:sldId id="258" r:id="rId9"/>
    <p:sldId id="265" r:id="rId10"/>
    <p:sldId id="273" r:id="rId11"/>
    <p:sldId id="264" r:id="rId12"/>
    <p:sldId id="275" r:id="rId13"/>
    <p:sldId id="272" r:id="rId14"/>
    <p:sldId id="271" r:id="rId15"/>
    <p:sldId id="267" r:id="rId16"/>
    <p:sldId id="259" r:id="rId17"/>
    <p:sldId id="26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AF69-33D7-4B9F-9ECD-61565A564DF6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A68E-0719-4663-B638-7B4F788D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9F85-7D6C-4202-AC91-0F38807E6252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9441-4BEF-4733-A73B-7CDD6DCE1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7A74-7753-4F89-B376-C1EAC4D48455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D370-3628-45EE-BB28-89B9A472D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5B1F-A595-4284-80FB-B9DEC004145A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86DE-C8A8-4839-9C30-D019EB616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F307-7548-421E-A977-7C660E443777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7CA7-08AC-4AB8-849B-E6D1FEC95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4B4C-6449-4DD2-B3D4-C5F50FEDD1F4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6822-CF75-4405-B5F9-B333A8360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331F-D977-481B-AE6E-5144EE08983B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BE12-0A52-47AC-9D3B-C2BBC949A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7C01-8146-4AAB-AA16-20A2A8C2B767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B38C-9763-459D-B643-38E9B059B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74D7-2171-49FA-9C76-E71DABC65FAA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A40-5C22-4F2C-8813-FD1672EC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A38C-D506-4EC0-99E1-08828C3BBD49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CD34-833E-454A-8F9F-2A19F2073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3B30-62B0-42D6-B68B-E3761B04F241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497D-D6E5-40E4-8C93-17F088F40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213DB-5541-4630-A477-C12C0CC3BEC7}" type="datetimeFigureOut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C02E50-DE74-47B9-A986-DBCBDFABB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p.ucar.edu/weather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omads.ncdc.noaa.gov/data.php#narr_datas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3600" smtClean="0">
                <a:latin typeface="Berlin Sans FB" pitchFamily="34" charset="0"/>
              </a:rPr>
              <a:t>Playing CSI: A Case Study of the November 12</a:t>
            </a:r>
            <a:r>
              <a:rPr lang="en-US" sz="3600" baseline="30000" smtClean="0">
                <a:latin typeface="Berlin Sans FB" pitchFamily="34" charset="0"/>
              </a:rPr>
              <a:t>th</a:t>
            </a:r>
            <a:r>
              <a:rPr lang="en-US" sz="3600" smtClean="0">
                <a:latin typeface="Berlin Sans FB" pitchFamily="34" charset="0"/>
              </a:rPr>
              <a:t>, 2009 Snow Event in Bozeman, Montana</a:t>
            </a:r>
          </a:p>
        </p:txBody>
      </p:sp>
      <p:pic>
        <p:nvPicPr>
          <p:cNvPr id="13314" name="Picture 2" descr="http://bloximages.chicago2.vip.townnews.com/billingsgazette.com/content/tncms/assets/editorial/f/6c/666/f6c66676-cfe7-11de-b39e-001cc4c03286.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9657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4" descr="https://clusterwebmail.dri.edu/webmail/attach/IMG7423.png?sid=&amp;mbox=INBOX&amp;uid=4015&amp;number=4&amp;filename=IMG742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19200"/>
            <a:ext cx="36576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DRI Home P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5457825"/>
            <a:ext cx="152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Subtitle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21336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1"/>
                </a:solidFill>
                <a:latin typeface="Berlin Sans FB" pitchFamily="34" charset="0"/>
              </a:rPr>
              <a:t>Benjamin J. Hatchett</a:t>
            </a:r>
            <a:endParaRPr lang="en-US" smtClean="0">
              <a:solidFill>
                <a:schemeClr val="tx1"/>
              </a:solidFill>
              <a:latin typeface="Berlin Sans FB" pitchFamily="34" charset="0"/>
            </a:endParaRPr>
          </a:p>
          <a:p>
            <a:pPr algn="l"/>
            <a:r>
              <a:rPr lang="en-US" sz="2200" smtClean="0">
                <a:solidFill>
                  <a:schemeClr val="tx1"/>
                </a:solidFill>
                <a:latin typeface="Berlin Sans FB" pitchFamily="34" charset="0"/>
              </a:rPr>
              <a:t>Michael Kaplan, Darko Koracin </a:t>
            </a:r>
          </a:p>
          <a:p>
            <a:pPr algn="l"/>
            <a:r>
              <a:rPr lang="en-US" sz="2200" smtClean="0">
                <a:solidFill>
                  <a:schemeClr val="tx1"/>
                </a:solidFill>
                <a:latin typeface="Berlin Sans FB" pitchFamily="34" charset="0"/>
              </a:rPr>
              <a:t>and John Mejia</a:t>
            </a:r>
          </a:p>
          <a:p>
            <a:pPr algn="l"/>
            <a:r>
              <a:rPr lang="en-US" sz="2000" i="1" smtClean="0">
                <a:solidFill>
                  <a:schemeClr val="tx1"/>
                </a:solidFill>
              </a:rPr>
              <a:t>Division of Atmospheric Sciences </a:t>
            </a:r>
          </a:p>
          <a:p>
            <a:pPr algn="l"/>
            <a:r>
              <a:rPr lang="en-US" sz="2000" i="1" smtClean="0">
                <a:solidFill>
                  <a:schemeClr val="tx1"/>
                </a:solidFill>
              </a:rPr>
              <a:t>Desert Research Institute, Reno, NV</a:t>
            </a:r>
          </a:p>
        </p:txBody>
      </p:sp>
      <p:pic>
        <p:nvPicPr>
          <p:cNvPr id="13320" name="Picture 12" descr="National Science Found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435600"/>
            <a:ext cx="3810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http://www.kunr.org/images/Nevada_Master_horiz_no_slogan_RGB_0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60198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erlin Sans FB" pitchFamily="34" charset="0"/>
              </a:rPr>
              <a:t>Conditions </a:t>
            </a:r>
            <a:r>
              <a:rPr lang="en-US" dirty="0" err="1" smtClean="0">
                <a:latin typeface="Berlin Sans FB" pitchFamily="34" charset="0"/>
              </a:rPr>
              <a:t>Preceeding</a:t>
            </a:r>
            <a:r>
              <a:rPr lang="en-US" dirty="0" smtClean="0">
                <a:latin typeface="Berlin Sans FB" pitchFamily="34" charset="0"/>
              </a:rPr>
              <a:t> Event: 12Z 12 November 2009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22530" name="Picture 5" descr="150mbV12Z12t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8956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500mbV12Zt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8956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Content Placeholder 4" descr="300mb12Z12th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895600"/>
            <a:ext cx="3200400" cy="4267200"/>
          </a:xfrm>
        </p:spPr>
      </p:pic>
      <p:sp>
        <p:nvSpPr>
          <p:cNvPr id="22533" name="Content Placeholder 2"/>
          <p:cNvSpPr txBox="1">
            <a:spLocks/>
          </p:cNvSpPr>
          <p:nvPr/>
        </p:nvSpPr>
        <p:spPr bwMode="auto">
          <a:xfrm>
            <a:off x="0" y="13716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Berlin Sans FB" pitchFamily="34" charset="0"/>
              </a:rPr>
              <a:t>Cold, positively tilted trough in PacNW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Berlin Sans FB" pitchFamily="34" charset="0"/>
              </a:rPr>
              <a:t>Right Exit Region (sinking) of 35m/s Polar Jet (PJ)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Berlin Sans FB" pitchFamily="34" charset="0"/>
              </a:rPr>
              <a:t>Roaring 60m/s Subtropical Jet (STJ) approaches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533400" y="30480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300mb Heights                               500mb Winds/Heights                 150mb Winds/Heights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0" y="0"/>
            <a:ext cx="5334000" cy="99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Berlin Sans FB" pitchFamily="34" charset="0"/>
                <a:ea typeface="+mj-ea"/>
                <a:cs typeface="+mj-cs"/>
              </a:rPr>
              <a:t>The Event: 18Z 12 November 2009</a:t>
            </a:r>
          </a:p>
        </p:txBody>
      </p:sp>
      <p:sp>
        <p:nvSpPr>
          <p:cNvPr id="23555" name="AutoShape 4" descr="https://clusterwebmail.dri.edu/webmail/attach/IMG7513.png?sid=&amp;mbox=INBOX&amp;uid=4016&amp;number=4&amp;filename=IMG75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6" name="AutoShape 6" descr="Ross Pass Wind Slab--16 Nov 200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3557" name="Picture 7" descr="300mb00Z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4384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Vve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http://weather.uwyo.edu/upperair/images/2009111300.72672.skew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62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010400" y="2438400"/>
            <a:ext cx="2133600" cy="4419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erlin Sans FB" pitchFamily="34" charset="0"/>
              </a:rPr>
              <a:t>SW Montana in Left Exit Region of coupled, unbalanced jet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Berlin Sans FB" pitchFamily="34" charset="0"/>
              </a:rPr>
              <a:t>Upward Vertical Motion in presence of cold air!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 rot="19862039">
            <a:off x="1687513" y="1601788"/>
            <a:ext cx="280987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62400" y="990600"/>
            <a:ext cx="5181600" cy="1600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Berlin Sans FB" pitchFamily="34" charset="0"/>
              </a:rPr>
              <a:t>Moist, unstable layer (red)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Berlin Sans FB" pitchFamily="34" charset="0"/>
              </a:rPr>
              <a:t>Thermal Wind Imbalance, weak backing despite cold air advection (blue)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Berlin Sans FB" pitchFamily="34" charset="0"/>
              </a:rPr>
              <a:t>Strong momentum from PJ/STJ coupling (green)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 rot="21412450">
            <a:off x="2924175" y="768350"/>
            <a:ext cx="282575" cy="10668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21412450">
            <a:off x="2827338" y="850900"/>
            <a:ext cx="498475" cy="18176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rot="13332761">
            <a:off x="1881188" y="1041400"/>
            <a:ext cx="293687" cy="952500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267200" y="4114800"/>
            <a:ext cx="1219200" cy="990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4572000" y="4419600"/>
            <a:ext cx="4572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erlin Sans FB" pitchFamily="34" charset="0"/>
              </a:rPr>
              <a:t>Convective Indicators During Event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334000" cy="1981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Negative Lifted Index </a:t>
            </a:r>
            <a:r>
              <a:rPr lang="en-US" dirty="0" smtClean="0">
                <a:latin typeface="Berlin Sans FB" pitchFamily="34" charset="0"/>
                <a:sym typeface="Wingdings" pitchFamily="2" charset="2"/>
              </a:rPr>
              <a:t>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rlin Sans FB" pitchFamily="34" charset="0"/>
              </a:rPr>
              <a:t>	Unstable air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Large % Convective Clouds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Convective Available Potential Energy (CAPE) present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4579" name="Picture 4" descr="LI18Z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t1.09316.USA_Composite.143.4000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685800"/>
            <a:ext cx="462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Slide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124200"/>
            <a:ext cx="3157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sfcCAPE18Z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667000"/>
            <a:ext cx="3124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/>
          <a:lstStyle/>
          <a:p>
            <a:r>
              <a:rPr lang="en-US" smtClean="0"/>
              <a:t>Spatial Variability of Snowfall</a:t>
            </a:r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79248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685800" y="64008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Image courtesy of NWS Billings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38600" y="762000"/>
            <a:ext cx="3886200" cy="27432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Scales of accumulation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Banded nature of storm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Patchy nature of accumulation along band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Role of Terrain &lt;&lt; Synoptic Dynamics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Event provided 1/3 total snowfall to date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56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0116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20569388">
            <a:off x="3067050" y="4791075"/>
            <a:ext cx="3048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19944033">
            <a:off x="1638300" y="2054225"/>
            <a:ext cx="990600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0" y="5867400"/>
            <a:ext cx="388620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Persistent valley inversion set up after event. Depth hoar observed in following weeks.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erlin Sans FB" pitchFamily="34" charset="0"/>
              </a:rPr>
              <a:t>Extreme Convective Snowfall: A Recipe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419600"/>
          </a:xfrm>
        </p:spPr>
        <p:txBody>
          <a:bodyPr/>
          <a:lstStyle/>
          <a:p>
            <a:r>
              <a:rPr lang="en-US" sz="2400" b="1" smtClean="0">
                <a:latin typeface="Berlin Sans FB" pitchFamily="34" charset="0"/>
              </a:rPr>
              <a:t>Primary Ingredients:</a:t>
            </a:r>
          </a:p>
          <a:p>
            <a:pPr lvl="1"/>
            <a:r>
              <a:rPr lang="en-US" sz="2400" i="1" smtClean="0">
                <a:latin typeface="Berlin Sans FB" pitchFamily="34" charset="0"/>
              </a:rPr>
              <a:t>Instability</a:t>
            </a:r>
            <a:r>
              <a:rPr lang="en-US" sz="2400" smtClean="0">
                <a:latin typeface="Berlin Sans FB" pitchFamily="34" charset="0"/>
              </a:rPr>
              <a:t>: Cold, unstable air brought in by Polar Jet</a:t>
            </a:r>
          </a:p>
          <a:p>
            <a:pPr lvl="1"/>
            <a:r>
              <a:rPr lang="en-US" sz="2400" i="1" smtClean="0">
                <a:latin typeface="Berlin Sans FB" pitchFamily="34" charset="0"/>
              </a:rPr>
              <a:t>Lift: </a:t>
            </a:r>
            <a:r>
              <a:rPr lang="en-US" sz="2400" smtClean="0">
                <a:latin typeface="Berlin Sans FB" pitchFamily="34" charset="0"/>
              </a:rPr>
              <a:t>Momentum-rich Subtropical Jet (STJ), Left Exit Region</a:t>
            </a:r>
          </a:p>
          <a:p>
            <a:r>
              <a:rPr lang="en-US" sz="2400" b="1" smtClean="0">
                <a:latin typeface="Berlin Sans FB" pitchFamily="34" charset="0"/>
              </a:rPr>
              <a:t>Secondary Ingredients:</a:t>
            </a:r>
          </a:p>
          <a:p>
            <a:pPr lvl="1"/>
            <a:r>
              <a:rPr lang="en-US" sz="2400" i="1" smtClean="0">
                <a:latin typeface="Berlin Sans FB" pitchFamily="34" charset="0"/>
              </a:rPr>
              <a:t>Upslope Flow</a:t>
            </a:r>
            <a:r>
              <a:rPr lang="en-US" sz="2400" smtClean="0">
                <a:latin typeface="Berlin Sans FB" pitchFamily="34" charset="0"/>
              </a:rPr>
              <a:t>: Terrain</a:t>
            </a:r>
          </a:p>
          <a:p>
            <a:pPr lvl="1"/>
            <a:r>
              <a:rPr lang="en-US" sz="2400" i="1" smtClean="0">
                <a:latin typeface="Berlin Sans FB" pitchFamily="34" charset="0"/>
              </a:rPr>
              <a:t>Convective Heating</a:t>
            </a:r>
          </a:p>
          <a:p>
            <a:pPr lvl="1"/>
            <a:r>
              <a:rPr lang="en-US" sz="2400" i="1" smtClean="0">
                <a:latin typeface="Berlin Sans FB" pitchFamily="34" charset="0"/>
              </a:rPr>
              <a:t>Moisture</a:t>
            </a:r>
            <a:r>
              <a:rPr lang="en-US" sz="2400" smtClean="0">
                <a:latin typeface="Berlin Sans FB" pitchFamily="34" charset="0"/>
              </a:rPr>
              <a:t>: 70-90% RH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447925"/>
            <a:ext cx="39624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0" y="4648200"/>
            <a:ext cx="51816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Preparation: </a:t>
            </a:r>
            <a:r>
              <a:rPr lang="en-US" sz="2400">
                <a:latin typeface="Calibri" pitchFamily="34" charset="0"/>
              </a:rPr>
              <a:t>Overlay STJ with PJ. Advect cold air to divergent region. Force cold air to rise. Release instability with violent convective precipitation!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smtClean="0">
                <a:latin typeface="Berlin Sans FB" pitchFamily="34" charset="0"/>
              </a:rPr>
              <a:t>Take Home Messages and Techniques For the Avalanche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514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Satellite </a:t>
            </a:r>
            <a:r>
              <a:rPr lang="en-US" dirty="0" err="1" smtClean="0">
                <a:latin typeface="Berlin Sans FB" pitchFamily="34" charset="0"/>
              </a:rPr>
              <a:t>imagery</a:t>
            </a:r>
            <a:r>
              <a:rPr lang="en-US" dirty="0" err="1" smtClean="0">
                <a:latin typeface="Berlin Sans FB" pitchFamily="34" charset="0"/>
                <a:sym typeface="Wingdings" pitchFamily="2" charset="2"/>
              </a:rPr>
              <a:t></a:t>
            </a:r>
            <a:r>
              <a:rPr lang="en-US" dirty="0" err="1" smtClean="0">
                <a:latin typeface="Berlin Sans FB" pitchFamily="34" charset="0"/>
              </a:rPr>
              <a:t>Banding</a:t>
            </a:r>
            <a:endParaRPr lang="en-US" dirty="0" smtClean="0">
              <a:latin typeface="Berlin Sans FB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Jet interactions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Berlin Sans FB" pitchFamily="34" charset="0"/>
              </a:rPr>
              <a:t>Never underestimate Subtropical Jet (look at 175-250mb)!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Soundings can provide insights (Advection, Instability, Momentum)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Re: Spatial Variability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Berlin Sans FB" pitchFamily="34" charset="0"/>
              </a:rPr>
              <a:t>Persistent weak layer establishment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Berlin Sans FB" pitchFamily="34" charset="0"/>
              </a:rPr>
              <a:t>Distribution of accumulation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Utilize forecast fields: Lifted Index, CAPE, PW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7651" name="Picture 2" descr="http://www.rap.ucar.edu/weather/model/gfs072hr_sfc_pw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model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419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3581400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  <a:hlinkClick r:id="rId4"/>
              </a:rPr>
              <a:t>http://www.rap.ucar.edu/weather/</a:t>
            </a:r>
            <a:endParaRPr lang="en-US" sz="2400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Satellite, Upper Air, Forecasts, Surface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Berlin Sans FB" pitchFamily="34" charset="0"/>
              </a:rPr>
              <a:t>Conclusions</a:t>
            </a:r>
            <a:r>
              <a:rPr lang="en-US" smtClean="0">
                <a:latin typeface="Berlin Sans FB" pitchFamily="34" charset="0"/>
              </a:rPr>
              <a:t> and </a:t>
            </a:r>
            <a:r>
              <a:rPr lang="en-US" smtClean="0">
                <a:solidFill>
                  <a:srgbClr val="7030A0"/>
                </a:solidFill>
                <a:latin typeface="Berlin Sans FB" pitchFamily="34" charset="0"/>
              </a:rP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Forecasting events a challenge!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Phasing of synoptic features (STJ, GPJ, CP) crucial!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Unbalanced and unstable ascent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latin typeface="Berlin Sans FB" pitchFamily="34" charset="0"/>
              </a:rPr>
              <a:t>Insights into mountain precipitation regimes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High resolution </a:t>
            </a:r>
            <a:r>
              <a:rPr lang="en-US" dirty="0" err="1" smtClean="0">
                <a:solidFill>
                  <a:srgbClr val="7030A0"/>
                </a:solidFill>
                <a:latin typeface="Berlin Sans FB" pitchFamily="34" charset="0"/>
              </a:rPr>
              <a:t>mesoscale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 modeling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4 domains: 54km, 18km, 6km, 2km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Weather Research and Forecasting Model (WRF) V3.2.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Derive radar, unbalanced flow parameters, verify jet interactions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Case studies of avalanche events </a:t>
            </a:r>
            <a:r>
              <a:rPr lang="en-US" dirty="0" err="1" smtClean="0">
                <a:solidFill>
                  <a:srgbClr val="7030A0"/>
                </a:solidFill>
                <a:latin typeface="Berlin Sans FB" pitchFamily="34" charset="0"/>
              </a:rPr>
              <a:t>postceding</a:t>
            </a:r>
            <a:r>
              <a:rPr lang="en-US" dirty="0" smtClean="0">
                <a:solidFill>
                  <a:srgbClr val="7030A0"/>
                </a:solidFill>
                <a:latin typeface="Berlin Sans FB" pitchFamily="34" charset="0"/>
              </a:rPr>
              <a:t> convective snowfall events </a:t>
            </a:r>
            <a:endParaRPr lang="en-US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84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erlin Sans FB" pitchFamily="34" charset="0"/>
              </a:rPr>
              <a:t>References and Acknowledgements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rlin Sans FB" pitchFamily="34" charset="0"/>
              </a:rPr>
              <a:t>Support comes from National Science Foundation Cooperative Agreement EPS-0814372.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Berlin Sans FB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b="1" dirty="0" smtClean="0">
                <a:latin typeface="Berlin Sans FB" pitchFamily="34" charset="0"/>
              </a:rPr>
              <a:t>References: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Berlin Sans FB" pitchFamily="34" charset="0"/>
              </a:rPr>
              <a:t>Hoenisch</a:t>
            </a:r>
            <a:r>
              <a:rPr lang="en-US" dirty="0" smtClean="0">
                <a:latin typeface="Berlin Sans FB" pitchFamily="34" charset="0"/>
              </a:rPr>
              <a:t> (2008) </a:t>
            </a:r>
            <a:r>
              <a:rPr lang="en-US" i="1" dirty="0" smtClean="0">
                <a:latin typeface="Berlin Sans FB" pitchFamily="34" charset="0"/>
              </a:rPr>
              <a:t>NWS Tech. Attach. </a:t>
            </a:r>
            <a:r>
              <a:rPr lang="en-US" dirty="0" smtClean="0">
                <a:latin typeface="Berlin Sans FB" pitchFamily="34" charset="0"/>
              </a:rPr>
              <a:t>0808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rlin Sans FB" pitchFamily="34" charset="0"/>
              </a:rPr>
              <a:t>Johnson and </a:t>
            </a:r>
            <a:r>
              <a:rPr lang="en-US" dirty="0" err="1" smtClean="0">
                <a:latin typeface="Berlin Sans FB" pitchFamily="34" charset="0"/>
              </a:rPr>
              <a:t>Petrescu</a:t>
            </a:r>
            <a:r>
              <a:rPr lang="en-US" dirty="0" smtClean="0">
                <a:latin typeface="Berlin Sans FB" pitchFamily="34" charset="0"/>
              </a:rPr>
              <a:t> (2005) </a:t>
            </a:r>
            <a:r>
              <a:rPr lang="en-US" i="1" dirty="0" smtClean="0">
                <a:latin typeface="Berlin Sans FB" pitchFamily="34" charset="0"/>
              </a:rPr>
              <a:t>West. Reg. Tech. Att. </a:t>
            </a:r>
            <a:r>
              <a:rPr lang="en-US" dirty="0" smtClean="0">
                <a:latin typeface="Berlin Sans FB" pitchFamily="34" charset="0"/>
              </a:rPr>
              <a:t>No.5-14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rlin Sans FB" pitchFamily="34" charset="0"/>
              </a:rPr>
              <a:t>Keyser and Johnson (1984) </a:t>
            </a:r>
            <a:r>
              <a:rPr lang="en-US" i="1" dirty="0" smtClean="0">
                <a:latin typeface="Berlin Sans FB" pitchFamily="34" charset="0"/>
              </a:rPr>
              <a:t>Mon. </a:t>
            </a:r>
            <a:r>
              <a:rPr lang="en-US" i="1" dirty="0" err="1" smtClean="0">
                <a:latin typeface="Berlin Sans FB" pitchFamily="34" charset="0"/>
              </a:rPr>
              <a:t>Wea</a:t>
            </a:r>
            <a:r>
              <a:rPr lang="en-US" i="1" dirty="0" smtClean="0">
                <a:latin typeface="Berlin Sans FB" pitchFamily="34" charset="0"/>
              </a:rPr>
              <a:t>. Rev., </a:t>
            </a:r>
            <a:r>
              <a:rPr lang="en-US" dirty="0" smtClean="0">
                <a:latin typeface="Berlin Sans FB" pitchFamily="34" charset="0"/>
              </a:rPr>
              <a:t>112, 1709-1724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Berlin Sans FB" pitchFamily="34" charset="0"/>
                <a:sym typeface="Wingdings" pitchFamily="2" charset="2"/>
              </a:rPr>
              <a:t>LaChapelle</a:t>
            </a:r>
            <a:r>
              <a:rPr lang="en-US" dirty="0" smtClean="0">
                <a:latin typeface="Berlin Sans FB" pitchFamily="34" charset="0"/>
                <a:sym typeface="Wingdings" pitchFamily="2" charset="2"/>
              </a:rPr>
              <a:t> (1969) </a:t>
            </a:r>
            <a:r>
              <a:rPr lang="en-US" i="1" dirty="0" smtClean="0">
                <a:latin typeface="Berlin Sans FB" pitchFamily="34" charset="0"/>
                <a:sym typeface="Wingdings" pitchFamily="2" charset="2"/>
              </a:rPr>
              <a:t>Field Guide to Snow Crystals</a:t>
            </a:r>
            <a:r>
              <a:rPr lang="en-US" dirty="0" smtClean="0">
                <a:latin typeface="Berlin Sans FB" pitchFamily="34" charset="0"/>
                <a:sym typeface="Wingdings" pitchFamily="2" charset="2"/>
              </a:rPr>
              <a:t>, 101pp.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latin typeface="Berlin Sans FB" pitchFamily="34" charset="0"/>
              </a:rPr>
              <a:t>Mesinger</a:t>
            </a:r>
            <a:r>
              <a:rPr lang="en-US" dirty="0" smtClean="0">
                <a:latin typeface="Berlin Sans FB" pitchFamily="34" charset="0"/>
              </a:rPr>
              <a:t> et al. (2006)</a:t>
            </a:r>
            <a:r>
              <a:rPr lang="de-DE" dirty="0" smtClean="0">
                <a:latin typeface="Berlin Sans FB" pitchFamily="34" charset="0"/>
              </a:rPr>
              <a:t> </a:t>
            </a:r>
            <a:r>
              <a:rPr lang="de-DE" i="1" dirty="0" smtClean="0">
                <a:latin typeface="Berlin Sans FB" pitchFamily="34" charset="0"/>
              </a:rPr>
              <a:t>Bull. Am. Met. Soc. </a:t>
            </a:r>
            <a:r>
              <a:rPr lang="de-DE" dirty="0" smtClean="0">
                <a:latin typeface="Berlin Sans FB" pitchFamily="34" charset="0"/>
              </a:rPr>
              <a:t>87, 343-360. </a:t>
            </a:r>
            <a:endParaRPr lang="en-US" dirty="0" smtClean="0">
              <a:latin typeface="Berlin Sans FB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rlin Sans FB" pitchFamily="34" charset="0"/>
              </a:rPr>
              <a:t>Novak et al. (2004) </a:t>
            </a:r>
            <a:r>
              <a:rPr lang="en-US" i="1" dirty="0" err="1" smtClean="0">
                <a:latin typeface="Berlin Sans FB" pitchFamily="34" charset="0"/>
              </a:rPr>
              <a:t>Wea</a:t>
            </a:r>
            <a:r>
              <a:rPr lang="en-US" i="1" dirty="0" smtClean="0">
                <a:latin typeface="Berlin Sans FB" pitchFamily="34" charset="0"/>
              </a:rPr>
              <a:t>. Forecast</a:t>
            </a:r>
            <a:r>
              <a:rPr lang="en-US" dirty="0" smtClean="0">
                <a:latin typeface="Berlin Sans FB" pitchFamily="34" charset="0"/>
              </a:rPr>
              <a:t>. 19, 993-1010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rlin Sans FB" pitchFamily="34" charset="0"/>
              </a:rPr>
              <a:t>Ralph et al. (2004): </a:t>
            </a:r>
            <a:r>
              <a:rPr lang="en-US" i="1" dirty="0" smtClean="0">
                <a:latin typeface="Berlin Sans FB" pitchFamily="34" charset="0"/>
              </a:rPr>
              <a:t>Mon. </a:t>
            </a:r>
            <a:r>
              <a:rPr lang="en-US" i="1" dirty="0" err="1" smtClean="0">
                <a:latin typeface="Berlin Sans FB" pitchFamily="34" charset="0"/>
              </a:rPr>
              <a:t>Wea</a:t>
            </a:r>
            <a:r>
              <a:rPr lang="en-US" i="1" dirty="0" smtClean="0">
                <a:latin typeface="Berlin Sans FB" pitchFamily="34" charset="0"/>
              </a:rPr>
              <a:t>. Rev</a:t>
            </a:r>
            <a:r>
              <a:rPr lang="en-US" dirty="0" smtClean="0">
                <a:latin typeface="Berlin Sans FB" pitchFamily="34" charset="0"/>
              </a:rPr>
              <a:t>. 132, 1721-1745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rlin Sans FB" pitchFamily="34" charset="0"/>
              </a:rPr>
              <a:t>Underwood et al. (2009): </a:t>
            </a:r>
            <a:r>
              <a:rPr lang="en-US" i="1" dirty="0" smtClean="0">
                <a:latin typeface="Berlin Sans FB" pitchFamily="34" charset="0"/>
              </a:rPr>
              <a:t>J. </a:t>
            </a:r>
            <a:r>
              <a:rPr lang="en-US" i="1" dirty="0" err="1" smtClean="0">
                <a:latin typeface="Berlin Sans FB" pitchFamily="34" charset="0"/>
              </a:rPr>
              <a:t>Hydromet</a:t>
            </a:r>
            <a:r>
              <a:rPr lang="en-US" i="1" dirty="0" smtClean="0">
                <a:latin typeface="Berlin Sans FB" pitchFamily="34" charset="0"/>
              </a:rPr>
              <a:t>. </a:t>
            </a:r>
            <a:r>
              <a:rPr lang="en-US" dirty="0" smtClean="0">
                <a:latin typeface="Berlin Sans FB" pitchFamily="34" charset="0"/>
              </a:rPr>
              <a:t>10, 1309-1326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rlin Sans FB" pitchFamily="34" charset="0"/>
                <a:sym typeface="Wingdings" pitchFamily="2" charset="2"/>
              </a:rPr>
              <a:t>Wallace and Hobbs (2006) </a:t>
            </a:r>
            <a:r>
              <a:rPr lang="en-US" i="1" dirty="0" smtClean="0">
                <a:latin typeface="Berlin Sans FB" pitchFamily="34" charset="0"/>
                <a:sym typeface="Wingdings" pitchFamily="2" charset="2"/>
              </a:rPr>
              <a:t>Atmospheric Science</a:t>
            </a:r>
            <a:r>
              <a:rPr lang="en-US" dirty="0" smtClean="0">
                <a:latin typeface="Berlin Sans FB" pitchFamily="34" charset="0"/>
                <a:sym typeface="Wingdings" pitchFamily="2" charset="2"/>
              </a:rPr>
              <a:t>, 483pp.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Overview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Why?</a:t>
            </a:r>
          </a:p>
          <a:p>
            <a:r>
              <a:rPr lang="en-US" smtClean="0">
                <a:latin typeface="Berlin Sans FB" pitchFamily="34" charset="0"/>
              </a:rPr>
              <a:t>Relevance to Avalanche Forecasting</a:t>
            </a:r>
          </a:p>
          <a:p>
            <a:r>
              <a:rPr lang="en-US" smtClean="0">
                <a:latin typeface="Berlin Sans FB" pitchFamily="34" charset="0"/>
              </a:rPr>
              <a:t>Atmospheric Dynamics 101</a:t>
            </a:r>
          </a:p>
          <a:p>
            <a:r>
              <a:rPr lang="en-US" smtClean="0">
                <a:latin typeface="Berlin Sans FB" pitchFamily="34" charset="0"/>
              </a:rPr>
              <a:t>Conditions Preceding Event</a:t>
            </a:r>
          </a:p>
          <a:p>
            <a:r>
              <a:rPr lang="en-US" smtClean="0">
                <a:latin typeface="Berlin Sans FB" pitchFamily="34" charset="0"/>
              </a:rPr>
              <a:t>Conditions During Event</a:t>
            </a:r>
          </a:p>
          <a:p>
            <a:r>
              <a:rPr lang="en-US" smtClean="0">
                <a:latin typeface="Berlin Sans FB" pitchFamily="34" charset="0"/>
              </a:rPr>
              <a:t>Conceptual Model of Extreme Convective Snowfall</a:t>
            </a:r>
          </a:p>
          <a:p>
            <a:r>
              <a:rPr lang="en-US" smtClean="0">
                <a:latin typeface="Berlin Sans FB" pitchFamily="34" charset="0"/>
              </a:rPr>
              <a:t>Take Home Techniques</a:t>
            </a:r>
          </a:p>
          <a:p>
            <a:r>
              <a:rPr lang="en-US" smtClean="0">
                <a:latin typeface="Berlin Sans FB" pitchFamily="34" charset="0"/>
              </a:rPr>
              <a:t>Conclusions and Future Work</a:t>
            </a:r>
          </a:p>
          <a:p>
            <a:endParaRPr lang="en-US" smtClean="0">
              <a:latin typeface="Berlin Sans FB" pitchFamily="34" charset="0"/>
            </a:endParaRPr>
          </a:p>
          <a:p>
            <a:endParaRPr lang="en-US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Why Play CSI?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810000"/>
          </a:xfrm>
        </p:spPr>
        <p:txBody>
          <a:bodyPr/>
          <a:lstStyle/>
          <a:p>
            <a:r>
              <a:rPr lang="en-US" sz="2300" smtClean="0">
                <a:latin typeface="Berlin Sans FB" pitchFamily="34" charset="0"/>
              </a:rPr>
              <a:t>Snowfall severely underforecasted by NWS. </a:t>
            </a:r>
          </a:p>
          <a:p>
            <a:pPr lvl="1"/>
            <a:r>
              <a:rPr lang="en-US" sz="1900" smtClean="0">
                <a:latin typeface="Berlin Sans FB" pitchFamily="34" charset="0"/>
              </a:rPr>
              <a:t>10cm predicted versus 50cm actual</a:t>
            </a:r>
          </a:p>
          <a:p>
            <a:r>
              <a:rPr lang="en-US" sz="2300" smtClean="0">
                <a:latin typeface="Berlin Sans FB" pitchFamily="34" charset="0"/>
              </a:rPr>
              <a:t>Events common in western NA during cold season </a:t>
            </a:r>
          </a:p>
          <a:p>
            <a:r>
              <a:rPr lang="en-US" sz="2300" smtClean="0">
                <a:latin typeface="Berlin Sans FB" pitchFamily="34" charset="0"/>
              </a:rPr>
              <a:t>Avalanches and burials were reported post-event</a:t>
            </a:r>
          </a:p>
          <a:p>
            <a:r>
              <a:rPr lang="en-US" sz="2300" smtClean="0">
                <a:latin typeface="Berlin Sans FB" pitchFamily="34" charset="0"/>
              </a:rPr>
              <a:t>Convective snow VERY hard to diagnose </a:t>
            </a:r>
          </a:p>
          <a:p>
            <a:pPr lvl="1"/>
            <a:r>
              <a:rPr lang="en-US" sz="1900" smtClean="0">
                <a:latin typeface="Berlin Sans FB" pitchFamily="34" charset="0"/>
              </a:rPr>
              <a:t>Significant role in mountain precipitation events (e.g. Keyser and Johnson 1984, Ralph et al. 2004, Underwood et al. 2009)</a:t>
            </a:r>
          </a:p>
        </p:txBody>
      </p:sp>
      <p:sp>
        <p:nvSpPr>
          <p:cNvPr id="15363" name="AutoShape 2" descr="https://clusterwebmail.dri.edu/webmail/attach/2009-11-12_1735-1746_BIMT_010403_QKM.jpg?sid=&amp;mbox=INBOX&amp;uid=3918&amp;number=4&amp;filename=2009-11-12_1735-1746_BIMT_010403_QK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Berlin Sans FB" pitchFamily="34" charset="0"/>
            </a:endParaRPr>
          </a:p>
        </p:txBody>
      </p:sp>
      <p:sp>
        <p:nvSpPr>
          <p:cNvPr id="15364" name="AutoShape 4" descr="https://clusterwebmail.dri.edu/webmail/attach/2009-11-12_1735-1746_BIMT_010403_QKM.jpg?sid=&amp;mbox=INBOX&amp;uid=3918&amp;number=4&amp;filename=2009-11-12_1735-1746_BIMT_010403_QK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Berlin Sans FB" pitchFamily="34" charset="0"/>
            </a:endParaRPr>
          </a:p>
        </p:txBody>
      </p:sp>
      <p:sp>
        <p:nvSpPr>
          <p:cNvPr id="15365" name="AutoShape 6" descr="https://clusterwebmail.dri.edu/webmail/attach/2009-11-12_1735-1746_BIMT_010403_QKM.jpg?sid=&amp;mbox=INBOX&amp;uid=3918&amp;number=4&amp;filename=2009-11-12_1735-1746_BIMT_010403_QK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Berlin Sans FB" pitchFamily="34" charset="0"/>
            </a:endParaRPr>
          </a:p>
        </p:txBody>
      </p:sp>
      <p:pic>
        <p:nvPicPr>
          <p:cNvPr id="15366" name="Picture 6" descr="t1.09316.USA_Composite.143.4000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0"/>
            <a:ext cx="67818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0" y="5934075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erlin Sans FB" pitchFamily="34" charset="0"/>
              </a:rPr>
              <a:t>MODIS Terra Image</a:t>
            </a:r>
          </a:p>
          <a:p>
            <a:r>
              <a:rPr lang="en-US">
                <a:latin typeface="Berlin Sans FB" pitchFamily="34" charset="0"/>
              </a:rPr>
              <a:t> 12 November 2009. U.Wisc. CIMMS</a:t>
            </a:r>
          </a:p>
        </p:txBody>
      </p:sp>
      <p:sp>
        <p:nvSpPr>
          <p:cNvPr id="9" name="Explosion 1 8"/>
          <p:cNvSpPr/>
          <p:nvPr/>
        </p:nvSpPr>
        <p:spPr>
          <a:xfrm rot="19516863">
            <a:off x="3644900" y="4745038"/>
            <a:ext cx="747713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Berlin Sans FB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20527060">
            <a:off x="1982788" y="5203825"/>
            <a:ext cx="1676400" cy="274638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Berlin Sans FB" pitchFamily="34" charset="0"/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28600" y="51054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lin Sans FB" pitchFamily="34" charset="0"/>
              </a:rPr>
              <a:t>Area of Explosive Convection!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3600" smtClean="0">
                <a:latin typeface="Berlin Sans FB" pitchFamily="34" charset="0"/>
              </a:rPr>
              <a:t>Relevance to Avalanche Forecasting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4648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Berlin Sans FB" pitchFamily="34" charset="0"/>
              </a:rPr>
              <a:t>Avalanche Generation Factors: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Berlin Sans FB" pitchFamily="34" charset="0"/>
              </a:rPr>
              <a:t>Rapid Loading</a:t>
            </a:r>
            <a:r>
              <a:rPr lang="en-US" sz="2200" dirty="0" smtClean="0">
                <a:latin typeface="Berlin Sans FB" pitchFamily="34" charset="0"/>
              </a:rPr>
              <a:t>:  &gt;7.5cm/hr (typical duration 2-8hrs)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Berlin Sans FB" pitchFamily="34" charset="0"/>
              </a:rPr>
              <a:t>Large Total Accumulations</a:t>
            </a:r>
            <a:r>
              <a:rPr lang="en-US" sz="2200" dirty="0" smtClean="0">
                <a:latin typeface="Berlin Sans FB" pitchFamily="34" charset="0"/>
              </a:rPr>
              <a:t>: &gt;20cm (Johnson and </a:t>
            </a:r>
            <a:r>
              <a:rPr lang="en-US" sz="2200" dirty="0" err="1" smtClean="0">
                <a:latin typeface="Berlin Sans FB" pitchFamily="34" charset="0"/>
              </a:rPr>
              <a:t>Petrescu</a:t>
            </a:r>
            <a:r>
              <a:rPr lang="en-US" sz="2200" dirty="0" smtClean="0">
                <a:latin typeface="Berlin Sans FB" pitchFamily="34" charset="0"/>
              </a:rPr>
              <a:t> 2005)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Berlin Sans FB" pitchFamily="34" charset="0"/>
              </a:rPr>
              <a:t>Spatially Variable Accumulation </a:t>
            </a:r>
            <a:r>
              <a:rPr lang="en-US" sz="2200" dirty="0" smtClean="0">
                <a:latin typeface="Berlin Sans FB" pitchFamily="34" charset="0"/>
              </a:rPr>
              <a:t>(</a:t>
            </a:r>
            <a:r>
              <a:rPr lang="en-US" sz="2200" dirty="0" err="1" smtClean="0">
                <a:latin typeface="Berlin Sans FB" pitchFamily="34" charset="0"/>
              </a:rPr>
              <a:t>Hoenisch</a:t>
            </a:r>
            <a:r>
              <a:rPr lang="en-US" sz="2200" dirty="0" smtClean="0">
                <a:latin typeface="Berlin Sans FB" pitchFamily="34" charset="0"/>
              </a:rPr>
              <a:t> 2008)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b="1" dirty="0" smtClean="0">
                <a:latin typeface="Berlin Sans FB" pitchFamily="34" charset="0"/>
              </a:rPr>
              <a:t>Independent of Terrain </a:t>
            </a:r>
            <a:r>
              <a:rPr lang="en-US" sz="2200" dirty="0" smtClean="0">
                <a:latin typeface="Berlin Sans FB" pitchFamily="34" charset="0"/>
              </a:rPr>
              <a:t>(Novak et al. 2004)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latin typeface="Berlin Sans FB" pitchFamily="34" charset="0"/>
              </a:rPr>
              <a:t>Cloud </a:t>
            </a:r>
            <a:r>
              <a:rPr lang="en-US" sz="2200" dirty="0" err="1" smtClean="0">
                <a:latin typeface="Berlin Sans FB" pitchFamily="34" charset="0"/>
              </a:rPr>
              <a:t>microphysics</a:t>
            </a:r>
            <a:r>
              <a:rPr lang="en-US" sz="2200" dirty="0" err="1" smtClean="0">
                <a:latin typeface="Berlin Sans FB" pitchFamily="34" charset="0"/>
                <a:sym typeface="Wingdings" pitchFamily="2" charset="2"/>
              </a:rPr>
              <a:t>Crystal</a:t>
            </a:r>
            <a:r>
              <a:rPr lang="en-US" sz="2200" dirty="0" smtClean="0">
                <a:latin typeface="Berlin Sans FB" pitchFamily="34" charset="0"/>
                <a:sym typeface="Wingdings" pitchFamily="2" charset="2"/>
              </a:rPr>
              <a:t> growth, riming (</a:t>
            </a:r>
            <a:r>
              <a:rPr lang="en-US" sz="2200" dirty="0" err="1" smtClean="0">
                <a:latin typeface="Berlin Sans FB" pitchFamily="34" charset="0"/>
                <a:sym typeface="Wingdings" pitchFamily="2" charset="2"/>
              </a:rPr>
              <a:t>LaChapelle</a:t>
            </a:r>
            <a:r>
              <a:rPr lang="en-US" sz="2200" dirty="0" smtClean="0">
                <a:latin typeface="Berlin Sans FB" pitchFamily="34" charset="0"/>
                <a:sym typeface="Wingdings" pitchFamily="2" charset="2"/>
              </a:rPr>
              <a:t> 1969, Wallace and Hobbs 2006)</a:t>
            </a:r>
            <a:endParaRPr lang="en-US" sz="2200" i="1" dirty="0" smtClean="0">
              <a:latin typeface="Berlin Sans FB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latin typeface="Berlin Sans FB" pitchFamily="34" charset="0"/>
              </a:rPr>
              <a:t>Avalanche Persistence Factors: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latin typeface="Berlin Sans FB" pitchFamily="34" charset="0"/>
              </a:rPr>
              <a:t>Establishment of thin snowpack due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Berlin Sans FB" pitchFamily="34" charset="0"/>
              </a:rPr>
              <a:t>to terrain independence</a:t>
            </a:r>
            <a:r>
              <a:rPr lang="en-US" sz="2200" dirty="0" smtClean="0">
                <a:latin typeface="Berlin Sans FB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latin typeface="Berlin Sans FB" pitchFamily="34" charset="0"/>
                <a:sym typeface="Wingdings" pitchFamily="2" charset="2"/>
              </a:rPr>
              <a:t>depth hoar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latin typeface="Berlin Sans FB" pitchFamily="34" charset="0"/>
                <a:sym typeface="Wingdings" pitchFamily="2" charset="2"/>
              </a:rPr>
              <a:t>Post cold frontal conditions of clear and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>
                <a:latin typeface="Berlin Sans FB" pitchFamily="34" charset="0"/>
                <a:sym typeface="Wingdings" pitchFamily="2" charset="2"/>
              </a:rPr>
              <a:t>	</a:t>
            </a:r>
            <a:r>
              <a:rPr lang="en-US" sz="2200" dirty="0" err="1" smtClean="0">
                <a:latin typeface="Berlin Sans FB" pitchFamily="34" charset="0"/>
                <a:sym typeface="Wingdings" pitchFamily="2" charset="2"/>
              </a:rPr>
              <a:t>cold</a:t>
            </a:r>
            <a:r>
              <a:rPr lang="en-US" sz="2200" b="1" dirty="0" err="1" smtClean="0">
                <a:latin typeface="Berlin Sans FB" pitchFamily="34" charset="0"/>
                <a:sym typeface="Wingdings" pitchFamily="2" charset="2"/>
              </a:rPr>
              <a:t>surface</a:t>
            </a:r>
            <a:r>
              <a:rPr lang="en-US" sz="2200" b="1" dirty="0" smtClean="0">
                <a:latin typeface="Berlin Sans FB" pitchFamily="34" charset="0"/>
                <a:sym typeface="Wingdings" pitchFamily="2" charset="2"/>
              </a:rPr>
              <a:t> hoar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Berlin Sans FB" pitchFamily="34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latin typeface="Berlin Sans FB" pitchFamily="34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latin typeface="Berlin Sans FB" pitchFamily="34" charset="0"/>
              <a:sym typeface="Wingdings" pitchFamily="2" charset="2"/>
            </a:endParaRPr>
          </a:p>
        </p:txBody>
      </p:sp>
      <p:pic>
        <p:nvPicPr>
          <p:cNvPr id="16387" name="Picture 4" descr="ross_pass_nov16 BF.pre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371600" y="6488113"/>
            <a:ext cx="373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erlin Sans FB" pitchFamily="34" charset="0"/>
              </a:rPr>
              <a:t>Ross Pass windslab. Courtesy GNFAC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smtClean="0"/>
              <a:t>Convection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838200"/>
            <a:ext cx="3581400" cy="3048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Convection is the flow of heat from warm region to cooler region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dirty="0" smtClean="0"/>
              <a:t>Tendency</a:t>
            </a:r>
            <a:r>
              <a:rPr lang="en-US" sz="3400" dirty="0" smtClean="0"/>
              <a:t>: </a:t>
            </a:r>
            <a:r>
              <a:rPr lang="en-US" dirty="0" smtClean="0"/>
              <a:t>atmospheric convection = </a:t>
            </a:r>
            <a:r>
              <a:rPr lang="en-US" dirty="0" err="1" smtClean="0"/>
              <a:t>supercells</a:t>
            </a:r>
            <a:r>
              <a:rPr lang="en-US" dirty="0" smtClean="0"/>
              <a:t> (</a:t>
            </a:r>
            <a:r>
              <a:rPr lang="en-US" dirty="0" err="1" smtClean="0"/>
              <a:t>mesoscale</a:t>
            </a:r>
            <a:r>
              <a:rPr lang="en-US" dirty="0" smtClean="0"/>
              <a:t> &lt;200km).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Reality</a:t>
            </a:r>
            <a:r>
              <a:rPr lang="en-US" dirty="0" smtClean="0"/>
              <a:t>: convection plays important role in many synoptic scale (&gt;200km)   events.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7411" name="Picture 2" descr="http://www.crh.noaa.gov/images/unr/07-14-04/Gary_Matthews_SuperCel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43350"/>
            <a:ext cx="4495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studycasts.wikispaces.com/file/view/convection.jpg/136365463/conv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2667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6" descr="https://clusterwebmail.dri.edu/webmail/attach/2009-11-12_1735-1746_BIMT_010403_QKM.jpg?sid=&amp;mbox=INBOX&amp;uid=3918&amp;number=4&amp;filename=2009-11-12_1735-1746_BIMT_010403_QK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AutoShape 8" descr="https://clusterwebmail.dri.edu/webmail/attach/2009-11-12_1735-1746_BIMT_010403_QKM.jpg?sid=&amp;mbox=INBOX&amp;uid=3918&amp;number=4&amp;filename=2009-11-12_1735-1746_BIMT_010403_QK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415" name="Picture 8" descr="2009-11-12_1735-1746_BIMT_010403_QK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962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533400" y="35814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‘Classic’ Supercell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4648200" y="35814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Synoptic Scale Roll Clouds from Event (MODIS)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5715000" y="5486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9" name="Picture 10" descr="http://3.bp.blogspot.com/_pgLzRG40pD4/S9Z4yYupkpI/AAAAAAAAAOo/9RFzqiyhtK8/s1600/Boiling+Wa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3775" y="533400"/>
            <a:ext cx="30702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ent Arrow 13"/>
          <p:cNvSpPr/>
          <p:nvPr/>
        </p:nvSpPr>
        <p:spPr>
          <a:xfrm flipH="1">
            <a:off x="1676400" y="5105400"/>
            <a:ext cx="838200" cy="1295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498392" flipH="1">
            <a:off x="290513" y="5381625"/>
            <a:ext cx="70485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erlin Sans FB" pitchFamily="34" charset="0"/>
              </a:rPr>
              <a:t>Atmospheric Dynamics Part I: Stability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r>
              <a:rPr lang="en-US" sz="2800" smtClean="0">
                <a:latin typeface="Berlin Sans FB" pitchFamily="34" charset="0"/>
              </a:rPr>
              <a:t>Stability of air refers to where an air parcel goes if displaced (Up, unstable; Down, stable)</a:t>
            </a:r>
          </a:p>
          <a:p>
            <a:r>
              <a:rPr lang="en-US" sz="2800" smtClean="0">
                <a:latin typeface="Berlin Sans FB" pitchFamily="34" charset="0"/>
              </a:rPr>
              <a:t>Convection requires unstable air! </a:t>
            </a:r>
          </a:p>
          <a:p>
            <a:r>
              <a:rPr lang="en-US" sz="2800" smtClean="0">
                <a:latin typeface="Berlin Sans FB" pitchFamily="34" charset="0"/>
              </a:rPr>
              <a:t>Stability of airmass defined by lapse rate </a:t>
            </a:r>
            <a:r>
              <a:rPr lang="el-GR" sz="2800" b="1" smtClean="0"/>
              <a:t>Γ</a:t>
            </a:r>
            <a:r>
              <a:rPr lang="en-US" sz="2800" smtClean="0">
                <a:latin typeface="Berlin Sans FB" pitchFamily="34" charset="0"/>
              </a:rPr>
              <a:t>=-dT/dz      where T is temperature and z is height</a:t>
            </a:r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905000" y="645795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T </a:t>
            </a:r>
            <a:r>
              <a:rPr lang="en-US" sz="2000" b="1">
                <a:latin typeface="Calibri" pitchFamily="34" charset="0"/>
                <a:sym typeface="Wingdings" pitchFamily="2" charset="2"/>
              </a:rPr>
              <a:t>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6629400" y="645795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T </a:t>
            </a:r>
            <a:r>
              <a:rPr lang="en-US" sz="2000" b="1">
                <a:latin typeface="Calibri" pitchFamily="34" charset="0"/>
                <a:sym typeface="Wingdings" pitchFamily="2" charset="2"/>
              </a:rPr>
              <a:t>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 rot="-5400000">
            <a:off x="4549775" y="4594225"/>
            <a:ext cx="447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 b="1">
                <a:latin typeface="Calibri" pitchFamily="34" charset="0"/>
                <a:sym typeface="Wingdings" pitchFamily="2" charset="2"/>
              </a:rPr>
              <a:t>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 rot="-5400000">
            <a:off x="-22225" y="4603750"/>
            <a:ext cx="447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 b="1">
                <a:latin typeface="Calibri" pitchFamily="34" charset="0"/>
                <a:sym typeface="Wingdings" pitchFamily="2" charset="2"/>
              </a:rPr>
              <a:t>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152400" y="5181600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 b="1">
                <a:latin typeface="Calibri" pitchFamily="34" charset="0"/>
                <a:sym typeface="Wingdings" pitchFamily="2" charset="2"/>
              </a:rPr>
              <a:t>Z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4724400" y="5105400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 </a:t>
            </a:r>
            <a:r>
              <a:rPr lang="en-US" sz="2000" b="1">
                <a:latin typeface="Calibri" pitchFamily="34" charset="0"/>
                <a:sym typeface="Wingdings" pitchFamily="2" charset="2"/>
              </a:rPr>
              <a:t>Z</a:t>
            </a:r>
            <a:endParaRPr lang="en-US" sz="2000" b="1">
              <a:latin typeface="Calibri" pitchFamily="34" charset="0"/>
            </a:endParaRPr>
          </a:p>
        </p:txBody>
      </p:sp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4295775"/>
            <a:ext cx="2540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91000"/>
            <a:ext cx="25908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6"/>
          <p:cNvSpPr txBox="1">
            <a:spLocks noChangeArrowheads="1"/>
          </p:cNvSpPr>
          <p:nvPr/>
        </p:nvSpPr>
        <p:spPr bwMode="auto">
          <a:xfrm>
            <a:off x="1762125" y="4953000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6324600" y="5029200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45" name="TextBox 18"/>
          <p:cNvSpPr txBox="1">
            <a:spLocks noChangeArrowheads="1"/>
          </p:cNvSpPr>
          <p:nvPr/>
        </p:nvSpPr>
        <p:spPr bwMode="auto">
          <a:xfrm>
            <a:off x="1524000" y="4191000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B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46" name="TextBox 19"/>
          <p:cNvSpPr txBox="1">
            <a:spLocks noChangeArrowheads="1"/>
          </p:cNvSpPr>
          <p:nvPr/>
        </p:nvSpPr>
        <p:spPr bwMode="auto">
          <a:xfrm>
            <a:off x="1066800" y="4191000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A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5867400" y="4552950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B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48" name="TextBox 21"/>
          <p:cNvSpPr txBox="1">
            <a:spLocks noChangeArrowheads="1"/>
          </p:cNvSpPr>
          <p:nvPr/>
        </p:nvSpPr>
        <p:spPr bwMode="auto">
          <a:xfrm>
            <a:off x="5334000" y="4552950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A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49" name="TextBox 22"/>
          <p:cNvSpPr txBox="1">
            <a:spLocks noChangeArrowheads="1"/>
          </p:cNvSpPr>
          <p:nvPr/>
        </p:nvSpPr>
        <p:spPr bwMode="auto">
          <a:xfrm>
            <a:off x="685800" y="64008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T(A)</a:t>
            </a:r>
            <a:endParaRPr lang="en-US" sz="2000">
              <a:latin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04800" y="55626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47700" y="55245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686300" y="56769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219700" y="56769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4" name="TextBox 34"/>
          <p:cNvSpPr txBox="1">
            <a:spLocks noChangeArrowheads="1"/>
          </p:cNvSpPr>
          <p:nvPr/>
        </p:nvSpPr>
        <p:spPr bwMode="auto">
          <a:xfrm>
            <a:off x="1219200" y="64008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T(B)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55" name="TextBox 35"/>
          <p:cNvSpPr txBox="1">
            <a:spLocks noChangeArrowheads="1"/>
          </p:cNvSpPr>
          <p:nvPr/>
        </p:nvSpPr>
        <p:spPr bwMode="auto">
          <a:xfrm>
            <a:off x="5715000" y="645795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T(B)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56" name="TextBox 36"/>
          <p:cNvSpPr txBox="1">
            <a:spLocks noChangeArrowheads="1"/>
          </p:cNvSpPr>
          <p:nvPr/>
        </p:nvSpPr>
        <p:spPr bwMode="auto">
          <a:xfrm>
            <a:off x="5181600" y="645795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  <a:sym typeface="Wingdings" pitchFamily="2" charset="2"/>
              </a:rPr>
              <a:t>T(A)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57" name="TextBox 37"/>
          <p:cNvSpPr txBox="1">
            <a:spLocks noChangeArrowheads="1"/>
          </p:cNvSpPr>
          <p:nvPr/>
        </p:nvSpPr>
        <p:spPr bwMode="auto">
          <a:xfrm>
            <a:off x="2438400" y="59436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alibri" pitchFamily="34" charset="0"/>
              </a:rPr>
              <a:t>Γ</a:t>
            </a:r>
            <a:r>
              <a:rPr lang="en-US" sz="2000" b="1">
                <a:latin typeface="Calibri" pitchFamily="34" charset="0"/>
              </a:rPr>
              <a:t>d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58" name="TextBox 38"/>
          <p:cNvSpPr txBox="1">
            <a:spLocks noChangeArrowheads="1"/>
          </p:cNvSpPr>
          <p:nvPr/>
        </p:nvSpPr>
        <p:spPr bwMode="auto">
          <a:xfrm>
            <a:off x="7010400" y="60150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alibri" pitchFamily="34" charset="0"/>
              </a:rPr>
              <a:t>Γ</a:t>
            </a:r>
            <a:r>
              <a:rPr lang="en-US" sz="2000" b="1">
                <a:latin typeface="Calibri" pitchFamily="34" charset="0"/>
              </a:rPr>
              <a:t>d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59" name="TextBox 39"/>
          <p:cNvSpPr txBox="1">
            <a:spLocks noChangeArrowheads="1"/>
          </p:cNvSpPr>
          <p:nvPr/>
        </p:nvSpPr>
        <p:spPr bwMode="auto">
          <a:xfrm>
            <a:off x="7010400" y="54102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alibri" pitchFamily="34" charset="0"/>
              </a:rPr>
              <a:t>Γ</a:t>
            </a:r>
            <a:r>
              <a:rPr lang="en-US" sz="2000" b="1">
                <a:latin typeface="Calibri" pitchFamily="34" charset="0"/>
              </a:rPr>
              <a:t>env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60" name="TextBox 40"/>
          <p:cNvSpPr txBox="1">
            <a:spLocks noChangeArrowheads="1"/>
          </p:cNvSpPr>
          <p:nvPr/>
        </p:nvSpPr>
        <p:spPr bwMode="auto">
          <a:xfrm>
            <a:off x="1752600" y="60150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alibri" pitchFamily="34" charset="0"/>
              </a:rPr>
              <a:t>Γ</a:t>
            </a:r>
            <a:r>
              <a:rPr lang="en-US" sz="2000" b="1">
                <a:latin typeface="Calibri" pitchFamily="34" charset="0"/>
              </a:rPr>
              <a:t>env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8461" name="TextBox 41"/>
          <p:cNvSpPr txBox="1">
            <a:spLocks noChangeArrowheads="1"/>
          </p:cNvSpPr>
          <p:nvPr/>
        </p:nvSpPr>
        <p:spPr bwMode="auto">
          <a:xfrm>
            <a:off x="685800" y="3886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Stable Conditions</a:t>
            </a:r>
          </a:p>
        </p:txBody>
      </p:sp>
      <p:sp>
        <p:nvSpPr>
          <p:cNvPr id="18462" name="TextBox 42"/>
          <p:cNvSpPr txBox="1">
            <a:spLocks noChangeArrowheads="1"/>
          </p:cNvSpPr>
          <p:nvPr/>
        </p:nvSpPr>
        <p:spPr bwMode="auto">
          <a:xfrm>
            <a:off x="5257800" y="38100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UNstable Conditions</a:t>
            </a:r>
          </a:p>
        </p:txBody>
      </p:sp>
      <p:sp>
        <p:nvSpPr>
          <p:cNvPr id="18463" name="TextBox 43"/>
          <p:cNvSpPr txBox="1">
            <a:spLocks noChangeArrowheads="1"/>
          </p:cNvSpPr>
          <p:nvPr/>
        </p:nvSpPr>
        <p:spPr bwMode="auto">
          <a:xfrm>
            <a:off x="3124200" y="5334000"/>
            <a:ext cx="152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Lift from O to height of A and B along</a:t>
            </a:r>
            <a:r>
              <a:rPr lang="el-GR" b="1">
                <a:latin typeface="Calibri" pitchFamily="34" charset="0"/>
              </a:rPr>
              <a:t> Γ</a:t>
            </a:r>
            <a:r>
              <a:rPr lang="en-US" b="1">
                <a:latin typeface="Calibri" pitchFamily="34" charset="0"/>
              </a:rPr>
              <a:t>d</a:t>
            </a:r>
            <a:r>
              <a:rPr lang="en-US">
                <a:latin typeface="Calibri" pitchFamily="34" charset="0"/>
              </a:rPr>
              <a:t>.  T(A)&lt;T(B), returns to O.</a:t>
            </a:r>
          </a:p>
        </p:txBody>
      </p:sp>
      <p:sp>
        <p:nvSpPr>
          <p:cNvPr id="18464" name="TextBox 44"/>
          <p:cNvSpPr txBox="1">
            <a:spLocks noChangeArrowheads="1"/>
          </p:cNvSpPr>
          <p:nvPr/>
        </p:nvSpPr>
        <p:spPr bwMode="auto">
          <a:xfrm>
            <a:off x="7620000" y="5334000"/>
            <a:ext cx="152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Repeat lift along</a:t>
            </a:r>
            <a:r>
              <a:rPr lang="el-GR" b="1">
                <a:latin typeface="Calibri" pitchFamily="34" charset="0"/>
              </a:rPr>
              <a:t> Γ</a:t>
            </a:r>
            <a:r>
              <a:rPr lang="en-US" b="1">
                <a:latin typeface="Calibri" pitchFamily="34" charset="0"/>
              </a:rPr>
              <a:t>d</a:t>
            </a:r>
            <a:r>
              <a:rPr lang="en-US">
                <a:latin typeface="Calibri" pitchFamily="34" charset="0"/>
              </a:rPr>
              <a:t>.  T(A)&gt;T(B), parcel goes UP!</a:t>
            </a:r>
          </a:p>
        </p:txBody>
      </p:sp>
      <p:sp>
        <p:nvSpPr>
          <p:cNvPr id="46" name="Curved Down Arrow 45"/>
          <p:cNvSpPr/>
          <p:nvPr/>
        </p:nvSpPr>
        <p:spPr>
          <a:xfrm>
            <a:off x="3200400" y="4267200"/>
            <a:ext cx="1219200" cy="91440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Up Arrow 46"/>
          <p:cNvSpPr/>
          <p:nvPr/>
        </p:nvSpPr>
        <p:spPr>
          <a:xfrm>
            <a:off x="8229600" y="3200400"/>
            <a:ext cx="609600" cy="2209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Parcel</a:t>
            </a:r>
            <a:endParaRPr lang="en-US" sz="2400" b="1" dirty="0"/>
          </a:p>
        </p:txBody>
      </p:sp>
      <p:sp>
        <p:nvSpPr>
          <p:cNvPr id="48" name="Cloud 47"/>
          <p:cNvSpPr/>
          <p:nvPr/>
        </p:nvSpPr>
        <p:spPr>
          <a:xfrm>
            <a:off x="7620000" y="4876800"/>
            <a:ext cx="609600" cy="304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Cloud 48"/>
          <p:cNvSpPr/>
          <p:nvPr/>
        </p:nvSpPr>
        <p:spPr>
          <a:xfrm>
            <a:off x="7391400" y="3733800"/>
            <a:ext cx="914400" cy="6096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Cloud 49"/>
          <p:cNvSpPr/>
          <p:nvPr/>
        </p:nvSpPr>
        <p:spPr>
          <a:xfrm>
            <a:off x="7848600" y="2057400"/>
            <a:ext cx="1295400" cy="8382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Lightning Bolt 50"/>
          <p:cNvSpPr/>
          <p:nvPr/>
        </p:nvSpPr>
        <p:spPr>
          <a:xfrm>
            <a:off x="8610600" y="2590800"/>
            <a:ext cx="381000" cy="685800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Cloud 52"/>
          <p:cNvSpPr/>
          <p:nvPr/>
        </p:nvSpPr>
        <p:spPr>
          <a:xfrm>
            <a:off x="2971800" y="4953000"/>
            <a:ext cx="609600" cy="304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smtClean="0">
                <a:latin typeface="Berlin Sans FB" pitchFamily="34" charset="0"/>
              </a:rPr>
              <a:t>Atmospheric Dynamics Part II: Balanced and Unbalanced Jets</a:t>
            </a:r>
          </a:p>
        </p:txBody>
      </p:sp>
      <p:sp>
        <p:nvSpPr>
          <p:cNvPr id="19458" name="AutoShape 8" descr="https://mail-n.dri.edu:444/attach/091119195954.gif?sid=&amp;mbox=INBOX&amp;uid=2452&amp;number=4&amp;filename=09111919595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59" name="AutoShape 10" descr="https://mail-n.dri.edu:444/attach/091119195954.gif?sid=&amp;mbox=INBOX&amp;uid=2452&amp;number=4&amp;filename=09111919595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0" name="AutoShape 12" descr="https://mail-n.dri.edu:444/attach/091119195954.gif?sid=&amp;mbox=INBOX&amp;uid=2452&amp;number=4&amp;filename=09111919595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1" name="AutoShape 14" descr="https://mail-n.dri.edu:444/attach/091119195954.gif?sid=&amp;mbox=INBOX&amp;uid=2452&amp;number=4&amp;filename=09111919595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2" name="AutoShape 16" descr="Schematic of synoptic conditions for a prefrontal dust sto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9463" name="Picture 12" descr="Jet_Stream_3D-630x4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6238"/>
            <a:ext cx="46482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152400" y="1676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V</a:t>
            </a:r>
            <a:r>
              <a:rPr lang="en-US" baseline="-25000">
                <a:latin typeface="Calibri" pitchFamily="34" charset="0"/>
              </a:rPr>
              <a:t>tot</a:t>
            </a:r>
            <a:r>
              <a:rPr lang="en-US">
                <a:latin typeface="Calibri" pitchFamily="34" charset="0"/>
              </a:rPr>
              <a:t>=V</a:t>
            </a:r>
            <a:r>
              <a:rPr lang="en-US" baseline="-25000">
                <a:latin typeface="Calibri" pitchFamily="34" charset="0"/>
              </a:rPr>
              <a:t>g</a:t>
            </a:r>
            <a:r>
              <a:rPr lang="en-US">
                <a:latin typeface="Calibri" pitchFamily="34" charset="0"/>
              </a:rPr>
              <a:t>+V</a:t>
            </a:r>
            <a:r>
              <a:rPr lang="en-US" baseline="-25000">
                <a:latin typeface="Calibri" pitchFamily="34" charset="0"/>
              </a:rPr>
              <a:t>ag</a:t>
            </a:r>
          </a:p>
        </p:txBody>
      </p:sp>
      <p:sp>
        <p:nvSpPr>
          <p:cNvPr id="19465" name="TextBox 14"/>
          <p:cNvSpPr txBox="1">
            <a:spLocks noChangeArrowheads="1"/>
          </p:cNvSpPr>
          <p:nvPr/>
        </p:nvSpPr>
        <p:spPr bwMode="auto">
          <a:xfrm>
            <a:off x="0" y="19812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V</a:t>
            </a:r>
            <a:r>
              <a:rPr lang="en-US" baseline="-25000">
                <a:latin typeface="Calibri" pitchFamily="34" charset="0"/>
              </a:rPr>
              <a:t>ag</a:t>
            </a:r>
            <a:r>
              <a:rPr lang="en-US">
                <a:latin typeface="Calibri" pitchFamily="34" charset="0"/>
              </a:rPr>
              <a:t>=</a:t>
            </a:r>
            <a:r>
              <a:rPr lang="en-US">
                <a:solidFill>
                  <a:srgbClr val="00B050"/>
                </a:solidFill>
                <a:latin typeface="Calibri" pitchFamily="34" charset="0"/>
              </a:rPr>
              <a:t>Isallobaric</a:t>
            </a:r>
            <a:r>
              <a:rPr lang="en-US">
                <a:latin typeface="Calibri" pitchFamily="34" charset="0"/>
              </a:rPr>
              <a:t> +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Inertial Advective</a:t>
            </a:r>
          </a:p>
        </p:txBody>
      </p:sp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457200" y="46593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B050"/>
                </a:solidFill>
                <a:latin typeface="Calibri" pitchFamily="34" charset="0"/>
              </a:rPr>
              <a:t>Isallobaric</a:t>
            </a:r>
          </a:p>
        </p:txBody>
      </p: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3200400" y="40386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Inertial Advective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267200" y="2209800"/>
            <a:ext cx="152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0" y="2590800"/>
            <a:ext cx="304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400854">
            <a:off x="3568700" y="1352550"/>
            <a:ext cx="266700" cy="1295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>
          <a:xfrm rot="6639533">
            <a:off x="822325" y="2305051"/>
            <a:ext cx="173037" cy="9001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Down Arrow 21"/>
          <p:cNvSpPr/>
          <p:nvPr/>
        </p:nvSpPr>
        <p:spPr>
          <a:xfrm rot="6089955">
            <a:off x="3532982" y="2643981"/>
            <a:ext cx="239712" cy="1203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7900457">
            <a:off x="781844" y="3296444"/>
            <a:ext cx="271463" cy="124777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0800000">
            <a:off x="2743200" y="2057400"/>
            <a:ext cx="304800" cy="1095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0736596">
            <a:off x="836613" y="2730500"/>
            <a:ext cx="3227387" cy="6000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UPPER LEVEL JET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10611592">
            <a:off x="1562100" y="2900363"/>
            <a:ext cx="228600" cy="138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77" name="Picture 4" descr="http://www.zamg.ac.at/eumetrain/EUMeTrain2005/Cyclogenesis/Content/Images/fi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4191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8" name="TextBox 33"/>
          <p:cNvSpPr txBox="1">
            <a:spLocks noChangeArrowheads="1"/>
          </p:cNvSpPr>
          <p:nvPr/>
        </p:nvSpPr>
        <p:spPr bwMode="auto">
          <a:xfrm>
            <a:off x="914400" y="1219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Balanced Jet Streak, 3D</a:t>
            </a:r>
          </a:p>
        </p:txBody>
      </p:sp>
      <p:sp>
        <p:nvSpPr>
          <p:cNvPr id="19479" name="TextBox 34"/>
          <p:cNvSpPr txBox="1">
            <a:spLocks noChangeArrowheads="1"/>
          </p:cNvSpPr>
          <p:nvPr/>
        </p:nvSpPr>
        <p:spPr bwMode="auto">
          <a:xfrm>
            <a:off x="5105400" y="1143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Balanced Jet Streak, X-Y space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0" y="5029200"/>
            <a:ext cx="4648200" cy="1828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rlin Sans FB" pitchFamily="34" charset="0"/>
              </a:rPr>
              <a:t>Balanced Streak: Energy conversions decelerate flow.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Berlin Sans FB" pitchFamily="34" charset="0"/>
              </a:rPr>
              <a:t>Unbalanced: Exiting parcels accelerate! 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9" name="Up Arrow 38"/>
          <p:cNvSpPr/>
          <p:nvPr/>
        </p:nvSpPr>
        <p:spPr>
          <a:xfrm rot="10800000">
            <a:off x="8229600" y="2133600"/>
            <a:ext cx="304800" cy="14478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82" name="AutoShape 9" descr="https://clusterwebmail.dri.edu/webmail/attach/IMG16170.png?sid=&amp;mbox=INBOX&amp;uid=4018&amp;number=4&amp;filename=IMG1617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94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495800"/>
            <a:ext cx="20716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2300" y="4495800"/>
            <a:ext cx="2171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Up Arrow 31"/>
          <p:cNvSpPr/>
          <p:nvPr/>
        </p:nvSpPr>
        <p:spPr>
          <a:xfrm>
            <a:off x="8610600" y="2057400"/>
            <a:ext cx="533400" cy="1600200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Up Arrow 32"/>
          <p:cNvSpPr/>
          <p:nvPr/>
        </p:nvSpPr>
        <p:spPr>
          <a:xfrm rot="5563283">
            <a:off x="5684044" y="5969794"/>
            <a:ext cx="258763" cy="1082675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Up Arrow 35"/>
          <p:cNvSpPr/>
          <p:nvPr/>
        </p:nvSpPr>
        <p:spPr>
          <a:xfrm rot="3086479">
            <a:off x="7784306" y="5969794"/>
            <a:ext cx="293688" cy="952500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029200" y="6172200"/>
            <a:ext cx="1143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562600" y="6324600"/>
            <a:ext cx="1143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315200" y="6096000"/>
            <a:ext cx="1143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467600" y="6400800"/>
            <a:ext cx="1143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2" name="TextBox 44"/>
          <p:cNvSpPr txBox="1">
            <a:spLocks noChangeArrowheads="1"/>
          </p:cNvSpPr>
          <p:nvPr/>
        </p:nvSpPr>
        <p:spPr bwMode="auto">
          <a:xfrm>
            <a:off x="5334000" y="41910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Balanced                   Unbalanced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erlin Sans FB" pitchFamily="34" charset="0"/>
              </a:rPr>
              <a:t>Study Area: Bozeman, Montana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1524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Valley Elevation +/- 1500m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Mountain Elevations +/- 3000m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erlin Sans FB" pitchFamily="34" charset="0"/>
              </a:rPr>
              <a:t>Complex Terrain!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4" name="Picture 3" descr="bozemanlargear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5621338" cy="4343400"/>
          </a:xfrm>
          <a:prstGeom prst="rect">
            <a:avLst/>
          </a:prstGeom>
          <a:ln w="15875" cmpd="sng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 descr="mountai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31950"/>
            <a:ext cx="4038600" cy="522605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Analysis Dataset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/>
          <a:lstStyle/>
          <a:p>
            <a:r>
              <a:rPr lang="en-US" smtClean="0">
                <a:latin typeface="Berlin Sans FB" pitchFamily="34" charset="0"/>
              </a:rPr>
              <a:t>North American Regional Reanalysis (Mesinger et al. 2006) </a:t>
            </a:r>
          </a:p>
          <a:p>
            <a:pPr lvl="1"/>
            <a:r>
              <a:rPr lang="en-US" smtClean="0">
                <a:latin typeface="Berlin Sans FB" pitchFamily="34" charset="0"/>
              </a:rPr>
              <a:t>NOAA National Operational Model Archive and Distribution System (NOMADS).</a:t>
            </a:r>
            <a:r>
              <a:rPr lang="en-US" smtClean="0">
                <a:latin typeface="Berlin Sans FB" pitchFamily="34" charset="0"/>
                <a:hlinkClick r:id="rId2"/>
              </a:rPr>
              <a:t> </a:t>
            </a:r>
            <a:endParaRPr lang="en-US" smtClean="0">
              <a:latin typeface="Berlin Sans FB" pitchFamily="34" charset="0"/>
            </a:endParaRPr>
          </a:p>
          <a:p>
            <a:pPr lvl="1"/>
            <a:r>
              <a:rPr lang="en-US" smtClean="0">
                <a:latin typeface="Berlin Sans FB" pitchFamily="34" charset="0"/>
              </a:rPr>
              <a:t>36km grid, 27 pressure levels</a:t>
            </a:r>
          </a:p>
          <a:p>
            <a:pPr lvl="1"/>
            <a:r>
              <a:rPr lang="en-US" smtClean="0">
                <a:latin typeface="Berlin Sans FB" pitchFamily="34" charset="0"/>
              </a:rPr>
              <a:t>Period: </a:t>
            </a:r>
            <a:r>
              <a:rPr lang="en-US" b="1" smtClean="0">
                <a:solidFill>
                  <a:srgbClr val="7030A0"/>
                </a:solidFill>
                <a:latin typeface="Berlin Sans FB" pitchFamily="34" charset="0"/>
              </a:rPr>
              <a:t>00Z 12 November to 12Z 13 November 2009</a:t>
            </a:r>
            <a:r>
              <a:rPr lang="en-US" smtClean="0">
                <a:latin typeface="Berlin Sans FB" pitchFamily="34" charset="0"/>
              </a:rPr>
              <a:t> 3hr intervals.</a:t>
            </a:r>
          </a:p>
          <a:p>
            <a:r>
              <a:rPr lang="en-US" smtClean="0">
                <a:latin typeface="Berlin Sans FB" pitchFamily="34" charset="0"/>
              </a:rPr>
              <a:t>All relevant dynamic and thermodynamic fields </a:t>
            </a:r>
          </a:p>
          <a:p>
            <a:pPr lvl="1"/>
            <a:r>
              <a:rPr lang="en-US" smtClean="0">
                <a:latin typeface="Berlin Sans FB" pitchFamily="34" charset="0"/>
              </a:rPr>
              <a:t>850mb to 150mb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826</Words>
  <Application>Microsoft Office PowerPoint</Application>
  <PresentationFormat>On-screen Show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Berlin Sans FB</vt:lpstr>
      <vt:lpstr>Wingdings</vt:lpstr>
      <vt:lpstr>Office Theme</vt:lpstr>
      <vt:lpstr>Playing CSI: A Case Study of the November 12th, 2009 Snow Event in Bozeman, Montana</vt:lpstr>
      <vt:lpstr>Overview</vt:lpstr>
      <vt:lpstr>Why Play CSI?</vt:lpstr>
      <vt:lpstr>Relevance to Avalanche Forecasting</vt:lpstr>
      <vt:lpstr>Convection</vt:lpstr>
      <vt:lpstr>Atmospheric Dynamics Part I: Stability</vt:lpstr>
      <vt:lpstr>Atmospheric Dynamics Part II: Balanced and Unbalanced Jets</vt:lpstr>
      <vt:lpstr>Study Area: Bozeman, Montana</vt:lpstr>
      <vt:lpstr>Analysis Dataset</vt:lpstr>
      <vt:lpstr>Conditions Preceeding Event: 12Z 12 November 2009</vt:lpstr>
      <vt:lpstr> </vt:lpstr>
      <vt:lpstr>Convective Indicators During Event</vt:lpstr>
      <vt:lpstr>Spatial Variability of Snowfall</vt:lpstr>
      <vt:lpstr>Extreme Convective Snowfall: A Recipe</vt:lpstr>
      <vt:lpstr>Take Home Messages and Techniques For the Avalanche Community</vt:lpstr>
      <vt:lpstr>Conclusions and Future Work</vt:lpstr>
      <vt:lpstr>References and Acknowledgements</vt:lpstr>
    </vt:vector>
  </TitlesOfParts>
  <Company>DRI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CSI: A Case Study of the November 12th, 2009 Snow Event in Bozeman, Montana</dc:title>
  <dc:creator>hatchett</dc:creator>
  <cp:lastModifiedBy>Pat Arnott</cp:lastModifiedBy>
  <cp:revision>92</cp:revision>
  <dcterms:created xsi:type="dcterms:W3CDTF">2010-10-19T18:58:39Z</dcterms:created>
  <dcterms:modified xsi:type="dcterms:W3CDTF">2010-10-21T20:56:58Z</dcterms:modified>
</cp:coreProperties>
</file>