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3" r:id="rId11"/>
    <p:sldId id="264" r:id="rId12"/>
    <p:sldId id="258" r:id="rId13"/>
    <p:sldId id="267" r:id="rId14"/>
    <p:sldId id="266" r:id="rId15"/>
    <p:sldId id="260" r:id="rId16"/>
    <p:sldId id="268" r:id="rId17"/>
    <p:sldId id="269" r:id="rId18"/>
    <p:sldId id="270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7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3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26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663C-65FC-4D3E-9EB2-D6496643454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123E7-C6C3-4B64-8829-FCD3ACEE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ATMS 360 – University of Nevada Reno CO</a:t>
            </a:r>
            <a:r>
              <a:rPr lang="en-US" baseline="-25000" dirty="0" smtClean="0"/>
              <a:t>2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Presented by Nick Burgener, Sam Taylor, and Jasmine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Calibration for Temperature and Pressure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26" y="996440"/>
            <a:ext cx="9432145" cy="1883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25" y="3179930"/>
            <a:ext cx="9432145" cy="27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Equations used by the CO</a:t>
            </a:r>
            <a:r>
              <a:rPr lang="en-US" b="1" baseline="-25000" dirty="0" smtClean="0"/>
              <a:t>2</a:t>
            </a:r>
            <a:r>
              <a:rPr lang="en-US" b="1" dirty="0" smtClean="0"/>
              <a:t> Sensor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6567"/>
                <a:ext cx="10515600" cy="499143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4400" dirty="0" smtClean="0"/>
                  <a:t>[CO</a:t>
                </a:r>
                <a:r>
                  <a:rPr lang="en-US" sz="4400" baseline="-25000" dirty="0" smtClean="0"/>
                  <a:t>2</a:t>
                </a:r>
                <a:r>
                  <a:rPr lang="en-US" sz="4400" dirty="0" smtClean="0"/>
                  <a:t> ppm Calibrated]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4400" dirty="0"/>
                      <m:t>CO</m:t>
                    </m:r>
                    <m:r>
                      <m:rPr>
                        <m:nor/>
                      </m:rPr>
                      <a:rPr lang="en-US" sz="4400" baseline="-25000" dirty="0"/>
                      <m:t>2</m:t>
                    </m:r>
                    <m:r>
                      <m:rPr>
                        <m:nor/>
                      </m:rPr>
                      <a:rPr lang="en-US" sz="4400" dirty="0"/>
                      <m:t>ppm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</a:rPr>
                      <m:t>Raw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4400" b="0" i="0" baseline="-25000" smtClean="0">
                            <a:latin typeface="Cambria Math" panose="02040503050406030204" pitchFamily="18" charset="0"/>
                          </a:rPr>
                          <m:t>standard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4400" b="0" i="0" baseline="-25000" smtClean="0">
                            <a:latin typeface="Cambria Math" panose="02040503050406030204" pitchFamily="18" charset="0"/>
                          </a:rPr>
                          <m:t>local</m:t>
                        </m:r>
                      </m:den>
                    </m:f>
                  </m:oMath>
                </a14:m>
                <a:r>
                  <a:rPr lang="en-US" sz="4400" dirty="0" smtClean="0"/>
                  <a:t>]</a:t>
                </a:r>
              </a:p>
              <a:p>
                <a:pPr marL="0" indent="0" algn="ctr">
                  <a:buNone/>
                </a:pPr>
                <a:endParaRPr lang="en-US" sz="4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4400" baseline="-25000">
                            <a:latin typeface="Cambria Math" panose="02040503050406030204" pitchFamily="18" charset="0"/>
                          </a:rPr>
                          <m:t>standard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4400" baseline="-25000">
                            <a:latin typeface="Cambria Math" panose="02040503050406030204" pitchFamily="18" charset="0"/>
                          </a:rPr>
                          <m:t>local</m:t>
                        </m:r>
                      </m:den>
                    </m:f>
                  </m:oMath>
                </a14:m>
                <a:r>
                  <a:rPr lang="en-US" sz="4400" dirty="0" smtClean="0"/>
                  <a:t>=[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4400" b="0" i="0" baseline="-25000" smtClean="0">
                            <a:latin typeface="Cambria Math" panose="02040503050406030204" pitchFamily="18" charset="0"/>
                          </a:rPr>
                          <m:t>standard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4400" b="0" i="0" baseline="-25000" smtClean="0">
                            <a:latin typeface="Cambria Math" panose="02040503050406030204" pitchFamily="18" charset="0"/>
                          </a:rPr>
                          <m:t>local</m:t>
                        </m:r>
                      </m:den>
                    </m:f>
                    <m:r>
                      <a:rPr lang="en-US" sz="44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4400" b="0" i="0" baseline="-25000" smtClean="0">
                            <a:latin typeface="Cambria Math" panose="02040503050406030204" pitchFamily="18" charset="0"/>
                          </a:rPr>
                          <m:t>local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4400" b="0" i="0" baseline="-25000" smtClean="0">
                            <a:latin typeface="Cambria Math" panose="02040503050406030204" pitchFamily="18" charset="0"/>
                          </a:rPr>
                          <m:t>standard</m:t>
                        </m:r>
                      </m:den>
                    </m:f>
                  </m:oMath>
                </a14:m>
                <a:r>
                  <a:rPr lang="en-US" sz="4400" dirty="0" smtClean="0"/>
                  <a:t>]</a:t>
                </a:r>
              </a:p>
              <a:p>
                <a:pPr marL="0" indent="0" algn="ctr">
                  <a:buNone/>
                </a:pPr>
                <a:endParaRPr lang="en-US" sz="4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3200" baseline="-25000">
                        <a:latin typeface="Cambria Math" panose="02040503050406030204" pitchFamily="18" charset="0"/>
                      </a:rPr>
                      <m:t>standard</m:t>
                    </m:r>
                  </m:oMath>
                </a14:m>
                <a:r>
                  <a:rPr lang="en-US" sz="3200" dirty="0"/>
                  <a:t>= 1013.25 </a:t>
                </a:r>
                <a:r>
                  <a:rPr lang="en-US" sz="3200" dirty="0" err="1"/>
                  <a:t>mb</a:t>
                </a:r>
                <a:endParaRPr lang="en-US" sz="3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3200" baseline="-25000">
                        <a:latin typeface="Cambria Math" panose="02040503050406030204" pitchFamily="18" charset="0"/>
                      </a:rPr>
                      <m:t>standard</m:t>
                    </m:r>
                  </m:oMath>
                </a14:m>
                <a:r>
                  <a:rPr lang="en-US" sz="3200" dirty="0"/>
                  <a:t>= 273.15K</a:t>
                </a:r>
              </a:p>
              <a:p>
                <a:pPr marL="0" indent="0" algn="ctr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6567"/>
                <a:ext cx="10515600" cy="4991433"/>
              </a:xfrm>
              <a:blipFill rotWithShape="0">
                <a:blip r:embed="rId2"/>
                <a:stretch>
                  <a:fillRect t="-3297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0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Calibration for Temperature and Pressure Cont.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4019726"/>
            <a:ext cx="9493973" cy="16553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9684" y="1733266"/>
                <a:ext cx="11273050" cy="2286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sensor records the CO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measurements 1000 times and then averages them together.  The resulting number is reported as the “raw” CO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data.  After this, the “raw” number that was reported is calibrated for local temperature and pressure using this equation: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</a:rPr>
                          <m:t>standard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</a:rPr>
                          <m:t>local</m:t>
                        </m:r>
                      </m:den>
                    </m:f>
                  </m:oMath>
                </a14:m>
                <a:r>
                  <a:rPr lang="en-US" sz="3600" dirty="0"/>
                  <a:t>=[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</a:rPr>
                          <m:t>standard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</a:rPr>
                          <m:t>local</m:t>
                        </m:r>
                      </m:den>
                    </m:f>
                    <m:r>
                      <a:rPr lang="en-US" sz="3600" dirty="0"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</a:rPr>
                          <m:t>local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</a:rPr>
                          <m:t>standard</m:t>
                        </m:r>
                      </m:den>
                    </m:f>
                  </m:oMath>
                </a14:m>
                <a:r>
                  <a:rPr lang="en-US" sz="3600" dirty="0"/>
                  <a:t>]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4" y="1733266"/>
                <a:ext cx="11273050" cy="2286460"/>
              </a:xfrm>
              <a:prstGeom prst="rect">
                <a:avLst/>
              </a:prstGeom>
              <a:blipFill rotWithShape="0">
                <a:blip r:embed="rId3"/>
                <a:stretch>
                  <a:fillRect l="-432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400 ppm Calibration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6" y="1554211"/>
            <a:ext cx="10636967" cy="1783521"/>
          </a:xfrm>
        </p:spPr>
      </p:pic>
      <p:sp>
        <p:nvSpPr>
          <p:cNvPr id="5" name="TextBox 4"/>
          <p:cNvSpPr txBox="1"/>
          <p:nvPr/>
        </p:nvSpPr>
        <p:spPr>
          <a:xfrm>
            <a:off x="777516" y="3337732"/>
            <a:ext cx="1036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Before the calibration was applied, teensy card 4 appeared to be very inaccurate.  However, once the card was calibrated for 400 ppm, it lined up nicely with the rest of the cards.  Card 3 appeared to have some strange 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Data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Non-calibrated Time Series: data from all four cards varied from each other.</a:t>
            </a:r>
          </a:p>
          <a:p>
            <a:r>
              <a:rPr lang="en-US" dirty="0" smtClean="0"/>
              <a:t>After calibration, data was averaged around 400ppm between 17:45 - 18:45 (10:45 am – 11:45 am).</a:t>
            </a:r>
          </a:p>
          <a:p>
            <a:r>
              <a:rPr lang="en-US" dirty="0" smtClean="0"/>
              <a:t>Fluctuations in data could suggest tampered levels of CO</a:t>
            </a:r>
            <a:r>
              <a:rPr lang="en-US" baseline="-25000" dirty="0" smtClean="0"/>
              <a:t>2</a:t>
            </a:r>
            <a:r>
              <a:rPr lang="en-US" dirty="0" smtClean="0"/>
              <a:t> at surface.</a:t>
            </a:r>
          </a:p>
          <a:p>
            <a:r>
              <a:rPr lang="en-US" dirty="0" smtClean="0"/>
              <a:t>Fluctuations in data could be caused by card mechanics.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345979"/>
            <a:ext cx="3932237" cy="1069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Card Status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 1 was described to be standard as it found 400ppm during personal data collection.</a:t>
            </a:r>
          </a:p>
          <a:p>
            <a:r>
              <a:rPr lang="en-US" dirty="0" smtClean="0"/>
              <a:t>Card 2 followed similar pattern despite modifications/location difference.</a:t>
            </a:r>
          </a:p>
          <a:p>
            <a:r>
              <a:rPr lang="en-US" dirty="0" smtClean="0"/>
              <a:t>Card 4 recorded outlier data before calibration.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34626" y="1985917"/>
            <a:ext cx="3742553" cy="2584449"/>
          </a:xfrm>
        </p:spPr>
        <p:txBody>
          <a:bodyPr/>
          <a:lstStyle/>
          <a:p>
            <a:r>
              <a:rPr lang="en-US" dirty="0" smtClean="0"/>
              <a:t>Card 2 </a:t>
            </a:r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7" y="2382790"/>
            <a:ext cx="3742553" cy="31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Improvements? Yes!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Hypothesized Card 3 was short-circuited due to contact with a metal pole.</a:t>
            </a:r>
          </a:p>
          <a:p>
            <a:r>
              <a:rPr lang="en-US" dirty="0" smtClean="0"/>
              <a:t>Securing/Examining surrounding area to minimize interference.</a:t>
            </a:r>
          </a:p>
          <a:p>
            <a:r>
              <a:rPr lang="en-US" dirty="0" smtClean="0"/>
              <a:t>Making certain each card worked appropriately.</a:t>
            </a:r>
          </a:p>
          <a:p>
            <a:r>
              <a:rPr lang="en-US" dirty="0" smtClean="0"/>
              <a:t>Test runs versus actual runs.</a:t>
            </a:r>
          </a:p>
          <a:p>
            <a:r>
              <a:rPr lang="en-US" dirty="0" smtClean="0"/>
              <a:t>More cards for larger data pool.</a:t>
            </a:r>
          </a:p>
          <a:p>
            <a:r>
              <a:rPr lang="en-US" dirty="0" smtClean="0"/>
              <a:t>Ensuring proper activation/warm-up time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8248" y="27432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Questions? Comments? Stories?</a:t>
            </a:r>
            <a:br>
              <a:rPr lang="en-US" sz="4800" dirty="0" smtClean="0"/>
            </a:br>
            <a:r>
              <a:rPr lang="en-US" sz="4800" dirty="0" smtClean="0"/>
              <a:t>…Anything?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57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CO</a:t>
            </a:r>
            <a:r>
              <a:rPr lang="en-US" baseline="-25000" dirty="0" smtClean="0"/>
              <a:t>2</a:t>
            </a:r>
            <a:r>
              <a:rPr lang="en-US" dirty="0" smtClean="0"/>
              <a:t> measurements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is the primary greenhouse gas emitted by human activities</a:t>
            </a:r>
          </a:p>
          <a:p>
            <a:endParaRPr lang="en-US" dirty="0" smtClean="0"/>
          </a:p>
          <a:p>
            <a:r>
              <a:rPr lang="en-US" dirty="0" smtClean="0"/>
              <a:t>Combustion of fossil fuels is the main cause</a:t>
            </a:r>
          </a:p>
          <a:p>
            <a:endParaRPr lang="en-US" dirty="0" smtClean="0"/>
          </a:p>
          <a:p>
            <a:r>
              <a:rPr lang="en-US" dirty="0" smtClean="0"/>
              <a:t>In the last 25 years, emissions have increased by 7%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0367" y="5807631"/>
            <a:ext cx="9811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http://www.epa.gov/climatechange/ghgemissions/gases/co2.html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61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CO</a:t>
            </a:r>
            <a:r>
              <a:rPr lang="en-US" baseline="-25000" dirty="0" smtClean="0"/>
              <a:t>2</a:t>
            </a:r>
            <a:r>
              <a:rPr lang="en-US" dirty="0" smtClean="0"/>
              <a:t> measurements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Greenhouse gases are naturally regulated by earth processes</a:t>
            </a:r>
          </a:p>
          <a:p>
            <a:r>
              <a:rPr lang="en-US" dirty="0" smtClean="0"/>
              <a:t>However, humans have created an excess of carbon dioxide, throwing the balance off</a:t>
            </a:r>
          </a:p>
          <a:p>
            <a:r>
              <a:rPr lang="en-US" dirty="0" smtClean="0"/>
              <a:t>This increase in greenhouse gases leads to sunlight being trapped and contributes to global warming</a:t>
            </a:r>
          </a:p>
          <a:p>
            <a:r>
              <a:rPr lang="en-US" dirty="0" smtClean="0"/>
              <a:t>It also dissolves in the oceans, causing them to become more acidic</a:t>
            </a:r>
          </a:p>
          <a:p>
            <a:r>
              <a:rPr lang="en-US" dirty="0" smtClean="0"/>
              <a:t>This raised acidity causes decomposition of coral and other calcium based organisms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9303" y="5942568"/>
            <a:ext cx="10455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http://www.mnn.com/earth-matters/climate-weather/stories/co2-101-why-is-carbon-dioxide-bad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CO</a:t>
            </a:r>
            <a:r>
              <a:rPr lang="en-US" baseline="-25000" dirty="0" smtClean="0"/>
              <a:t>2</a:t>
            </a:r>
            <a:r>
              <a:rPr lang="en-US" dirty="0" smtClean="0"/>
              <a:t> measurements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measuring the levels of CO</a:t>
            </a:r>
            <a:r>
              <a:rPr lang="en-US" baseline="-25000" dirty="0" smtClean="0"/>
              <a:t>2</a:t>
            </a:r>
            <a:r>
              <a:rPr lang="en-US" dirty="0" smtClean="0"/>
              <a:t> in the air, we can gain a better understanding of how our actions affect the planet</a:t>
            </a:r>
          </a:p>
          <a:p>
            <a:endParaRPr lang="en-US" dirty="0" smtClean="0"/>
          </a:p>
          <a:p>
            <a:r>
              <a:rPr lang="en-US" dirty="0" smtClean="0"/>
              <a:t>This could help us to lower our emissions</a:t>
            </a:r>
          </a:p>
          <a:p>
            <a:endParaRPr lang="en-US" dirty="0" smtClean="0"/>
          </a:p>
          <a:p>
            <a:r>
              <a:rPr lang="en-US" dirty="0" smtClean="0"/>
              <a:t>If nothing else, it will show us how much we have already changed our world and how important it is to make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CO</a:t>
            </a:r>
            <a:r>
              <a:rPr lang="en-US" baseline="-25000" dirty="0" smtClean="0"/>
              <a:t>2</a:t>
            </a:r>
            <a:r>
              <a:rPr lang="en-US" dirty="0" smtClean="0"/>
              <a:t> levels – </a:t>
            </a:r>
            <a:r>
              <a:rPr lang="en-US" dirty="0" err="1" smtClean="0"/>
              <a:t>Telaire</a:t>
            </a:r>
            <a:r>
              <a:rPr lang="en-US" dirty="0" smtClean="0"/>
              <a:t> 6004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412" y="1697498"/>
            <a:ext cx="4113458" cy="38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CO</a:t>
            </a:r>
            <a:r>
              <a:rPr lang="en-US" baseline="-25000" dirty="0" smtClean="0"/>
              <a:t>2</a:t>
            </a:r>
            <a:r>
              <a:rPr lang="en-US" dirty="0" smtClean="0"/>
              <a:t> levels – </a:t>
            </a:r>
            <a:r>
              <a:rPr lang="en-US" dirty="0" err="1" smtClean="0"/>
              <a:t>Telaire</a:t>
            </a:r>
            <a:r>
              <a:rPr lang="en-US" dirty="0" smtClean="0"/>
              <a:t> 6004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160" y="2026508"/>
            <a:ext cx="5315955" cy="35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CO</a:t>
            </a:r>
            <a:r>
              <a:rPr lang="en-US" baseline="-25000" dirty="0" smtClean="0"/>
              <a:t>2</a:t>
            </a:r>
            <a:r>
              <a:rPr lang="en-US" dirty="0" smtClean="0"/>
              <a:t> levels – </a:t>
            </a:r>
            <a:r>
              <a:rPr lang="en-US" dirty="0" err="1" smtClean="0"/>
              <a:t>Telaire</a:t>
            </a:r>
            <a:r>
              <a:rPr lang="en-US" dirty="0" smtClean="0"/>
              <a:t> 6004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233" y="2372500"/>
            <a:ext cx="6060895" cy="2303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0346" y="5593662"/>
            <a:ext cx="9349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http://www.co2meter.com/blogs/news/6010192-how-does-an-ndir-co2-sensor-work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28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CO</a:t>
            </a:r>
            <a:r>
              <a:rPr lang="en-US" baseline="-25000" dirty="0" smtClean="0"/>
              <a:t>2</a:t>
            </a:r>
            <a:r>
              <a:rPr lang="en-US" dirty="0" smtClean="0"/>
              <a:t>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light of the specific wavelength which interacts with carbon dioxide is directed through the chamber</a:t>
            </a:r>
          </a:p>
          <a:p>
            <a:endParaRPr lang="en-US" dirty="0" smtClean="0"/>
          </a:p>
          <a:p>
            <a:r>
              <a:rPr lang="en-US" dirty="0" smtClean="0"/>
              <a:t>The sensor picks up what light still passes through</a:t>
            </a:r>
          </a:p>
          <a:p>
            <a:endParaRPr lang="en-US" dirty="0" smtClean="0"/>
          </a:p>
          <a:p>
            <a:r>
              <a:rPr lang="en-US" dirty="0" smtClean="0"/>
              <a:t>Whatever light was absorbed and not detected by the filter can be related to the amount of CO</a:t>
            </a:r>
            <a:r>
              <a:rPr lang="en-US" baseline="-25000" dirty="0" smtClean="0"/>
              <a:t>2</a:t>
            </a:r>
            <a:r>
              <a:rPr lang="en-US" dirty="0" smtClean="0"/>
              <a:t> molecules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CO</a:t>
            </a:r>
            <a:r>
              <a:rPr lang="en-US" baseline="-25000" dirty="0" smtClean="0"/>
              <a:t>2</a:t>
            </a:r>
            <a:r>
              <a:rPr lang="en-US" dirty="0" smtClean="0"/>
              <a:t>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73" y="2410722"/>
            <a:ext cx="10515600" cy="3355975"/>
          </a:xfrm>
        </p:spPr>
        <p:txBody>
          <a:bodyPr/>
          <a:lstStyle/>
          <a:p>
            <a:r>
              <a:rPr lang="en-US" dirty="0" smtClean="0"/>
              <a:t>I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o</a:t>
            </a:r>
            <a:r>
              <a:rPr lang="en-US" dirty="0" err="1" smtClean="0"/>
              <a:t>e</a:t>
            </a:r>
            <a:r>
              <a:rPr lang="en-US" baseline="30000" dirty="0" err="1" smtClean="0"/>
              <a:t>-nL</a:t>
            </a:r>
            <a:r>
              <a:rPr lang="el-GR" baseline="30000" dirty="0" smtClean="0"/>
              <a:t>α</a:t>
            </a:r>
            <a:endParaRPr lang="en-US" baseline="30000" dirty="0" smtClean="0"/>
          </a:p>
          <a:p>
            <a:r>
              <a:rPr lang="en-US" dirty="0" smtClean="0"/>
              <a:t>L is length of tube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is the absorption cross section of CO</a:t>
            </a:r>
            <a:r>
              <a:rPr lang="en-US" baseline="-25000" dirty="0" smtClean="0"/>
              <a:t>2 </a:t>
            </a:r>
            <a:r>
              <a:rPr lang="en-US" dirty="0" smtClean="0"/>
              <a:t>(constant)</a:t>
            </a:r>
          </a:p>
          <a:p>
            <a:r>
              <a:rPr lang="en-US" dirty="0" smtClean="0"/>
              <a:t>n is the number of CO</a:t>
            </a:r>
            <a:r>
              <a:rPr lang="en-US" baseline="-25000" dirty="0" smtClean="0"/>
              <a:t>2</a:t>
            </a:r>
            <a:r>
              <a:rPr lang="en-US" dirty="0" smtClean="0"/>
              <a:t> molecules (what we want)</a:t>
            </a:r>
          </a:p>
          <a:p>
            <a:r>
              <a:rPr lang="en-US" dirty="0" smtClean="0"/>
              <a:t>Because we know I</a:t>
            </a:r>
            <a:r>
              <a:rPr lang="en-US" baseline="-25000" dirty="0" smtClean="0"/>
              <a:t>o</a:t>
            </a:r>
            <a:r>
              <a:rPr lang="en-US" dirty="0" smtClean="0"/>
              <a:t> and I from the sensor, the number of CO</a:t>
            </a:r>
            <a:r>
              <a:rPr lang="en-US" baseline="-25000" dirty="0" smtClean="0"/>
              <a:t>2</a:t>
            </a:r>
            <a:r>
              <a:rPr lang="en-US" dirty="0" smtClean="0"/>
              <a:t> molecules can be easily calculated</a:t>
            </a:r>
          </a:p>
          <a:p>
            <a:endParaRPr lang="en-US" baseline="-25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56" y="1581668"/>
            <a:ext cx="3396049" cy="12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591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Trebuchet MS</vt:lpstr>
      <vt:lpstr>Wingdings 3</vt:lpstr>
      <vt:lpstr>Facet</vt:lpstr>
      <vt:lpstr>ATMS 360 – University of Nevada Reno CO2 Measurements</vt:lpstr>
      <vt:lpstr>Why are CO2 measurements important?</vt:lpstr>
      <vt:lpstr>Why are CO2 measurements important?</vt:lpstr>
      <vt:lpstr>Why are CO2 measurements important?</vt:lpstr>
      <vt:lpstr>Measuring CO2 levels – Telaire 6004</vt:lpstr>
      <vt:lpstr>Measuring CO2 levels – Telaire 6004</vt:lpstr>
      <vt:lpstr>Measuring CO2 levels – Telaire 6004</vt:lpstr>
      <vt:lpstr>Measuring CO2 levels</vt:lpstr>
      <vt:lpstr>Measuring CO2 levels</vt:lpstr>
      <vt:lpstr>PowerPoint Presentation</vt:lpstr>
      <vt:lpstr>PowerPoint Presentation</vt:lpstr>
      <vt:lpstr>Calibration for Temperature and Pressure</vt:lpstr>
      <vt:lpstr>Equations used by the CO2 Sensor</vt:lpstr>
      <vt:lpstr>Calibration for Temperature and Pressure Cont.</vt:lpstr>
      <vt:lpstr>400 ppm Calibration</vt:lpstr>
      <vt:lpstr>Data Analysis</vt:lpstr>
      <vt:lpstr>Card Status</vt:lpstr>
      <vt:lpstr>Improvements? Yes!</vt:lpstr>
      <vt:lpstr>Questions? Comments? Stories? …Anything?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Teensy Cards and CO</dc:title>
  <dc:creator>Samuel Taylor</dc:creator>
  <cp:lastModifiedBy>Samuel Taylor</cp:lastModifiedBy>
  <cp:revision>23</cp:revision>
  <dcterms:created xsi:type="dcterms:W3CDTF">2015-04-28T09:11:04Z</dcterms:created>
  <dcterms:modified xsi:type="dcterms:W3CDTF">2015-04-30T17:42:40Z</dcterms:modified>
</cp:coreProperties>
</file>