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4" r:id="rId3"/>
    <p:sldId id="260" r:id="rId4"/>
    <p:sldId id="273" r:id="rId5"/>
    <p:sldId id="261" r:id="rId6"/>
    <p:sldId id="257" r:id="rId7"/>
    <p:sldId id="259" r:id="rId8"/>
    <p:sldId id="258" r:id="rId9"/>
    <p:sldId id="263" r:id="rId10"/>
    <p:sldId id="264" r:id="rId11"/>
    <p:sldId id="265" r:id="rId12"/>
    <p:sldId id="269" r:id="rId13"/>
    <p:sldId id="268" r:id="rId14"/>
    <p:sldId id="266" r:id="rId15"/>
    <p:sldId id="267" r:id="rId16"/>
    <p:sldId id="270" r:id="rId17"/>
    <p:sldId id="271" r:id="rId18"/>
    <p:sldId id="272" r:id="rId19"/>
  </p:sldIdLst>
  <p:sldSz cx="9144000" cy="6858000" type="screen4x3"/>
  <p:notesSz cx="6858000" cy="9144000"/>
  <p:embeddedFontLst>
    <p:embeddedFont>
      <p:font typeface="Futura LT" panose="02000503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E02687-D4A1-4BC4-8EA7-C28C5959D992}"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95190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02687-D4A1-4BC4-8EA7-C28C5959D992}"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67572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02687-D4A1-4BC4-8EA7-C28C5959D992}"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178724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02687-D4A1-4BC4-8EA7-C28C5959D992}"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367121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E02687-D4A1-4BC4-8EA7-C28C5959D992}"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16709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E02687-D4A1-4BC4-8EA7-C28C5959D992}"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375396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E02687-D4A1-4BC4-8EA7-C28C5959D992}"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249799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E02687-D4A1-4BC4-8EA7-C28C5959D992}"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223638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02687-D4A1-4BC4-8EA7-C28C5959D992}"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120730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02687-D4A1-4BC4-8EA7-C28C5959D992}"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49484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02687-D4A1-4BC4-8EA7-C28C5959D992}"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E23F-C862-4A69-9710-486A6364904E}" type="slidenum">
              <a:rPr lang="en-US" smtClean="0"/>
              <a:t>‹#›</a:t>
            </a:fld>
            <a:endParaRPr lang="en-US"/>
          </a:p>
        </p:txBody>
      </p:sp>
    </p:spTree>
    <p:extLst>
      <p:ext uri="{BB962C8B-B14F-4D97-AF65-F5344CB8AC3E}">
        <p14:creationId xmlns:p14="http://schemas.microsoft.com/office/powerpoint/2010/main" val="20447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02687-D4A1-4BC4-8EA7-C28C5959D992}" type="datetimeFigureOut">
              <a:rPr lang="en-US" smtClean="0"/>
              <a:t>5/8/2014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E23F-C862-4A69-9710-486A6364904E}" type="slidenum">
              <a:rPr lang="en-US" smtClean="0"/>
              <a:t>‹#›</a:t>
            </a:fld>
            <a:endParaRPr lang="en-US"/>
          </a:p>
        </p:txBody>
      </p:sp>
    </p:spTree>
    <p:extLst>
      <p:ext uri="{BB962C8B-B14F-4D97-AF65-F5344CB8AC3E}">
        <p14:creationId xmlns:p14="http://schemas.microsoft.com/office/powerpoint/2010/main" val="119359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130425"/>
            <a:ext cx="8991600" cy="1470025"/>
          </a:xfrm>
        </p:spPr>
        <p:txBody>
          <a:bodyPr>
            <a:noAutofit/>
          </a:bodyPr>
          <a:lstStyle/>
          <a:p>
            <a:pPr algn="r"/>
            <a:r>
              <a:rPr lang="en-US" sz="2800" b="1" dirty="0" smtClean="0">
                <a:latin typeface="Futura LT" panose="02000503000000000000" pitchFamily="2" charset="0"/>
              </a:rPr>
              <a:t>INVESTIGATION OF SURFACE ALBEDO AND FORCINGS DUE TO EVAPORATIONAL COOLING</a:t>
            </a:r>
            <a:endParaRPr lang="en-US" sz="2800" b="1" dirty="0">
              <a:latin typeface="Futura LT" panose="02000503000000000000" pitchFamily="2" charset="0"/>
            </a:endParaRPr>
          </a:p>
        </p:txBody>
      </p:sp>
      <p:sp>
        <p:nvSpPr>
          <p:cNvPr id="3" name="Subtitle 2"/>
          <p:cNvSpPr>
            <a:spLocks noGrp="1"/>
          </p:cNvSpPr>
          <p:nvPr>
            <p:ph type="subTitle" idx="1"/>
          </p:nvPr>
        </p:nvSpPr>
        <p:spPr>
          <a:xfrm>
            <a:off x="76200" y="3352800"/>
            <a:ext cx="8991600" cy="2438400"/>
          </a:xfrm>
        </p:spPr>
        <p:txBody>
          <a:bodyPr>
            <a:noAutofit/>
          </a:bodyPr>
          <a:lstStyle/>
          <a:p>
            <a:pPr algn="r"/>
            <a:r>
              <a:rPr lang="en-US" sz="2000" b="1" dirty="0" smtClean="0">
                <a:solidFill>
                  <a:schemeClr val="tx1"/>
                </a:solidFill>
                <a:latin typeface="Futura LT" panose="02000503000000000000" pitchFamily="2" charset="0"/>
              </a:rPr>
              <a:t>MODEL DEVELOPMENT AND FUTURE RESEARCH</a:t>
            </a:r>
          </a:p>
          <a:p>
            <a:pPr algn="r"/>
            <a:endParaRPr lang="en-US" sz="2000" b="1" dirty="0" smtClean="0">
              <a:solidFill>
                <a:schemeClr val="tx1"/>
              </a:solidFill>
              <a:latin typeface="Futura LT" panose="02000503000000000000" pitchFamily="2" charset="0"/>
            </a:endParaRPr>
          </a:p>
          <a:p>
            <a:pPr algn="r"/>
            <a:endParaRPr lang="en-US" sz="2000" b="1" dirty="0">
              <a:solidFill>
                <a:schemeClr val="tx1"/>
              </a:solidFill>
              <a:latin typeface="Futura LT" panose="02000503000000000000" pitchFamily="2" charset="0"/>
            </a:endParaRPr>
          </a:p>
          <a:p>
            <a:pPr algn="r"/>
            <a:endParaRPr lang="en-US" sz="2000" b="1" dirty="0">
              <a:solidFill>
                <a:schemeClr val="tx1"/>
              </a:solidFill>
              <a:latin typeface="Futura LT" panose="02000503000000000000" pitchFamily="2" charset="0"/>
            </a:endParaRPr>
          </a:p>
          <a:p>
            <a:r>
              <a:rPr lang="en-US" sz="1600" b="1" dirty="0" smtClean="0">
                <a:solidFill>
                  <a:schemeClr val="tx1"/>
                </a:solidFill>
                <a:latin typeface="Futura LT" panose="02000503000000000000" pitchFamily="2" charset="0"/>
              </a:rPr>
              <a:t>BEN SUMLIN AND PHILIP BURT</a:t>
            </a:r>
            <a:br>
              <a:rPr lang="en-US" sz="1600" b="1" dirty="0" smtClean="0">
                <a:solidFill>
                  <a:schemeClr val="tx1"/>
                </a:solidFill>
                <a:latin typeface="Futura LT" panose="02000503000000000000" pitchFamily="2" charset="0"/>
              </a:rPr>
            </a:br>
            <a:r>
              <a:rPr lang="en-US" sz="1600" b="1" dirty="0" smtClean="0">
                <a:solidFill>
                  <a:schemeClr val="tx1"/>
                </a:solidFill>
                <a:latin typeface="Futura LT" panose="02000503000000000000" pitchFamily="2" charset="0"/>
              </a:rPr>
              <a:t>ATMS 746/360</a:t>
            </a:r>
            <a:endParaRPr lang="en-US" sz="1600" b="1" dirty="0">
              <a:solidFill>
                <a:schemeClr val="tx1"/>
              </a:solidFill>
              <a:latin typeface="Futura LT" panose="02000503000000000000" pitchFamily="2" charset="0"/>
            </a:endParaRPr>
          </a:p>
        </p:txBody>
      </p:sp>
    </p:spTree>
    <p:extLst>
      <p:ext uri="{BB962C8B-B14F-4D97-AF65-F5344CB8AC3E}">
        <p14:creationId xmlns:p14="http://schemas.microsoft.com/office/powerpoint/2010/main" val="861212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Futura LT" panose="02000503000000000000" pitchFamily="2" charset="0"/>
              </a:rPr>
              <a:t>RESULTS AND MODEL DEVELOPMENT</a:t>
            </a:r>
            <a:endParaRPr lang="en-US" sz="3200" b="1" dirty="0">
              <a:latin typeface="Futura LT" panose="02000503000000000000" pitchFamily="2"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latin typeface="Futura LT" panose="02000503000000000000" pitchFamily="2" charset="0"/>
              </a:rPr>
              <a:t>Evaluate albedo change while neglecting moisture entirely</a:t>
            </a:r>
          </a:p>
          <a:p>
            <a:pPr marL="914400" lvl="1" indent="-514350"/>
            <a:r>
              <a:rPr lang="en-US" dirty="0" smtClean="0">
                <a:latin typeface="Futura LT" panose="02000503000000000000" pitchFamily="2" charset="0"/>
              </a:rPr>
              <a:t>Albedo changes simply because the soil is a different color!</a:t>
            </a:r>
            <a:endParaRPr lang="en-US" dirty="0">
              <a:latin typeface="Futura LT" panose="02000503000000000000" pitchFamily="2" charset="0"/>
            </a:endParaRPr>
          </a:p>
          <a:p>
            <a:pPr marL="514350" indent="-514350">
              <a:buFont typeface="+mj-lt"/>
              <a:buAutoNum type="arabicPeriod"/>
            </a:pPr>
            <a:r>
              <a:rPr lang="en-US" dirty="0" smtClean="0">
                <a:latin typeface="Futura LT" panose="02000503000000000000" pitchFamily="2" charset="0"/>
              </a:rPr>
              <a:t>What temperature change do we expect from darker soil that’s still dry?</a:t>
            </a:r>
          </a:p>
          <a:p>
            <a:pPr marL="914400" lvl="1" indent="-514350"/>
            <a:r>
              <a:rPr lang="en-US" dirty="0" smtClean="0">
                <a:latin typeface="Futura LT" panose="02000503000000000000" pitchFamily="2" charset="0"/>
              </a:rPr>
              <a:t>What temperature do we measure?</a:t>
            </a:r>
          </a:p>
          <a:p>
            <a:pPr marL="514350" indent="-514350">
              <a:buFont typeface="+mj-lt"/>
              <a:buAutoNum type="arabicPeriod"/>
            </a:pPr>
            <a:r>
              <a:rPr lang="en-US" dirty="0" smtClean="0">
                <a:latin typeface="Futura LT" panose="02000503000000000000" pitchFamily="2" charset="0"/>
              </a:rPr>
              <a:t>Attribute temperature difference to </a:t>
            </a:r>
            <a:r>
              <a:rPr lang="en-US" dirty="0" err="1" smtClean="0">
                <a:latin typeface="Futura LT" panose="02000503000000000000" pitchFamily="2" charset="0"/>
              </a:rPr>
              <a:t>evaporational</a:t>
            </a:r>
            <a:r>
              <a:rPr lang="en-US" dirty="0" smtClean="0">
                <a:latin typeface="Futura LT" panose="02000503000000000000" pitchFamily="2" charset="0"/>
              </a:rPr>
              <a:t> cooling</a:t>
            </a:r>
          </a:p>
          <a:p>
            <a:pPr marL="914400" lvl="1" indent="-514350"/>
            <a:r>
              <a:rPr lang="en-US" dirty="0" smtClean="0">
                <a:latin typeface="Futura LT" panose="02000503000000000000" pitchFamily="2" charset="0"/>
              </a:rPr>
              <a:t>Latent heat, thermal conductivity, and modified optical properties due to moisture</a:t>
            </a:r>
          </a:p>
        </p:txBody>
      </p:sp>
    </p:spTree>
    <p:extLst>
      <p:ext uri="{BB962C8B-B14F-4D97-AF65-F5344CB8AC3E}">
        <p14:creationId xmlns:p14="http://schemas.microsoft.com/office/powerpoint/2010/main" val="273294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
                                            <p:txEl>
                                              <p:pRg st="3" end="3"/>
                                            </p:txEl>
                                          </p:spTgt>
                                        </p:tgtEl>
                                      </p:cBhvr>
                                    </p:animEffect>
                                    <p:set>
                                      <p:cBhvr>
                                        <p:cTn id="40" dur="1" fill="hold">
                                          <p:stCondLst>
                                            <p:cond delay="499"/>
                                          </p:stCondLst>
                                        </p:cTn>
                                        <p:tgtEl>
                                          <p:spTgt spid="3">
                                            <p:txEl>
                                              <p:pRg st="3" end="3"/>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
                                            <p:txEl>
                                              <p:pRg st="4" end="4"/>
                                            </p:txEl>
                                          </p:spTgt>
                                        </p:tgtEl>
                                      </p:cBhvr>
                                    </p:animEffect>
                                    <p:set>
                                      <p:cBhvr>
                                        <p:cTn id="43" dur="1" fill="hold">
                                          <p:stCondLst>
                                            <p:cond delay="499"/>
                                          </p:stCondLst>
                                        </p:cTn>
                                        <p:tgtEl>
                                          <p:spTgt spid="3">
                                            <p:txEl>
                                              <p:pRg st="4" end="4"/>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
                                            <p:txEl>
                                              <p:pRg st="5" end="5"/>
                                            </p:txEl>
                                          </p:spTgt>
                                        </p:tgtEl>
                                      </p:cBhvr>
                                    </p:animEffect>
                                    <p:set>
                                      <p:cBhvr>
                                        <p:cTn id="46"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Futura LT" panose="02000503000000000000" pitchFamily="2" charset="0"/>
              </a:rPr>
              <a:t>RESULTS AND MODEL DEVELOPMENT</a:t>
            </a:r>
            <a:endParaRPr lang="en-US" sz="3200" b="1" dirty="0">
              <a:latin typeface="Futura LT" panose="02000503000000000000" pitchFamily="2" charset="0"/>
            </a:endParaRPr>
          </a:p>
        </p:txBody>
      </p:sp>
      <p:pic>
        <p:nvPicPr>
          <p:cNvPr id="10" name="Picture 9" descr="F:\Users\Ben\Dropbox\1st Calibration\d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4572000" cy="2743200"/>
          </a:xfrm>
          <a:prstGeom prst="rect">
            <a:avLst/>
          </a:prstGeom>
          <a:noFill/>
          <a:ln w="12700">
            <a:solidFill>
              <a:schemeClr val="tx1"/>
            </a:solidFill>
          </a:ln>
        </p:spPr>
      </p:pic>
      <p:pic>
        <p:nvPicPr>
          <p:cNvPr id="11" name="Picture 10" descr="F:\Users\Ben\Dropbox\1st Calibration\Albedos\Albedo_DrySoil_graph.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905000"/>
            <a:ext cx="4114800" cy="2743200"/>
          </a:xfrm>
          <a:prstGeom prst="rect">
            <a:avLst/>
          </a:prstGeom>
          <a:noFill/>
          <a:ln w="6350">
            <a:solidFill>
              <a:schemeClr val="tx1"/>
            </a:solidFill>
          </a:ln>
        </p:spPr>
      </p:pic>
      <mc:AlternateContent xmlns:mc="http://schemas.openxmlformats.org/markup-compatibility/2006" xmlns:a14="http://schemas.microsoft.com/office/drawing/2010/main">
        <mc:Choice Requires="a14">
          <p:sp>
            <p:nvSpPr>
              <p:cNvPr id="12" name="TextBox 11"/>
              <p:cNvSpPr txBox="1"/>
              <p:nvPr/>
            </p:nvSpPr>
            <p:spPr>
              <a:xfrm>
                <a:off x="152400" y="5638800"/>
                <a:ext cx="8839200" cy="949555"/>
              </a:xfrm>
              <a:prstGeom prst="rect">
                <a:avLst/>
              </a:prstGeom>
              <a:noFill/>
            </p:spPr>
            <p:txBody>
              <a:bodyPr wrap="square" rtlCol="0">
                <a:spAutoFit/>
              </a:bodyPr>
              <a:lstStyle/>
              <a:p>
                <a:r>
                  <a:rPr lang="en-US" dirty="0" smtClean="0">
                    <a:latin typeface="Futura LT" panose="02000503000000000000" pitchFamily="2" charset="0"/>
                  </a:rPr>
                  <a:t>Here, </a:t>
                </a:r>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0</m:t>
                        </m:r>
                      </m:sub>
                    </m:sSub>
                  </m:oMath>
                </a14:m>
                <a:r>
                  <a:rPr lang="en-US" dirty="0">
                    <a:latin typeface="Futura LT" panose="02000503000000000000" pitchFamily="2" charset="0"/>
                  </a:rPr>
                  <a:t> is the incoming solar power (in Watts) and </a:t>
                </a:r>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𝑎𝑏𝑠𝑜𝑟𝑏𝑒𝑑</m:t>
                        </m:r>
                      </m:sub>
                    </m:sSub>
                  </m:oMath>
                </a14:m>
                <a:r>
                  <a:rPr lang="en-US" dirty="0">
                    <a:latin typeface="Futura LT" panose="02000503000000000000" pitchFamily="2"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𝑟𝑒𝑓𝑙𝑒𝑐𝑡𝑒𝑑</m:t>
                        </m:r>
                      </m:sub>
                    </m:sSub>
                  </m:oMath>
                </a14:m>
                <a:r>
                  <a:rPr lang="en-US" dirty="0">
                    <a:latin typeface="Futura LT" panose="02000503000000000000" pitchFamily="2"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𝑒𝑚𝑖𝑡𝑡𝑒𝑑</m:t>
                        </m:r>
                      </m:sub>
                    </m:sSub>
                  </m:oMath>
                </a14:m>
                <a:r>
                  <a:rPr lang="en-US" dirty="0">
                    <a:latin typeface="Futura LT" panose="02000503000000000000" pitchFamily="2" charset="0"/>
                  </a:rPr>
                  <a:t> are all functions of the albedo of the surface, </a:t>
                </a:r>
                <a14:m>
                  <m:oMath xmlns:m="http://schemas.openxmlformats.org/officeDocument/2006/math">
                    <m:r>
                      <a:rPr lang="en-US" i="1">
                        <a:latin typeface="Cambria Math"/>
                      </a:rPr>
                      <m:t>𝜔</m:t>
                    </m:r>
                  </m:oMath>
                </a14:m>
                <a:r>
                  <a:rPr lang="en-US" dirty="0" smtClean="0">
                    <a:latin typeface="Futura LT" panose="02000503000000000000" pitchFamily="2" charset="0"/>
                  </a:rPr>
                  <a:t>, and wavelength, </a:t>
                </a:r>
                <a:r>
                  <a:rPr lang="el-GR" dirty="0" smtClean="0">
                    <a:latin typeface="Cambria Math" panose="02040503050406030204" pitchFamily="18" charset="0"/>
                    <a:ea typeface="Cambria Math" panose="02040503050406030204" pitchFamily="18" charset="0"/>
                  </a:rPr>
                  <a:t>λ</a:t>
                </a:r>
                <a:r>
                  <a:rPr lang="en-US" dirty="0" smtClean="0">
                    <a:latin typeface="Futura LT" panose="02000503000000000000" pitchFamily="2" charset="0"/>
                  </a:rPr>
                  <a:t>. Reflected radiation is measured in the visible spectrum and emitted radiation is in the thermal IR.</a:t>
                </a:r>
                <a:endParaRPr lang="en-US" dirty="0">
                  <a:latin typeface="Futura LT" panose="02000503000000000000" pitchFamily="2"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52400" y="5638800"/>
                <a:ext cx="8839200" cy="949555"/>
              </a:xfrm>
              <a:prstGeom prst="rect">
                <a:avLst/>
              </a:prstGeom>
              <a:blipFill rotWithShape="0">
                <a:blip r:embed="rId4"/>
                <a:stretch>
                  <a:fillRect l="-552" t="-3205" r="-828" b="-8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51488" y="5063208"/>
                <a:ext cx="5841023" cy="4653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𝑎𝑏𝑠𝑜𝑟𝑏𝑒𝑑</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𝑟𝑒𝑓𝑙𝑒𝑐𝑡𝑒𝑑</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𝑒𝑚𝑖𝑡𝑡𝑒𝑑</m:t>
                          </m:r>
                        </m:sub>
                      </m:sSub>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651488" y="5063208"/>
                <a:ext cx="5841023" cy="465384"/>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3701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Futura LT" panose="02000503000000000000" pitchFamily="2" charset="0"/>
              </a:rPr>
              <a:t>RESULTS AND MODEL DEVELOPMENT</a:t>
            </a:r>
            <a:endParaRPr lang="en-US" sz="3200" b="1" dirty="0">
              <a:latin typeface="Futura LT" panose="02000503000000000000" pitchFamily="2" charset="0"/>
            </a:endParaRPr>
          </a:p>
        </p:txBody>
      </p:sp>
      <p:sp>
        <p:nvSpPr>
          <p:cNvPr id="12" name="TextBox 11"/>
          <p:cNvSpPr txBox="1"/>
          <p:nvPr/>
        </p:nvSpPr>
        <p:spPr>
          <a:xfrm>
            <a:off x="152400" y="5638800"/>
            <a:ext cx="8839200" cy="923330"/>
          </a:xfrm>
          <a:prstGeom prst="rect">
            <a:avLst/>
          </a:prstGeom>
          <a:noFill/>
        </p:spPr>
        <p:txBody>
          <a:bodyPr wrap="square" rtlCol="0">
            <a:spAutoFit/>
          </a:bodyPr>
          <a:lstStyle/>
          <a:p>
            <a:r>
              <a:rPr lang="en-US" dirty="0" smtClean="0">
                <a:latin typeface="Futura LT" panose="02000503000000000000" pitchFamily="2" charset="0"/>
              </a:rPr>
              <a:t>Here, since the albedo is lower, the surface absorbs more and reflects less. However, because it absorbs more radiation, it must also emit more thermal radiation, again in the thermal IR. We expect this surface to be </a:t>
            </a:r>
            <a:r>
              <a:rPr lang="en-US" b="1" dirty="0" smtClean="0">
                <a:latin typeface="Futura LT" panose="02000503000000000000" pitchFamily="2" charset="0"/>
              </a:rPr>
              <a:t>WARMER.</a:t>
            </a:r>
            <a:endParaRPr lang="en-US" dirty="0">
              <a:latin typeface="Futura LT" panose="02000503000000000000" pitchFamily="2" charset="0"/>
            </a:endParaRPr>
          </a:p>
        </p:txBody>
      </p:sp>
      <mc:AlternateContent xmlns:mc="http://schemas.openxmlformats.org/markup-compatibility/2006" xmlns:a14="http://schemas.microsoft.com/office/drawing/2010/main">
        <mc:Choice Requires="a14">
          <p:sp>
            <p:nvSpPr>
              <p:cNvPr id="13" name="TextBox 12"/>
              <p:cNvSpPr txBox="1"/>
              <p:nvPr/>
            </p:nvSpPr>
            <p:spPr>
              <a:xfrm>
                <a:off x="1651488" y="5063208"/>
                <a:ext cx="5841023" cy="4653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𝑎𝑏𝑠𝑜𝑟𝑏𝑒𝑑</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𝑟𝑒𝑓𝑙𝑒𝑐𝑡𝑒𝑑</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𝑒𝑚𝑖𝑡𝑡𝑒𝑑</m:t>
                          </m:r>
                        </m:sub>
                      </m:sSub>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651488" y="5063208"/>
                <a:ext cx="5841023" cy="465384"/>
              </a:xfrm>
              <a:prstGeom prst="rect">
                <a:avLst/>
              </a:prstGeom>
              <a:blipFill rotWithShape="0">
                <a:blip r:embed="rId2"/>
                <a:stretch>
                  <a:fillRect/>
                </a:stretch>
              </a:blipFill>
            </p:spPr>
            <p:txBody>
              <a:bodyPr/>
              <a:lstStyle/>
              <a:p>
                <a:r>
                  <a:rPr lang="en-US">
                    <a:noFill/>
                  </a:rPr>
                  <a:t> </a:t>
                </a:r>
              </a:p>
            </p:txBody>
          </p:sp>
        </mc:Fallback>
      </mc:AlternateContent>
      <p:pic>
        <p:nvPicPr>
          <p:cNvPr id="7" name="Picture 6" descr="F:\Users\Ben\Dropbox\School\ATMS 360 Labs and Lectures\Albedo\1st Calibration\wet_no_cool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03960"/>
            <a:ext cx="6096000" cy="3657600"/>
          </a:xfrm>
          <a:prstGeom prst="rect">
            <a:avLst/>
          </a:prstGeom>
          <a:noFill/>
          <a:ln w="6350">
            <a:solidFill>
              <a:schemeClr val="tx1"/>
            </a:solidFill>
          </a:ln>
        </p:spPr>
      </p:pic>
    </p:spTree>
    <p:extLst>
      <p:ext uri="{BB962C8B-B14F-4D97-AF65-F5344CB8AC3E}">
        <p14:creationId xmlns:p14="http://schemas.microsoft.com/office/powerpoint/2010/main" val="2013147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Futura LT" panose="02000503000000000000" pitchFamily="2" charset="0"/>
              </a:rPr>
              <a:t>RESULTS AND MODEL DEVELOPMENT</a:t>
            </a:r>
            <a:endParaRPr lang="en-US" sz="3200" b="1" dirty="0">
              <a:latin typeface="Futura LT" panose="02000503000000000000" pitchFamily="2" charset="0"/>
            </a:endParaRPr>
          </a:p>
        </p:txBody>
      </p:sp>
      <p:grpSp>
        <p:nvGrpSpPr>
          <p:cNvPr id="4" name="Group 3"/>
          <p:cNvGrpSpPr>
            <a:grpSpLocks noChangeAspect="1"/>
          </p:cNvGrpSpPr>
          <p:nvPr/>
        </p:nvGrpSpPr>
        <p:grpSpPr>
          <a:xfrm>
            <a:off x="314325" y="1143000"/>
            <a:ext cx="8515350" cy="2743200"/>
            <a:chOff x="0" y="0"/>
            <a:chExt cx="5676900" cy="1828800"/>
          </a:xfrm>
        </p:grpSpPr>
        <p:pic>
          <p:nvPicPr>
            <p:cNvPr id="5" name="Picture 4" descr="F:\Users\Ben\Dropbox\School\ATMS 360 Labs and Lectures\Albedo\1st Calibration\Albedos\AlbedoChange_MoistSoil_graph.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3700" y="0"/>
              <a:ext cx="2743200" cy="1828800"/>
            </a:xfrm>
            <a:prstGeom prst="rect">
              <a:avLst/>
            </a:prstGeom>
            <a:noFill/>
            <a:ln w="6350">
              <a:solidFill>
                <a:schemeClr val="tx1"/>
              </a:solidFill>
            </a:ln>
          </p:spPr>
        </p:pic>
        <p:pic>
          <p:nvPicPr>
            <p:cNvPr id="6" name="Picture 5" descr="F:\Users\Ben\Dropbox\School\ATMS 360 Labs and Lectures\Albedo\1st Calibration\Albedos\AlbedoComparison_MoistSoil_graph.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743200" cy="1828800"/>
            </a:xfrm>
            <a:prstGeom prst="rect">
              <a:avLst/>
            </a:prstGeom>
            <a:noFill/>
            <a:ln w="6350">
              <a:solidFill>
                <a:schemeClr val="tx1"/>
              </a:solidFill>
            </a:ln>
          </p:spPr>
        </p:pic>
      </p:grpSp>
      <p:grpSp>
        <p:nvGrpSpPr>
          <p:cNvPr id="7" name="Group 6"/>
          <p:cNvGrpSpPr>
            <a:grpSpLocks noChangeAspect="1"/>
          </p:cNvGrpSpPr>
          <p:nvPr/>
        </p:nvGrpSpPr>
        <p:grpSpPr>
          <a:xfrm>
            <a:off x="314325" y="4038600"/>
            <a:ext cx="8515350" cy="2743200"/>
            <a:chOff x="0" y="0"/>
            <a:chExt cx="5676900" cy="182880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933700" y="0"/>
              <a:ext cx="2743200" cy="1828165"/>
            </a:xfrm>
            <a:prstGeom prst="rect">
              <a:avLst/>
            </a:prstGeom>
            <a:noFill/>
            <a:ln w="6350">
              <a:solidFill>
                <a:schemeClr val="tx1"/>
              </a:solidFill>
            </a:ln>
          </p:spPr>
        </p:pic>
        <p:pic>
          <p:nvPicPr>
            <p:cNvPr id="9" name="Picture 8" descr="F:\Users\Ben\Dropbox\School\ATMS 360 Labs and Lectures\Albedo\1st Calibration\Albedos\AlbedoComparison_WetSoil_graph.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743200" cy="1828800"/>
            </a:xfrm>
            <a:prstGeom prst="rect">
              <a:avLst/>
            </a:prstGeom>
            <a:noFill/>
            <a:ln w="6350">
              <a:solidFill>
                <a:schemeClr val="tx1"/>
              </a:solidFill>
            </a:ln>
          </p:spPr>
        </p:pic>
      </p:grpSp>
    </p:spTree>
    <p:extLst>
      <p:ext uri="{BB962C8B-B14F-4D97-AF65-F5344CB8AC3E}">
        <p14:creationId xmlns:p14="http://schemas.microsoft.com/office/powerpoint/2010/main" val="246478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Futura LT" panose="02000503000000000000" pitchFamily="2" charset="0"/>
              </a:rPr>
              <a:t>RESULTS AND MODEL DEVELOPMENT</a:t>
            </a:r>
            <a:endParaRPr lang="en-US" sz="3200" b="1" dirty="0">
              <a:latin typeface="Futura LT" panose="02000503000000000000" pitchFamily="2" charset="0"/>
            </a:endParaRPr>
          </a:p>
        </p:txBody>
      </p:sp>
      <p:pic>
        <p:nvPicPr>
          <p:cNvPr id="10" name="Picture 9"/>
          <p:cNvPicPr/>
          <p:nvPr/>
        </p:nvPicPr>
        <p:blipFill>
          <a:blip r:embed="rId2"/>
          <a:stretch>
            <a:fillRect/>
          </a:stretch>
        </p:blipFill>
        <p:spPr>
          <a:xfrm>
            <a:off x="191366" y="1828800"/>
            <a:ext cx="8761269" cy="3505444"/>
          </a:xfrm>
          <a:prstGeom prst="rect">
            <a:avLst/>
          </a:prstGeom>
          <a:ln w="12700">
            <a:solidFill>
              <a:schemeClr val="tx1"/>
            </a:solidFill>
          </a:ln>
        </p:spPr>
      </p:pic>
      <p:sp>
        <p:nvSpPr>
          <p:cNvPr id="3" name="TextBox 2"/>
          <p:cNvSpPr txBox="1"/>
          <p:nvPr/>
        </p:nvSpPr>
        <p:spPr>
          <a:xfrm>
            <a:off x="0" y="5562600"/>
            <a:ext cx="9144000" cy="369332"/>
          </a:xfrm>
          <a:prstGeom prst="rect">
            <a:avLst/>
          </a:prstGeom>
          <a:noFill/>
        </p:spPr>
        <p:txBody>
          <a:bodyPr wrap="square" rtlCol="0">
            <a:spAutoFit/>
          </a:bodyPr>
          <a:lstStyle/>
          <a:p>
            <a:pPr algn="ctr"/>
            <a:r>
              <a:rPr lang="en-US" dirty="0" smtClean="0">
                <a:latin typeface="Futura LT" panose="02000503000000000000" pitchFamily="2" charset="0"/>
              </a:rPr>
              <a:t>Mie theory scattering phase functions for 10 micron dust in air (black) and water (blue).</a:t>
            </a:r>
            <a:endParaRPr lang="en-US" dirty="0">
              <a:latin typeface="Futura LT" panose="02000503000000000000" pitchFamily="2" charset="0"/>
            </a:endParaRPr>
          </a:p>
        </p:txBody>
      </p:sp>
      <p:sp>
        <p:nvSpPr>
          <p:cNvPr id="11" name="Rectangle 10"/>
          <p:cNvSpPr/>
          <p:nvPr/>
        </p:nvSpPr>
        <p:spPr>
          <a:xfrm>
            <a:off x="533400" y="1981200"/>
            <a:ext cx="1752600" cy="3276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0" y="3200400"/>
            <a:ext cx="6629400" cy="1676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3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latin typeface="Futura LT" panose="02000503000000000000" pitchFamily="2" charset="0"/>
              </a:rPr>
              <a:t>RESULTS AND MODEL DEVELOPMENT</a:t>
            </a:r>
            <a:endParaRPr lang="en-US" sz="3600" b="1" dirty="0">
              <a:latin typeface="Futura LT" panose="02000503000000000000" pitchFamily="2" charset="0"/>
            </a:endParaRPr>
          </a:p>
        </p:txBody>
      </p:sp>
      <p:sp>
        <p:nvSpPr>
          <p:cNvPr id="3" name="Content Placeholder 2"/>
          <p:cNvSpPr>
            <a:spLocks noGrp="1"/>
          </p:cNvSpPr>
          <p:nvPr>
            <p:ph idx="1"/>
          </p:nvPr>
        </p:nvSpPr>
        <p:spPr/>
        <p:txBody>
          <a:bodyPr/>
          <a:lstStyle/>
          <a:p>
            <a:r>
              <a:rPr lang="en-US" dirty="0" smtClean="0">
                <a:latin typeface="Futura LT" panose="02000503000000000000" pitchFamily="2" charset="0"/>
              </a:rPr>
              <a:t>We expect the moist surface to be warmer due to higher absorption and emission.</a:t>
            </a:r>
          </a:p>
          <a:p>
            <a:r>
              <a:rPr lang="en-US" dirty="0" smtClean="0">
                <a:latin typeface="Futura LT" panose="02000503000000000000" pitchFamily="2" charset="0"/>
              </a:rPr>
              <a:t>However, the measured temperature was far </a:t>
            </a:r>
            <a:r>
              <a:rPr lang="en-US" b="1" dirty="0" smtClean="0">
                <a:latin typeface="Futura LT" panose="02000503000000000000" pitchFamily="2" charset="0"/>
              </a:rPr>
              <a:t>COLDER </a:t>
            </a:r>
            <a:r>
              <a:rPr lang="en-US" dirty="0" smtClean="0">
                <a:latin typeface="Futura LT" panose="02000503000000000000" pitchFamily="2" charset="0"/>
              </a:rPr>
              <a:t>than the baseline dry surface.</a:t>
            </a:r>
          </a:p>
        </p:txBody>
      </p:sp>
      <p:graphicFrame>
        <p:nvGraphicFramePr>
          <p:cNvPr id="4" name="Table 3"/>
          <p:cNvGraphicFramePr>
            <a:graphicFrameLocks noGrp="1"/>
          </p:cNvGraphicFramePr>
          <p:nvPr>
            <p:extLst>
              <p:ext uri="{D42A27DB-BD31-4B8C-83A1-F6EECF244321}">
                <p14:modId xmlns:p14="http://schemas.microsoft.com/office/powerpoint/2010/main" val="2584913451"/>
              </p:ext>
            </p:extLst>
          </p:nvPr>
        </p:nvGraphicFramePr>
        <p:xfrm>
          <a:off x="1332038" y="3962400"/>
          <a:ext cx="6479924" cy="2677220"/>
        </p:xfrm>
        <a:graphic>
          <a:graphicData uri="http://schemas.openxmlformats.org/drawingml/2006/table">
            <a:tbl>
              <a:tblPr firstRow="1" firstCol="1" bandRow="1">
                <a:tableStyleId>{5C22544A-7EE6-4342-B048-85BDC9FD1C3A}</a:tableStyleId>
              </a:tblPr>
              <a:tblGrid>
                <a:gridCol w="2019648"/>
                <a:gridCol w="1142902"/>
                <a:gridCol w="1658687"/>
                <a:gridCol w="1658687"/>
              </a:tblGrid>
              <a:tr h="627529">
                <a:tc>
                  <a:txBody>
                    <a:bodyPr/>
                    <a:lstStyle/>
                    <a:p>
                      <a:pPr marL="0" marR="0" algn="ctr">
                        <a:lnSpc>
                          <a:spcPct val="115000"/>
                        </a:lnSpc>
                        <a:spcBef>
                          <a:spcPts val="0"/>
                        </a:spcBef>
                        <a:spcAft>
                          <a:spcPts val="0"/>
                        </a:spcAft>
                      </a:pPr>
                      <a:r>
                        <a:rPr lang="en-US" sz="1800" dirty="0">
                          <a:solidFill>
                            <a:sysClr val="windowText" lastClr="000000"/>
                          </a:solidFill>
                          <a:effectLst/>
                          <a:latin typeface="Futura LT" panose="02000503000000000000" pitchFamily="2" charset="0"/>
                        </a:rPr>
                        <a:t>SOIL CONDITION</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a:solidFill>
                            <a:sysClr val="windowText" lastClr="000000"/>
                          </a:solidFill>
                          <a:effectLst/>
                          <a:latin typeface="Futura LT" panose="02000503000000000000" pitchFamily="2" charset="0"/>
                        </a:rPr>
                        <a:t>THM (°C)</a:t>
                      </a:r>
                      <a:endParaRPr lang="en-US" sz="180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dirty="0">
                          <a:solidFill>
                            <a:sysClr val="windowText" lastClr="000000"/>
                          </a:solidFill>
                          <a:effectLst/>
                          <a:latin typeface="Futura LT" panose="02000503000000000000" pitchFamily="2" charset="0"/>
                        </a:rPr>
                        <a:t>CAMERA (°C)</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dirty="0" smtClean="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rPr>
                        <a:t>ALBEDO (average)</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765">
                <a:tc>
                  <a:txBody>
                    <a:bodyPr/>
                    <a:lstStyle/>
                    <a:p>
                      <a:pPr marL="0" marR="0" algn="ctr">
                        <a:lnSpc>
                          <a:spcPct val="115000"/>
                        </a:lnSpc>
                        <a:spcBef>
                          <a:spcPts val="0"/>
                        </a:spcBef>
                        <a:spcAft>
                          <a:spcPts val="0"/>
                        </a:spcAft>
                      </a:pPr>
                      <a:r>
                        <a:rPr lang="en-US" sz="1800" dirty="0">
                          <a:solidFill>
                            <a:sysClr val="windowText" lastClr="000000"/>
                          </a:solidFill>
                          <a:effectLst/>
                          <a:latin typeface="Futura LT" panose="02000503000000000000" pitchFamily="2" charset="0"/>
                        </a:rPr>
                        <a:t>Dry</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a:solidFill>
                            <a:sysClr val="windowText" lastClr="000000"/>
                          </a:solidFill>
                          <a:effectLst/>
                          <a:latin typeface="Futura LT" panose="02000503000000000000" pitchFamily="2" charset="0"/>
                        </a:rPr>
                        <a:t>27.2</a:t>
                      </a:r>
                      <a:endParaRPr lang="en-US" sz="180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a:solidFill>
                            <a:sysClr val="windowText" lastClr="000000"/>
                          </a:solidFill>
                          <a:effectLst/>
                          <a:latin typeface="Futura LT" panose="02000503000000000000" pitchFamily="2" charset="0"/>
                        </a:rPr>
                        <a:t>31.1</a:t>
                      </a:r>
                      <a:endParaRPr lang="en-US" sz="180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dirty="0" smtClean="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rPr>
                        <a:t>0.1418</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765">
                <a:tc>
                  <a:txBody>
                    <a:bodyPr/>
                    <a:lstStyle/>
                    <a:p>
                      <a:pPr marL="0" marR="0" algn="ctr">
                        <a:lnSpc>
                          <a:spcPct val="115000"/>
                        </a:lnSpc>
                        <a:spcBef>
                          <a:spcPts val="0"/>
                        </a:spcBef>
                        <a:spcAft>
                          <a:spcPts val="0"/>
                        </a:spcAft>
                      </a:pPr>
                      <a:r>
                        <a:rPr lang="en-US" sz="1800" dirty="0">
                          <a:solidFill>
                            <a:sysClr val="windowText" lastClr="000000"/>
                          </a:solidFill>
                          <a:effectLst/>
                          <a:latin typeface="Futura LT" panose="02000503000000000000" pitchFamily="2" charset="0"/>
                        </a:rPr>
                        <a:t>Moist</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a:solidFill>
                            <a:sysClr val="windowText" lastClr="000000"/>
                          </a:solidFill>
                          <a:effectLst/>
                          <a:latin typeface="Futura LT" panose="02000503000000000000" pitchFamily="2" charset="0"/>
                        </a:rPr>
                        <a:t>24.5</a:t>
                      </a:r>
                      <a:endParaRPr lang="en-US" sz="180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a:solidFill>
                            <a:sysClr val="windowText" lastClr="000000"/>
                          </a:solidFill>
                          <a:effectLst/>
                          <a:latin typeface="Futura LT" panose="02000503000000000000" pitchFamily="2" charset="0"/>
                        </a:rPr>
                        <a:t>17.0</a:t>
                      </a:r>
                      <a:endParaRPr lang="en-US" sz="180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dirty="0" smtClean="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rPr>
                        <a:t>0.0885</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765">
                <a:tc>
                  <a:txBody>
                    <a:bodyPr/>
                    <a:lstStyle/>
                    <a:p>
                      <a:pPr marL="0" marR="0" algn="ctr">
                        <a:lnSpc>
                          <a:spcPct val="115000"/>
                        </a:lnSpc>
                        <a:spcBef>
                          <a:spcPts val="0"/>
                        </a:spcBef>
                        <a:spcAft>
                          <a:spcPts val="0"/>
                        </a:spcAft>
                      </a:pPr>
                      <a:r>
                        <a:rPr lang="en-US" sz="1800">
                          <a:solidFill>
                            <a:sysClr val="windowText" lastClr="000000"/>
                          </a:solidFill>
                          <a:effectLst/>
                          <a:latin typeface="Futura LT" panose="02000503000000000000" pitchFamily="2" charset="0"/>
                        </a:rPr>
                        <a:t>Wet</a:t>
                      </a:r>
                      <a:endParaRPr lang="en-US" sz="180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a:solidFill>
                            <a:sysClr val="windowText" lastClr="000000"/>
                          </a:solidFill>
                          <a:effectLst/>
                          <a:latin typeface="Futura LT" panose="02000503000000000000" pitchFamily="2" charset="0"/>
                        </a:rPr>
                        <a:t>15.0</a:t>
                      </a:r>
                      <a:endParaRPr lang="en-US" sz="180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a:solidFill>
                            <a:sysClr val="windowText" lastClr="000000"/>
                          </a:solidFill>
                          <a:effectLst/>
                          <a:latin typeface="Futura LT" panose="02000503000000000000" pitchFamily="2" charset="0"/>
                        </a:rPr>
                        <a:t>19.0</a:t>
                      </a:r>
                      <a:endParaRPr lang="en-US" sz="180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dirty="0" smtClean="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rPr>
                        <a:t>0.0737</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765">
                <a:tc>
                  <a:txBody>
                    <a:bodyPr/>
                    <a:lstStyle/>
                    <a:p>
                      <a:pPr marL="0" marR="0" algn="ctr">
                        <a:lnSpc>
                          <a:spcPct val="115000"/>
                        </a:lnSpc>
                        <a:spcBef>
                          <a:spcPts val="0"/>
                        </a:spcBef>
                        <a:spcAft>
                          <a:spcPts val="0"/>
                        </a:spcAft>
                      </a:pPr>
                      <a:r>
                        <a:rPr lang="en-US" sz="1800" dirty="0" smtClean="0">
                          <a:solidFill>
                            <a:sysClr val="windowText" lastClr="000000"/>
                          </a:solidFill>
                          <a:effectLst/>
                          <a:latin typeface="Futura LT" panose="02000503000000000000" pitchFamily="2" charset="0"/>
                        </a:rPr>
                        <a:t>Soaked*</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a:solidFill>
                            <a:sysClr val="windowText" lastClr="000000"/>
                          </a:solidFill>
                          <a:effectLst/>
                          <a:latin typeface="Futura LT" panose="02000503000000000000" pitchFamily="2" charset="0"/>
                        </a:rPr>
                        <a:t>20.5</a:t>
                      </a:r>
                      <a:endParaRPr lang="en-US" sz="180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a:solidFill>
                            <a:sysClr val="windowText" lastClr="000000"/>
                          </a:solidFill>
                          <a:effectLst/>
                          <a:latin typeface="Futura LT" panose="02000503000000000000" pitchFamily="2" charset="0"/>
                        </a:rPr>
                        <a:t>24.8</a:t>
                      </a:r>
                      <a:endParaRPr lang="en-US" sz="180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800" dirty="0" smtClean="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rPr>
                        <a:t>0.0865</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4412">
                <a:tc gridSpan="4">
                  <a:txBody>
                    <a:bodyPr/>
                    <a:lstStyle/>
                    <a:p>
                      <a:pPr marL="0" marR="0" algn="ctr">
                        <a:lnSpc>
                          <a:spcPct val="115000"/>
                        </a:lnSpc>
                        <a:spcBef>
                          <a:spcPts val="0"/>
                        </a:spcBef>
                        <a:spcAft>
                          <a:spcPts val="0"/>
                        </a:spcAft>
                      </a:pPr>
                      <a:r>
                        <a:rPr lang="en-US" sz="1500" dirty="0">
                          <a:solidFill>
                            <a:sysClr val="windowText" lastClr="000000"/>
                          </a:solidFill>
                          <a:effectLst/>
                          <a:latin typeface="Futura LT" panose="02000503000000000000" pitchFamily="2" charset="0"/>
                        </a:rPr>
                        <a:t>Table 1: </a:t>
                      </a:r>
                      <a:r>
                        <a:rPr lang="en-US" sz="1500" dirty="0" smtClean="0">
                          <a:solidFill>
                            <a:sysClr val="windowText" lastClr="000000"/>
                          </a:solidFill>
                          <a:effectLst/>
                          <a:latin typeface="Futura LT" panose="02000503000000000000" pitchFamily="2" charset="0"/>
                        </a:rPr>
                        <a:t>temperatures and average albedos </a:t>
                      </a:r>
                      <a:r>
                        <a:rPr lang="en-US" sz="1500" dirty="0">
                          <a:solidFill>
                            <a:sysClr val="windowText" lastClr="000000"/>
                          </a:solidFill>
                          <a:effectLst/>
                          <a:latin typeface="Futura LT" panose="02000503000000000000" pitchFamily="2" charset="0"/>
                        </a:rPr>
                        <a:t>of various soil conditions</a:t>
                      </a:r>
                      <a:r>
                        <a:rPr lang="en-US" sz="1500" dirty="0" smtClean="0">
                          <a:solidFill>
                            <a:sysClr val="windowText" lastClr="000000"/>
                          </a:solidFill>
                          <a:effectLst/>
                          <a:latin typeface="Futura LT" panose="02000503000000000000" pitchFamily="2" charset="0"/>
                        </a:rPr>
                        <a:t>.</a:t>
                      </a:r>
                      <a:endParaRPr lang="en-US" sz="1800" dirty="0">
                        <a:solidFill>
                          <a:sysClr val="windowText" lastClr="000000"/>
                        </a:solidFill>
                        <a:effectLst/>
                        <a:latin typeface="Futura LT" panose="02000503000000000000" pitchFamily="2" charset="0"/>
                        <a:ea typeface="Calibri" panose="020F0502020204030204" pitchFamily="34" charset="0"/>
                        <a:cs typeface="Times New Roman" panose="02020603050405020304" pitchFamily="18" charset="0"/>
                      </a:endParaRPr>
                    </a:p>
                  </a:txBody>
                  <a:tcPr marL="102315" marR="10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200" dirty="0">
                        <a:effectLst/>
                        <a:latin typeface="Futura LT" panose="02000503000000000000" pitchFamily="2"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7535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Futura LT" panose="02000503000000000000" pitchFamily="2" charset="0"/>
              </a:rPr>
              <a:t>RESULTS AND MODEL DEVELOPMENT</a:t>
            </a:r>
            <a:endParaRPr lang="en-US" sz="3200" b="1" dirty="0">
              <a:latin typeface="Futura LT" panose="02000503000000000000" pitchFamily="2" charset="0"/>
            </a:endParaRPr>
          </a:p>
        </p:txBody>
      </p:sp>
      <p:sp>
        <p:nvSpPr>
          <p:cNvPr id="12" name="TextBox 11"/>
          <p:cNvSpPr txBox="1"/>
          <p:nvPr/>
        </p:nvSpPr>
        <p:spPr>
          <a:xfrm>
            <a:off x="152400" y="5638800"/>
            <a:ext cx="8839200" cy="1200329"/>
          </a:xfrm>
          <a:prstGeom prst="rect">
            <a:avLst/>
          </a:prstGeom>
          <a:noFill/>
        </p:spPr>
        <p:txBody>
          <a:bodyPr wrap="square" rtlCol="0">
            <a:spAutoFit/>
          </a:bodyPr>
          <a:lstStyle/>
          <a:p>
            <a:r>
              <a:rPr lang="en-US" dirty="0" err="1" smtClean="0">
                <a:latin typeface="Futura LT" panose="02000503000000000000" pitchFamily="2" charset="0"/>
              </a:rPr>
              <a:t>Evaporational</a:t>
            </a:r>
            <a:r>
              <a:rPr lang="en-US" dirty="0" smtClean="0">
                <a:latin typeface="Futura LT" panose="02000503000000000000" pitchFamily="2" charset="0"/>
              </a:rPr>
              <a:t> cooling must be a significant component of the radiation budget at the surface. Also, the addition of water to the soil alters its </a:t>
            </a:r>
            <a:r>
              <a:rPr lang="en-US" dirty="0" err="1" smtClean="0">
                <a:latin typeface="Futura LT" panose="02000503000000000000" pitchFamily="2" charset="0"/>
              </a:rPr>
              <a:t>thermodynamical</a:t>
            </a:r>
            <a:r>
              <a:rPr lang="en-US" dirty="0" smtClean="0">
                <a:latin typeface="Futura LT" panose="02000503000000000000" pitchFamily="2" charset="0"/>
              </a:rPr>
              <a:t> properties, changing the thermal conductivity. Heat may also transfer into the dry soil underneath the wet layer.</a:t>
            </a:r>
            <a:endParaRPr lang="en-US" dirty="0">
              <a:latin typeface="Futura LT" panose="02000503000000000000" pitchFamily="2" charset="0"/>
            </a:endParaRPr>
          </a:p>
        </p:txBody>
      </p:sp>
      <p:pic>
        <p:nvPicPr>
          <p:cNvPr id="6" name="Picture 5" descr="F:\Users\Ben\Dropbox\School\ATMS 360 Labs and Lectures\Albedo\1st Calibration\wet_yes_cool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219200"/>
            <a:ext cx="6096000" cy="3657600"/>
          </a:xfrm>
          <a:prstGeom prst="rect">
            <a:avLst/>
          </a:prstGeom>
          <a:noFill/>
          <a:ln w="6350">
            <a:solidFill>
              <a:schemeClr val="tx1"/>
            </a:solidFill>
          </a:ln>
        </p:spPr>
      </p:pic>
      <mc:AlternateContent xmlns:mc="http://schemas.openxmlformats.org/markup-compatibility/2006" xmlns:a14="http://schemas.microsoft.com/office/drawing/2010/main">
        <mc:Choice Requires="a14">
          <p:sp>
            <p:nvSpPr>
              <p:cNvPr id="3" name="Rectangle 2"/>
              <p:cNvSpPr/>
              <p:nvPr/>
            </p:nvSpPr>
            <p:spPr>
              <a:xfrm>
                <a:off x="-11502" y="5051974"/>
                <a:ext cx="9144000" cy="4471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𝑎𝑏𝑠𝑜𝑟𝑏𝑒𝑑</m:t>
                          </m:r>
                        </m:sub>
                      </m:sSub>
                      <m:r>
                        <a:rPr lang="en-US" sz="2000" i="0">
                          <a:latin typeface="Cambria Math" panose="02040503050406030204" pitchFamily="18" charset="0"/>
                        </a:rPr>
                        <m:t>(</m:t>
                      </m:r>
                      <m:r>
                        <a:rPr lang="en-US" sz="2000" i="1">
                          <a:latin typeface="Cambria Math" panose="02040503050406030204" pitchFamily="18" charset="0"/>
                        </a:rPr>
                        <m:t>𝜔</m:t>
                      </m:r>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0">
                              <a:latin typeface="Cambria Math" panose="02040503050406030204" pitchFamily="18" charset="0"/>
                            </a:rPr>
                            <m:t>0</m:t>
                          </m:r>
                        </m:sub>
                      </m:sSub>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d>
                            <m:dPr>
                              <m:beg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𝑟𝑒𝑓𝑙𝑒𝑐𝑡𝑒𝑑</m:t>
                                  </m:r>
                                </m:sub>
                              </m:sSub>
                              <m:r>
                                <a:rPr lang="en-US" sz="2000" i="0">
                                  <a:latin typeface="Cambria Math" panose="02040503050406030204" pitchFamily="18" charset="0"/>
                                </a:rPr>
                                <m:t>(</m:t>
                              </m:r>
                              <m:r>
                                <a:rPr lang="en-US" sz="2000" i="1">
                                  <a:latin typeface="Cambria Math" panose="02040503050406030204" pitchFamily="18" charset="0"/>
                                </a:rPr>
                                <m:t>𝜔</m:t>
                              </m:r>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𝑒𝑚𝑖𝑡𝑡𝑒𝑑</m:t>
                                  </m:r>
                                </m:sub>
                              </m:sSub>
                              <m:r>
                                <a:rPr lang="en-US" sz="2000" i="0">
                                  <a:latin typeface="Cambria Math" panose="02040503050406030204" pitchFamily="18" charset="0"/>
                                </a:rPr>
                                <m:t>(</m:t>
                              </m:r>
                              <m:r>
                                <a:rPr lang="en-US" sz="2000" i="1">
                                  <a:latin typeface="Cambria Math" panose="02040503050406030204" pitchFamily="18" charset="0"/>
                                </a:rPr>
                                <m:t>𝜔</m:t>
                              </m:r>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𝑐𝑜𝑜𝑙𝑖𝑛𝑔</m:t>
                                  </m:r>
                                </m:sub>
                              </m:sSub>
                              <m:r>
                                <a:rPr lang="en-US" sz="2000" i="0">
                                  <a:latin typeface="Cambria Math" panose="02040503050406030204" pitchFamily="18" charset="0"/>
                                </a:rPr>
                                <m:t>(</m:t>
                              </m:r>
                              <m:r>
                                <a:rPr lang="en-US" sz="2000" i="1">
                                  <a:latin typeface="Cambria Math" panose="02040503050406030204" pitchFamily="18" charset="0"/>
                                </a:rPr>
                                <m:t>𝜔</m:t>
                              </m:r>
                              <m:r>
                                <a:rPr lang="en-US" sz="2000" i="0">
                                  <a:latin typeface="Cambria Math" panose="02040503050406030204" pitchFamily="18" charset="0"/>
                                </a:rPr>
                                <m:t>,</m:t>
                              </m:r>
                              <m:r>
                                <a:rPr lang="en-US" sz="2000" i="1">
                                  <a:latin typeface="Cambria Math" panose="02040503050406030204" pitchFamily="18" charset="0"/>
                                </a:rPr>
                                <m:t>𝑡</m:t>
                              </m:r>
                            </m:e>
                          </m:d>
                        </m:e>
                      </m:d>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1502" y="5051974"/>
                <a:ext cx="9144000" cy="447174"/>
              </a:xfrm>
              <a:prstGeom prst="rect">
                <a:avLst/>
              </a:prstGeom>
              <a:blipFill rotWithShape="0">
                <a:blip r:embed="rId3"/>
                <a:stretch>
                  <a:fillRect t="-154795" r="-867" b="-226027"/>
                </a:stretch>
              </a:blipFill>
            </p:spPr>
            <p:txBody>
              <a:bodyPr/>
              <a:lstStyle/>
              <a:p>
                <a:r>
                  <a:rPr lang="en-US">
                    <a:noFill/>
                  </a:rPr>
                  <a:t> </a:t>
                </a:r>
              </a:p>
            </p:txBody>
          </p:sp>
        </mc:Fallback>
      </mc:AlternateContent>
    </p:spTree>
    <p:extLst>
      <p:ext uri="{BB962C8B-B14F-4D97-AF65-F5344CB8AC3E}">
        <p14:creationId xmlns:p14="http://schemas.microsoft.com/office/powerpoint/2010/main" val="3117435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latin typeface="Futura LT" panose="02000503000000000000" pitchFamily="2" charset="0"/>
              </a:rPr>
              <a:t>OUTLINE</a:t>
            </a:r>
            <a:endParaRPr lang="en-US" b="1" dirty="0">
              <a:latin typeface="Futura LT" panose="02000503000000000000" pitchFamily="2" charset="0"/>
            </a:endParaRPr>
          </a:p>
        </p:txBody>
      </p:sp>
      <p:sp>
        <p:nvSpPr>
          <p:cNvPr id="3" name="Content Placeholder 2"/>
          <p:cNvSpPr>
            <a:spLocks noGrp="1"/>
          </p:cNvSpPr>
          <p:nvPr>
            <p:ph idx="1"/>
          </p:nvPr>
        </p:nvSpPr>
        <p:spPr/>
        <p:txBody>
          <a:bodyPr/>
          <a:lstStyle/>
          <a:p>
            <a:r>
              <a:rPr lang="en-US" dirty="0" smtClean="0">
                <a:latin typeface="Futura LT" panose="02000503000000000000" pitchFamily="2" charset="0"/>
              </a:rPr>
              <a:t>METHODS</a:t>
            </a:r>
          </a:p>
          <a:p>
            <a:r>
              <a:rPr lang="en-US" dirty="0" smtClean="0">
                <a:latin typeface="Futura LT" panose="02000503000000000000" pitchFamily="2" charset="0"/>
              </a:rPr>
              <a:t>RESULTS AND MODEL DEVELOPMENT</a:t>
            </a:r>
          </a:p>
          <a:p>
            <a:r>
              <a:rPr lang="en-US" dirty="0" smtClean="0">
                <a:latin typeface="Futura LT" panose="02000503000000000000" pitchFamily="2" charset="0"/>
              </a:rPr>
              <a:t>FUTURE WORK</a:t>
            </a:r>
            <a:endParaRPr lang="en-US" dirty="0">
              <a:latin typeface="Futura LT" panose="02000503000000000000" pitchFamily="2" charset="0"/>
            </a:endParaRPr>
          </a:p>
        </p:txBody>
      </p:sp>
    </p:spTree>
    <p:extLst>
      <p:ext uri="{BB962C8B-B14F-4D97-AF65-F5344CB8AC3E}">
        <p14:creationId xmlns:p14="http://schemas.microsoft.com/office/powerpoint/2010/main" val="401830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latin typeface="Futura LT" panose="02000503000000000000" pitchFamily="2" charset="0"/>
              </a:rPr>
              <a:t>FUTURE WORK</a:t>
            </a:r>
            <a:endParaRPr lang="en-US" b="1" dirty="0">
              <a:latin typeface="Futura LT" panose="02000503000000000000" pitchFamily="2"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Futura LT" panose="02000503000000000000" pitchFamily="2" charset="0"/>
              </a:rPr>
              <a:t>A carefully controlled experiment may be conducted to completely characterize the forcing effects of wet versus dry soil.</a:t>
            </a:r>
          </a:p>
          <a:p>
            <a:pPr lvl="1"/>
            <a:r>
              <a:rPr lang="en-US" dirty="0" smtClean="0">
                <a:latin typeface="Futura LT" panose="02000503000000000000" pitchFamily="2" charset="0"/>
              </a:rPr>
              <a:t>Known quantities of water soil of various types</a:t>
            </a:r>
          </a:p>
          <a:p>
            <a:pPr lvl="1"/>
            <a:r>
              <a:rPr lang="en-US" dirty="0" smtClean="0">
                <a:latin typeface="Futura LT" panose="02000503000000000000" pitchFamily="2" charset="0"/>
              </a:rPr>
              <a:t>Time series of albedo as water evaporates</a:t>
            </a:r>
          </a:p>
          <a:p>
            <a:pPr lvl="2"/>
            <a:r>
              <a:rPr lang="en-US" dirty="0" smtClean="0">
                <a:latin typeface="Futura LT" panose="02000503000000000000" pitchFamily="2" charset="0"/>
              </a:rPr>
              <a:t>Control mass of soil, i.e., protect it from ablation processes</a:t>
            </a:r>
          </a:p>
          <a:p>
            <a:pPr lvl="2"/>
            <a:r>
              <a:rPr lang="en-US" dirty="0" smtClean="0">
                <a:latin typeface="Futura LT" panose="02000503000000000000" pitchFamily="2" charset="0"/>
              </a:rPr>
              <a:t>Measure mass of system as water evaporates</a:t>
            </a:r>
          </a:p>
          <a:p>
            <a:pPr lvl="1"/>
            <a:r>
              <a:rPr lang="en-US" dirty="0" smtClean="0">
                <a:latin typeface="Futura LT" panose="02000503000000000000" pitchFamily="2" charset="0"/>
              </a:rPr>
              <a:t>Time series of surface temperature as well as temperature at multiple depths</a:t>
            </a:r>
          </a:p>
          <a:p>
            <a:pPr lvl="1"/>
            <a:r>
              <a:rPr lang="en-US" dirty="0" smtClean="0">
                <a:latin typeface="Futura LT" panose="02000503000000000000" pitchFamily="2" charset="0"/>
              </a:rPr>
              <a:t>Hydrological models to investigate soil moisture retention</a:t>
            </a:r>
          </a:p>
          <a:p>
            <a:pPr lvl="1"/>
            <a:r>
              <a:rPr lang="en-US" dirty="0" smtClean="0">
                <a:latin typeface="Futura LT" panose="02000503000000000000" pitchFamily="2" charset="0"/>
              </a:rPr>
              <a:t>Satellite measurements</a:t>
            </a:r>
          </a:p>
          <a:p>
            <a:pPr lvl="2"/>
            <a:r>
              <a:rPr lang="en-US" dirty="0" smtClean="0">
                <a:latin typeface="Futura LT" panose="02000503000000000000" pitchFamily="2" charset="0"/>
              </a:rPr>
              <a:t>ERS-1, -2, METOP-A, SMAP*</a:t>
            </a:r>
          </a:p>
        </p:txBody>
      </p:sp>
    </p:spTree>
    <p:extLst>
      <p:ext uri="{BB962C8B-B14F-4D97-AF65-F5344CB8AC3E}">
        <p14:creationId xmlns:p14="http://schemas.microsoft.com/office/powerpoint/2010/main" val="27554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hotos.safaribookings.com/library/namibia/xxl/Kaokoland_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89" y="623887"/>
            <a:ext cx="8698023" cy="561022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6550223"/>
            <a:ext cx="3810000" cy="307777"/>
          </a:xfrm>
          <a:prstGeom prst="rect">
            <a:avLst/>
          </a:prstGeom>
          <a:noFill/>
        </p:spPr>
        <p:txBody>
          <a:bodyPr wrap="square" rtlCol="0">
            <a:spAutoFit/>
          </a:bodyPr>
          <a:lstStyle/>
          <a:p>
            <a:r>
              <a:rPr lang="pl-PL" sz="1400" dirty="0">
                <a:latin typeface="Futura LT" panose="02000503000000000000" pitchFamily="2" charset="0"/>
              </a:rPr>
              <a:t>Kaokoland, Namibia. Photo by Michael </a:t>
            </a:r>
            <a:r>
              <a:rPr lang="pl-PL" sz="1400" dirty="0" smtClean="0">
                <a:latin typeface="Futura LT" panose="02000503000000000000" pitchFamily="2" charset="0"/>
              </a:rPr>
              <a:t>Poliza</a:t>
            </a:r>
            <a:r>
              <a:rPr lang="en-US" sz="1400" dirty="0" smtClean="0">
                <a:latin typeface="Futura LT" panose="02000503000000000000" pitchFamily="2" charset="0"/>
              </a:rPr>
              <a:t>.</a:t>
            </a:r>
            <a:endParaRPr lang="en-US" sz="1400" dirty="0">
              <a:latin typeface="Futura LT" panose="02000503000000000000" pitchFamily="2" charset="0"/>
            </a:endParaRPr>
          </a:p>
        </p:txBody>
      </p:sp>
    </p:spTree>
    <p:extLst>
      <p:ext uri="{BB962C8B-B14F-4D97-AF65-F5344CB8AC3E}">
        <p14:creationId xmlns:p14="http://schemas.microsoft.com/office/powerpoint/2010/main" val="407288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latin typeface="Futura LT" panose="02000503000000000000" pitchFamily="2" charset="0"/>
              </a:rPr>
              <a:t>OUTLINE</a:t>
            </a:r>
            <a:endParaRPr lang="en-US" b="1" dirty="0">
              <a:latin typeface="Futura LT" panose="02000503000000000000" pitchFamily="2" charset="0"/>
            </a:endParaRPr>
          </a:p>
        </p:txBody>
      </p:sp>
      <p:sp>
        <p:nvSpPr>
          <p:cNvPr id="3" name="Content Placeholder 2"/>
          <p:cNvSpPr>
            <a:spLocks noGrp="1"/>
          </p:cNvSpPr>
          <p:nvPr>
            <p:ph idx="1"/>
          </p:nvPr>
        </p:nvSpPr>
        <p:spPr/>
        <p:txBody>
          <a:bodyPr/>
          <a:lstStyle/>
          <a:p>
            <a:r>
              <a:rPr lang="en-US" dirty="0" smtClean="0">
                <a:latin typeface="Futura LT" panose="02000503000000000000" pitchFamily="2" charset="0"/>
              </a:rPr>
              <a:t>METHODS</a:t>
            </a:r>
          </a:p>
          <a:p>
            <a:r>
              <a:rPr lang="en-US" dirty="0" smtClean="0">
                <a:latin typeface="Futura LT" panose="02000503000000000000" pitchFamily="2" charset="0"/>
              </a:rPr>
              <a:t>RESULTS AND MODEL DEVELOPMENT</a:t>
            </a:r>
          </a:p>
          <a:p>
            <a:r>
              <a:rPr lang="en-US" dirty="0" smtClean="0">
                <a:latin typeface="Futura LT" panose="02000503000000000000" pitchFamily="2" charset="0"/>
              </a:rPr>
              <a:t>FUTURE WORK</a:t>
            </a:r>
            <a:endParaRPr lang="en-US" dirty="0">
              <a:latin typeface="Futura LT" panose="02000503000000000000" pitchFamily="2" charset="0"/>
            </a:endParaRPr>
          </a:p>
        </p:txBody>
      </p:sp>
    </p:spTree>
    <p:extLst>
      <p:ext uri="{BB962C8B-B14F-4D97-AF65-F5344CB8AC3E}">
        <p14:creationId xmlns:p14="http://schemas.microsoft.com/office/powerpoint/2010/main" val="26065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latin typeface="Futura LT" panose="02000503000000000000" pitchFamily="2" charset="0"/>
              </a:rPr>
              <a:t>METHODS: DEFINITIONS</a:t>
            </a:r>
            <a:endParaRPr lang="en-US" b="1" dirty="0">
              <a:latin typeface="Futura LT" panose="02000503000000000000" pitchFamily="2"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latin typeface="Futura LT" panose="02000503000000000000" pitchFamily="2" charset="0"/>
                  </a:rPr>
                  <a:t>Albedo (</a:t>
                </a:r>
                <a:r>
                  <a:rPr lang="el-GR" dirty="0" smtClean="0">
                    <a:latin typeface="Cambria Math"/>
                    <a:ea typeface="Cambria Math"/>
                  </a:rPr>
                  <a:t>ω</a:t>
                </a:r>
                <a:r>
                  <a:rPr lang="en-US" dirty="0" smtClean="0">
                    <a:latin typeface="Futura LT" pitchFamily="2" charset="0"/>
                    <a:ea typeface="Cambria Math"/>
                  </a:rPr>
                  <a:t>): the reflectivity of a surface.</a:t>
                </a:r>
              </a:p>
              <a:p>
                <a:r>
                  <a:rPr lang="en-US" dirty="0">
                    <a:latin typeface="Futura LT" panose="02000503000000000000" pitchFamily="2" charset="0"/>
                  </a:rPr>
                  <a:t>Absorptivity (</a:t>
                </a:r>
                <a:r>
                  <a:rPr lang="el-GR" dirty="0">
                    <a:latin typeface="Cambria Math"/>
                    <a:ea typeface="Cambria Math"/>
                  </a:rPr>
                  <a:t>α</a:t>
                </a:r>
                <a:r>
                  <a:rPr lang="en-US" dirty="0">
                    <a:latin typeface="Futura LT" panose="02000503000000000000" pitchFamily="2" charset="0"/>
                  </a:rPr>
                  <a:t>): the ability of a surface to absorb radiation. </a:t>
                </a:r>
                <a:r>
                  <a:rPr lang="en-US" dirty="0">
                    <a:latin typeface="Futura LT" pitchFamily="2" charset="0"/>
                    <a:ea typeface="Cambria Math"/>
                  </a:rPr>
                  <a:t>Given in terms of albedo by </a:t>
                </a:r>
                <a14:m>
                  <m:oMath xmlns:m="http://schemas.openxmlformats.org/officeDocument/2006/math">
                    <m:r>
                      <m:rPr>
                        <m:sty m:val="p"/>
                      </m:rPr>
                      <a:rPr lang="el-GR" i="1">
                        <a:latin typeface="Cambria Math"/>
                        <a:ea typeface="Cambria Math"/>
                      </a:rPr>
                      <m:t>α</m:t>
                    </m:r>
                    <m:r>
                      <a:rPr lang="en-US" i="1">
                        <a:latin typeface="Cambria Math"/>
                        <a:ea typeface="Cambria Math"/>
                      </a:rPr>
                      <m:t>=1−</m:t>
                    </m:r>
                    <m:r>
                      <a:rPr lang="en-US" i="1">
                        <a:latin typeface="Cambria Math"/>
                        <a:ea typeface="Cambria Math"/>
                      </a:rPr>
                      <m:t>𝜔</m:t>
                    </m:r>
                  </m:oMath>
                </a14:m>
                <a:r>
                  <a:rPr lang="en-US" dirty="0">
                    <a:latin typeface="Futura LT" panose="02000503000000000000" pitchFamily="2" charset="0"/>
                  </a:rPr>
                  <a:t>.</a:t>
                </a:r>
              </a:p>
              <a:p>
                <a:r>
                  <a:rPr lang="en-US" dirty="0" smtClean="0">
                    <a:latin typeface="Futura LT" pitchFamily="2" charset="0"/>
                    <a:ea typeface="Cambria Math"/>
                  </a:rPr>
                  <a:t>Emissivity (</a:t>
                </a:r>
                <a:r>
                  <a:rPr lang="el-GR" dirty="0" smtClean="0">
                    <a:latin typeface="Cambria Math"/>
                    <a:ea typeface="Cambria Math"/>
                  </a:rPr>
                  <a:t>ε</a:t>
                </a:r>
                <a:r>
                  <a:rPr lang="en-US" dirty="0" smtClean="0">
                    <a:latin typeface="Futura LT" pitchFamily="2" charset="0"/>
                    <a:ea typeface="Cambria Math"/>
                  </a:rPr>
                  <a:t>): the ability of a surface to radiate. For a blackbody, </a:t>
                </a:r>
                <a14:m>
                  <m:oMath xmlns:m="http://schemas.openxmlformats.org/officeDocument/2006/math">
                    <m:r>
                      <a:rPr lang="en-US" i="1" smtClean="0">
                        <a:latin typeface="Cambria Math"/>
                        <a:ea typeface="Cambria Math"/>
                      </a:rPr>
                      <m:t>𝜀</m:t>
                    </m:r>
                    <m:r>
                      <a:rPr lang="en-US" b="0" i="1" smtClean="0">
                        <a:latin typeface="Cambria Math"/>
                        <a:ea typeface="Cambria Math"/>
                      </a:rPr>
                      <m:t>=</m:t>
                    </m:r>
                    <m:r>
                      <a:rPr lang="en-US" b="0" i="1" smtClean="0">
                        <a:latin typeface="Cambria Math"/>
                        <a:ea typeface="Cambria Math"/>
                      </a:rPr>
                      <m:t>𝛼</m:t>
                    </m:r>
                  </m:oMath>
                </a14:m>
                <a:r>
                  <a:rPr lang="en-US" dirty="0" smtClean="0">
                    <a:latin typeface="Futura LT" pitchFamily="2" charset="0"/>
                    <a:ea typeface="Cambria Math"/>
                  </a:rPr>
                  <a:t>.</a:t>
                </a:r>
              </a:p>
              <a:p>
                <a:endParaRPr lang="en-US" dirty="0">
                  <a:latin typeface="Futura LT" panose="02000503000000000000" pitchFamily="2"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887"/>
                </a:stretch>
              </a:blipFill>
            </p:spPr>
            <p:txBody>
              <a:bodyPr/>
              <a:lstStyle/>
              <a:p>
                <a:r>
                  <a:rPr lang="en-US">
                    <a:noFill/>
                  </a:rPr>
                  <a:t> </a:t>
                </a:r>
              </a:p>
            </p:txBody>
          </p:sp>
        </mc:Fallback>
      </mc:AlternateContent>
    </p:spTree>
    <p:extLst>
      <p:ext uri="{BB962C8B-B14F-4D97-AF65-F5344CB8AC3E}">
        <p14:creationId xmlns:p14="http://schemas.microsoft.com/office/powerpoint/2010/main" val="382732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latin typeface="Futura LT" panose="02000503000000000000" pitchFamily="2" charset="0"/>
              </a:rPr>
              <a:t>METHODS</a:t>
            </a:r>
            <a:endParaRPr lang="en-US" b="1" dirty="0">
              <a:latin typeface="Futura LT" panose="02000503000000000000" pitchFamily="2" charset="0"/>
            </a:endParaRPr>
          </a:p>
        </p:txBody>
      </p:sp>
      <p:sp>
        <p:nvSpPr>
          <p:cNvPr id="3" name="Content Placeholder 2"/>
          <p:cNvSpPr>
            <a:spLocks noGrp="1"/>
          </p:cNvSpPr>
          <p:nvPr>
            <p:ph idx="1"/>
          </p:nvPr>
        </p:nvSpPr>
        <p:spPr/>
        <p:txBody>
          <a:bodyPr/>
          <a:lstStyle/>
          <a:p>
            <a:r>
              <a:rPr lang="en-US" dirty="0" smtClean="0">
                <a:latin typeface="Futura LT" panose="02000503000000000000" pitchFamily="2" charset="0"/>
              </a:rPr>
              <a:t>Equipment</a:t>
            </a:r>
          </a:p>
          <a:p>
            <a:pPr lvl="1"/>
            <a:r>
              <a:rPr lang="en-US" dirty="0" smtClean="0">
                <a:latin typeface="Futura LT" panose="02000503000000000000" pitchFamily="2" charset="0"/>
              </a:rPr>
              <a:t>Dual spectrometers 350-1000 nm</a:t>
            </a:r>
          </a:p>
          <a:p>
            <a:pPr lvl="2"/>
            <a:r>
              <a:rPr lang="en-US" dirty="0" err="1" smtClean="0">
                <a:latin typeface="Futura LT" panose="02000503000000000000" pitchFamily="2" charset="0"/>
              </a:rPr>
              <a:t>Downwelling</a:t>
            </a:r>
            <a:r>
              <a:rPr lang="en-US" dirty="0" smtClean="0">
                <a:latin typeface="Futura LT" panose="02000503000000000000" pitchFamily="2" charset="0"/>
              </a:rPr>
              <a:t> and reflected spectra</a:t>
            </a:r>
          </a:p>
          <a:p>
            <a:pPr lvl="1"/>
            <a:r>
              <a:rPr lang="en-US" dirty="0" smtClean="0">
                <a:latin typeface="Futura LT" panose="02000503000000000000" pitchFamily="2" charset="0"/>
              </a:rPr>
              <a:t>FLIR infrared camera</a:t>
            </a:r>
          </a:p>
          <a:p>
            <a:pPr lvl="1"/>
            <a:r>
              <a:rPr lang="en-US" smtClean="0">
                <a:latin typeface="Futura LT" panose="02000503000000000000" pitchFamily="2" charset="0"/>
              </a:rPr>
              <a:t>IR thermometer</a:t>
            </a:r>
            <a:endParaRPr lang="en-US" dirty="0" smtClean="0">
              <a:latin typeface="Futura LT" panose="02000503000000000000" pitchFamily="2" charset="0"/>
            </a:endParaRPr>
          </a:p>
          <a:p>
            <a:r>
              <a:rPr lang="en-US" dirty="0" smtClean="0">
                <a:latin typeface="Futura LT" panose="02000503000000000000" pitchFamily="2" charset="0"/>
              </a:rPr>
              <a:t>Computer code</a:t>
            </a:r>
          </a:p>
          <a:p>
            <a:pPr lvl="1"/>
            <a:r>
              <a:rPr lang="en-US" dirty="0" smtClean="0">
                <a:latin typeface="Futura LT" panose="02000503000000000000" pitchFamily="2" charset="0"/>
              </a:rPr>
              <a:t>Fortran program takes these readings and computes an albedo for 350-800 nm</a:t>
            </a:r>
            <a:endParaRPr lang="en-US" dirty="0">
              <a:latin typeface="Futura LT" panose="02000503000000000000" pitchFamily="2" charset="0"/>
            </a:endParaRPr>
          </a:p>
        </p:txBody>
      </p:sp>
    </p:spTree>
    <p:extLst>
      <p:ext uri="{BB962C8B-B14F-4D97-AF65-F5344CB8AC3E}">
        <p14:creationId xmlns:p14="http://schemas.microsoft.com/office/powerpoint/2010/main" val="203253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latin typeface="Futura LT" panose="02000503000000000000" pitchFamily="2" charset="0"/>
              </a:rPr>
              <a:t>METHODS</a:t>
            </a:r>
            <a:r>
              <a:rPr lang="en-US" b="1" dirty="0" smtClean="0">
                <a:latin typeface="Futura LT" panose="02000503000000000000" pitchFamily="2" charset="0"/>
              </a:rPr>
              <a:t>: DRY SOIL</a:t>
            </a:r>
            <a:endParaRPr lang="en-US" b="1" dirty="0">
              <a:latin typeface="Futura LT" panose="02000503000000000000" pitchFamily="2" charset="0"/>
            </a:endParaRPr>
          </a:p>
        </p:txBody>
      </p:sp>
      <p:sp>
        <p:nvSpPr>
          <p:cNvPr id="8" name="TextBox 7"/>
          <p:cNvSpPr txBox="1"/>
          <p:nvPr/>
        </p:nvSpPr>
        <p:spPr>
          <a:xfrm>
            <a:off x="990600" y="5105400"/>
            <a:ext cx="7086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Futura LT" panose="02000503000000000000" pitchFamily="2" charset="0"/>
              </a:rPr>
              <a:t>The measurements were taken during late afternoon, so the soil was very warm from a day’s worth of solar radiation</a:t>
            </a:r>
          </a:p>
          <a:p>
            <a:pPr marL="285750" indent="-285750">
              <a:buFont typeface="Arial" panose="020B0604020202020204" pitchFamily="34" charset="0"/>
              <a:buChar char="•"/>
            </a:pPr>
            <a:r>
              <a:rPr lang="en-US" dirty="0" smtClean="0">
                <a:latin typeface="Futura LT" panose="02000503000000000000" pitchFamily="2" charset="0"/>
              </a:rPr>
              <a:t>This provided a better temperature contrast from the wet and moist soil samples</a:t>
            </a:r>
            <a:endParaRPr lang="en-US" dirty="0">
              <a:latin typeface="Futura LT" panose="02000503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417638"/>
            <a:ext cx="3429000" cy="3429000"/>
          </a:xfrm>
          <a:prstGeom prst="rect">
            <a:avLst/>
          </a:prstGeom>
          <a:noFill/>
          <a:ln w="12700">
            <a:solidFill>
              <a:schemeClr val="tx1"/>
            </a:solidFill>
          </a:ln>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417638"/>
            <a:ext cx="4572000" cy="3429000"/>
          </a:xfrm>
          <a:prstGeom prst="rect">
            <a:avLst/>
          </a:prstGeom>
          <a:noFill/>
          <a:ln w="12700">
            <a:solidFill>
              <a:schemeClr val="tx1"/>
            </a:solidFill>
          </a:ln>
        </p:spPr>
      </p:pic>
    </p:spTree>
    <p:extLst>
      <p:ext uri="{BB962C8B-B14F-4D97-AF65-F5344CB8AC3E}">
        <p14:creationId xmlns:p14="http://schemas.microsoft.com/office/powerpoint/2010/main" val="57268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latin typeface="Futura LT" panose="02000503000000000000" pitchFamily="2" charset="0"/>
              </a:rPr>
              <a:t>METHODS</a:t>
            </a:r>
            <a:r>
              <a:rPr lang="en-US" b="1" dirty="0" smtClean="0">
                <a:latin typeface="Futura LT" panose="02000503000000000000" pitchFamily="2" charset="0"/>
              </a:rPr>
              <a:t>: WET SOIL</a:t>
            </a:r>
            <a:endParaRPr lang="en-US" b="1" dirty="0">
              <a:latin typeface="Futura LT" panose="02000503000000000000"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411887"/>
            <a:ext cx="4572000" cy="3429000"/>
          </a:xfrm>
          <a:ln w="1270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411887"/>
            <a:ext cx="3429000" cy="3429000"/>
          </a:xfrm>
          <a:prstGeom prst="rect">
            <a:avLst/>
          </a:prstGeom>
          <a:ln w="12700">
            <a:solidFill>
              <a:schemeClr val="tx1"/>
            </a:solidFill>
          </a:ln>
        </p:spPr>
      </p:pic>
      <p:sp>
        <p:nvSpPr>
          <p:cNvPr id="6" name="TextBox 5"/>
          <p:cNvSpPr txBox="1"/>
          <p:nvPr/>
        </p:nvSpPr>
        <p:spPr>
          <a:xfrm>
            <a:off x="990600" y="5181600"/>
            <a:ext cx="70866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Futura LT" panose="02000503000000000000" pitchFamily="2" charset="0"/>
              </a:rPr>
              <a:t>This soil had been wet and then our measurement was taken after all water on the surface had been absorbed into the ground or evaporated</a:t>
            </a:r>
            <a:endParaRPr lang="en-US" dirty="0">
              <a:latin typeface="Futura LT" panose="02000503000000000000" pitchFamily="2" charset="0"/>
            </a:endParaRPr>
          </a:p>
        </p:txBody>
      </p:sp>
    </p:spTree>
    <p:extLst>
      <p:ext uri="{BB962C8B-B14F-4D97-AF65-F5344CB8AC3E}">
        <p14:creationId xmlns:p14="http://schemas.microsoft.com/office/powerpoint/2010/main" val="13668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latin typeface="Futura LT" panose="02000503000000000000" pitchFamily="2" charset="0"/>
              </a:rPr>
              <a:t>METHODS</a:t>
            </a:r>
            <a:r>
              <a:rPr lang="en-US" b="1" dirty="0" smtClean="0">
                <a:latin typeface="Futura LT" panose="02000503000000000000" pitchFamily="2" charset="0"/>
              </a:rPr>
              <a:t>: MOIST SOIL</a:t>
            </a:r>
            <a:endParaRPr lang="en-US" b="1" dirty="0">
              <a:latin typeface="Futura LT" panose="02000503000000000000"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398947"/>
            <a:ext cx="4572000" cy="3429000"/>
          </a:xfrm>
          <a:ln w="1270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403980"/>
            <a:ext cx="3429000" cy="3429000"/>
          </a:xfrm>
          <a:prstGeom prst="rect">
            <a:avLst/>
          </a:prstGeom>
          <a:ln w="12700">
            <a:solidFill>
              <a:schemeClr val="tx1"/>
            </a:solidFill>
          </a:ln>
        </p:spPr>
      </p:pic>
      <p:sp>
        <p:nvSpPr>
          <p:cNvPr id="6" name="TextBox 5"/>
          <p:cNvSpPr txBox="1"/>
          <p:nvPr/>
        </p:nvSpPr>
        <p:spPr>
          <a:xfrm>
            <a:off x="990600" y="5105400"/>
            <a:ext cx="7162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Futura LT" panose="02000503000000000000" pitchFamily="2" charset="0"/>
              </a:rPr>
              <a:t>This soil had been sprayed with water and left sitting for about ten to fifteen minutes</a:t>
            </a:r>
          </a:p>
          <a:p>
            <a:pPr marL="285750" indent="-285750">
              <a:buFont typeface="Arial" panose="020B0604020202020204" pitchFamily="34" charset="0"/>
              <a:buChar char="•"/>
            </a:pPr>
            <a:r>
              <a:rPr lang="en-US" dirty="0" smtClean="0">
                <a:latin typeface="Futura LT" panose="02000503000000000000" pitchFamily="2" charset="0"/>
              </a:rPr>
              <a:t>Evaporating water had more time to cool the surface so the temperature was cooler than the wet soil</a:t>
            </a:r>
            <a:endParaRPr lang="en-US" dirty="0">
              <a:latin typeface="Futura LT" panose="02000503000000000000" pitchFamily="2" charset="0"/>
            </a:endParaRPr>
          </a:p>
        </p:txBody>
      </p:sp>
    </p:spTree>
    <p:extLst>
      <p:ext uri="{BB962C8B-B14F-4D97-AF65-F5344CB8AC3E}">
        <p14:creationId xmlns:p14="http://schemas.microsoft.com/office/powerpoint/2010/main" val="129641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latin typeface="Futura LT" panose="02000503000000000000" pitchFamily="2" charset="0"/>
              </a:rPr>
              <a:t>OUTLINE</a:t>
            </a:r>
            <a:endParaRPr lang="en-US" b="1" dirty="0">
              <a:latin typeface="Futura LT" panose="02000503000000000000" pitchFamily="2" charset="0"/>
            </a:endParaRPr>
          </a:p>
        </p:txBody>
      </p:sp>
      <p:sp>
        <p:nvSpPr>
          <p:cNvPr id="3" name="Content Placeholder 2"/>
          <p:cNvSpPr>
            <a:spLocks noGrp="1"/>
          </p:cNvSpPr>
          <p:nvPr>
            <p:ph idx="1"/>
          </p:nvPr>
        </p:nvSpPr>
        <p:spPr/>
        <p:txBody>
          <a:bodyPr/>
          <a:lstStyle/>
          <a:p>
            <a:r>
              <a:rPr lang="en-US" dirty="0" smtClean="0">
                <a:latin typeface="Futura LT" panose="02000503000000000000" pitchFamily="2" charset="0"/>
              </a:rPr>
              <a:t>METHODS</a:t>
            </a:r>
          </a:p>
          <a:p>
            <a:r>
              <a:rPr lang="en-US" dirty="0" smtClean="0">
                <a:latin typeface="Futura LT" panose="02000503000000000000" pitchFamily="2" charset="0"/>
              </a:rPr>
              <a:t>RESULTS AND MODEL DEVELOPMENT</a:t>
            </a:r>
          </a:p>
          <a:p>
            <a:r>
              <a:rPr lang="en-US" dirty="0" smtClean="0">
                <a:latin typeface="Futura LT" panose="02000503000000000000" pitchFamily="2" charset="0"/>
              </a:rPr>
              <a:t>FUTURE WORK</a:t>
            </a:r>
            <a:endParaRPr lang="en-US" dirty="0">
              <a:latin typeface="Futura LT" panose="02000503000000000000" pitchFamily="2" charset="0"/>
            </a:endParaRPr>
          </a:p>
        </p:txBody>
      </p:sp>
    </p:spTree>
    <p:extLst>
      <p:ext uri="{BB962C8B-B14F-4D97-AF65-F5344CB8AC3E}">
        <p14:creationId xmlns:p14="http://schemas.microsoft.com/office/powerpoint/2010/main" val="273733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TotalTime>
  <Words>596</Words>
  <Application>Microsoft Office PowerPoint</Application>
  <PresentationFormat>On-screen Show (4:3)</PresentationFormat>
  <Paragraphs>92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Futura LT</vt:lpstr>
      <vt:lpstr>Calibri</vt:lpstr>
      <vt:lpstr>Times New Roman</vt:lpstr>
      <vt:lpstr>Arial</vt:lpstr>
      <vt:lpstr>Cambria Math</vt:lpstr>
      <vt:lpstr>Office Theme</vt:lpstr>
      <vt:lpstr>INVESTIGATION OF SURFACE ALBEDO AND FORCINGS DUE TO EVAPORATIONAL COOLING</vt:lpstr>
      <vt:lpstr>PowerPoint Presentation</vt:lpstr>
      <vt:lpstr>OUTLINE</vt:lpstr>
      <vt:lpstr>METHODS: DEFINITIONS</vt:lpstr>
      <vt:lpstr>METHODS</vt:lpstr>
      <vt:lpstr>METHODS: DRY SOIL</vt:lpstr>
      <vt:lpstr>METHODS: WET SOIL</vt:lpstr>
      <vt:lpstr>METHODS: MOIST SOIL</vt:lpstr>
      <vt:lpstr>OUTLINE</vt:lpstr>
      <vt:lpstr>RESULTS AND MODEL DEVELOPMENT</vt:lpstr>
      <vt:lpstr>RESULTS AND MODEL DEVELOPMENT</vt:lpstr>
      <vt:lpstr>RESULTS AND MODEL DEVELOPMENT</vt:lpstr>
      <vt:lpstr>RESULTS AND MODEL DEVELOPMENT</vt:lpstr>
      <vt:lpstr>RESULTS AND MODEL DEVELOPMENT</vt:lpstr>
      <vt:lpstr>RESULTS AND MODEL DEVELOPMENT</vt:lpstr>
      <vt:lpstr>RESULTS AND MODEL DEVELOPMENT</vt:lpstr>
      <vt:lpstr>OUTLINE</vt:lpstr>
      <vt:lpstr>FUTURE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Albedo</dc:title>
  <dc:creator>Philip David Burt</dc:creator>
  <cp:lastModifiedBy>UNR ATMS</cp:lastModifiedBy>
  <cp:revision>24</cp:revision>
  <dcterms:created xsi:type="dcterms:W3CDTF">2014-05-07T19:30:44Z</dcterms:created>
  <dcterms:modified xsi:type="dcterms:W3CDTF">2014-05-09T00:03:04Z</dcterms:modified>
</cp:coreProperties>
</file>