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440AD-AC24-41B4-A181-03854A03D78C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0C6C0-476C-4571-AFBB-79D98A81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7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C8A-77B5-45C5-AD81-8663860219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C6C0-476C-4571-AFBB-79D98A8169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143007" cy="7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22" y="1772816"/>
            <a:ext cx="9001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Aerosol optical properties for fall time urban conditions</a:t>
            </a: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Kerwyn Texeira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Lan Gao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University of Nevada, Reno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Desert Research Institute</a:t>
            </a: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2014.05.08</a:t>
            </a: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1092"/>
            <a:ext cx="53387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ATMS 748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Atmospheric Measurements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4343400" cy="76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Aerosol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properties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gaola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3" y="533400"/>
            <a:ext cx="787298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22238"/>
            <a:ext cx="4724400" cy="8080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Air pollutant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concentrations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aola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476413" cy="62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aolan\Desktop\QQ截图201404291250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1979"/>
            <a:ext cx="41148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5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771"/>
            <a:ext cx="4572000" cy="66402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Diurnal variation of PM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2.5</a:t>
            </a:r>
            <a:endParaRPr lang="en-US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gaolan\Desktop\pollution\PM2.5 concentrati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6261" r="7143" b="6261"/>
          <a:stretch/>
        </p:blipFill>
        <p:spPr bwMode="auto">
          <a:xfrm>
            <a:off x="383845" y="609600"/>
            <a:ext cx="838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29723" y="3907649"/>
            <a:ext cx="98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average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0392" y="523648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50% value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62405" y="4246203"/>
            <a:ext cx="457200" cy="3701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943355" y="4885061"/>
            <a:ext cx="495300" cy="3494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88273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Aerosol optical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properties VS. PM concentrations</a:t>
            </a:r>
            <a:endParaRPr lang="en-US" sz="2800" dirty="0"/>
          </a:p>
        </p:txBody>
      </p:sp>
      <p:pic>
        <p:nvPicPr>
          <p:cNvPr id="1029" name="Picture 5" descr="C:\Users\gaola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399"/>
            <a:ext cx="8458200" cy="59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7391400" y="5105400"/>
            <a:ext cx="838200" cy="762000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C:\Users\gaolan\Desktop\pollution\contou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9917"/>
            <a:ext cx="754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802" y="76200"/>
            <a:ext cx="9048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Aerosol optical property and pollutant concentration under meteorological conditions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ady.arl.noaa.gov/hypubout/166969_trj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590800" cy="321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eady.arl.noaa.gov/hypubout/167196_trj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657600"/>
            <a:ext cx="257785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eady.arl.noaa.gov/hypubout/167241_trj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6" y="3643745"/>
            <a:ext cx="257785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eady.arl.noaa.gov/hypubout/167341_trj0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57785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eady.arl.noaa.gov/hypubout/167391_trj0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785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ready.arl.noaa.gov/hypubout/167489_trj0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57785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olan\Desktop\QQ截图201404291422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8562"/>
            <a:ext cx="8610600" cy="60932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740" y="76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Temperature lapse rate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791200"/>
          </a:xfrm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aerosol optical parameters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pollutant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concentrations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strong diurnal variation. </a:t>
            </a:r>
          </a:p>
          <a:p>
            <a:pPr marL="0" indent="0" algn="just">
              <a:lnSpc>
                <a:spcPct val="125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2.5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a good linear correlation with the scattering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coefficient.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5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stronger pollution events usually happen in the temperature inversion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appears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boundary layer.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air pollution in Reno area not only caused by local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 also due to the long range transportation of the air flow.</a:t>
            </a:r>
          </a:p>
        </p:txBody>
      </p:sp>
    </p:spTree>
    <p:extLst>
      <p:ext uri="{BB962C8B-B14F-4D97-AF65-F5344CB8AC3E}">
        <p14:creationId xmlns:p14="http://schemas.microsoft.com/office/powerpoint/2010/main" val="20886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686800" cy="990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172200"/>
          </a:xfrm>
        </p:spPr>
        <p:txBody>
          <a:bodyPr>
            <a:norm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Arnott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W.P.,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Moonsmuller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H., Rogers C.F., Jin T. Bruch R., 1999: Photoacoustic spectrometer for measuring light absorption by aerosol: instrument description. Atmospheric Environment 33(1999) 2845-2852.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Clarke, A. D.,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Noone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K. J.,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Heintzenberg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J., Warren, S. G., and Covert, D. S.: Aerosol light absorption measurement techniques: Analysis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intercomparisons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Atmos. Environ., 21, 1455-1465,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10.1016/0004-6981(67)90093-5, 1987.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Hansen, J., M. Sato, and R.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Ruedy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1997: Radiative forcing and climate response. J.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Geophys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Res., 102, 6831-6864.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Hansen, J., M. Sato, A.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Lacis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and V.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Oinas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2000: Global warming in the twenty-first century: An alternative scenario. Proc. Natl. Acad. Sci. USA, 97, 9875-9880.</a:t>
            </a:r>
          </a:p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Heintzenberg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J., R. J.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Charlson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A. D. Clarke, C.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Liousse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V.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Ramaswamy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K. P. Shine, M.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Wendisch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and G.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Helas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1997: Measurements and modeling of aerosol single scattering albedo: Progress, problems and prospects.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Beitr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Phys. Atmos., 70, 249-263.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King, M. D., Y. J. Kaufman, D.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Tanre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and T. Nakajima, 1999: Remote sensing of tropospheric aerosols from space: Past, present, and future. Bull. Amer. Meteor. Soc., 80, 2229-2259.</a:t>
            </a:r>
          </a:p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Levoni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C.,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Cervino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Guzzi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R.,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Torricella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F.: Atmospheric aerosol optical properties: a database of radiative characteristics for different components and classes, Appl. Opt., 36, 8031-8041, 1997.</a:t>
            </a:r>
          </a:p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Moosmuller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H.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Chakrabarty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R. K.: Technical Note: Simple analytical relationships between Angstrom coefficients of aerosol extinction, scattering, absorption, and single scattering albedo, Atmos. Chem. Phys. Discuss., 11, 19213-19222, doi:10.5194/acpd-11-19213-2011, 2011.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Gyawali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W. P.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Arnott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et al. Photoacoustic optical properties at UV, VIS, and near IR wavelengths for laboratory generated and winter time ambient urban aerosols. Atmos. Chem. Phys. Discuss., 11, 25063-25098, 2011.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Reid, J. S., Eck, T., Christopher, S., Hobbs, P. V.,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Holben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B. N.: Use of the Angstrom exponent to estimate the variability of optical and physical properties of aging smoke particles in Brazil, J.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Geophys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Res., 104, 27473-27489, 1999.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Reid, J. S., Hobbs, P. V.,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Ferek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R. J., Blake, D. R., Martins, J. V., Dunlap, M. R.,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Liousse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C.: Physical, chemical, and optical properties of regional hazes dominated by smoke in Brazil, J.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Geophys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Res., 103, 32059¨C32080, 1998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76400"/>
            <a:ext cx="4800600" cy="35814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280EC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!</a:t>
            </a:r>
          </a:p>
          <a:p>
            <a:pPr marL="0" indent="0" algn="ctr">
              <a:buNone/>
            </a:pPr>
            <a:endParaRPr lang="en-US" sz="4400" dirty="0" smtClean="0">
              <a:solidFill>
                <a:srgbClr val="280EC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280EC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 ?</a:t>
            </a:r>
            <a:endParaRPr lang="en-US" sz="4400" dirty="0">
              <a:solidFill>
                <a:srgbClr val="280EC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Introduction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 Method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 Results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 Conclusion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/>
              <a:t> References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0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lack of detailed knowledge of the optical properties of aerosols results in aerosol being one of the largest uncertainties in the climate forcing assessments. </a:t>
            </a:r>
          </a:p>
          <a:p>
            <a:endParaRPr lang="en-US" sz="2400" dirty="0" smtClean="0"/>
          </a:p>
          <a:p>
            <a:r>
              <a:rPr lang="en-US" sz="2400" dirty="0" smtClean="0"/>
              <a:t>Aerosols have a direct effect on the radiative balance of the earth by scattering and adsorbing both solar and terrestrial radiation.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Aerosol optical  properties  depend on the particle size, morphology, refractive index, and the wavelength of the electromagnetic radiation.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1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Introduction Cont’d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particles can impact air quality causing regional pollution that can affect human health.</a:t>
            </a:r>
          </a:p>
          <a:p>
            <a:endParaRPr lang="en-US" sz="2400" dirty="0" smtClean="0"/>
          </a:p>
          <a:p>
            <a:r>
              <a:rPr lang="en-US" sz="2400" dirty="0" smtClean="0"/>
              <a:t>Compared with satellite measurements, the in situ measurements are considered most reliable observations, although it cannot account for globally, it can give more accurate results of the key locations.</a:t>
            </a:r>
          </a:p>
          <a:p>
            <a:endParaRPr lang="en-US" sz="2400" dirty="0" smtClean="0"/>
          </a:p>
          <a:p>
            <a:r>
              <a:rPr lang="en-US" sz="2400" dirty="0" smtClean="0"/>
              <a:t>In this experiment, we used in situ measurements to study the optical properties in Reno city.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Four wavelength photoacoustic spectrometer was used to obtain aerosol scattering (β</a:t>
            </a:r>
            <a:r>
              <a:rPr lang="en-US" sz="2400" baseline="-25000" dirty="0" smtClean="0"/>
              <a:t>sca</a:t>
            </a:r>
            <a:r>
              <a:rPr lang="en-US" sz="2400" dirty="0" smtClean="0"/>
              <a:t>)  and absorption(</a:t>
            </a:r>
            <a:r>
              <a:rPr lang="en-US" sz="2400" dirty="0" err="1" smtClean="0"/>
              <a:t>β</a:t>
            </a:r>
            <a:r>
              <a:rPr lang="en-US" sz="2400" baseline="-25000" dirty="0" err="1" smtClean="0"/>
              <a:t>abs</a:t>
            </a:r>
            <a:r>
              <a:rPr lang="en-US" sz="2400" dirty="0" smtClean="0"/>
              <a:t>)  at wavelengths 405, 532, 870 and 1047nm. </a:t>
            </a:r>
          </a:p>
          <a:p>
            <a:endParaRPr lang="en-US" sz="2400" dirty="0" smtClean="0"/>
          </a:p>
          <a:p>
            <a:r>
              <a:rPr lang="en-US" sz="2400" dirty="0" smtClean="0"/>
              <a:t>This instrument ran all year round but we focused on aerosol properties in the fall season for Nov. 2013.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Air pollutant concentration data was also used from EPA including the concentration of PM</a:t>
            </a:r>
            <a:r>
              <a:rPr lang="en-US" sz="1600" dirty="0" smtClean="0"/>
              <a:t>10, </a:t>
            </a:r>
            <a:r>
              <a:rPr lang="en-US" sz="2400" dirty="0" smtClean="0"/>
              <a:t>PM</a:t>
            </a:r>
            <a:r>
              <a:rPr lang="en-US" sz="1600" dirty="0" smtClean="0"/>
              <a:t>2.5, </a:t>
            </a:r>
            <a:r>
              <a:rPr lang="en-US" sz="2400" dirty="0" smtClean="0"/>
              <a:t>O</a:t>
            </a:r>
            <a:r>
              <a:rPr lang="en-US" sz="1600" dirty="0" smtClean="0"/>
              <a:t>3, </a:t>
            </a:r>
            <a:r>
              <a:rPr lang="en-US" sz="2400" dirty="0" smtClean="0"/>
              <a:t>SO</a:t>
            </a:r>
            <a:r>
              <a:rPr lang="en-US" sz="1600" dirty="0" smtClean="0"/>
              <a:t>2, </a:t>
            </a:r>
            <a:r>
              <a:rPr lang="en-US" sz="2400" dirty="0" smtClean="0"/>
              <a:t>and NO</a:t>
            </a:r>
            <a:r>
              <a:rPr lang="en-US" sz="1600" dirty="0" smtClean="0"/>
              <a:t>2</a:t>
            </a:r>
            <a:r>
              <a:rPr lang="en-US" sz="2000" dirty="0" smtClean="0"/>
              <a:t>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14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Method Cont’d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 smtClean="0"/>
                  <a:t>Meteorological data from EPA and the ultrasonic anemometer was used to compare with the photoacoustic spectrometer. 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The Angstrom exponent of absorption AEA and the Angstrom exponent of scattering was calculated : 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300"/>
                            <m:t>α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300"/>
                            <m:t>abs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300"/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/>
                            <m:t>ln</m:t>
                          </m:r>
                          <m:r>
                            <m:rPr>
                              <m:nor/>
                            </m:rPr>
                            <a:rPr lang="en-US" sz="2300"/>
                            <m:t>(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300"/>
                                <m:t>β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300"/>
                                <m:t>abs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300"/>
                            <m:t>(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300"/>
                                <m:t>λ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300"/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300"/>
                            <m:t>)/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300"/>
                                <m:t>β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300"/>
                                <m:t>abs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300"/>
                            <m:t>(</m:t>
                          </m:r>
                          <m:sSub>
                            <m:sSub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300"/>
                                <m:t>λ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300"/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300"/>
                            <m:t>))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/>
                            <m:t>ln</m:t>
                          </m:r>
                          <m:r>
                            <m:rPr>
                              <m:nor/>
                            </m:rPr>
                            <a:rPr lang="en-US" sz="2300"/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300"/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300"/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300"/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300"/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en-US" sz="2300"/>
                            <m:t>)</m:t>
                          </m:r>
                        </m:den>
                      </m:f>
                      <m:r>
                        <a:rPr lang="en-US" sz="23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300" dirty="0" smtClean="0"/>
              </a:p>
              <a:p>
                <a:pPr>
                  <a:buNone/>
                </a:pPr>
                <a:r>
                  <a:rPr lang="en-US" sz="2400" dirty="0" smtClean="0"/>
                  <a:t>    </a:t>
                </a:r>
              </a:p>
              <a:p>
                <a:pPr>
                  <a:buNone/>
                </a:pPr>
                <a:r>
                  <a:rPr lang="en-US" sz="2400" dirty="0" smtClean="0"/>
                  <a:t>    the same can be done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/>
                          <m:t>sca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The single scattering albedo SSA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scattering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/>
                          <m:t>scattering</m:t>
                        </m:r>
                        <m:r>
                          <m:rPr>
                            <m:nor/>
                          </m:rPr>
                          <a:rPr lang="en-US" sz="2400"/>
                          <m:t>+</m:t>
                        </m:r>
                        <m:r>
                          <m:rPr>
                            <m:nor/>
                          </m:rPr>
                          <a:rPr lang="en-US" sz="2400"/>
                          <m:t>absorption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These parameters are very important in the radiative transfer model.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815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Photoacoustic Instrument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8001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7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90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365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Aerosol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optical properties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Air pollutant concentrations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eteorological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4343400" cy="76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Aerosol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properties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escription: C:\Users\gaolan\Desktop\pollution\abs and sc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7059" r="9091" b="4706"/>
          <a:stretch>
            <a:fillRect/>
          </a:stretch>
        </p:blipFill>
        <p:spPr bwMode="auto">
          <a:xfrm>
            <a:off x="457200" y="685800"/>
            <a:ext cx="82296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8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1020</Words>
  <Application>Microsoft Office PowerPoint</Application>
  <PresentationFormat>On-screen Show (4:3)</PresentationFormat>
  <Paragraphs>88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Introduction</vt:lpstr>
      <vt:lpstr>Introduction Cont’d</vt:lpstr>
      <vt:lpstr>Method</vt:lpstr>
      <vt:lpstr>Method Cont’d</vt:lpstr>
      <vt:lpstr>Photoacoustic Instrument</vt:lpstr>
      <vt:lpstr>Results</vt:lpstr>
      <vt:lpstr>Aerosol optical properties</vt:lpstr>
      <vt:lpstr>Aerosol optical properties</vt:lpstr>
      <vt:lpstr>Air pollutant concentrations</vt:lpstr>
      <vt:lpstr>Diurnal variation of PM2.5</vt:lpstr>
      <vt:lpstr>Aerosol optical properties VS. PM concentrations</vt:lpstr>
      <vt:lpstr>PowerPoint Presentation</vt:lpstr>
      <vt:lpstr>PowerPoint Presentation</vt:lpstr>
      <vt:lpstr>PowerPoint Presentation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 Gao 05.06.2014</dc:title>
  <dc:creator>gaolan</dc:creator>
  <cp:lastModifiedBy>gaolan</cp:lastModifiedBy>
  <cp:revision>19</cp:revision>
  <dcterms:created xsi:type="dcterms:W3CDTF">2006-08-16T00:00:00Z</dcterms:created>
  <dcterms:modified xsi:type="dcterms:W3CDTF">2014-05-09T00:18:28Z</dcterms:modified>
</cp:coreProperties>
</file>