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notesSlides/notesSlide18.xml" ContentType="application/vnd.openxmlformats-officedocument.presentationml.notesSlide+xml"/>
  <Override PartName="/ppt/embeddings/oleObject2.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10" r:id="rId7"/>
  </p:sldMasterIdLst>
  <p:notesMasterIdLst>
    <p:notesMasterId r:id="rId162"/>
  </p:notesMasterIdLst>
  <p:sldIdLst>
    <p:sldId id="256" r:id="rId8"/>
    <p:sldId id="399" r:id="rId9"/>
    <p:sldId id="348" r:id="rId10"/>
    <p:sldId id="389" r:id="rId11"/>
    <p:sldId id="390" r:id="rId12"/>
    <p:sldId id="391" r:id="rId13"/>
    <p:sldId id="400" r:id="rId14"/>
    <p:sldId id="401" r:id="rId15"/>
    <p:sldId id="402" r:id="rId16"/>
    <p:sldId id="404" r:id="rId17"/>
    <p:sldId id="406" r:id="rId18"/>
    <p:sldId id="407" r:id="rId19"/>
    <p:sldId id="409" r:id="rId20"/>
    <p:sldId id="410" r:id="rId21"/>
    <p:sldId id="411" r:id="rId22"/>
    <p:sldId id="412" r:id="rId23"/>
    <p:sldId id="414" r:id="rId24"/>
    <p:sldId id="415" r:id="rId25"/>
    <p:sldId id="416" r:id="rId26"/>
    <p:sldId id="257" r:id="rId27"/>
    <p:sldId id="258" r:id="rId28"/>
    <p:sldId id="259" r:id="rId29"/>
    <p:sldId id="261" r:id="rId30"/>
    <p:sldId id="372" r:id="rId31"/>
    <p:sldId id="358" r:id="rId32"/>
    <p:sldId id="359" r:id="rId33"/>
    <p:sldId id="361" r:id="rId34"/>
    <p:sldId id="362" r:id="rId35"/>
    <p:sldId id="363" r:id="rId36"/>
    <p:sldId id="364" r:id="rId37"/>
    <p:sldId id="365" r:id="rId38"/>
    <p:sldId id="366" r:id="rId39"/>
    <p:sldId id="367" r:id="rId40"/>
    <p:sldId id="368" r:id="rId41"/>
    <p:sldId id="369" r:id="rId42"/>
    <p:sldId id="371" r:id="rId43"/>
    <p:sldId id="370" r:id="rId44"/>
    <p:sldId id="270" r:id="rId45"/>
    <p:sldId id="331" r:id="rId46"/>
    <p:sldId id="271" r:id="rId47"/>
    <p:sldId id="272" r:id="rId48"/>
    <p:sldId id="354" r:id="rId49"/>
    <p:sldId id="355" r:id="rId50"/>
    <p:sldId id="357" r:id="rId51"/>
    <p:sldId id="273" r:id="rId52"/>
    <p:sldId id="343" r:id="rId53"/>
    <p:sldId id="344" r:id="rId54"/>
    <p:sldId id="262" r:id="rId55"/>
    <p:sldId id="263" r:id="rId56"/>
    <p:sldId id="264" r:id="rId57"/>
    <p:sldId id="274" r:id="rId58"/>
    <p:sldId id="275" r:id="rId59"/>
    <p:sldId id="276" r:id="rId60"/>
    <p:sldId id="277" r:id="rId61"/>
    <p:sldId id="278" r:id="rId62"/>
    <p:sldId id="267" r:id="rId63"/>
    <p:sldId id="265" r:id="rId64"/>
    <p:sldId id="266" r:id="rId65"/>
    <p:sldId id="268" r:id="rId66"/>
    <p:sldId id="269" r:id="rId67"/>
    <p:sldId id="279" r:id="rId68"/>
    <p:sldId id="280" r:id="rId69"/>
    <p:sldId id="281" r:id="rId70"/>
    <p:sldId id="282" r:id="rId71"/>
    <p:sldId id="284" r:id="rId72"/>
    <p:sldId id="283" r:id="rId73"/>
    <p:sldId id="285" r:id="rId74"/>
    <p:sldId id="286" r:id="rId75"/>
    <p:sldId id="287" r:id="rId76"/>
    <p:sldId id="297" r:id="rId77"/>
    <p:sldId id="288" r:id="rId78"/>
    <p:sldId id="290" r:id="rId79"/>
    <p:sldId id="289" r:id="rId80"/>
    <p:sldId id="291" r:id="rId81"/>
    <p:sldId id="295" r:id="rId82"/>
    <p:sldId id="292" r:id="rId83"/>
    <p:sldId id="293" r:id="rId84"/>
    <p:sldId id="294" r:id="rId85"/>
    <p:sldId id="296" r:id="rId86"/>
    <p:sldId id="298" r:id="rId87"/>
    <p:sldId id="299" r:id="rId88"/>
    <p:sldId id="300" r:id="rId89"/>
    <p:sldId id="301" r:id="rId90"/>
    <p:sldId id="302" r:id="rId91"/>
    <p:sldId id="303" r:id="rId92"/>
    <p:sldId id="304" r:id="rId93"/>
    <p:sldId id="305" r:id="rId94"/>
    <p:sldId id="306" r:id="rId95"/>
    <p:sldId id="307" r:id="rId96"/>
    <p:sldId id="308" r:id="rId97"/>
    <p:sldId id="309" r:id="rId98"/>
    <p:sldId id="310" r:id="rId99"/>
    <p:sldId id="311" r:id="rId100"/>
    <p:sldId id="312" r:id="rId101"/>
    <p:sldId id="313" r:id="rId102"/>
    <p:sldId id="315" r:id="rId103"/>
    <p:sldId id="314" r:id="rId104"/>
    <p:sldId id="317" r:id="rId105"/>
    <p:sldId id="318" r:id="rId106"/>
    <p:sldId id="319" r:id="rId107"/>
    <p:sldId id="320" r:id="rId108"/>
    <p:sldId id="321" r:id="rId109"/>
    <p:sldId id="316" r:id="rId110"/>
    <p:sldId id="322" r:id="rId111"/>
    <p:sldId id="323" r:id="rId112"/>
    <p:sldId id="324" r:id="rId113"/>
    <p:sldId id="325" r:id="rId114"/>
    <p:sldId id="326" r:id="rId115"/>
    <p:sldId id="327" r:id="rId116"/>
    <p:sldId id="329" r:id="rId117"/>
    <p:sldId id="330" r:id="rId118"/>
    <p:sldId id="328" r:id="rId119"/>
    <p:sldId id="335" r:id="rId120"/>
    <p:sldId id="336" r:id="rId121"/>
    <p:sldId id="337" r:id="rId122"/>
    <p:sldId id="338" r:id="rId123"/>
    <p:sldId id="339" r:id="rId124"/>
    <p:sldId id="346" r:id="rId125"/>
    <p:sldId id="332" r:id="rId126"/>
    <p:sldId id="333" r:id="rId127"/>
    <p:sldId id="334" r:id="rId128"/>
    <p:sldId id="345" r:id="rId129"/>
    <p:sldId id="398" r:id="rId130"/>
    <p:sldId id="341" r:id="rId131"/>
    <p:sldId id="340" r:id="rId132"/>
    <p:sldId id="342" r:id="rId133"/>
    <p:sldId id="347" r:id="rId134"/>
    <p:sldId id="379" r:id="rId135"/>
    <p:sldId id="349" r:id="rId136"/>
    <p:sldId id="350" r:id="rId137"/>
    <p:sldId id="351" r:id="rId138"/>
    <p:sldId id="352" r:id="rId139"/>
    <p:sldId id="353" r:id="rId140"/>
    <p:sldId id="373" r:id="rId141"/>
    <p:sldId id="378" r:id="rId142"/>
    <p:sldId id="374" r:id="rId143"/>
    <p:sldId id="375" r:id="rId144"/>
    <p:sldId id="376" r:id="rId145"/>
    <p:sldId id="377" r:id="rId146"/>
    <p:sldId id="380" r:id="rId147"/>
    <p:sldId id="386" r:id="rId148"/>
    <p:sldId id="387" r:id="rId149"/>
    <p:sldId id="388" r:id="rId150"/>
    <p:sldId id="381" r:id="rId151"/>
    <p:sldId id="382" r:id="rId152"/>
    <p:sldId id="383" r:id="rId153"/>
    <p:sldId id="384" r:id="rId154"/>
    <p:sldId id="385" r:id="rId155"/>
    <p:sldId id="392" r:id="rId156"/>
    <p:sldId id="393" r:id="rId157"/>
    <p:sldId id="394" r:id="rId158"/>
    <p:sldId id="395" r:id="rId159"/>
    <p:sldId id="396" r:id="rId160"/>
    <p:sldId id="397" r:id="rId1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21" autoAdjust="0"/>
  </p:normalViewPr>
  <p:slideViewPr>
    <p:cSldViewPr snapToGrid="0" snapToObjects="1">
      <p:cViewPr varScale="1">
        <p:scale>
          <a:sx n="141" d="100"/>
          <a:sy n="141" d="100"/>
        </p:scale>
        <p:origin x="-2112"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notesMaster" Target="notesMasters/notesMaster1.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63" Type="http://schemas.openxmlformats.org/officeDocument/2006/relationships/printerSettings" Target="printerSettings/printerSettings1.bin"/><Relationship Id="rId164" Type="http://schemas.openxmlformats.org/officeDocument/2006/relationships/presProps" Target="presProps.xml"/><Relationship Id="rId165" Type="http://schemas.openxmlformats.org/officeDocument/2006/relationships/viewProps" Target="viewProps.xml"/><Relationship Id="rId166" Type="http://schemas.openxmlformats.org/officeDocument/2006/relationships/theme" Target="theme/theme1.xml"/><Relationship Id="rId167" Type="http://schemas.openxmlformats.org/officeDocument/2006/relationships/tableStyles" Target="tableStyles.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140" Type="http://schemas.openxmlformats.org/officeDocument/2006/relationships/slide" Target="slides/slide133.xml"/><Relationship Id="rId141" Type="http://schemas.openxmlformats.org/officeDocument/2006/relationships/slide" Target="slides/slide134.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Madhu\Desktop\Fig5Lewis_July_Aug08.xls"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4403209628887"/>
          <c:y val="0.0541611624834874"/>
          <c:w val="0.678034102306921"/>
          <c:h val="0.796565389696166"/>
        </c:manualLayout>
      </c:layout>
      <c:scatterChart>
        <c:scatterStyle val="lineMarker"/>
        <c:varyColors val="0"/>
        <c:ser>
          <c:idx val="0"/>
          <c:order val="0"/>
          <c:tx>
            <c:strRef>
              <c:f>AveData!$L$2</c:f>
              <c:strCache>
                <c:ptCount val="1"/>
                <c:pt idx="0">
                  <c:v>Ponderosa Pine, mixed fuels</c:v>
                </c:pt>
              </c:strCache>
            </c:strRef>
          </c:tx>
          <c:spPr>
            <a:ln w="28575">
              <a:noFill/>
            </a:ln>
          </c:spPr>
          <c:marker>
            <c:symbol val="star"/>
            <c:size val="10"/>
            <c:spPr>
              <a:noFill/>
              <a:ln>
                <a:solidFill>
                  <a:srgbClr val="000000"/>
                </a:solidFill>
                <a:prstDash val="solid"/>
              </a:ln>
            </c:spPr>
          </c:marker>
          <c:errBars>
            <c:errDir val="x"/>
            <c:errBarType val="both"/>
            <c:errValType val="percentage"/>
            <c:noEndCap val="0"/>
            <c:val val="0.660000000000004"/>
            <c:spPr>
              <a:ln w="12700">
                <a:solidFill>
                  <a:srgbClr val="000000"/>
                </a:solidFill>
                <a:prstDash val="solid"/>
              </a:ln>
            </c:spPr>
          </c:errBars>
          <c:errBars>
            <c:errDir val="y"/>
            <c:errBarType val="both"/>
            <c:errValType val="percentage"/>
            <c:noEndCap val="0"/>
            <c:val val="5.0"/>
            <c:spPr>
              <a:ln w="12700">
                <a:solidFill>
                  <a:srgbClr val="000000"/>
                </a:solidFill>
                <a:prstDash val="solid"/>
              </a:ln>
            </c:spPr>
          </c:errBars>
          <c:xVal>
            <c:numRef>
              <c:f>(AveData!$C$2,AveData!$C$4)</c:f>
              <c:numCache>
                <c:formatCode>General</c:formatCode>
                <c:ptCount val="2"/>
                <c:pt idx="0">
                  <c:v>0.866710891413841</c:v>
                </c:pt>
                <c:pt idx="1">
                  <c:v>0.869793966707346</c:v>
                </c:pt>
              </c:numCache>
            </c:numRef>
          </c:xVal>
          <c:yVal>
            <c:numRef>
              <c:f>(AveData!$A$2,AveData!$A$4)</c:f>
              <c:numCache>
                <c:formatCode>General</c:formatCode>
                <c:ptCount val="2"/>
                <c:pt idx="0">
                  <c:v>1.711586746309944</c:v>
                </c:pt>
                <c:pt idx="1">
                  <c:v>1.65130217040139</c:v>
                </c:pt>
              </c:numCache>
            </c:numRef>
          </c:yVal>
          <c:smooth val="0"/>
        </c:ser>
        <c:ser>
          <c:idx val="1"/>
          <c:order val="1"/>
          <c:tx>
            <c:strRef>
              <c:f>AveData!$L$3</c:f>
              <c:strCache>
                <c:ptCount val="1"/>
                <c:pt idx="0">
                  <c:v>Chamise</c:v>
                </c:pt>
              </c:strCache>
            </c:strRef>
          </c:tx>
          <c:spPr>
            <a:ln w="28575">
              <a:noFill/>
            </a:ln>
          </c:spPr>
          <c:marker>
            <c:symbol val="square"/>
            <c:size val="10"/>
            <c:spPr>
              <a:solidFill>
                <a:srgbClr val="808080"/>
              </a:solidFill>
              <a:ln>
                <a:solidFill>
                  <a:srgbClr val="808080"/>
                </a:solidFill>
                <a:prstDash val="solid"/>
              </a:ln>
            </c:spPr>
          </c:marker>
          <c:errBars>
            <c:errDir val="y"/>
            <c:errBarType val="both"/>
            <c:errValType val="percentage"/>
            <c:noEndCap val="0"/>
            <c:val val="7.0"/>
            <c:spPr>
              <a:ln w="12700">
                <a:solidFill>
                  <a:srgbClr val="000000"/>
                </a:solidFill>
                <a:prstDash val="solid"/>
              </a:ln>
            </c:spPr>
          </c:errBars>
          <c:xVal>
            <c:numRef>
              <c:f>(AveData!$C$3,AveData!$C$5,AveData!$C$15)</c:f>
              <c:numCache>
                <c:formatCode>General</c:formatCode>
                <c:ptCount val="3"/>
                <c:pt idx="0">
                  <c:v>0.39678249694804</c:v>
                </c:pt>
                <c:pt idx="1">
                  <c:v>0.506473151932549</c:v>
                </c:pt>
                <c:pt idx="2">
                  <c:v>0.452407997025643</c:v>
                </c:pt>
              </c:numCache>
            </c:numRef>
          </c:xVal>
          <c:yVal>
            <c:numRef>
              <c:f>(AveData!$A$3,AveData!$A$5,AveData!$A$15)</c:f>
              <c:numCache>
                <c:formatCode>General</c:formatCode>
                <c:ptCount val="3"/>
                <c:pt idx="0">
                  <c:v>1.187463987343224</c:v>
                </c:pt>
                <c:pt idx="1">
                  <c:v>1.323720863019084</c:v>
                </c:pt>
                <c:pt idx="2">
                  <c:v>1.197415199162404</c:v>
                </c:pt>
              </c:numCache>
            </c:numRef>
          </c:yVal>
          <c:smooth val="0"/>
        </c:ser>
        <c:ser>
          <c:idx val="4"/>
          <c:order val="2"/>
          <c:tx>
            <c:strRef>
              <c:f>AveData!$L$6</c:f>
              <c:strCache>
                <c:ptCount val="1"/>
                <c:pt idx="0">
                  <c:v>Rice Straw</c:v>
                </c:pt>
              </c:strCache>
            </c:strRef>
          </c:tx>
          <c:spPr>
            <a:ln w="28575">
              <a:noFill/>
            </a:ln>
          </c:spPr>
          <c:marker>
            <c:symbol val="triangle"/>
            <c:size val="10"/>
            <c:spPr>
              <a:solidFill>
                <a:srgbClr val="808080"/>
              </a:solidFill>
              <a:ln>
                <a:solidFill>
                  <a:srgbClr val="808080"/>
                </a:solidFill>
                <a:prstDash val="solid"/>
              </a:ln>
            </c:spPr>
          </c:marker>
          <c:errBars>
            <c:errDir val="x"/>
            <c:errBarType val="both"/>
            <c:errValType val="percentage"/>
            <c:noEndCap val="0"/>
            <c:val val="0.600000000000001"/>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AveData!$C$6</c:f>
              <c:numCache>
                <c:formatCode>General</c:formatCode>
                <c:ptCount val="1"/>
                <c:pt idx="0">
                  <c:v>0.875602285199024</c:v>
                </c:pt>
              </c:numCache>
            </c:numRef>
          </c:xVal>
          <c:yVal>
            <c:numRef>
              <c:f>AveData!$A$6</c:f>
              <c:numCache>
                <c:formatCode>General</c:formatCode>
                <c:ptCount val="1"/>
                <c:pt idx="0">
                  <c:v>2.809075802479015</c:v>
                </c:pt>
              </c:numCache>
            </c:numRef>
          </c:yVal>
          <c:smooth val="0"/>
        </c:ser>
        <c:ser>
          <c:idx val="5"/>
          <c:order val="3"/>
          <c:tx>
            <c:strRef>
              <c:f>AveData!$L$7</c:f>
              <c:strCache>
                <c:ptCount val="1"/>
                <c:pt idx="0">
                  <c:v>Ponderosa Pine Duff</c:v>
                </c:pt>
              </c:strCache>
            </c:strRef>
          </c:tx>
          <c:spPr>
            <a:ln w="28575">
              <a:noFill/>
            </a:ln>
          </c:spPr>
          <c:marker>
            <c:symbol val="circle"/>
            <c:size val="10"/>
            <c:spPr>
              <a:solidFill>
                <a:srgbClr val="000000"/>
              </a:solidFill>
              <a:ln>
                <a:solidFill>
                  <a:srgbClr val="000000"/>
                </a:solidFill>
                <a:prstDash val="solid"/>
              </a:ln>
            </c:spPr>
          </c:marker>
          <c:errBars>
            <c:errDir val="x"/>
            <c:errBarType val="both"/>
            <c:errValType val="percentage"/>
            <c:noEndCap val="0"/>
            <c:val val="0.3"/>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AveData!$C$7</c:f>
              <c:numCache>
                <c:formatCode>General</c:formatCode>
                <c:ptCount val="1"/>
                <c:pt idx="0">
                  <c:v>0.931213884963539</c:v>
                </c:pt>
              </c:numCache>
            </c:numRef>
          </c:xVal>
          <c:yVal>
            <c:numRef>
              <c:f>AveData!$A$7</c:f>
              <c:numCache>
                <c:formatCode>General</c:formatCode>
                <c:ptCount val="1"/>
                <c:pt idx="0">
                  <c:v>2.792910292192621</c:v>
                </c:pt>
              </c:numCache>
            </c:numRef>
          </c:yVal>
          <c:smooth val="0"/>
        </c:ser>
        <c:ser>
          <c:idx val="6"/>
          <c:order val="4"/>
          <c:tx>
            <c:strRef>
              <c:f>AveData!$L$8</c:f>
              <c:strCache>
                <c:ptCount val="1"/>
                <c:pt idx="0">
                  <c:v>Alaskan Duff</c:v>
                </c:pt>
              </c:strCache>
            </c:strRef>
          </c:tx>
          <c:spPr>
            <a:ln w="28575">
              <a:noFill/>
            </a:ln>
          </c:spPr>
          <c:marker>
            <c:symbol val="circle"/>
            <c:size val="10"/>
            <c:spPr>
              <a:solidFill>
                <a:srgbClr val="969696"/>
              </a:solidFill>
              <a:ln>
                <a:solidFill>
                  <a:srgbClr val="969696"/>
                </a:solidFill>
                <a:prstDash val="solid"/>
              </a:ln>
            </c:spPr>
          </c:marker>
          <c:errBars>
            <c:errDir val="x"/>
            <c:errBarType val="both"/>
            <c:errValType val="percentage"/>
            <c:noEndCap val="0"/>
            <c:val val="0.2"/>
            <c:spPr>
              <a:ln w="12700">
                <a:solidFill>
                  <a:srgbClr val="000000"/>
                </a:solidFill>
                <a:prstDash val="solid"/>
              </a:ln>
            </c:spPr>
          </c:errBars>
          <c:errBars>
            <c:errDir val="y"/>
            <c:errBarType val="both"/>
            <c:errValType val="percentage"/>
            <c:noEndCap val="0"/>
            <c:val val="2.7"/>
            <c:spPr>
              <a:ln w="12700">
                <a:solidFill>
                  <a:srgbClr val="000000"/>
                </a:solidFill>
                <a:prstDash val="solid"/>
              </a:ln>
            </c:spPr>
          </c:errBars>
          <c:xVal>
            <c:numRef>
              <c:f>AveData!$C$8</c:f>
              <c:numCache>
                <c:formatCode>General</c:formatCode>
                <c:ptCount val="1"/>
                <c:pt idx="0">
                  <c:v>0.954165953464838</c:v>
                </c:pt>
              </c:numCache>
            </c:numRef>
          </c:xVal>
          <c:yVal>
            <c:numRef>
              <c:f>AveData!$A$8</c:f>
              <c:numCache>
                <c:formatCode>General</c:formatCode>
                <c:ptCount val="1"/>
                <c:pt idx="0">
                  <c:v>3.376339789807219</c:v>
                </c:pt>
              </c:numCache>
            </c:numRef>
          </c:yVal>
          <c:smooth val="0"/>
        </c:ser>
        <c:ser>
          <c:idx val="7"/>
          <c:order val="5"/>
          <c:tx>
            <c:strRef>
              <c:f>AveData!$L$9</c:f>
              <c:strCache>
                <c:ptCount val="1"/>
                <c:pt idx="0">
                  <c:v>So. Californian Manzanita</c:v>
                </c:pt>
              </c:strCache>
            </c:strRef>
          </c:tx>
          <c:spPr>
            <a:ln w="28575">
              <a:noFill/>
            </a:ln>
          </c:spPr>
          <c:marker>
            <c:symbol val="square"/>
            <c:size val="10"/>
            <c:spPr>
              <a:noFill/>
              <a:ln>
                <a:solidFill>
                  <a:srgbClr val="000000"/>
                </a:solidFill>
                <a:prstDash val="solid"/>
              </a:ln>
            </c:spPr>
          </c:marker>
          <c:errBars>
            <c:errDir val="x"/>
            <c:errBarType val="both"/>
            <c:errValType val="percentage"/>
            <c:noEndCap val="0"/>
            <c:val val="2.0"/>
            <c:spPr>
              <a:ln w="12700">
                <a:solidFill>
                  <a:srgbClr val="000000"/>
                </a:solidFill>
                <a:prstDash val="solid"/>
              </a:ln>
            </c:spPr>
          </c:errBars>
          <c:errBars>
            <c:errDir val="y"/>
            <c:errBarType val="both"/>
            <c:errValType val="percentage"/>
            <c:noEndCap val="0"/>
            <c:val val="8.0"/>
            <c:spPr>
              <a:ln w="12700">
                <a:solidFill>
                  <a:srgbClr val="000000"/>
                </a:solidFill>
                <a:prstDash val="solid"/>
              </a:ln>
            </c:spPr>
          </c:errBars>
          <c:xVal>
            <c:numRef>
              <c:f>AveData!$C$9</c:f>
              <c:numCache>
                <c:formatCode>General</c:formatCode>
                <c:ptCount val="1"/>
                <c:pt idx="0">
                  <c:v>0.50893845976531</c:v>
                </c:pt>
              </c:numCache>
            </c:numRef>
          </c:xVal>
          <c:yVal>
            <c:numRef>
              <c:f>AveData!$A$9</c:f>
              <c:numCache>
                <c:formatCode>General</c:formatCode>
                <c:ptCount val="1"/>
                <c:pt idx="0">
                  <c:v>1.182782324329004</c:v>
                </c:pt>
              </c:numCache>
            </c:numRef>
          </c:yVal>
          <c:smooth val="0"/>
        </c:ser>
        <c:ser>
          <c:idx val="8"/>
          <c:order val="6"/>
          <c:tx>
            <c:strRef>
              <c:f>AveData!$L$10</c:f>
              <c:strCache>
                <c:ptCount val="1"/>
                <c:pt idx="0">
                  <c:v>Sage &amp; Rabbitbrush</c:v>
                </c:pt>
              </c:strCache>
            </c:strRef>
          </c:tx>
          <c:spPr>
            <a:ln w="28575">
              <a:noFill/>
            </a:ln>
          </c:spPr>
          <c:marker>
            <c:symbol val="diamond"/>
            <c:size val="10"/>
            <c:spPr>
              <a:solidFill>
                <a:srgbClr val="000000"/>
              </a:solidFill>
              <a:ln>
                <a:solidFill>
                  <a:srgbClr val="000000"/>
                </a:solidFill>
                <a:prstDash val="solid"/>
              </a:ln>
            </c:spPr>
          </c:marker>
          <c:errBars>
            <c:errDir val="x"/>
            <c:errBarType val="both"/>
            <c:errValType val="percentage"/>
            <c:noEndCap val="0"/>
            <c:val val="3.0"/>
            <c:spPr>
              <a:ln w="12700">
                <a:solidFill>
                  <a:srgbClr val="000000"/>
                </a:solidFill>
                <a:prstDash val="solid"/>
              </a:ln>
            </c:spPr>
          </c:errBars>
          <c:errBars>
            <c:errDir val="y"/>
            <c:errBarType val="both"/>
            <c:errValType val="percentage"/>
            <c:noEndCap val="0"/>
            <c:val val="8.0"/>
            <c:spPr>
              <a:ln w="12700">
                <a:solidFill>
                  <a:srgbClr val="000000"/>
                </a:solidFill>
                <a:prstDash val="solid"/>
              </a:ln>
            </c:spPr>
          </c:errBars>
          <c:xVal>
            <c:numRef>
              <c:f>AveData!$C$10</c:f>
              <c:numCache>
                <c:formatCode>General</c:formatCode>
                <c:ptCount val="1"/>
                <c:pt idx="0">
                  <c:v>0.453944824971751</c:v>
                </c:pt>
              </c:numCache>
            </c:numRef>
          </c:xVal>
          <c:yVal>
            <c:numRef>
              <c:f>AveData!$A$10</c:f>
              <c:numCache>
                <c:formatCode>General</c:formatCode>
                <c:ptCount val="1"/>
                <c:pt idx="0">
                  <c:v>1.160789020501862</c:v>
                </c:pt>
              </c:numCache>
            </c:numRef>
          </c:yVal>
          <c:smooth val="0"/>
        </c:ser>
        <c:ser>
          <c:idx val="10"/>
          <c:order val="7"/>
          <c:tx>
            <c:strRef>
              <c:f>AveData!$L$12</c:f>
              <c:strCache>
                <c:ptCount val="1"/>
                <c:pt idx="0">
                  <c:v>Lodgepole Pine, mixed fuels</c:v>
                </c:pt>
              </c:strCache>
            </c:strRef>
          </c:tx>
          <c:spPr>
            <a:ln w="28575">
              <a:noFill/>
            </a:ln>
          </c:spPr>
          <c:marker>
            <c:symbol val="x"/>
            <c:size val="10"/>
            <c:spPr>
              <a:noFill/>
              <a:ln>
                <a:solidFill>
                  <a:srgbClr val="000000"/>
                </a:solidFill>
                <a:prstDash val="solid"/>
              </a:ln>
            </c:spPr>
          </c:marker>
          <c:errBars>
            <c:errDir val="x"/>
            <c:errBarType val="both"/>
            <c:errValType val="percentage"/>
            <c:noEndCap val="0"/>
            <c:val val="0.600000000000001"/>
            <c:spPr>
              <a:ln w="12700">
                <a:solidFill>
                  <a:srgbClr val="000000"/>
                </a:solidFill>
                <a:prstDash val="solid"/>
              </a:ln>
            </c:spPr>
          </c:errBars>
          <c:errBars>
            <c:errDir val="y"/>
            <c:errBarType val="both"/>
            <c:errValType val="percentage"/>
            <c:noEndCap val="0"/>
            <c:val val="5.0"/>
            <c:spPr>
              <a:ln w="12700">
                <a:solidFill>
                  <a:srgbClr val="000000"/>
                </a:solidFill>
                <a:prstDash val="solid"/>
              </a:ln>
            </c:spPr>
          </c:errBars>
          <c:xVal>
            <c:numRef>
              <c:f>AveData!$C$12</c:f>
              <c:numCache>
                <c:formatCode>General</c:formatCode>
                <c:ptCount val="1"/>
                <c:pt idx="0">
                  <c:v>0.887844873184959</c:v>
                </c:pt>
              </c:numCache>
            </c:numRef>
          </c:xVal>
          <c:yVal>
            <c:numRef>
              <c:f>AveData!$A$12</c:f>
              <c:numCache>
                <c:formatCode>General</c:formatCode>
                <c:ptCount val="1"/>
                <c:pt idx="0">
                  <c:v>1.816221572898806</c:v>
                </c:pt>
              </c:numCache>
            </c:numRef>
          </c:yVal>
          <c:smooth val="0"/>
        </c:ser>
        <c:ser>
          <c:idx val="11"/>
          <c:order val="8"/>
          <c:tx>
            <c:strRef>
              <c:f>AveData!$L$13</c:f>
              <c:strCache>
                <c:ptCount val="1"/>
                <c:pt idx="0">
                  <c:v>Utah Juniper, foilage/twigs</c:v>
                </c:pt>
              </c:strCache>
            </c:strRef>
          </c:tx>
          <c:spPr>
            <a:ln w="28575">
              <a:noFill/>
            </a:ln>
          </c:spPr>
          <c:marker>
            <c:symbol val="square"/>
            <c:size val="10"/>
            <c:spPr>
              <a:solidFill>
                <a:srgbClr val="000000"/>
              </a:solidFill>
              <a:ln>
                <a:solidFill>
                  <a:srgbClr val="000000"/>
                </a:solidFill>
                <a:prstDash val="solid"/>
              </a:ln>
            </c:spPr>
          </c:marker>
          <c:errBars>
            <c:errDir val="x"/>
            <c:errBarType val="both"/>
            <c:errValType val="percentage"/>
            <c:noEndCap val="0"/>
            <c:val val="3.0"/>
            <c:spPr>
              <a:ln w="12700">
                <a:solidFill>
                  <a:srgbClr val="000000"/>
                </a:solidFill>
                <a:prstDash val="solid"/>
              </a:ln>
            </c:spPr>
          </c:errBars>
          <c:errBars>
            <c:errDir val="y"/>
            <c:errBarType val="both"/>
            <c:errValType val="percentage"/>
            <c:noEndCap val="0"/>
            <c:val val="9.0"/>
            <c:spPr>
              <a:ln w="12700">
                <a:solidFill>
                  <a:srgbClr val="000000"/>
                </a:solidFill>
                <a:prstDash val="solid"/>
              </a:ln>
            </c:spPr>
          </c:errBars>
          <c:xVal>
            <c:numRef>
              <c:f>AveData!$C$13</c:f>
              <c:numCache>
                <c:formatCode>General</c:formatCode>
                <c:ptCount val="1"/>
                <c:pt idx="0">
                  <c:v>0.377426306680277</c:v>
                </c:pt>
              </c:numCache>
            </c:numRef>
          </c:xVal>
          <c:yVal>
            <c:numRef>
              <c:f>AveData!$A$13</c:f>
              <c:numCache>
                <c:formatCode>General</c:formatCode>
                <c:ptCount val="1"/>
                <c:pt idx="0">
                  <c:v>0.987629182648132</c:v>
                </c:pt>
              </c:numCache>
            </c:numRef>
          </c:yVal>
          <c:smooth val="0"/>
        </c:ser>
        <c:ser>
          <c:idx val="12"/>
          <c:order val="9"/>
          <c:tx>
            <c:strRef>
              <c:f>AveData!$L$14</c:f>
              <c:strCache>
                <c:ptCount val="1"/>
                <c:pt idx="0">
                  <c:v>Puerto Rico Fern</c:v>
                </c:pt>
              </c:strCache>
            </c:strRef>
          </c:tx>
          <c:spPr>
            <a:ln w="28575">
              <a:noFill/>
            </a:ln>
          </c:spPr>
          <c:marker>
            <c:symbol val="triangle"/>
            <c:size val="10"/>
            <c:spPr>
              <a:solidFill>
                <a:srgbClr val="000000"/>
              </a:solidFill>
              <a:ln>
                <a:solidFill>
                  <a:srgbClr val="000000"/>
                </a:solidFill>
                <a:prstDash val="solid"/>
              </a:ln>
            </c:spPr>
          </c:marker>
          <c:errBars>
            <c:errDir val="x"/>
            <c:errBarType val="both"/>
            <c:errValType val="percentage"/>
            <c:noEndCap val="0"/>
            <c:val val="0.700000000000001"/>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AveData!$C$14</c:f>
              <c:numCache>
                <c:formatCode>General</c:formatCode>
                <c:ptCount val="1"/>
                <c:pt idx="0">
                  <c:v>0.854188920482226</c:v>
                </c:pt>
              </c:numCache>
            </c:numRef>
          </c:xVal>
          <c:yVal>
            <c:numRef>
              <c:f>AveData!$A$14</c:f>
              <c:numCache>
                <c:formatCode>General</c:formatCode>
                <c:ptCount val="1"/>
                <c:pt idx="0">
                  <c:v>2.689228707399381</c:v>
                </c:pt>
              </c:numCache>
            </c:numRef>
          </c:yVal>
          <c:smooth val="0"/>
        </c:ser>
        <c:ser>
          <c:idx val="14"/>
          <c:order val="10"/>
          <c:tx>
            <c:strRef>
              <c:f>AveData!$L$16</c:f>
              <c:strCache>
                <c:ptCount val="1"/>
                <c:pt idx="0">
                  <c:v>Wax Myrtle, branches/foilage</c:v>
                </c:pt>
              </c:strCache>
            </c:strRef>
          </c:tx>
          <c:spPr>
            <a:ln w="28575">
              <a:noFill/>
            </a:ln>
          </c:spPr>
          <c:marker>
            <c:symbol val="diamond"/>
            <c:size val="10"/>
            <c:spPr>
              <a:noFill/>
              <a:ln>
                <a:solidFill>
                  <a:srgbClr val="000000"/>
                </a:solidFill>
                <a:prstDash val="solid"/>
              </a:ln>
            </c:spPr>
          </c:marker>
          <c:errBars>
            <c:errDir val="x"/>
            <c:errBarType val="both"/>
            <c:errValType val="percentage"/>
            <c:noEndCap val="0"/>
            <c:val val="1.0"/>
            <c:spPr>
              <a:ln w="12700">
                <a:solidFill>
                  <a:srgbClr val="000000"/>
                </a:solidFill>
                <a:prstDash val="solid"/>
              </a:ln>
            </c:spPr>
          </c:errBars>
          <c:errBars>
            <c:errDir val="y"/>
            <c:errBarType val="both"/>
            <c:errValType val="percentage"/>
            <c:noEndCap val="0"/>
            <c:val val="4.0"/>
            <c:spPr>
              <a:ln w="12700">
                <a:solidFill>
                  <a:srgbClr val="000000"/>
                </a:solidFill>
                <a:prstDash val="solid"/>
              </a:ln>
            </c:spPr>
          </c:errBars>
          <c:xVal>
            <c:numRef>
              <c:f>AveData!$C$16</c:f>
              <c:numCache>
                <c:formatCode>General</c:formatCode>
                <c:ptCount val="1"/>
                <c:pt idx="0">
                  <c:v>0.813010571048958</c:v>
                </c:pt>
              </c:numCache>
            </c:numRef>
          </c:xVal>
          <c:yVal>
            <c:numRef>
              <c:f>AveData!$A$16</c:f>
              <c:numCache>
                <c:formatCode>General</c:formatCode>
                <c:ptCount val="1"/>
                <c:pt idx="0">
                  <c:v>2.162760162334203</c:v>
                </c:pt>
              </c:numCache>
            </c:numRef>
          </c:yVal>
          <c:smooth val="0"/>
        </c:ser>
        <c:ser>
          <c:idx val="15"/>
          <c:order val="11"/>
          <c:tx>
            <c:strRef>
              <c:f>AveData!$L$17</c:f>
              <c:strCache>
                <c:ptCount val="1"/>
                <c:pt idx="0">
                  <c:v>Southern Pine, needles</c:v>
                </c:pt>
              </c:strCache>
            </c:strRef>
          </c:tx>
          <c:spPr>
            <a:ln w="28575">
              <a:noFill/>
            </a:ln>
          </c:spPr>
          <c:marker>
            <c:symbol val="plus"/>
            <c:size val="10"/>
            <c:spPr>
              <a:noFill/>
              <a:ln>
                <a:solidFill>
                  <a:srgbClr val="000000"/>
                </a:solidFill>
                <a:prstDash val="solid"/>
              </a:ln>
            </c:spPr>
          </c:marker>
          <c:errBars>
            <c:errDir val="x"/>
            <c:errBarType val="both"/>
            <c:errValType val="percentage"/>
            <c:noEndCap val="0"/>
            <c:val val="1.0"/>
            <c:spPr>
              <a:ln w="12700">
                <a:solidFill>
                  <a:srgbClr val="000000"/>
                </a:solidFill>
                <a:prstDash val="solid"/>
              </a:ln>
            </c:spPr>
          </c:errBars>
          <c:errBars>
            <c:errDir val="y"/>
            <c:errBarType val="both"/>
            <c:errValType val="percentage"/>
            <c:noEndCap val="0"/>
            <c:val val="5.0"/>
            <c:spPr>
              <a:ln w="12700">
                <a:solidFill>
                  <a:srgbClr val="000000"/>
                </a:solidFill>
                <a:prstDash val="solid"/>
              </a:ln>
            </c:spPr>
          </c:errBars>
          <c:xVal>
            <c:numRef>
              <c:f>AveData!$C$17</c:f>
              <c:numCache>
                <c:formatCode>General</c:formatCode>
                <c:ptCount val="1"/>
                <c:pt idx="0">
                  <c:v>0.837069591375988</c:v>
                </c:pt>
              </c:numCache>
            </c:numRef>
          </c:xVal>
          <c:yVal>
            <c:numRef>
              <c:f>AveData!$A$17</c:f>
              <c:numCache>
                <c:formatCode>General</c:formatCode>
                <c:ptCount val="1"/>
                <c:pt idx="0">
                  <c:v>1.720506792903963</c:v>
                </c:pt>
              </c:numCache>
            </c:numRef>
          </c:yVal>
          <c:smooth val="0"/>
        </c:ser>
        <c:ser>
          <c:idx val="17"/>
          <c:order val="12"/>
          <c:tx>
            <c:strRef>
              <c:f>AveData!$L$19</c:f>
              <c:strCache>
                <c:ptCount val="1"/>
                <c:pt idx="0">
                  <c:v>Palmetto</c:v>
                </c:pt>
              </c:strCache>
            </c:strRef>
          </c:tx>
          <c:spPr>
            <a:ln w="28575">
              <a:noFill/>
            </a:ln>
          </c:spPr>
          <c:marker>
            <c:symbol val="dash"/>
            <c:size val="10"/>
            <c:spPr>
              <a:solidFill>
                <a:srgbClr val="000000"/>
              </a:solidFill>
              <a:ln>
                <a:solidFill>
                  <a:srgbClr val="000000"/>
                </a:solidFill>
                <a:prstDash val="solid"/>
              </a:ln>
            </c:spPr>
          </c:marker>
          <c:errBars>
            <c:errDir val="x"/>
            <c:errBarType val="both"/>
            <c:errValType val="percentage"/>
            <c:noEndCap val="0"/>
            <c:val val="1.0"/>
            <c:spPr>
              <a:ln w="12700">
                <a:solidFill>
                  <a:srgbClr val="000000"/>
                </a:solidFill>
                <a:prstDash val="solid"/>
              </a:ln>
            </c:spPr>
          </c:errBars>
          <c:errBars>
            <c:errDir val="y"/>
            <c:errBarType val="both"/>
            <c:errValType val="percentage"/>
            <c:noEndCap val="0"/>
            <c:val val="6.0"/>
            <c:spPr>
              <a:ln w="12700">
                <a:solidFill>
                  <a:srgbClr val="000000"/>
                </a:solidFill>
                <a:prstDash val="solid"/>
              </a:ln>
            </c:spPr>
          </c:errBars>
          <c:xVal>
            <c:numRef>
              <c:f>AveData!$C$19</c:f>
              <c:numCache>
                <c:formatCode>General</c:formatCode>
                <c:ptCount val="1"/>
                <c:pt idx="0">
                  <c:v>0.790123637634125</c:v>
                </c:pt>
              </c:numCache>
            </c:numRef>
          </c:xVal>
          <c:yVal>
            <c:numRef>
              <c:f>AveData!$A$19</c:f>
              <c:numCache>
                <c:formatCode>General</c:formatCode>
                <c:ptCount val="1"/>
                <c:pt idx="0">
                  <c:v>1.543789665118737</c:v>
                </c:pt>
              </c:numCache>
            </c:numRef>
          </c:yVal>
          <c:smooth val="0"/>
        </c:ser>
        <c:ser>
          <c:idx val="18"/>
          <c:order val="13"/>
          <c:tx>
            <c:strRef>
              <c:f>AveData!$L$20</c:f>
              <c:strCache>
                <c:ptCount val="1"/>
                <c:pt idx="0">
                  <c:v>Ceanothus</c:v>
                </c:pt>
              </c:strCache>
            </c:strRef>
          </c:tx>
          <c:spPr>
            <a:ln w="28575">
              <a:noFill/>
            </a:ln>
          </c:spPr>
          <c:marker>
            <c:symbol val="triangle"/>
            <c:size val="10"/>
            <c:spPr>
              <a:noFill/>
              <a:ln>
                <a:solidFill>
                  <a:srgbClr val="000000"/>
                </a:solidFill>
                <a:prstDash val="solid"/>
              </a:ln>
            </c:spPr>
          </c:marker>
          <c:errBars>
            <c:errDir val="x"/>
            <c:errBarType val="both"/>
            <c:errValType val="percentage"/>
            <c:noEndCap val="0"/>
            <c:val val="0.600000000000001"/>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AveData!$C$20</c:f>
              <c:numCache>
                <c:formatCode>General</c:formatCode>
                <c:ptCount val="1"/>
                <c:pt idx="0">
                  <c:v>0.881189273025422</c:v>
                </c:pt>
              </c:numCache>
            </c:numRef>
          </c:xVal>
          <c:yVal>
            <c:numRef>
              <c:f>AveData!$A$20</c:f>
              <c:numCache>
                <c:formatCode>General</c:formatCode>
                <c:ptCount val="1"/>
                <c:pt idx="0">
                  <c:v>2.776743864389218</c:v>
                </c:pt>
              </c:numCache>
            </c:numRef>
          </c:yVal>
          <c:smooth val="0"/>
        </c:ser>
        <c:ser>
          <c:idx val="2"/>
          <c:order val="14"/>
          <c:tx>
            <c:v>Jul-08</c:v>
          </c:tx>
          <c:spPr>
            <a:ln w="12700">
              <a:solidFill>
                <a:srgbClr val="0000CC"/>
              </a:solidFill>
              <a:prstDash val="solid"/>
            </a:ln>
          </c:spPr>
          <c:marker>
            <c:symbol val="x"/>
            <c:size val="8"/>
            <c:spPr>
              <a:solidFill>
                <a:srgbClr val="0000CC"/>
              </a:solidFill>
              <a:ln>
                <a:solidFill>
                  <a:srgbClr val="0000CC"/>
                </a:solidFill>
                <a:prstDash val="solid"/>
              </a:ln>
            </c:spPr>
          </c:marker>
          <c:xVal>
            <c:numRef>
              <c:f>JulyAugData!$A$2:$A$49</c:f>
              <c:numCache>
                <c:formatCode>General</c:formatCode>
                <c:ptCount val="48"/>
                <c:pt idx="0">
                  <c:v>0.934569825716604</c:v>
                </c:pt>
                <c:pt idx="1">
                  <c:v>0.931723239326423</c:v>
                </c:pt>
                <c:pt idx="2">
                  <c:v>0.931129495498983</c:v>
                </c:pt>
                <c:pt idx="3">
                  <c:v>0.928548520473195</c:v>
                </c:pt>
                <c:pt idx="4">
                  <c:v>0.930734912091083</c:v>
                </c:pt>
                <c:pt idx="5">
                  <c:v>0.932336439251716</c:v>
                </c:pt>
                <c:pt idx="6">
                  <c:v>0.932161798090539</c:v>
                </c:pt>
                <c:pt idx="7">
                  <c:v>0.93474504590088</c:v>
                </c:pt>
                <c:pt idx="8">
                  <c:v>0.930447684244326</c:v>
                </c:pt>
                <c:pt idx="9">
                  <c:v>0.930740744914212</c:v>
                </c:pt>
                <c:pt idx="10">
                  <c:v>0.927975416902197</c:v>
                </c:pt>
                <c:pt idx="11">
                  <c:v>0.926593184835395</c:v>
                </c:pt>
                <c:pt idx="12">
                  <c:v>0.923250341488522</c:v>
                </c:pt>
                <c:pt idx="13">
                  <c:v>0.914413561511338</c:v>
                </c:pt>
                <c:pt idx="14">
                  <c:v>0.902711261009562</c:v>
                </c:pt>
                <c:pt idx="15">
                  <c:v>0.896372746058563</c:v>
                </c:pt>
                <c:pt idx="16">
                  <c:v>0.891003326137822</c:v>
                </c:pt>
                <c:pt idx="17">
                  <c:v>0.879771733827209</c:v>
                </c:pt>
                <c:pt idx="18">
                  <c:v>0.886556193454336</c:v>
                </c:pt>
                <c:pt idx="19">
                  <c:v>0.900966451079173</c:v>
                </c:pt>
                <c:pt idx="20">
                  <c:v>0.907620611109184</c:v>
                </c:pt>
                <c:pt idx="21">
                  <c:v>0.914773258189158</c:v>
                </c:pt>
                <c:pt idx="22">
                  <c:v>0.920506018366266</c:v>
                </c:pt>
                <c:pt idx="23">
                  <c:v>0.922774695021105</c:v>
                </c:pt>
                <c:pt idx="24">
                  <c:v>0.932019439831596</c:v>
                </c:pt>
                <c:pt idx="25">
                  <c:v>0.934093158992561</c:v>
                </c:pt>
                <c:pt idx="26">
                  <c:v>0.936720786067886</c:v>
                </c:pt>
                <c:pt idx="27">
                  <c:v>0.936262791308438</c:v>
                </c:pt>
                <c:pt idx="28">
                  <c:v>0.937809433940463</c:v>
                </c:pt>
                <c:pt idx="29">
                  <c:v>0.939947138121096</c:v>
                </c:pt>
                <c:pt idx="30">
                  <c:v>0.942560081706439</c:v>
                </c:pt>
                <c:pt idx="31">
                  <c:v>0.944764273631631</c:v>
                </c:pt>
                <c:pt idx="32">
                  <c:v>0.941590786138962</c:v>
                </c:pt>
                <c:pt idx="33">
                  <c:v>0.94291149494312</c:v>
                </c:pt>
                <c:pt idx="34">
                  <c:v>0.943113510802541</c:v>
                </c:pt>
                <c:pt idx="35">
                  <c:v>0.94370118024987</c:v>
                </c:pt>
                <c:pt idx="36">
                  <c:v>0.945495416438056</c:v>
                </c:pt>
                <c:pt idx="37">
                  <c:v>0.945559903558817</c:v>
                </c:pt>
                <c:pt idx="38">
                  <c:v>0.944364447073782</c:v>
                </c:pt>
                <c:pt idx="39">
                  <c:v>0.944688595406091</c:v>
                </c:pt>
                <c:pt idx="40">
                  <c:v>0.943187141646733</c:v>
                </c:pt>
                <c:pt idx="41">
                  <c:v>0.942353014077958</c:v>
                </c:pt>
                <c:pt idx="42">
                  <c:v>0.940663973854153</c:v>
                </c:pt>
                <c:pt idx="43">
                  <c:v>0.93907806576882</c:v>
                </c:pt>
                <c:pt idx="44">
                  <c:v>0.937443369339433</c:v>
                </c:pt>
                <c:pt idx="45">
                  <c:v>0.9370643957901</c:v>
                </c:pt>
                <c:pt idx="46">
                  <c:v>0.934867553603387</c:v>
                </c:pt>
                <c:pt idx="47">
                  <c:v>0.932721639329562</c:v>
                </c:pt>
              </c:numCache>
            </c:numRef>
          </c:xVal>
          <c:yVal>
            <c:numRef>
              <c:f>JulyAugData!$C$2:$C$49</c:f>
              <c:numCache>
                <c:formatCode>General</c:formatCode>
                <c:ptCount val="48"/>
                <c:pt idx="0">
                  <c:v>1.972060541100295</c:v>
                </c:pt>
                <c:pt idx="1">
                  <c:v>1.991477009960171</c:v>
                </c:pt>
                <c:pt idx="2">
                  <c:v>1.985652566934513</c:v>
                </c:pt>
                <c:pt idx="3">
                  <c:v>1.932075003973024</c:v>
                </c:pt>
                <c:pt idx="4">
                  <c:v>1.97974400012856</c:v>
                </c:pt>
                <c:pt idx="5">
                  <c:v>1.986072782654042</c:v>
                </c:pt>
                <c:pt idx="6">
                  <c:v>1.961593444913928</c:v>
                </c:pt>
                <c:pt idx="7">
                  <c:v>1.970400621265721</c:v>
                </c:pt>
                <c:pt idx="8">
                  <c:v>1.954625541615845</c:v>
                </c:pt>
                <c:pt idx="9">
                  <c:v>1.923245944543373</c:v>
                </c:pt>
                <c:pt idx="10">
                  <c:v>1.890977685475406</c:v>
                </c:pt>
                <c:pt idx="11">
                  <c:v>1.883353684788164</c:v>
                </c:pt>
                <c:pt idx="12">
                  <c:v>1.825494418389014</c:v>
                </c:pt>
                <c:pt idx="13">
                  <c:v>1.703665489038302</c:v>
                </c:pt>
                <c:pt idx="14">
                  <c:v>1.576009058359744</c:v>
                </c:pt>
                <c:pt idx="15">
                  <c:v>1.541330714962621</c:v>
                </c:pt>
                <c:pt idx="16">
                  <c:v>1.50896224918385</c:v>
                </c:pt>
                <c:pt idx="17">
                  <c:v>1.422297462394513</c:v>
                </c:pt>
                <c:pt idx="18">
                  <c:v>1.42594694972154</c:v>
                </c:pt>
                <c:pt idx="19">
                  <c:v>1.488220814070541</c:v>
                </c:pt>
                <c:pt idx="20">
                  <c:v>1.537040637367934</c:v>
                </c:pt>
                <c:pt idx="21">
                  <c:v>1.524020703761778</c:v>
                </c:pt>
                <c:pt idx="22">
                  <c:v>1.496842266759307</c:v>
                </c:pt>
                <c:pt idx="23">
                  <c:v>1.57227027518312</c:v>
                </c:pt>
                <c:pt idx="24">
                  <c:v>1.538009227478066</c:v>
                </c:pt>
                <c:pt idx="25">
                  <c:v>1.651498370787581</c:v>
                </c:pt>
                <c:pt idx="26">
                  <c:v>1.612062649400562</c:v>
                </c:pt>
                <c:pt idx="27">
                  <c:v>1.682767609144609</c:v>
                </c:pt>
                <c:pt idx="28">
                  <c:v>1.701775240036694</c:v>
                </c:pt>
                <c:pt idx="29">
                  <c:v>1.723343288088161</c:v>
                </c:pt>
                <c:pt idx="30">
                  <c:v>1.806694105232218</c:v>
                </c:pt>
                <c:pt idx="31">
                  <c:v>1.926293849862722</c:v>
                </c:pt>
                <c:pt idx="32">
                  <c:v>1.952226381429714</c:v>
                </c:pt>
                <c:pt idx="33">
                  <c:v>1.947595656730642</c:v>
                </c:pt>
                <c:pt idx="34">
                  <c:v>1.964367163675897</c:v>
                </c:pt>
                <c:pt idx="35">
                  <c:v>1.943662464046755</c:v>
                </c:pt>
                <c:pt idx="36">
                  <c:v>1.891184382865664</c:v>
                </c:pt>
                <c:pt idx="37">
                  <c:v>1.970231511585826</c:v>
                </c:pt>
                <c:pt idx="38">
                  <c:v>2.003950722385481</c:v>
                </c:pt>
                <c:pt idx="39">
                  <c:v>1.970511977330392</c:v>
                </c:pt>
                <c:pt idx="40">
                  <c:v>2.010865250258551</c:v>
                </c:pt>
                <c:pt idx="41">
                  <c:v>2.033895584948638</c:v>
                </c:pt>
                <c:pt idx="42">
                  <c:v>2.071543581762734</c:v>
                </c:pt>
                <c:pt idx="43">
                  <c:v>2.064524333340605</c:v>
                </c:pt>
                <c:pt idx="44">
                  <c:v>2.027159499664663</c:v>
                </c:pt>
                <c:pt idx="45">
                  <c:v>2.011676881487085</c:v>
                </c:pt>
                <c:pt idx="46">
                  <c:v>2.013046260886304</c:v>
                </c:pt>
                <c:pt idx="47">
                  <c:v>2.035737327636688</c:v>
                </c:pt>
              </c:numCache>
            </c:numRef>
          </c:yVal>
          <c:smooth val="0"/>
        </c:ser>
        <c:ser>
          <c:idx val="3"/>
          <c:order val="15"/>
          <c:tx>
            <c:v>Aug-08</c:v>
          </c:tx>
          <c:spPr>
            <a:ln w="28575">
              <a:noFill/>
            </a:ln>
          </c:spPr>
          <c:marker>
            <c:symbol val="diamond"/>
            <c:size val="7"/>
            <c:spPr>
              <a:solidFill>
                <a:srgbClr val="C00000"/>
              </a:solidFill>
              <a:ln>
                <a:solidFill>
                  <a:srgbClr val="C00000"/>
                </a:solidFill>
                <a:prstDash val="solid"/>
              </a:ln>
            </c:spPr>
          </c:marker>
          <c:xVal>
            <c:numRef>
              <c:f>JulyAugData!$B$2:$B$49</c:f>
              <c:numCache>
                <c:formatCode>General</c:formatCode>
                <c:ptCount val="48"/>
                <c:pt idx="0">
                  <c:v>0.887758193649449</c:v>
                </c:pt>
                <c:pt idx="1">
                  <c:v>0.889830191781487</c:v>
                </c:pt>
                <c:pt idx="2">
                  <c:v>0.919224522712982</c:v>
                </c:pt>
                <c:pt idx="3">
                  <c:v>0.912241630594601</c:v>
                </c:pt>
                <c:pt idx="4">
                  <c:v>0.893084974911737</c:v>
                </c:pt>
                <c:pt idx="5">
                  <c:v>0.888356269083918</c:v>
                </c:pt>
                <c:pt idx="6">
                  <c:v>0.895270894975253</c:v>
                </c:pt>
                <c:pt idx="7">
                  <c:v>0.892117240992689</c:v>
                </c:pt>
                <c:pt idx="8">
                  <c:v>0.897316238667991</c:v>
                </c:pt>
                <c:pt idx="9">
                  <c:v>0.869560488174508</c:v>
                </c:pt>
                <c:pt idx="10">
                  <c:v>0.848215286395549</c:v>
                </c:pt>
                <c:pt idx="11">
                  <c:v>0.831955586941787</c:v>
                </c:pt>
                <c:pt idx="12">
                  <c:v>0.821496194160676</c:v>
                </c:pt>
                <c:pt idx="13">
                  <c:v>0.775784929050917</c:v>
                </c:pt>
                <c:pt idx="14">
                  <c:v>0.722397140428946</c:v>
                </c:pt>
                <c:pt idx="15">
                  <c:v>0.728758320753552</c:v>
                </c:pt>
                <c:pt idx="16">
                  <c:v>0.716133698309221</c:v>
                </c:pt>
                <c:pt idx="17">
                  <c:v>0.715725777599857</c:v>
                </c:pt>
                <c:pt idx="18">
                  <c:v>0.766807045353221</c:v>
                </c:pt>
                <c:pt idx="19">
                  <c:v>0.792771256029152</c:v>
                </c:pt>
                <c:pt idx="20">
                  <c:v>0.821963197155889</c:v>
                </c:pt>
                <c:pt idx="21">
                  <c:v>0.850304073879891</c:v>
                </c:pt>
                <c:pt idx="22">
                  <c:v>0.87383114408416</c:v>
                </c:pt>
                <c:pt idx="23">
                  <c:v>0.873693473105525</c:v>
                </c:pt>
                <c:pt idx="24">
                  <c:v>0.896721334187482</c:v>
                </c:pt>
                <c:pt idx="25">
                  <c:v>0.888524478083718</c:v>
                </c:pt>
                <c:pt idx="26">
                  <c:v>0.907622146611438</c:v>
                </c:pt>
                <c:pt idx="27">
                  <c:v>0.89770860240522</c:v>
                </c:pt>
                <c:pt idx="28">
                  <c:v>0.935817054524754</c:v>
                </c:pt>
                <c:pt idx="29">
                  <c:v>0.924820963817662</c:v>
                </c:pt>
                <c:pt idx="30">
                  <c:v>0.920762777565821</c:v>
                </c:pt>
                <c:pt idx="31">
                  <c:v>0.930688161309341</c:v>
                </c:pt>
                <c:pt idx="32">
                  <c:v>0.940264285787163</c:v>
                </c:pt>
                <c:pt idx="33">
                  <c:v>0.973358902306803</c:v>
                </c:pt>
                <c:pt idx="34">
                  <c:v>0.97210969579804</c:v>
                </c:pt>
                <c:pt idx="35">
                  <c:v>0.970117439921559</c:v>
                </c:pt>
                <c:pt idx="36">
                  <c:v>0.962027059713653</c:v>
                </c:pt>
                <c:pt idx="37">
                  <c:v>0.960228467042315</c:v>
                </c:pt>
                <c:pt idx="38">
                  <c:v>0.94569520259574</c:v>
                </c:pt>
                <c:pt idx="39">
                  <c:v>0.97574435111506</c:v>
                </c:pt>
                <c:pt idx="40">
                  <c:v>0.936184985538183</c:v>
                </c:pt>
                <c:pt idx="41">
                  <c:v>0.946782928559343</c:v>
                </c:pt>
                <c:pt idx="42">
                  <c:v>0.929247725797647</c:v>
                </c:pt>
                <c:pt idx="43">
                  <c:v>0.951827084208281</c:v>
                </c:pt>
                <c:pt idx="44">
                  <c:v>0.933468540894697</c:v>
                </c:pt>
                <c:pt idx="45">
                  <c:v>0.933001831755667</c:v>
                </c:pt>
                <c:pt idx="46">
                  <c:v>0.903845364900734</c:v>
                </c:pt>
                <c:pt idx="47">
                  <c:v>0.890963371743279</c:v>
                </c:pt>
              </c:numCache>
            </c:numRef>
          </c:xVal>
          <c:yVal>
            <c:numRef>
              <c:f>JulyAugData!$D$2:$D$49</c:f>
              <c:numCache>
                <c:formatCode>General</c:formatCode>
                <c:ptCount val="48"/>
                <c:pt idx="0">
                  <c:v>1.17868316603663</c:v>
                </c:pt>
                <c:pt idx="1">
                  <c:v>1.11037546897492</c:v>
                </c:pt>
                <c:pt idx="2">
                  <c:v>1.009516117799669</c:v>
                </c:pt>
                <c:pt idx="3">
                  <c:v>0.935918614097784</c:v>
                </c:pt>
                <c:pt idx="4">
                  <c:v>1.179233761377296</c:v>
                </c:pt>
                <c:pt idx="5">
                  <c:v>1.258045924301896</c:v>
                </c:pt>
                <c:pt idx="6">
                  <c:v>1.433855605915562</c:v>
                </c:pt>
                <c:pt idx="7">
                  <c:v>1.047837852823635</c:v>
                </c:pt>
                <c:pt idx="8">
                  <c:v>1.10190710175832</c:v>
                </c:pt>
                <c:pt idx="9">
                  <c:v>1.209868584330567</c:v>
                </c:pt>
                <c:pt idx="10">
                  <c:v>1.335321932725894</c:v>
                </c:pt>
                <c:pt idx="11">
                  <c:v>1.321035664228928</c:v>
                </c:pt>
                <c:pt idx="12">
                  <c:v>1.187631766482351</c:v>
                </c:pt>
                <c:pt idx="13">
                  <c:v>1.239747762167174</c:v>
                </c:pt>
                <c:pt idx="14">
                  <c:v>1.220416640110086</c:v>
                </c:pt>
                <c:pt idx="15">
                  <c:v>1.134238184197916</c:v>
                </c:pt>
                <c:pt idx="16">
                  <c:v>1.086764847915243</c:v>
                </c:pt>
                <c:pt idx="17">
                  <c:v>1.126191713967367</c:v>
                </c:pt>
                <c:pt idx="18">
                  <c:v>1.143325273417716</c:v>
                </c:pt>
                <c:pt idx="19">
                  <c:v>1.193456240678514</c:v>
                </c:pt>
                <c:pt idx="20">
                  <c:v>1.158480907970777</c:v>
                </c:pt>
                <c:pt idx="21">
                  <c:v>1.102349278922156</c:v>
                </c:pt>
                <c:pt idx="22">
                  <c:v>1.117402411300832</c:v>
                </c:pt>
                <c:pt idx="23">
                  <c:v>1.203886801513215</c:v>
                </c:pt>
                <c:pt idx="24">
                  <c:v>1.126369404144102</c:v>
                </c:pt>
                <c:pt idx="25">
                  <c:v>1.086832845417665</c:v>
                </c:pt>
                <c:pt idx="26">
                  <c:v>1.012718815801966</c:v>
                </c:pt>
                <c:pt idx="27">
                  <c:v>1.207272743547253</c:v>
                </c:pt>
                <c:pt idx="28">
                  <c:v>0.573384276256069</c:v>
                </c:pt>
                <c:pt idx="29">
                  <c:v>0.93014979989978</c:v>
                </c:pt>
                <c:pt idx="30">
                  <c:v>1.233477428196898</c:v>
                </c:pt>
                <c:pt idx="31">
                  <c:v>1.080588296091744</c:v>
                </c:pt>
                <c:pt idx="32">
                  <c:v>0.913139838356111</c:v>
                </c:pt>
                <c:pt idx="33">
                  <c:v>-0.235345345490882</c:v>
                </c:pt>
                <c:pt idx="34">
                  <c:v>0.17198417476263</c:v>
                </c:pt>
                <c:pt idx="35">
                  <c:v>0.50950854540847</c:v>
                </c:pt>
                <c:pt idx="36">
                  <c:v>0.828618652382251</c:v>
                </c:pt>
                <c:pt idx="37">
                  <c:v>0.718564845125102</c:v>
                </c:pt>
                <c:pt idx="38">
                  <c:v>1.0401977048559</c:v>
                </c:pt>
                <c:pt idx="39">
                  <c:v>-0.0772969071201314</c:v>
                </c:pt>
                <c:pt idx="40">
                  <c:v>1.025927086257234</c:v>
                </c:pt>
                <c:pt idx="41">
                  <c:v>0.895079418996559</c:v>
                </c:pt>
                <c:pt idx="42">
                  <c:v>1.153340374003974</c:v>
                </c:pt>
                <c:pt idx="43">
                  <c:v>0.755363618617666</c:v>
                </c:pt>
                <c:pt idx="44">
                  <c:v>1.101921666986162</c:v>
                </c:pt>
                <c:pt idx="45">
                  <c:v>1.087548971179958</c:v>
                </c:pt>
                <c:pt idx="46">
                  <c:v>1.345646752127475</c:v>
                </c:pt>
                <c:pt idx="47">
                  <c:v>1.358427172017861</c:v>
                </c:pt>
              </c:numCache>
            </c:numRef>
          </c:yVal>
          <c:smooth val="0"/>
        </c:ser>
        <c:dLbls>
          <c:showLegendKey val="0"/>
          <c:showVal val="0"/>
          <c:showCatName val="0"/>
          <c:showSerName val="0"/>
          <c:showPercent val="0"/>
          <c:showBubbleSize val="0"/>
        </c:dLbls>
        <c:axId val="1650492088"/>
        <c:axId val="1650497992"/>
      </c:scatterChart>
      <c:valAx>
        <c:axId val="1650492088"/>
        <c:scaling>
          <c:orientation val="minMax"/>
          <c:max val="1.0"/>
          <c:min val="0.3"/>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825" b="1" i="0" u="none" strike="noStrike" baseline="0">
                <a:solidFill>
                  <a:srgbClr val="000000"/>
                </a:solidFill>
                <a:latin typeface="Arial"/>
                <a:ea typeface="Arial"/>
                <a:cs typeface="Arial"/>
              </a:defRPr>
            </a:pPr>
            <a:endParaRPr lang="en-US"/>
          </a:p>
        </c:txPr>
        <c:crossAx val="1650497992"/>
        <c:crosses val="autoZero"/>
        <c:crossBetween val="midCat"/>
      </c:valAx>
      <c:valAx>
        <c:axId val="1650497992"/>
        <c:scaling>
          <c:orientation val="minMax"/>
          <c:max val="3.5"/>
          <c:min val="0.0"/>
        </c:scaling>
        <c:delete val="0"/>
        <c:axPos val="l"/>
        <c:majorGridlines>
          <c:spPr>
            <a:ln w="3175">
              <a:solidFill>
                <a:srgbClr val="FFFFFF"/>
              </a:solidFill>
              <a:prstDash val="solid"/>
            </a:ln>
          </c:spPr>
        </c:majorGridlines>
        <c:numFmt formatCode="General" sourceLinked="1"/>
        <c:majorTickMark val="in"/>
        <c:minorTickMark val="none"/>
        <c:tickLblPos val="nextTo"/>
        <c:spPr>
          <a:ln w="3175">
            <a:solidFill>
              <a:srgbClr val="000000"/>
            </a:solidFill>
            <a:prstDash val="solid"/>
          </a:ln>
        </c:spPr>
        <c:txPr>
          <a:bodyPr rot="0" vert="horz"/>
          <a:lstStyle/>
          <a:p>
            <a:pPr>
              <a:defRPr sz="1800" b="1" i="0" u="none" strike="noStrike" baseline="0">
                <a:solidFill>
                  <a:srgbClr val="000000"/>
                </a:solidFill>
                <a:latin typeface="Arial"/>
                <a:ea typeface="Arial"/>
                <a:cs typeface="Arial"/>
              </a:defRPr>
            </a:pPr>
            <a:endParaRPr lang="en-US"/>
          </a:p>
        </c:txPr>
        <c:crossAx val="1650492088"/>
        <c:crosses val="autoZero"/>
        <c:crossBetween val="midCat"/>
      </c:valAx>
      <c:spPr>
        <a:noFill/>
        <a:ln w="12700">
          <a:solidFill>
            <a:srgbClr val="808080"/>
          </a:solidFill>
          <a:prstDash val="solid"/>
        </a:ln>
      </c:spPr>
    </c:plotArea>
    <c:legend>
      <c:legendPos val="r"/>
      <c:layout>
        <c:manualLayout>
          <c:xMode val="edge"/>
          <c:yMode val="edge"/>
          <c:x val="0.825476429287864"/>
          <c:y val="0.0369881109643329"/>
          <c:w val="0.15245737211635"/>
          <c:h val="0.935270805812417"/>
        </c:manualLayout>
      </c:layout>
      <c:overlay val="0"/>
      <c:spPr>
        <a:solidFill>
          <a:srgbClr val="FFFFFF"/>
        </a:solidFill>
        <a:ln w="3175">
          <a:solidFill>
            <a:srgbClr val="000000"/>
          </a:solidFill>
          <a:prstDash val="solid"/>
        </a:ln>
      </c:spPr>
      <c:txPr>
        <a:bodyPr/>
        <a:lstStyle/>
        <a:p>
          <a:pPr>
            <a:defRPr sz="101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1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2.emf"/></Relationships>
</file>

<file path=ppt/drawings/drawing1.xml><?xml version="1.0" encoding="utf-8"?>
<c:userShapes xmlns:c="http://schemas.openxmlformats.org/drawingml/2006/chart">
  <cdr:relSizeAnchor xmlns:cdr="http://schemas.openxmlformats.org/drawingml/2006/chartDrawing">
    <cdr:from>
      <cdr:x>0.071</cdr:x>
      <cdr:y>0.677</cdr:y>
    </cdr:from>
    <cdr:to>
      <cdr:x>0.083</cdr:x>
      <cdr:y>0.7075</cdr:y>
    </cdr:to>
    <cdr:sp macro="" textlink="">
      <cdr:nvSpPr>
        <cdr:cNvPr id="517121" name="Text Box 1"/>
        <cdr:cNvSpPr txBox="1">
          <a:spLocks xmlns:a="http://schemas.openxmlformats.org/drawingml/2006/main" noChangeArrowheads="1"/>
        </cdr:cNvSpPr>
      </cdr:nvSpPr>
      <cdr:spPr bwMode="auto">
        <a:xfrm xmlns:a="http://schemas.openxmlformats.org/drawingml/2006/main">
          <a:off x="674246" y="4881458"/>
          <a:ext cx="113957" cy="219918"/>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0.07725</cdr:x>
      <cdr:y>0.6955</cdr:y>
    </cdr:from>
    <cdr:to>
      <cdr:x>0.08825</cdr:x>
      <cdr:y>0.713</cdr:y>
    </cdr:to>
    <cdr:sp macro="" textlink="">
      <cdr:nvSpPr>
        <cdr:cNvPr id="517122" name="Text Box 2"/>
        <cdr:cNvSpPr txBox="1">
          <a:spLocks xmlns:a="http://schemas.openxmlformats.org/drawingml/2006/main" noChangeArrowheads="1"/>
        </cdr:cNvSpPr>
      </cdr:nvSpPr>
      <cdr:spPr bwMode="auto">
        <a:xfrm xmlns:a="http://schemas.openxmlformats.org/drawingml/2006/main">
          <a:off x="733599" y="5014851"/>
          <a:ext cx="104461" cy="126182"/>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0.06</cdr:x>
      <cdr:y>0.80375</cdr:y>
    </cdr:from>
    <cdr:to>
      <cdr:x>0.072</cdr:x>
      <cdr:y>0.83425</cdr:y>
    </cdr:to>
    <cdr:sp macro="" textlink="">
      <cdr:nvSpPr>
        <cdr:cNvPr id="517123" name="Text Box 3"/>
        <cdr:cNvSpPr txBox="1">
          <a:spLocks xmlns:a="http://schemas.openxmlformats.org/drawingml/2006/main" noChangeArrowheads="1"/>
        </cdr:cNvSpPr>
      </cdr:nvSpPr>
      <cdr:spPr bwMode="auto">
        <a:xfrm xmlns:a="http://schemas.openxmlformats.org/drawingml/2006/main">
          <a:off x="569786" y="5795379"/>
          <a:ext cx="113957" cy="219918"/>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0.077</cdr:x>
      <cdr:y>0.713</cdr:y>
    </cdr:from>
    <cdr:to>
      <cdr:x>0.089</cdr:x>
      <cdr:y>0.7435</cdr:y>
    </cdr:to>
    <cdr:sp macro="" textlink="">
      <cdr:nvSpPr>
        <cdr:cNvPr id="517125" name="Text Box 5"/>
        <cdr:cNvSpPr txBox="1">
          <a:spLocks xmlns:a="http://schemas.openxmlformats.org/drawingml/2006/main" noChangeArrowheads="1"/>
        </cdr:cNvSpPr>
      </cdr:nvSpPr>
      <cdr:spPr bwMode="auto">
        <a:xfrm xmlns:a="http://schemas.openxmlformats.org/drawingml/2006/main">
          <a:off x="731225" y="5141033"/>
          <a:ext cx="113957" cy="219918"/>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0.18875</cdr:x>
      <cdr:y>0.52025</cdr:y>
    </cdr:from>
    <cdr:to>
      <cdr:x>0.3785</cdr:x>
      <cdr:y>0.677</cdr:y>
    </cdr:to>
    <cdr:sp macro="" textlink="">
      <cdr:nvSpPr>
        <cdr:cNvPr id="517126" name="Oval 6"/>
        <cdr:cNvSpPr>
          <a:spLocks xmlns:a="http://schemas.openxmlformats.org/drawingml/2006/main" noChangeArrowheads="1"/>
        </cdr:cNvSpPr>
      </cdr:nvSpPr>
      <cdr:spPr bwMode="auto">
        <a:xfrm xmlns:a="http://schemas.openxmlformats.org/drawingml/2006/main">
          <a:off x="1792450" y="3751224"/>
          <a:ext cx="1801947" cy="1130234"/>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0.643</cdr:x>
      <cdr:y>0.42375</cdr:y>
    </cdr:from>
    <cdr:to>
      <cdr:x>0.7285</cdr:x>
      <cdr:y>0.497</cdr:y>
    </cdr:to>
    <cdr:sp macro="" textlink="">
      <cdr:nvSpPr>
        <cdr:cNvPr id="517127" name="Oval 7"/>
        <cdr:cNvSpPr>
          <a:spLocks xmlns:a="http://schemas.openxmlformats.org/drawingml/2006/main" noChangeArrowheads="1"/>
        </cdr:cNvSpPr>
      </cdr:nvSpPr>
      <cdr:spPr bwMode="auto">
        <a:xfrm xmlns:a="http://schemas.openxmlformats.org/drawingml/2006/main">
          <a:off x="6106201" y="3055418"/>
          <a:ext cx="811945" cy="528163"/>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0.736</cdr:x>
      <cdr:y>0.05675</cdr:y>
    </cdr:from>
    <cdr:to>
      <cdr:x>0.78325</cdr:x>
      <cdr:y>0.23425</cdr:y>
    </cdr:to>
    <cdr:sp macro="" textlink="">
      <cdr:nvSpPr>
        <cdr:cNvPr id="517128" name="Oval 8"/>
        <cdr:cNvSpPr>
          <a:spLocks xmlns:a="http://schemas.openxmlformats.org/drawingml/2006/main" noChangeArrowheads="1"/>
        </cdr:cNvSpPr>
      </cdr:nvSpPr>
      <cdr:spPr bwMode="auto">
        <a:xfrm xmlns:a="http://schemas.openxmlformats.org/drawingml/2006/main" rot="17051651">
          <a:off x="6573797" y="824764"/>
          <a:ext cx="1279850" cy="448706"/>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0.6585</cdr:x>
      <cdr:y>0.1975</cdr:y>
    </cdr:from>
    <cdr:to>
      <cdr:x>0.7115</cdr:x>
      <cdr:y>0.2645</cdr:y>
    </cdr:to>
    <cdr:sp macro="" textlink="">
      <cdr:nvSpPr>
        <cdr:cNvPr id="517129" name="Oval 9"/>
        <cdr:cNvSpPr>
          <a:spLocks xmlns:a="http://schemas.openxmlformats.org/drawingml/2006/main" noChangeArrowheads="1"/>
        </cdr:cNvSpPr>
      </cdr:nvSpPr>
      <cdr:spPr bwMode="auto">
        <a:xfrm xmlns:a="http://schemas.openxmlformats.org/drawingml/2006/main">
          <a:off x="6253396" y="1424059"/>
          <a:ext cx="503310" cy="483098"/>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0.14325</cdr:x>
      <cdr:y>0.37375</cdr:y>
    </cdr:from>
    <cdr:to>
      <cdr:x>0.3785</cdr:x>
      <cdr:y>0.47</cdr:y>
    </cdr:to>
    <cdr:sp macro="" textlink="">
      <cdr:nvSpPr>
        <cdr:cNvPr id="517130" name="AutoShape 10"/>
        <cdr:cNvSpPr>
          <a:spLocks xmlns:a="http://schemas.openxmlformats.org/drawingml/2006/main" noChangeArrowheads="1"/>
        </cdr:cNvSpPr>
      </cdr:nvSpPr>
      <cdr:spPr bwMode="auto">
        <a:xfrm xmlns:a="http://schemas.openxmlformats.org/drawingml/2006/main">
          <a:off x="1360363" y="2694896"/>
          <a:ext cx="2234034" cy="694004"/>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Arial"/>
              <a:cs typeface="Arial"/>
            </a:rPr>
            <a:t>Utah Juniper &amp; Flowering shrubs: Chamise, Manzanita, Sage &amp; Rabbitbrush </a:t>
          </a:r>
        </a:p>
      </cdr:txBody>
    </cdr:sp>
  </cdr:relSizeAnchor>
  <cdr:relSizeAnchor xmlns:cdr="http://schemas.openxmlformats.org/drawingml/2006/chartDrawing">
    <cdr:from>
      <cdr:x>0.40975</cdr:x>
      <cdr:y>0.4325</cdr:y>
    </cdr:from>
    <cdr:to>
      <cdr:x>0.57375</cdr:x>
      <cdr:y>0.52025</cdr:y>
    </cdr:to>
    <cdr:sp macro="" textlink="">
      <cdr:nvSpPr>
        <cdr:cNvPr id="517131" name="AutoShape 11"/>
        <cdr:cNvSpPr>
          <a:spLocks xmlns:a="http://schemas.openxmlformats.org/drawingml/2006/main" noChangeArrowheads="1"/>
        </cdr:cNvSpPr>
      </cdr:nvSpPr>
      <cdr:spPr bwMode="auto">
        <a:xfrm xmlns:a="http://schemas.openxmlformats.org/drawingml/2006/main">
          <a:off x="3891160" y="3118509"/>
          <a:ext cx="1557414" cy="632715"/>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Arial"/>
              <a:cs typeface="Arial"/>
            </a:rPr>
            <a:t>Pines: Southern Pine, Lodgepole Pine, and Ponderosa Pine</a:t>
          </a:r>
        </a:p>
      </cdr:txBody>
    </cdr:sp>
  </cdr:relSizeAnchor>
  <cdr:relSizeAnchor xmlns:cdr="http://schemas.openxmlformats.org/drawingml/2006/chartDrawing">
    <cdr:from>
      <cdr:x>0.401</cdr:x>
      <cdr:y>0.24625</cdr:y>
    </cdr:from>
    <cdr:to>
      <cdr:x>0.561</cdr:x>
      <cdr:y>0.364</cdr:y>
    </cdr:to>
    <cdr:sp macro="" textlink="">
      <cdr:nvSpPr>
        <cdr:cNvPr id="517132" name="AutoShape 12"/>
        <cdr:cNvSpPr>
          <a:spLocks xmlns:a="http://schemas.openxmlformats.org/drawingml/2006/main" noChangeArrowheads="1"/>
        </cdr:cNvSpPr>
      </cdr:nvSpPr>
      <cdr:spPr bwMode="auto">
        <a:xfrm xmlns:a="http://schemas.openxmlformats.org/drawingml/2006/main">
          <a:off x="3808066" y="1775567"/>
          <a:ext cx="1519428" cy="849028"/>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Arial"/>
              <a:cs typeface="Arial"/>
            </a:rPr>
            <a:t>Fern (Puerto Rico), Rice Straw &amp; Ceanothus (a flowering shrub)</a:t>
          </a:r>
        </a:p>
      </cdr:txBody>
    </cdr:sp>
  </cdr:relSizeAnchor>
  <cdr:relSizeAnchor xmlns:cdr="http://schemas.openxmlformats.org/drawingml/2006/chartDrawing">
    <cdr:from>
      <cdr:x>0.46525</cdr:x>
      <cdr:y>0.11475</cdr:y>
    </cdr:from>
    <cdr:to>
      <cdr:x>0.5955</cdr:x>
      <cdr:y>0.1975</cdr:y>
    </cdr:to>
    <cdr:sp macro="" textlink="">
      <cdr:nvSpPr>
        <cdr:cNvPr id="517133" name="AutoShape 13"/>
        <cdr:cNvSpPr>
          <a:spLocks xmlns:a="http://schemas.openxmlformats.org/drawingml/2006/main" noChangeArrowheads="1"/>
        </cdr:cNvSpPr>
      </cdr:nvSpPr>
      <cdr:spPr bwMode="auto">
        <a:xfrm xmlns:a="http://schemas.openxmlformats.org/drawingml/2006/main">
          <a:off x="4418212" y="827396"/>
          <a:ext cx="1236909" cy="596663"/>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Arial"/>
              <a:cs typeface="Arial"/>
            </a:rPr>
            <a:t>Duff: Alaskan &amp; Ponderosa Pine  Duff</a:t>
          </a:r>
        </a:p>
      </cdr:txBody>
    </cdr:sp>
  </cdr:relSizeAnchor>
  <cdr:relSizeAnchor xmlns:cdr="http://schemas.openxmlformats.org/drawingml/2006/chartDrawing">
    <cdr:from>
      <cdr:x>0.1615</cdr:x>
      <cdr:y>0.47</cdr:y>
    </cdr:from>
    <cdr:to>
      <cdr:x>0.22275</cdr:x>
      <cdr:y>0.54</cdr:y>
    </cdr:to>
    <cdr:sp macro="" textlink="">
      <cdr:nvSpPr>
        <cdr:cNvPr id="517134" name="Line 14"/>
        <cdr:cNvSpPr>
          <a:spLocks xmlns:a="http://schemas.openxmlformats.org/drawingml/2006/main" noChangeShapeType="1"/>
        </cdr:cNvSpPr>
      </cdr:nvSpPr>
      <cdr:spPr bwMode="auto">
        <a:xfrm xmlns:a="http://schemas.openxmlformats.org/drawingml/2006/main">
          <a:off x="1533673" y="3388900"/>
          <a:ext cx="581656" cy="50473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0.5745</cdr:x>
      <cdr:y>0.46125</cdr:y>
    </cdr:from>
    <cdr:to>
      <cdr:x>0.643</cdr:x>
      <cdr:y>0.4835</cdr:y>
    </cdr:to>
    <cdr:sp macro="" textlink="">
      <cdr:nvSpPr>
        <cdr:cNvPr id="517135" name="Line 15"/>
        <cdr:cNvSpPr>
          <a:spLocks xmlns:a="http://schemas.openxmlformats.org/drawingml/2006/main" noChangeShapeType="1"/>
        </cdr:cNvSpPr>
      </cdr:nvSpPr>
      <cdr:spPr bwMode="auto">
        <a:xfrm xmlns:a="http://schemas.openxmlformats.org/drawingml/2006/main" flipV="1">
          <a:off x="5455696" y="3325809"/>
          <a:ext cx="650505" cy="160431"/>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0.55075</cdr:x>
      <cdr:y>0.1975</cdr:y>
    </cdr:from>
    <cdr:to>
      <cdr:x>0.67475</cdr:x>
      <cdr:y>0.259</cdr:y>
    </cdr:to>
    <cdr:sp macro="" textlink="">
      <cdr:nvSpPr>
        <cdr:cNvPr id="517136" name="Line 16"/>
        <cdr:cNvSpPr>
          <a:spLocks xmlns:a="http://schemas.openxmlformats.org/drawingml/2006/main" noChangeShapeType="1"/>
        </cdr:cNvSpPr>
      </cdr:nvSpPr>
      <cdr:spPr bwMode="auto">
        <a:xfrm xmlns:a="http://schemas.openxmlformats.org/drawingml/2006/main" flipV="1">
          <a:off x="5230156" y="1424059"/>
          <a:ext cx="1177557" cy="443441"/>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0.5745</cdr:x>
      <cdr:y>0.083</cdr:y>
    </cdr:from>
    <cdr:to>
      <cdr:x>0.75475</cdr:x>
      <cdr:y>0.13225</cdr:y>
    </cdr:to>
    <cdr:sp macro="" textlink="">
      <cdr:nvSpPr>
        <cdr:cNvPr id="517137" name="Line 17"/>
        <cdr:cNvSpPr>
          <a:spLocks xmlns:a="http://schemas.openxmlformats.org/drawingml/2006/main" noChangeShapeType="1"/>
        </cdr:cNvSpPr>
      </cdr:nvSpPr>
      <cdr:spPr bwMode="auto">
        <a:xfrm xmlns:a="http://schemas.openxmlformats.org/drawingml/2006/main" flipV="1">
          <a:off x="5455696" y="598465"/>
          <a:ext cx="1711731" cy="355114"/>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0.01975</cdr:x>
      <cdr:y>0.10525</cdr:y>
    </cdr:from>
    <cdr:to>
      <cdr:x>0.05775</cdr:x>
      <cdr:y>0.95325</cdr:y>
    </cdr:to>
    <cdr:sp macro="" textlink="">
      <cdr:nvSpPr>
        <cdr:cNvPr id="517139" name="Text Box 19"/>
        <cdr:cNvSpPr txBox="1">
          <a:spLocks xmlns:a="http://schemas.openxmlformats.org/drawingml/2006/main" noChangeArrowheads="1"/>
        </cdr:cNvSpPr>
      </cdr:nvSpPr>
      <cdr:spPr bwMode="auto">
        <a:xfrm xmlns:a="http://schemas.openxmlformats.org/drawingml/2006/main">
          <a:off x="187554" y="758897"/>
          <a:ext cx="360865" cy="61144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45720" tIns="41148" rIns="0" bIns="0" anchor="t" upright="1"/>
        <a:lstStyle xmlns:a="http://schemas.openxmlformats.org/drawingml/2006/main"/>
        <a:p xmlns:a="http://schemas.openxmlformats.org/drawingml/2006/main">
          <a:pPr algn="r" rtl="0">
            <a:defRPr sz="1000"/>
          </a:pPr>
          <a:r>
            <a:rPr lang="en-US" sz="2000" b="1" i="0" strike="noStrike">
              <a:solidFill>
                <a:srgbClr val="000000"/>
              </a:solidFill>
              <a:latin typeface="Arial"/>
              <a:cs typeface="Arial"/>
            </a:rPr>
            <a:t>Ångström exponent of absorbtion, </a:t>
          </a:r>
          <a:r>
            <a:rPr lang="en-US" sz="2000" b="1" i="1" strike="noStrike">
              <a:solidFill>
                <a:srgbClr val="000000"/>
              </a:solidFill>
              <a:latin typeface="Arial"/>
              <a:cs typeface="Arial"/>
            </a:rPr>
            <a:t>b</a:t>
          </a:r>
          <a:r>
            <a:rPr lang="en-US" sz="2000" b="1" i="0" strike="noStrike">
              <a:solidFill>
                <a:srgbClr val="000000"/>
              </a:solidFill>
              <a:latin typeface="Arial"/>
              <a:cs typeface="Arial"/>
            </a:rPr>
            <a:t>(405/870)  </a:t>
          </a:r>
        </a:p>
      </cdr:txBody>
    </cdr:sp>
  </cdr:relSizeAnchor>
  <cdr:relSizeAnchor xmlns:cdr="http://schemas.openxmlformats.org/drawingml/2006/chartDrawing">
    <cdr:from>
      <cdr:x>0.197</cdr:x>
      <cdr:y>0.9435</cdr:y>
    </cdr:from>
    <cdr:to>
      <cdr:x>0.7385</cdr:x>
      <cdr:y>1</cdr:y>
    </cdr:to>
    <cdr:sp macro="" textlink="">
      <cdr:nvSpPr>
        <cdr:cNvPr id="517140" name="Text Box 20"/>
        <cdr:cNvSpPr txBox="1">
          <a:spLocks xmlns:a="http://schemas.openxmlformats.org/drawingml/2006/main" noChangeArrowheads="1"/>
        </cdr:cNvSpPr>
      </cdr:nvSpPr>
      <cdr:spPr bwMode="auto">
        <a:xfrm xmlns:a="http://schemas.openxmlformats.org/drawingml/2006/main">
          <a:off x="1696288" y="5320208"/>
          <a:ext cx="4662640" cy="31859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45720" tIns="41148" rIns="0" bIns="0" anchor="t" upright="1"/>
        <a:lstStyle xmlns:a="http://schemas.openxmlformats.org/drawingml/2006/main"/>
        <a:p xmlns:a="http://schemas.openxmlformats.org/drawingml/2006/main">
          <a:pPr algn="l" rtl="0">
            <a:defRPr sz="1000"/>
          </a:pPr>
          <a:r>
            <a:rPr lang="en-US" sz="2000" b="1" i="0" strike="noStrike" dirty="0">
              <a:solidFill>
                <a:srgbClr val="000000"/>
              </a:solidFill>
              <a:latin typeface="Arial"/>
              <a:cs typeface="Arial"/>
            </a:rPr>
            <a:t>single scattering </a:t>
          </a:r>
          <a:r>
            <a:rPr lang="en-US" sz="2000" b="1" i="0" strike="noStrike" dirty="0" err="1">
              <a:solidFill>
                <a:srgbClr val="000000"/>
              </a:solidFill>
              <a:latin typeface="Arial"/>
              <a:cs typeface="Arial"/>
            </a:rPr>
            <a:t>albedo</a:t>
          </a:r>
          <a:r>
            <a:rPr lang="en-US" sz="2000" b="1" i="0" strike="noStrike" dirty="0">
              <a:solidFill>
                <a:srgbClr val="000000"/>
              </a:solidFill>
              <a:latin typeface="Arial"/>
              <a:cs typeface="Arial"/>
            </a:rPr>
            <a:t>, </a:t>
          </a:r>
          <a:r>
            <a:rPr lang="el-GR" sz="2000" b="1" i="1" strike="noStrike" dirty="0">
              <a:solidFill>
                <a:srgbClr val="000000"/>
              </a:solidFill>
              <a:latin typeface="Arial"/>
              <a:cs typeface="Arial"/>
            </a:rPr>
            <a:t>ω</a:t>
          </a:r>
          <a:r>
            <a:rPr lang="el-GR" sz="2000" b="1" i="0" strike="noStrike" dirty="0">
              <a:solidFill>
                <a:srgbClr val="000000"/>
              </a:solidFill>
              <a:latin typeface="Arial"/>
              <a:cs typeface="Arial"/>
            </a:rPr>
            <a:t>(405 </a:t>
          </a:r>
          <a:r>
            <a:rPr lang="en-US" sz="2000" b="1" i="0" strike="noStrike" dirty="0">
              <a:solidFill>
                <a:srgbClr val="000000"/>
              </a:solidFill>
              <a:latin typeface="Arial"/>
              <a:cs typeface="Arial"/>
            </a:rPr>
            <a:t>nm)                              </a:t>
          </a:r>
        </a:p>
      </cdr:txBody>
    </cdr:sp>
  </cdr:relSizeAnchor>
  <cdr:relSizeAnchor xmlns:cdr="http://schemas.openxmlformats.org/drawingml/2006/chartDrawing">
    <cdr:from>
      <cdr:x>0</cdr:x>
      <cdr:y>0</cdr:y>
    </cdr:from>
    <cdr:to>
      <cdr:x>0.0775</cdr:x>
      <cdr:y>0.0725</cdr:y>
    </cdr:to>
    <cdr:sp macro="" textlink="">
      <cdr:nvSpPr>
        <cdr:cNvPr id="517141" name="Text Box 21"/>
        <cdr:cNvSpPr txBox="1">
          <a:spLocks xmlns:a="http://schemas.openxmlformats.org/drawingml/2006/main" noChangeArrowheads="1"/>
        </cdr:cNvSpPr>
      </cdr:nvSpPr>
      <cdr:spPr bwMode="auto">
        <a:xfrm xmlns:a="http://schemas.openxmlformats.org/drawingml/2006/main">
          <a:off x="0" y="0"/>
          <a:ext cx="735973" cy="522756"/>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a:effectLst xmlns:a="http://schemas.openxmlformats.org/drawingml/2006/main"/>
      </cdr:spPr>
      <cdr:txBody>
        <a:bodyPr xmlns:a="http://schemas.openxmlformats.org/drawingml/2006/main" vertOverflow="clip" wrap="square" lIns="64008" tIns="50292" rIns="0" bIns="0" anchor="t" upright="1"/>
        <a:lstStyle xmlns:a="http://schemas.openxmlformats.org/drawingml/2006/main"/>
        <a:p xmlns:a="http://schemas.openxmlformats.org/drawingml/2006/main">
          <a:pPr algn="l" rtl="0">
            <a:defRPr sz="1000"/>
          </a:pPr>
          <a:r>
            <a:rPr lang="en-US" sz="2800" b="1" i="0" strike="noStrike">
              <a:solidFill>
                <a:srgbClr val="000000"/>
              </a:solidFill>
              <a:latin typeface="Arial"/>
              <a:cs typeface="Arial"/>
            </a:rPr>
            <a:t>(a)</a:t>
          </a:r>
        </a:p>
      </cdr:txBody>
    </cdr:sp>
  </cdr:relSizeAnchor>
  <cdr:relSizeAnchor xmlns:cdr="http://schemas.openxmlformats.org/drawingml/2006/chartDrawing">
    <cdr:from>
      <cdr:x>0.67475</cdr:x>
      <cdr:y>0.317</cdr:y>
    </cdr:from>
    <cdr:to>
      <cdr:x>0.81868</cdr:x>
      <cdr:y>0.38613</cdr:y>
    </cdr:to>
    <cdr:sp macro="" textlink="">
      <cdr:nvSpPr>
        <cdr:cNvPr id="517142" name="Text Box 22"/>
        <cdr:cNvSpPr txBox="1">
          <a:spLocks xmlns:a="http://schemas.openxmlformats.org/drawingml/2006/main" noChangeArrowheads="1"/>
        </cdr:cNvSpPr>
      </cdr:nvSpPr>
      <cdr:spPr bwMode="auto">
        <a:xfrm xmlns:a="http://schemas.openxmlformats.org/drawingml/2006/main">
          <a:off x="5912834" y="1884121"/>
          <a:ext cx="1261243" cy="41088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lIns="45720" tIns="41148" rIns="0" bIns="0" anchor="t" upright="1">
          <a:spAutoFit/>
        </a:bodyPr>
        <a:lstStyle xmlns:a="http://schemas.openxmlformats.org/drawingml/2006/main"/>
        <a:p xmlns:a="http://schemas.openxmlformats.org/drawingml/2006/main">
          <a:pPr algn="l" rtl="0">
            <a:defRPr sz="1000"/>
          </a:pPr>
          <a:r>
            <a:rPr lang="en-US" sz="2400" b="1" i="0" strike="noStrike" dirty="0">
              <a:solidFill>
                <a:srgbClr val="0000CC"/>
              </a:solidFill>
              <a:latin typeface="Arial"/>
              <a:cs typeface="Arial"/>
            </a:rPr>
            <a:t>JULY 08</a:t>
          </a:r>
        </a:p>
      </cdr:txBody>
    </cdr:sp>
  </cdr:relSizeAnchor>
  <cdr:relSizeAnchor xmlns:cdr="http://schemas.openxmlformats.org/drawingml/2006/chartDrawing">
    <cdr:from>
      <cdr:x>0.4985</cdr:x>
      <cdr:y>0.63975</cdr:y>
    </cdr:from>
    <cdr:to>
      <cdr:x>0.70097</cdr:x>
      <cdr:y>0.70888</cdr:y>
    </cdr:to>
    <cdr:sp macro="" textlink="">
      <cdr:nvSpPr>
        <cdr:cNvPr id="517143" name="Text Box 23"/>
        <cdr:cNvSpPr txBox="1">
          <a:spLocks xmlns:a="http://schemas.openxmlformats.org/drawingml/2006/main" noChangeArrowheads="1"/>
        </cdr:cNvSpPr>
      </cdr:nvSpPr>
      <cdr:spPr bwMode="auto">
        <a:xfrm xmlns:a="http://schemas.openxmlformats.org/drawingml/2006/main">
          <a:off x="4368356" y="3802418"/>
          <a:ext cx="1774204" cy="41088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lIns="45720" tIns="41148" rIns="0" bIns="0" anchor="t" upright="1">
          <a:spAutoFit/>
        </a:bodyPr>
        <a:lstStyle xmlns:a="http://schemas.openxmlformats.org/drawingml/2006/main"/>
        <a:p xmlns:a="http://schemas.openxmlformats.org/drawingml/2006/main">
          <a:pPr algn="l" rtl="0">
            <a:defRPr sz="1000"/>
          </a:pPr>
          <a:r>
            <a:rPr lang="en-US" sz="2400" b="1" i="0" strike="noStrike" dirty="0">
              <a:solidFill>
                <a:srgbClr val="C00000"/>
              </a:solidFill>
              <a:latin typeface="Arial"/>
              <a:cs typeface="Arial"/>
            </a:rPr>
            <a:t>AUGUST 08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537FEF-6687-C54D-A1EB-2F52CB0E3659}" type="datetimeFigureOut">
              <a:rPr lang="en-US" smtClean="0"/>
              <a:t>11/17/13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6F4C0D-8FD5-014A-977C-33D1AF9C3C28}" type="slidenum">
              <a:rPr lang="en-US" smtClean="0"/>
              <a:t>‹#›</a:t>
            </a:fld>
            <a:endParaRPr lang="en-US"/>
          </a:p>
        </p:txBody>
      </p:sp>
    </p:spTree>
    <p:extLst>
      <p:ext uri="{BB962C8B-B14F-4D97-AF65-F5344CB8AC3E}">
        <p14:creationId xmlns:p14="http://schemas.microsoft.com/office/powerpoint/2010/main" val="39042038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0AFFB251-E0BC-5545-AE2F-ED4556341E50}" type="slidenum">
              <a:rPr lang="en-US">
                <a:solidFill>
                  <a:prstClr val="black"/>
                </a:solidFill>
                <a:latin typeface="Calibri" charset="0"/>
              </a:rPr>
              <a:pPr fontAlgn="base">
                <a:spcBef>
                  <a:spcPct val="0"/>
                </a:spcBef>
                <a:spcAft>
                  <a:spcPct val="0"/>
                </a:spcAft>
              </a:pPr>
              <a:t>8</a:t>
            </a:fld>
            <a:endParaRPr lang="en-US">
              <a:solidFill>
                <a:prstClr val="black"/>
              </a:solidFill>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Here we are looking at mixing state and not morphology.  Happy to report that negative lagtimes have been observed in BBOP, but not all the time.  Need to understand why.</a:t>
            </a: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1CE28AD9-FF45-524B-96BD-0E1D0735A5A7}" type="slidenum">
              <a:rPr lang="en-US">
                <a:solidFill>
                  <a:prstClr val="black"/>
                </a:solidFill>
                <a:latin typeface="Calibri" charset="0"/>
              </a:rPr>
              <a:pPr fontAlgn="base">
                <a:spcBef>
                  <a:spcPct val="0"/>
                </a:spcBef>
                <a:spcAft>
                  <a:spcPct val="0"/>
                </a:spcAft>
              </a:pPr>
              <a:t>18</a:t>
            </a:fld>
            <a:endParaRPr lang="en-US">
              <a:solidFill>
                <a:prstClr val="black"/>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Point out that the community has already expressed interest in BBOP.  BNL, in collaboration with Mary Gilles (LBL) recently submitted a proposal to ALS to conduct STXIM analysis on BB particles.  This will nicely complement the TEM analysis.  I should also point out that we have been quite thoughtful about our field measurements.  For example, in several missions, we have conducted back-to-back transects.  This means that we have two different grids that can be utilized by two different analysis at two different on the same plume transect and same age.  Similarly, U. Arkansas Prof. Gaffney has a Ph.D. student who will be modeling fires and has already expressed interest to use BBOP data.  </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F32F0FF0-F616-6040-8A80-AA130DDDF33D}" type="slidenum">
              <a:rPr lang="en-US">
                <a:solidFill>
                  <a:prstClr val="black"/>
                </a:solidFill>
                <a:latin typeface="Calibri" charset="0"/>
              </a:rPr>
              <a:pPr fontAlgn="base">
                <a:spcBef>
                  <a:spcPct val="0"/>
                </a:spcBef>
                <a:spcAft>
                  <a:spcPct val="0"/>
                </a:spcAft>
              </a:pPr>
              <a:t>19</a:t>
            </a:fld>
            <a:endParaRPr lang="en-US">
              <a:solidFill>
                <a:prstClr val="black"/>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57349677-5241-C947-B023-931C33D94A4B}" type="slidenum">
              <a:rPr lang="en-US" sz="1200">
                <a:solidFill>
                  <a:srgbClr val="000000"/>
                </a:solidFill>
              </a:rPr>
              <a:pPr/>
              <a:t>25</a:t>
            </a:fld>
            <a:endParaRPr lang="en-US" sz="1200">
              <a:solidFill>
                <a:srgbClr val="000000"/>
              </a:solidFill>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EB51E006-E630-B343-AC10-E1A911A6BD35}" type="slidenum">
              <a:rPr lang="en-US" sz="1200">
                <a:solidFill>
                  <a:srgbClr val="000000"/>
                </a:solidFill>
              </a:rPr>
              <a:pPr/>
              <a:t>26</a:t>
            </a:fld>
            <a:endParaRPr lang="en-US" sz="1200">
              <a:solidFill>
                <a:srgbClr val="000000"/>
              </a:solidFill>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0735385C-B518-DB42-B363-340D87679F58}" type="slidenum">
              <a:rPr lang="en-US" sz="1200">
                <a:solidFill>
                  <a:srgbClr val="000000"/>
                </a:solidFill>
              </a:rPr>
              <a:pPr/>
              <a:t>27</a:t>
            </a:fld>
            <a:endParaRPr lang="en-US" sz="1200">
              <a:solidFill>
                <a:srgbClr val="000000"/>
              </a:solidFill>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B4F54ED4-5F2F-2042-AA4B-2A7A3FA54F90}" type="slidenum">
              <a:rPr lang="en-US" sz="1200">
                <a:solidFill>
                  <a:srgbClr val="000000"/>
                </a:solidFill>
              </a:rPr>
              <a:pPr/>
              <a:t>28</a:t>
            </a:fld>
            <a:endParaRPr lang="en-US" sz="1200">
              <a:solidFill>
                <a:srgbClr val="000000"/>
              </a:solidFill>
            </a:endParaRPr>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EDBE3CE3-8A71-CE47-862D-5335ECED71D1}" type="slidenum">
              <a:rPr lang="en-US" sz="1200">
                <a:solidFill>
                  <a:srgbClr val="000000"/>
                </a:solidFill>
              </a:rPr>
              <a:pPr/>
              <a:t>29</a:t>
            </a:fld>
            <a:endParaRPr lang="en-US" sz="1200">
              <a:solidFill>
                <a:srgbClr val="000000"/>
              </a:solidFill>
            </a:endParaRPr>
          </a:p>
        </p:txBody>
      </p:sp>
      <p:sp>
        <p:nvSpPr>
          <p:cNvPr id="1832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defTabSz="892175">
              <a:defRPr sz="4000">
                <a:solidFill>
                  <a:schemeClr val="tx1"/>
                </a:solidFill>
                <a:latin typeface="Arial" charset="0"/>
                <a:ea typeface="ＭＳ Ｐゴシック" charset="0"/>
                <a:cs typeface="ＭＳ Ｐゴシック" charset="0"/>
              </a:defRPr>
            </a:lvl1pPr>
            <a:lvl2pPr marL="742950" indent="-285750" defTabSz="892175">
              <a:defRPr sz="4000">
                <a:solidFill>
                  <a:schemeClr val="tx1"/>
                </a:solidFill>
                <a:latin typeface="Arial" charset="0"/>
                <a:ea typeface="ＭＳ Ｐゴシック" charset="0"/>
              </a:defRPr>
            </a:lvl2pPr>
            <a:lvl3pPr marL="1143000" indent="-228600" defTabSz="892175">
              <a:defRPr sz="4000">
                <a:solidFill>
                  <a:schemeClr val="tx1"/>
                </a:solidFill>
                <a:latin typeface="Arial" charset="0"/>
                <a:ea typeface="ＭＳ Ｐゴシック" charset="0"/>
              </a:defRPr>
            </a:lvl3pPr>
            <a:lvl4pPr marL="1600200" indent="-228600" defTabSz="892175">
              <a:defRPr sz="4000">
                <a:solidFill>
                  <a:schemeClr val="tx1"/>
                </a:solidFill>
                <a:latin typeface="Arial" charset="0"/>
                <a:ea typeface="ＭＳ Ｐゴシック" charset="0"/>
              </a:defRPr>
            </a:lvl4pPr>
            <a:lvl5pPr marL="2057400" indent="-228600" defTabSz="892175">
              <a:defRPr sz="4000">
                <a:solidFill>
                  <a:schemeClr val="tx1"/>
                </a:solidFill>
                <a:latin typeface="Arial" charset="0"/>
                <a:ea typeface="ＭＳ Ｐゴシック" charset="0"/>
              </a:defRPr>
            </a:lvl5pPr>
            <a:lvl6pPr marL="2514600" indent="-228600" defTabSz="892175" eaLnBrk="0" fontAlgn="base" hangingPunct="0">
              <a:spcBef>
                <a:spcPct val="0"/>
              </a:spcBef>
              <a:spcAft>
                <a:spcPct val="0"/>
              </a:spcAft>
              <a:defRPr sz="4000">
                <a:solidFill>
                  <a:schemeClr val="tx1"/>
                </a:solidFill>
                <a:latin typeface="Arial" charset="0"/>
                <a:ea typeface="ＭＳ Ｐゴシック" charset="0"/>
              </a:defRPr>
            </a:lvl6pPr>
            <a:lvl7pPr marL="2971800" indent="-228600" defTabSz="892175" eaLnBrk="0" fontAlgn="base" hangingPunct="0">
              <a:spcBef>
                <a:spcPct val="0"/>
              </a:spcBef>
              <a:spcAft>
                <a:spcPct val="0"/>
              </a:spcAft>
              <a:defRPr sz="4000">
                <a:solidFill>
                  <a:schemeClr val="tx1"/>
                </a:solidFill>
                <a:latin typeface="Arial" charset="0"/>
                <a:ea typeface="ＭＳ Ｐゴシック" charset="0"/>
              </a:defRPr>
            </a:lvl7pPr>
            <a:lvl8pPr marL="3429000" indent="-228600" defTabSz="892175" eaLnBrk="0" fontAlgn="base" hangingPunct="0">
              <a:spcBef>
                <a:spcPct val="0"/>
              </a:spcBef>
              <a:spcAft>
                <a:spcPct val="0"/>
              </a:spcAft>
              <a:defRPr sz="4000">
                <a:solidFill>
                  <a:schemeClr val="tx1"/>
                </a:solidFill>
                <a:latin typeface="Arial" charset="0"/>
                <a:ea typeface="ＭＳ Ｐゴシック" charset="0"/>
              </a:defRPr>
            </a:lvl8pPr>
            <a:lvl9pPr marL="3886200" indent="-228600" defTabSz="892175" eaLnBrk="0" fontAlgn="base" hangingPunct="0">
              <a:spcBef>
                <a:spcPct val="0"/>
              </a:spcBef>
              <a:spcAft>
                <a:spcPct val="0"/>
              </a:spcAft>
              <a:defRPr sz="4000">
                <a:solidFill>
                  <a:schemeClr val="tx1"/>
                </a:solidFill>
                <a:latin typeface="Arial" charset="0"/>
                <a:ea typeface="ＭＳ Ｐゴシック" charset="0"/>
              </a:defRPr>
            </a:lvl9pPr>
          </a:lstStyle>
          <a:p>
            <a:pPr algn="r" eaLnBrk="0" fontAlgn="base" hangingPunct="0">
              <a:spcBef>
                <a:spcPct val="0"/>
              </a:spcBef>
              <a:spcAft>
                <a:spcPct val="0"/>
              </a:spcAft>
            </a:pPr>
            <a:fld id="{9FC63150-A625-8E41-B2D1-1DF9786F957E}" type="slidenum">
              <a:rPr lang="en-US" sz="1200" smtClean="0">
                <a:solidFill>
                  <a:srgbClr val="000000"/>
                </a:solidFill>
              </a:rPr>
              <a:pPr algn="r" eaLnBrk="0" fontAlgn="base" hangingPunct="0">
                <a:spcBef>
                  <a:spcPct val="0"/>
                </a:spcBef>
                <a:spcAft>
                  <a:spcPct val="0"/>
                </a:spcAft>
              </a:pPr>
              <a:t>29</a:t>
            </a:fld>
            <a:endParaRPr lang="en-US" sz="1200" smtClean="0">
              <a:solidFill>
                <a:srgbClr val="000000"/>
              </a:solidFill>
            </a:endParaRPr>
          </a:p>
        </p:txBody>
      </p:sp>
      <p:sp>
        <p:nvSpPr>
          <p:cNvPr id="18330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18330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28" tIns="45714" rIns="91428" bIns="45714"/>
          <a:lstStyle/>
          <a:p>
            <a:pPr eaLnBrk="1" hangingPunct="1"/>
            <a:endParaRPr lang="en-US">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76A57CF2-B97E-7845-9527-F75AA52D8C5B}" type="slidenum">
              <a:rPr lang="en-US" sz="1200">
                <a:solidFill>
                  <a:srgbClr val="000000"/>
                </a:solidFill>
              </a:rPr>
              <a:pPr/>
              <a:t>30</a:t>
            </a:fld>
            <a:endParaRPr lang="en-US" sz="1200">
              <a:solidFill>
                <a:srgbClr val="000000"/>
              </a:solidFill>
            </a:endParaRPr>
          </a:p>
        </p:txBody>
      </p:sp>
      <p:sp>
        <p:nvSpPr>
          <p:cNvPr id="184323" name="Slide Image Placeholder 1"/>
          <p:cNvSpPr>
            <a:spLocks noGrp="1" noRot="1" noChangeAspect="1" noTextEdit="1"/>
          </p:cNvSpPr>
          <p:nvPr>
            <p:ph type="sldImg"/>
          </p:nvPr>
        </p:nvSpPr>
        <p:spPr>
          <a:noFill/>
          <a:ln/>
        </p:spPr>
      </p:sp>
      <p:sp>
        <p:nvSpPr>
          <p:cNvPr id="184324" name="Notes Placeholder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
        <p:nvSpPr>
          <p:cNvPr id="4710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r" defTabSz="914400" fontAlgn="base">
              <a:spcBef>
                <a:spcPct val="0"/>
              </a:spcBef>
              <a:spcAft>
                <a:spcPct val="0"/>
              </a:spcAft>
            </a:pPr>
            <a:fld id="{8C2EBB4E-F5DC-AC48-9E06-BD04D2618E1F}" type="slidenum">
              <a:rPr lang="en-US" sz="1200" smtClean="0">
                <a:solidFill>
                  <a:srgbClr val="000000"/>
                </a:solidFill>
              </a:rPr>
              <a:pPr algn="r" defTabSz="914400" fontAlgn="base">
                <a:spcBef>
                  <a:spcPct val="0"/>
                </a:spcBef>
                <a:spcAft>
                  <a:spcPct val="0"/>
                </a:spcAft>
              </a:pPr>
              <a:t>30</a:t>
            </a:fld>
            <a:endParaRPr lang="en-US" sz="1200"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7D86A226-1B53-0B4A-B909-C91A89A46394}" type="slidenum">
              <a:rPr lang="en-US" sz="1200">
                <a:solidFill>
                  <a:srgbClr val="000000"/>
                </a:solidFill>
              </a:rPr>
              <a:pPr/>
              <a:t>31</a:t>
            </a:fld>
            <a:endParaRPr lang="en-US" sz="1200">
              <a:solidFill>
                <a:srgbClr val="000000"/>
              </a:solidFill>
            </a:endParaRPr>
          </a:p>
        </p:txBody>
      </p:sp>
      <p:sp>
        <p:nvSpPr>
          <p:cNvPr id="185347" name="Slide Image Placeholder 1"/>
          <p:cNvSpPr>
            <a:spLocks noGrp="1" noRot="1" noChangeAspect="1" noTextEdit="1"/>
          </p:cNvSpPr>
          <p:nvPr>
            <p:ph type="sldImg"/>
          </p:nvPr>
        </p:nvSpPr>
        <p:spPr>
          <a:noFill/>
          <a:ln/>
        </p:spPr>
      </p:sp>
      <p:sp>
        <p:nvSpPr>
          <p:cNvPr id="185348" name="Notes Placeholder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
        <p:nvSpPr>
          <p:cNvPr id="4813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r" defTabSz="914400" fontAlgn="base">
              <a:spcBef>
                <a:spcPct val="0"/>
              </a:spcBef>
              <a:spcAft>
                <a:spcPct val="0"/>
              </a:spcAft>
            </a:pPr>
            <a:fld id="{FB0ECE40-044E-D943-8CC3-FA58A224CB3B}" type="slidenum">
              <a:rPr lang="en-US" sz="1200" smtClean="0">
                <a:solidFill>
                  <a:srgbClr val="000000"/>
                </a:solidFill>
              </a:rPr>
              <a:pPr algn="r" defTabSz="914400" fontAlgn="base">
                <a:spcBef>
                  <a:spcPct val="0"/>
                </a:spcBef>
                <a:spcAft>
                  <a:spcPct val="0"/>
                </a:spcAft>
              </a:pPr>
              <a:t>31</a:t>
            </a:fld>
            <a:endParaRPr lang="en-US" sz="1200"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AAD747FE-1D4C-D64D-9014-4B77FD8EB8D1}" type="slidenum">
              <a:rPr lang="en-US" sz="1200">
                <a:solidFill>
                  <a:srgbClr val="000000"/>
                </a:solidFill>
              </a:rPr>
              <a:pPr/>
              <a:t>32</a:t>
            </a:fld>
            <a:endParaRPr lang="en-US" sz="1200">
              <a:solidFill>
                <a:srgbClr val="000000"/>
              </a:solidFill>
            </a:endParaRPr>
          </a:p>
        </p:txBody>
      </p:sp>
      <p:sp>
        <p:nvSpPr>
          <p:cNvPr id="378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r" defTabSz="914400" fontAlgn="base">
              <a:spcBef>
                <a:spcPct val="0"/>
              </a:spcBef>
              <a:spcAft>
                <a:spcPct val="0"/>
              </a:spcAft>
            </a:pPr>
            <a:fld id="{4A737F9F-7D9D-2740-9893-8D7A0E08B416}" type="slidenum">
              <a:rPr lang="en-US" sz="1200" smtClean="0">
                <a:solidFill>
                  <a:srgbClr val="000000"/>
                </a:solidFill>
              </a:rPr>
              <a:pPr algn="r" defTabSz="914400" fontAlgn="base">
                <a:spcBef>
                  <a:spcPct val="0"/>
                </a:spcBef>
                <a:spcAft>
                  <a:spcPct val="0"/>
                </a:spcAft>
              </a:pPr>
              <a:t>32</a:t>
            </a:fld>
            <a:endParaRPr lang="en-US" sz="1200" smtClean="0">
              <a:solidFill>
                <a:srgbClr val="000000"/>
              </a:solidFill>
            </a:endParaRPr>
          </a:p>
        </p:txBody>
      </p:sp>
      <p:sp>
        <p:nvSpPr>
          <p:cNvPr id="186372" name="Rectangle 2"/>
          <p:cNvSpPr>
            <a:spLocks noGrp="1" noRot="1" noChangeAspect="1" noChangeArrowheads="1" noTextEdit="1"/>
          </p:cNvSpPr>
          <p:nvPr>
            <p:ph type="sldImg"/>
          </p:nvPr>
        </p:nvSpPr>
        <p:spPr>
          <a:noFill/>
          <a:ln/>
        </p:spPr>
      </p:sp>
      <p:sp>
        <p:nvSpPr>
          <p:cNvPr id="186373"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Remember to point out that comparisons with satellite observations indicate that bottom-up estimates of aerosol emitted from biomass burning are too low by factors of two to four times which also suggests that emission inventory contributes to this uncertainty.</a:t>
            </a:r>
          </a:p>
          <a:p>
            <a:pPr>
              <a:spcBef>
                <a:spcPct val="0"/>
              </a:spcBef>
            </a:pPr>
            <a:endParaRPr lang="en-US">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7D0E24D7-A425-9348-81AF-3236D92770BD}" type="slidenum">
              <a:rPr lang="en-US">
                <a:solidFill>
                  <a:prstClr val="black"/>
                </a:solidFill>
                <a:latin typeface="Calibri" charset="0"/>
              </a:rPr>
              <a:pPr fontAlgn="base">
                <a:spcBef>
                  <a:spcPct val="0"/>
                </a:spcBef>
                <a:spcAft>
                  <a:spcPct val="0"/>
                </a:spcAft>
              </a:pPr>
              <a:t>9</a:t>
            </a:fld>
            <a:endParaRPr lang="en-US">
              <a:solidFill>
                <a:prstClr val="black"/>
              </a:solidFill>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15693A38-F5FF-FB4D-A022-0CADDF6EA658}" type="slidenum">
              <a:rPr lang="en-US" sz="1200">
                <a:solidFill>
                  <a:srgbClr val="000000"/>
                </a:solidFill>
              </a:rPr>
              <a:pPr/>
              <a:t>33</a:t>
            </a:fld>
            <a:endParaRPr lang="en-US" sz="1200">
              <a:solidFill>
                <a:srgbClr val="000000"/>
              </a:solidFill>
            </a:endParaRPr>
          </a:p>
        </p:txBody>
      </p:sp>
      <p:sp>
        <p:nvSpPr>
          <p:cNvPr id="187395" name="Rectangle 2"/>
          <p:cNvSpPr>
            <a:spLocks noGrp="1" noRot="1" noChangeAspect="1" noTextEdit="1"/>
          </p:cNvSpPr>
          <p:nvPr>
            <p:ph type="sldImg"/>
          </p:nvPr>
        </p:nvSpPr>
        <p:spPr>
          <a:noFill/>
          <a:ln/>
        </p:spPr>
      </p:sp>
      <p:sp>
        <p:nvSpPr>
          <p:cNvPr id="187396" name="Rectangle 3"/>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9533E211-8636-0E4F-AFEA-68CFE4F44CE4}" type="slidenum">
              <a:rPr lang="en-US" sz="1200">
                <a:solidFill>
                  <a:srgbClr val="000000"/>
                </a:solidFill>
              </a:rPr>
              <a:pPr/>
              <a:t>37</a:t>
            </a:fld>
            <a:endParaRPr lang="en-US" sz="1200">
              <a:solidFill>
                <a:srgbClr val="000000"/>
              </a:solidFill>
            </a:endParaRPr>
          </a:p>
        </p:txBody>
      </p:sp>
      <p:sp>
        <p:nvSpPr>
          <p:cNvPr id="188419" name="Rectangle 2"/>
          <p:cNvSpPr>
            <a:spLocks noGrp="1" noRot="1" noChangeAspect="1" noTextEdit="1"/>
          </p:cNvSpPr>
          <p:nvPr>
            <p:ph type="sldImg"/>
          </p:nvPr>
        </p:nvSpPr>
        <p:spPr>
          <a:noFill/>
          <a:ln/>
        </p:spPr>
      </p:sp>
      <p:sp>
        <p:nvSpPr>
          <p:cNvPr id="188420" name="Rectangle 3"/>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B0BE5A-00B3-A541-AEA7-44C1BDCA025C}" type="slidenum">
              <a:rPr lang="en-US" sz="1200">
                <a:solidFill>
                  <a:srgbClr val="000000"/>
                </a:solidFill>
              </a:rPr>
              <a:pPr/>
              <a:t>42</a:t>
            </a:fld>
            <a:endParaRPr lang="en-US" sz="1200">
              <a:solidFill>
                <a:srgbClr val="000000"/>
              </a:solidFill>
            </a:endParaRPr>
          </a:p>
        </p:txBody>
      </p:sp>
      <p:sp>
        <p:nvSpPr>
          <p:cNvPr id="952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71B3F4-C2B9-D348-B5C4-B96D2933544F}" type="slidenum">
              <a:rPr lang="en-US" sz="1200">
                <a:solidFill>
                  <a:srgbClr val="000000"/>
                </a:solidFill>
              </a:rPr>
              <a:pPr/>
              <a:t>43</a:t>
            </a:fld>
            <a:endParaRPr lang="en-US" sz="1200">
              <a:solidFill>
                <a:srgbClr val="000000"/>
              </a:solidFill>
            </a:endParaRPr>
          </a:p>
        </p:txBody>
      </p:sp>
      <p:sp>
        <p:nvSpPr>
          <p:cNvPr id="101378" name="Slide Image Placeholder 1"/>
          <p:cNvSpPr>
            <a:spLocks noGrp="1" noRot="1" noChangeAspect="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7155" name="Notes Placeholder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
        <p:nvSpPr>
          <p:cNvPr id="1771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2702D532-1C2F-8C47-8EE4-56C8D9A61EAC}" type="slidenum">
              <a:rPr lang="en-US" sz="1200">
                <a:solidFill>
                  <a:srgbClr val="000000"/>
                </a:solidFill>
                <a:cs typeface="Arial" charset="0"/>
              </a:rPr>
              <a:pPr algn="r" defTabSz="914400" fontAlgn="base">
                <a:spcBef>
                  <a:spcPct val="0"/>
                </a:spcBef>
                <a:spcAft>
                  <a:spcPct val="0"/>
                </a:spcAft>
              </a:pPr>
              <a:t>43</a:t>
            </a:fld>
            <a:endParaRPr lang="en-US" sz="1200">
              <a:solidFill>
                <a:srgbClr val="000000"/>
              </a:solidFill>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0B851A-A25C-A44A-9129-91EFF61CD326}" type="slidenum">
              <a:rPr lang="en-US" sz="1200">
                <a:solidFill>
                  <a:srgbClr val="000000"/>
                </a:solidFill>
              </a:rPr>
              <a:pPr/>
              <a:t>44</a:t>
            </a:fld>
            <a:endParaRPr lang="en-US" sz="1200">
              <a:solidFill>
                <a:srgbClr val="000000"/>
              </a:solidFill>
            </a:endParaRPr>
          </a:p>
        </p:txBody>
      </p:sp>
      <p:sp>
        <p:nvSpPr>
          <p:cNvPr id="166915"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dirty="0" smtClean="0">
                <a:ea typeface="+mn-ea"/>
                <a:cs typeface="+mn-cs"/>
              </a:rPr>
              <a:t>In order to bound the radiative forcing contribution of BB aerosols fundamental research into both the properties of BB aerosols as well as the processes that dictate those properties must be undertaken.  As presented earlier, the best estimate for total BB radiative forcing is negative (cooling) the uncertainty spans the other side of the fence.  Therefore, further research is needed to better bound the sign and magnitude of BB radiative forcing.  We will contribute to this effort by focusing in on investigating BB aerosol properties in the near field and how these properties evolve in the near field.  By near field we mean within the first couple of hours of aerosol aging.  We will be investigating the impact of particle morphology and chemical composition on BB light absorption.  As I discussed this morning, our work on the negative lagtimes showed pronounced correlation with biomass burn tracers.  The logical question is if BB events favor the creation of near surface rBC inclusions, how does this type of particle morphology impact BB light absorption.  Similarly we will want to examine the question of how the chemical composition exerts influence over light absorption in a broader effort to begin addresses the question of relative contribution of particle morphology and chemical composition to aerosol light absorption.   Hand and hand with this is understanding the microphysical processes that control particle morphology.  BB events are unique in that at the source particle coagulation would be expected to be a major contribution to particle growth.  As with our laboratory </a:t>
            </a:r>
            <a:r>
              <a:rPr lang="en-US" dirty="0" err="1" smtClean="0">
                <a:ea typeface="+mn-ea"/>
                <a:cs typeface="+mn-cs"/>
              </a:rPr>
              <a:t>expts</a:t>
            </a:r>
            <a:r>
              <a:rPr lang="en-US" dirty="0" smtClean="0">
                <a:ea typeface="+mn-ea"/>
                <a:cs typeface="+mn-cs"/>
              </a:rPr>
              <a:t>, BB BC-POA coagulation could led to BC inclusions on the surface.  But much is going on.  What is the role of condensation is such an emission rich environment?  Similarly, the role of evaporation.  And given this environment, how do the properties of BB aerosols evolve?  By answering such questions, we can begin to bound the amount of knowledge necessary to accurately capture reality.</a:t>
            </a:r>
            <a:endParaRPr lang="en-US" dirty="0">
              <a:ea typeface="+mn-ea"/>
              <a:cs typeface="+mn-cs"/>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52E5A986-3442-0748-AAAC-A0A9E2CA05A9}" type="slidenum">
              <a:rPr lang="en-US">
                <a:solidFill>
                  <a:prstClr val="black"/>
                </a:solidFill>
                <a:latin typeface="Calibri" charset="0"/>
              </a:rPr>
              <a:pPr fontAlgn="base">
                <a:spcBef>
                  <a:spcPct val="0"/>
                </a:spcBef>
                <a:spcAft>
                  <a:spcPct val="0"/>
                </a:spcAft>
              </a:pPr>
              <a:t>10</a:t>
            </a:fld>
            <a:endParaRPr lang="en-US">
              <a:solidFill>
                <a:prstClr val="black"/>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Using the IMPROVE network (Interagency Monitoring of Protected Visual Environments) Park et al. (2007) concluded that in the mid-northern latitudes that BB are a major source of aerosol mass and that year-to-year variability of this mass is dictated by these events.</a:t>
            </a:r>
          </a:p>
          <a:p>
            <a:pPr>
              <a:spcBef>
                <a:spcPct val="0"/>
              </a:spcBef>
            </a:pPr>
            <a:endParaRPr lang="en-US">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3E395E46-7A6E-B94D-8804-6845CE7535A7}" type="slidenum">
              <a:rPr lang="en-US">
                <a:solidFill>
                  <a:prstClr val="black"/>
                </a:solidFill>
                <a:latin typeface="Calibri" charset="0"/>
              </a:rPr>
              <a:pPr fontAlgn="base">
                <a:spcBef>
                  <a:spcPct val="0"/>
                </a:spcBef>
                <a:spcAft>
                  <a:spcPct val="0"/>
                </a:spcAft>
              </a:pPr>
              <a:t>11</a:t>
            </a:fld>
            <a:endParaRPr lang="en-US">
              <a:solidFill>
                <a:prstClr val="black"/>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528837BD-D667-BB43-9204-538F6D670CA4}" type="slidenum">
              <a:rPr lang="en-US">
                <a:solidFill>
                  <a:prstClr val="black"/>
                </a:solidFill>
                <a:latin typeface="Calibri" charset="0"/>
              </a:rPr>
              <a:pPr fontAlgn="base">
                <a:spcBef>
                  <a:spcPct val="0"/>
                </a:spcBef>
                <a:spcAft>
                  <a:spcPct val="0"/>
                </a:spcAft>
              </a:pPr>
              <a:t>13</a:t>
            </a:fld>
            <a:endParaRPr lang="en-US">
              <a:solidFill>
                <a:prstClr val="black"/>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The instrument suite is uniquely targeted for measurement of BB.  To realize this, several new or recently upgraded instruments were deployed.</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298DB912-D471-8645-8C98-D7CE33ED3E35}" type="slidenum">
              <a:rPr lang="en-US">
                <a:solidFill>
                  <a:prstClr val="black"/>
                </a:solidFill>
                <a:latin typeface="Calibri" charset="0"/>
              </a:rPr>
              <a:pPr fontAlgn="base">
                <a:spcBef>
                  <a:spcPct val="0"/>
                </a:spcBef>
                <a:spcAft>
                  <a:spcPct val="0"/>
                </a:spcAft>
              </a:pPr>
              <a:t>14</a:t>
            </a:fld>
            <a:endParaRPr lang="en-US">
              <a:solidFill>
                <a:prstClr val="black"/>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The instrument suite is uniquely targeted for measurement of BB.  To realize this, several new or recently upgraded instruments were deployed.</a:t>
            </a: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4AA86D33-9482-DC49-ACC5-4539993882CA}" type="slidenum">
              <a:rPr lang="en-US">
                <a:solidFill>
                  <a:prstClr val="black"/>
                </a:solidFill>
                <a:latin typeface="Calibri" charset="0"/>
              </a:rPr>
              <a:pPr fontAlgn="base">
                <a:spcBef>
                  <a:spcPct val="0"/>
                </a:spcBef>
                <a:spcAft>
                  <a:spcPct val="0"/>
                </a:spcAft>
              </a:pPr>
              <a:t>15</a:t>
            </a:fld>
            <a:endParaRPr lang="en-US">
              <a:solidFill>
                <a:prstClr val="black"/>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FB0BFBD8-0104-F445-916F-127A7F518088}" type="slidenum">
              <a:rPr lang="en-US">
                <a:solidFill>
                  <a:prstClr val="black"/>
                </a:solidFill>
                <a:latin typeface="Calibri" charset="0"/>
              </a:rPr>
              <a:pPr fontAlgn="base">
                <a:spcBef>
                  <a:spcPct val="0"/>
                </a:spcBef>
                <a:spcAft>
                  <a:spcPct val="0"/>
                </a:spcAft>
              </a:pPr>
              <a:t>16</a:t>
            </a:fld>
            <a:endParaRPr lang="en-US">
              <a:solidFill>
                <a:prstClr val="black"/>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Our goal is to measure the evolution of BB aerosol properties.  </a:t>
            </a:r>
          </a:p>
          <a:p>
            <a:pPr>
              <a:spcBef>
                <a:spcPct val="0"/>
              </a:spcBef>
            </a:pPr>
            <a:endParaRPr lang="en-US">
              <a:latin typeface="Calibri" charset="0"/>
            </a:endParaRPr>
          </a:p>
          <a:p>
            <a:pPr>
              <a:spcBef>
                <a:spcPct val="0"/>
              </a:spcBef>
            </a:pPr>
            <a:r>
              <a:rPr lang="en-US">
                <a:latin typeface="Calibri" charset="0"/>
              </a:rPr>
              <a:t>Data shown here shows that we are successfully capturing this evolution.</a:t>
            </a:r>
          </a:p>
          <a:p>
            <a:pPr>
              <a:spcBef>
                <a:spcPct val="0"/>
              </a:spcBef>
            </a:pPr>
            <a:endParaRPr lang="en-US">
              <a:latin typeface="Calibri" charset="0"/>
            </a:endParaRPr>
          </a:p>
          <a:p>
            <a:pPr>
              <a:spcBef>
                <a:spcPct val="0"/>
              </a:spcBef>
            </a:pPr>
            <a:r>
              <a:rPr lang="en-US">
                <a:latin typeface="Calibri" charset="0"/>
              </a:rPr>
              <a:t>Cite the SOA angle here. </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90207D46-9F16-B047-B8CC-41C54D5DA69D}" type="slidenum">
              <a:rPr lang="en-US">
                <a:solidFill>
                  <a:prstClr val="black"/>
                </a:solidFill>
                <a:latin typeface="Calibri" charset="0"/>
              </a:rPr>
              <a:pPr fontAlgn="base">
                <a:spcBef>
                  <a:spcPct val="0"/>
                </a:spcBef>
                <a:spcAft>
                  <a:spcPct val="0"/>
                </a:spcAft>
              </a:pPr>
              <a:t>17</a:t>
            </a:fld>
            <a:endParaRPr lang="en-US">
              <a:solidFill>
                <a:prstClr val="black"/>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ED98DA-3C49-6441-A86F-23BD47FE9921}" type="datetimeFigureOut">
              <a:rPr lang="en-US" smtClean="0"/>
              <a:t>11/17/13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5AEB-1D8C-D542-9751-0AFCB2720AB9}" type="slidenum">
              <a:rPr lang="en-US" smtClean="0"/>
              <a:t>‹#›</a:t>
            </a:fld>
            <a:endParaRPr lang="en-US"/>
          </a:p>
        </p:txBody>
      </p:sp>
    </p:spTree>
    <p:extLst>
      <p:ext uri="{BB962C8B-B14F-4D97-AF65-F5344CB8AC3E}">
        <p14:creationId xmlns:p14="http://schemas.microsoft.com/office/powerpoint/2010/main" val="236784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D98DA-3C49-6441-A86F-23BD47FE9921}" type="datetimeFigureOut">
              <a:rPr lang="en-US" smtClean="0"/>
              <a:t>11/17/13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5AEB-1D8C-D542-9751-0AFCB2720AB9}" type="slidenum">
              <a:rPr lang="en-US" smtClean="0"/>
              <a:t>‹#›</a:t>
            </a:fld>
            <a:endParaRPr lang="en-US"/>
          </a:p>
        </p:txBody>
      </p:sp>
    </p:spTree>
    <p:extLst>
      <p:ext uri="{BB962C8B-B14F-4D97-AF65-F5344CB8AC3E}">
        <p14:creationId xmlns:p14="http://schemas.microsoft.com/office/powerpoint/2010/main" val="213619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D98DA-3C49-6441-A86F-23BD47FE9921}" type="datetimeFigureOut">
              <a:rPr lang="en-US" smtClean="0"/>
              <a:t>11/17/13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5AEB-1D8C-D542-9751-0AFCB2720AB9}" type="slidenum">
              <a:rPr lang="en-US" smtClean="0"/>
              <a:t>‹#›</a:t>
            </a:fld>
            <a:endParaRPr lang="en-US"/>
          </a:p>
        </p:txBody>
      </p:sp>
    </p:spTree>
    <p:extLst>
      <p:ext uri="{BB962C8B-B14F-4D97-AF65-F5344CB8AC3E}">
        <p14:creationId xmlns:p14="http://schemas.microsoft.com/office/powerpoint/2010/main" val="90355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6690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8871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22602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243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0683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8638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11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3585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D98DA-3C49-6441-A86F-23BD47FE9921}" type="datetimeFigureOut">
              <a:rPr lang="en-US" smtClean="0"/>
              <a:t>11/17/13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5AEB-1D8C-D542-9751-0AFCB2720AB9}" type="slidenum">
              <a:rPr lang="en-US" smtClean="0"/>
              <a:t>‹#›</a:t>
            </a:fld>
            <a:endParaRPr lang="en-US"/>
          </a:p>
        </p:txBody>
      </p:sp>
    </p:spTree>
    <p:extLst>
      <p:ext uri="{BB962C8B-B14F-4D97-AF65-F5344CB8AC3E}">
        <p14:creationId xmlns:p14="http://schemas.microsoft.com/office/powerpoint/2010/main" val="2216238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16663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9192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27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83CD0F92-C38C-E746-90A9-1CBD3F25A5A4}" type="slidenum">
              <a:rPr lang="en-US"/>
              <a:pPr>
                <a:defRPr/>
              </a:pPr>
              <a:t>‹#›</a:t>
            </a:fld>
            <a:endParaRPr lang="en-US"/>
          </a:p>
        </p:txBody>
      </p:sp>
    </p:spTree>
    <p:extLst>
      <p:ext uri="{BB962C8B-B14F-4D97-AF65-F5344CB8AC3E}">
        <p14:creationId xmlns:p14="http://schemas.microsoft.com/office/powerpoint/2010/main" val="658795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503F3989-19E4-E74C-B97F-79786D52248A}" type="slidenum">
              <a:rPr lang="en-US"/>
              <a:pPr>
                <a:defRPr/>
              </a:pPr>
              <a:t>‹#›</a:t>
            </a:fld>
            <a:endParaRPr lang="en-US"/>
          </a:p>
        </p:txBody>
      </p:sp>
    </p:spTree>
    <p:extLst>
      <p:ext uri="{BB962C8B-B14F-4D97-AF65-F5344CB8AC3E}">
        <p14:creationId xmlns:p14="http://schemas.microsoft.com/office/powerpoint/2010/main" val="1228441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83754AD4-89B7-0E4E-9A75-36A6BE7CA2C7}" type="slidenum">
              <a:rPr lang="en-US"/>
              <a:pPr>
                <a:defRPr/>
              </a:pPr>
              <a:t>‹#›</a:t>
            </a:fld>
            <a:endParaRPr lang="en-US"/>
          </a:p>
        </p:txBody>
      </p:sp>
    </p:spTree>
    <p:extLst>
      <p:ext uri="{BB962C8B-B14F-4D97-AF65-F5344CB8AC3E}">
        <p14:creationId xmlns:p14="http://schemas.microsoft.com/office/powerpoint/2010/main" val="2914560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CD059EBD-78F4-4841-8A1C-D9F8ACF7C042}" type="slidenum">
              <a:rPr lang="en-US"/>
              <a:pPr>
                <a:defRPr/>
              </a:pPr>
              <a:t>‹#›</a:t>
            </a:fld>
            <a:endParaRPr lang="en-US"/>
          </a:p>
        </p:txBody>
      </p:sp>
    </p:spTree>
    <p:extLst>
      <p:ext uri="{BB962C8B-B14F-4D97-AF65-F5344CB8AC3E}">
        <p14:creationId xmlns:p14="http://schemas.microsoft.com/office/powerpoint/2010/main" val="1054386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5E0BAA19-0B6F-4848-842D-1E2DF5E200B1}" type="slidenum">
              <a:rPr lang="en-US"/>
              <a:pPr>
                <a:defRPr/>
              </a:pPr>
              <a:t>‹#›</a:t>
            </a:fld>
            <a:endParaRPr lang="en-US"/>
          </a:p>
        </p:txBody>
      </p:sp>
    </p:spTree>
    <p:extLst>
      <p:ext uri="{BB962C8B-B14F-4D97-AF65-F5344CB8AC3E}">
        <p14:creationId xmlns:p14="http://schemas.microsoft.com/office/powerpoint/2010/main" val="2155659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FF1651C8-9AAE-834D-885E-38DC2A16EB96}" type="slidenum">
              <a:rPr lang="en-US"/>
              <a:pPr>
                <a:defRPr/>
              </a:pPr>
              <a:t>‹#›</a:t>
            </a:fld>
            <a:endParaRPr lang="en-US"/>
          </a:p>
        </p:txBody>
      </p:sp>
    </p:spTree>
    <p:extLst>
      <p:ext uri="{BB962C8B-B14F-4D97-AF65-F5344CB8AC3E}">
        <p14:creationId xmlns:p14="http://schemas.microsoft.com/office/powerpoint/2010/main" val="3957562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736B868B-A73E-044E-8DFD-036F2B4E0B9F}" type="slidenum">
              <a:rPr lang="en-US"/>
              <a:pPr>
                <a:defRPr/>
              </a:pPr>
              <a:t>‹#›</a:t>
            </a:fld>
            <a:endParaRPr lang="en-US"/>
          </a:p>
        </p:txBody>
      </p:sp>
    </p:spTree>
    <p:extLst>
      <p:ext uri="{BB962C8B-B14F-4D97-AF65-F5344CB8AC3E}">
        <p14:creationId xmlns:p14="http://schemas.microsoft.com/office/powerpoint/2010/main" val="3278131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D98DA-3C49-6441-A86F-23BD47FE9921}" type="datetimeFigureOut">
              <a:rPr lang="en-US" smtClean="0"/>
              <a:t>11/17/13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5AEB-1D8C-D542-9751-0AFCB2720AB9}" type="slidenum">
              <a:rPr lang="en-US" smtClean="0"/>
              <a:t>‹#›</a:t>
            </a:fld>
            <a:endParaRPr lang="en-US"/>
          </a:p>
        </p:txBody>
      </p:sp>
    </p:spTree>
    <p:extLst>
      <p:ext uri="{BB962C8B-B14F-4D97-AF65-F5344CB8AC3E}">
        <p14:creationId xmlns:p14="http://schemas.microsoft.com/office/powerpoint/2010/main" val="817523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26611D13-0F23-204D-AF43-A184A34B1119}" type="slidenum">
              <a:rPr lang="en-US"/>
              <a:pPr>
                <a:defRPr/>
              </a:pPr>
              <a:t>‹#›</a:t>
            </a:fld>
            <a:endParaRPr lang="en-US"/>
          </a:p>
        </p:txBody>
      </p:sp>
    </p:spTree>
    <p:extLst>
      <p:ext uri="{BB962C8B-B14F-4D97-AF65-F5344CB8AC3E}">
        <p14:creationId xmlns:p14="http://schemas.microsoft.com/office/powerpoint/2010/main" val="1557729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CEFFD365-23A7-E042-915B-1B78C016A01D}" type="slidenum">
              <a:rPr lang="en-US"/>
              <a:pPr>
                <a:defRPr/>
              </a:pPr>
              <a:t>‹#›</a:t>
            </a:fld>
            <a:endParaRPr lang="en-US"/>
          </a:p>
        </p:txBody>
      </p:sp>
    </p:spTree>
    <p:extLst>
      <p:ext uri="{BB962C8B-B14F-4D97-AF65-F5344CB8AC3E}">
        <p14:creationId xmlns:p14="http://schemas.microsoft.com/office/powerpoint/2010/main" val="1262338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811FD8A5-532A-EA41-B287-A527E15C9CEF}" type="slidenum">
              <a:rPr lang="en-US"/>
              <a:pPr>
                <a:defRPr/>
              </a:pPr>
              <a:t>‹#›</a:t>
            </a:fld>
            <a:endParaRPr lang="en-US"/>
          </a:p>
        </p:txBody>
      </p:sp>
    </p:spTree>
    <p:extLst>
      <p:ext uri="{BB962C8B-B14F-4D97-AF65-F5344CB8AC3E}">
        <p14:creationId xmlns:p14="http://schemas.microsoft.com/office/powerpoint/2010/main" val="33611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FB5C863E-EC73-F446-93F8-A42DAFD7FF87}" type="slidenum">
              <a:rPr lang="en-US"/>
              <a:pPr>
                <a:defRPr/>
              </a:pPr>
              <a:t>‹#›</a:t>
            </a:fld>
            <a:endParaRPr lang="en-US"/>
          </a:p>
        </p:txBody>
      </p:sp>
    </p:spTree>
    <p:extLst>
      <p:ext uri="{BB962C8B-B14F-4D97-AF65-F5344CB8AC3E}">
        <p14:creationId xmlns:p14="http://schemas.microsoft.com/office/powerpoint/2010/main" val="1972384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BC93E3-1395-7F4E-B837-62381D74456E}" type="slidenum">
              <a:rPr lang="en-US"/>
              <a:pPr>
                <a:defRPr/>
              </a:pPr>
              <a:t>‹#›</a:t>
            </a:fld>
            <a:endParaRPr lang="en-US"/>
          </a:p>
        </p:txBody>
      </p:sp>
    </p:spTree>
    <p:extLst>
      <p:ext uri="{BB962C8B-B14F-4D97-AF65-F5344CB8AC3E}">
        <p14:creationId xmlns:p14="http://schemas.microsoft.com/office/powerpoint/2010/main" val="947698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1F69D9-D16E-8045-9922-0F25D856CAC8}" type="slidenum">
              <a:rPr lang="en-US"/>
              <a:pPr>
                <a:defRPr/>
              </a:pPr>
              <a:t>‹#›</a:t>
            </a:fld>
            <a:endParaRPr lang="en-US"/>
          </a:p>
        </p:txBody>
      </p:sp>
    </p:spTree>
    <p:extLst>
      <p:ext uri="{BB962C8B-B14F-4D97-AF65-F5344CB8AC3E}">
        <p14:creationId xmlns:p14="http://schemas.microsoft.com/office/powerpoint/2010/main" val="1665275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0423FC-6619-704E-89FA-813EA4D2DBDB}" type="slidenum">
              <a:rPr lang="en-US"/>
              <a:pPr>
                <a:defRPr/>
              </a:pPr>
              <a:t>‹#›</a:t>
            </a:fld>
            <a:endParaRPr lang="en-US"/>
          </a:p>
        </p:txBody>
      </p:sp>
    </p:spTree>
    <p:extLst>
      <p:ext uri="{BB962C8B-B14F-4D97-AF65-F5344CB8AC3E}">
        <p14:creationId xmlns:p14="http://schemas.microsoft.com/office/powerpoint/2010/main" val="1890723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C4C55C-1D6E-B245-960A-122185FEBFE3}" type="slidenum">
              <a:rPr lang="en-US"/>
              <a:pPr>
                <a:defRPr/>
              </a:pPr>
              <a:t>‹#›</a:t>
            </a:fld>
            <a:endParaRPr lang="en-US"/>
          </a:p>
        </p:txBody>
      </p:sp>
    </p:spTree>
    <p:extLst>
      <p:ext uri="{BB962C8B-B14F-4D97-AF65-F5344CB8AC3E}">
        <p14:creationId xmlns:p14="http://schemas.microsoft.com/office/powerpoint/2010/main" val="1006653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30DF1C8-393E-E944-ACD1-91FB98D4493D}" type="slidenum">
              <a:rPr lang="en-US"/>
              <a:pPr>
                <a:defRPr/>
              </a:pPr>
              <a:t>‹#›</a:t>
            </a:fld>
            <a:endParaRPr lang="en-US"/>
          </a:p>
        </p:txBody>
      </p:sp>
    </p:spTree>
    <p:extLst>
      <p:ext uri="{BB962C8B-B14F-4D97-AF65-F5344CB8AC3E}">
        <p14:creationId xmlns:p14="http://schemas.microsoft.com/office/powerpoint/2010/main" val="2603217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F36D1B-60E1-D244-BD7E-FAB869B17761}" type="slidenum">
              <a:rPr lang="en-US"/>
              <a:pPr>
                <a:defRPr/>
              </a:pPr>
              <a:t>‹#›</a:t>
            </a:fld>
            <a:endParaRPr lang="en-US"/>
          </a:p>
        </p:txBody>
      </p:sp>
    </p:spTree>
    <p:extLst>
      <p:ext uri="{BB962C8B-B14F-4D97-AF65-F5344CB8AC3E}">
        <p14:creationId xmlns:p14="http://schemas.microsoft.com/office/powerpoint/2010/main" val="263624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ED98DA-3C49-6441-A86F-23BD47FE9921}" type="datetimeFigureOut">
              <a:rPr lang="en-US" smtClean="0"/>
              <a:t>11/17/13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35AEB-1D8C-D542-9751-0AFCB2720AB9}" type="slidenum">
              <a:rPr lang="en-US" smtClean="0"/>
              <a:t>‹#›</a:t>
            </a:fld>
            <a:endParaRPr lang="en-US"/>
          </a:p>
        </p:txBody>
      </p:sp>
    </p:spTree>
    <p:extLst>
      <p:ext uri="{BB962C8B-B14F-4D97-AF65-F5344CB8AC3E}">
        <p14:creationId xmlns:p14="http://schemas.microsoft.com/office/powerpoint/2010/main" val="3336124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AD719A2-2CB2-0D45-AB30-6728C7BDD843}" type="slidenum">
              <a:rPr lang="en-US"/>
              <a:pPr>
                <a:defRPr/>
              </a:pPr>
              <a:t>‹#›</a:t>
            </a:fld>
            <a:endParaRPr lang="en-US"/>
          </a:p>
        </p:txBody>
      </p:sp>
    </p:spTree>
    <p:extLst>
      <p:ext uri="{BB962C8B-B14F-4D97-AF65-F5344CB8AC3E}">
        <p14:creationId xmlns:p14="http://schemas.microsoft.com/office/powerpoint/2010/main" val="659877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5CF4BF-8752-3F4D-A6A8-6540E5964E43}" type="slidenum">
              <a:rPr lang="en-US"/>
              <a:pPr>
                <a:defRPr/>
              </a:pPr>
              <a:t>‹#›</a:t>
            </a:fld>
            <a:endParaRPr lang="en-US"/>
          </a:p>
        </p:txBody>
      </p:sp>
    </p:spTree>
    <p:extLst>
      <p:ext uri="{BB962C8B-B14F-4D97-AF65-F5344CB8AC3E}">
        <p14:creationId xmlns:p14="http://schemas.microsoft.com/office/powerpoint/2010/main" val="2080799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9D8BF0-E767-1A48-A93D-117AB7961FC2}" type="slidenum">
              <a:rPr lang="en-US"/>
              <a:pPr>
                <a:defRPr/>
              </a:pPr>
              <a:t>‹#›</a:t>
            </a:fld>
            <a:endParaRPr lang="en-US"/>
          </a:p>
        </p:txBody>
      </p:sp>
    </p:spTree>
    <p:extLst>
      <p:ext uri="{BB962C8B-B14F-4D97-AF65-F5344CB8AC3E}">
        <p14:creationId xmlns:p14="http://schemas.microsoft.com/office/powerpoint/2010/main" val="1307429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B2A28D-D354-0C44-AC45-DC67F8D8339E}" type="slidenum">
              <a:rPr lang="en-US"/>
              <a:pPr>
                <a:defRPr/>
              </a:pPr>
              <a:t>‹#›</a:t>
            </a:fld>
            <a:endParaRPr lang="en-US"/>
          </a:p>
        </p:txBody>
      </p:sp>
    </p:spTree>
    <p:extLst>
      <p:ext uri="{BB962C8B-B14F-4D97-AF65-F5344CB8AC3E}">
        <p14:creationId xmlns:p14="http://schemas.microsoft.com/office/powerpoint/2010/main" val="2883446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A5C19F-0C40-5448-A83F-4CF79CF97C26}" type="slidenum">
              <a:rPr lang="en-US"/>
              <a:pPr>
                <a:defRPr/>
              </a:pPr>
              <a:t>‹#›</a:t>
            </a:fld>
            <a:endParaRPr lang="en-US"/>
          </a:p>
        </p:txBody>
      </p:sp>
    </p:spTree>
    <p:extLst>
      <p:ext uri="{BB962C8B-B14F-4D97-AF65-F5344CB8AC3E}">
        <p14:creationId xmlns:p14="http://schemas.microsoft.com/office/powerpoint/2010/main" val="3668588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E0EDDA47-E148-B54F-ABDF-4F6306928F40}" type="slidenum">
              <a:rPr lang="en-US"/>
              <a:pPr/>
              <a:t>‹#›</a:t>
            </a:fld>
            <a:endParaRPr lang="en-US"/>
          </a:p>
        </p:txBody>
      </p:sp>
    </p:spTree>
    <p:extLst>
      <p:ext uri="{BB962C8B-B14F-4D97-AF65-F5344CB8AC3E}">
        <p14:creationId xmlns:p14="http://schemas.microsoft.com/office/powerpoint/2010/main" val="636114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92B358F4-5EE6-9E4D-B458-56F149C1268C}" type="slidenum">
              <a:rPr lang="en-US"/>
              <a:pPr/>
              <a:t>‹#›</a:t>
            </a:fld>
            <a:endParaRPr lang="en-US"/>
          </a:p>
        </p:txBody>
      </p:sp>
    </p:spTree>
    <p:extLst>
      <p:ext uri="{BB962C8B-B14F-4D97-AF65-F5344CB8AC3E}">
        <p14:creationId xmlns:p14="http://schemas.microsoft.com/office/powerpoint/2010/main" val="748529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55B88BAA-5419-F847-89AB-3070513A29A8}" type="slidenum">
              <a:rPr lang="en-US"/>
              <a:pPr/>
              <a:t>‹#›</a:t>
            </a:fld>
            <a:endParaRPr lang="en-US"/>
          </a:p>
        </p:txBody>
      </p:sp>
    </p:spTree>
    <p:extLst>
      <p:ext uri="{BB962C8B-B14F-4D97-AF65-F5344CB8AC3E}">
        <p14:creationId xmlns:p14="http://schemas.microsoft.com/office/powerpoint/2010/main" val="537432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fld id="{3F820EA4-ACE9-7042-9A79-BA6F64F34400}" type="slidenum">
              <a:rPr lang="en-US"/>
              <a:pPr/>
              <a:t>‹#›</a:t>
            </a:fld>
            <a:endParaRPr lang="en-US"/>
          </a:p>
        </p:txBody>
      </p:sp>
    </p:spTree>
    <p:extLst>
      <p:ext uri="{BB962C8B-B14F-4D97-AF65-F5344CB8AC3E}">
        <p14:creationId xmlns:p14="http://schemas.microsoft.com/office/powerpoint/2010/main" val="3468515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fld id="{A49013F1-DA22-7F48-94DE-EAFEE054E0D5}" type="slidenum">
              <a:rPr lang="en-US"/>
              <a:pPr/>
              <a:t>‹#›</a:t>
            </a:fld>
            <a:endParaRPr lang="en-US"/>
          </a:p>
        </p:txBody>
      </p:sp>
    </p:spTree>
    <p:extLst>
      <p:ext uri="{BB962C8B-B14F-4D97-AF65-F5344CB8AC3E}">
        <p14:creationId xmlns:p14="http://schemas.microsoft.com/office/powerpoint/2010/main" val="1650074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ED98DA-3C49-6441-A86F-23BD47FE9921}" type="datetimeFigureOut">
              <a:rPr lang="en-US" smtClean="0"/>
              <a:t>11/17/13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D35AEB-1D8C-D542-9751-0AFCB2720AB9}" type="slidenum">
              <a:rPr lang="en-US" smtClean="0"/>
              <a:t>‹#›</a:t>
            </a:fld>
            <a:endParaRPr lang="en-US"/>
          </a:p>
        </p:txBody>
      </p:sp>
    </p:spTree>
    <p:extLst>
      <p:ext uri="{BB962C8B-B14F-4D97-AF65-F5344CB8AC3E}">
        <p14:creationId xmlns:p14="http://schemas.microsoft.com/office/powerpoint/2010/main" val="2779247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fld id="{F933A456-DCE0-A646-988C-0B02915C56E2}" type="slidenum">
              <a:rPr lang="en-US"/>
              <a:pPr/>
              <a:t>‹#›</a:t>
            </a:fld>
            <a:endParaRPr lang="en-US"/>
          </a:p>
        </p:txBody>
      </p:sp>
    </p:spTree>
    <p:extLst>
      <p:ext uri="{BB962C8B-B14F-4D97-AF65-F5344CB8AC3E}">
        <p14:creationId xmlns:p14="http://schemas.microsoft.com/office/powerpoint/2010/main" val="24729497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fld id="{B7C326DD-F168-B54E-AE83-D623194F8F1D}" type="slidenum">
              <a:rPr lang="en-US"/>
              <a:pPr/>
              <a:t>‹#›</a:t>
            </a:fld>
            <a:endParaRPr lang="en-US"/>
          </a:p>
        </p:txBody>
      </p:sp>
    </p:spTree>
    <p:extLst>
      <p:ext uri="{BB962C8B-B14F-4D97-AF65-F5344CB8AC3E}">
        <p14:creationId xmlns:p14="http://schemas.microsoft.com/office/powerpoint/2010/main" val="8149833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fld id="{4270CD4F-C5A7-B746-A60B-F939A5C5DAB6}" type="slidenum">
              <a:rPr lang="en-US"/>
              <a:pPr/>
              <a:t>‹#›</a:t>
            </a:fld>
            <a:endParaRPr lang="en-US"/>
          </a:p>
        </p:txBody>
      </p:sp>
    </p:spTree>
    <p:extLst>
      <p:ext uri="{BB962C8B-B14F-4D97-AF65-F5344CB8AC3E}">
        <p14:creationId xmlns:p14="http://schemas.microsoft.com/office/powerpoint/2010/main" val="19074875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fld id="{25CDA313-2A45-B94D-94E0-00B7D88A4BBC}" type="slidenum">
              <a:rPr lang="en-US"/>
              <a:pPr/>
              <a:t>‹#›</a:t>
            </a:fld>
            <a:endParaRPr lang="en-US"/>
          </a:p>
        </p:txBody>
      </p:sp>
    </p:spTree>
    <p:extLst>
      <p:ext uri="{BB962C8B-B14F-4D97-AF65-F5344CB8AC3E}">
        <p14:creationId xmlns:p14="http://schemas.microsoft.com/office/powerpoint/2010/main" val="618413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F3110D1D-E075-674F-A2F3-8D16ACDA4766}" type="slidenum">
              <a:rPr lang="en-US"/>
              <a:pPr/>
              <a:t>‹#›</a:t>
            </a:fld>
            <a:endParaRPr lang="en-US"/>
          </a:p>
        </p:txBody>
      </p:sp>
    </p:spTree>
    <p:extLst>
      <p:ext uri="{BB962C8B-B14F-4D97-AF65-F5344CB8AC3E}">
        <p14:creationId xmlns:p14="http://schemas.microsoft.com/office/powerpoint/2010/main" val="3042423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604CEEAB-059B-7948-83F8-01719DC59434}" type="slidenum">
              <a:rPr lang="en-US"/>
              <a:pPr/>
              <a:t>‹#›</a:t>
            </a:fld>
            <a:endParaRPr lang="en-US"/>
          </a:p>
        </p:txBody>
      </p:sp>
    </p:spTree>
    <p:extLst>
      <p:ext uri="{BB962C8B-B14F-4D97-AF65-F5344CB8AC3E}">
        <p14:creationId xmlns:p14="http://schemas.microsoft.com/office/powerpoint/2010/main" val="2990530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30335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2057400" y="6223000"/>
            <a:ext cx="1143000" cy="457200"/>
          </a:xfrm>
        </p:spPr>
        <p:txBody>
          <a:bodyPr wrap="square" numCol="1" anchor="t" anchorCtr="0" compatLnSpc="1">
            <a:prstTxWarp prst="textNoShape">
              <a:avLst/>
            </a:prstTxWarp>
          </a:bodyPr>
          <a:lstStyle>
            <a:lvl1pPr defTabSz="914400" eaLnBrk="0" hangingPunct="0">
              <a:defRPr>
                <a:solidFill>
                  <a:srgbClr val="322F31"/>
                </a:solidFill>
                <a:latin typeface="Arial" pitchFamily="-106" charset="0"/>
                <a:ea typeface="ＭＳ Ｐゴシック" pitchFamily="-106" charset="-128"/>
                <a:cs typeface="ＭＳ Ｐゴシック" pitchFamily="-106" charset="-128"/>
              </a:defRPr>
            </a:lvl1pPr>
          </a:lstStyle>
          <a:p>
            <a:pPr>
              <a:defRPr/>
            </a:pPr>
            <a:endParaRPr lang="en-US"/>
          </a:p>
        </p:txBody>
      </p:sp>
      <p:sp>
        <p:nvSpPr>
          <p:cNvPr id="5" name="Footer Placeholder 4"/>
          <p:cNvSpPr>
            <a:spLocks noGrp="1" noChangeArrowheads="1"/>
          </p:cNvSpPr>
          <p:nvPr>
            <p:ph type="ftr" sz="quarter" idx="11"/>
          </p:nvPr>
        </p:nvSpPr>
        <p:spPr>
          <a:xfrm>
            <a:off x="3181350" y="6235700"/>
            <a:ext cx="3009900" cy="457200"/>
          </a:xfrm>
        </p:spPr>
        <p:txBody>
          <a:bodyPr wrap="square" numCol="1" anchor="t" anchorCtr="0" compatLnSpc="1">
            <a:prstTxWarp prst="textNoShape">
              <a:avLst/>
            </a:prstTxWarp>
          </a:bodyPr>
          <a:lstStyle>
            <a:lvl1pPr defTabSz="914400" eaLnBrk="0" hangingPunct="0">
              <a:defRPr>
                <a:solidFill>
                  <a:srgbClr val="322F31"/>
                </a:solidFill>
                <a:latin typeface="Arial" pitchFamily="-106" charset="0"/>
                <a:ea typeface="ＭＳ Ｐゴシック" pitchFamily="-106" charset="-128"/>
                <a:cs typeface="ＭＳ Ｐゴシック" pitchFamily="-106" charset="-128"/>
              </a:defRPr>
            </a:lvl1pPr>
          </a:lstStyle>
          <a:p>
            <a:pPr>
              <a:defRPr/>
            </a:pPr>
            <a:endParaRPr lang="en-US"/>
          </a:p>
        </p:txBody>
      </p:sp>
      <p:sp>
        <p:nvSpPr>
          <p:cNvPr id="6" name="Slide Number Placeholder 5"/>
          <p:cNvSpPr>
            <a:spLocks noGrp="1" noChangeArrowheads="1"/>
          </p:cNvSpPr>
          <p:nvPr>
            <p:ph type="sldNum" sz="quarter" idx="12"/>
          </p:nvPr>
        </p:nvSpPr>
        <p:spPr>
          <a:xfrm>
            <a:off x="6324600" y="6235700"/>
            <a:ext cx="990600" cy="457200"/>
          </a:xfrm>
        </p:spPr>
        <p:txBody>
          <a:bodyPr wrap="square" numCol="1" anchor="t" anchorCtr="0" compatLnSpc="1">
            <a:prstTxWarp prst="textNoShape">
              <a:avLst/>
            </a:prstTxWarp>
          </a:bodyPr>
          <a:lstStyle>
            <a:lvl1pPr defTabSz="914400" eaLnBrk="0" hangingPunct="0">
              <a:defRPr>
                <a:solidFill>
                  <a:srgbClr val="322F31"/>
                </a:solidFill>
              </a:defRPr>
            </a:lvl1pPr>
          </a:lstStyle>
          <a:p>
            <a:pPr>
              <a:defRPr/>
            </a:pPr>
            <a:fld id="{A948A6B3-04C7-2641-BEAD-EBE9D8024D4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44242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solidFill>
                  <a:schemeClr val="tx1">
                    <a:tint val="75000"/>
                  </a:schemeClr>
                </a:solidFill>
              </a:defRPr>
            </a:lvl1pPr>
          </a:lstStyle>
          <a:p>
            <a:pPr>
              <a:defRPr/>
            </a:pPr>
            <a:fld id="{4F43C777-E76D-AC47-AA9E-7606D0F9C46C}" type="datetimeFigureOut">
              <a:rPr lang="en-US">
                <a:solidFill>
                  <a:prstClr val="black">
                    <a:tint val="75000"/>
                  </a:prstClr>
                </a:solidFill>
                <a:latin typeface="Calibri"/>
              </a:rPr>
              <a:pPr>
                <a:defRPr/>
              </a:pPr>
              <a:t>11/18/13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defTabSz="914400">
              <a:defRPr>
                <a:solidFill>
                  <a:schemeClr val="tx1">
                    <a:tint val="75000"/>
                  </a:schemeClr>
                </a:solidFill>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defTabSz="914400">
              <a:defRPr>
                <a:solidFill>
                  <a:schemeClr val="tx1">
                    <a:tint val="75000"/>
                  </a:schemeClr>
                </a:solidFill>
              </a:defRPr>
            </a:lvl1pPr>
          </a:lstStyle>
          <a:p>
            <a:pPr>
              <a:defRPr/>
            </a:pPr>
            <a:fld id="{ECD39276-8B45-EF42-AA8B-4508085985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5532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solidFill>
                  <a:schemeClr val="tx1">
                    <a:tint val="75000"/>
                  </a:schemeClr>
                </a:solidFill>
              </a:defRPr>
            </a:lvl1pPr>
          </a:lstStyle>
          <a:p>
            <a:pPr>
              <a:defRPr/>
            </a:pPr>
            <a:fld id="{60AA73BA-EA5B-AE4B-B060-3285C0A686A8}" type="datetime1">
              <a:rPr lang="en-US">
                <a:solidFill>
                  <a:prstClr val="black">
                    <a:tint val="75000"/>
                  </a:prstClr>
                </a:solidFill>
                <a:latin typeface="Calibri"/>
              </a:rPr>
              <a:pPr>
                <a:defRPr/>
              </a:pPr>
              <a:t>11/18/13</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defTabSz="914400">
              <a:defRPr>
                <a:solidFill>
                  <a:schemeClr val="tx1">
                    <a:tint val="75000"/>
                  </a:schemeClr>
                </a:solidFill>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defTabSz="914400">
              <a:defRPr>
                <a:solidFill>
                  <a:schemeClr val="tx1">
                    <a:tint val="75000"/>
                  </a:schemeClr>
                </a:solidFill>
              </a:defRPr>
            </a:lvl1pPr>
          </a:lstStyle>
          <a:p>
            <a:pPr>
              <a:defRPr/>
            </a:pPr>
            <a:fld id="{D994917C-4742-3544-8494-1529069FABD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5955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ED98DA-3C49-6441-A86F-23BD47FE9921}" type="datetimeFigureOut">
              <a:rPr lang="en-US" smtClean="0"/>
              <a:t>11/17/13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D35AEB-1D8C-D542-9751-0AFCB2720AB9}" type="slidenum">
              <a:rPr lang="en-US" smtClean="0"/>
              <a:t>‹#›</a:t>
            </a:fld>
            <a:endParaRPr lang="en-US"/>
          </a:p>
        </p:txBody>
      </p:sp>
    </p:spTree>
    <p:extLst>
      <p:ext uri="{BB962C8B-B14F-4D97-AF65-F5344CB8AC3E}">
        <p14:creationId xmlns:p14="http://schemas.microsoft.com/office/powerpoint/2010/main" val="4215859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D98DA-3C49-6441-A86F-23BD47FE9921}" type="datetimeFigureOut">
              <a:rPr lang="en-US" smtClean="0"/>
              <a:t>11/17/13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D35AEB-1D8C-D542-9751-0AFCB2720AB9}" type="slidenum">
              <a:rPr lang="en-US" smtClean="0"/>
              <a:t>‹#›</a:t>
            </a:fld>
            <a:endParaRPr lang="en-US"/>
          </a:p>
        </p:txBody>
      </p:sp>
    </p:spTree>
    <p:extLst>
      <p:ext uri="{BB962C8B-B14F-4D97-AF65-F5344CB8AC3E}">
        <p14:creationId xmlns:p14="http://schemas.microsoft.com/office/powerpoint/2010/main" val="3627490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ED98DA-3C49-6441-A86F-23BD47FE9921}" type="datetimeFigureOut">
              <a:rPr lang="en-US" smtClean="0"/>
              <a:t>11/17/13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35AEB-1D8C-D542-9751-0AFCB2720AB9}" type="slidenum">
              <a:rPr lang="en-US" smtClean="0"/>
              <a:t>‹#›</a:t>
            </a:fld>
            <a:endParaRPr lang="en-US"/>
          </a:p>
        </p:txBody>
      </p:sp>
    </p:spTree>
    <p:extLst>
      <p:ext uri="{BB962C8B-B14F-4D97-AF65-F5344CB8AC3E}">
        <p14:creationId xmlns:p14="http://schemas.microsoft.com/office/powerpoint/2010/main" val="178824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ED98DA-3C49-6441-A86F-23BD47FE9921}" type="datetimeFigureOut">
              <a:rPr lang="en-US" smtClean="0"/>
              <a:t>11/17/13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35AEB-1D8C-D542-9751-0AFCB2720AB9}" type="slidenum">
              <a:rPr lang="en-US" smtClean="0"/>
              <a:t>‹#›</a:t>
            </a:fld>
            <a:endParaRPr lang="en-US"/>
          </a:p>
        </p:txBody>
      </p:sp>
    </p:spTree>
    <p:extLst>
      <p:ext uri="{BB962C8B-B14F-4D97-AF65-F5344CB8AC3E}">
        <p14:creationId xmlns:p14="http://schemas.microsoft.com/office/powerpoint/2010/main" val="39777446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theme" Target="../theme/theme6.xml"/><Relationship Id="rId3"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4" Type="http://schemas.openxmlformats.org/officeDocument/2006/relationships/theme" Target="../theme/theme7.xml"/><Relationship Id="rId1" Type="http://schemas.openxmlformats.org/officeDocument/2006/relationships/slideLayout" Target="../slideLayouts/slideLayout57.xml"/><Relationship Id="rId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D98DA-3C49-6441-A86F-23BD47FE9921}" type="datetimeFigureOut">
              <a:rPr lang="en-US" smtClean="0"/>
              <a:t>11/17/13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35AEB-1D8C-D542-9751-0AFCB2720AB9}" type="slidenum">
              <a:rPr lang="en-US" smtClean="0"/>
              <a:t>‹#›</a:t>
            </a:fld>
            <a:endParaRPr lang="en-US"/>
          </a:p>
        </p:txBody>
      </p:sp>
    </p:spTree>
    <p:extLst>
      <p:ext uri="{BB962C8B-B14F-4D97-AF65-F5344CB8AC3E}">
        <p14:creationId xmlns:p14="http://schemas.microsoft.com/office/powerpoint/2010/main" val="1249950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Arial" charset="0"/>
              </a:defRPr>
            </a:lvl1pPr>
          </a:lstStyle>
          <a:p>
            <a:pPr defTabSz="914400" fontAlgn="base">
              <a:spcBef>
                <a:spcPct val="0"/>
              </a:spcBef>
              <a:spcAft>
                <a:spcPct val="0"/>
              </a:spcAft>
              <a:defRPr/>
            </a:pPr>
            <a:endParaRPr lang="en-US">
              <a:latin typeface="Arial"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defTabSz="914400" fontAlgn="base">
              <a:spcBef>
                <a:spcPct val="0"/>
              </a:spcBef>
              <a:spcAft>
                <a:spcPct val="0"/>
              </a:spcAft>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defTabSz="914400" fontAlgn="base">
              <a:spcBef>
                <a:spcPct val="0"/>
              </a:spcBef>
              <a:spcAft>
                <a:spcPct val="0"/>
              </a:spcAft>
              <a:defRPr/>
            </a:pPr>
            <a:fld id="{2D2B211B-29BC-BC49-B3FF-EB1201129324}"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1"/>
          </a:solidFill>
          <a:latin typeface="Calibri" charset="0"/>
          <a:ea typeface="ＭＳ Ｐゴシック" charset="0"/>
        </a:defRPr>
      </a:lvl6pPr>
      <a:lvl7pPr marL="914400" algn="ctr" rtl="0" eaLnBrk="0" fontAlgn="base" hangingPunct="0">
        <a:spcBef>
          <a:spcPct val="0"/>
        </a:spcBef>
        <a:spcAft>
          <a:spcPct val="0"/>
        </a:spcAft>
        <a:defRPr sz="4400">
          <a:solidFill>
            <a:schemeClr val="tx1"/>
          </a:solidFill>
          <a:latin typeface="Calibri" charset="0"/>
          <a:ea typeface="ＭＳ Ｐゴシック" charset="0"/>
        </a:defRPr>
      </a:lvl7pPr>
      <a:lvl8pPr marL="1371600" algn="ctr" rtl="0" eaLnBrk="0" fontAlgn="base" hangingPunct="0">
        <a:spcBef>
          <a:spcPct val="0"/>
        </a:spcBef>
        <a:spcAft>
          <a:spcPct val="0"/>
        </a:spcAft>
        <a:defRPr sz="4400">
          <a:solidFill>
            <a:schemeClr val="tx1"/>
          </a:solidFill>
          <a:latin typeface="Calibri" charset="0"/>
          <a:ea typeface="ＭＳ Ｐゴシック" charset="0"/>
        </a:defRPr>
      </a:lvl8pPr>
      <a:lvl9pPr marL="1828800" algn="ctr" rtl="0" eaLnBrk="0" fontAlgn="base" hangingPunct="0">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rgbClr val="000000">
                    <a:tint val="75000"/>
                  </a:srgbClr>
                </a:solidFill>
                <a:latin typeface="Arial" charset="0"/>
                <a:ea typeface="+mn-ea"/>
                <a:cs typeface="+mn-cs"/>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rgbClr val="000000">
                    <a:tint val="75000"/>
                  </a:srgbClr>
                </a:solidFill>
                <a:latin typeface="Arial" charset="0"/>
                <a:ea typeface="+mn-ea"/>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defRPr/>
            </a:pPr>
            <a:fld id="{331DEDFC-7FDA-424C-9E47-03E1D924D882}"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mn-ea"/>
                <a:cs typeface="+mn-cs"/>
              </a:defRPr>
            </a:lvl1pPr>
          </a:lstStyle>
          <a:p>
            <a:pPr defTabSz="914400" fontAlgn="base">
              <a:spcBef>
                <a:spcPct val="0"/>
              </a:spcBef>
              <a:spcAft>
                <a:spcPct val="0"/>
              </a:spcAft>
              <a:defRPr/>
            </a:pPr>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defTabSz="914400" fontAlgn="base">
              <a:spcBef>
                <a:spcPct val="0"/>
              </a:spcBef>
              <a:spcAft>
                <a:spcPct val="0"/>
              </a:spcAft>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BD6C351B-6BA1-6D48-A184-C08EDD69150B}" type="slidenum">
              <a:rPr lang="en-US" smtClean="0">
                <a:latin typeface="Arial" charset="0"/>
                <a:ea typeface="ＭＳ Ｐゴシック" charset="0"/>
                <a:cs typeface="ＭＳ Ｐゴシック" charset="0"/>
              </a:rPr>
              <a:pPr defTabSz="914400" fontAlgn="base">
                <a:spcBef>
                  <a:spcPct val="0"/>
                </a:spcBef>
                <a:spcAft>
                  <a:spcPct val="0"/>
                </a:spcAft>
              </a:pPr>
              <a:t>‹#›</a:t>
            </a:fld>
            <a:endParaRPr lang="en-US" smtClean="0">
              <a:latin typeface="Arial"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descr="REVBG_Slide4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762000" y="1828800"/>
            <a:ext cx="762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057400" y="6223000"/>
            <a:ext cx="1143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8071B4"/>
                </a:solidFill>
                <a:latin typeface="Arial" charset="0"/>
                <a:ea typeface="+mn-ea"/>
                <a:cs typeface="+mn-cs"/>
              </a:defRPr>
            </a:lvl1pPr>
          </a:lstStyle>
          <a:p>
            <a:pPr defTabSz="914400" fontAlgn="base">
              <a:spcBef>
                <a:spcPct val="0"/>
              </a:spcBef>
              <a:spcAft>
                <a:spcPct val="0"/>
              </a:spcAft>
              <a:defRPr/>
            </a:pPr>
            <a:fld id="{B206AB14-3F27-AB4B-A418-F20890F94F05}" type="datetime1">
              <a:rPr lang="en-US">
                <a:ea typeface="ＭＳ Ｐゴシック"/>
              </a:rPr>
              <a:pPr defTabSz="914400" fontAlgn="base">
                <a:spcBef>
                  <a:spcPct val="0"/>
                </a:spcBef>
                <a:spcAft>
                  <a:spcPct val="0"/>
                </a:spcAft>
                <a:defRPr/>
              </a:pPr>
              <a:t>11/18/13</a:t>
            </a:fld>
            <a:endParaRPr lang="en-US">
              <a:ea typeface="ＭＳ Ｐゴシック"/>
            </a:endParaRPr>
          </a:p>
        </p:txBody>
      </p:sp>
      <p:sp>
        <p:nvSpPr>
          <p:cNvPr id="1029" name="Rectangle 5"/>
          <p:cNvSpPr>
            <a:spLocks noGrp="1" noChangeArrowheads="1"/>
          </p:cNvSpPr>
          <p:nvPr>
            <p:ph type="ftr" sz="quarter" idx="3"/>
          </p:nvPr>
        </p:nvSpPr>
        <p:spPr bwMode="auto">
          <a:xfrm>
            <a:off x="3181350" y="6235700"/>
            <a:ext cx="30099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322F31"/>
                </a:solidFill>
                <a:latin typeface="Arial" charset="0"/>
                <a:ea typeface="+mn-ea"/>
                <a:cs typeface="+mn-cs"/>
              </a:defRPr>
            </a:lvl1pPr>
          </a:lstStyle>
          <a:p>
            <a:pPr defTabSz="914400" fontAlgn="base">
              <a:spcBef>
                <a:spcPct val="0"/>
              </a:spcBef>
              <a:spcAft>
                <a:spcPct val="0"/>
              </a:spcAft>
              <a:defRPr/>
            </a:pPr>
            <a:endParaRPr lang="en-US">
              <a:ea typeface="ＭＳ Ｐゴシック"/>
            </a:endParaRPr>
          </a:p>
        </p:txBody>
      </p:sp>
      <p:sp>
        <p:nvSpPr>
          <p:cNvPr id="1030" name="Rectangle 6"/>
          <p:cNvSpPr>
            <a:spLocks noGrp="1" noChangeArrowheads="1"/>
          </p:cNvSpPr>
          <p:nvPr>
            <p:ph type="sldNum" sz="quarter" idx="4"/>
          </p:nvPr>
        </p:nvSpPr>
        <p:spPr bwMode="auto">
          <a:xfrm>
            <a:off x="6324600" y="6235700"/>
            <a:ext cx="990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042B7F"/>
                </a:solidFill>
                <a:latin typeface="Arial" charset="0"/>
                <a:ea typeface="+mn-ea"/>
                <a:cs typeface="+mn-cs"/>
              </a:defRPr>
            </a:lvl1pPr>
          </a:lstStyle>
          <a:p>
            <a:pPr defTabSz="914400" fontAlgn="base">
              <a:spcBef>
                <a:spcPct val="0"/>
              </a:spcBef>
              <a:spcAft>
                <a:spcPct val="0"/>
              </a:spcAft>
              <a:defRPr/>
            </a:pPr>
            <a:fld id="{63AC5CE9-9D8D-AB4A-92EE-D47C1311E427}" type="slidenum">
              <a:rPr lang="en-US">
                <a:ea typeface="ＭＳ Ｐゴシック"/>
              </a:rPr>
              <a:pPr defTabSz="914400" fontAlgn="base">
                <a:spcBef>
                  <a:spcPct val="0"/>
                </a:spcBef>
                <a:spcAft>
                  <a:spcPct val="0"/>
                </a:spcAft>
                <a:defRPr/>
              </a:pPr>
              <a:t>‹#›</a:t>
            </a:fld>
            <a:endParaRPr lang="en-US">
              <a:ea typeface="ＭＳ Ｐゴシック"/>
            </a:endParaRPr>
          </a:p>
        </p:txBody>
      </p:sp>
      <p:sp>
        <p:nvSpPr>
          <p:cNvPr id="1031" name="Rectangle 2"/>
          <p:cNvSpPr>
            <a:spLocks noGrp="1" noChangeArrowheads="1"/>
          </p:cNvSpPr>
          <p:nvPr>
            <p:ph type="title"/>
          </p:nvPr>
        </p:nvSpPr>
        <p:spPr bwMode="auto">
          <a:xfrm>
            <a:off x="381000" y="304800"/>
            <a:ext cx="83820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09" r:id="rId1"/>
  </p:sldLayoutIdLst>
  <p:timing>
    <p:tnLst>
      <p:par>
        <p:cTn xmlns:p14="http://schemas.microsoft.com/office/powerpoint/2010/main" id="1" dur="indefinite" restart="never" nodeType="tmRoot"/>
      </p:par>
    </p:tnLst>
  </p:timing>
  <p:hf hdr="0" ftr="0" dt="0"/>
  <p:txStyles>
    <p:titleStyle>
      <a:lvl1pPr algn="l" rtl="0" eaLnBrk="0" fontAlgn="base" hangingPunct="0">
        <a:lnSpc>
          <a:spcPct val="80000"/>
        </a:lnSpc>
        <a:spcBef>
          <a:spcPct val="0"/>
        </a:spcBef>
        <a:spcAft>
          <a:spcPct val="0"/>
        </a:spcAft>
        <a:defRPr sz="3600" b="1">
          <a:solidFill>
            <a:srgbClr val="042B7F"/>
          </a:solidFill>
          <a:latin typeface="+mj-lt"/>
          <a:ea typeface="+mj-ea"/>
          <a:cs typeface="ＭＳ Ｐゴシック"/>
        </a:defRPr>
      </a:lvl1pPr>
      <a:lvl2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a:defRPr>
      </a:lvl2pPr>
      <a:lvl3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a:defRPr>
      </a:lvl3pPr>
      <a:lvl4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a:defRPr>
      </a:lvl4pPr>
      <a:lvl5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a:defRPr>
      </a:lvl5pPr>
      <a:lvl6pPr marL="457200" algn="l" rtl="0" fontAlgn="base">
        <a:lnSpc>
          <a:spcPct val="80000"/>
        </a:lnSpc>
        <a:spcBef>
          <a:spcPct val="0"/>
        </a:spcBef>
        <a:spcAft>
          <a:spcPct val="0"/>
        </a:spcAft>
        <a:defRPr sz="3600" b="1">
          <a:solidFill>
            <a:srgbClr val="042B7F"/>
          </a:solidFill>
          <a:latin typeface="Arial" charset="0"/>
          <a:ea typeface="ＭＳ Ｐゴシック" pitchFamily="48" charset="-128"/>
        </a:defRPr>
      </a:lvl6pPr>
      <a:lvl7pPr marL="914400" algn="l" rtl="0" fontAlgn="base">
        <a:lnSpc>
          <a:spcPct val="80000"/>
        </a:lnSpc>
        <a:spcBef>
          <a:spcPct val="0"/>
        </a:spcBef>
        <a:spcAft>
          <a:spcPct val="0"/>
        </a:spcAft>
        <a:defRPr sz="3600" b="1">
          <a:solidFill>
            <a:srgbClr val="042B7F"/>
          </a:solidFill>
          <a:latin typeface="Arial" charset="0"/>
          <a:ea typeface="ＭＳ Ｐゴシック" pitchFamily="48" charset="-128"/>
        </a:defRPr>
      </a:lvl7pPr>
      <a:lvl8pPr marL="1371600" algn="l" rtl="0" fontAlgn="base">
        <a:lnSpc>
          <a:spcPct val="80000"/>
        </a:lnSpc>
        <a:spcBef>
          <a:spcPct val="0"/>
        </a:spcBef>
        <a:spcAft>
          <a:spcPct val="0"/>
        </a:spcAft>
        <a:defRPr sz="3600" b="1">
          <a:solidFill>
            <a:srgbClr val="042B7F"/>
          </a:solidFill>
          <a:latin typeface="Arial" charset="0"/>
          <a:ea typeface="ＭＳ Ｐゴシック" pitchFamily="48" charset="-128"/>
        </a:defRPr>
      </a:lvl8pPr>
      <a:lvl9pPr marL="1828800" algn="l" rtl="0" fontAlgn="base">
        <a:lnSpc>
          <a:spcPct val="80000"/>
        </a:lnSpc>
        <a:spcBef>
          <a:spcPct val="0"/>
        </a:spcBef>
        <a:spcAft>
          <a:spcPct val="0"/>
        </a:spcAft>
        <a:defRPr sz="3600" b="1">
          <a:solidFill>
            <a:srgbClr val="042B7F"/>
          </a:solidFill>
          <a:latin typeface="Arial" charset="0"/>
          <a:ea typeface="ＭＳ Ｐゴシック" pitchFamily="48" charset="-128"/>
        </a:defRPr>
      </a:lvl9pPr>
    </p:titleStyle>
    <p:body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ＭＳ Ｐゴシック"/>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sz="2400">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smtClean="0">
                <a:solidFill>
                  <a:prstClr val="black">
                    <a:tint val="75000"/>
                  </a:prstClr>
                </a:solidFill>
                <a:latin typeface="+mn-lt"/>
                <a:ea typeface="+mn-ea"/>
                <a:cs typeface="+mn-cs"/>
              </a:defRPr>
            </a:lvl1pPr>
          </a:lstStyle>
          <a:p>
            <a:pPr>
              <a:defRPr/>
            </a:pPr>
            <a:fld id="{0404D57F-AF81-5548-AB3C-2593F3286616}" type="datetimeFigureOut">
              <a:rPr lang="en-US">
                <a:latin typeface="Calibri"/>
              </a:rPr>
              <a:pPr>
                <a:defRPr/>
              </a:pPr>
              <a:t>11/18/13</a:t>
            </a:fld>
            <a:endParaRPr lang="en-US">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smtClean="0">
                <a:solidFill>
                  <a:prstClr val="black">
                    <a:tint val="75000"/>
                  </a:prstClr>
                </a:solidFill>
                <a:latin typeface="+mn-lt"/>
                <a:ea typeface="+mn-ea"/>
                <a:cs typeface="+mn-cs"/>
              </a:defRPr>
            </a:lvl1pPr>
          </a:lstStyle>
          <a:p>
            <a:pPr>
              <a:defRPr/>
            </a:pPr>
            <a:fld id="{6FDEF8DC-0B5E-A14E-A9F3-6C9B2A7E7D99}" type="slidenum">
              <a:rPr lang="en-US">
                <a:latin typeface="Calibri"/>
              </a:rPr>
              <a:pPr>
                <a:defRPr/>
              </a:pPr>
              <a:t>‹#›</a:t>
            </a:fld>
            <a:endParaRPr lang="en-US">
              <a:latin typeface="Calibri"/>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57.xml"/><Relationship Id="rId2" Type="http://schemas.openxmlformats.org/officeDocument/2006/relationships/notesSlide" Target="../notesSlides/notesSlide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104.xml.rels><?xml version="1.0" encoding="UTF-8" standalone="yes"?>
<Relationships xmlns="http://schemas.openxmlformats.org/package/2006/relationships"><Relationship Id="rId3" Type="http://schemas.openxmlformats.org/officeDocument/2006/relationships/image" Target="../media/image158.jpg"/><Relationship Id="rId4" Type="http://schemas.openxmlformats.org/officeDocument/2006/relationships/image" Target="../media/image159.png"/><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 Id="rId3" Type="http://schemas.openxmlformats.org/officeDocument/2006/relationships/image" Target="../media/image16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167.jpeg"/><Relationship Id="rId1" Type="http://schemas.openxmlformats.org/officeDocument/2006/relationships/slideLayout" Target="../slideLayouts/slideLayout2.xml"/><Relationship Id="rId2" Type="http://schemas.openxmlformats.org/officeDocument/2006/relationships/image" Target="../media/image16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57.xml"/><Relationship Id="rId2" Type="http://schemas.openxmlformats.org/officeDocument/2006/relationships/notesSlide" Target="../notesSlides/notesSlide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 Id="rId3" Type="http://schemas.openxmlformats.org/officeDocument/2006/relationships/image" Target="../media/image16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 Id="rId3" Type="http://schemas.openxmlformats.org/officeDocument/2006/relationships/image" Target="../media/image17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1" Type="http://schemas.openxmlformats.org/officeDocument/2006/relationships/slideLayout" Target="../slideLayouts/slideLayout57.xml"/><Relationship Id="rId2" Type="http://schemas.openxmlformats.org/officeDocument/2006/relationships/image" Target="../media/image28.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 Id="rId3" Type="http://schemas.openxmlformats.org/officeDocument/2006/relationships/image" Target="../media/image17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81.jpeg"/><Relationship Id="rId4" Type="http://schemas.openxmlformats.org/officeDocument/2006/relationships/image" Target="../media/image182.jpeg"/><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84.jpeg"/><Relationship Id="rId4" Type="http://schemas.openxmlformats.org/officeDocument/2006/relationships/image" Target="../media/image185.jpeg"/><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87.emf"/><Relationship Id="rId4" Type="http://schemas.openxmlformats.org/officeDocument/2006/relationships/image" Target="../media/image188.png"/><Relationship Id="rId1" Type="http://schemas.openxmlformats.org/officeDocument/2006/relationships/slideLayout" Target="../slideLayouts/slideLayout2.xml"/><Relationship Id="rId2" Type="http://schemas.openxmlformats.org/officeDocument/2006/relationships/image" Target="../media/image186.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file://localhost/Users/pat/Dropbox/BBOP_campaign2013/Flights/2013_08_13/GOES_20130813_PonyComplexFire.gif" TargetMode="External"/><Relationship Id="rId2" Type="http://schemas.openxmlformats.org/officeDocument/2006/relationships/video" Target="file://localhost/Users/pat/Dropbox/BBOP_campaign2013/Flights/2013_08_13/GOES_20130813_PonyComplexFire.gif"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57.xml"/><Relationship Id="rId2" Type="http://schemas.openxmlformats.org/officeDocument/2006/relationships/notesSlide" Target="../notesSlides/notesSlide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png"/><Relationship Id="rId3" Type="http://schemas.openxmlformats.org/officeDocument/2006/relationships/image" Target="../media/image19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eg"/><Relationship Id="rId3" Type="http://schemas.openxmlformats.org/officeDocument/2006/relationships/image" Target="../media/image197.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png"/><Relationship Id="rId3" Type="http://schemas.openxmlformats.org/officeDocument/2006/relationships/image" Target="../media/image20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png"/><Relationship Id="rId3" Type="http://schemas.openxmlformats.org/officeDocument/2006/relationships/image" Target="../media/image20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57.xml"/><Relationship Id="rId2" Type="http://schemas.openxmlformats.org/officeDocument/2006/relationships/notesSlide" Target="../notesSlides/notesSlide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png"/><Relationship Id="rId3" Type="http://schemas.openxmlformats.org/officeDocument/2006/relationships/image" Target="../media/image20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jpg"/></Relationships>
</file>

<file path=ppt/slides/_rels/slide151.xml.rels><?xml version="1.0" encoding="UTF-8" standalone="yes"?>
<Relationships xmlns="http://schemas.openxmlformats.org/package/2006/relationships"><Relationship Id="rId3" Type="http://schemas.openxmlformats.org/officeDocument/2006/relationships/image" Target="../media/image216.jpeg"/><Relationship Id="rId4" Type="http://schemas.openxmlformats.org/officeDocument/2006/relationships/image" Target="../media/image217.jpeg"/><Relationship Id="rId5" Type="http://schemas.openxmlformats.org/officeDocument/2006/relationships/image" Target="../media/image218.jpeg"/><Relationship Id="rId1" Type="http://schemas.openxmlformats.org/officeDocument/2006/relationships/slideLayout" Target="../slideLayouts/slideLayout2.xml"/><Relationship Id="rId2" Type="http://schemas.openxmlformats.org/officeDocument/2006/relationships/image" Target="../media/image215.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png"/><Relationship Id="rId3" Type="http://schemas.openxmlformats.org/officeDocument/2006/relationships/image" Target="../media/image220.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2.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1" Type="http://schemas.openxmlformats.org/officeDocument/2006/relationships/slideLayout" Target="../slideLayouts/slideLayout57.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emf"/><Relationship Id="rId1" Type="http://schemas.openxmlformats.org/officeDocument/2006/relationships/slideLayout" Target="../slideLayouts/slideLayout59.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emf"/><Relationship Id="rId1" Type="http://schemas.openxmlformats.org/officeDocument/2006/relationships/slideLayout" Target="../slideLayouts/slideLayout5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50.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50.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46.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46.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wmf"/><Relationship Id="rId5" Type="http://schemas.openxmlformats.org/officeDocument/2006/relationships/image" Target="../media/image65.jpeg"/><Relationship Id="rId6" Type="http://schemas.openxmlformats.org/officeDocument/2006/relationships/image" Target="../media/image66.jpeg"/><Relationship Id="rId1" Type="http://schemas.openxmlformats.org/officeDocument/2006/relationships/slideLayout" Target="../slideLayouts/slideLayout51.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bin"/><Relationship Id="rId5" Type="http://schemas.openxmlformats.org/officeDocument/2006/relationships/image" Target="../media/image67.wmf"/><Relationship Id="rId6" Type="http://schemas.openxmlformats.org/officeDocument/2006/relationships/image" Target="../media/image68.png"/><Relationship Id="rId1" Type="http://schemas.openxmlformats.org/officeDocument/2006/relationships/vmlDrawing" Target="../drawings/vmlDrawing1.vml"/><Relationship Id="rId2"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2.bin"/><Relationship Id="rId5" Type="http://schemas.openxmlformats.org/officeDocument/2006/relationships/image" Target="../media/image69.wmf"/><Relationship Id="rId6" Type="http://schemas.openxmlformats.org/officeDocument/2006/relationships/image" Target="../media/image70.png"/><Relationship Id="rId1" Type="http://schemas.openxmlformats.org/officeDocument/2006/relationships/vmlDrawing" Target="../drawings/vmlDrawing2.vml"/><Relationship Id="rId2"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9.xml"/><Relationship Id="rId3"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eg"/><Relationship Id="rId1" Type="http://schemas.openxmlformats.org/officeDocument/2006/relationships/slideLayout" Target="../slideLayouts/slideLayout51.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xml"/><Relationship Id="rId3"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1.mov"/><Relationship Id="rId2" Type="http://schemas.openxmlformats.org/officeDocument/2006/relationships/video" Target="../media/media1.mov"/></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jpe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3.bin"/><Relationship Id="rId5" Type="http://schemas.openxmlformats.org/officeDocument/2006/relationships/image" Target="../media/image92.emf"/><Relationship Id="rId1" Type="http://schemas.openxmlformats.org/officeDocument/2006/relationships/vmlDrawing" Target="../drawings/vmlDrawing3.vml"/><Relationship Id="rId2"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file://localhost/Users/pat/Dropbox/BBOP_campaign2013/Flights/2013_08_13/GOES_20130813_PonyComplexFire.gif" TargetMode="External"/><Relationship Id="rId2" Type="http://schemas.openxmlformats.org/officeDocument/2006/relationships/video" Target="file://localhost/Users/pat/Dropbox/BBOP_campaign2013/Flights/2013_08_13/GOES_20130813_PonyComplexFire.gi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file://localhost/Users/pat/Dropbox/BBOP_campaign2013/Presentation/RenoSmokeFrom18Aug2013.mov" TargetMode="External"/><Relationship Id="rId2" Type="http://schemas.openxmlformats.org/officeDocument/2006/relationships/video" Target="file://localhost/Users/pat/Dropbox/BBOP_campaign2013/Presentation/RenoSmokeFrom18Aug2013.mov"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7.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png"/><Relationship Id="rId1" Type="http://schemas.openxmlformats.org/officeDocument/2006/relationships/slideLayout" Target="../slideLayouts/slideLayout56.xml"/><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 Id="rId3" Type="http://schemas.openxmlformats.org/officeDocument/2006/relationships/image" Target="../media/image12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xml"/><Relationship Id="rId3" Type="http://schemas.openxmlformats.org/officeDocument/2006/relationships/image" Target="../media/image1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g"/><Relationship Id="rId3" Type="http://schemas.openxmlformats.org/officeDocument/2006/relationships/image" Target="../media/image126.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 Id="rId3" Type="http://schemas.openxmlformats.org/officeDocument/2006/relationships/image" Target="../media/image129.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 Id="rId3" Type="http://schemas.openxmlformats.org/officeDocument/2006/relationships/image" Target="../media/image13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 Id="rId3" Type="http://schemas.openxmlformats.org/officeDocument/2006/relationships/image" Target="../media/image13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 Id="rId3" Type="http://schemas.openxmlformats.org/officeDocument/2006/relationships/image" Target="../media/image139.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jpeg"/><Relationship Id="rId1" Type="http://schemas.openxmlformats.org/officeDocument/2006/relationships/slideLayout" Target="../slideLayouts/slideLayout58.xml"/><Relationship Id="rId2"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 Id="rId3" Type="http://schemas.openxmlformats.org/officeDocument/2006/relationships/image" Target="../media/image14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 Id="rId3" Type="http://schemas.openxmlformats.org/officeDocument/2006/relationships/image" Target="../media/image14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 Id="rId3" Type="http://schemas.openxmlformats.org/officeDocument/2006/relationships/image" Target="../media/image1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938233"/>
          </a:xfrm>
        </p:spPr>
        <p:txBody>
          <a:bodyPr/>
          <a:lstStyle/>
          <a:p>
            <a:r>
              <a:rPr lang="en-US" dirty="0"/>
              <a:t>Control #94</a:t>
            </a:r>
          </a:p>
        </p:txBody>
      </p:sp>
      <p:sp>
        <p:nvSpPr>
          <p:cNvPr id="3" name="Subtitle 2"/>
          <p:cNvSpPr>
            <a:spLocks noGrp="1"/>
          </p:cNvSpPr>
          <p:nvPr>
            <p:ph type="subTitle" idx="1"/>
          </p:nvPr>
        </p:nvSpPr>
        <p:spPr>
          <a:xfrm>
            <a:off x="0" y="938233"/>
            <a:ext cx="9144000" cy="2712663"/>
          </a:xfrm>
        </p:spPr>
        <p:txBody>
          <a:bodyPr>
            <a:normAutofit/>
          </a:bodyPr>
          <a:lstStyle/>
          <a:p>
            <a:r>
              <a:rPr lang="en-US" dirty="0">
                <a:solidFill>
                  <a:srgbClr val="0000FF"/>
                </a:solidFill>
              </a:rPr>
              <a:t>Passive Noise Suppression Methods for </a:t>
            </a:r>
            <a:r>
              <a:rPr lang="en-US" dirty="0" smtClean="0">
                <a:solidFill>
                  <a:srgbClr val="0000FF"/>
                </a:solidFill>
              </a:rPr>
              <a:t>Improvement </a:t>
            </a:r>
            <a:r>
              <a:rPr lang="en-US" dirty="0">
                <a:solidFill>
                  <a:srgbClr val="0000FF"/>
                </a:solidFill>
              </a:rPr>
              <a:t>of </a:t>
            </a:r>
            <a:r>
              <a:rPr lang="en-US" dirty="0" err="1">
                <a:solidFill>
                  <a:srgbClr val="0000FF"/>
                </a:solidFill>
              </a:rPr>
              <a:t>Photoacoustic</a:t>
            </a:r>
            <a:r>
              <a:rPr lang="en-US" dirty="0">
                <a:solidFill>
                  <a:srgbClr val="0000FF"/>
                </a:solidFill>
              </a:rPr>
              <a:t> </a:t>
            </a:r>
            <a:r>
              <a:rPr lang="en-US" dirty="0" smtClean="0">
                <a:solidFill>
                  <a:srgbClr val="0000FF"/>
                </a:solidFill>
              </a:rPr>
              <a:t>and </a:t>
            </a:r>
            <a:r>
              <a:rPr lang="en-US" dirty="0" err="1" smtClean="0">
                <a:solidFill>
                  <a:srgbClr val="0000FF"/>
                </a:solidFill>
              </a:rPr>
              <a:t>Photothermal</a:t>
            </a:r>
            <a:r>
              <a:rPr lang="en-US" dirty="0" smtClean="0">
                <a:solidFill>
                  <a:srgbClr val="0000FF"/>
                </a:solidFill>
              </a:rPr>
              <a:t> Measurements </a:t>
            </a:r>
            <a:r>
              <a:rPr lang="en-US" dirty="0">
                <a:solidFill>
                  <a:srgbClr val="0000FF"/>
                </a:solidFill>
              </a:rPr>
              <a:t>of Aerosol Light Absorption </a:t>
            </a:r>
            <a:r>
              <a:rPr lang="en-US" dirty="0" smtClean="0">
                <a:solidFill>
                  <a:srgbClr val="0000FF"/>
                </a:solidFill>
              </a:rPr>
              <a:t>from Mobile </a:t>
            </a:r>
            <a:r>
              <a:rPr lang="en-US" dirty="0">
                <a:solidFill>
                  <a:srgbClr val="0000FF"/>
                </a:solidFill>
              </a:rPr>
              <a:t>Platforms</a:t>
            </a:r>
            <a:endParaRPr lang="en-US" dirty="0" smtClean="0">
              <a:solidFill>
                <a:srgbClr val="0000FF"/>
              </a:solidFill>
            </a:endParaRPr>
          </a:p>
        </p:txBody>
      </p:sp>
      <p:sp>
        <p:nvSpPr>
          <p:cNvPr id="4" name="TextBox 3"/>
          <p:cNvSpPr txBox="1"/>
          <p:nvPr/>
        </p:nvSpPr>
        <p:spPr>
          <a:xfrm>
            <a:off x="241900" y="3492308"/>
            <a:ext cx="8685713" cy="1477328"/>
          </a:xfrm>
          <a:prstGeom prst="rect">
            <a:avLst/>
          </a:prstGeom>
          <a:noFill/>
        </p:spPr>
        <p:txBody>
          <a:bodyPr wrap="square" rtlCol="0">
            <a:spAutoFit/>
          </a:bodyPr>
          <a:lstStyle/>
          <a:p>
            <a:r>
              <a:rPr lang="en-US" dirty="0"/>
              <a:t>W. Patrick Arnott,</a:t>
            </a:r>
            <a:r>
              <a:rPr lang="en-US" baseline="30000" dirty="0" smtClean="0"/>
              <a:t>1</a:t>
            </a:r>
            <a:r>
              <a:rPr lang="en-US" dirty="0" smtClean="0"/>
              <a:t>   Arthur </a:t>
            </a:r>
            <a:r>
              <a:rPr lang="en-US" dirty="0"/>
              <a:t>J. Sedlacek,</a:t>
            </a:r>
            <a:r>
              <a:rPr lang="en-US" baseline="30000" dirty="0" smtClean="0"/>
              <a:t>2</a:t>
            </a:r>
            <a:r>
              <a:rPr lang="en-US" dirty="0" smtClean="0"/>
              <a:t>   John </a:t>
            </a:r>
            <a:r>
              <a:rPr lang="en-US" dirty="0"/>
              <a:t>M. </a:t>
            </a:r>
            <a:r>
              <a:rPr lang="en-US" dirty="0" smtClean="0"/>
              <a:t>Hubbe</a:t>
            </a:r>
            <a:r>
              <a:rPr lang="en-US" baseline="30000" dirty="0" smtClean="0"/>
              <a:t>3</a:t>
            </a:r>
            <a:r>
              <a:rPr lang="en-US" dirty="0"/>
              <a:t/>
            </a:r>
            <a:br>
              <a:rPr lang="en-US" dirty="0"/>
            </a:br>
            <a:r>
              <a:rPr lang="en-US" dirty="0" smtClean="0"/>
              <a:t> </a:t>
            </a:r>
            <a:br>
              <a:rPr lang="en-US" dirty="0" smtClean="0"/>
            </a:br>
            <a:r>
              <a:rPr lang="en-US" baseline="30000" dirty="0" smtClean="0"/>
              <a:t>1</a:t>
            </a:r>
            <a:r>
              <a:rPr lang="en-US" dirty="0" smtClean="0"/>
              <a:t>Dept </a:t>
            </a:r>
            <a:r>
              <a:rPr lang="en-US" dirty="0"/>
              <a:t>of Physics and Atmospheric Science, </a:t>
            </a:r>
            <a:r>
              <a:rPr lang="en-US" dirty="0" smtClean="0"/>
              <a:t>University </a:t>
            </a:r>
            <a:r>
              <a:rPr lang="en-US" dirty="0"/>
              <a:t>of Nevada Reno, Reno NV, </a:t>
            </a:r>
            <a:endParaRPr lang="en-US" dirty="0" smtClean="0"/>
          </a:p>
          <a:p>
            <a:r>
              <a:rPr lang="en-US" baseline="30000" dirty="0" smtClean="0"/>
              <a:t>2</a:t>
            </a:r>
            <a:r>
              <a:rPr lang="en-US" dirty="0" smtClean="0"/>
              <a:t>Brookhaven National </a:t>
            </a:r>
            <a:r>
              <a:rPr lang="en-US" dirty="0"/>
              <a:t>Laboratory, Environmental Sciences </a:t>
            </a:r>
            <a:r>
              <a:rPr lang="en-US" dirty="0" smtClean="0"/>
              <a:t>Department</a:t>
            </a:r>
            <a:r>
              <a:rPr lang="en-US" dirty="0"/>
              <a:t>, Upton, NY</a:t>
            </a:r>
            <a:r>
              <a:rPr lang="en-US" dirty="0" smtClean="0"/>
              <a:t>,</a:t>
            </a:r>
          </a:p>
          <a:p>
            <a:r>
              <a:rPr lang="en-US" baseline="30000" dirty="0" smtClean="0"/>
              <a:t>3</a:t>
            </a:r>
            <a:r>
              <a:rPr lang="en-US" dirty="0" smtClean="0"/>
              <a:t>Pacific </a:t>
            </a:r>
            <a:r>
              <a:rPr lang="en-US" dirty="0"/>
              <a:t>Northwest National </a:t>
            </a:r>
            <a:r>
              <a:rPr lang="en-US" dirty="0" smtClean="0"/>
              <a:t>Laboratory</a:t>
            </a:r>
            <a:r>
              <a:rPr lang="en-US" dirty="0"/>
              <a:t>, ARM Aerial Facility, Richland, WA</a:t>
            </a:r>
          </a:p>
        </p:txBody>
      </p:sp>
      <p:sp>
        <p:nvSpPr>
          <p:cNvPr id="5" name="TextBox 4"/>
          <p:cNvSpPr txBox="1"/>
          <p:nvPr/>
        </p:nvSpPr>
        <p:spPr>
          <a:xfrm>
            <a:off x="272137" y="5359407"/>
            <a:ext cx="5531119" cy="646331"/>
          </a:xfrm>
          <a:prstGeom prst="rect">
            <a:avLst/>
          </a:prstGeom>
          <a:noFill/>
        </p:spPr>
        <p:txBody>
          <a:bodyPr wrap="none" rtlCol="0">
            <a:spAutoFit/>
          </a:bodyPr>
          <a:lstStyle/>
          <a:p>
            <a:r>
              <a:rPr lang="en-US" dirty="0" smtClean="0"/>
              <a:t>Part of the </a:t>
            </a:r>
            <a:r>
              <a:rPr lang="en-US" b="1" dirty="0" smtClean="0"/>
              <a:t>B</a:t>
            </a:r>
            <a:r>
              <a:rPr lang="en-US" dirty="0" smtClean="0"/>
              <a:t>iomass </a:t>
            </a:r>
            <a:r>
              <a:rPr lang="en-US" b="1" dirty="0" smtClean="0"/>
              <a:t>B</a:t>
            </a:r>
            <a:r>
              <a:rPr lang="en-US" dirty="0" smtClean="0"/>
              <a:t>urning </a:t>
            </a:r>
            <a:r>
              <a:rPr lang="en-US" b="1" dirty="0" smtClean="0"/>
              <a:t>O</a:t>
            </a:r>
            <a:r>
              <a:rPr lang="en-US" dirty="0" smtClean="0"/>
              <a:t>bservations </a:t>
            </a:r>
            <a:r>
              <a:rPr lang="en-US" b="1" dirty="0" smtClean="0"/>
              <a:t>P</a:t>
            </a:r>
            <a:r>
              <a:rPr lang="en-US" dirty="0" smtClean="0"/>
              <a:t>roject (</a:t>
            </a:r>
            <a:r>
              <a:rPr lang="en-US" b="1" dirty="0" smtClean="0"/>
              <a:t>BBOP</a:t>
            </a:r>
            <a:r>
              <a:rPr lang="en-US" dirty="0" smtClean="0"/>
              <a:t>)</a:t>
            </a:r>
            <a:br>
              <a:rPr lang="en-US" dirty="0" smtClean="0"/>
            </a:br>
            <a:r>
              <a:rPr lang="en-US" dirty="0" smtClean="0"/>
              <a:t>for the Department of Energy</a:t>
            </a:r>
            <a:endParaRPr lang="en-US" dirty="0"/>
          </a:p>
        </p:txBody>
      </p:sp>
    </p:spTree>
    <p:extLst>
      <p:ext uri="{BB962C8B-B14F-4D97-AF65-F5344CB8AC3E}">
        <p14:creationId xmlns:p14="http://schemas.microsoft.com/office/powerpoint/2010/main" val="34000886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Box 7"/>
          <p:cNvSpPr txBox="1">
            <a:spLocks noChangeArrowheads="1"/>
          </p:cNvSpPr>
          <p:nvPr/>
        </p:nvSpPr>
        <p:spPr bwMode="auto">
          <a:xfrm>
            <a:off x="152400" y="762000"/>
            <a:ext cx="90678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2857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rPr>
              <a:t>Scientific Challenge: </a:t>
            </a:r>
          </a:p>
          <a:p>
            <a:pPr defTabSz="914400" fontAlgn="base">
              <a:spcBef>
                <a:spcPct val="0"/>
              </a:spcBef>
              <a:spcAft>
                <a:spcPct val="0"/>
              </a:spcAft>
            </a:pPr>
            <a:r>
              <a:rPr lang="en-US" i="1">
                <a:solidFill>
                  <a:srgbClr val="0000FF"/>
                </a:solidFill>
              </a:rPr>
              <a:t>	To understand and quantify the role of BB in aerosol forcing (heating/cooling)</a:t>
            </a:r>
          </a:p>
          <a:p>
            <a:pPr defTabSz="914400" fontAlgn="base">
              <a:spcBef>
                <a:spcPct val="0"/>
              </a:spcBef>
              <a:spcAft>
                <a:spcPct val="0"/>
              </a:spcAft>
            </a:pPr>
            <a:endParaRPr lang="en-US" i="1">
              <a:solidFill>
                <a:srgbClr val="0000FF"/>
              </a:solidFill>
            </a:endParaRPr>
          </a:p>
          <a:p>
            <a:pPr lvl="1" defTabSz="914400" fontAlgn="base">
              <a:spcBef>
                <a:spcPct val="0"/>
              </a:spcBef>
              <a:spcAft>
                <a:spcPts val="600"/>
              </a:spcAft>
              <a:buFont typeface="Arial" charset="0"/>
              <a:buChar char="•"/>
            </a:pPr>
            <a:r>
              <a:rPr lang="en-US" i="1">
                <a:solidFill>
                  <a:prstClr val="black"/>
                </a:solidFill>
                <a:cs typeface="ＭＳ Ｐゴシック" charset="0"/>
              </a:rPr>
              <a:t>Investigate the impact of particle morphology and chemical composition on BB particle </a:t>
            </a:r>
            <a:r>
              <a:rPr lang="en-US" b="1" i="1">
                <a:solidFill>
                  <a:prstClr val="black"/>
                </a:solidFill>
                <a:cs typeface="ＭＳ Ｐゴシック" charset="0"/>
              </a:rPr>
              <a:t>light absorption</a:t>
            </a:r>
          </a:p>
          <a:p>
            <a:pPr lvl="1" defTabSz="914400" fontAlgn="base">
              <a:spcBef>
                <a:spcPct val="0"/>
              </a:spcBef>
              <a:spcAft>
                <a:spcPts val="600"/>
              </a:spcAft>
              <a:buFont typeface="Arial" charset="0"/>
              <a:buChar char="•"/>
            </a:pPr>
            <a:r>
              <a:rPr lang="en-US" i="1">
                <a:solidFill>
                  <a:prstClr val="black"/>
                </a:solidFill>
                <a:cs typeface="ＭＳ Ｐゴシック" charset="0"/>
              </a:rPr>
              <a:t>Better understand the </a:t>
            </a:r>
            <a:r>
              <a:rPr lang="en-US" b="1" i="1">
                <a:solidFill>
                  <a:prstClr val="black"/>
                </a:solidFill>
                <a:cs typeface="ＭＳ Ｐゴシック" charset="0"/>
              </a:rPr>
              <a:t>microphysical</a:t>
            </a:r>
            <a:r>
              <a:rPr lang="en-US" i="1">
                <a:solidFill>
                  <a:prstClr val="black"/>
                </a:solidFill>
                <a:cs typeface="ＭＳ Ｐゴシック" charset="0"/>
              </a:rPr>
              <a:t> </a:t>
            </a:r>
            <a:r>
              <a:rPr lang="en-US" b="1" i="1">
                <a:solidFill>
                  <a:prstClr val="black"/>
                </a:solidFill>
                <a:cs typeface="ＭＳ Ｐゴシック" charset="0"/>
              </a:rPr>
              <a:t>processes</a:t>
            </a:r>
            <a:r>
              <a:rPr lang="en-US" i="1">
                <a:solidFill>
                  <a:prstClr val="black"/>
                </a:solidFill>
                <a:cs typeface="ＭＳ Ｐゴシック" charset="0"/>
              </a:rPr>
              <a:t> that dictate particle morphology (and hence the optical properties) of BC-containing particles</a:t>
            </a:r>
          </a:p>
          <a:p>
            <a:pPr lvl="1" defTabSz="914400" fontAlgn="base">
              <a:spcBef>
                <a:spcPct val="0"/>
              </a:spcBef>
              <a:spcAft>
                <a:spcPts val="600"/>
              </a:spcAft>
              <a:buFont typeface="Arial" charset="0"/>
              <a:buChar char="•"/>
            </a:pPr>
            <a:r>
              <a:rPr lang="en-US" i="1">
                <a:solidFill>
                  <a:prstClr val="black"/>
                </a:solidFill>
                <a:cs typeface="ＭＳ Ｐゴシック" charset="0"/>
              </a:rPr>
              <a:t>Examine and quantify how BB aerosol properties </a:t>
            </a:r>
            <a:r>
              <a:rPr lang="en-US" b="1" i="1">
                <a:solidFill>
                  <a:prstClr val="black"/>
                </a:solidFill>
                <a:cs typeface="ＭＳ Ｐゴシック" charset="0"/>
              </a:rPr>
              <a:t>evolve</a:t>
            </a:r>
            <a:r>
              <a:rPr lang="en-US" i="1">
                <a:solidFill>
                  <a:prstClr val="black"/>
                </a:solidFill>
                <a:cs typeface="ＭＳ Ｐゴシック" charset="0"/>
              </a:rPr>
              <a:t> in the near field</a:t>
            </a:r>
          </a:p>
          <a:p>
            <a:pPr lvl="1" defTabSz="914400" fontAlgn="base">
              <a:spcBef>
                <a:spcPct val="0"/>
              </a:spcBef>
              <a:spcAft>
                <a:spcPts val="600"/>
              </a:spcAft>
            </a:pPr>
            <a:endParaRPr lang="en-US" i="1">
              <a:solidFill>
                <a:prstClr val="black"/>
              </a:solidFill>
              <a:cs typeface="ＭＳ Ｐゴシック" charset="0"/>
            </a:endParaRPr>
          </a:p>
          <a:p>
            <a:pPr lvl="1" defTabSz="914400" fontAlgn="base">
              <a:spcBef>
                <a:spcPct val="0"/>
              </a:spcBef>
              <a:spcAft>
                <a:spcPts val="600"/>
              </a:spcAft>
            </a:pPr>
            <a:r>
              <a:rPr lang="en-US" i="1">
                <a:solidFill>
                  <a:prstClr val="black"/>
                </a:solidFill>
                <a:cs typeface="ＭＳ Ｐゴシック" charset="0"/>
              </a:rPr>
              <a:t>What is the </a:t>
            </a:r>
            <a:r>
              <a:rPr lang="en-US" b="1" i="1">
                <a:solidFill>
                  <a:prstClr val="black"/>
                </a:solidFill>
                <a:cs typeface="ＭＳ Ｐゴシック" charset="0"/>
              </a:rPr>
              <a:t>minimum knowledge </a:t>
            </a:r>
            <a:r>
              <a:rPr lang="en-US" i="1">
                <a:solidFill>
                  <a:prstClr val="black"/>
                </a:solidFill>
                <a:cs typeface="ＭＳ Ｐゴシック" charset="0"/>
              </a:rPr>
              <a:t>of chemical composition, source, and particle morphology necessary to accurately parameterize the contribution of absorbing aerosols to radiative forcing?</a:t>
            </a:r>
          </a:p>
        </p:txBody>
      </p:sp>
      <p:sp>
        <p:nvSpPr>
          <p:cNvPr id="11266" name="Text Box 5"/>
          <p:cNvSpPr txBox="1">
            <a:spLocks noChangeArrowheads="1"/>
          </p:cNvSpPr>
          <p:nvPr/>
        </p:nvSpPr>
        <p:spPr bwMode="auto">
          <a:xfrm>
            <a:off x="0" y="7461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700" b="1">
                <a:solidFill>
                  <a:srgbClr val="000000"/>
                </a:solidFill>
                <a:latin typeface="Calibri" charset="0"/>
                <a:cs typeface="Times New Roman" charset="0"/>
              </a:rPr>
              <a:t>Radiative Forcing Contribution of Biomass Burn (BB) Aerosols </a:t>
            </a:r>
          </a:p>
        </p:txBody>
      </p:sp>
      <p:cxnSp>
        <p:nvCxnSpPr>
          <p:cNvPr id="13" name="Straight Connector 12"/>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1268" name="TextBox 2"/>
          <p:cNvSpPr txBox="1">
            <a:spLocks noChangeArrowheads="1"/>
          </p:cNvSpPr>
          <p:nvPr/>
        </p:nvSpPr>
        <p:spPr bwMode="auto">
          <a:xfrm>
            <a:off x="609600" y="6335713"/>
            <a:ext cx="1728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latin typeface="Calibri" charset="0"/>
              </a:rPr>
              <a:t>Laboratory scale</a:t>
            </a:r>
          </a:p>
        </p:txBody>
      </p:sp>
      <p:sp>
        <p:nvSpPr>
          <p:cNvPr id="11269" name="TextBox 14"/>
          <p:cNvSpPr txBox="1">
            <a:spLocks noChangeArrowheads="1"/>
          </p:cNvSpPr>
          <p:nvPr/>
        </p:nvSpPr>
        <p:spPr bwMode="auto">
          <a:xfrm>
            <a:off x="3657600" y="6335713"/>
            <a:ext cx="1639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latin typeface="Calibri" charset="0"/>
              </a:rPr>
              <a:t>Near-field scale</a:t>
            </a:r>
          </a:p>
        </p:txBody>
      </p:sp>
      <p:sp>
        <p:nvSpPr>
          <p:cNvPr id="11270" name="TextBox 15"/>
          <p:cNvSpPr txBox="1">
            <a:spLocks noChangeArrowheads="1"/>
          </p:cNvSpPr>
          <p:nvPr/>
        </p:nvSpPr>
        <p:spPr bwMode="auto">
          <a:xfrm>
            <a:off x="7010400" y="6335713"/>
            <a:ext cx="1227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latin typeface="Calibri" charset="0"/>
              </a:rPr>
              <a:t>Meso scale</a:t>
            </a:r>
          </a:p>
        </p:txBody>
      </p:sp>
      <p:pic>
        <p:nvPicPr>
          <p:cNvPr id="11271" name="Picture 5" descr="California_amo_201323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4600" y="4857750"/>
            <a:ext cx="2290763" cy="1527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2667000" y="5543550"/>
            <a:ext cx="7620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486400" y="5543550"/>
            <a:ext cx="7620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1274" name="Picture 1" descr="Unknown-4.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9088" y="4849813"/>
            <a:ext cx="2293937" cy="1525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5" name="TextBox 13"/>
          <p:cNvSpPr txBox="1">
            <a:spLocks noChangeArrowheads="1"/>
          </p:cNvSpPr>
          <p:nvPr/>
        </p:nvSpPr>
        <p:spPr bwMode="auto">
          <a:xfrm>
            <a:off x="1295400" y="6096000"/>
            <a:ext cx="1309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sz="1400">
                <a:solidFill>
                  <a:prstClr val="white"/>
                </a:solidFill>
                <a:latin typeface="Calibri" charset="0"/>
              </a:rPr>
              <a:t>Flame lab/MSU</a:t>
            </a:r>
          </a:p>
        </p:txBody>
      </p:sp>
      <p:sp>
        <p:nvSpPr>
          <p:cNvPr id="11276" name="TextBox 17"/>
          <p:cNvSpPr txBox="1">
            <a:spLocks noChangeArrowheads="1"/>
          </p:cNvSpPr>
          <p:nvPr/>
        </p:nvSpPr>
        <p:spPr bwMode="auto">
          <a:xfrm>
            <a:off x="6310313" y="6073775"/>
            <a:ext cx="693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sz="1400">
                <a:solidFill>
                  <a:prstClr val="white"/>
                </a:solidFill>
                <a:latin typeface="Calibri" charset="0"/>
              </a:rPr>
              <a:t>MODIS</a:t>
            </a:r>
          </a:p>
        </p:txBody>
      </p:sp>
      <p:pic>
        <p:nvPicPr>
          <p:cNvPr id="11277" name="Picture 3" descr="2013_08_01-22.03.22.660-CDT.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36938" y="48514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8" name="Group 10"/>
          <p:cNvGrpSpPr>
            <a:grpSpLocks/>
          </p:cNvGrpSpPr>
          <p:nvPr/>
        </p:nvGrpSpPr>
        <p:grpSpPr bwMode="auto">
          <a:xfrm>
            <a:off x="8667750" y="4876800"/>
            <a:ext cx="277813" cy="1447800"/>
            <a:chOff x="8651570" y="4876800"/>
            <a:chExt cx="276999" cy="1447800"/>
          </a:xfrm>
        </p:grpSpPr>
        <p:cxnSp>
          <p:nvCxnSpPr>
            <p:cNvPr id="9" name="Straight Arrow Connector 8"/>
            <p:cNvCxnSpPr/>
            <p:nvPr/>
          </p:nvCxnSpPr>
          <p:spPr>
            <a:xfrm>
              <a:off x="8787695" y="4876800"/>
              <a:ext cx="0" cy="144780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280" name="TextBox 9"/>
            <p:cNvSpPr txBox="1">
              <a:spLocks noChangeArrowheads="1"/>
            </p:cNvSpPr>
            <p:nvPr/>
          </p:nvSpPr>
          <p:spPr bwMode="auto">
            <a:xfrm rot="-5400000">
              <a:off x="8466904" y="5475242"/>
              <a:ext cx="646331"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sz="1200">
                  <a:solidFill>
                    <a:prstClr val="black"/>
                  </a:solidFill>
                  <a:latin typeface="Calibri" charset="0"/>
                </a:rPr>
                <a:t>100 km</a:t>
              </a:r>
            </a:p>
          </p:txBody>
        </p:sp>
      </p:gr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747"/>
            <a:ext cx="9144000" cy="1143000"/>
          </a:xfrm>
        </p:spPr>
        <p:txBody>
          <a:bodyPr>
            <a:normAutofit/>
          </a:bodyPr>
          <a:lstStyle/>
          <a:p>
            <a:r>
              <a:rPr lang="en-US" sz="3200" dirty="0" smtClean="0"/>
              <a:t>Muffler Comparison: Effect of Aircraft Altitude (measured by instrument ambient pressure)</a:t>
            </a:r>
            <a:endParaRPr lang="en-US" sz="3200" dirty="0"/>
          </a:p>
        </p:txBody>
      </p:sp>
      <p:pic>
        <p:nvPicPr>
          <p:cNvPr id="4" name="Picture 3" descr="InstrumentPressur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24184" y="1095253"/>
            <a:ext cx="5486400" cy="4414900"/>
          </a:xfrm>
          <a:prstGeom prst="rect">
            <a:avLst/>
          </a:prstGeom>
        </p:spPr>
      </p:pic>
      <p:sp>
        <p:nvSpPr>
          <p:cNvPr id="5" name="TextBox 4"/>
          <p:cNvSpPr txBox="1"/>
          <p:nvPr/>
        </p:nvSpPr>
        <p:spPr>
          <a:xfrm>
            <a:off x="107462" y="5861538"/>
            <a:ext cx="8924400" cy="923330"/>
          </a:xfrm>
          <a:prstGeom prst="rect">
            <a:avLst/>
          </a:prstGeom>
          <a:noFill/>
        </p:spPr>
        <p:txBody>
          <a:bodyPr wrap="none" rtlCol="0">
            <a:spAutoFit/>
          </a:bodyPr>
          <a:lstStyle/>
          <a:p>
            <a:r>
              <a:rPr lang="en-US" dirty="0" smtClean="0"/>
              <a:t>Key Message: Aircraft altitude is related to location in the boundary layer, and effective</a:t>
            </a:r>
            <a:br>
              <a:rPr lang="en-US" dirty="0" smtClean="0"/>
            </a:br>
            <a:r>
              <a:rPr lang="en-US" dirty="0" smtClean="0"/>
              <a:t>turbulence.  It was similar for both days; therefore we can more or less directly compare noise</a:t>
            </a:r>
            <a:br>
              <a:rPr lang="en-US" dirty="0" smtClean="0"/>
            </a:br>
            <a:r>
              <a:rPr lang="en-US" dirty="0" smtClean="0"/>
              <a:t>performance.</a:t>
            </a:r>
            <a:endParaRPr lang="en-US" dirty="0"/>
          </a:p>
        </p:txBody>
      </p:sp>
    </p:spTree>
    <p:extLst>
      <p:ext uri="{BB962C8B-B14F-4D97-AF65-F5344CB8AC3E}">
        <p14:creationId xmlns:p14="http://schemas.microsoft.com/office/powerpoint/2010/main" val="120788144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176"/>
            <a:ext cx="9144000" cy="1143000"/>
          </a:xfrm>
        </p:spPr>
        <p:txBody>
          <a:bodyPr>
            <a:normAutofit/>
          </a:bodyPr>
          <a:lstStyle/>
          <a:p>
            <a:r>
              <a:rPr lang="en-US" sz="3600" dirty="0" smtClean="0"/>
              <a:t>Direct Comparison of Noise for Mufflers 1 and 2</a:t>
            </a:r>
            <a:endParaRPr lang="en-US" sz="3600" dirty="0"/>
          </a:p>
        </p:txBody>
      </p:sp>
      <p:pic>
        <p:nvPicPr>
          <p:cNvPr id="4" name="Picture 3" descr="DirectBabsNoiseComparisonWithPressur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49231" y="1064847"/>
            <a:ext cx="4572000" cy="4572000"/>
          </a:xfrm>
          <a:prstGeom prst="rect">
            <a:avLst/>
          </a:prstGeom>
        </p:spPr>
      </p:pic>
      <p:sp>
        <p:nvSpPr>
          <p:cNvPr id="5" name="TextBox 4"/>
          <p:cNvSpPr txBox="1"/>
          <p:nvPr/>
        </p:nvSpPr>
        <p:spPr>
          <a:xfrm>
            <a:off x="410308" y="6047154"/>
            <a:ext cx="7837978" cy="646331"/>
          </a:xfrm>
          <a:prstGeom prst="rect">
            <a:avLst/>
          </a:prstGeom>
          <a:noFill/>
        </p:spPr>
        <p:txBody>
          <a:bodyPr wrap="none" rtlCol="0">
            <a:spAutoFit/>
          </a:bodyPr>
          <a:lstStyle/>
          <a:p>
            <a:r>
              <a:rPr lang="en-US" dirty="0" smtClean="0"/>
              <a:t>Noise performance was similar for the mufflers.  Muffler 2 (26 July 2013 data) had</a:t>
            </a:r>
            <a:br>
              <a:rPr lang="en-US" dirty="0" smtClean="0"/>
            </a:br>
            <a:r>
              <a:rPr lang="en-US" dirty="0" smtClean="0"/>
              <a:t>more constant values (could be still differences due to turbulence, </a:t>
            </a:r>
            <a:r>
              <a:rPr lang="en-US" dirty="0" err="1" smtClean="0"/>
              <a:t>etc</a:t>
            </a:r>
            <a:r>
              <a:rPr lang="en-US" dirty="0" smtClean="0"/>
              <a:t>).</a:t>
            </a:r>
            <a:endParaRPr lang="en-US" dirty="0"/>
          </a:p>
        </p:txBody>
      </p:sp>
    </p:spTree>
    <p:extLst>
      <p:ext uri="{BB962C8B-B14F-4D97-AF65-F5344CB8AC3E}">
        <p14:creationId xmlns:p14="http://schemas.microsoft.com/office/powerpoint/2010/main" val="3785609079"/>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69"/>
            <a:ext cx="9144000" cy="1143000"/>
          </a:xfrm>
        </p:spPr>
        <p:txBody>
          <a:bodyPr>
            <a:normAutofit fontScale="90000"/>
          </a:bodyPr>
          <a:lstStyle/>
          <a:p>
            <a:r>
              <a:rPr lang="en-US" dirty="0" smtClean="0"/>
              <a:t>Histograms of Noise From Both Mufflers</a:t>
            </a:r>
            <a:endParaRPr lang="en-US" dirty="0"/>
          </a:p>
        </p:txBody>
      </p:sp>
      <p:pic>
        <p:nvPicPr>
          <p:cNvPr id="4" name="Picture 3" descr="HistogramComparisonMuffler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68754"/>
            <a:ext cx="9144000" cy="3845880"/>
          </a:xfrm>
          <a:prstGeom prst="rect">
            <a:avLst/>
          </a:prstGeom>
        </p:spPr>
      </p:pic>
      <p:sp>
        <p:nvSpPr>
          <p:cNvPr id="5" name="TextBox 4"/>
          <p:cNvSpPr txBox="1"/>
          <p:nvPr/>
        </p:nvSpPr>
        <p:spPr>
          <a:xfrm>
            <a:off x="449385" y="4914634"/>
            <a:ext cx="4788490" cy="923330"/>
          </a:xfrm>
          <a:prstGeom prst="rect">
            <a:avLst/>
          </a:prstGeom>
          <a:noFill/>
        </p:spPr>
        <p:txBody>
          <a:bodyPr wrap="none" rtlCol="0">
            <a:spAutoFit/>
          </a:bodyPr>
          <a:lstStyle/>
          <a:p>
            <a:r>
              <a:rPr lang="en-US" b="1" dirty="0" smtClean="0"/>
              <a:t>Message</a:t>
            </a:r>
            <a:r>
              <a:rPr lang="en-US" dirty="0" smtClean="0"/>
              <a:t>:</a:t>
            </a:r>
          </a:p>
          <a:p>
            <a:r>
              <a:rPr lang="en-US" dirty="0" smtClean="0"/>
              <a:t>Average Noise (&gt; 50 Mm</a:t>
            </a:r>
            <a:r>
              <a:rPr lang="en-US" baseline="30000" dirty="0" smtClean="0"/>
              <a:t>-1</a:t>
            </a:r>
            <a:r>
              <a:rPr lang="en-US" dirty="0" smtClean="0"/>
              <a:t>) Muffler 1 = 174 Mm</a:t>
            </a:r>
            <a:r>
              <a:rPr lang="en-US" baseline="30000" dirty="0" smtClean="0"/>
              <a:t>-1</a:t>
            </a:r>
          </a:p>
          <a:p>
            <a:r>
              <a:rPr lang="en-US" dirty="0" smtClean="0"/>
              <a:t>Average Noise (&gt; 50 Mm</a:t>
            </a:r>
            <a:r>
              <a:rPr lang="en-US" baseline="30000" dirty="0" smtClean="0"/>
              <a:t>-1</a:t>
            </a:r>
            <a:r>
              <a:rPr lang="en-US" dirty="0" smtClean="0"/>
              <a:t>) Muffler 2 = 187 Mm</a:t>
            </a:r>
            <a:r>
              <a:rPr lang="en-US" baseline="30000" dirty="0" smtClean="0"/>
              <a:t>-1</a:t>
            </a:r>
            <a:endParaRPr lang="en-US" baseline="30000" dirty="0"/>
          </a:p>
        </p:txBody>
      </p:sp>
      <p:sp>
        <p:nvSpPr>
          <p:cNvPr id="6" name="TextBox 5"/>
          <p:cNvSpPr txBox="1"/>
          <p:nvPr/>
        </p:nvSpPr>
        <p:spPr>
          <a:xfrm>
            <a:off x="556846" y="5921103"/>
            <a:ext cx="6434161" cy="369332"/>
          </a:xfrm>
          <a:prstGeom prst="rect">
            <a:avLst/>
          </a:prstGeom>
          <a:noFill/>
        </p:spPr>
        <p:txBody>
          <a:bodyPr wrap="none" rtlCol="0">
            <a:spAutoFit/>
          </a:bodyPr>
          <a:lstStyle/>
          <a:p>
            <a:r>
              <a:rPr lang="en-US" dirty="0" smtClean="0"/>
              <a:t>Still prefer muffler 2 for now as it was associated with no bad zeros.</a:t>
            </a:r>
            <a:endParaRPr lang="en-US" dirty="0"/>
          </a:p>
        </p:txBody>
      </p:sp>
    </p:spTree>
    <p:extLst>
      <p:ext uri="{BB962C8B-B14F-4D97-AF65-F5344CB8AC3E}">
        <p14:creationId xmlns:p14="http://schemas.microsoft.com/office/powerpoint/2010/main" val="402673759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355 nm Scattering 26 July 2013</a:t>
            </a:r>
            <a:endParaRPr lang="en-US" dirty="0"/>
          </a:p>
        </p:txBody>
      </p:sp>
      <p:sp>
        <p:nvSpPr>
          <p:cNvPr id="5" name="TextBox 4"/>
          <p:cNvSpPr txBox="1"/>
          <p:nvPr/>
        </p:nvSpPr>
        <p:spPr>
          <a:xfrm>
            <a:off x="1152769" y="6037385"/>
            <a:ext cx="6942926" cy="369332"/>
          </a:xfrm>
          <a:prstGeom prst="rect">
            <a:avLst/>
          </a:prstGeom>
          <a:noFill/>
        </p:spPr>
        <p:txBody>
          <a:bodyPr wrap="none" rtlCol="0">
            <a:spAutoFit/>
          </a:bodyPr>
          <a:lstStyle/>
          <a:p>
            <a:r>
              <a:rPr lang="en-US" dirty="0" smtClean="0"/>
              <a:t>Very strong plumes were observed. Scattering background was excellent.</a:t>
            </a:r>
            <a:endParaRPr lang="en-US" dirty="0"/>
          </a:p>
        </p:txBody>
      </p:sp>
      <p:pic>
        <p:nvPicPr>
          <p:cNvPr id="6" name="Picture 5" descr="PASscattering26July1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1600" y="1270000"/>
            <a:ext cx="6388100" cy="4305300"/>
          </a:xfrm>
          <a:prstGeom prst="rect">
            <a:avLst/>
          </a:prstGeom>
        </p:spPr>
      </p:pic>
    </p:spTree>
    <p:extLst>
      <p:ext uri="{BB962C8B-B14F-4D97-AF65-F5344CB8AC3E}">
        <p14:creationId xmlns:p14="http://schemas.microsoft.com/office/powerpoint/2010/main" val="80950335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01"/>
            <a:ext cx="9144000" cy="624130"/>
          </a:xfrm>
        </p:spPr>
        <p:txBody>
          <a:bodyPr>
            <a:normAutofit/>
          </a:bodyPr>
          <a:lstStyle/>
          <a:p>
            <a:r>
              <a:rPr lang="en-US" sz="3200" b="1" dirty="0" smtClean="0">
                <a:solidFill>
                  <a:srgbClr val="FFFF00"/>
                </a:solidFill>
              </a:rPr>
              <a:t>30 July 2013: </a:t>
            </a:r>
            <a:r>
              <a:rPr lang="en-US" sz="3200" b="1" dirty="0" err="1" smtClean="0">
                <a:solidFill>
                  <a:srgbClr val="FFFF00"/>
                </a:solidFill>
              </a:rPr>
              <a:t>Colockum</a:t>
            </a:r>
            <a:r>
              <a:rPr lang="en-US" sz="3200" b="1" dirty="0" smtClean="0">
                <a:solidFill>
                  <a:srgbClr val="FFFF00"/>
                </a:solidFill>
              </a:rPr>
              <a:t> Fire Near Wenatchee WA</a:t>
            </a:r>
            <a:endParaRPr lang="en-US" sz="3200" b="1" dirty="0">
              <a:solidFill>
                <a:srgbClr val="FFFF00"/>
              </a:solidFill>
            </a:endParaRPr>
          </a:p>
        </p:txBody>
      </p:sp>
      <p:pic>
        <p:nvPicPr>
          <p:cNvPr id="5" name="Picture 4" descr="a568be94ee-colockum-fire-origin.jpg.960x720_q8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9280" y="625230"/>
            <a:ext cx="3474720" cy="5486400"/>
          </a:xfrm>
          <a:prstGeom prst="rect">
            <a:avLst/>
          </a:prstGeom>
        </p:spPr>
      </p:pic>
      <p:pic>
        <p:nvPicPr>
          <p:cNvPr id="6" name="Picture 5" descr="colockum+tarps+fire+8.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5231"/>
            <a:ext cx="5669280" cy="3191236"/>
          </a:xfrm>
          <a:prstGeom prst="rect">
            <a:avLst/>
          </a:prstGeom>
        </p:spPr>
      </p:pic>
      <p:pic>
        <p:nvPicPr>
          <p:cNvPr id="7" name="Picture 6" descr="Google ChromeScreenSnapz00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769" y="3816467"/>
            <a:ext cx="3823436" cy="3657600"/>
          </a:xfrm>
          <a:prstGeom prst="rect">
            <a:avLst/>
          </a:prstGeom>
        </p:spPr>
      </p:pic>
    </p:spTree>
    <p:extLst>
      <p:ext uri="{BB962C8B-B14F-4D97-AF65-F5344CB8AC3E}">
        <p14:creationId xmlns:p14="http://schemas.microsoft.com/office/powerpoint/2010/main" val="418263248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err="1" smtClean="0"/>
              <a:t>Bsca</a:t>
            </a:r>
            <a:r>
              <a:rPr lang="en-US" dirty="0" smtClean="0"/>
              <a:t> Components</a:t>
            </a:r>
            <a:endParaRPr lang="en-US" dirty="0"/>
          </a:p>
        </p:txBody>
      </p:sp>
      <p:pic>
        <p:nvPicPr>
          <p:cNvPr id="4" name="Picture 3" descr="bscacomponent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6500" y="1163638"/>
            <a:ext cx="6464300" cy="4432300"/>
          </a:xfrm>
          <a:prstGeom prst="rect">
            <a:avLst/>
          </a:prstGeom>
        </p:spPr>
      </p:pic>
      <p:sp>
        <p:nvSpPr>
          <p:cNvPr id="5" name="TextBox 4"/>
          <p:cNvSpPr txBox="1"/>
          <p:nvPr/>
        </p:nvSpPr>
        <p:spPr>
          <a:xfrm>
            <a:off x="947615" y="5754077"/>
            <a:ext cx="7421172" cy="646331"/>
          </a:xfrm>
          <a:prstGeom prst="rect">
            <a:avLst/>
          </a:prstGeom>
          <a:noFill/>
        </p:spPr>
        <p:txBody>
          <a:bodyPr wrap="none" rtlCol="0">
            <a:spAutoFit/>
          </a:bodyPr>
          <a:lstStyle/>
          <a:p>
            <a:r>
              <a:rPr lang="en-US" dirty="0" smtClean="0"/>
              <a:t>Scattering measurements are working well.  The laser power is dropping.  It is </a:t>
            </a:r>
            <a:br>
              <a:rPr lang="en-US" dirty="0" smtClean="0"/>
            </a:br>
            <a:r>
              <a:rPr lang="en-US" dirty="0" smtClean="0"/>
              <a:t>likely that the instrument windows may need changed or cleaned soon.</a:t>
            </a:r>
            <a:endParaRPr lang="en-US" dirty="0"/>
          </a:p>
        </p:txBody>
      </p:sp>
    </p:spTree>
    <p:extLst>
      <p:ext uri="{BB962C8B-B14F-4D97-AF65-F5344CB8AC3E}">
        <p14:creationId xmlns:p14="http://schemas.microsoft.com/office/powerpoint/2010/main" val="400793318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Babs</a:t>
            </a:r>
            <a:r>
              <a:rPr lang="en-US" dirty="0" smtClean="0"/>
              <a:t> Components</a:t>
            </a:r>
            <a:endParaRPr lang="en-US" dirty="0"/>
          </a:p>
        </p:txBody>
      </p:sp>
      <p:pic>
        <p:nvPicPr>
          <p:cNvPr id="4" name="Picture 3" descr="babscomponent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3200" y="1016976"/>
            <a:ext cx="6184900" cy="4635500"/>
          </a:xfrm>
          <a:prstGeom prst="rect">
            <a:avLst/>
          </a:prstGeom>
        </p:spPr>
      </p:pic>
      <p:sp>
        <p:nvSpPr>
          <p:cNvPr id="5" name="TextBox 4"/>
          <p:cNvSpPr txBox="1"/>
          <p:nvPr/>
        </p:nvSpPr>
        <p:spPr>
          <a:xfrm>
            <a:off x="3028461" y="6057872"/>
            <a:ext cx="3308230" cy="369332"/>
          </a:xfrm>
          <a:prstGeom prst="rect">
            <a:avLst/>
          </a:prstGeom>
          <a:noFill/>
        </p:spPr>
        <p:txBody>
          <a:bodyPr wrap="none" rtlCol="0">
            <a:spAutoFit/>
          </a:bodyPr>
          <a:lstStyle/>
          <a:p>
            <a:r>
              <a:rPr lang="en-US" dirty="0" smtClean="0"/>
              <a:t>Absorption Signals are Still Noisy!</a:t>
            </a:r>
            <a:endParaRPr lang="en-US" dirty="0"/>
          </a:p>
        </p:txBody>
      </p:sp>
    </p:spTree>
    <p:extLst>
      <p:ext uri="{BB962C8B-B14F-4D97-AF65-F5344CB8AC3E}">
        <p14:creationId xmlns:p14="http://schemas.microsoft.com/office/powerpoint/2010/main" val="278291769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0"/>
            <a:ext cx="9144000" cy="1143000"/>
          </a:xfrm>
        </p:spPr>
        <p:txBody>
          <a:bodyPr>
            <a:normAutofit fontScale="90000"/>
          </a:bodyPr>
          <a:lstStyle/>
          <a:p>
            <a:r>
              <a:rPr lang="en-US" dirty="0" smtClean="0"/>
              <a:t>Filtered Data 355 nm: </a:t>
            </a:r>
            <a:r>
              <a:rPr lang="en-US" dirty="0" err="1" smtClean="0"/>
              <a:t>Bsca</a:t>
            </a:r>
            <a:r>
              <a:rPr lang="en-US" dirty="0" smtClean="0"/>
              <a:t> &gt; 100 Mm-1</a:t>
            </a:r>
            <a:br>
              <a:rPr lang="en-US" dirty="0" smtClean="0"/>
            </a:br>
            <a:r>
              <a:rPr lang="en-US" dirty="0" err="1" smtClean="0"/>
              <a:t>Babs</a:t>
            </a:r>
            <a:r>
              <a:rPr lang="en-US" dirty="0" smtClean="0"/>
              <a:t> = </a:t>
            </a:r>
            <a:r>
              <a:rPr lang="en-US" dirty="0" err="1" smtClean="0"/>
              <a:t>Babs</a:t>
            </a:r>
            <a:r>
              <a:rPr lang="en-US" dirty="0" smtClean="0"/>
              <a:t> + </a:t>
            </a:r>
            <a:r>
              <a:rPr lang="en-US" dirty="0" err="1" smtClean="0"/>
              <a:t>BabsBackgnd</a:t>
            </a:r>
            <a:r>
              <a:rPr lang="en-US" dirty="0" smtClean="0"/>
              <a:t> – 35 Mm-1</a:t>
            </a:r>
            <a:endParaRPr lang="en-US" dirty="0"/>
          </a:p>
        </p:txBody>
      </p:sp>
      <p:pic>
        <p:nvPicPr>
          <p:cNvPr id="4" name="Picture 3" descr="babsBsca_Filter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200" y="1516185"/>
            <a:ext cx="8483600" cy="4965700"/>
          </a:xfrm>
          <a:prstGeom prst="rect">
            <a:avLst/>
          </a:prstGeom>
        </p:spPr>
      </p:pic>
      <p:cxnSp>
        <p:nvCxnSpPr>
          <p:cNvPr id="8" name="Straight Arrow Connector 7"/>
          <p:cNvCxnSpPr/>
          <p:nvPr/>
        </p:nvCxnSpPr>
        <p:spPr>
          <a:xfrm flipH="1">
            <a:off x="4132385" y="3077308"/>
            <a:ext cx="1201615" cy="11723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86384" y="2688438"/>
            <a:ext cx="3306765" cy="369332"/>
          </a:xfrm>
          <a:prstGeom prst="rect">
            <a:avLst/>
          </a:prstGeom>
          <a:noFill/>
        </p:spPr>
        <p:txBody>
          <a:bodyPr wrap="none" rtlCol="0">
            <a:spAutoFit/>
          </a:bodyPr>
          <a:lstStyle/>
          <a:p>
            <a:r>
              <a:rPr lang="en-US" dirty="0" err="1" smtClean="0"/>
              <a:t>Babs</a:t>
            </a:r>
            <a:r>
              <a:rPr lang="en-US" dirty="0" smtClean="0"/>
              <a:t> comes out of the noise here</a:t>
            </a:r>
            <a:endParaRPr lang="en-US" dirty="0"/>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5492" y="1383757"/>
            <a:ext cx="3886200" cy="520700"/>
          </a:xfrm>
          <a:prstGeom prst="rect">
            <a:avLst/>
          </a:prstGeom>
          <a:ln w="28575" cmpd="sng">
            <a:solidFill>
              <a:schemeClr val="tx1"/>
            </a:solidFill>
          </a:ln>
        </p:spPr>
      </p:pic>
      <p:cxnSp>
        <p:nvCxnSpPr>
          <p:cNvPr id="15" name="Straight Arrow Connector 14"/>
          <p:cNvCxnSpPr/>
          <p:nvPr/>
        </p:nvCxnSpPr>
        <p:spPr>
          <a:xfrm>
            <a:off x="2598615" y="1904457"/>
            <a:ext cx="1" cy="28531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386382" y="1904457"/>
            <a:ext cx="1" cy="28531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a:off x="2598616" y="1968500"/>
            <a:ext cx="1787766" cy="1"/>
          </a:xfrm>
          <a:prstGeom prst="bentConnector3">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726083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76"/>
            <a:ext cx="8229600" cy="1143000"/>
          </a:xfrm>
        </p:spPr>
        <p:txBody>
          <a:bodyPr/>
          <a:lstStyle/>
          <a:p>
            <a:r>
              <a:rPr lang="en-US" dirty="0" smtClean="0"/>
              <a:t>6 August 2013 Flight</a:t>
            </a:r>
            <a:endParaRPr lang="en-US" dirty="0"/>
          </a:p>
        </p:txBody>
      </p:sp>
      <p:pic>
        <p:nvPicPr>
          <p:cNvPr id="4" name="Picture 3" descr="6Aug2013Fligh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94314" y="1417638"/>
            <a:ext cx="5366009" cy="4572000"/>
          </a:xfrm>
          <a:prstGeom prst="rect">
            <a:avLst/>
          </a:prstGeom>
        </p:spPr>
      </p:pic>
      <p:sp>
        <p:nvSpPr>
          <p:cNvPr id="5" name="TextBox 4"/>
          <p:cNvSpPr txBox="1"/>
          <p:nvPr/>
        </p:nvSpPr>
        <p:spPr>
          <a:xfrm>
            <a:off x="172358" y="1417638"/>
            <a:ext cx="3230797" cy="2585323"/>
          </a:xfrm>
          <a:prstGeom prst="rect">
            <a:avLst/>
          </a:prstGeom>
          <a:noFill/>
        </p:spPr>
        <p:txBody>
          <a:bodyPr wrap="none" rtlCol="0">
            <a:spAutoFit/>
          </a:bodyPr>
          <a:lstStyle/>
          <a:p>
            <a:r>
              <a:rPr lang="en-US" b="1" dirty="0" smtClean="0"/>
              <a:t>Coordinated flight with NASA.</a:t>
            </a:r>
          </a:p>
          <a:p>
            <a:endParaRPr lang="en-US" b="1" dirty="0"/>
          </a:p>
          <a:p>
            <a:r>
              <a:rPr lang="en-US" b="1" dirty="0" smtClean="0"/>
              <a:t>Installed both mufflers on the </a:t>
            </a:r>
            <a:br>
              <a:rPr lang="en-US" b="1" dirty="0" smtClean="0"/>
            </a:br>
            <a:r>
              <a:rPr lang="en-US" b="1" dirty="0" smtClean="0"/>
              <a:t>sample line for this flight to test</a:t>
            </a:r>
            <a:br>
              <a:rPr lang="en-US" b="1" dirty="0" smtClean="0"/>
            </a:br>
            <a:r>
              <a:rPr lang="en-US" b="1" dirty="0" smtClean="0"/>
              <a:t>their effectiveness.</a:t>
            </a:r>
          </a:p>
          <a:p>
            <a:endParaRPr lang="en-US" b="1" dirty="0"/>
          </a:p>
          <a:p>
            <a:r>
              <a:rPr lang="en-US" b="1" dirty="0" smtClean="0"/>
              <a:t>Sampled fires in SW Oregon.</a:t>
            </a:r>
          </a:p>
          <a:p>
            <a:endParaRPr lang="en-US" b="1" dirty="0"/>
          </a:p>
          <a:p>
            <a:endParaRPr lang="en-US" b="1" dirty="0" smtClean="0"/>
          </a:p>
        </p:txBody>
      </p:sp>
    </p:spTree>
    <p:extLst>
      <p:ext uri="{BB962C8B-B14F-4D97-AF65-F5344CB8AC3E}">
        <p14:creationId xmlns:p14="http://schemas.microsoft.com/office/powerpoint/2010/main" val="1449460388"/>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0" y="-6576"/>
            <a:ext cx="4572000" cy="777647"/>
          </a:xfrm>
        </p:spPr>
        <p:txBody>
          <a:bodyPr>
            <a:normAutofit/>
          </a:bodyPr>
          <a:lstStyle/>
          <a:p>
            <a:r>
              <a:rPr lang="en-US" sz="2000" b="1" dirty="0" smtClean="0">
                <a:solidFill>
                  <a:srgbClr val="FFFF00"/>
                </a:solidFill>
              </a:rPr>
              <a:t>Both Mufflers 1 and 2 have been Installed </a:t>
            </a:r>
            <a:endParaRPr lang="en-US" sz="2000" b="1" dirty="0">
              <a:solidFill>
                <a:srgbClr val="FFFF00"/>
              </a:solidFill>
            </a:endParaRPr>
          </a:p>
        </p:txBody>
      </p:sp>
      <p:pic>
        <p:nvPicPr>
          <p:cNvPr id="6" name="Picture 5" descr="DSCN493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572000" cy="3429000"/>
          </a:xfrm>
          <a:prstGeom prst="rect">
            <a:avLst/>
          </a:prstGeom>
        </p:spPr>
      </p:pic>
      <p:pic>
        <p:nvPicPr>
          <p:cNvPr id="7" name="Picture 6" descr="DSCN493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771071"/>
            <a:ext cx="4572000" cy="3429000"/>
          </a:xfrm>
          <a:prstGeom prst="rect">
            <a:avLst/>
          </a:prstGeom>
        </p:spPr>
      </p:pic>
      <p:sp>
        <p:nvSpPr>
          <p:cNvPr id="9" name="TextBox 8"/>
          <p:cNvSpPr txBox="1"/>
          <p:nvPr/>
        </p:nvSpPr>
        <p:spPr>
          <a:xfrm>
            <a:off x="7220858" y="5724071"/>
            <a:ext cx="1054232" cy="369332"/>
          </a:xfrm>
          <a:prstGeom prst="rect">
            <a:avLst/>
          </a:prstGeom>
          <a:noFill/>
        </p:spPr>
        <p:txBody>
          <a:bodyPr wrap="none" rtlCol="0">
            <a:spAutoFit/>
          </a:bodyPr>
          <a:lstStyle/>
          <a:p>
            <a:r>
              <a:rPr lang="en-US" dirty="0" smtClean="0">
                <a:solidFill>
                  <a:srgbClr val="FFFF00"/>
                </a:solidFill>
              </a:rPr>
              <a:t>Muffler 1</a:t>
            </a:r>
            <a:endParaRPr lang="en-US" dirty="0">
              <a:solidFill>
                <a:srgbClr val="FFFF00"/>
              </a:solidFill>
            </a:endParaRPr>
          </a:p>
        </p:txBody>
      </p:sp>
      <p:sp>
        <p:nvSpPr>
          <p:cNvPr id="10" name="TextBox 9"/>
          <p:cNvSpPr txBox="1"/>
          <p:nvPr/>
        </p:nvSpPr>
        <p:spPr>
          <a:xfrm>
            <a:off x="5261429" y="5334000"/>
            <a:ext cx="1054232" cy="369332"/>
          </a:xfrm>
          <a:prstGeom prst="rect">
            <a:avLst/>
          </a:prstGeom>
          <a:noFill/>
        </p:spPr>
        <p:txBody>
          <a:bodyPr wrap="none" rtlCol="0">
            <a:spAutoFit/>
          </a:bodyPr>
          <a:lstStyle/>
          <a:p>
            <a:r>
              <a:rPr lang="en-US" dirty="0" smtClean="0">
                <a:solidFill>
                  <a:srgbClr val="FFFF00"/>
                </a:solidFill>
              </a:rPr>
              <a:t>Muffler 2</a:t>
            </a:r>
            <a:endParaRPr lang="en-US" dirty="0">
              <a:solidFill>
                <a:srgbClr val="FFFF00"/>
              </a:solidFill>
            </a:endParaRPr>
          </a:p>
        </p:txBody>
      </p:sp>
      <p:cxnSp>
        <p:nvCxnSpPr>
          <p:cNvPr id="12" name="Straight Arrow Connector 11"/>
          <p:cNvCxnSpPr/>
          <p:nvPr/>
        </p:nvCxnSpPr>
        <p:spPr>
          <a:xfrm flipV="1">
            <a:off x="5578929" y="4290786"/>
            <a:ext cx="136071" cy="10432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7547429" y="4290786"/>
            <a:ext cx="444500" cy="14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descr="MufflerOutletNeedsToBeBen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29000"/>
            <a:ext cx="4572000" cy="3429000"/>
          </a:xfrm>
          <a:prstGeom prst="rect">
            <a:avLst/>
          </a:prstGeom>
        </p:spPr>
      </p:pic>
    </p:spTree>
    <p:extLst>
      <p:ext uri="{BB962C8B-B14F-4D97-AF65-F5344CB8AC3E}">
        <p14:creationId xmlns:p14="http://schemas.microsoft.com/office/powerpoint/2010/main" val="30786886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6"/>
          <p:cNvSpPr>
            <a:spLocks noGrp="1"/>
          </p:cNvSpPr>
          <p:nvPr>
            <p:ph idx="4294967295"/>
          </p:nvPr>
        </p:nvSpPr>
        <p:spPr>
          <a:xfrm>
            <a:off x="228600" y="914400"/>
            <a:ext cx="6629400" cy="4648200"/>
          </a:xfrm>
        </p:spPr>
        <p:txBody>
          <a:bodyPr/>
          <a:lstStyle/>
          <a:p>
            <a:pPr marL="461963" indent="-461963">
              <a:spcBef>
                <a:spcPts val="363"/>
              </a:spcBef>
              <a:buFont typeface="Arial" charset="0"/>
              <a:buNone/>
            </a:pPr>
            <a:r>
              <a:rPr lang="en-US" sz="1600" dirty="0">
                <a:latin typeface="Arial" charset="0"/>
              </a:rPr>
              <a:t>PI’s – Larry Kleinman (BNL) and Arthur J. Sedlacek (BNL)</a:t>
            </a:r>
          </a:p>
          <a:p>
            <a:pPr marL="461963" indent="-461963">
              <a:spcBef>
                <a:spcPts val="363"/>
              </a:spcBef>
              <a:buFont typeface="Arial" charset="0"/>
              <a:buNone/>
            </a:pPr>
            <a:r>
              <a:rPr lang="en-US" sz="1600" dirty="0">
                <a:latin typeface="Arial" charset="0"/>
              </a:rPr>
              <a:t>+ ~ 30 Scientists from 12 National Labs, Universities, and Companies</a:t>
            </a:r>
          </a:p>
          <a:p>
            <a:pPr marL="461963" indent="-461963">
              <a:spcBef>
                <a:spcPts val="363"/>
              </a:spcBef>
              <a:buFont typeface="Arial" charset="0"/>
              <a:buNone/>
            </a:pPr>
            <a:endParaRPr lang="en-US" sz="1600" dirty="0">
              <a:latin typeface="Arial" charset="0"/>
            </a:endParaRPr>
          </a:p>
          <a:p>
            <a:pPr marL="461963" indent="-461963">
              <a:spcBef>
                <a:spcPts val="363"/>
              </a:spcBef>
              <a:buFont typeface="Arial" charset="0"/>
              <a:buNone/>
            </a:pPr>
            <a:r>
              <a:rPr lang="en-US" sz="1600" dirty="0">
                <a:latin typeface="Arial" charset="0"/>
              </a:rPr>
              <a:t>120 hours of G-1 Flight Time</a:t>
            </a:r>
          </a:p>
          <a:p>
            <a:pPr marL="461963" indent="-461963">
              <a:spcBef>
                <a:spcPts val="363"/>
              </a:spcBef>
              <a:buFont typeface="Arial" charset="0"/>
              <a:buNone/>
            </a:pPr>
            <a:r>
              <a:rPr lang="en-US" sz="1600" dirty="0">
                <a:latin typeface="Arial" charset="0"/>
              </a:rPr>
              <a:t>July – September:  Wildland fires in the Pacific NW</a:t>
            </a:r>
          </a:p>
          <a:p>
            <a:pPr marL="461963" indent="-461963">
              <a:spcBef>
                <a:spcPts val="363"/>
              </a:spcBef>
              <a:buFont typeface="Arial" charset="0"/>
              <a:buNone/>
            </a:pPr>
            <a:r>
              <a:rPr lang="en-US" sz="1600" dirty="0">
                <a:latin typeface="Arial" charset="0"/>
              </a:rPr>
              <a:t>October:  Prescribed agriculture burns in the</a:t>
            </a:r>
          </a:p>
          <a:p>
            <a:pPr marL="461963" indent="-461963">
              <a:spcBef>
                <a:spcPts val="363"/>
              </a:spcBef>
              <a:buFont typeface="Arial" charset="0"/>
              <a:buNone/>
            </a:pPr>
            <a:r>
              <a:rPr lang="en-US" sz="1600" dirty="0">
                <a:latin typeface="Arial" charset="0"/>
              </a:rPr>
              <a:t>                lower Mississippi River Valley</a:t>
            </a:r>
          </a:p>
          <a:p>
            <a:pPr marL="461963" indent="-461963">
              <a:spcBef>
                <a:spcPts val="363"/>
              </a:spcBef>
              <a:buFont typeface="Arial" charset="0"/>
              <a:buNone/>
            </a:pPr>
            <a:endParaRPr lang="en-US" sz="1600" dirty="0">
              <a:latin typeface="Arial" charset="0"/>
            </a:endParaRPr>
          </a:p>
          <a:p>
            <a:pPr marL="461963" indent="-461963">
              <a:spcBef>
                <a:spcPts val="363"/>
              </a:spcBef>
              <a:buFont typeface="Arial" charset="0"/>
              <a:buNone/>
            </a:pPr>
            <a:r>
              <a:rPr lang="en-US" sz="1600" dirty="0">
                <a:latin typeface="Arial" charset="0"/>
              </a:rPr>
              <a:t>17 wildfires sampled (ID, OR, &amp; WA)</a:t>
            </a:r>
          </a:p>
          <a:p>
            <a:pPr marL="461963" indent="-461963">
              <a:spcBef>
                <a:spcPts val="363"/>
              </a:spcBef>
              <a:buFont typeface="Arial" charset="0"/>
              <a:buNone/>
            </a:pPr>
            <a:r>
              <a:rPr lang="en-US" sz="1600" dirty="0">
                <a:latin typeface="Arial" charset="0"/>
              </a:rPr>
              <a:t>3 dozen agricultural burns sample (AR)</a:t>
            </a:r>
          </a:p>
          <a:p>
            <a:pPr marL="461963" indent="-461963">
              <a:spcBef>
                <a:spcPts val="363"/>
              </a:spcBef>
              <a:buFont typeface="Arial" charset="0"/>
              <a:buNone/>
            </a:pPr>
            <a:r>
              <a:rPr lang="en-US" sz="1600" dirty="0">
                <a:latin typeface="Arial" charset="0"/>
              </a:rPr>
              <a:t>7 urban plumes (emission contrast)</a:t>
            </a:r>
          </a:p>
          <a:p>
            <a:pPr marL="461963" indent="-461963">
              <a:spcBef>
                <a:spcPts val="363"/>
              </a:spcBef>
              <a:buFont typeface="Arial" charset="0"/>
              <a:buNone/>
            </a:pPr>
            <a:endParaRPr lang="en-US" sz="1600" dirty="0">
              <a:latin typeface="Arial" charset="0"/>
            </a:endParaRPr>
          </a:p>
          <a:p>
            <a:pPr marL="461963" indent="-461963">
              <a:spcBef>
                <a:spcPts val="363"/>
              </a:spcBef>
              <a:buFont typeface="Arial" charset="0"/>
              <a:buNone/>
            </a:pPr>
            <a:endParaRPr lang="en-US" sz="1600" dirty="0">
              <a:latin typeface="Arial" charset="0"/>
            </a:endParaRPr>
          </a:p>
        </p:txBody>
      </p:sp>
      <p:pic>
        <p:nvPicPr>
          <p:cNvPr id="13314" name="Picture 6" descr="BBOP_130821b_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3200400"/>
            <a:ext cx="2382838" cy="1585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5"/>
          <p:cNvSpPr txBox="1">
            <a:spLocks noChangeArrowheads="1"/>
          </p:cNvSpPr>
          <p:nvPr/>
        </p:nvSpPr>
        <p:spPr bwMode="auto">
          <a:xfrm>
            <a:off x="0" y="762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800" b="1">
                <a:solidFill>
                  <a:srgbClr val="000000"/>
                </a:solidFill>
                <a:latin typeface="Calibri" charset="0"/>
                <a:cs typeface="Times New Roman" charset="0"/>
              </a:rPr>
              <a:t>Biomass Burning Observation Project (BBOP)</a:t>
            </a:r>
          </a:p>
        </p:txBody>
      </p:sp>
      <p:cxnSp>
        <p:nvCxnSpPr>
          <p:cNvPr id="11" name="Straight Connector 10"/>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317"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1600200"/>
            <a:ext cx="2362200" cy="15779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8" descr="idaho-08121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800" y="4800600"/>
            <a:ext cx="2371725" cy="18288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9"/>
            <a:ext cx="8229600" cy="879237"/>
          </a:xfrm>
        </p:spPr>
        <p:txBody>
          <a:bodyPr/>
          <a:lstStyle/>
          <a:p>
            <a:r>
              <a:rPr lang="en-US" dirty="0" smtClean="0"/>
              <a:t>Muffler Comparison: More Details</a:t>
            </a:r>
            <a:endParaRPr lang="en-US" dirty="0"/>
          </a:p>
        </p:txBody>
      </p:sp>
      <p:sp>
        <p:nvSpPr>
          <p:cNvPr id="7" name="TextBox 6"/>
          <p:cNvSpPr txBox="1"/>
          <p:nvPr/>
        </p:nvSpPr>
        <p:spPr>
          <a:xfrm>
            <a:off x="2071077" y="890106"/>
            <a:ext cx="1366931" cy="461665"/>
          </a:xfrm>
          <a:prstGeom prst="rect">
            <a:avLst/>
          </a:prstGeom>
          <a:noFill/>
        </p:spPr>
        <p:txBody>
          <a:bodyPr wrap="none" rtlCol="0">
            <a:spAutoFit/>
          </a:bodyPr>
          <a:lstStyle/>
          <a:p>
            <a:r>
              <a:rPr lang="en-US" sz="2400" b="1" dirty="0" smtClean="0"/>
              <a:t>Muffler 1</a:t>
            </a:r>
            <a:endParaRPr lang="en-US" sz="2400" b="1" dirty="0"/>
          </a:p>
        </p:txBody>
      </p:sp>
      <p:sp>
        <p:nvSpPr>
          <p:cNvPr id="10" name="TextBox 9"/>
          <p:cNvSpPr txBox="1"/>
          <p:nvPr/>
        </p:nvSpPr>
        <p:spPr>
          <a:xfrm>
            <a:off x="6692494" y="890106"/>
            <a:ext cx="1997963" cy="461665"/>
          </a:xfrm>
          <a:prstGeom prst="rect">
            <a:avLst/>
          </a:prstGeom>
          <a:noFill/>
        </p:spPr>
        <p:txBody>
          <a:bodyPr wrap="none" rtlCol="0">
            <a:spAutoFit/>
          </a:bodyPr>
          <a:lstStyle/>
          <a:p>
            <a:r>
              <a:rPr lang="en-US" sz="2400" b="1" dirty="0" smtClean="0"/>
              <a:t>Mufflers 1 &amp; 2</a:t>
            </a:r>
            <a:endParaRPr lang="en-US" sz="2400" b="1" dirty="0"/>
          </a:p>
        </p:txBody>
      </p:sp>
      <p:sp>
        <p:nvSpPr>
          <p:cNvPr id="15" name="TextBox 14"/>
          <p:cNvSpPr txBox="1"/>
          <p:nvPr/>
        </p:nvSpPr>
        <p:spPr>
          <a:xfrm>
            <a:off x="390769" y="4767024"/>
            <a:ext cx="8558753" cy="2031325"/>
          </a:xfrm>
          <a:prstGeom prst="rect">
            <a:avLst/>
          </a:prstGeom>
          <a:noFill/>
        </p:spPr>
        <p:txBody>
          <a:bodyPr wrap="none" rtlCol="0">
            <a:spAutoFit/>
          </a:bodyPr>
          <a:lstStyle/>
          <a:p>
            <a:r>
              <a:rPr lang="en-US" b="1" dirty="0" smtClean="0"/>
              <a:t>Key Messages:</a:t>
            </a:r>
          </a:p>
          <a:p>
            <a:pPr marL="342900" indent="-342900">
              <a:buAutoNum type="arabicPeriod"/>
            </a:pPr>
            <a:r>
              <a:rPr lang="en-US" dirty="0" smtClean="0"/>
              <a:t>Mufflers help reduce acoustic noise (see red curves on each.)</a:t>
            </a:r>
          </a:p>
          <a:p>
            <a:pPr marL="342900" indent="-342900">
              <a:buAutoNum type="arabicPeriod"/>
            </a:pPr>
            <a:r>
              <a:rPr lang="en-US" dirty="0" smtClean="0"/>
              <a:t>Mufflers 1 and 2 together are more effective than just muffler 1</a:t>
            </a:r>
          </a:p>
          <a:p>
            <a:pPr marL="342900" indent="-342900">
              <a:buAutoNum type="arabicPeriod"/>
            </a:pPr>
            <a:r>
              <a:rPr lang="en-US" dirty="0" smtClean="0"/>
              <a:t>Use of both mufflers resulted in continuous measurements during the entire flight</a:t>
            </a:r>
            <a:br>
              <a:rPr lang="en-US" dirty="0" smtClean="0"/>
            </a:br>
            <a:endParaRPr lang="en-US" dirty="0" smtClean="0"/>
          </a:p>
          <a:p>
            <a:pPr marL="342900" indent="-342900">
              <a:buAutoNum type="arabicPeriod"/>
            </a:pPr>
            <a:r>
              <a:rPr lang="en-US" dirty="0" smtClean="0"/>
              <a:t>Will install muffler 3 in place of muffler 2, and will try the acoustic resistor on the inlet</a:t>
            </a:r>
            <a:br>
              <a:rPr lang="en-US" dirty="0" smtClean="0"/>
            </a:br>
            <a:r>
              <a:rPr lang="en-US" dirty="0" smtClean="0"/>
              <a:t>along with sound insulation on the PAS laser cavity  </a:t>
            </a:r>
          </a:p>
        </p:txBody>
      </p:sp>
      <p:pic>
        <p:nvPicPr>
          <p:cNvPr id="3" name="Picture 2" descr="BabsQUICKlook23July2013_MoreDetail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481" y="1253803"/>
            <a:ext cx="4572000" cy="3513221"/>
          </a:xfrm>
          <a:prstGeom prst="rect">
            <a:avLst/>
          </a:prstGeom>
        </p:spPr>
      </p:pic>
      <p:pic>
        <p:nvPicPr>
          <p:cNvPr id="5" name="Picture 4" descr="Babs6Aug2013graphDETAIL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253803"/>
            <a:ext cx="4572000" cy="3513221"/>
          </a:xfrm>
          <a:prstGeom prst="rect">
            <a:avLst/>
          </a:prstGeom>
        </p:spPr>
      </p:pic>
    </p:spTree>
    <p:extLst>
      <p:ext uri="{BB962C8B-B14F-4D97-AF65-F5344CB8AC3E}">
        <p14:creationId xmlns:p14="http://schemas.microsoft.com/office/powerpoint/2010/main" val="3797778695"/>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70"/>
            <a:ext cx="9144000" cy="769274"/>
          </a:xfrm>
        </p:spPr>
        <p:txBody>
          <a:bodyPr>
            <a:normAutofit fontScale="90000"/>
          </a:bodyPr>
          <a:lstStyle/>
          <a:p>
            <a:r>
              <a:rPr lang="en-US" dirty="0" smtClean="0"/>
              <a:t>Muffler and Acoustic Resistor Comparison</a:t>
            </a:r>
            <a:endParaRPr lang="en-US" dirty="0"/>
          </a:p>
        </p:txBody>
      </p:sp>
      <p:sp>
        <p:nvSpPr>
          <p:cNvPr id="7" name="TextBox 6"/>
          <p:cNvSpPr txBox="1"/>
          <p:nvPr/>
        </p:nvSpPr>
        <p:spPr>
          <a:xfrm>
            <a:off x="472412" y="1343806"/>
            <a:ext cx="3825086" cy="461665"/>
          </a:xfrm>
          <a:prstGeom prst="rect">
            <a:avLst/>
          </a:prstGeom>
          <a:noFill/>
        </p:spPr>
        <p:txBody>
          <a:bodyPr wrap="none" rtlCol="0">
            <a:spAutoFit/>
          </a:bodyPr>
          <a:lstStyle/>
          <a:p>
            <a:r>
              <a:rPr lang="en-US" sz="2400" b="1" dirty="0" smtClean="0"/>
              <a:t>Muffler 1 + Acoustic Resistor</a:t>
            </a:r>
            <a:endParaRPr lang="en-US" sz="2400" b="1" dirty="0"/>
          </a:p>
        </p:txBody>
      </p:sp>
      <p:sp>
        <p:nvSpPr>
          <p:cNvPr id="10" name="TextBox 9"/>
          <p:cNvSpPr txBox="1"/>
          <p:nvPr/>
        </p:nvSpPr>
        <p:spPr>
          <a:xfrm>
            <a:off x="6093780" y="882141"/>
            <a:ext cx="1997963" cy="461665"/>
          </a:xfrm>
          <a:prstGeom prst="rect">
            <a:avLst/>
          </a:prstGeom>
          <a:noFill/>
        </p:spPr>
        <p:txBody>
          <a:bodyPr wrap="none" rtlCol="0">
            <a:spAutoFit/>
          </a:bodyPr>
          <a:lstStyle/>
          <a:p>
            <a:r>
              <a:rPr lang="en-US" sz="2400" b="1" dirty="0" smtClean="0"/>
              <a:t>Mufflers 1 &amp; 2</a:t>
            </a:r>
            <a:endParaRPr lang="en-US" sz="2400" b="1" dirty="0"/>
          </a:p>
        </p:txBody>
      </p:sp>
      <p:sp>
        <p:nvSpPr>
          <p:cNvPr id="15" name="TextBox 14"/>
          <p:cNvSpPr txBox="1"/>
          <p:nvPr/>
        </p:nvSpPr>
        <p:spPr>
          <a:xfrm>
            <a:off x="390769" y="4767024"/>
            <a:ext cx="8853706" cy="1754327"/>
          </a:xfrm>
          <a:prstGeom prst="rect">
            <a:avLst/>
          </a:prstGeom>
          <a:noFill/>
        </p:spPr>
        <p:txBody>
          <a:bodyPr wrap="none" rtlCol="0">
            <a:spAutoFit/>
          </a:bodyPr>
          <a:lstStyle/>
          <a:p>
            <a:r>
              <a:rPr lang="en-US" b="1" dirty="0" smtClean="0"/>
              <a:t>Key Messages:</a:t>
            </a:r>
          </a:p>
          <a:p>
            <a:pPr marL="342900" indent="-342900">
              <a:buAutoNum type="arabicPeriod"/>
            </a:pPr>
            <a:r>
              <a:rPr lang="en-US" dirty="0" smtClean="0"/>
              <a:t>Looking back to the 11</a:t>
            </a:r>
            <a:r>
              <a:rPr lang="en-US" baseline="30000" dirty="0" smtClean="0"/>
              <a:t>th</a:t>
            </a:r>
            <a:r>
              <a:rPr lang="en-US" dirty="0" smtClean="0"/>
              <a:t> of July, I misinterpreted the effectiveness of the acoustic resistor.</a:t>
            </a:r>
          </a:p>
          <a:p>
            <a:pPr marL="342900" indent="-342900">
              <a:buAutoNum type="arabicPeriod"/>
            </a:pPr>
            <a:r>
              <a:rPr lang="en-US" dirty="0" smtClean="0"/>
              <a:t>The noise spectrum with the acoustic resistor and muffler 1 is lowest (see red curves).</a:t>
            </a:r>
          </a:p>
          <a:p>
            <a:pPr marL="342900" indent="-342900">
              <a:buAutoNum type="arabicPeriod"/>
            </a:pPr>
            <a:r>
              <a:rPr lang="en-US" dirty="0" smtClean="0"/>
              <a:t>Will install muffler 3 in place of muffler 2, and will </a:t>
            </a:r>
            <a:r>
              <a:rPr lang="en-US" b="1" dirty="0" smtClean="0"/>
              <a:t>definitely</a:t>
            </a:r>
            <a:r>
              <a:rPr lang="en-US" dirty="0" smtClean="0"/>
              <a:t> put the acoustic resistor </a:t>
            </a:r>
            <a:br>
              <a:rPr lang="en-US" dirty="0" smtClean="0"/>
            </a:br>
            <a:r>
              <a:rPr lang="en-US" dirty="0" smtClean="0"/>
              <a:t>on the inlet along with sound insulation on the PAS laser cavity. The acoustic resistor</a:t>
            </a:r>
            <a:br>
              <a:rPr lang="en-US" dirty="0" smtClean="0"/>
            </a:br>
            <a:r>
              <a:rPr lang="en-US" dirty="0" smtClean="0"/>
              <a:t>should be in front of the first muffler, closest to the inlet.</a:t>
            </a:r>
          </a:p>
        </p:txBody>
      </p:sp>
      <p:pic>
        <p:nvPicPr>
          <p:cNvPr id="5" name="Picture 4" descr="Babs6Aug2013graphDETAIL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0" y="1253803"/>
            <a:ext cx="4572000" cy="3513221"/>
          </a:xfrm>
          <a:prstGeom prst="rect">
            <a:avLst/>
          </a:prstGeom>
        </p:spPr>
      </p:pic>
      <p:pic>
        <p:nvPicPr>
          <p:cNvPr id="4" name="Picture 3" descr="11July2013_plotBabsDETAIL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41500"/>
            <a:ext cx="4572000" cy="2925524"/>
          </a:xfrm>
          <a:prstGeom prst="rect">
            <a:avLst/>
          </a:prstGeom>
        </p:spPr>
      </p:pic>
    </p:spTree>
    <p:extLst>
      <p:ext uri="{BB962C8B-B14F-4D97-AF65-F5344CB8AC3E}">
        <p14:creationId xmlns:p14="http://schemas.microsoft.com/office/powerpoint/2010/main" val="490746368"/>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5"/>
            <a:ext cx="8229600" cy="1143000"/>
          </a:xfrm>
        </p:spPr>
        <p:txBody>
          <a:bodyPr/>
          <a:lstStyle/>
          <a:p>
            <a:r>
              <a:rPr lang="en-US" dirty="0" smtClean="0"/>
              <a:t>Comparison of </a:t>
            </a:r>
            <a:r>
              <a:rPr lang="en-US" dirty="0" err="1" smtClean="0"/>
              <a:t>Babs</a:t>
            </a:r>
            <a:r>
              <a:rPr lang="en-US" dirty="0" smtClean="0"/>
              <a:t> and </a:t>
            </a:r>
            <a:r>
              <a:rPr lang="en-US" dirty="0" err="1" smtClean="0"/>
              <a:t>Bsca</a:t>
            </a:r>
            <a:r>
              <a:rPr lang="en-US" dirty="0" smtClean="0"/>
              <a:t> </a:t>
            </a:r>
            <a:endParaRPr lang="en-US" dirty="0"/>
          </a:p>
        </p:txBody>
      </p:sp>
      <p:pic>
        <p:nvPicPr>
          <p:cNvPr id="4" name="Picture 3" descr="BabsBscaComparisonWithAverag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3929" y="1145495"/>
            <a:ext cx="6731000" cy="3759200"/>
          </a:xfrm>
          <a:prstGeom prst="rect">
            <a:avLst/>
          </a:prstGeom>
        </p:spPr>
      </p:pic>
      <p:sp>
        <p:nvSpPr>
          <p:cNvPr id="5" name="TextBox 4"/>
          <p:cNvSpPr txBox="1"/>
          <p:nvPr/>
        </p:nvSpPr>
        <p:spPr>
          <a:xfrm>
            <a:off x="616858" y="5415643"/>
            <a:ext cx="6835074" cy="1200329"/>
          </a:xfrm>
          <a:prstGeom prst="rect">
            <a:avLst/>
          </a:prstGeom>
          <a:noFill/>
        </p:spPr>
        <p:txBody>
          <a:bodyPr wrap="none" rtlCol="0">
            <a:spAutoFit/>
          </a:bodyPr>
          <a:lstStyle/>
          <a:p>
            <a:r>
              <a:rPr lang="en-US" dirty="0" err="1" smtClean="0"/>
              <a:t>BabsNew</a:t>
            </a:r>
            <a:r>
              <a:rPr lang="en-US" dirty="0" smtClean="0"/>
              <a:t> = </a:t>
            </a:r>
            <a:r>
              <a:rPr lang="en-US" dirty="0" err="1" smtClean="0"/>
              <a:t>BabsOld</a:t>
            </a:r>
            <a:r>
              <a:rPr lang="en-US" dirty="0" smtClean="0"/>
              <a:t> + background – 65 Mm</a:t>
            </a:r>
            <a:r>
              <a:rPr lang="en-US" baseline="30000" dirty="0" smtClean="0"/>
              <a:t>-1</a:t>
            </a:r>
            <a:r>
              <a:rPr lang="en-US" dirty="0" smtClean="0"/>
              <a:t> processing of absorption.</a:t>
            </a:r>
          </a:p>
          <a:p>
            <a:r>
              <a:rPr lang="en-US" dirty="0" smtClean="0"/>
              <a:t>100 points averaged.</a:t>
            </a:r>
          </a:p>
          <a:p>
            <a:endParaRPr lang="en-US" dirty="0"/>
          </a:p>
          <a:p>
            <a:r>
              <a:rPr lang="en-US" dirty="0" smtClean="0"/>
              <a:t>The main event is resolvable.</a:t>
            </a:r>
          </a:p>
        </p:txBody>
      </p:sp>
    </p:spTree>
    <p:extLst>
      <p:ext uri="{BB962C8B-B14F-4D97-AF65-F5344CB8AC3E}">
        <p14:creationId xmlns:p14="http://schemas.microsoft.com/office/powerpoint/2010/main" val="2527350567"/>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8"/>
            <a:ext cx="8229600" cy="1143000"/>
          </a:xfrm>
        </p:spPr>
        <p:txBody>
          <a:bodyPr/>
          <a:lstStyle/>
          <a:p>
            <a:r>
              <a:rPr lang="en-US" dirty="0" smtClean="0"/>
              <a:t>Flight on 9 August 2013</a:t>
            </a:r>
            <a:endParaRPr lang="en-US" dirty="0"/>
          </a:p>
        </p:txBody>
      </p:sp>
      <p:sp>
        <p:nvSpPr>
          <p:cNvPr id="5" name="TextBox 4"/>
          <p:cNvSpPr txBox="1"/>
          <p:nvPr/>
        </p:nvSpPr>
        <p:spPr>
          <a:xfrm>
            <a:off x="1498600" y="2279134"/>
            <a:ext cx="6255038" cy="584776"/>
          </a:xfrm>
          <a:prstGeom prst="rect">
            <a:avLst/>
          </a:prstGeom>
          <a:noFill/>
        </p:spPr>
        <p:txBody>
          <a:bodyPr wrap="none" rtlCol="0">
            <a:spAutoFit/>
          </a:bodyPr>
          <a:lstStyle/>
          <a:p>
            <a:r>
              <a:rPr lang="en-US" sz="3200" dirty="0" smtClean="0"/>
              <a:t>Returned to the </a:t>
            </a:r>
            <a:r>
              <a:rPr lang="en-US" sz="3200" dirty="0" err="1"/>
              <a:t>C</a:t>
            </a:r>
            <a:r>
              <a:rPr lang="en-US" sz="3200" dirty="0" err="1" smtClean="0"/>
              <a:t>olockum</a:t>
            </a:r>
            <a:r>
              <a:rPr lang="en-US" sz="3200" dirty="0" smtClean="0"/>
              <a:t> </a:t>
            </a:r>
            <a:r>
              <a:rPr lang="en-US" sz="3200" dirty="0"/>
              <a:t>Tarps F</a:t>
            </a:r>
            <a:r>
              <a:rPr lang="en-US" sz="3200" dirty="0" smtClean="0"/>
              <a:t>ire</a:t>
            </a:r>
            <a:endParaRPr lang="en-US" sz="3200" dirty="0"/>
          </a:p>
        </p:txBody>
      </p:sp>
    </p:spTree>
    <p:extLst>
      <p:ext uri="{BB962C8B-B14F-4D97-AF65-F5344CB8AC3E}">
        <p14:creationId xmlns:p14="http://schemas.microsoft.com/office/powerpoint/2010/main" val="7393246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Absorption and Scattering Components</a:t>
            </a:r>
            <a:endParaRPr lang="en-US" dirty="0"/>
          </a:p>
        </p:txBody>
      </p:sp>
      <p:pic>
        <p:nvPicPr>
          <p:cNvPr id="4" name="Picture 3" descr="BabsComponent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12901"/>
            <a:ext cx="4572000" cy="3483883"/>
          </a:xfrm>
          <a:prstGeom prst="rect">
            <a:avLst/>
          </a:prstGeom>
        </p:spPr>
      </p:pic>
      <p:pic>
        <p:nvPicPr>
          <p:cNvPr id="5" name="Picture 4" descr="BscaComponen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967141"/>
            <a:ext cx="4572000" cy="3129643"/>
          </a:xfrm>
          <a:prstGeom prst="rect">
            <a:avLst/>
          </a:prstGeom>
        </p:spPr>
      </p:pic>
      <p:sp>
        <p:nvSpPr>
          <p:cNvPr id="6" name="TextBox 5"/>
          <p:cNvSpPr txBox="1"/>
          <p:nvPr/>
        </p:nvSpPr>
        <p:spPr>
          <a:xfrm>
            <a:off x="609600" y="5651500"/>
            <a:ext cx="5380424" cy="923330"/>
          </a:xfrm>
          <a:prstGeom prst="rect">
            <a:avLst/>
          </a:prstGeom>
          <a:noFill/>
        </p:spPr>
        <p:txBody>
          <a:bodyPr wrap="none" rtlCol="0">
            <a:spAutoFit/>
          </a:bodyPr>
          <a:lstStyle/>
          <a:p>
            <a:r>
              <a:rPr lang="en-US" dirty="0" smtClean="0"/>
              <a:t>Some very clear spikes were observed.</a:t>
            </a:r>
          </a:p>
          <a:p>
            <a:r>
              <a:rPr lang="en-US" dirty="0" smtClean="0"/>
              <a:t>Absorption needs some smoothing and zero correction.</a:t>
            </a:r>
          </a:p>
          <a:p>
            <a:r>
              <a:rPr lang="en-US" dirty="0" err="1" smtClean="0"/>
              <a:t>Babs</a:t>
            </a:r>
            <a:r>
              <a:rPr lang="en-US" dirty="0" smtClean="0"/>
              <a:t> = (</a:t>
            </a:r>
            <a:r>
              <a:rPr lang="en-US" dirty="0" err="1" smtClean="0"/>
              <a:t>Babs</a:t>
            </a:r>
            <a:r>
              <a:rPr lang="en-US" dirty="0" smtClean="0"/>
              <a:t> + Background – 60 Mm-1 ) * Q / 65</a:t>
            </a:r>
            <a:endParaRPr lang="en-US" dirty="0"/>
          </a:p>
        </p:txBody>
      </p:sp>
    </p:spTree>
    <p:extLst>
      <p:ext uri="{BB962C8B-B14F-4D97-AF65-F5344CB8AC3E}">
        <p14:creationId xmlns:p14="http://schemas.microsoft.com/office/powerpoint/2010/main" val="287484657"/>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Resonator Qualities</a:t>
            </a:r>
            <a:endParaRPr lang="en-US" dirty="0"/>
          </a:p>
        </p:txBody>
      </p:sp>
      <p:pic>
        <p:nvPicPr>
          <p:cNvPr id="4" name="Picture 3" descr="resonancecomponent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6200" y="1536700"/>
            <a:ext cx="6451600" cy="4648200"/>
          </a:xfrm>
          <a:prstGeom prst="rect">
            <a:avLst/>
          </a:prstGeom>
        </p:spPr>
      </p:pic>
    </p:spTree>
    <p:extLst>
      <p:ext uri="{BB962C8B-B14F-4D97-AF65-F5344CB8AC3E}">
        <p14:creationId xmlns:p14="http://schemas.microsoft.com/office/powerpoint/2010/main" val="424417610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Refined Time Series</a:t>
            </a:r>
            <a:endParaRPr lang="en-US" dirty="0"/>
          </a:p>
        </p:txBody>
      </p:sp>
      <p:pic>
        <p:nvPicPr>
          <p:cNvPr id="5" name="Picture 4" descr="RefinedBabsBscaTimeSeri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1600" y="1282700"/>
            <a:ext cx="6388100" cy="4279900"/>
          </a:xfrm>
          <a:prstGeom prst="rect">
            <a:avLst/>
          </a:prstGeom>
        </p:spPr>
      </p:pic>
    </p:spTree>
    <p:extLst>
      <p:ext uri="{BB962C8B-B14F-4D97-AF65-F5344CB8AC3E}">
        <p14:creationId xmlns:p14="http://schemas.microsoft.com/office/powerpoint/2010/main" val="35267213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229600" cy="1143000"/>
          </a:xfrm>
        </p:spPr>
        <p:txBody>
          <a:bodyPr/>
          <a:lstStyle/>
          <a:p>
            <a:r>
              <a:rPr lang="en-US" dirty="0" smtClean="0"/>
              <a:t>Single Scattering Albedo at 355 nm</a:t>
            </a:r>
            <a:endParaRPr lang="en-US" dirty="0"/>
          </a:p>
        </p:txBody>
      </p:sp>
      <p:pic>
        <p:nvPicPr>
          <p:cNvPr id="5" name="Picture 4" descr="SingleScatterAlbed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7164" y="1282700"/>
            <a:ext cx="7315200" cy="5035718"/>
          </a:xfrm>
          <a:prstGeom prst="rect">
            <a:avLst/>
          </a:prstGeom>
        </p:spPr>
      </p:pic>
    </p:spTree>
    <p:extLst>
      <p:ext uri="{BB962C8B-B14F-4D97-AF65-F5344CB8AC3E}">
        <p14:creationId xmlns:p14="http://schemas.microsoft.com/office/powerpoint/2010/main" val="150872542"/>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0262"/>
          </a:xfrm>
        </p:spPr>
        <p:txBody>
          <a:bodyPr/>
          <a:lstStyle/>
          <a:p>
            <a:r>
              <a:rPr lang="en-US" dirty="0" smtClean="0"/>
              <a:t>Comparison of </a:t>
            </a:r>
            <a:r>
              <a:rPr lang="en-US" dirty="0" err="1" smtClean="0"/>
              <a:t>B</a:t>
            </a:r>
            <a:r>
              <a:rPr lang="en-US" baseline="-25000" dirty="0" err="1" smtClean="0"/>
              <a:t>sca</a:t>
            </a:r>
            <a:r>
              <a:rPr lang="en-US" dirty="0" smtClean="0"/>
              <a:t> and SSA</a:t>
            </a:r>
            <a:endParaRPr lang="en-US" dirty="0"/>
          </a:p>
        </p:txBody>
      </p:sp>
      <p:pic>
        <p:nvPicPr>
          <p:cNvPr id="4" name="Picture 3" descr="SSa_BscaCompariso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6300" y="830262"/>
            <a:ext cx="7315200" cy="4660156"/>
          </a:xfrm>
          <a:prstGeom prst="rect">
            <a:avLst/>
          </a:prstGeom>
        </p:spPr>
      </p:pic>
      <p:sp>
        <p:nvSpPr>
          <p:cNvPr id="5" name="TextBox 4"/>
          <p:cNvSpPr txBox="1"/>
          <p:nvPr/>
        </p:nvSpPr>
        <p:spPr>
          <a:xfrm>
            <a:off x="305654" y="5842000"/>
            <a:ext cx="8381146" cy="400110"/>
          </a:xfrm>
          <a:prstGeom prst="rect">
            <a:avLst/>
          </a:prstGeom>
          <a:noFill/>
        </p:spPr>
        <p:txBody>
          <a:bodyPr wrap="none" rtlCol="0">
            <a:spAutoFit/>
          </a:bodyPr>
          <a:lstStyle/>
          <a:p>
            <a:r>
              <a:rPr lang="en-US" sz="2000" dirty="0" smtClean="0"/>
              <a:t>Peaks of SSA (whitest aerosol) correspond with peaks of scattering coefficients.</a:t>
            </a:r>
            <a:endParaRPr lang="en-US" sz="2000" dirty="0"/>
          </a:p>
        </p:txBody>
      </p:sp>
    </p:spTree>
    <p:extLst>
      <p:ext uri="{BB962C8B-B14F-4D97-AF65-F5344CB8AC3E}">
        <p14:creationId xmlns:p14="http://schemas.microsoft.com/office/powerpoint/2010/main" val="360797250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271"/>
            <a:ext cx="9144000" cy="1143000"/>
          </a:xfrm>
        </p:spPr>
        <p:txBody>
          <a:bodyPr>
            <a:normAutofit fontScale="90000"/>
          </a:bodyPr>
          <a:lstStyle/>
          <a:p>
            <a:r>
              <a:rPr lang="en-US" dirty="0" smtClean="0"/>
              <a:t>Transmission Spectra of 3 Mufflers</a:t>
            </a:r>
            <a:br>
              <a:rPr lang="en-US" dirty="0" smtClean="0"/>
            </a:br>
            <a:r>
              <a:rPr lang="en-US" dirty="0" smtClean="0"/>
              <a:t>(obtained 12 August 2013 while in Pasco)</a:t>
            </a:r>
            <a:endParaRPr lang="en-US" dirty="0"/>
          </a:p>
        </p:txBody>
      </p:sp>
      <p:pic>
        <p:nvPicPr>
          <p:cNvPr id="4" name="Picture 3" descr="MeasuredMufflerSpectraAll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0263" y="1489603"/>
            <a:ext cx="5981700" cy="4622800"/>
          </a:xfrm>
          <a:prstGeom prst="rect">
            <a:avLst/>
          </a:prstGeom>
        </p:spPr>
      </p:pic>
    </p:spTree>
    <p:extLst>
      <p:ext uri="{BB962C8B-B14F-4D97-AF65-F5344CB8AC3E}">
        <p14:creationId xmlns:p14="http://schemas.microsoft.com/office/powerpoint/2010/main" val="7654453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30816_1153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3086100"/>
            <a:ext cx="4826000" cy="3619500"/>
          </a:xfrm>
          <a:prstGeom prst="rect">
            <a:avLst/>
          </a:prstGeom>
        </p:spPr>
      </p:pic>
      <p:pic>
        <p:nvPicPr>
          <p:cNvPr id="143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990600"/>
            <a:ext cx="29670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 descr="DSC0470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9906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descr="DSC07356.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81376" y="3559175"/>
            <a:ext cx="24812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DSC07355.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3581400"/>
            <a:ext cx="29718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5"/>
          <p:cNvSpPr txBox="1">
            <a:spLocks noChangeArrowheads="1"/>
          </p:cNvSpPr>
          <p:nvPr/>
        </p:nvSpPr>
        <p:spPr bwMode="auto">
          <a:xfrm>
            <a:off x="0" y="762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800" b="1">
                <a:solidFill>
                  <a:srgbClr val="000000"/>
                </a:solidFill>
                <a:latin typeface="Calibri" charset="0"/>
                <a:cs typeface="Times New Roman" charset="0"/>
              </a:rPr>
              <a:t>G-1 Platform</a:t>
            </a:r>
          </a:p>
        </p:txBody>
      </p:sp>
      <p:cxnSp>
        <p:nvCxnSpPr>
          <p:cNvPr id="10" name="Straight Connector 9"/>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descr="BBOP_PASCO 6.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05200" y="990600"/>
            <a:ext cx="2667000" cy="1967028"/>
          </a:xfrm>
          <a:prstGeom prst="rect">
            <a:avLst/>
          </a:prstGeom>
        </p:spPr>
      </p:pic>
      <p:sp>
        <p:nvSpPr>
          <p:cNvPr id="6" name="TextBox 5"/>
          <p:cNvSpPr txBox="1"/>
          <p:nvPr/>
        </p:nvSpPr>
        <p:spPr>
          <a:xfrm>
            <a:off x="5257800" y="6400800"/>
            <a:ext cx="1891138" cy="307777"/>
          </a:xfrm>
          <a:prstGeom prst="rect">
            <a:avLst/>
          </a:prstGeom>
          <a:noFill/>
        </p:spPr>
        <p:txBody>
          <a:bodyPr wrap="none" rtlCol="0">
            <a:spAutoFit/>
          </a:bodyPr>
          <a:lstStyle/>
          <a:p>
            <a:pPr defTabSz="914400" fontAlgn="base">
              <a:spcBef>
                <a:spcPct val="0"/>
              </a:spcBef>
              <a:spcAft>
                <a:spcPct val="0"/>
              </a:spcAft>
            </a:pPr>
            <a:r>
              <a:rPr lang="en-US" sz="1400" dirty="0" err="1" smtClean="0">
                <a:solidFill>
                  <a:srgbClr val="FF9900"/>
                </a:solidFill>
                <a:latin typeface="Arial" charset="0"/>
                <a:ea typeface="ＭＳ Ｐゴシック" charset="0"/>
                <a:cs typeface="ＭＳ Ｐゴシック" charset="0"/>
              </a:rPr>
              <a:t>S.Collier</a:t>
            </a:r>
            <a:r>
              <a:rPr lang="en-US" sz="1400" dirty="0" smtClean="0">
                <a:solidFill>
                  <a:srgbClr val="FF9900"/>
                </a:solidFill>
                <a:latin typeface="Arial" charset="0"/>
                <a:ea typeface="ＭＳ Ｐゴシック" charset="0"/>
                <a:cs typeface="ＭＳ Ｐゴシック" charset="0"/>
              </a:rPr>
              <a:t> and S. Zhou</a:t>
            </a:r>
            <a:endParaRPr lang="en-US" sz="1400" dirty="0">
              <a:solidFill>
                <a:srgbClr val="FF9900"/>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27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0500" y="18084"/>
            <a:ext cx="5143500" cy="6858000"/>
          </a:xfrm>
          <a:prstGeom prst="rect">
            <a:avLst/>
          </a:prstGeom>
        </p:spPr>
      </p:pic>
      <p:pic>
        <p:nvPicPr>
          <p:cNvPr id="4" name="Picture 3" descr="IMG_127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084"/>
            <a:ext cx="5143500" cy="6858000"/>
          </a:xfrm>
          <a:prstGeom prst="rect">
            <a:avLst/>
          </a:prstGeom>
        </p:spPr>
      </p:pic>
      <p:sp>
        <p:nvSpPr>
          <p:cNvPr id="2" name="Title 1"/>
          <p:cNvSpPr>
            <a:spLocks noGrp="1"/>
          </p:cNvSpPr>
          <p:nvPr>
            <p:ph type="title"/>
          </p:nvPr>
        </p:nvSpPr>
        <p:spPr>
          <a:xfrm>
            <a:off x="0" y="223327"/>
            <a:ext cx="9144000" cy="1143000"/>
          </a:xfrm>
        </p:spPr>
        <p:txBody>
          <a:bodyPr>
            <a:normAutofit fontScale="90000"/>
          </a:bodyPr>
          <a:lstStyle/>
          <a:p>
            <a:r>
              <a:rPr lang="en-US" dirty="0" smtClean="0">
                <a:solidFill>
                  <a:srgbClr val="FFFF00"/>
                </a:solidFill>
              </a:rPr>
              <a:t>Muffler 3 and Acoustic Resistor Installed</a:t>
            </a:r>
            <a:br>
              <a:rPr lang="en-US" dirty="0" smtClean="0">
                <a:solidFill>
                  <a:srgbClr val="FFFF00"/>
                </a:solidFill>
              </a:rPr>
            </a:br>
            <a:r>
              <a:rPr lang="en-US" dirty="0" smtClean="0">
                <a:solidFill>
                  <a:srgbClr val="FFFF00"/>
                </a:solidFill>
              </a:rPr>
              <a:t>on 12 August 2013</a:t>
            </a:r>
            <a:endParaRPr lang="en-US" dirty="0">
              <a:solidFill>
                <a:srgbClr val="FFFF00"/>
              </a:solidFill>
            </a:endParaRPr>
          </a:p>
        </p:txBody>
      </p:sp>
      <p:sp>
        <p:nvSpPr>
          <p:cNvPr id="6" name="TextBox 5"/>
          <p:cNvSpPr txBox="1"/>
          <p:nvPr/>
        </p:nvSpPr>
        <p:spPr>
          <a:xfrm>
            <a:off x="6324788" y="5799230"/>
            <a:ext cx="792404" cy="584776"/>
          </a:xfrm>
          <a:prstGeom prst="rect">
            <a:avLst/>
          </a:prstGeom>
          <a:noFill/>
        </p:spPr>
        <p:txBody>
          <a:bodyPr wrap="none" rtlCol="0">
            <a:spAutoFit/>
          </a:bodyPr>
          <a:lstStyle/>
          <a:p>
            <a:r>
              <a:rPr lang="en-US" sz="3200" dirty="0" smtClean="0">
                <a:solidFill>
                  <a:srgbClr val="FFFF00"/>
                </a:solidFill>
              </a:rPr>
              <a:t>PAS</a:t>
            </a:r>
            <a:endParaRPr lang="en-US" sz="3200" dirty="0">
              <a:solidFill>
                <a:srgbClr val="FFFF00"/>
              </a:solidFill>
            </a:endParaRPr>
          </a:p>
        </p:txBody>
      </p:sp>
      <p:sp>
        <p:nvSpPr>
          <p:cNvPr id="7" name="TextBox 6"/>
          <p:cNvSpPr txBox="1"/>
          <p:nvPr/>
        </p:nvSpPr>
        <p:spPr>
          <a:xfrm>
            <a:off x="5489340" y="6091618"/>
            <a:ext cx="698228" cy="584776"/>
          </a:xfrm>
          <a:prstGeom prst="rect">
            <a:avLst/>
          </a:prstGeom>
          <a:noFill/>
        </p:spPr>
        <p:txBody>
          <a:bodyPr wrap="none" rtlCol="0">
            <a:spAutoFit/>
          </a:bodyPr>
          <a:lstStyle/>
          <a:p>
            <a:r>
              <a:rPr lang="en-US" sz="3200" dirty="0" smtClean="0">
                <a:solidFill>
                  <a:srgbClr val="FFFF00"/>
                </a:solidFill>
              </a:rPr>
              <a:t>PTI</a:t>
            </a:r>
            <a:endParaRPr lang="en-US" sz="3200" dirty="0">
              <a:solidFill>
                <a:srgbClr val="FFFF00"/>
              </a:solidFill>
            </a:endParaRPr>
          </a:p>
        </p:txBody>
      </p:sp>
      <p:sp>
        <p:nvSpPr>
          <p:cNvPr id="8" name="TextBox 7"/>
          <p:cNvSpPr txBox="1"/>
          <p:nvPr/>
        </p:nvSpPr>
        <p:spPr>
          <a:xfrm>
            <a:off x="3367505" y="3040162"/>
            <a:ext cx="4243670" cy="2062103"/>
          </a:xfrm>
          <a:prstGeom prst="rect">
            <a:avLst/>
          </a:prstGeom>
          <a:noFill/>
        </p:spPr>
        <p:txBody>
          <a:bodyPr wrap="none" rtlCol="0">
            <a:spAutoFit/>
          </a:bodyPr>
          <a:lstStyle/>
          <a:p>
            <a:r>
              <a:rPr lang="en-US" sz="3200" dirty="0" smtClean="0">
                <a:solidFill>
                  <a:srgbClr val="FFFF00"/>
                </a:solidFill>
              </a:rPr>
              <a:t>Acoustic</a:t>
            </a:r>
          </a:p>
          <a:p>
            <a:r>
              <a:rPr lang="en-US" sz="3200" dirty="0" smtClean="0">
                <a:solidFill>
                  <a:srgbClr val="FFFF00"/>
                </a:solidFill>
              </a:rPr>
              <a:t>Resistor</a:t>
            </a:r>
          </a:p>
          <a:p>
            <a:r>
              <a:rPr lang="en-US" sz="3200" dirty="0" smtClean="0">
                <a:solidFill>
                  <a:srgbClr val="FFFF00"/>
                </a:solidFill>
              </a:rPr>
              <a:t>(0.025” diameter,</a:t>
            </a:r>
          </a:p>
          <a:p>
            <a:r>
              <a:rPr lang="en-US" sz="3200" dirty="0" smtClean="0">
                <a:solidFill>
                  <a:srgbClr val="FFFF00"/>
                </a:solidFill>
              </a:rPr>
              <a:t>1” long copper capillary)</a:t>
            </a:r>
            <a:endParaRPr lang="en-US" sz="3200" dirty="0">
              <a:solidFill>
                <a:srgbClr val="FFFF00"/>
              </a:solidFill>
            </a:endParaRPr>
          </a:p>
        </p:txBody>
      </p:sp>
      <p:cxnSp>
        <p:nvCxnSpPr>
          <p:cNvPr id="12" name="Straight Arrow Connector 11"/>
          <p:cNvCxnSpPr/>
          <p:nvPr/>
        </p:nvCxnSpPr>
        <p:spPr>
          <a:xfrm flipH="1">
            <a:off x="2142475" y="3771339"/>
            <a:ext cx="1225030" cy="641384"/>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0240860"/>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FFFF00"/>
                </a:solidFill>
              </a:rPr>
              <a:t>Moved the Acoustic Resistor To My System Only 13 August 2013</a:t>
            </a:r>
            <a:endParaRPr lang="en-US" dirty="0">
              <a:solidFill>
                <a:srgbClr val="FFFF00"/>
              </a:solidFill>
            </a:endParaRPr>
          </a:p>
        </p:txBody>
      </p:sp>
      <p:pic>
        <p:nvPicPr>
          <p:cNvPr id="4" name="Picture 3" descr="IMG_128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69941"/>
            <a:ext cx="3017520" cy="4023360"/>
          </a:xfrm>
          <a:prstGeom prst="rect">
            <a:avLst/>
          </a:prstGeom>
        </p:spPr>
      </p:pic>
      <p:pic>
        <p:nvPicPr>
          <p:cNvPr id="5" name="Picture 4" descr="IMG_128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6007" y="1269941"/>
            <a:ext cx="3017520" cy="4023360"/>
          </a:xfrm>
          <a:prstGeom prst="rect">
            <a:avLst/>
          </a:prstGeom>
        </p:spPr>
      </p:pic>
      <p:pic>
        <p:nvPicPr>
          <p:cNvPr id="6" name="Picture 5" descr="IMG_128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6480" y="1269941"/>
            <a:ext cx="3017520" cy="4023360"/>
          </a:xfrm>
          <a:prstGeom prst="rect">
            <a:avLst/>
          </a:prstGeom>
        </p:spPr>
      </p:pic>
      <p:sp>
        <p:nvSpPr>
          <p:cNvPr id="7" name="TextBox 6"/>
          <p:cNvSpPr txBox="1"/>
          <p:nvPr/>
        </p:nvSpPr>
        <p:spPr>
          <a:xfrm>
            <a:off x="108873" y="5426110"/>
            <a:ext cx="8922872" cy="923330"/>
          </a:xfrm>
          <a:prstGeom prst="rect">
            <a:avLst/>
          </a:prstGeom>
          <a:noFill/>
        </p:spPr>
        <p:txBody>
          <a:bodyPr wrap="square" rtlCol="0">
            <a:spAutoFit/>
          </a:bodyPr>
          <a:lstStyle/>
          <a:p>
            <a:r>
              <a:rPr lang="en-US" dirty="0" smtClean="0">
                <a:solidFill>
                  <a:srgbClr val="FFFF00"/>
                </a:solidFill>
              </a:rPr>
              <a:t>Acoustic resistor was found to cause the PTI to have excess noise when the PAS was in the</a:t>
            </a:r>
            <a:br>
              <a:rPr lang="en-US" dirty="0" smtClean="0">
                <a:solidFill>
                  <a:srgbClr val="FFFF00"/>
                </a:solidFill>
              </a:rPr>
            </a:br>
            <a:r>
              <a:rPr lang="en-US" dirty="0" smtClean="0">
                <a:solidFill>
                  <a:srgbClr val="FFFF00"/>
                </a:solidFill>
              </a:rPr>
              <a:t>zeroing phase.  </a:t>
            </a:r>
            <a:r>
              <a:rPr lang="en-US" dirty="0">
                <a:solidFill>
                  <a:srgbClr val="FFFF00"/>
                </a:solidFill>
              </a:rPr>
              <a:t> </a:t>
            </a:r>
            <a:r>
              <a:rPr lang="en-US" dirty="0" smtClean="0">
                <a:solidFill>
                  <a:srgbClr val="FFFF00"/>
                </a:solidFill>
              </a:rPr>
              <a:t>Now, with the acoustic resistor on my system only, the following pressures were observed.  </a:t>
            </a:r>
            <a:r>
              <a:rPr lang="en-US" dirty="0" err="1" smtClean="0">
                <a:solidFill>
                  <a:srgbClr val="FFFF00"/>
                </a:solidFill>
              </a:rPr>
              <a:t>P</a:t>
            </a:r>
            <a:r>
              <a:rPr lang="en-US" baseline="-25000" dirty="0" err="1" smtClean="0">
                <a:solidFill>
                  <a:srgbClr val="FFFF00"/>
                </a:solidFill>
              </a:rPr>
              <a:t>ambient</a:t>
            </a:r>
            <a:r>
              <a:rPr lang="en-US" dirty="0" smtClean="0">
                <a:solidFill>
                  <a:srgbClr val="FFFF00"/>
                </a:solidFill>
              </a:rPr>
              <a:t> = 1004 </a:t>
            </a:r>
            <a:r>
              <a:rPr lang="en-US" dirty="0" err="1" smtClean="0">
                <a:solidFill>
                  <a:srgbClr val="FFFF00"/>
                </a:solidFill>
              </a:rPr>
              <a:t>mb</a:t>
            </a:r>
            <a:r>
              <a:rPr lang="en-US" dirty="0" smtClean="0">
                <a:solidFill>
                  <a:srgbClr val="FFFF00"/>
                </a:solidFill>
              </a:rPr>
              <a:t>.  </a:t>
            </a:r>
            <a:r>
              <a:rPr lang="en-US" dirty="0" err="1" smtClean="0">
                <a:solidFill>
                  <a:srgbClr val="FFFF00"/>
                </a:solidFill>
              </a:rPr>
              <a:t>P</a:t>
            </a:r>
            <a:r>
              <a:rPr lang="en-US" baseline="-25000" dirty="0" err="1" smtClean="0">
                <a:solidFill>
                  <a:srgbClr val="FFFF00"/>
                </a:solidFill>
              </a:rPr>
              <a:t>instrument</a:t>
            </a:r>
            <a:r>
              <a:rPr lang="en-US" dirty="0" smtClean="0">
                <a:solidFill>
                  <a:srgbClr val="FFFF00"/>
                </a:solidFill>
              </a:rPr>
              <a:t> = 967 </a:t>
            </a:r>
            <a:r>
              <a:rPr lang="en-US" dirty="0" err="1" smtClean="0">
                <a:solidFill>
                  <a:srgbClr val="FFFF00"/>
                </a:solidFill>
              </a:rPr>
              <a:t>mb</a:t>
            </a:r>
            <a:r>
              <a:rPr lang="en-US" dirty="0" smtClean="0">
                <a:solidFill>
                  <a:srgbClr val="FFFF00"/>
                </a:solidFill>
              </a:rPr>
              <a:t>, = 950 </a:t>
            </a:r>
            <a:r>
              <a:rPr lang="en-US" dirty="0" err="1" smtClean="0">
                <a:solidFill>
                  <a:srgbClr val="FFFF00"/>
                </a:solidFill>
              </a:rPr>
              <a:t>mb</a:t>
            </a:r>
            <a:r>
              <a:rPr lang="en-US" dirty="0" smtClean="0">
                <a:solidFill>
                  <a:srgbClr val="FFFF00"/>
                </a:solidFill>
              </a:rPr>
              <a:t> when zeroing.</a:t>
            </a:r>
            <a:endParaRPr lang="en-US" dirty="0">
              <a:solidFill>
                <a:srgbClr val="FFFF00"/>
              </a:solidFill>
            </a:endParaRPr>
          </a:p>
        </p:txBody>
      </p:sp>
      <p:cxnSp>
        <p:nvCxnSpPr>
          <p:cNvPr id="9" name="Straight Arrow Connector 8"/>
          <p:cNvCxnSpPr/>
          <p:nvPr/>
        </p:nvCxnSpPr>
        <p:spPr>
          <a:xfrm flipH="1">
            <a:off x="8364628" y="1051870"/>
            <a:ext cx="192437" cy="3065816"/>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347965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8"/>
            <a:ext cx="8229600" cy="1143000"/>
          </a:xfrm>
        </p:spPr>
        <p:txBody>
          <a:bodyPr/>
          <a:lstStyle/>
          <a:p>
            <a:r>
              <a:rPr lang="en-US" dirty="0" smtClean="0">
                <a:solidFill>
                  <a:srgbClr val="FFFF00"/>
                </a:solidFill>
              </a:rPr>
              <a:t>Muffler 3 Construction</a:t>
            </a:r>
            <a:endParaRPr lang="en-US" dirty="0">
              <a:solidFill>
                <a:srgbClr val="FFFF00"/>
              </a:solidFill>
            </a:endParaRPr>
          </a:p>
        </p:txBody>
      </p:sp>
      <p:pic>
        <p:nvPicPr>
          <p:cNvPr id="4" name="Picture 3" descr="IMG_119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68320" y="1308100"/>
            <a:ext cx="3017520" cy="4023360"/>
          </a:xfrm>
          <a:prstGeom prst="rect">
            <a:avLst/>
          </a:prstGeom>
        </p:spPr>
      </p:pic>
      <p:pic>
        <p:nvPicPr>
          <p:cNvPr id="5" name="Picture 4" descr="IMG_12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08100"/>
            <a:ext cx="3017520" cy="4023360"/>
          </a:xfrm>
          <a:prstGeom prst="rect">
            <a:avLst/>
          </a:prstGeom>
        </p:spPr>
      </p:pic>
      <p:pic>
        <p:nvPicPr>
          <p:cNvPr id="6" name="Picture 5" descr="IMG_120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6480" y="1308100"/>
            <a:ext cx="3017520" cy="4023360"/>
          </a:xfrm>
          <a:prstGeom prst="rect">
            <a:avLst/>
          </a:prstGeom>
        </p:spPr>
      </p:pic>
      <p:sp>
        <p:nvSpPr>
          <p:cNvPr id="7" name="TextBox 6"/>
          <p:cNvSpPr txBox="1"/>
          <p:nvPr/>
        </p:nvSpPr>
        <p:spPr>
          <a:xfrm>
            <a:off x="342900" y="5537200"/>
            <a:ext cx="2121093" cy="646331"/>
          </a:xfrm>
          <a:prstGeom prst="rect">
            <a:avLst/>
          </a:prstGeom>
          <a:noFill/>
        </p:spPr>
        <p:txBody>
          <a:bodyPr wrap="none" rtlCol="0">
            <a:spAutoFit/>
          </a:bodyPr>
          <a:lstStyle/>
          <a:p>
            <a:r>
              <a:rPr lang="en-US" dirty="0" smtClean="0">
                <a:solidFill>
                  <a:srgbClr val="FFFF00"/>
                </a:solidFill>
              </a:rPr>
              <a:t>4.5” Diameter </a:t>
            </a:r>
            <a:br>
              <a:rPr lang="en-US" dirty="0" smtClean="0">
                <a:solidFill>
                  <a:srgbClr val="FFFF00"/>
                </a:solidFill>
              </a:rPr>
            </a:br>
            <a:r>
              <a:rPr lang="en-US" dirty="0" smtClean="0">
                <a:solidFill>
                  <a:srgbClr val="FFFF00"/>
                </a:solidFill>
              </a:rPr>
              <a:t>Sewer Pipe Cleanout</a:t>
            </a:r>
            <a:endParaRPr lang="en-US" dirty="0">
              <a:solidFill>
                <a:srgbClr val="FFFF00"/>
              </a:solidFill>
            </a:endParaRPr>
          </a:p>
        </p:txBody>
      </p:sp>
      <p:sp>
        <p:nvSpPr>
          <p:cNvPr id="8" name="TextBox 7"/>
          <p:cNvSpPr txBox="1"/>
          <p:nvPr/>
        </p:nvSpPr>
        <p:spPr>
          <a:xfrm>
            <a:off x="3530600" y="5537200"/>
            <a:ext cx="2261143" cy="1200329"/>
          </a:xfrm>
          <a:prstGeom prst="rect">
            <a:avLst/>
          </a:prstGeom>
          <a:noFill/>
        </p:spPr>
        <p:txBody>
          <a:bodyPr wrap="none" rtlCol="0">
            <a:spAutoFit/>
          </a:bodyPr>
          <a:lstStyle/>
          <a:p>
            <a:r>
              <a:rPr lang="en-US" dirty="0" smtClean="0">
                <a:solidFill>
                  <a:srgbClr val="FFFF00"/>
                </a:solidFill>
              </a:rPr>
              <a:t>Stainless steel screen</a:t>
            </a:r>
            <a:br>
              <a:rPr lang="en-US" dirty="0" smtClean="0">
                <a:solidFill>
                  <a:srgbClr val="FFFF00"/>
                </a:solidFill>
              </a:rPr>
            </a:br>
            <a:r>
              <a:rPr lang="en-US" dirty="0" smtClean="0">
                <a:solidFill>
                  <a:srgbClr val="FFFF00"/>
                </a:solidFill>
              </a:rPr>
              <a:t>is rolled up.  The foam</a:t>
            </a:r>
            <a:br>
              <a:rPr lang="en-US" dirty="0" smtClean="0">
                <a:solidFill>
                  <a:srgbClr val="FFFF00"/>
                </a:solidFill>
              </a:rPr>
            </a:br>
            <a:r>
              <a:rPr lang="en-US" dirty="0" smtClean="0">
                <a:solidFill>
                  <a:srgbClr val="FFFF00"/>
                </a:solidFill>
              </a:rPr>
              <a:t>is rolled around the </a:t>
            </a:r>
            <a:br>
              <a:rPr lang="en-US" dirty="0" smtClean="0">
                <a:solidFill>
                  <a:srgbClr val="FFFF00"/>
                </a:solidFill>
              </a:rPr>
            </a:br>
            <a:r>
              <a:rPr lang="en-US" dirty="0" smtClean="0">
                <a:solidFill>
                  <a:srgbClr val="FFFF00"/>
                </a:solidFill>
              </a:rPr>
              <a:t>screen.</a:t>
            </a:r>
          </a:p>
        </p:txBody>
      </p:sp>
      <p:sp>
        <p:nvSpPr>
          <p:cNvPr id="9" name="TextBox 8"/>
          <p:cNvSpPr txBox="1"/>
          <p:nvPr/>
        </p:nvSpPr>
        <p:spPr>
          <a:xfrm>
            <a:off x="6464300" y="5537200"/>
            <a:ext cx="2383886" cy="1200329"/>
          </a:xfrm>
          <a:prstGeom prst="rect">
            <a:avLst/>
          </a:prstGeom>
          <a:noFill/>
        </p:spPr>
        <p:txBody>
          <a:bodyPr wrap="none" rtlCol="0">
            <a:spAutoFit/>
          </a:bodyPr>
          <a:lstStyle/>
          <a:p>
            <a:r>
              <a:rPr lang="en-US" dirty="0" smtClean="0">
                <a:solidFill>
                  <a:srgbClr val="FFFF00"/>
                </a:solidFill>
              </a:rPr>
              <a:t>A feed through fitting is</a:t>
            </a:r>
            <a:br>
              <a:rPr lang="en-US" dirty="0" smtClean="0">
                <a:solidFill>
                  <a:srgbClr val="FFFF00"/>
                </a:solidFill>
              </a:rPr>
            </a:br>
            <a:r>
              <a:rPr lang="en-US" dirty="0" smtClean="0">
                <a:solidFill>
                  <a:srgbClr val="FFFF00"/>
                </a:solidFill>
              </a:rPr>
              <a:t>used.  The ‘</a:t>
            </a:r>
            <a:r>
              <a:rPr lang="en-US" dirty="0" err="1" smtClean="0">
                <a:solidFill>
                  <a:srgbClr val="FFFF00"/>
                </a:solidFill>
              </a:rPr>
              <a:t>dumbell</a:t>
            </a:r>
            <a:r>
              <a:rPr lang="en-US" dirty="0" smtClean="0">
                <a:solidFill>
                  <a:srgbClr val="FFFF00"/>
                </a:solidFill>
              </a:rPr>
              <a:t>’ on </a:t>
            </a:r>
            <a:br>
              <a:rPr lang="en-US" dirty="0" smtClean="0">
                <a:solidFill>
                  <a:srgbClr val="FFFF00"/>
                </a:solidFill>
              </a:rPr>
            </a:br>
            <a:r>
              <a:rPr lang="en-US" dirty="0" smtClean="0">
                <a:solidFill>
                  <a:srgbClr val="FFFF00"/>
                </a:solidFill>
              </a:rPr>
              <a:t>the right contacts the </a:t>
            </a:r>
            <a:br>
              <a:rPr lang="en-US" dirty="0" smtClean="0">
                <a:solidFill>
                  <a:srgbClr val="FFFF00"/>
                </a:solidFill>
              </a:rPr>
            </a:br>
            <a:r>
              <a:rPr lang="en-US" dirty="0" smtClean="0">
                <a:solidFill>
                  <a:srgbClr val="FFFF00"/>
                </a:solidFill>
              </a:rPr>
              <a:t>screen.</a:t>
            </a:r>
            <a:endParaRPr lang="en-US" dirty="0">
              <a:solidFill>
                <a:srgbClr val="FFFF00"/>
              </a:solidFill>
            </a:endParaRPr>
          </a:p>
        </p:txBody>
      </p:sp>
    </p:spTree>
    <p:extLst>
      <p:ext uri="{BB962C8B-B14F-4D97-AF65-F5344CB8AC3E}">
        <p14:creationId xmlns:p14="http://schemas.microsoft.com/office/powerpoint/2010/main" val="2898653017"/>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
            <a:ext cx="9144000" cy="548233"/>
          </a:xfrm>
        </p:spPr>
        <p:txBody>
          <a:bodyPr>
            <a:normAutofit fontScale="90000"/>
          </a:bodyPr>
          <a:lstStyle/>
          <a:p>
            <a:r>
              <a:rPr lang="en-US" dirty="0" smtClean="0"/>
              <a:t>Sound Attenuation by Acoustic Resistor </a:t>
            </a:r>
            <a:endParaRPr lang="en-US" dirty="0"/>
          </a:p>
        </p:txBody>
      </p:sp>
      <p:pic>
        <p:nvPicPr>
          <p:cNvPr id="4" name="Picture 3" descr="ModelAndMeasurementAcR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873152"/>
            <a:ext cx="4572000" cy="3822095"/>
          </a:xfrm>
          <a:prstGeom prst="rect">
            <a:avLst/>
          </a:prstGeom>
        </p:spPr>
      </p:pic>
      <p:pic>
        <p:nvPicPr>
          <p:cNvPr id="5" name="Picture 4" descr="VphaseAttenTubeZcrati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0355"/>
            <a:ext cx="4572000" cy="3194892"/>
          </a:xfrm>
          <a:prstGeom prst="rect">
            <a:avLst/>
          </a:prstGeom>
        </p:spPr>
      </p:pic>
      <p:pic>
        <p:nvPicPr>
          <p:cNvPr id="6" name="Picture 5" descr="acousticReflectorMeasurementSketc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1321" y="1422123"/>
            <a:ext cx="3761358" cy="969296"/>
          </a:xfrm>
          <a:prstGeom prst="rect">
            <a:avLst/>
          </a:prstGeom>
        </p:spPr>
      </p:pic>
    </p:spTree>
    <p:extLst>
      <p:ext uri="{BB962C8B-B14F-4D97-AF65-F5344CB8AC3E}">
        <p14:creationId xmlns:p14="http://schemas.microsoft.com/office/powerpoint/2010/main" val="55303191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MG_114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
        <p:nvSpPr>
          <p:cNvPr id="2" name="Title 1"/>
          <p:cNvSpPr>
            <a:spLocks noGrp="1"/>
          </p:cNvSpPr>
          <p:nvPr>
            <p:ph type="title"/>
          </p:nvPr>
        </p:nvSpPr>
        <p:spPr>
          <a:xfrm>
            <a:off x="457200" y="0"/>
            <a:ext cx="8229600" cy="1727965"/>
          </a:xfrm>
        </p:spPr>
        <p:txBody>
          <a:bodyPr>
            <a:normAutofit fontScale="90000"/>
          </a:bodyPr>
          <a:lstStyle/>
          <a:p>
            <a:r>
              <a:rPr lang="en-US" dirty="0" smtClean="0">
                <a:solidFill>
                  <a:srgbClr val="FFFF00"/>
                </a:solidFill>
              </a:rPr>
              <a:t>Acoustic Resistor for Low Frequency Damper: Wire Welding Tip with 0.025” Tube Diameter</a:t>
            </a:r>
            <a:endParaRPr lang="en-US" dirty="0">
              <a:solidFill>
                <a:srgbClr val="FFFF00"/>
              </a:solidFill>
            </a:endParaRPr>
          </a:p>
        </p:txBody>
      </p:sp>
    </p:spTree>
    <p:extLst>
      <p:ext uri="{BB962C8B-B14F-4D97-AF65-F5344CB8AC3E}">
        <p14:creationId xmlns:p14="http://schemas.microsoft.com/office/powerpoint/2010/main" val="1569501222"/>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Takeoff Procedures</a:t>
            </a:r>
            <a:endParaRPr lang="en-US" dirty="0"/>
          </a:p>
        </p:txBody>
      </p:sp>
      <p:sp>
        <p:nvSpPr>
          <p:cNvPr id="4" name="TextBox 3"/>
          <p:cNvSpPr txBox="1"/>
          <p:nvPr/>
        </p:nvSpPr>
        <p:spPr>
          <a:xfrm>
            <a:off x="627921" y="1943100"/>
            <a:ext cx="7332776" cy="3539431"/>
          </a:xfrm>
          <a:prstGeom prst="rect">
            <a:avLst/>
          </a:prstGeom>
          <a:noFill/>
        </p:spPr>
        <p:txBody>
          <a:bodyPr wrap="square" rtlCol="0">
            <a:spAutoFit/>
          </a:bodyPr>
          <a:lstStyle/>
          <a:p>
            <a:r>
              <a:rPr lang="en-US" sz="2800" dirty="0" smtClean="0"/>
              <a:t>The scroll pump (for the PAS and PTI among others) is turned off prior to take off.</a:t>
            </a:r>
          </a:p>
          <a:p>
            <a:endParaRPr lang="en-US" sz="2800" dirty="0"/>
          </a:p>
          <a:p>
            <a:r>
              <a:rPr lang="en-US" sz="2800" dirty="0" smtClean="0"/>
              <a:t>It is turned back on when in the air.</a:t>
            </a:r>
          </a:p>
          <a:p>
            <a:endParaRPr lang="en-US" sz="2800" dirty="0"/>
          </a:p>
          <a:p>
            <a:r>
              <a:rPr lang="en-US" sz="2800" dirty="0" smtClean="0"/>
              <a:t>The instrument pressure will therefore drop when the pump goes back on. </a:t>
            </a:r>
          </a:p>
          <a:p>
            <a:endParaRPr lang="en-US" sz="2800" dirty="0"/>
          </a:p>
        </p:txBody>
      </p:sp>
    </p:spTree>
    <p:extLst>
      <p:ext uri="{BB962C8B-B14F-4D97-AF65-F5344CB8AC3E}">
        <p14:creationId xmlns:p14="http://schemas.microsoft.com/office/powerpoint/2010/main" val="4271542900"/>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28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dirty="0" smtClean="0">
                <a:solidFill>
                  <a:srgbClr val="FFFF00"/>
                </a:solidFill>
              </a:rPr>
              <a:t>Al Jazeera Interviewing Jennifer Comstock of PNNL Concerning BBOP</a:t>
            </a:r>
            <a:endParaRPr lang="en-US" dirty="0">
              <a:solidFill>
                <a:srgbClr val="FFFF00"/>
              </a:solidFill>
            </a:endParaRPr>
          </a:p>
        </p:txBody>
      </p:sp>
    </p:spTree>
    <p:extLst>
      <p:ext uri="{BB962C8B-B14F-4D97-AF65-F5344CB8AC3E}">
        <p14:creationId xmlns:p14="http://schemas.microsoft.com/office/powerpoint/2010/main" val="2113773463"/>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idaho-08121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9100" y="165101"/>
            <a:ext cx="7315200" cy="6255809"/>
          </a:xfrm>
          <a:prstGeom prst="rect">
            <a:avLst/>
          </a:prstGeom>
        </p:spPr>
      </p:pic>
      <p:sp>
        <p:nvSpPr>
          <p:cNvPr id="2" name="Title 1"/>
          <p:cNvSpPr>
            <a:spLocks noGrp="1"/>
          </p:cNvSpPr>
          <p:nvPr>
            <p:ph type="title"/>
          </p:nvPr>
        </p:nvSpPr>
        <p:spPr>
          <a:xfrm>
            <a:off x="-173039" y="12708"/>
            <a:ext cx="5146678" cy="1143000"/>
          </a:xfrm>
        </p:spPr>
        <p:txBody>
          <a:bodyPr>
            <a:normAutofit fontScale="90000"/>
          </a:bodyPr>
          <a:lstStyle/>
          <a:p>
            <a:r>
              <a:rPr lang="en-US" dirty="0" smtClean="0">
                <a:solidFill>
                  <a:srgbClr val="FFFF00"/>
                </a:solidFill>
              </a:rPr>
              <a:t>Flight 13 August 2013</a:t>
            </a:r>
            <a:br>
              <a:rPr lang="en-US" dirty="0" smtClean="0">
                <a:solidFill>
                  <a:srgbClr val="FFFF00"/>
                </a:solidFill>
              </a:rPr>
            </a:br>
            <a:r>
              <a:rPr lang="en-US" dirty="0" smtClean="0">
                <a:solidFill>
                  <a:srgbClr val="FFFF00"/>
                </a:solidFill>
              </a:rPr>
              <a:t>Highlights Project Goals</a:t>
            </a:r>
            <a:endParaRPr lang="en-US" dirty="0">
              <a:solidFill>
                <a:srgbClr val="FFFF00"/>
              </a:solidFill>
            </a:endParaRPr>
          </a:p>
        </p:txBody>
      </p:sp>
      <p:sp>
        <p:nvSpPr>
          <p:cNvPr id="6" name="TextBox 5"/>
          <p:cNvSpPr txBox="1"/>
          <p:nvPr/>
        </p:nvSpPr>
        <p:spPr>
          <a:xfrm>
            <a:off x="0" y="5903893"/>
            <a:ext cx="4473200" cy="954107"/>
          </a:xfrm>
          <a:prstGeom prst="rect">
            <a:avLst/>
          </a:prstGeom>
          <a:noFill/>
        </p:spPr>
        <p:txBody>
          <a:bodyPr wrap="none" rtlCol="0">
            <a:spAutoFit/>
          </a:bodyPr>
          <a:lstStyle/>
          <a:p>
            <a:r>
              <a:rPr lang="en-US" sz="2800" dirty="0" smtClean="0">
                <a:solidFill>
                  <a:srgbClr val="FFFF00"/>
                </a:solidFill>
              </a:rPr>
              <a:t>Note the strong </a:t>
            </a:r>
            <a:br>
              <a:rPr lang="en-US" sz="2800" dirty="0" smtClean="0">
                <a:solidFill>
                  <a:srgbClr val="FFFF00"/>
                </a:solidFill>
              </a:rPr>
            </a:br>
            <a:r>
              <a:rPr lang="en-US" sz="2800" dirty="0" smtClean="0">
                <a:solidFill>
                  <a:srgbClr val="FFFF00"/>
                </a:solidFill>
              </a:rPr>
              <a:t>difference in the smoke color.</a:t>
            </a:r>
            <a:endParaRPr lang="en-US" sz="2800" dirty="0">
              <a:solidFill>
                <a:srgbClr val="FFFF00"/>
              </a:solidFill>
            </a:endParaRPr>
          </a:p>
        </p:txBody>
      </p:sp>
      <p:sp>
        <p:nvSpPr>
          <p:cNvPr id="7" name="TextBox 6"/>
          <p:cNvSpPr txBox="1"/>
          <p:nvPr/>
        </p:nvSpPr>
        <p:spPr>
          <a:xfrm>
            <a:off x="5146678" y="6332260"/>
            <a:ext cx="3857622" cy="523220"/>
          </a:xfrm>
          <a:prstGeom prst="rect">
            <a:avLst/>
          </a:prstGeom>
          <a:noFill/>
        </p:spPr>
        <p:txBody>
          <a:bodyPr wrap="none" rtlCol="0">
            <a:spAutoFit/>
          </a:bodyPr>
          <a:lstStyle/>
          <a:p>
            <a:r>
              <a:rPr lang="en-US" sz="2800" dirty="0" smtClean="0">
                <a:solidFill>
                  <a:srgbClr val="FFFF00"/>
                </a:solidFill>
              </a:rPr>
              <a:t>MOSIS Image From NASA</a:t>
            </a:r>
            <a:endParaRPr lang="en-US" sz="2800" dirty="0">
              <a:solidFill>
                <a:srgbClr val="FFFF00"/>
              </a:solidFill>
            </a:endParaRPr>
          </a:p>
        </p:txBody>
      </p:sp>
      <p:cxnSp>
        <p:nvCxnSpPr>
          <p:cNvPr id="9" name="Straight Arrow Connector 8"/>
          <p:cNvCxnSpPr/>
          <p:nvPr/>
        </p:nvCxnSpPr>
        <p:spPr>
          <a:xfrm flipV="1">
            <a:off x="2933700" y="2717800"/>
            <a:ext cx="1663700" cy="469900"/>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2806700"/>
            <a:ext cx="3649707" cy="1200328"/>
          </a:xfrm>
          <a:prstGeom prst="rect">
            <a:avLst/>
          </a:prstGeom>
          <a:noFill/>
        </p:spPr>
        <p:txBody>
          <a:bodyPr wrap="none" rtlCol="0">
            <a:spAutoFit/>
          </a:bodyPr>
          <a:lstStyle/>
          <a:p>
            <a:r>
              <a:rPr lang="en-US" sz="2400" dirty="0" smtClean="0">
                <a:solidFill>
                  <a:srgbClr val="FFFF00"/>
                </a:solidFill>
              </a:rPr>
              <a:t>How does the smoke</a:t>
            </a:r>
            <a:br>
              <a:rPr lang="en-US" sz="2400" dirty="0" smtClean="0">
                <a:solidFill>
                  <a:srgbClr val="FFFF00"/>
                </a:solidFill>
              </a:rPr>
            </a:br>
            <a:r>
              <a:rPr lang="en-US" sz="2400" dirty="0" smtClean="0">
                <a:solidFill>
                  <a:srgbClr val="FFFF00"/>
                </a:solidFill>
              </a:rPr>
              <a:t>optics and chemistry evolve</a:t>
            </a:r>
            <a:br>
              <a:rPr lang="en-US" sz="2400" dirty="0" smtClean="0">
                <a:solidFill>
                  <a:srgbClr val="FFFF00"/>
                </a:solidFill>
              </a:rPr>
            </a:br>
            <a:r>
              <a:rPr lang="en-US" sz="2400" dirty="0" smtClean="0">
                <a:solidFill>
                  <a:srgbClr val="FFFF00"/>
                </a:solidFill>
              </a:rPr>
              <a:t>downwind?</a:t>
            </a:r>
            <a:endParaRPr lang="en-US" sz="2400" dirty="0">
              <a:solidFill>
                <a:srgbClr val="FFFF00"/>
              </a:solidFill>
            </a:endParaRPr>
          </a:p>
        </p:txBody>
      </p:sp>
    </p:spTree>
    <p:extLst>
      <p:ext uri="{BB962C8B-B14F-4D97-AF65-F5344CB8AC3E}">
        <p14:creationId xmlns:p14="http://schemas.microsoft.com/office/powerpoint/2010/main" val="766066008"/>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ES_20130813_PonyComplexFire.gif">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9144000" cy="6858000"/>
          </a:xfrm>
          <a:prstGeom prst="rect">
            <a:avLst/>
          </a:prstGeom>
        </p:spPr>
      </p:pic>
      <p:sp>
        <p:nvSpPr>
          <p:cNvPr id="2" name="Title 1"/>
          <p:cNvSpPr>
            <a:spLocks noGrp="1"/>
          </p:cNvSpPr>
          <p:nvPr>
            <p:ph type="title"/>
          </p:nvPr>
        </p:nvSpPr>
        <p:spPr>
          <a:xfrm>
            <a:off x="0" y="0"/>
            <a:ext cx="9144001" cy="859196"/>
          </a:xfrm>
        </p:spPr>
        <p:txBody>
          <a:bodyPr>
            <a:noAutofit/>
          </a:bodyPr>
          <a:lstStyle/>
          <a:p>
            <a:r>
              <a:rPr lang="en-US" sz="3200" b="1" dirty="0" smtClean="0">
                <a:solidFill>
                  <a:srgbClr val="FFFF00"/>
                </a:solidFill>
              </a:rPr>
              <a:t>Dramatic GOES Satellite Imagery of Fire Dynamics</a:t>
            </a:r>
            <a:endParaRPr lang="en-US" sz="3200" b="1" dirty="0">
              <a:solidFill>
                <a:srgbClr val="FFFF00"/>
              </a:solidFill>
            </a:endParaRPr>
          </a:p>
        </p:txBody>
      </p:sp>
    </p:spTree>
    <p:extLst>
      <p:ext uri="{BB962C8B-B14F-4D97-AF65-F5344CB8AC3E}">
        <p14:creationId xmlns:p14="http://schemas.microsoft.com/office/powerpoint/2010/main" val="9501901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0"/>
            <a:ext cx="8225410" cy="1143000"/>
          </a:xfrm>
        </p:spPr>
        <p:txBody>
          <a:bodyPr/>
          <a:lstStyle/>
          <a:p>
            <a:r>
              <a:rPr lang="en-US" dirty="0" err="1" smtClean="0"/>
              <a:t>B</a:t>
            </a:r>
            <a:r>
              <a:rPr lang="en-US" baseline="-25000" dirty="0" err="1" smtClean="0"/>
              <a:t>abs</a:t>
            </a:r>
            <a:r>
              <a:rPr lang="en-US" dirty="0" smtClean="0"/>
              <a:t> Components: Huge Signals!</a:t>
            </a:r>
            <a:endParaRPr lang="en-US" dirty="0"/>
          </a:p>
        </p:txBody>
      </p:sp>
      <p:pic>
        <p:nvPicPr>
          <p:cNvPr id="4" name="Picture 3" descr="BabsComponent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09700" y="990599"/>
            <a:ext cx="6743700" cy="5120735"/>
          </a:xfrm>
          <a:prstGeom prst="rect">
            <a:avLst/>
          </a:prstGeom>
        </p:spPr>
      </p:pic>
      <p:sp>
        <p:nvSpPr>
          <p:cNvPr id="5" name="TextBox 4"/>
          <p:cNvSpPr txBox="1"/>
          <p:nvPr/>
        </p:nvSpPr>
        <p:spPr>
          <a:xfrm>
            <a:off x="609600" y="6146800"/>
            <a:ext cx="8161910" cy="646331"/>
          </a:xfrm>
          <a:prstGeom prst="rect">
            <a:avLst/>
          </a:prstGeom>
          <a:noFill/>
        </p:spPr>
        <p:txBody>
          <a:bodyPr wrap="none" rtlCol="0">
            <a:spAutoFit/>
          </a:bodyPr>
          <a:lstStyle/>
          <a:p>
            <a:r>
              <a:rPr lang="en-US" dirty="0" smtClean="0"/>
              <a:t>The noise floor is about 100 Mm</a:t>
            </a:r>
            <a:r>
              <a:rPr lang="en-US" baseline="30000" dirty="0" smtClean="0"/>
              <a:t>-1</a:t>
            </a:r>
            <a:r>
              <a:rPr lang="en-US" dirty="0" smtClean="0"/>
              <a:t>, much improvement with the muffler and acoustic</a:t>
            </a:r>
            <a:br>
              <a:rPr lang="en-US" dirty="0" smtClean="0"/>
            </a:br>
            <a:r>
              <a:rPr lang="en-US" dirty="0" smtClean="0"/>
              <a:t>resistor.</a:t>
            </a:r>
            <a:endParaRPr lang="en-US" dirty="0"/>
          </a:p>
        </p:txBody>
      </p:sp>
    </p:spTree>
    <p:extLst>
      <p:ext uri="{BB962C8B-B14F-4D97-AF65-F5344CB8AC3E}">
        <p14:creationId xmlns:p14="http://schemas.microsoft.com/office/powerpoint/2010/main" val="638410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txBox="1">
            <a:spLocks noChangeArrowheads="1"/>
          </p:cNvSpPr>
          <p:nvPr/>
        </p:nvSpPr>
        <p:spPr bwMode="auto">
          <a:xfrm>
            <a:off x="76200" y="838200"/>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228600"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20000"/>
              </a:spcBef>
              <a:spcAft>
                <a:spcPts val="1200"/>
              </a:spcAft>
              <a:buFont typeface="Wingdings" charset="0"/>
              <a:buNone/>
            </a:pPr>
            <a:r>
              <a:rPr lang="en-US">
                <a:solidFill>
                  <a:prstClr val="black"/>
                </a:solidFill>
                <a:ea typeface="ヒラギノ角ゴ ProN W3" charset="0"/>
              </a:rPr>
              <a:t>G1 was outfitted with two cameras: forward-looking and Nadar</a:t>
            </a:r>
            <a:endParaRPr lang="en-US">
              <a:solidFill>
                <a:srgbClr val="000000"/>
              </a:solidFill>
              <a:ea typeface="ヒラギノ角ゴ ProN W3" charset="0"/>
            </a:endParaRPr>
          </a:p>
        </p:txBody>
      </p:sp>
      <p:sp>
        <p:nvSpPr>
          <p:cNvPr id="16386" name="Text Box 5"/>
          <p:cNvSpPr txBox="1">
            <a:spLocks noChangeArrowheads="1"/>
          </p:cNvSpPr>
          <p:nvPr/>
        </p:nvSpPr>
        <p:spPr bwMode="auto">
          <a:xfrm>
            <a:off x="0" y="762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800" b="1">
                <a:solidFill>
                  <a:srgbClr val="000000"/>
                </a:solidFill>
                <a:latin typeface="Calibri" charset="0"/>
                <a:cs typeface="Times New Roman" charset="0"/>
              </a:rPr>
              <a:t>Scenes from BBOP: Wildfires</a:t>
            </a:r>
          </a:p>
        </p:txBody>
      </p:sp>
      <p:cxnSp>
        <p:nvCxnSpPr>
          <p:cNvPr id="14" name="Straight Connector 13"/>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6392" name="Rectangle 3"/>
          <p:cNvSpPr txBox="1">
            <a:spLocks noChangeArrowheads="1"/>
          </p:cNvSpPr>
          <p:nvPr/>
        </p:nvSpPr>
        <p:spPr bwMode="auto">
          <a:xfrm>
            <a:off x="228600" y="1371600"/>
            <a:ext cx="830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228600"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20000"/>
              </a:spcBef>
              <a:spcAft>
                <a:spcPts val="1200"/>
              </a:spcAft>
              <a:buFont typeface="Wingdings" charset="0"/>
              <a:buNone/>
            </a:pPr>
            <a:r>
              <a:rPr lang="en-US">
                <a:solidFill>
                  <a:prstClr val="black"/>
                </a:solidFill>
                <a:ea typeface="ヒラギノ角ゴ ProN W3" charset="0"/>
              </a:rPr>
              <a:t>Government Flats fire (2013-08-21) was one of the larger fires sampled during BBOP.  Over the course of 24-hrs, size increased by &gt; 2500 acres</a:t>
            </a:r>
            <a:endParaRPr lang="en-US">
              <a:solidFill>
                <a:srgbClr val="000000"/>
              </a:solidFill>
              <a:ea typeface="ヒラギノ角ゴ ProN W3" charset="0"/>
            </a:endParaRPr>
          </a:p>
        </p:txBody>
      </p:sp>
      <p:sp>
        <p:nvSpPr>
          <p:cNvPr id="16393" name="Rectangle 3"/>
          <p:cNvSpPr txBox="1">
            <a:spLocks noChangeArrowheads="1"/>
          </p:cNvSpPr>
          <p:nvPr/>
        </p:nvSpPr>
        <p:spPr bwMode="auto">
          <a:xfrm>
            <a:off x="1752600" y="5638800"/>
            <a:ext cx="5791200" cy="990600"/>
          </a:xfrm>
          <a:prstGeom prst="rect">
            <a:avLst/>
          </a:prstGeom>
          <a:solidFill>
            <a:srgbClr val="FF9A1E"/>
          </a:solidFill>
          <a:ln w="9525">
            <a:solidFill>
              <a:srgbClr val="000000"/>
            </a:solidFill>
            <a:miter lim="800000"/>
            <a:headEnd/>
            <a:tailEnd/>
          </a:ln>
        </p:spPr>
        <p:txBody>
          <a:bodyPr lIns="0" tIns="0" rIns="40639" bIns="0"/>
          <a:lstStyle>
            <a:lvl1pPr marL="228600"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buFont typeface="Wingdings" charset="0"/>
              <a:buNone/>
            </a:pPr>
            <a:r>
              <a:rPr lang="en-US">
                <a:solidFill>
                  <a:prstClr val="black"/>
                </a:solidFill>
                <a:ea typeface="ヒラギノ角ゴ ProN W3" charset="0"/>
              </a:rPr>
              <a:t>Org loading: ~ mg/m</a:t>
            </a:r>
            <a:r>
              <a:rPr lang="en-US" baseline="30000">
                <a:solidFill>
                  <a:prstClr val="black"/>
                </a:solidFill>
                <a:ea typeface="ヒラギノ角ゴ ProN W3" charset="0"/>
              </a:rPr>
              <a:t>3</a:t>
            </a:r>
          </a:p>
          <a:p>
            <a:pPr fontAlgn="base">
              <a:spcBef>
                <a:spcPct val="0"/>
              </a:spcBef>
              <a:spcAft>
                <a:spcPct val="0"/>
              </a:spcAft>
              <a:buFont typeface="Wingdings" charset="0"/>
              <a:buNone/>
            </a:pPr>
            <a:r>
              <a:rPr lang="en-US">
                <a:solidFill>
                  <a:srgbClr val="000000"/>
                </a:solidFill>
                <a:ea typeface="ヒラギノ角ゴ ProN W3" charset="0"/>
              </a:rPr>
              <a:t>rBC loading: 10s-100s </a:t>
            </a:r>
            <a:r>
              <a:rPr lang="el-GR">
                <a:solidFill>
                  <a:srgbClr val="000000"/>
                </a:solidFill>
                <a:ea typeface="ヒラギノ角ゴ ProN W3" charset="0"/>
              </a:rPr>
              <a:t>μ</a:t>
            </a:r>
            <a:r>
              <a:rPr lang="en-US">
                <a:solidFill>
                  <a:srgbClr val="000000"/>
                </a:solidFill>
                <a:ea typeface="ヒラギノ角ゴ ProN W3" charset="0"/>
              </a:rPr>
              <a:t>g/m</a:t>
            </a:r>
            <a:r>
              <a:rPr lang="en-US" baseline="30000">
                <a:solidFill>
                  <a:srgbClr val="000000"/>
                </a:solidFill>
                <a:ea typeface="ヒラギノ角ゴ ProN W3" charset="0"/>
              </a:rPr>
              <a:t>3</a:t>
            </a:r>
          </a:p>
          <a:p>
            <a:pPr fontAlgn="base">
              <a:spcBef>
                <a:spcPct val="0"/>
              </a:spcBef>
              <a:spcAft>
                <a:spcPct val="0"/>
              </a:spcAft>
              <a:buFont typeface="Wingdings" charset="0"/>
              <a:buNone/>
            </a:pPr>
            <a:r>
              <a:rPr lang="en-US">
                <a:solidFill>
                  <a:srgbClr val="000000"/>
                </a:solidFill>
                <a:ea typeface="ヒラギノ角ゴ ProN W3" charset="0"/>
              </a:rPr>
              <a:t>Bscat  ~10000 Mm</a:t>
            </a:r>
            <a:r>
              <a:rPr lang="en-US" baseline="30000">
                <a:solidFill>
                  <a:srgbClr val="000000"/>
                </a:solidFill>
                <a:ea typeface="ヒラギノ角ゴ ProN W3" charset="0"/>
              </a:rPr>
              <a:t>-1</a:t>
            </a:r>
            <a:r>
              <a:rPr lang="en-US">
                <a:solidFill>
                  <a:srgbClr val="000000"/>
                </a:solidFill>
                <a:ea typeface="ヒラギノ角ゴ ProN W3" charset="0"/>
              </a:rPr>
              <a:t> and Babs ~ 1000 Mm</a:t>
            </a:r>
            <a:r>
              <a:rPr lang="en-US" baseline="30000">
                <a:solidFill>
                  <a:srgbClr val="000000"/>
                </a:solidFill>
                <a:ea typeface="ヒラギノ角ゴ ProN W3" charset="0"/>
              </a:rPr>
              <a:t>-1</a:t>
            </a:r>
          </a:p>
        </p:txBody>
      </p:sp>
      <p:pic>
        <p:nvPicPr>
          <p:cNvPr id="11" name="Picture 23" descr="Screen Shot 2013-10-30 at 5.41.52 PM.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13350" y="2262188"/>
            <a:ext cx="37020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4"/>
          <p:cNvSpPr txBox="1">
            <a:spLocks noChangeArrowheads="1"/>
          </p:cNvSpPr>
          <p:nvPr/>
        </p:nvSpPr>
        <p:spPr bwMode="auto">
          <a:xfrm>
            <a:off x="6553200" y="4964113"/>
            <a:ext cx="75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latin typeface="Calibri" charset="0"/>
              </a:rPr>
              <a:t>Nadar</a:t>
            </a:r>
          </a:p>
        </p:txBody>
      </p:sp>
      <p:sp>
        <p:nvSpPr>
          <p:cNvPr id="13" name="TextBox 15"/>
          <p:cNvSpPr txBox="1">
            <a:spLocks noChangeArrowheads="1"/>
          </p:cNvSpPr>
          <p:nvPr/>
        </p:nvSpPr>
        <p:spPr bwMode="auto">
          <a:xfrm>
            <a:off x="1752600" y="4964113"/>
            <a:ext cx="1725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latin typeface="Calibri" charset="0"/>
              </a:rPr>
              <a:t>Forward-looking</a:t>
            </a:r>
          </a:p>
        </p:txBody>
      </p:sp>
      <p:pic>
        <p:nvPicPr>
          <p:cNvPr id="15" name="Picture 5" descr="Screen Shot 2013-10-30 at 4.41.50 PM.pd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2262188"/>
            <a:ext cx="4964113"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flipH="1">
            <a:off x="7924800" y="4776788"/>
            <a:ext cx="725488" cy="0"/>
          </a:xfrm>
          <a:prstGeom prst="line">
            <a:avLst/>
          </a:prstGeom>
          <a:ln>
            <a:solidFill>
              <a:srgbClr val="FF9900"/>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17" name="TextBox 27"/>
          <p:cNvSpPr txBox="1">
            <a:spLocks noChangeArrowheads="1"/>
          </p:cNvSpPr>
          <p:nvPr/>
        </p:nvSpPr>
        <p:spPr bwMode="auto">
          <a:xfrm>
            <a:off x="7924800" y="4319588"/>
            <a:ext cx="77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FF9900"/>
                </a:solidFill>
                <a:latin typeface="Calibri" charset="0"/>
              </a:rPr>
              <a:t>100 m</a:t>
            </a:r>
          </a:p>
        </p:txBody>
      </p:sp>
      <p:sp>
        <p:nvSpPr>
          <p:cNvPr id="18" name="TextBox 34"/>
          <p:cNvSpPr txBox="1">
            <a:spLocks noChangeArrowheads="1"/>
          </p:cNvSpPr>
          <p:nvPr/>
        </p:nvSpPr>
        <p:spPr bwMode="auto">
          <a:xfrm>
            <a:off x="5257800" y="2338388"/>
            <a:ext cx="1482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latin typeface="Calibri" charset="0"/>
              </a:rPr>
              <a:t>Colockum fire</a:t>
            </a:r>
          </a:p>
        </p:txBody>
      </p:sp>
      <p:sp>
        <p:nvSpPr>
          <p:cNvPr id="19" name="TextBox 35"/>
          <p:cNvSpPr txBox="1">
            <a:spLocks noChangeArrowheads="1"/>
          </p:cNvSpPr>
          <p:nvPr/>
        </p:nvSpPr>
        <p:spPr bwMode="auto">
          <a:xfrm>
            <a:off x="304800" y="2338388"/>
            <a:ext cx="1865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latin typeface="Calibri" charset="0"/>
              </a:rPr>
              <a:t>Government Flats</a:t>
            </a:r>
          </a:p>
        </p:txBody>
      </p:sp>
    </p:spTree>
  </p:cSld>
  <p:clrMapOvr>
    <a:masterClrMapping/>
  </p:clrMapOvr>
  <p:transition xmlns:p14="http://schemas.microsoft.com/office/powerpoint/2010/mai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B</a:t>
            </a:r>
            <a:r>
              <a:rPr lang="en-US" baseline="-25000" dirty="0" err="1" smtClean="0"/>
              <a:t>sca</a:t>
            </a:r>
            <a:r>
              <a:rPr lang="en-US" dirty="0" smtClean="0"/>
              <a:t> Components: Excellent!</a:t>
            </a:r>
            <a:endParaRPr lang="en-US" dirty="0"/>
          </a:p>
        </p:txBody>
      </p:sp>
      <p:pic>
        <p:nvPicPr>
          <p:cNvPr id="4" name="Picture 3" descr="BscaComponent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7494" y="977899"/>
            <a:ext cx="7639306" cy="5232401"/>
          </a:xfrm>
          <a:prstGeom prst="rect">
            <a:avLst/>
          </a:prstGeom>
        </p:spPr>
      </p:pic>
      <p:sp>
        <p:nvSpPr>
          <p:cNvPr id="5" name="TextBox 4"/>
          <p:cNvSpPr txBox="1"/>
          <p:nvPr/>
        </p:nvSpPr>
        <p:spPr>
          <a:xfrm>
            <a:off x="431800" y="6266934"/>
            <a:ext cx="5047751" cy="523220"/>
          </a:xfrm>
          <a:prstGeom prst="rect">
            <a:avLst/>
          </a:prstGeom>
          <a:noFill/>
        </p:spPr>
        <p:txBody>
          <a:bodyPr wrap="none" rtlCol="0">
            <a:spAutoFit/>
          </a:bodyPr>
          <a:lstStyle/>
          <a:p>
            <a:r>
              <a:rPr lang="en-US" sz="2800" dirty="0" smtClean="0"/>
              <a:t>SSA  is about 0.8 during the peak.</a:t>
            </a:r>
            <a:endParaRPr lang="en-US" sz="2800" dirty="0"/>
          </a:p>
        </p:txBody>
      </p:sp>
    </p:spTree>
    <p:extLst>
      <p:ext uri="{BB962C8B-B14F-4D97-AF65-F5344CB8AC3E}">
        <p14:creationId xmlns:p14="http://schemas.microsoft.com/office/powerpoint/2010/main" val="1735328512"/>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fontScale="90000"/>
          </a:bodyPr>
          <a:lstStyle/>
          <a:p>
            <a:r>
              <a:rPr lang="en-US" dirty="0" smtClean="0"/>
              <a:t>Refined Analysis: </a:t>
            </a:r>
            <a:r>
              <a:rPr lang="en-US" dirty="0" err="1" smtClean="0"/>
              <a:t>Babs</a:t>
            </a:r>
            <a:r>
              <a:rPr lang="en-US" dirty="0" smtClean="0"/>
              <a:t>, </a:t>
            </a:r>
            <a:r>
              <a:rPr lang="en-US" dirty="0" err="1" smtClean="0"/>
              <a:t>Bsca</a:t>
            </a:r>
            <a:r>
              <a:rPr lang="en-US" dirty="0" smtClean="0"/>
              <a:t>, and Single Scatter Albedo at 355 nm</a:t>
            </a:r>
            <a:endParaRPr lang="en-US" dirty="0"/>
          </a:p>
        </p:txBody>
      </p:sp>
      <p:pic>
        <p:nvPicPr>
          <p:cNvPr id="4" name="Picture 3" descr="BabsBscaSSArefine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9500" y="1430338"/>
            <a:ext cx="6400800" cy="4779100"/>
          </a:xfrm>
          <a:prstGeom prst="rect">
            <a:avLst/>
          </a:prstGeom>
        </p:spPr>
      </p:pic>
    </p:spTree>
    <p:extLst>
      <p:ext uri="{BB962C8B-B14F-4D97-AF65-F5344CB8AC3E}">
        <p14:creationId xmlns:p14="http://schemas.microsoft.com/office/powerpoint/2010/main" val="2806627913"/>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lstStyle/>
          <a:p>
            <a:r>
              <a:rPr lang="en-US" dirty="0" smtClean="0"/>
              <a:t>2 Minute Average Time Series</a:t>
            </a:r>
            <a:endParaRPr lang="en-US" dirty="0"/>
          </a:p>
        </p:txBody>
      </p:sp>
      <p:pic>
        <p:nvPicPr>
          <p:cNvPr id="4" name="Picture 3" descr="2MinAveTimeSeriesBabsBsc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0500" y="1417638"/>
            <a:ext cx="6210300" cy="4673600"/>
          </a:xfrm>
          <a:prstGeom prst="rect">
            <a:avLst/>
          </a:prstGeom>
        </p:spPr>
      </p:pic>
    </p:spTree>
    <p:extLst>
      <p:ext uri="{BB962C8B-B14F-4D97-AF65-F5344CB8AC3E}">
        <p14:creationId xmlns:p14="http://schemas.microsoft.com/office/powerpoint/2010/main" val="647307034"/>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939800"/>
          </a:xfrm>
        </p:spPr>
        <p:txBody>
          <a:bodyPr/>
          <a:lstStyle/>
          <a:p>
            <a:r>
              <a:rPr lang="en-US" dirty="0" smtClean="0"/>
              <a:t>Scatter Plot and Histogram Of SSA</a:t>
            </a:r>
            <a:endParaRPr lang="en-US" dirty="0"/>
          </a:p>
        </p:txBody>
      </p:sp>
      <p:pic>
        <p:nvPicPr>
          <p:cNvPr id="4" name="Picture 3" descr="ScatterPlotSSA_Bsc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03301"/>
            <a:ext cx="4572000" cy="4318587"/>
          </a:xfrm>
          <a:prstGeom prst="rect">
            <a:avLst/>
          </a:prstGeom>
        </p:spPr>
      </p:pic>
      <p:pic>
        <p:nvPicPr>
          <p:cNvPr id="5" name="Picture 4" descr="histogramSS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104901"/>
            <a:ext cx="4572000" cy="4128025"/>
          </a:xfrm>
          <a:prstGeom prst="rect">
            <a:avLst/>
          </a:prstGeom>
        </p:spPr>
      </p:pic>
    </p:spTree>
    <p:extLst>
      <p:ext uri="{BB962C8B-B14F-4D97-AF65-F5344CB8AC3E}">
        <p14:creationId xmlns:p14="http://schemas.microsoft.com/office/powerpoint/2010/main" val="3411959020"/>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 y="-14355"/>
            <a:ext cx="4429610" cy="724124"/>
          </a:xfrm>
        </p:spPr>
        <p:txBody>
          <a:bodyPr>
            <a:normAutofit/>
          </a:bodyPr>
          <a:lstStyle/>
          <a:p>
            <a:r>
              <a:rPr lang="en-US" sz="3600" dirty="0" smtClean="0">
                <a:solidFill>
                  <a:srgbClr val="FFFF00"/>
                </a:solidFill>
              </a:rPr>
              <a:t>14 August 2013 Flight</a:t>
            </a:r>
            <a:endParaRPr lang="en-US" sz="3600" dirty="0">
              <a:solidFill>
                <a:srgbClr val="FFFF00"/>
              </a:solidFill>
            </a:endParaRPr>
          </a:p>
        </p:txBody>
      </p:sp>
      <p:sp>
        <p:nvSpPr>
          <p:cNvPr id="4" name="TextBox 3"/>
          <p:cNvSpPr txBox="1"/>
          <p:nvPr/>
        </p:nvSpPr>
        <p:spPr>
          <a:xfrm>
            <a:off x="0" y="705273"/>
            <a:ext cx="4333089" cy="2308324"/>
          </a:xfrm>
          <a:prstGeom prst="rect">
            <a:avLst/>
          </a:prstGeom>
          <a:noFill/>
        </p:spPr>
        <p:txBody>
          <a:bodyPr wrap="square" rtlCol="0">
            <a:spAutoFit/>
          </a:bodyPr>
          <a:lstStyle/>
          <a:p>
            <a:r>
              <a:rPr lang="en-US" sz="3600" dirty="0" smtClean="0">
                <a:solidFill>
                  <a:srgbClr val="FFFF00"/>
                </a:solidFill>
                <a:latin typeface="Calibri"/>
              </a:rPr>
              <a:t>Repeat of yesterday’s flight plan to the massive fire in Southern Idaho.</a:t>
            </a:r>
            <a:endParaRPr lang="en-US" sz="3600" dirty="0">
              <a:solidFill>
                <a:srgbClr val="FFFF00"/>
              </a:solidFill>
              <a:latin typeface="Calibri"/>
            </a:endParaRPr>
          </a:p>
        </p:txBody>
      </p:sp>
      <p:pic>
        <p:nvPicPr>
          <p:cNvPr id="3" name="Picture 2" descr="Idaho_Wildfires_Newt_t60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29610" y="0"/>
            <a:ext cx="4714390" cy="6858000"/>
          </a:xfrm>
          <a:prstGeom prst="rect">
            <a:avLst/>
          </a:prstGeom>
        </p:spPr>
      </p:pic>
      <p:sp>
        <p:nvSpPr>
          <p:cNvPr id="6" name="TextBox 5"/>
          <p:cNvSpPr txBox="1"/>
          <p:nvPr/>
        </p:nvSpPr>
        <p:spPr>
          <a:xfrm>
            <a:off x="0" y="6200334"/>
            <a:ext cx="9144000" cy="646331"/>
          </a:xfrm>
          <a:prstGeom prst="rect">
            <a:avLst/>
          </a:prstGeom>
          <a:noFill/>
        </p:spPr>
        <p:txBody>
          <a:bodyPr wrap="square" rtlCol="0">
            <a:spAutoFit/>
          </a:bodyPr>
          <a:lstStyle/>
          <a:p>
            <a:r>
              <a:rPr lang="en-US" dirty="0">
                <a:solidFill>
                  <a:srgbClr val="FF0000"/>
                </a:solidFill>
              </a:rPr>
              <a:t>http://</a:t>
            </a:r>
            <a:r>
              <a:rPr lang="en-US" dirty="0" err="1">
                <a:solidFill>
                  <a:srgbClr val="FF0000"/>
                </a:solidFill>
              </a:rPr>
              <a:t>www.independentmail.com</a:t>
            </a:r>
            <a:r>
              <a:rPr lang="en-US" dirty="0">
                <a:solidFill>
                  <a:srgbClr val="FF0000"/>
                </a:solidFill>
              </a:rPr>
              <a:t>/news/2013/</a:t>
            </a:r>
            <a:r>
              <a:rPr lang="en-US" dirty="0" err="1">
                <a:solidFill>
                  <a:srgbClr val="FF0000"/>
                </a:solidFill>
              </a:rPr>
              <a:t>aug</a:t>
            </a:r>
            <a:r>
              <a:rPr lang="en-US" dirty="0">
                <a:solidFill>
                  <a:srgbClr val="FF0000"/>
                </a:solidFill>
              </a:rPr>
              <a:t>/13/hundreds-evacuated-amid-</a:t>
            </a:r>
            <a:r>
              <a:rPr lang="en-US" dirty="0" err="1">
                <a:solidFill>
                  <a:srgbClr val="FF0000"/>
                </a:solidFill>
              </a:rPr>
              <a:t>idaho</a:t>
            </a:r>
            <a:r>
              <a:rPr lang="en-US" dirty="0">
                <a:solidFill>
                  <a:srgbClr val="FF0000"/>
                </a:solidFill>
              </a:rPr>
              <a:t>-wildfires-some-stay/</a:t>
            </a:r>
          </a:p>
        </p:txBody>
      </p:sp>
      <p:pic>
        <p:nvPicPr>
          <p:cNvPr id="7" name="Picture 6" descr="1m0POG.AuSt.3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5" y="3050953"/>
            <a:ext cx="4398257" cy="3150461"/>
          </a:xfrm>
          <a:prstGeom prst="rect">
            <a:avLst/>
          </a:prstGeom>
        </p:spPr>
      </p:pic>
      <p:sp>
        <p:nvSpPr>
          <p:cNvPr id="8" name="TextBox 7"/>
          <p:cNvSpPr txBox="1"/>
          <p:nvPr/>
        </p:nvSpPr>
        <p:spPr>
          <a:xfrm>
            <a:off x="7077024" y="-14355"/>
            <a:ext cx="1837124" cy="646331"/>
          </a:xfrm>
          <a:prstGeom prst="rect">
            <a:avLst/>
          </a:prstGeom>
          <a:noFill/>
        </p:spPr>
        <p:txBody>
          <a:bodyPr wrap="none" rtlCol="0">
            <a:spAutoFit/>
          </a:bodyPr>
          <a:lstStyle/>
          <a:p>
            <a:r>
              <a:rPr lang="en-US" b="1" dirty="0" smtClean="0">
                <a:solidFill>
                  <a:srgbClr val="FFFF00"/>
                </a:solidFill>
              </a:rPr>
              <a:t>Very dark smoke, </a:t>
            </a:r>
            <a:br>
              <a:rPr lang="en-US" b="1" dirty="0" smtClean="0">
                <a:solidFill>
                  <a:srgbClr val="FFFF00"/>
                </a:solidFill>
              </a:rPr>
            </a:br>
            <a:r>
              <a:rPr lang="en-US" b="1" dirty="0" smtClean="0">
                <a:solidFill>
                  <a:srgbClr val="FFFF00"/>
                </a:solidFill>
              </a:rPr>
              <a:t>flaming bush</a:t>
            </a:r>
            <a:endParaRPr lang="en-US" b="1" dirty="0">
              <a:solidFill>
                <a:srgbClr val="FFFF00"/>
              </a:solidFill>
            </a:endParaRPr>
          </a:p>
        </p:txBody>
      </p:sp>
    </p:spTree>
    <p:extLst>
      <p:ext uri="{BB962C8B-B14F-4D97-AF65-F5344CB8AC3E}">
        <p14:creationId xmlns:p14="http://schemas.microsoft.com/office/powerpoint/2010/main" val="27638818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144"/>
            <a:ext cx="8229600" cy="771339"/>
          </a:xfrm>
        </p:spPr>
        <p:txBody>
          <a:bodyPr/>
          <a:lstStyle/>
          <a:p>
            <a:r>
              <a:rPr lang="en-US" dirty="0" smtClean="0">
                <a:solidFill>
                  <a:srgbClr val="FFFF00"/>
                </a:solidFill>
              </a:rPr>
              <a:t>More on the Fires In Idaho</a:t>
            </a:r>
            <a:endParaRPr lang="en-US" dirty="0">
              <a:solidFill>
                <a:srgbClr val="FFFF00"/>
              </a:solidFill>
            </a:endParaRPr>
          </a:p>
        </p:txBody>
      </p:sp>
      <p:pic>
        <p:nvPicPr>
          <p:cNvPr id="4" name="Picture 3" descr="1g0IcQ.AuSt.36.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000" y="784483"/>
            <a:ext cx="7874000" cy="5549900"/>
          </a:xfrm>
          <a:prstGeom prst="rect">
            <a:avLst/>
          </a:prstGeom>
        </p:spPr>
      </p:pic>
      <p:sp>
        <p:nvSpPr>
          <p:cNvPr id="5" name="TextBox 4"/>
          <p:cNvSpPr txBox="1"/>
          <p:nvPr/>
        </p:nvSpPr>
        <p:spPr>
          <a:xfrm>
            <a:off x="161868" y="6367998"/>
            <a:ext cx="8916511" cy="369332"/>
          </a:xfrm>
          <a:prstGeom prst="rect">
            <a:avLst/>
          </a:prstGeom>
          <a:noFill/>
        </p:spPr>
        <p:txBody>
          <a:bodyPr wrap="none" rtlCol="0">
            <a:spAutoFit/>
          </a:bodyPr>
          <a:lstStyle/>
          <a:p>
            <a:r>
              <a:rPr lang="en-US" dirty="0">
                <a:solidFill>
                  <a:srgbClr val="FFFF00"/>
                </a:solidFill>
              </a:rPr>
              <a:t>http://</a:t>
            </a:r>
            <a:r>
              <a:rPr lang="en-US" dirty="0" err="1">
                <a:solidFill>
                  <a:srgbClr val="FFFF00"/>
                </a:solidFill>
              </a:rPr>
              <a:t>www.idahostatesman.com</a:t>
            </a:r>
            <a:r>
              <a:rPr lang="en-US" dirty="0">
                <a:solidFill>
                  <a:srgbClr val="FFFF00"/>
                </a:solidFill>
              </a:rPr>
              <a:t>/2013/08/12/2702396/elk-complex-fire-burns-close-</a:t>
            </a:r>
            <a:r>
              <a:rPr lang="en-US" dirty="0" err="1">
                <a:solidFill>
                  <a:srgbClr val="FFFF00"/>
                </a:solidFill>
              </a:rPr>
              <a:t>to.html</a:t>
            </a:r>
            <a:endParaRPr lang="en-US" dirty="0">
              <a:solidFill>
                <a:srgbClr val="FFFF00"/>
              </a:solidFill>
            </a:endParaRPr>
          </a:p>
        </p:txBody>
      </p:sp>
      <p:sp>
        <p:nvSpPr>
          <p:cNvPr id="6" name="TextBox 5"/>
          <p:cNvSpPr txBox="1"/>
          <p:nvPr/>
        </p:nvSpPr>
        <p:spPr>
          <a:xfrm>
            <a:off x="821792" y="2652299"/>
            <a:ext cx="3390396" cy="369332"/>
          </a:xfrm>
          <a:prstGeom prst="rect">
            <a:avLst/>
          </a:prstGeom>
          <a:noFill/>
        </p:spPr>
        <p:txBody>
          <a:bodyPr wrap="none" rtlCol="0">
            <a:spAutoFit/>
          </a:bodyPr>
          <a:lstStyle/>
          <a:p>
            <a:r>
              <a:rPr lang="en-US" dirty="0" smtClean="0">
                <a:solidFill>
                  <a:srgbClr val="FFFF00"/>
                </a:solidFill>
              </a:rPr>
              <a:t>Note the darker and lighter smoke</a:t>
            </a:r>
            <a:endParaRPr lang="en-US" dirty="0">
              <a:solidFill>
                <a:srgbClr val="FFFF00"/>
              </a:solidFill>
            </a:endParaRPr>
          </a:p>
        </p:txBody>
      </p:sp>
      <p:cxnSp>
        <p:nvCxnSpPr>
          <p:cNvPr id="8" name="Straight Arrow Connector 7"/>
          <p:cNvCxnSpPr/>
          <p:nvPr/>
        </p:nvCxnSpPr>
        <p:spPr>
          <a:xfrm flipV="1">
            <a:off x="2091836" y="1867817"/>
            <a:ext cx="99611" cy="784482"/>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386782" y="2017243"/>
            <a:ext cx="1793002" cy="772030"/>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25960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9"/>
            <a:ext cx="8229600" cy="1143000"/>
          </a:xfrm>
        </p:spPr>
        <p:txBody>
          <a:bodyPr>
            <a:normAutofit fontScale="90000"/>
          </a:bodyPr>
          <a:lstStyle/>
          <a:p>
            <a:r>
              <a:rPr lang="en-US" dirty="0" smtClean="0"/>
              <a:t>Absorption and Scattering Raw Data</a:t>
            </a:r>
            <a:endParaRPr lang="en-US" dirty="0"/>
          </a:p>
        </p:txBody>
      </p:sp>
      <p:pic>
        <p:nvPicPr>
          <p:cNvPr id="4" name="Picture 3" descr="BabsComponent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931" y="1166844"/>
            <a:ext cx="4572000" cy="3261895"/>
          </a:xfrm>
          <a:prstGeom prst="rect">
            <a:avLst/>
          </a:prstGeom>
        </p:spPr>
      </p:pic>
      <p:pic>
        <p:nvPicPr>
          <p:cNvPr id="5" name="Picture 4" descr="BscaComponen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714114"/>
            <a:ext cx="4572000" cy="2714625"/>
          </a:xfrm>
          <a:prstGeom prst="rect">
            <a:avLst/>
          </a:prstGeom>
        </p:spPr>
      </p:pic>
      <p:sp>
        <p:nvSpPr>
          <p:cNvPr id="6" name="TextBox 5"/>
          <p:cNvSpPr txBox="1"/>
          <p:nvPr/>
        </p:nvSpPr>
        <p:spPr>
          <a:xfrm>
            <a:off x="192931" y="4490697"/>
            <a:ext cx="8686993" cy="1754327"/>
          </a:xfrm>
          <a:prstGeom prst="rect">
            <a:avLst/>
          </a:prstGeom>
          <a:noFill/>
        </p:spPr>
        <p:txBody>
          <a:bodyPr wrap="none" rtlCol="0">
            <a:spAutoFit/>
          </a:bodyPr>
          <a:lstStyle/>
          <a:p>
            <a:r>
              <a:rPr lang="en-US" dirty="0" smtClean="0">
                <a:solidFill>
                  <a:prstClr val="black"/>
                </a:solidFill>
                <a:latin typeface="Calibri"/>
              </a:rPr>
              <a:t>Very nice looking data. Some plumes were intercepted, especially towards the end.</a:t>
            </a:r>
          </a:p>
          <a:p>
            <a:r>
              <a:rPr lang="en-US" dirty="0" smtClean="0">
                <a:solidFill>
                  <a:prstClr val="black"/>
                </a:solidFill>
                <a:latin typeface="Calibri"/>
              </a:rPr>
              <a:t>It was difficult to find the plume core due to intense smoke in the area (couldn’t see</a:t>
            </a:r>
            <a:br>
              <a:rPr lang="en-US" dirty="0" smtClean="0">
                <a:solidFill>
                  <a:prstClr val="black"/>
                </a:solidFill>
                <a:latin typeface="Calibri"/>
              </a:rPr>
            </a:br>
            <a:r>
              <a:rPr lang="en-US" dirty="0" smtClean="0">
                <a:solidFill>
                  <a:prstClr val="black"/>
                </a:solidFill>
                <a:latin typeface="Calibri"/>
              </a:rPr>
              <a:t>the smoke for the smoke).  Very useful flight.</a:t>
            </a:r>
          </a:p>
          <a:p>
            <a:endParaRPr lang="en-US" dirty="0">
              <a:solidFill>
                <a:prstClr val="black"/>
              </a:solidFill>
              <a:latin typeface="Calibri"/>
            </a:endParaRPr>
          </a:p>
          <a:p>
            <a:r>
              <a:rPr lang="en-US" dirty="0" smtClean="0">
                <a:solidFill>
                  <a:prstClr val="black"/>
                </a:solidFill>
                <a:latin typeface="Calibri"/>
              </a:rPr>
              <a:t>The </a:t>
            </a:r>
            <a:r>
              <a:rPr lang="en-US" dirty="0" err="1" smtClean="0">
                <a:solidFill>
                  <a:prstClr val="black"/>
                </a:solidFill>
                <a:latin typeface="Calibri"/>
              </a:rPr>
              <a:t>photoacoustic</a:t>
            </a:r>
            <a:r>
              <a:rPr lang="en-US" dirty="0" smtClean="0">
                <a:solidFill>
                  <a:prstClr val="black"/>
                </a:solidFill>
                <a:latin typeface="Calibri"/>
              </a:rPr>
              <a:t> instrument laser can use a good hour or two to warm up in the preflight</a:t>
            </a:r>
            <a:br>
              <a:rPr lang="en-US" dirty="0" smtClean="0">
                <a:solidFill>
                  <a:prstClr val="black"/>
                </a:solidFill>
                <a:latin typeface="Calibri"/>
              </a:rPr>
            </a:br>
            <a:r>
              <a:rPr lang="en-US" dirty="0" smtClean="0">
                <a:solidFill>
                  <a:prstClr val="black"/>
                </a:solidFill>
                <a:latin typeface="Calibri"/>
              </a:rPr>
              <a:t>time.  The laser power increases to a maximum during this time.</a:t>
            </a:r>
            <a:endParaRPr lang="en-US" dirty="0">
              <a:solidFill>
                <a:prstClr val="black"/>
              </a:solidFill>
              <a:latin typeface="Calibri"/>
            </a:endParaRPr>
          </a:p>
        </p:txBody>
      </p:sp>
    </p:spTree>
    <p:extLst>
      <p:ext uri="{BB962C8B-B14F-4D97-AF65-F5344CB8AC3E}">
        <p14:creationId xmlns:p14="http://schemas.microsoft.com/office/powerpoint/2010/main" val="17433900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224" y="42295"/>
            <a:ext cx="8229600" cy="1143000"/>
          </a:xfrm>
        </p:spPr>
        <p:txBody>
          <a:bodyPr/>
          <a:lstStyle/>
          <a:p>
            <a:r>
              <a:rPr lang="en-US" dirty="0" smtClean="0"/>
              <a:t>Resonator Performance</a:t>
            </a:r>
            <a:endParaRPr lang="en-US" dirty="0"/>
          </a:p>
        </p:txBody>
      </p:sp>
      <p:pic>
        <p:nvPicPr>
          <p:cNvPr id="4" name="Picture 3" descr="ResonatorComponent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08100" y="914400"/>
            <a:ext cx="6515100" cy="5016500"/>
          </a:xfrm>
          <a:prstGeom prst="rect">
            <a:avLst/>
          </a:prstGeom>
        </p:spPr>
      </p:pic>
      <p:sp>
        <p:nvSpPr>
          <p:cNvPr id="5" name="TextBox 4"/>
          <p:cNvSpPr txBox="1"/>
          <p:nvPr/>
        </p:nvSpPr>
        <p:spPr>
          <a:xfrm>
            <a:off x="216838" y="5994457"/>
            <a:ext cx="8649047" cy="369332"/>
          </a:xfrm>
          <a:prstGeom prst="rect">
            <a:avLst/>
          </a:prstGeom>
          <a:noFill/>
        </p:spPr>
        <p:txBody>
          <a:bodyPr wrap="none" rtlCol="0">
            <a:spAutoFit/>
          </a:bodyPr>
          <a:lstStyle/>
          <a:p>
            <a:r>
              <a:rPr lang="en-US" dirty="0" smtClean="0">
                <a:solidFill>
                  <a:prstClr val="black"/>
                </a:solidFill>
                <a:latin typeface="Calibri"/>
              </a:rPr>
              <a:t>All of the acoustic calibrations are very good.  The Q and calibration pressure are excellent.</a:t>
            </a:r>
            <a:endParaRPr lang="en-US" dirty="0">
              <a:solidFill>
                <a:prstClr val="black"/>
              </a:solidFill>
              <a:latin typeface="Calibri"/>
            </a:endParaRPr>
          </a:p>
        </p:txBody>
      </p:sp>
    </p:spTree>
    <p:extLst>
      <p:ext uri="{BB962C8B-B14F-4D97-AF65-F5344CB8AC3E}">
        <p14:creationId xmlns:p14="http://schemas.microsoft.com/office/powerpoint/2010/main" val="19623086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Refined </a:t>
            </a:r>
            <a:r>
              <a:rPr lang="en-US" dirty="0" err="1" smtClean="0"/>
              <a:t>Babs</a:t>
            </a:r>
            <a:r>
              <a:rPr lang="en-US" dirty="0" smtClean="0"/>
              <a:t> and </a:t>
            </a:r>
            <a:r>
              <a:rPr lang="en-US" dirty="0" err="1" smtClean="0"/>
              <a:t>Bsca</a:t>
            </a:r>
            <a:r>
              <a:rPr lang="en-US" dirty="0" smtClean="0"/>
              <a:t> Data</a:t>
            </a:r>
            <a:endParaRPr lang="en-US" dirty="0"/>
          </a:p>
        </p:txBody>
      </p:sp>
      <p:pic>
        <p:nvPicPr>
          <p:cNvPr id="4" name="Picture 3" descr="RefinedBabsBscaSS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5700" y="1607981"/>
            <a:ext cx="6819900" cy="4292600"/>
          </a:xfrm>
          <a:prstGeom prst="rect">
            <a:avLst/>
          </a:prstGeom>
        </p:spPr>
      </p:pic>
    </p:spTree>
    <p:extLst>
      <p:ext uri="{BB962C8B-B14F-4D97-AF65-F5344CB8AC3E}">
        <p14:creationId xmlns:p14="http://schemas.microsoft.com/office/powerpoint/2010/main" val="13858383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95"/>
            <a:ext cx="8229600" cy="787537"/>
          </a:xfrm>
        </p:spPr>
        <p:txBody>
          <a:bodyPr/>
          <a:lstStyle/>
          <a:p>
            <a:r>
              <a:rPr lang="en-US" dirty="0" smtClean="0"/>
              <a:t>Single Scatter Albedo </a:t>
            </a:r>
            <a:endParaRPr lang="en-US" dirty="0"/>
          </a:p>
        </p:txBody>
      </p:sp>
      <p:pic>
        <p:nvPicPr>
          <p:cNvPr id="5" name="Picture 4" descr="SSA_VS_Sca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03" y="1228277"/>
            <a:ext cx="4572000" cy="4254500"/>
          </a:xfrm>
          <a:prstGeom prst="rect">
            <a:avLst/>
          </a:prstGeom>
        </p:spPr>
      </p:pic>
      <p:pic>
        <p:nvPicPr>
          <p:cNvPr id="7" name="Picture 6" descr="HistogramSS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377703"/>
            <a:ext cx="4572000" cy="3472774"/>
          </a:xfrm>
          <a:prstGeom prst="rect">
            <a:avLst/>
          </a:prstGeom>
        </p:spPr>
      </p:pic>
      <p:sp>
        <p:nvSpPr>
          <p:cNvPr id="8" name="TextBox 7"/>
          <p:cNvSpPr txBox="1"/>
          <p:nvPr/>
        </p:nvSpPr>
        <p:spPr>
          <a:xfrm>
            <a:off x="1247561" y="5776075"/>
            <a:ext cx="6577079" cy="369332"/>
          </a:xfrm>
          <a:prstGeom prst="rect">
            <a:avLst/>
          </a:prstGeom>
          <a:noFill/>
        </p:spPr>
        <p:txBody>
          <a:bodyPr wrap="none" rtlCol="0">
            <a:spAutoFit/>
          </a:bodyPr>
          <a:lstStyle/>
          <a:p>
            <a:r>
              <a:rPr lang="en-US" dirty="0" smtClean="0">
                <a:solidFill>
                  <a:prstClr val="black"/>
                </a:solidFill>
                <a:latin typeface="Calibri"/>
              </a:rPr>
              <a:t>Single scatter albedo is around 0.9 for this flight, similar to yesterday.</a:t>
            </a:r>
            <a:endParaRPr lang="en-US" dirty="0">
              <a:solidFill>
                <a:prstClr val="black"/>
              </a:solidFill>
              <a:latin typeface="Calibri"/>
            </a:endParaRPr>
          </a:p>
        </p:txBody>
      </p:sp>
    </p:spTree>
    <p:extLst>
      <p:ext uri="{BB962C8B-B14F-4D97-AF65-F5344CB8AC3E}">
        <p14:creationId xmlns:p14="http://schemas.microsoft.com/office/powerpoint/2010/main" val="41235057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5"/>
          <p:cNvSpPr txBox="1">
            <a:spLocks noChangeArrowheads="1"/>
          </p:cNvSpPr>
          <p:nvPr/>
        </p:nvSpPr>
        <p:spPr bwMode="auto">
          <a:xfrm>
            <a:off x="0" y="762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800" b="1">
                <a:solidFill>
                  <a:srgbClr val="000000"/>
                </a:solidFill>
                <a:latin typeface="Calibri" charset="0"/>
                <a:cs typeface="Times New Roman" charset="0"/>
              </a:rPr>
              <a:t>Scenes from BBOP: Agricultural Burns</a:t>
            </a:r>
          </a:p>
        </p:txBody>
      </p:sp>
      <p:cxnSp>
        <p:nvCxnSpPr>
          <p:cNvPr id="12" name="Straight Connector 11"/>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2"/>
          <p:cNvSpPr txBox="1">
            <a:spLocks noChangeArrowheads="1"/>
          </p:cNvSpPr>
          <p:nvPr/>
        </p:nvSpPr>
        <p:spPr bwMode="auto">
          <a:xfrm>
            <a:off x="6578600" y="6019800"/>
            <a:ext cx="757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latin typeface="Calibri" charset="0"/>
              </a:rPr>
              <a:t>Nadar</a:t>
            </a:r>
          </a:p>
        </p:txBody>
      </p:sp>
      <p:sp>
        <p:nvSpPr>
          <p:cNvPr id="15" name="TextBox 12"/>
          <p:cNvSpPr txBox="1">
            <a:spLocks noChangeArrowheads="1"/>
          </p:cNvSpPr>
          <p:nvPr/>
        </p:nvSpPr>
        <p:spPr bwMode="auto">
          <a:xfrm>
            <a:off x="33338" y="849313"/>
            <a:ext cx="90344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latin typeface="Calibri" charset="0"/>
              </a:rPr>
              <a:t>Agricultural burns provide distinct advantage of being a single source burn.  However, fire lifetime (flame/smoldering phase) much shorter duration than wildfires</a:t>
            </a:r>
          </a:p>
          <a:p>
            <a:pPr defTabSz="914400" fontAlgn="base">
              <a:spcBef>
                <a:spcPct val="0"/>
              </a:spcBef>
              <a:spcAft>
                <a:spcPct val="0"/>
              </a:spcAft>
            </a:pPr>
            <a:endParaRPr lang="en-US">
              <a:solidFill>
                <a:prstClr val="black"/>
              </a:solidFill>
              <a:latin typeface="Calibri" charset="0"/>
            </a:endParaRPr>
          </a:p>
          <a:p>
            <a:pPr defTabSz="914400" fontAlgn="base">
              <a:spcBef>
                <a:spcPct val="0"/>
              </a:spcBef>
              <a:spcAft>
                <a:spcPct val="0"/>
              </a:spcAft>
            </a:pPr>
            <a:r>
              <a:rPr lang="en-US">
                <a:solidFill>
                  <a:prstClr val="black"/>
                </a:solidFill>
                <a:latin typeface="Calibri" charset="0"/>
              </a:rPr>
              <a:t>MODIS no help in identifying potential sites.  Most efficient approach: fly high and look fires</a:t>
            </a:r>
          </a:p>
          <a:p>
            <a:pPr defTabSz="914400" fontAlgn="base">
              <a:spcBef>
                <a:spcPct val="0"/>
              </a:spcBef>
              <a:spcAft>
                <a:spcPct val="0"/>
              </a:spcAft>
            </a:pPr>
            <a:endParaRPr lang="en-US">
              <a:solidFill>
                <a:prstClr val="black"/>
              </a:solidFill>
              <a:latin typeface="Calibri" charset="0"/>
            </a:endParaRPr>
          </a:p>
          <a:p>
            <a:pPr defTabSz="914400" fontAlgn="base">
              <a:spcBef>
                <a:spcPct val="0"/>
              </a:spcBef>
              <a:spcAft>
                <a:spcPct val="0"/>
              </a:spcAft>
            </a:pPr>
            <a:r>
              <a:rPr lang="en-US">
                <a:solidFill>
                  <a:prstClr val="black"/>
                </a:solidFill>
                <a:latin typeface="Calibri" charset="0"/>
              </a:rPr>
              <a:t>2013-10-20:  largest Ag-burn sampled.</a:t>
            </a:r>
          </a:p>
        </p:txBody>
      </p:sp>
      <p:sp>
        <p:nvSpPr>
          <p:cNvPr id="16" name="TextBox 13"/>
          <p:cNvSpPr txBox="1">
            <a:spLocks noChangeArrowheads="1"/>
          </p:cNvSpPr>
          <p:nvPr/>
        </p:nvSpPr>
        <p:spPr bwMode="auto">
          <a:xfrm>
            <a:off x="1701800" y="6096000"/>
            <a:ext cx="1725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latin typeface="Calibri" charset="0"/>
              </a:rPr>
              <a:t>Forward-looking</a:t>
            </a:r>
          </a:p>
        </p:txBody>
      </p:sp>
      <p:pic>
        <p:nvPicPr>
          <p:cNvPr id="17" name="Picture 5" descr="vlcsnap-2013-10-29-11h31m28s255.jpg"/>
          <p:cNvPicPr>
            <a:picLocks noChangeAspect="1"/>
          </p:cNvPicPr>
          <p:nvPr/>
        </p:nvPicPr>
        <p:blipFill>
          <a:blip r:embed="rId3" cstate="screen">
            <a:extLst>
              <a:ext uri="{28A0092B-C50C-407E-A947-70E740481C1C}">
                <a14:useLocalDpi xmlns:a14="http://schemas.microsoft.com/office/drawing/2010/main"/>
              </a:ext>
            </a:extLst>
          </a:blip>
          <a:srcRect b="-396"/>
          <a:stretch>
            <a:fillRect/>
          </a:stretch>
        </p:blipFill>
        <p:spPr bwMode="auto">
          <a:xfrm>
            <a:off x="330200" y="2667000"/>
            <a:ext cx="3962400"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vlcsnap-2013-10-29-12h50m18s105.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2667000"/>
            <a:ext cx="4449763"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16" y="0"/>
            <a:ext cx="8805470" cy="1143000"/>
          </a:xfrm>
        </p:spPr>
        <p:txBody>
          <a:bodyPr>
            <a:normAutofit fontScale="90000"/>
          </a:bodyPr>
          <a:lstStyle/>
          <a:p>
            <a:r>
              <a:rPr lang="en-US" dirty="0" smtClean="0"/>
              <a:t>Comparison TSI </a:t>
            </a:r>
            <a:r>
              <a:rPr lang="en-US" dirty="0" err="1" smtClean="0"/>
              <a:t>Neph</a:t>
            </a:r>
            <a:r>
              <a:rPr lang="en-US" dirty="0" smtClean="0"/>
              <a:t> Extrapolated Scattering and PAS Scattering at 355 nm </a:t>
            </a:r>
            <a:endParaRPr lang="en-US" dirty="0"/>
          </a:p>
        </p:txBody>
      </p:sp>
      <p:pic>
        <p:nvPicPr>
          <p:cNvPr id="4" name="Picture 3" descr="BscaComparisonPAS_TSIneph14Aug201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2795" y="1309505"/>
            <a:ext cx="5638800" cy="4521200"/>
          </a:xfrm>
          <a:prstGeom prst="rect">
            <a:avLst/>
          </a:prstGeom>
        </p:spPr>
      </p:pic>
      <p:sp>
        <p:nvSpPr>
          <p:cNvPr id="5" name="TextBox 4"/>
          <p:cNvSpPr txBox="1"/>
          <p:nvPr/>
        </p:nvSpPr>
        <p:spPr>
          <a:xfrm>
            <a:off x="449021" y="6088071"/>
            <a:ext cx="7055650" cy="369332"/>
          </a:xfrm>
          <a:prstGeom prst="rect">
            <a:avLst/>
          </a:prstGeom>
          <a:noFill/>
        </p:spPr>
        <p:txBody>
          <a:bodyPr wrap="none" rtlCol="0">
            <a:spAutoFit/>
          </a:bodyPr>
          <a:lstStyle/>
          <a:p>
            <a:r>
              <a:rPr lang="en-US" dirty="0" smtClean="0"/>
              <a:t>EXCELLENT!  Some residual difference may be due to averaging difference.</a:t>
            </a:r>
            <a:endParaRPr lang="en-US" dirty="0"/>
          </a:p>
        </p:txBody>
      </p:sp>
    </p:spTree>
    <p:extLst>
      <p:ext uri="{BB962C8B-B14F-4D97-AF65-F5344CB8AC3E}">
        <p14:creationId xmlns:p14="http://schemas.microsoft.com/office/powerpoint/2010/main" val="2683718512"/>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Time Series of PSAP and TSI </a:t>
            </a:r>
            <a:r>
              <a:rPr lang="en-US" dirty="0" err="1" smtClean="0"/>
              <a:t>Neph</a:t>
            </a:r>
            <a:r>
              <a:rPr lang="en-US" dirty="0" smtClean="0"/>
              <a:t> Absorption and Scattering: 2 min </a:t>
            </a:r>
            <a:r>
              <a:rPr lang="en-US" dirty="0" err="1" smtClean="0"/>
              <a:t>ave</a:t>
            </a:r>
            <a:r>
              <a:rPr lang="en-US" dirty="0" smtClean="0"/>
              <a:t> </a:t>
            </a:r>
            <a:endParaRPr lang="en-US" dirty="0"/>
          </a:p>
        </p:txBody>
      </p:sp>
      <p:pic>
        <p:nvPicPr>
          <p:cNvPr id="4" name="Picture 3" descr="TimeSeriesBscaBabsPSA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22881"/>
            <a:ext cx="9144000" cy="4761948"/>
          </a:xfrm>
          <a:prstGeom prst="rect">
            <a:avLst/>
          </a:prstGeom>
        </p:spPr>
      </p:pic>
    </p:spTree>
    <p:extLst>
      <p:ext uri="{BB962C8B-B14F-4D97-AF65-F5344CB8AC3E}">
        <p14:creationId xmlns:p14="http://schemas.microsoft.com/office/powerpoint/2010/main" val="3446158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Histograms of PSAP and TSI </a:t>
            </a:r>
            <a:r>
              <a:rPr lang="en-US" dirty="0" err="1" smtClean="0"/>
              <a:t>Neph</a:t>
            </a:r>
            <a:r>
              <a:rPr lang="en-US" dirty="0" smtClean="0"/>
              <a:t> SSA</a:t>
            </a:r>
            <a:endParaRPr lang="en-US" dirty="0"/>
          </a:p>
        </p:txBody>
      </p:sp>
      <p:pic>
        <p:nvPicPr>
          <p:cNvPr id="4" name="Picture 3" descr="HistogramPSAPss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5830" y="1223158"/>
            <a:ext cx="6299200" cy="5207000"/>
          </a:xfrm>
          <a:prstGeom prst="rect">
            <a:avLst/>
          </a:prstGeom>
        </p:spPr>
      </p:pic>
    </p:spTree>
    <p:extLst>
      <p:ext uri="{BB962C8B-B14F-4D97-AF65-F5344CB8AC3E}">
        <p14:creationId xmlns:p14="http://schemas.microsoft.com/office/powerpoint/2010/main" val="6715423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SSA PSAP and PAS</a:t>
            </a:r>
            <a:endParaRPr lang="en-US" dirty="0"/>
          </a:p>
        </p:txBody>
      </p:sp>
      <p:pic>
        <p:nvPicPr>
          <p:cNvPr id="4" name="Picture 3" descr="HistogramPSAPss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77370"/>
            <a:ext cx="4572000" cy="3779274"/>
          </a:xfrm>
          <a:prstGeom prst="rect">
            <a:avLst/>
          </a:prstGeom>
        </p:spPr>
      </p:pic>
      <p:pic>
        <p:nvPicPr>
          <p:cNvPr id="5" name="Picture 4" descr="HistogramSS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877370"/>
            <a:ext cx="4572000" cy="3472774"/>
          </a:xfrm>
          <a:prstGeom prst="rect">
            <a:avLst/>
          </a:prstGeom>
        </p:spPr>
      </p:pic>
      <p:sp>
        <p:nvSpPr>
          <p:cNvPr id="6" name="TextBox 5"/>
          <p:cNvSpPr txBox="1"/>
          <p:nvPr/>
        </p:nvSpPr>
        <p:spPr>
          <a:xfrm>
            <a:off x="6106691" y="1641943"/>
            <a:ext cx="1639203" cy="369332"/>
          </a:xfrm>
          <a:prstGeom prst="rect">
            <a:avLst/>
          </a:prstGeom>
          <a:noFill/>
        </p:spPr>
        <p:txBody>
          <a:bodyPr wrap="none" rtlCol="0">
            <a:spAutoFit/>
          </a:bodyPr>
          <a:lstStyle/>
          <a:p>
            <a:r>
              <a:rPr lang="en-US" b="1" dirty="0" smtClean="0"/>
              <a:t>355 nm Results</a:t>
            </a:r>
            <a:endParaRPr lang="en-US" b="1" dirty="0"/>
          </a:p>
        </p:txBody>
      </p:sp>
    </p:spTree>
    <p:extLst>
      <p:ext uri="{BB962C8B-B14F-4D97-AF65-F5344CB8AC3E}">
        <p14:creationId xmlns:p14="http://schemas.microsoft.com/office/powerpoint/2010/main" val="26162081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3094"/>
          </a:xfrm>
        </p:spPr>
        <p:txBody>
          <a:bodyPr>
            <a:normAutofit fontScale="90000"/>
          </a:bodyPr>
          <a:lstStyle/>
          <a:p>
            <a:r>
              <a:rPr lang="en-US" dirty="0" smtClean="0"/>
              <a:t>16 August 2013 Flight</a:t>
            </a:r>
            <a:endParaRPr lang="en-US" dirty="0"/>
          </a:p>
        </p:txBody>
      </p:sp>
      <p:pic>
        <p:nvPicPr>
          <p:cNvPr id="5" name="Picture 4" descr="Flight16Aug201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0473"/>
            <a:ext cx="9144000" cy="5186363"/>
          </a:xfrm>
          <a:prstGeom prst="rect">
            <a:avLst/>
          </a:prstGeom>
        </p:spPr>
      </p:pic>
      <p:sp>
        <p:nvSpPr>
          <p:cNvPr id="6" name="TextBox 5"/>
          <p:cNvSpPr txBox="1"/>
          <p:nvPr/>
        </p:nvSpPr>
        <p:spPr>
          <a:xfrm>
            <a:off x="282242" y="5822492"/>
            <a:ext cx="8563725" cy="923330"/>
          </a:xfrm>
          <a:prstGeom prst="rect">
            <a:avLst/>
          </a:prstGeom>
          <a:noFill/>
        </p:spPr>
        <p:txBody>
          <a:bodyPr wrap="none" rtlCol="0">
            <a:spAutoFit/>
          </a:bodyPr>
          <a:lstStyle/>
          <a:p>
            <a:r>
              <a:rPr lang="en-US" dirty="0" err="1" smtClean="0"/>
              <a:t>Overflight</a:t>
            </a:r>
            <a:r>
              <a:rPr lang="en-US" dirty="0" smtClean="0"/>
              <a:t> Mt </a:t>
            </a:r>
            <a:r>
              <a:rPr lang="en-US" dirty="0" err="1" smtClean="0"/>
              <a:t>Batchelor</a:t>
            </a:r>
            <a:r>
              <a:rPr lang="en-US" dirty="0" smtClean="0"/>
              <a:t> Observatory.  Likely path shown in red.  Forecast back trajectories</a:t>
            </a:r>
            <a:r>
              <a:rPr lang="en-US" dirty="0"/>
              <a:t> </a:t>
            </a:r>
            <a:br>
              <a:rPr lang="en-US" dirty="0"/>
            </a:br>
            <a:r>
              <a:rPr lang="en-US" dirty="0" smtClean="0"/>
              <a:t>show winds from the southwest, carrying smoke from California, over Mt </a:t>
            </a:r>
            <a:r>
              <a:rPr lang="en-US" dirty="0" err="1" smtClean="0"/>
              <a:t>Batchelor</a:t>
            </a:r>
            <a:r>
              <a:rPr lang="en-US" dirty="0" smtClean="0"/>
              <a:t>.</a:t>
            </a:r>
          </a:p>
          <a:p>
            <a:r>
              <a:rPr lang="en-US" dirty="0" smtClean="0"/>
              <a:t>Radar (green) shows an active front NW of the flight track.</a:t>
            </a:r>
            <a:endParaRPr lang="en-US" dirty="0"/>
          </a:p>
        </p:txBody>
      </p:sp>
    </p:spTree>
    <p:extLst>
      <p:ext uri="{BB962C8B-B14F-4D97-AF65-F5344CB8AC3E}">
        <p14:creationId xmlns:p14="http://schemas.microsoft.com/office/powerpoint/2010/main" val="1354933029"/>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6129"/>
          </a:xfrm>
        </p:spPr>
        <p:txBody>
          <a:bodyPr>
            <a:normAutofit fontScale="90000"/>
          </a:bodyPr>
          <a:lstStyle/>
          <a:p>
            <a:r>
              <a:rPr lang="en-US" dirty="0" smtClean="0"/>
              <a:t>16 August 2013 Flight</a:t>
            </a:r>
            <a:endParaRPr lang="en-US" dirty="0"/>
          </a:p>
        </p:txBody>
      </p:sp>
      <p:sp>
        <p:nvSpPr>
          <p:cNvPr id="6" name="TextBox 5"/>
          <p:cNvSpPr txBox="1"/>
          <p:nvPr/>
        </p:nvSpPr>
        <p:spPr>
          <a:xfrm>
            <a:off x="282242" y="5859699"/>
            <a:ext cx="8563725" cy="923330"/>
          </a:xfrm>
          <a:prstGeom prst="rect">
            <a:avLst/>
          </a:prstGeom>
          <a:noFill/>
        </p:spPr>
        <p:txBody>
          <a:bodyPr wrap="none" rtlCol="0">
            <a:spAutoFit/>
          </a:bodyPr>
          <a:lstStyle/>
          <a:p>
            <a:r>
              <a:rPr lang="en-US" dirty="0" err="1" smtClean="0"/>
              <a:t>Overflight</a:t>
            </a:r>
            <a:r>
              <a:rPr lang="en-US" dirty="0" smtClean="0"/>
              <a:t> Mt </a:t>
            </a:r>
            <a:r>
              <a:rPr lang="en-US" dirty="0" err="1" smtClean="0"/>
              <a:t>Batchelor</a:t>
            </a:r>
            <a:r>
              <a:rPr lang="en-US" dirty="0" smtClean="0"/>
              <a:t> Observatory.  Likely path shown in red.  Forecast back trajectories</a:t>
            </a:r>
            <a:r>
              <a:rPr lang="en-US" dirty="0"/>
              <a:t> </a:t>
            </a:r>
            <a:br>
              <a:rPr lang="en-US" dirty="0"/>
            </a:br>
            <a:r>
              <a:rPr lang="en-US" dirty="0" smtClean="0"/>
              <a:t>show winds from the southwest, carrying smoke from California, over Mt </a:t>
            </a:r>
            <a:r>
              <a:rPr lang="en-US" dirty="0" err="1" smtClean="0"/>
              <a:t>Batchelor</a:t>
            </a:r>
            <a:r>
              <a:rPr lang="en-US" dirty="0" smtClean="0"/>
              <a:t>.</a:t>
            </a:r>
          </a:p>
          <a:p>
            <a:r>
              <a:rPr lang="en-US" dirty="0" smtClean="0"/>
              <a:t>Radar (green) shows an active front NW of the flight track.</a:t>
            </a:r>
            <a:endParaRPr lang="en-US" dirty="0"/>
          </a:p>
        </p:txBody>
      </p:sp>
      <p:pic>
        <p:nvPicPr>
          <p:cNvPr id="3" name="Picture 2" descr="Flight16Aug2013ANOTHERloo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6129"/>
            <a:ext cx="9144000" cy="5186363"/>
          </a:xfrm>
          <a:prstGeom prst="rect">
            <a:avLst/>
          </a:prstGeom>
        </p:spPr>
      </p:pic>
    </p:spTree>
    <p:extLst>
      <p:ext uri="{BB962C8B-B14F-4D97-AF65-F5344CB8AC3E}">
        <p14:creationId xmlns:p14="http://schemas.microsoft.com/office/powerpoint/2010/main" val="1558851067"/>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84"/>
            <a:ext cx="8229600" cy="815715"/>
          </a:xfrm>
        </p:spPr>
        <p:txBody>
          <a:bodyPr/>
          <a:lstStyle/>
          <a:p>
            <a:r>
              <a:rPr lang="en-US" dirty="0" smtClean="0"/>
              <a:t>Scattering Components</a:t>
            </a:r>
            <a:endParaRPr lang="en-US" dirty="0"/>
          </a:p>
        </p:txBody>
      </p:sp>
      <p:pic>
        <p:nvPicPr>
          <p:cNvPr id="4" name="Picture 3" descr="BscaComponent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1600" y="1084119"/>
            <a:ext cx="6400800" cy="4368800"/>
          </a:xfrm>
          <a:prstGeom prst="rect">
            <a:avLst/>
          </a:prstGeom>
        </p:spPr>
      </p:pic>
      <p:sp>
        <p:nvSpPr>
          <p:cNvPr id="5" name="TextBox 4"/>
          <p:cNvSpPr txBox="1"/>
          <p:nvPr/>
        </p:nvSpPr>
        <p:spPr>
          <a:xfrm>
            <a:off x="1385552" y="5939217"/>
            <a:ext cx="4309217" cy="369332"/>
          </a:xfrm>
          <a:prstGeom prst="rect">
            <a:avLst/>
          </a:prstGeom>
          <a:noFill/>
        </p:spPr>
        <p:txBody>
          <a:bodyPr wrap="none" rtlCol="0">
            <a:spAutoFit/>
          </a:bodyPr>
          <a:lstStyle/>
          <a:p>
            <a:r>
              <a:rPr lang="en-US" dirty="0" smtClean="0"/>
              <a:t>Modest aged smoke plumes were observed.</a:t>
            </a:r>
            <a:endParaRPr lang="en-US" dirty="0"/>
          </a:p>
        </p:txBody>
      </p:sp>
    </p:spTree>
    <p:extLst>
      <p:ext uri="{BB962C8B-B14F-4D97-AF65-F5344CB8AC3E}">
        <p14:creationId xmlns:p14="http://schemas.microsoft.com/office/powerpoint/2010/main" val="28777281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Absorption Components</a:t>
            </a:r>
            <a:endParaRPr lang="en-US" dirty="0"/>
          </a:p>
        </p:txBody>
      </p:sp>
      <p:pic>
        <p:nvPicPr>
          <p:cNvPr id="4" name="Picture 3" descr="BabsComponent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976624"/>
            <a:ext cx="6083300" cy="4648200"/>
          </a:xfrm>
          <a:prstGeom prst="rect">
            <a:avLst/>
          </a:prstGeom>
        </p:spPr>
      </p:pic>
      <p:sp>
        <p:nvSpPr>
          <p:cNvPr id="5" name="TextBox 4"/>
          <p:cNvSpPr txBox="1"/>
          <p:nvPr/>
        </p:nvSpPr>
        <p:spPr>
          <a:xfrm>
            <a:off x="1000676" y="6070165"/>
            <a:ext cx="6768575" cy="369332"/>
          </a:xfrm>
          <a:prstGeom prst="rect">
            <a:avLst/>
          </a:prstGeom>
          <a:noFill/>
        </p:spPr>
        <p:txBody>
          <a:bodyPr wrap="none" rtlCol="0">
            <a:spAutoFit/>
          </a:bodyPr>
          <a:lstStyle/>
          <a:p>
            <a:r>
              <a:rPr lang="en-US" dirty="0" smtClean="0"/>
              <a:t>Generally low levels; will need further averaging to study the structure.</a:t>
            </a:r>
            <a:endParaRPr lang="en-US" dirty="0"/>
          </a:p>
        </p:txBody>
      </p:sp>
    </p:spTree>
    <p:extLst>
      <p:ext uri="{BB962C8B-B14F-4D97-AF65-F5344CB8AC3E}">
        <p14:creationId xmlns:p14="http://schemas.microsoft.com/office/powerpoint/2010/main" val="74183803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Resonator Components</a:t>
            </a:r>
            <a:endParaRPr lang="en-US" dirty="0"/>
          </a:p>
        </p:txBody>
      </p:sp>
      <p:pic>
        <p:nvPicPr>
          <p:cNvPr id="4" name="Picture 3" descr="ResonatorComponent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6200" y="1498600"/>
            <a:ext cx="6451600" cy="3860800"/>
          </a:xfrm>
          <a:prstGeom prst="rect">
            <a:avLst/>
          </a:prstGeom>
        </p:spPr>
      </p:pic>
    </p:spTree>
    <p:extLst>
      <p:ext uri="{BB962C8B-B14F-4D97-AF65-F5344CB8AC3E}">
        <p14:creationId xmlns:p14="http://schemas.microsoft.com/office/powerpoint/2010/main" val="38413193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58"/>
            <a:ext cx="9144000" cy="1143000"/>
          </a:xfrm>
        </p:spPr>
        <p:txBody>
          <a:bodyPr>
            <a:normAutofit fontScale="90000"/>
          </a:bodyPr>
          <a:lstStyle/>
          <a:p>
            <a:r>
              <a:rPr lang="en-US" dirty="0" smtClean="0"/>
              <a:t>21 August 2013: Government Flats Complex</a:t>
            </a:r>
            <a:endParaRPr lang="en-US" dirty="0"/>
          </a:p>
        </p:txBody>
      </p:sp>
      <p:pic>
        <p:nvPicPr>
          <p:cNvPr id="4" name="Picture 3" descr="Google ChromeScreenSnapz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339" y="755033"/>
            <a:ext cx="5168900" cy="5499100"/>
          </a:xfrm>
          <a:prstGeom prst="rect">
            <a:avLst/>
          </a:prstGeom>
        </p:spPr>
      </p:pic>
      <p:sp>
        <p:nvSpPr>
          <p:cNvPr id="5" name="TextBox 4"/>
          <p:cNvSpPr txBox="1"/>
          <p:nvPr/>
        </p:nvSpPr>
        <p:spPr>
          <a:xfrm>
            <a:off x="5938225" y="2253141"/>
            <a:ext cx="3265287" cy="2031325"/>
          </a:xfrm>
          <a:prstGeom prst="rect">
            <a:avLst/>
          </a:prstGeom>
          <a:noFill/>
        </p:spPr>
        <p:txBody>
          <a:bodyPr wrap="none" rtlCol="0">
            <a:spAutoFit/>
          </a:bodyPr>
          <a:lstStyle/>
          <a:p>
            <a:r>
              <a:rPr lang="en-US" dirty="0" smtClean="0"/>
              <a:t>Discussion date: 29 August 2013.</a:t>
            </a:r>
          </a:p>
          <a:p>
            <a:endParaRPr lang="en-US" dirty="0"/>
          </a:p>
          <a:p>
            <a:r>
              <a:rPr lang="en-US" dirty="0" smtClean="0"/>
              <a:t>Morning flight was lackluster.</a:t>
            </a:r>
          </a:p>
          <a:p>
            <a:endParaRPr lang="en-US" dirty="0"/>
          </a:p>
          <a:p>
            <a:r>
              <a:rPr lang="en-US" dirty="0" smtClean="0"/>
              <a:t>Afternoon, the smoke punched</a:t>
            </a:r>
            <a:br>
              <a:rPr lang="en-US" dirty="0" smtClean="0"/>
            </a:br>
            <a:r>
              <a:rPr lang="en-US" dirty="0" smtClean="0"/>
              <a:t>through the boundary layer,</a:t>
            </a:r>
            <a:r>
              <a:rPr lang="en-US" dirty="0"/>
              <a:t> </a:t>
            </a:r>
            <a:r>
              <a:rPr lang="en-US" dirty="0" smtClean="0"/>
              <a:t>and</a:t>
            </a:r>
            <a:br>
              <a:rPr lang="en-US" dirty="0" smtClean="0"/>
            </a:br>
            <a:r>
              <a:rPr lang="en-US" dirty="0" smtClean="0"/>
              <a:t>made a spectacular show!</a:t>
            </a:r>
          </a:p>
        </p:txBody>
      </p:sp>
    </p:spTree>
    <p:extLst>
      <p:ext uri="{BB962C8B-B14F-4D97-AF65-F5344CB8AC3E}">
        <p14:creationId xmlns:p14="http://schemas.microsoft.com/office/powerpoint/2010/main" val="1520034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type="body" idx="1"/>
          </p:nvPr>
        </p:nvSpPr>
        <p:spPr>
          <a:xfrm>
            <a:off x="76200" y="838200"/>
            <a:ext cx="8991600" cy="762000"/>
          </a:xfrm>
        </p:spPr>
        <p:txBody>
          <a:bodyPr lIns="0" tIns="0" rIns="40639" bIns="0"/>
          <a:lstStyle/>
          <a:p>
            <a:pPr marL="228600" indent="0">
              <a:spcAft>
                <a:spcPts val="1200"/>
              </a:spcAft>
              <a:buFont typeface="Wingdings" charset="0"/>
              <a:buNone/>
            </a:pPr>
            <a:r>
              <a:rPr lang="en-US" sz="1800">
                <a:latin typeface="Arial" charset="0"/>
                <a:ea typeface="ヒラギノ角ゴ ProN W3" charset="0"/>
              </a:rPr>
              <a:t>This field campaign will leverage the capabilities of several </a:t>
            </a:r>
            <a:r>
              <a:rPr lang="en-US" sz="1800">
                <a:solidFill>
                  <a:srgbClr val="FF0000"/>
                </a:solidFill>
                <a:latin typeface="Arial" charset="0"/>
                <a:ea typeface="ヒラギノ角ゴ ProN W3" charset="0"/>
              </a:rPr>
              <a:t>new instruments </a:t>
            </a:r>
            <a:r>
              <a:rPr lang="en-US" sz="1800">
                <a:latin typeface="Arial" charset="0"/>
                <a:ea typeface="ヒラギノ角ゴ ProN W3" charset="0"/>
              </a:rPr>
              <a:t>or instrument combinations that have not been previously used in aircraft.  </a:t>
            </a:r>
            <a:endParaRPr lang="en-US" sz="1800">
              <a:solidFill>
                <a:srgbClr val="000000"/>
              </a:solidFill>
              <a:latin typeface="Arial" charset="0"/>
              <a:ea typeface="ヒラギノ角ゴ ProN W3" charset="0"/>
            </a:endParaRPr>
          </a:p>
        </p:txBody>
      </p:sp>
      <p:sp>
        <p:nvSpPr>
          <p:cNvPr id="18434" name="TextBox 9"/>
          <p:cNvSpPr txBox="1">
            <a:spLocks noChangeArrowheads="1"/>
          </p:cNvSpPr>
          <p:nvPr/>
        </p:nvSpPr>
        <p:spPr bwMode="auto">
          <a:xfrm>
            <a:off x="0" y="19812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0000FF"/>
                </a:solidFill>
                <a:ea typeface="ヒラギノ角ゴ ProN W3" charset="0"/>
                <a:sym typeface="Arial" charset="0"/>
              </a:rPr>
              <a:t>Microphysical Properties:</a:t>
            </a:r>
          </a:p>
          <a:p>
            <a:pPr lvl="1" defTabSz="914400" fontAlgn="base">
              <a:spcBef>
                <a:spcPct val="0"/>
              </a:spcBef>
              <a:spcAft>
                <a:spcPct val="0"/>
              </a:spcAft>
            </a:pPr>
            <a:r>
              <a:rPr lang="en-US">
                <a:solidFill>
                  <a:srgbClr val="FF0000"/>
                </a:solidFill>
                <a:ea typeface="ヒラギノ角ゴ ProN W3" charset="0"/>
                <a:cs typeface="ＭＳ Ｐゴシック" charset="0"/>
                <a:sym typeface="Arial" charset="0"/>
              </a:rPr>
              <a:t>SP-AMS</a:t>
            </a:r>
          </a:p>
          <a:p>
            <a:pPr lvl="1" defTabSz="914400" fontAlgn="base">
              <a:spcBef>
                <a:spcPct val="0"/>
              </a:spcBef>
              <a:spcAft>
                <a:spcPct val="0"/>
              </a:spcAft>
            </a:pPr>
            <a:r>
              <a:rPr lang="en-US">
                <a:solidFill>
                  <a:srgbClr val="FF0000"/>
                </a:solidFill>
                <a:ea typeface="ヒラギノ角ゴ ProN W3" charset="0"/>
                <a:cs typeface="ＭＳ Ｐゴシック" charset="0"/>
                <a:sym typeface="Arial" charset="0"/>
              </a:rPr>
              <a:t>FIMS </a:t>
            </a:r>
          </a:p>
          <a:p>
            <a:pPr lvl="1" defTabSz="914400" fontAlgn="base">
              <a:spcBef>
                <a:spcPct val="0"/>
              </a:spcBef>
              <a:spcAft>
                <a:spcPct val="0"/>
              </a:spcAft>
            </a:pPr>
            <a:r>
              <a:rPr lang="en-US">
                <a:solidFill>
                  <a:srgbClr val="000000"/>
                </a:solidFill>
                <a:ea typeface="ヒラギノ角ゴ ProN W3" charset="0"/>
                <a:cs typeface="ＭＳ Ｐゴシック" charset="0"/>
                <a:sym typeface="Arial" charset="0"/>
              </a:rPr>
              <a:t>Microscopy (TEM)</a:t>
            </a:r>
          </a:p>
          <a:p>
            <a:pPr lvl="1" defTabSz="914400" fontAlgn="base">
              <a:spcBef>
                <a:spcPct val="0"/>
              </a:spcBef>
              <a:spcAft>
                <a:spcPct val="0"/>
              </a:spcAft>
            </a:pPr>
            <a:r>
              <a:rPr lang="en-US">
                <a:solidFill>
                  <a:srgbClr val="000000"/>
                </a:solidFill>
                <a:ea typeface="ヒラギノ角ゴ ProN W3" charset="0"/>
                <a:cs typeface="ＭＳ Ｐゴシック" charset="0"/>
                <a:sym typeface="Arial" charset="0"/>
              </a:rPr>
              <a:t>SP2</a:t>
            </a:r>
          </a:p>
          <a:p>
            <a:pPr lvl="1" defTabSz="914400" fontAlgn="base">
              <a:spcBef>
                <a:spcPct val="0"/>
              </a:spcBef>
              <a:spcAft>
                <a:spcPct val="0"/>
              </a:spcAft>
            </a:pPr>
            <a:r>
              <a:rPr lang="en-US">
                <a:solidFill>
                  <a:srgbClr val="000000"/>
                </a:solidFill>
                <a:ea typeface="ヒラギノ角ゴ ProN W3" charset="0"/>
                <a:cs typeface="ＭＳ Ｐゴシック" charset="0"/>
                <a:sym typeface="Arial" charset="0"/>
              </a:rPr>
              <a:t>Dual column CCN</a:t>
            </a:r>
          </a:p>
          <a:p>
            <a:pPr lvl="1" defTabSz="914400" fontAlgn="base">
              <a:spcBef>
                <a:spcPct val="0"/>
              </a:spcBef>
              <a:spcAft>
                <a:spcPct val="0"/>
              </a:spcAft>
            </a:pPr>
            <a:r>
              <a:rPr lang="en-US">
                <a:solidFill>
                  <a:srgbClr val="000000"/>
                </a:solidFill>
                <a:ea typeface="ヒラギノ角ゴ ProN W3" charset="0"/>
                <a:cs typeface="ＭＳ Ｐゴシック" charset="0"/>
                <a:sym typeface="Arial" charset="0"/>
              </a:rPr>
              <a:t>UHSAS/PCSAP</a:t>
            </a:r>
          </a:p>
          <a:p>
            <a:pPr lvl="1" defTabSz="914400" fontAlgn="base">
              <a:spcBef>
                <a:spcPct val="0"/>
              </a:spcBef>
              <a:spcAft>
                <a:spcPct val="0"/>
              </a:spcAft>
            </a:pPr>
            <a:r>
              <a:rPr lang="en-US">
                <a:solidFill>
                  <a:srgbClr val="000000"/>
                </a:solidFill>
                <a:ea typeface="ヒラギノ角ゴ ProN W3" charset="0"/>
                <a:cs typeface="ＭＳ Ｐゴシック" charset="0"/>
                <a:sym typeface="Arial" charset="0"/>
              </a:rPr>
              <a:t>Particle counter </a:t>
            </a:r>
          </a:p>
        </p:txBody>
      </p:sp>
      <p:sp>
        <p:nvSpPr>
          <p:cNvPr id="18435" name="Rectangle 1"/>
          <p:cNvSpPr>
            <a:spLocks noChangeArrowheads="1"/>
          </p:cNvSpPr>
          <p:nvPr/>
        </p:nvSpPr>
        <p:spPr bwMode="auto">
          <a:xfrm>
            <a:off x="0" y="4799013"/>
            <a:ext cx="41148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a:solidFill>
                  <a:srgbClr val="0000FF"/>
                </a:solidFill>
                <a:latin typeface="Arial" charset="0"/>
                <a:ea typeface="ＭＳ Ｐゴシック" charset="0"/>
                <a:cs typeface="Arial" charset="0"/>
              </a:rPr>
              <a:t>Trace gas</a:t>
            </a:r>
          </a:p>
          <a:p>
            <a:pPr lvl="1" defTabSz="914400" fontAlgn="base">
              <a:spcBef>
                <a:spcPct val="0"/>
              </a:spcBef>
              <a:spcAft>
                <a:spcPct val="0"/>
              </a:spcAft>
            </a:pPr>
            <a:r>
              <a:rPr lang="en-US">
                <a:solidFill>
                  <a:srgbClr val="000000"/>
                </a:solidFill>
                <a:latin typeface="Arial" charset="0"/>
                <a:ea typeface="ＭＳ Ｐゴシック" charset="0"/>
                <a:cs typeface="Arial" charset="0"/>
              </a:rPr>
              <a:t>PTRMS </a:t>
            </a:r>
          </a:p>
          <a:p>
            <a:pPr lvl="1" defTabSz="914400" fontAlgn="base">
              <a:spcBef>
                <a:spcPct val="0"/>
              </a:spcBef>
              <a:spcAft>
                <a:spcPct val="0"/>
              </a:spcAft>
            </a:pPr>
            <a:r>
              <a:rPr lang="en-US">
                <a:solidFill>
                  <a:srgbClr val="000000"/>
                </a:solidFill>
                <a:latin typeface="Arial" charset="0"/>
                <a:ea typeface="ＭＳ Ｐゴシック" charset="0"/>
                <a:cs typeface="Arial" charset="0"/>
              </a:rPr>
              <a:t>H</a:t>
            </a:r>
            <a:r>
              <a:rPr lang="en-US" baseline="-25000">
                <a:solidFill>
                  <a:srgbClr val="000000"/>
                </a:solidFill>
                <a:latin typeface="Arial" charset="0"/>
                <a:ea typeface="ＭＳ Ｐゴシック" charset="0"/>
                <a:cs typeface="Arial" charset="0"/>
              </a:rPr>
              <a:t>2</a:t>
            </a:r>
            <a:r>
              <a:rPr lang="en-US">
                <a:solidFill>
                  <a:srgbClr val="000000"/>
                </a:solidFill>
                <a:latin typeface="Arial" charset="0"/>
                <a:ea typeface="ＭＳ Ｐゴシック" charset="0"/>
                <a:cs typeface="Arial" charset="0"/>
              </a:rPr>
              <a:t>O, CH</a:t>
            </a:r>
            <a:r>
              <a:rPr lang="en-US" baseline="-25000">
                <a:solidFill>
                  <a:srgbClr val="000000"/>
                </a:solidFill>
                <a:latin typeface="Arial" charset="0"/>
                <a:ea typeface="ＭＳ Ｐゴシック" charset="0"/>
                <a:cs typeface="Arial" charset="0"/>
              </a:rPr>
              <a:t>4</a:t>
            </a:r>
            <a:r>
              <a:rPr lang="en-US">
                <a:solidFill>
                  <a:srgbClr val="000000"/>
                </a:solidFill>
                <a:latin typeface="Arial" charset="0"/>
                <a:ea typeface="ＭＳ Ｐゴシック" charset="0"/>
                <a:cs typeface="Arial" charset="0"/>
              </a:rPr>
              <a:t>, N</a:t>
            </a:r>
            <a:r>
              <a:rPr lang="en-US" baseline="-25000">
                <a:solidFill>
                  <a:srgbClr val="000000"/>
                </a:solidFill>
                <a:latin typeface="Arial" charset="0"/>
                <a:ea typeface="ＭＳ Ｐゴシック" charset="0"/>
                <a:cs typeface="Arial" charset="0"/>
              </a:rPr>
              <a:t>2</a:t>
            </a:r>
            <a:r>
              <a:rPr lang="en-US">
                <a:solidFill>
                  <a:srgbClr val="000000"/>
                </a:solidFill>
                <a:latin typeface="Arial" charset="0"/>
                <a:ea typeface="ＭＳ Ｐゴシック" charset="0"/>
                <a:cs typeface="Arial" charset="0"/>
              </a:rPr>
              <a:t>O, NO, NO</a:t>
            </a:r>
            <a:r>
              <a:rPr lang="en-US" baseline="-25000">
                <a:solidFill>
                  <a:srgbClr val="000000"/>
                </a:solidFill>
                <a:latin typeface="Arial" charset="0"/>
                <a:ea typeface="ＭＳ Ｐゴシック" charset="0"/>
                <a:cs typeface="Arial" charset="0"/>
              </a:rPr>
              <a:t>2</a:t>
            </a:r>
            <a:r>
              <a:rPr lang="en-US">
                <a:solidFill>
                  <a:srgbClr val="000000"/>
                </a:solidFill>
                <a:latin typeface="Arial" charset="0"/>
                <a:ea typeface="ＭＳ Ｐゴシック" charset="0"/>
                <a:cs typeface="Arial" charset="0"/>
              </a:rPr>
              <a:t>, NO</a:t>
            </a:r>
            <a:r>
              <a:rPr lang="en-US" baseline="-25000">
                <a:solidFill>
                  <a:srgbClr val="000000"/>
                </a:solidFill>
                <a:latin typeface="Arial" charset="0"/>
                <a:ea typeface="ＭＳ Ｐゴシック" charset="0"/>
                <a:cs typeface="Arial" charset="0"/>
              </a:rPr>
              <a:t>y</a:t>
            </a:r>
            <a:r>
              <a:rPr lang="en-US">
                <a:solidFill>
                  <a:srgbClr val="000000"/>
                </a:solidFill>
                <a:latin typeface="Arial" charset="0"/>
                <a:ea typeface="ＭＳ Ｐゴシック" charset="0"/>
                <a:cs typeface="Arial" charset="0"/>
              </a:rPr>
              <a:t>, CO, CO</a:t>
            </a:r>
            <a:r>
              <a:rPr lang="en-US" baseline="-25000">
                <a:solidFill>
                  <a:srgbClr val="000000"/>
                </a:solidFill>
                <a:latin typeface="Arial" charset="0"/>
                <a:ea typeface="ＭＳ Ｐゴシック" charset="0"/>
                <a:cs typeface="Arial" charset="0"/>
              </a:rPr>
              <a:t>2,</a:t>
            </a:r>
            <a:r>
              <a:rPr lang="en-US">
                <a:solidFill>
                  <a:srgbClr val="000000"/>
                </a:solidFill>
                <a:latin typeface="Arial" charset="0"/>
                <a:ea typeface="ＭＳ Ｐゴシック" charset="0"/>
                <a:cs typeface="Arial" charset="0"/>
              </a:rPr>
              <a:t> O</a:t>
            </a:r>
            <a:r>
              <a:rPr lang="en-US" baseline="-25000">
                <a:solidFill>
                  <a:srgbClr val="000000"/>
                </a:solidFill>
                <a:latin typeface="Arial" charset="0"/>
                <a:ea typeface="ＭＳ Ｐゴシック" charset="0"/>
                <a:cs typeface="Arial" charset="0"/>
              </a:rPr>
              <a:t>3</a:t>
            </a:r>
            <a:r>
              <a:rPr lang="en-US">
                <a:solidFill>
                  <a:srgbClr val="000000"/>
                </a:solidFill>
                <a:latin typeface="Arial" charset="0"/>
                <a:ea typeface="ＭＳ Ｐゴシック" charset="0"/>
                <a:cs typeface="Arial" charset="0"/>
              </a:rPr>
              <a:t> and SO</a:t>
            </a:r>
            <a:r>
              <a:rPr lang="en-US" baseline="-25000">
                <a:solidFill>
                  <a:srgbClr val="000000"/>
                </a:solidFill>
                <a:latin typeface="Arial" charset="0"/>
                <a:ea typeface="ＭＳ Ｐゴシック" charset="0"/>
                <a:cs typeface="Arial" charset="0"/>
              </a:rPr>
              <a:t>2</a:t>
            </a:r>
          </a:p>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8436" name="Rectangle 2"/>
          <p:cNvSpPr>
            <a:spLocks noChangeArrowheads="1"/>
          </p:cNvSpPr>
          <p:nvPr/>
        </p:nvSpPr>
        <p:spPr bwMode="auto">
          <a:xfrm>
            <a:off x="4038600" y="1981200"/>
            <a:ext cx="533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a:solidFill>
                  <a:srgbClr val="0000FF"/>
                </a:solidFill>
                <a:latin typeface="Arial" charset="0"/>
                <a:ea typeface="ＭＳ Ｐゴシック" charset="0"/>
                <a:cs typeface="Arial" charset="0"/>
              </a:rPr>
              <a:t>Optical Properties </a:t>
            </a:r>
          </a:p>
          <a:p>
            <a:pPr lvl="1" defTabSz="914400" fontAlgn="base">
              <a:spcBef>
                <a:spcPct val="0"/>
              </a:spcBef>
              <a:spcAft>
                <a:spcPct val="0"/>
              </a:spcAft>
            </a:pPr>
            <a:r>
              <a:rPr lang="en-US">
                <a:solidFill>
                  <a:srgbClr val="000000"/>
                </a:solidFill>
                <a:latin typeface="Arial" charset="0"/>
                <a:ea typeface="ＭＳ Ｐゴシック" charset="0"/>
                <a:cs typeface="Arial" charset="0"/>
              </a:rPr>
              <a:t>3-</a:t>
            </a:r>
            <a:r>
              <a:rPr lang="el-GR">
                <a:solidFill>
                  <a:srgbClr val="000000"/>
                </a:solidFill>
                <a:latin typeface="Arial" charset="0"/>
                <a:ea typeface="ＭＳ Ｐゴシック" charset="0"/>
                <a:cs typeface="Arial" charset="0"/>
              </a:rPr>
              <a:t>λ</a:t>
            </a:r>
            <a:r>
              <a:rPr lang="en-US">
                <a:solidFill>
                  <a:srgbClr val="000000"/>
                </a:solidFill>
                <a:latin typeface="Arial" charset="0"/>
                <a:ea typeface="ＭＳ Ｐゴシック" charset="0"/>
                <a:cs typeface="Arial" charset="0"/>
              </a:rPr>
              <a:t> nephelometer (scat; 450, 550, &amp; 700 nm)</a:t>
            </a:r>
          </a:p>
          <a:p>
            <a:pPr lvl="1" defTabSz="914400" fontAlgn="base">
              <a:spcBef>
                <a:spcPct val="0"/>
              </a:spcBef>
              <a:spcAft>
                <a:spcPct val="0"/>
              </a:spcAft>
            </a:pPr>
            <a:r>
              <a:rPr lang="en-US">
                <a:solidFill>
                  <a:srgbClr val="000000"/>
                </a:solidFill>
                <a:latin typeface="Arial" charset="0"/>
                <a:ea typeface="ＭＳ Ｐゴシック" charset="0"/>
                <a:cs typeface="Arial" charset="0"/>
              </a:rPr>
              <a:t>3-</a:t>
            </a:r>
            <a:r>
              <a:rPr lang="el-GR">
                <a:solidFill>
                  <a:srgbClr val="000000"/>
                </a:solidFill>
                <a:latin typeface="Arial" charset="0"/>
                <a:ea typeface="ＭＳ Ｐゴシック" charset="0"/>
                <a:cs typeface="Arial" charset="0"/>
              </a:rPr>
              <a:t>λ</a:t>
            </a:r>
            <a:r>
              <a:rPr lang="en-US">
                <a:solidFill>
                  <a:srgbClr val="000000"/>
                </a:solidFill>
                <a:latin typeface="Arial" charset="0"/>
                <a:ea typeface="ＭＳ Ｐゴシック" charset="0"/>
                <a:cs typeface="Arial" charset="0"/>
              </a:rPr>
              <a:t> PSAP (abs; 461, 523, &amp; 648 nm) </a:t>
            </a:r>
          </a:p>
          <a:p>
            <a:pPr lvl="1" defTabSz="914400" fontAlgn="base">
              <a:spcBef>
                <a:spcPct val="0"/>
              </a:spcBef>
              <a:spcAft>
                <a:spcPct val="0"/>
              </a:spcAft>
            </a:pPr>
            <a:r>
              <a:rPr lang="en-US">
                <a:solidFill>
                  <a:srgbClr val="FF0000"/>
                </a:solidFill>
                <a:latin typeface="Arial" charset="0"/>
                <a:ea typeface="ＭＳ Ｐゴシック" charset="0"/>
                <a:cs typeface="Arial" charset="0"/>
              </a:rPr>
              <a:t>1-</a:t>
            </a:r>
            <a:r>
              <a:rPr lang="el-GR">
                <a:solidFill>
                  <a:srgbClr val="FF0000"/>
                </a:solidFill>
                <a:latin typeface="Arial" charset="0"/>
                <a:ea typeface="ＭＳ Ｐゴシック" charset="0"/>
                <a:cs typeface="Arial" charset="0"/>
              </a:rPr>
              <a:t>λ</a:t>
            </a:r>
            <a:r>
              <a:rPr lang="en-US">
                <a:solidFill>
                  <a:srgbClr val="FF0000"/>
                </a:solidFill>
                <a:latin typeface="Arial" charset="0"/>
                <a:ea typeface="ＭＳ Ｐゴシック" charset="0"/>
                <a:cs typeface="Arial" charset="0"/>
              </a:rPr>
              <a:t> PAS </a:t>
            </a:r>
            <a:r>
              <a:rPr lang="en-US">
                <a:solidFill>
                  <a:srgbClr val="000000"/>
                </a:solidFill>
                <a:latin typeface="Arial" charset="0"/>
                <a:ea typeface="ＭＳ Ｐゴシック" charset="0"/>
                <a:cs typeface="Arial" charset="0"/>
              </a:rPr>
              <a:t>(abs; 355 nm)</a:t>
            </a:r>
          </a:p>
          <a:p>
            <a:pPr lvl="1" defTabSz="914400" fontAlgn="base">
              <a:spcBef>
                <a:spcPct val="0"/>
              </a:spcBef>
              <a:spcAft>
                <a:spcPct val="0"/>
              </a:spcAft>
            </a:pPr>
            <a:r>
              <a:rPr lang="en-US">
                <a:solidFill>
                  <a:srgbClr val="FF0000"/>
                </a:solidFill>
                <a:latin typeface="Arial" charset="0"/>
                <a:ea typeface="ＭＳ Ｐゴシック" charset="0"/>
                <a:cs typeface="Arial" charset="0"/>
              </a:rPr>
              <a:t>1-</a:t>
            </a:r>
            <a:r>
              <a:rPr lang="el-GR">
                <a:solidFill>
                  <a:srgbClr val="FF0000"/>
                </a:solidFill>
                <a:latin typeface="Arial" charset="0"/>
                <a:ea typeface="ＭＳ Ｐゴシック" charset="0"/>
                <a:cs typeface="Arial" charset="0"/>
              </a:rPr>
              <a:t>λ</a:t>
            </a:r>
            <a:r>
              <a:rPr lang="en-US">
                <a:solidFill>
                  <a:srgbClr val="FF0000"/>
                </a:solidFill>
                <a:latin typeface="Arial" charset="0"/>
                <a:ea typeface="ＭＳ Ｐゴシック" charset="0"/>
                <a:cs typeface="Arial" charset="0"/>
              </a:rPr>
              <a:t> PTI </a:t>
            </a:r>
            <a:r>
              <a:rPr lang="en-US">
                <a:solidFill>
                  <a:srgbClr val="000000"/>
                </a:solidFill>
                <a:latin typeface="Arial" charset="0"/>
                <a:ea typeface="ＭＳ Ｐゴシック" charset="0"/>
                <a:cs typeface="Arial" charset="0"/>
              </a:rPr>
              <a:t>(abs; 532 nm)</a:t>
            </a:r>
          </a:p>
          <a:p>
            <a:pPr lvl="1" defTabSz="914400" fontAlgn="base">
              <a:spcBef>
                <a:spcPct val="0"/>
              </a:spcBef>
              <a:spcAft>
                <a:spcPct val="0"/>
              </a:spcAft>
            </a:pPr>
            <a:r>
              <a:rPr lang="en-US">
                <a:solidFill>
                  <a:srgbClr val="FF0000"/>
                </a:solidFill>
                <a:latin typeface="Arial" charset="0"/>
                <a:ea typeface="ＭＳ Ｐゴシック" charset="0"/>
                <a:cs typeface="Arial" charset="0"/>
              </a:rPr>
              <a:t>1-</a:t>
            </a:r>
            <a:r>
              <a:rPr lang="el-GR">
                <a:solidFill>
                  <a:srgbClr val="FF0000"/>
                </a:solidFill>
                <a:latin typeface="Arial" charset="0"/>
                <a:ea typeface="ＭＳ Ｐゴシック" charset="0"/>
                <a:cs typeface="Arial" charset="0"/>
              </a:rPr>
              <a:t>λ</a:t>
            </a:r>
            <a:r>
              <a:rPr lang="en-US">
                <a:solidFill>
                  <a:srgbClr val="FF0000"/>
                </a:solidFill>
                <a:latin typeface="Arial" charset="0"/>
                <a:ea typeface="ＭＳ Ｐゴシック" charset="0"/>
                <a:cs typeface="Arial" charset="0"/>
              </a:rPr>
              <a:t> CAPS </a:t>
            </a:r>
            <a:r>
              <a:rPr lang="en-US">
                <a:solidFill>
                  <a:srgbClr val="000000"/>
                </a:solidFill>
                <a:latin typeface="Arial" charset="0"/>
                <a:ea typeface="ＭＳ Ｐゴシック" charset="0"/>
                <a:cs typeface="Arial" charset="0"/>
              </a:rPr>
              <a:t>(ext; 628 nm)</a:t>
            </a:r>
          </a:p>
        </p:txBody>
      </p:sp>
      <p:sp>
        <p:nvSpPr>
          <p:cNvPr id="18437" name="Rectangle 7"/>
          <p:cNvSpPr>
            <a:spLocks noChangeArrowheads="1"/>
          </p:cNvSpPr>
          <p:nvPr/>
        </p:nvSpPr>
        <p:spPr bwMode="auto">
          <a:xfrm>
            <a:off x="4038600" y="4038600"/>
            <a:ext cx="4953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a:solidFill>
                  <a:srgbClr val="0000FF"/>
                </a:solidFill>
                <a:latin typeface="Arial" charset="0"/>
                <a:ea typeface="Times New Roman" charset="0"/>
                <a:cs typeface="ＭＳ Ｐゴシック" charset="0"/>
              </a:rPr>
              <a:t>Radiation</a:t>
            </a:r>
          </a:p>
          <a:p>
            <a:pPr lvl="1" defTabSz="914400" fontAlgn="base">
              <a:spcBef>
                <a:spcPct val="0"/>
              </a:spcBef>
              <a:spcAft>
                <a:spcPct val="0"/>
              </a:spcAft>
            </a:pPr>
            <a:r>
              <a:rPr lang="en-US">
                <a:solidFill>
                  <a:prstClr val="black"/>
                </a:solidFill>
                <a:latin typeface="Arial" charset="0"/>
                <a:ea typeface="Arial" charset="0"/>
                <a:cs typeface="Arial" charset="0"/>
              </a:rPr>
              <a:t>SW, Upwelling hemispheric, spectral </a:t>
            </a:r>
          </a:p>
          <a:p>
            <a:pPr lvl="1" defTabSz="914400" fontAlgn="base">
              <a:spcBef>
                <a:spcPct val="0"/>
              </a:spcBef>
              <a:spcAft>
                <a:spcPct val="0"/>
              </a:spcAft>
            </a:pPr>
            <a:r>
              <a:rPr lang="en-US">
                <a:solidFill>
                  <a:prstClr val="black"/>
                </a:solidFill>
                <a:latin typeface="Arial" charset="0"/>
                <a:ea typeface="Arial" charset="0"/>
                <a:cs typeface="Arial" charset="0"/>
              </a:rPr>
              <a:t>SW, Upwelling hemispheric, broadband</a:t>
            </a:r>
            <a:br>
              <a:rPr lang="en-US">
                <a:solidFill>
                  <a:prstClr val="black"/>
                </a:solidFill>
                <a:latin typeface="Arial" charset="0"/>
                <a:ea typeface="Arial" charset="0"/>
                <a:cs typeface="Arial" charset="0"/>
              </a:rPr>
            </a:br>
            <a:r>
              <a:rPr lang="en-US">
                <a:solidFill>
                  <a:prstClr val="black"/>
                </a:solidFill>
                <a:latin typeface="Arial" charset="0"/>
                <a:ea typeface="Arial" charset="0"/>
                <a:cs typeface="Arial" charset="0"/>
              </a:rPr>
              <a:t>IR. Surface Temperature</a:t>
            </a:r>
            <a:br>
              <a:rPr lang="en-US">
                <a:solidFill>
                  <a:prstClr val="black"/>
                </a:solidFill>
                <a:latin typeface="Arial" charset="0"/>
                <a:ea typeface="Arial" charset="0"/>
                <a:cs typeface="Arial" charset="0"/>
              </a:rPr>
            </a:br>
            <a:r>
              <a:rPr lang="en-US">
                <a:solidFill>
                  <a:prstClr val="black"/>
                </a:solidFill>
                <a:latin typeface="Arial" charset="0"/>
                <a:ea typeface="Arial" charset="0"/>
                <a:cs typeface="Arial" charset="0"/>
              </a:rPr>
              <a:t>SW, Down-welling hemispheric, broadband, global and diffuse </a:t>
            </a:r>
          </a:p>
          <a:p>
            <a:pPr lvl="1" defTabSz="914400" fontAlgn="base">
              <a:spcBef>
                <a:spcPct val="0"/>
              </a:spcBef>
              <a:spcAft>
                <a:spcPct val="0"/>
              </a:spcAft>
            </a:pPr>
            <a:r>
              <a:rPr lang="en-US">
                <a:solidFill>
                  <a:prstClr val="black"/>
                </a:solidFill>
                <a:latin typeface="Arial" charset="0"/>
                <a:ea typeface="Arial" charset="0"/>
                <a:cs typeface="Arial" charset="0"/>
              </a:rPr>
              <a:t>SW, Down-welling hemispheric, broadband, diffuse </a:t>
            </a:r>
          </a:p>
          <a:p>
            <a:pPr defTabSz="914400" fontAlgn="base">
              <a:spcBef>
                <a:spcPct val="0"/>
              </a:spcBef>
              <a:spcAft>
                <a:spcPct val="0"/>
              </a:spcAft>
            </a:pPr>
            <a:endParaRPr lang="en-US">
              <a:solidFill>
                <a:srgbClr val="000000"/>
              </a:solidFill>
              <a:latin typeface="Arial" charset="0"/>
              <a:ea typeface="Times New Roman" charset="0"/>
              <a:cs typeface="ＭＳ Ｐゴシック" charset="0"/>
            </a:endParaRPr>
          </a:p>
        </p:txBody>
      </p:sp>
      <p:sp>
        <p:nvSpPr>
          <p:cNvPr id="18438" name="Text Box 5"/>
          <p:cNvSpPr txBox="1">
            <a:spLocks noChangeArrowheads="1"/>
          </p:cNvSpPr>
          <p:nvPr/>
        </p:nvSpPr>
        <p:spPr bwMode="auto">
          <a:xfrm>
            <a:off x="0" y="762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800" b="1">
                <a:solidFill>
                  <a:srgbClr val="000000"/>
                </a:solidFill>
                <a:latin typeface="Calibri" charset="0"/>
                <a:cs typeface="Times New Roman" charset="0"/>
              </a:rPr>
              <a:t>BBOP Instrument Suite</a:t>
            </a:r>
          </a:p>
        </p:txBody>
      </p:sp>
      <p:cxnSp>
        <p:nvCxnSpPr>
          <p:cNvPr id="12" name="Straight Connector 11"/>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4"/>
            <a:ext cx="8229600" cy="790484"/>
          </a:xfrm>
        </p:spPr>
        <p:txBody>
          <a:bodyPr>
            <a:noAutofit/>
          </a:bodyPr>
          <a:lstStyle/>
          <a:p>
            <a:r>
              <a:rPr lang="en-US" sz="3200" dirty="0" smtClean="0">
                <a:solidFill>
                  <a:srgbClr val="FFFF00"/>
                </a:solidFill>
              </a:rPr>
              <a:t>21 August 2013 Government Flats Fire Oregon</a:t>
            </a:r>
            <a:endParaRPr lang="en-US" sz="3200" dirty="0">
              <a:solidFill>
                <a:srgbClr val="FFFF00"/>
              </a:solidFill>
            </a:endParaRPr>
          </a:p>
        </p:txBody>
      </p:sp>
      <p:pic>
        <p:nvPicPr>
          <p:cNvPr id="4" name="Picture 3" descr="googleEarthImageWithSatell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3889"/>
            <a:ext cx="9144000" cy="5866622"/>
          </a:xfrm>
          <a:prstGeom prst="rect">
            <a:avLst/>
          </a:prstGeom>
        </p:spPr>
      </p:pic>
    </p:spTree>
    <p:extLst>
      <p:ext uri="{BB962C8B-B14F-4D97-AF65-F5344CB8AC3E}">
        <p14:creationId xmlns:p14="http://schemas.microsoft.com/office/powerpoint/2010/main" val="23924066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5459"/>
          </a:xfrm>
        </p:spPr>
        <p:txBody>
          <a:bodyPr>
            <a:normAutofit fontScale="90000"/>
          </a:bodyPr>
          <a:lstStyle/>
          <a:p>
            <a:r>
              <a:rPr lang="en-US" dirty="0" smtClean="0">
                <a:solidFill>
                  <a:srgbClr val="FFFF00"/>
                </a:solidFill>
              </a:rPr>
              <a:t>Photos From Art </a:t>
            </a:r>
            <a:r>
              <a:rPr lang="en-US" dirty="0" err="1" smtClean="0">
                <a:solidFill>
                  <a:srgbClr val="FFFF00"/>
                </a:solidFill>
              </a:rPr>
              <a:t>Sedlacek</a:t>
            </a:r>
            <a:r>
              <a:rPr lang="en-US" dirty="0" smtClean="0">
                <a:solidFill>
                  <a:srgbClr val="FFFF00"/>
                </a:solidFill>
              </a:rPr>
              <a:t> During Flight</a:t>
            </a:r>
            <a:endParaRPr lang="en-US" dirty="0">
              <a:solidFill>
                <a:srgbClr val="FFFF00"/>
              </a:solidFill>
            </a:endParaRPr>
          </a:p>
        </p:txBody>
      </p:sp>
      <p:pic>
        <p:nvPicPr>
          <p:cNvPr id="4" name="Picture 3" descr="BBOP_130821 12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5459"/>
            <a:ext cx="4572000" cy="3042271"/>
          </a:xfrm>
          <a:prstGeom prst="rect">
            <a:avLst/>
          </a:prstGeom>
        </p:spPr>
      </p:pic>
      <p:pic>
        <p:nvPicPr>
          <p:cNvPr id="5" name="Picture 4" descr="BBOP_130821 14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655459"/>
            <a:ext cx="4572000" cy="3042271"/>
          </a:xfrm>
          <a:prstGeom prst="rect">
            <a:avLst/>
          </a:prstGeom>
        </p:spPr>
      </p:pic>
      <p:pic>
        <p:nvPicPr>
          <p:cNvPr id="6" name="Picture 5" descr="BBOP_130821 15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15729"/>
            <a:ext cx="4572000" cy="3042271"/>
          </a:xfrm>
          <a:prstGeom prst="rect">
            <a:avLst/>
          </a:prstGeom>
        </p:spPr>
      </p:pic>
      <p:pic>
        <p:nvPicPr>
          <p:cNvPr id="7" name="Picture 6" descr="BBOP_130821 17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3815729"/>
            <a:ext cx="4572000" cy="3042271"/>
          </a:xfrm>
          <a:prstGeom prst="rect">
            <a:avLst/>
          </a:prstGeom>
        </p:spPr>
      </p:pic>
    </p:spTree>
    <p:extLst>
      <p:ext uri="{BB962C8B-B14F-4D97-AF65-F5344CB8AC3E}">
        <p14:creationId xmlns:p14="http://schemas.microsoft.com/office/powerpoint/2010/main" val="327723433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Raw Scattering and Absorption:</a:t>
            </a:r>
            <a:br>
              <a:rPr lang="en-US" dirty="0" smtClean="0"/>
            </a:br>
            <a:r>
              <a:rPr lang="en-US" dirty="0" smtClean="0"/>
              <a:t>Huge Numbers!!</a:t>
            </a:r>
            <a:endParaRPr lang="en-US" dirty="0"/>
          </a:p>
        </p:txBody>
      </p:sp>
      <p:pic>
        <p:nvPicPr>
          <p:cNvPr id="4" name="Picture 3" descr="ScatteringComponents21Aug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1" y="1941027"/>
            <a:ext cx="4572000" cy="3071813"/>
          </a:xfrm>
          <a:prstGeom prst="rect">
            <a:avLst/>
          </a:prstGeom>
        </p:spPr>
      </p:pic>
      <p:pic>
        <p:nvPicPr>
          <p:cNvPr id="5" name="Picture 4" descr="AbsorptionComponents21Aug2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48343"/>
            <a:ext cx="4572000" cy="3464497"/>
          </a:xfrm>
          <a:prstGeom prst="rect">
            <a:avLst/>
          </a:prstGeom>
        </p:spPr>
      </p:pic>
    </p:spTree>
    <p:extLst>
      <p:ext uri="{BB962C8B-B14F-4D97-AF65-F5344CB8AC3E}">
        <p14:creationId xmlns:p14="http://schemas.microsoft.com/office/powerpoint/2010/main" val="30023914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Resonator Components: Good except before 1</a:t>
            </a:r>
            <a:r>
              <a:rPr lang="en-US" baseline="30000" dirty="0" smtClean="0"/>
              <a:t>st</a:t>
            </a:r>
            <a:r>
              <a:rPr lang="en-US" dirty="0" smtClean="0"/>
              <a:t> flight</a:t>
            </a:r>
            <a:endParaRPr lang="en-US" dirty="0"/>
          </a:p>
        </p:txBody>
      </p:sp>
      <p:pic>
        <p:nvPicPr>
          <p:cNvPr id="4" name="Picture 3" descr="ResonatorComponents21Aug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1530295"/>
            <a:ext cx="6451600" cy="4470400"/>
          </a:xfrm>
          <a:prstGeom prst="rect">
            <a:avLst/>
          </a:prstGeom>
        </p:spPr>
      </p:pic>
    </p:spTree>
    <p:extLst>
      <p:ext uri="{BB962C8B-B14F-4D97-AF65-F5344CB8AC3E}">
        <p14:creationId xmlns:p14="http://schemas.microsoft.com/office/powerpoint/2010/main" val="23994113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663"/>
            <a:ext cx="9144000" cy="1143000"/>
          </a:xfrm>
        </p:spPr>
        <p:txBody>
          <a:bodyPr>
            <a:normAutofit fontScale="90000"/>
          </a:bodyPr>
          <a:lstStyle/>
          <a:p>
            <a:r>
              <a:rPr lang="en-US" dirty="0" smtClean="0"/>
              <a:t>Scattering And Absorption 21 August 2013</a:t>
            </a:r>
            <a:endParaRPr lang="en-US" dirty="0"/>
          </a:p>
        </p:txBody>
      </p:sp>
      <p:pic>
        <p:nvPicPr>
          <p:cNvPr id="4" name="Picture 3" descr="RawScaAndAbs355nmPASarnot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1244600"/>
            <a:ext cx="6807200" cy="4356100"/>
          </a:xfrm>
          <a:prstGeom prst="rect">
            <a:avLst/>
          </a:prstGeom>
        </p:spPr>
      </p:pic>
    </p:spTree>
    <p:extLst>
      <p:ext uri="{BB962C8B-B14F-4D97-AF65-F5344CB8AC3E}">
        <p14:creationId xmlns:p14="http://schemas.microsoft.com/office/powerpoint/2010/main" val="2689249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body" idx="1"/>
          </p:nvPr>
        </p:nvSpPr>
        <p:spPr>
          <a:xfrm>
            <a:off x="76200" y="762000"/>
            <a:ext cx="8991600" cy="457200"/>
          </a:xfrm>
        </p:spPr>
        <p:txBody>
          <a:bodyPr lIns="0" tIns="0" rIns="40639" bIns="0"/>
          <a:lstStyle/>
          <a:p>
            <a:pPr marL="228600" indent="0">
              <a:spcAft>
                <a:spcPts val="1200"/>
              </a:spcAft>
              <a:buFont typeface="Wingdings" charset="0"/>
              <a:buNone/>
            </a:pPr>
            <a:r>
              <a:rPr lang="en-US" sz="1800">
                <a:latin typeface="Arial" charset="0"/>
                <a:ea typeface="ヒラギノ角ゴ ProN W3" charset="0"/>
              </a:rPr>
              <a:t>Several </a:t>
            </a:r>
            <a:r>
              <a:rPr lang="en-US" sz="1800">
                <a:solidFill>
                  <a:srgbClr val="FF0000"/>
                </a:solidFill>
                <a:latin typeface="Arial" charset="0"/>
                <a:ea typeface="ヒラギノ角ゴ ProN W3" charset="0"/>
              </a:rPr>
              <a:t>new/upgraded instruments </a:t>
            </a:r>
            <a:r>
              <a:rPr lang="en-US" sz="1800">
                <a:latin typeface="Arial" charset="0"/>
                <a:ea typeface="ヒラギノ角ゴ ProN W3" charset="0"/>
              </a:rPr>
              <a:t>are being deployed during BBOP  </a:t>
            </a:r>
            <a:endParaRPr lang="en-US" sz="1800">
              <a:solidFill>
                <a:srgbClr val="000000"/>
              </a:solidFill>
              <a:latin typeface="Arial" charset="0"/>
              <a:ea typeface="ヒラギノ角ゴ ProN W3" charset="0"/>
            </a:endParaRPr>
          </a:p>
        </p:txBody>
      </p:sp>
      <p:sp>
        <p:nvSpPr>
          <p:cNvPr id="19458" name="Text Box 5"/>
          <p:cNvSpPr txBox="1">
            <a:spLocks noChangeArrowheads="1"/>
          </p:cNvSpPr>
          <p:nvPr/>
        </p:nvSpPr>
        <p:spPr bwMode="auto">
          <a:xfrm>
            <a:off x="0" y="762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800" b="1">
                <a:solidFill>
                  <a:srgbClr val="000000"/>
                </a:solidFill>
                <a:latin typeface="Calibri" charset="0"/>
                <a:cs typeface="Times New Roman" charset="0"/>
              </a:rPr>
              <a:t>New instruments Not Previously Deployed on an Aircraft</a:t>
            </a:r>
          </a:p>
        </p:txBody>
      </p:sp>
      <p:cxnSp>
        <p:nvCxnSpPr>
          <p:cNvPr id="12" name="Straight Connector 11"/>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460" name="Picture 2" descr="phot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6384925" y="4270375"/>
            <a:ext cx="2603500" cy="2114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3" descr="SP_AM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38100" y="4410075"/>
            <a:ext cx="2743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2" name="Picture 4" descr="trace_Ga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15000" y="1295400"/>
            <a:ext cx="3225800" cy="2419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3" name="Picture 5" descr="FIMS.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a:off x="-168275" y="1552575"/>
            <a:ext cx="2667000"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4" name="TextBox 13"/>
          <p:cNvSpPr txBox="1">
            <a:spLocks noChangeArrowheads="1"/>
          </p:cNvSpPr>
          <p:nvPr/>
        </p:nvSpPr>
        <p:spPr bwMode="auto">
          <a:xfrm>
            <a:off x="7929563" y="1295400"/>
            <a:ext cx="1062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FFFF00"/>
                </a:solidFill>
                <a:latin typeface="Calibri" charset="0"/>
              </a:rPr>
              <a:t>Trace gas</a:t>
            </a:r>
          </a:p>
        </p:txBody>
      </p:sp>
      <p:sp>
        <p:nvSpPr>
          <p:cNvPr id="19465" name="TextBox 14"/>
          <p:cNvSpPr txBox="1">
            <a:spLocks noChangeArrowheads="1"/>
          </p:cNvSpPr>
          <p:nvPr/>
        </p:nvSpPr>
        <p:spPr bwMode="auto">
          <a:xfrm>
            <a:off x="1447800" y="6469063"/>
            <a:ext cx="917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FFFF00"/>
                </a:solidFill>
                <a:latin typeface="Calibri" charset="0"/>
              </a:rPr>
              <a:t>SP-AMS</a:t>
            </a:r>
          </a:p>
        </p:txBody>
      </p:sp>
      <p:sp>
        <p:nvSpPr>
          <p:cNvPr id="19466" name="TextBox 15"/>
          <p:cNvSpPr txBox="1">
            <a:spLocks noChangeArrowheads="1"/>
          </p:cNvSpPr>
          <p:nvPr/>
        </p:nvSpPr>
        <p:spPr bwMode="auto">
          <a:xfrm>
            <a:off x="1408113" y="3552825"/>
            <a:ext cx="652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FFFF00"/>
                </a:solidFill>
                <a:latin typeface="Calibri" charset="0"/>
              </a:rPr>
              <a:t>FIMS</a:t>
            </a:r>
          </a:p>
        </p:txBody>
      </p:sp>
      <p:sp>
        <p:nvSpPr>
          <p:cNvPr id="19467" name="TextBox 16"/>
          <p:cNvSpPr txBox="1">
            <a:spLocks noChangeArrowheads="1"/>
          </p:cNvSpPr>
          <p:nvPr/>
        </p:nvSpPr>
        <p:spPr bwMode="auto">
          <a:xfrm>
            <a:off x="7010400" y="6172200"/>
            <a:ext cx="1430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FFFF00"/>
                </a:solidFill>
                <a:latin typeface="Calibri" charset="0"/>
              </a:rPr>
              <a:t>TEM Sampler</a:t>
            </a:r>
          </a:p>
        </p:txBody>
      </p:sp>
      <p:pic>
        <p:nvPicPr>
          <p:cNvPr id="19468" name="Picture 7" descr="CAPS_SP2.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79713" y="1266825"/>
            <a:ext cx="2590800" cy="2628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9" name="TextBox 12"/>
          <p:cNvSpPr txBox="1">
            <a:spLocks noChangeArrowheads="1"/>
          </p:cNvSpPr>
          <p:nvPr/>
        </p:nvSpPr>
        <p:spPr bwMode="auto">
          <a:xfrm>
            <a:off x="4456113" y="1419225"/>
            <a:ext cx="66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FFFF00"/>
                </a:solidFill>
                <a:latin typeface="Calibri" charset="0"/>
              </a:rPr>
              <a:t>CAPS</a:t>
            </a:r>
          </a:p>
        </p:txBody>
      </p:sp>
      <p:sp>
        <p:nvSpPr>
          <p:cNvPr id="19470" name="TextBox 17"/>
          <p:cNvSpPr txBox="1">
            <a:spLocks noChangeArrowheads="1"/>
          </p:cNvSpPr>
          <p:nvPr/>
        </p:nvSpPr>
        <p:spPr bwMode="auto">
          <a:xfrm>
            <a:off x="3084513" y="3324225"/>
            <a:ext cx="52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FFFF00"/>
                </a:solidFill>
                <a:latin typeface="Calibri" charset="0"/>
              </a:rPr>
              <a:t>SP2</a:t>
            </a:r>
          </a:p>
        </p:txBody>
      </p:sp>
      <p:pic>
        <p:nvPicPr>
          <p:cNvPr id="19471" name="Picture 8" descr="BBOP_ 39.jpg"/>
          <p:cNvPicPr>
            <a:picLocks noChangeAspect="1"/>
          </p:cNvPicPr>
          <p:nvPr/>
        </p:nvPicPr>
        <p:blipFill>
          <a:blip r:embed="rId8" cstate="screen">
            <a:extLst>
              <a:ext uri="{28A0092B-C50C-407E-A947-70E740481C1C}">
                <a14:useLocalDpi xmlns:a14="http://schemas.microsoft.com/office/drawing/2010/main"/>
              </a:ext>
            </a:extLst>
          </a:blip>
          <a:srcRect b="-1496"/>
          <a:stretch>
            <a:fillRect/>
          </a:stretch>
        </p:blipFill>
        <p:spPr bwMode="auto">
          <a:xfrm>
            <a:off x="3048000" y="4114800"/>
            <a:ext cx="3221038"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72" name="TextBox 18"/>
          <p:cNvSpPr txBox="1">
            <a:spLocks noChangeArrowheads="1"/>
          </p:cNvSpPr>
          <p:nvPr/>
        </p:nvSpPr>
        <p:spPr bwMode="auto">
          <a:xfrm>
            <a:off x="3922713" y="6200775"/>
            <a:ext cx="544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FFFF00"/>
                </a:solidFill>
                <a:latin typeface="Calibri" charset="0"/>
              </a:rPr>
              <a:t>PAS</a:t>
            </a:r>
          </a:p>
        </p:txBody>
      </p:sp>
      <p:sp>
        <p:nvSpPr>
          <p:cNvPr id="19473" name="TextBox 19"/>
          <p:cNvSpPr txBox="1">
            <a:spLocks noChangeArrowheads="1"/>
          </p:cNvSpPr>
          <p:nvPr/>
        </p:nvSpPr>
        <p:spPr bwMode="auto">
          <a:xfrm>
            <a:off x="3925888" y="4892675"/>
            <a:ext cx="474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FFFF00"/>
                </a:solidFill>
                <a:latin typeface="Calibri" charset="0"/>
              </a:rPr>
              <a:t>PTI</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7" descr="KleinmanPlots_Updated.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24388" y="1447800"/>
            <a:ext cx="4646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10"/>
          <p:cNvSpPr txBox="1">
            <a:spLocks noChangeArrowheads="1"/>
          </p:cNvSpPr>
          <p:nvPr/>
        </p:nvSpPr>
        <p:spPr bwMode="auto">
          <a:xfrm>
            <a:off x="609600" y="838200"/>
            <a:ext cx="7715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ja-JP" altLang="en-US" b="1">
                <a:solidFill>
                  <a:prstClr val="black"/>
                </a:solidFill>
              </a:rPr>
              <a:t>“</a:t>
            </a:r>
            <a:r>
              <a:rPr lang="en-US" altLang="ja-JP" b="1">
                <a:solidFill>
                  <a:prstClr val="black"/>
                </a:solidFill>
              </a:rPr>
              <a:t>28 Mile Marker</a:t>
            </a:r>
            <a:r>
              <a:rPr lang="ja-JP" altLang="en-US" b="1">
                <a:solidFill>
                  <a:prstClr val="black"/>
                </a:solidFill>
              </a:rPr>
              <a:t>”</a:t>
            </a:r>
            <a:r>
              <a:rPr lang="en-US" altLang="ja-JP" b="1">
                <a:solidFill>
                  <a:prstClr val="black"/>
                </a:solidFill>
              </a:rPr>
              <a:t> Fire sampled at source and 1, 2, 3, 4 hour downwind</a:t>
            </a:r>
            <a:endParaRPr lang="en-US" b="1">
              <a:solidFill>
                <a:prstClr val="black"/>
              </a:solidFill>
            </a:endParaRPr>
          </a:p>
        </p:txBody>
      </p:sp>
      <p:sp>
        <p:nvSpPr>
          <p:cNvPr id="21507" name="Text Box 11"/>
          <p:cNvSpPr txBox="1">
            <a:spLocks noChangeArrowheads="1"/>
          </p:cNvSpPr>
          <p:nvPr/>
        </p:nvSpPr>
        <p:spPr bwMode="auto">
          <a:xfrm>
            <a:off x="457200" y="5029200"/>
            <a:ext cx="381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srgbClr val="000000"/>
                </a:solidFill>
              </a:rPr>
              <a:t>Repeatable</a:t>
            </a:r>
          </a:p>
          <a:p>
            <a:pPr defTabSz="914400" fontAlgn="base">
              <a:spcBef>
                <a:spcPct val="0"/>
              </a:spcBef>
              <a:spcAft>
                <a:spcPct val="0"/>
              </a:spcAft>
            </a:pPr>
            <a:endParaRPr lang="en-US">
              <a:solidFill>
                <a:srgbClr val="000000"/>
              </a:solidFill>
            </a:endParaRPr>
          </a:p>
          <a:p>
            <a:pPr defTabSz="914400" fontAlgn="base">
              <a:spcBef>
                <a:spcPct val="0"/>
              </a:spcBef>
              <a:spcAft>
                <a:spcPct val="0"/>
              </a:spcAft>
            </a:pPr>
            <a:r>
              <a:rPr lang="en-US">
                <a:solidFill>
                  <a:srgbClr val="000000"/>
                </a:solidFill>
              </a:rPr>
              <a:t>Rapid increase within 1</a:t>
            </a:r>
            <a:r>
              <a:rPr lang="en-US" baseline="30000">
                <a:solidFill>
                  <a:srgbClr val="000000"/>
                </a:solidFill>
              </a:rPr>
              <a:t>st</a:t>
            </a:r>
            <a:r>
              <a:rPr lang="en-US">
                <a:solidFill>
                  <a:srgbClr val="000000"/>
                </a:solidFill>
              </a:rPr>
              <a:t> hour in SOA (25%) and scattering (50%)</a:t>
            </a:r>
          </a:p>
        </p:txBody>
      </p:sp>
      <p:sp>
        <p:nvSpPr>
          <p:cNvPr id="21508" name="Text Box 12"/>
          <p:cNvSpPr txBox="1">
            <a:spLocks noChangeArrowheads="1"/>
          </p:cNvSpPr>
          <p:nvPr/>
        </p:nvSpPr>
        <p:spPr bwMode="auto">
          <a:xfrm>
            <a:off x="6623050" y="2819400"/>
            <a:ext cx="167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b="1">
                <a:solidFill>
                  <a:prstClr val="black"/>
                </a:solidFill>
              </a:rPr>
              <a:t>SOA Increase</a:t>
            </a:r>
          </a:p>
        </p:txBody>
      </p:sp>
      <p:sp>
        <p:nvSpPr>
          <p:cNvPr id="21509" name="Text Box 5"/>
          <p:cNvSpPr txBox="1">
            <a:spLocks noChangeArrowheads="1"/>
          </p:cNvSpPr>
          <p:nvPr/>
        </p:nvSpPr>
        <p:spPr bwMode="auto">
          <a:xfrm>
            <a:off x="0" y="762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800" b="1">
                <a:solidFill>
                  <a:srgbClr val="000000"/>
                </a:solidFill>
                <a:latin typeface="Calibri" charset="0"/>
                <a:cs typeface="Times New Roman" charset="0"/>
              </a:rPr>
              <a:t>BBOP: Near-Field Evolution of Smoke Aerosol Properties</a:t>
            </a:r>
          </a:p>
        </p:txBody>
      </p:sp>
      <p:cxnSp>
        <p:nvCxnSpPr>
          <p:cNvPr id="14" name="Straight Connector 13"/>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511" name="Picture 14" descr="_logo_Aerodyne.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62888" y="6129338"/>
            <a:ext cx="1249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Box 1"/>
          <p:cNvSpPr txBox="1">
            <a:spLocks noChangeArrowheads="1"/>
          </p:cNvSpPr>
          <p:nvPr/>
        </p:nvSpPr>
        <p:spPr bwMode="auto">
          <a:xfrm>
            <a:off x="5522913" y="6400800"/>
            <a:ext cx="2401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sz="1600">
                <a:solidFill>
                  <a:prstClr val="black"/>
                </a:solidFill>
                <a:latin typeface="Calibri" charset="0"/>
              </a:rPr>
              <a:t>Soot Particle-AMS, Onasch </a:t>
            </a:r>
          </a:p>
        </p:txBody>
      </p:sp>
      <p:sp>
        <p:nvSpPr>
          <p:cNvPr id="21513" name="Text Box 13"/>
          <p:cNvSpPr txBox="1">
            <a:spLocks noChangeArrowheads="1"/>
          </p:cNvSpPr>
          <p:nvPr/>
        </p:nvSpPr>
        <p:spPr bwMode="auto">
          <a:xfrm>
            <a:off x="6623050" y="5043488"/>
            <a:ext cx="229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b="1">
                <a:solidFill>
                  <a:prstClr val="black"/>
                </a:solidFill>
              </a:rPr>
              <a:t>Scattering increase</a:t>
            </a:r>
          </a:p>
        </p:txBody>
      </p:sp>
      <p:grpSp>
        <p:nvGrpSpPr>
          <p:cNvPr id="21514" name="Group 18"/>
          <p:cNvGrpSpPr>
            <a:grpSpLocks/>
          </p:cNvGrpSpPr>
          <p:nvPr/>
        </p:nvGrpSpPr>
        <p:grpSpPr bwMode="auto">
          <a:xfrm>
            <a:off x="228600" y="1728788"/>
            <a:ext cx="4286250" cy="3148012"/>
            <a:chOff x="304800" y="1257145"/>
            <a:chExt cx="4286250" cy="3148168"/>
          </a:xfrm>
        </p:grpSpPr>
        <p:sp>
          <p:nvSpPr>
            <p:cNvPr id="21517" name="Text Box 14"/>
            <p:cNvSpPr txBox="1">
              <a:spLocks noChangeArrowheads="1"/>
            </p:cNvSpPr>
            <p:nvPr/>
          </p:nvSpPr>
          <p:spPr bwMode="auto">
            <a:xfrm>
              <a:off x="533400" y="4038600"/>
              <a:ext cx="367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b="1">
                  <a:solidFill>
                    <a:prstClr val="white"/>
                  </a:solidFill>
                </a:rPr>
                <a:t>0        1         2        3        4  hours</a:t>
              </a:r>
            </a:p>
          </p:txBody>
        </p:sp>
        <p:sp>
          <p:nvSpPr>
            <p:cNvPr id="21518" name="Text Box 15"/>
            <p:cNvSpPr txBox="1">
              <a:spLocks noChangeArrowheads="1"/>
            </p:cNvSpPr>
            <p:nvPr/>
          </p:nvSpPr>
          <p:spPr bwMode="auto">
            <a:xfrm>
              <a:off x="3733800" y="2362200"/>
              <a:ext cx="85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b="1">
                  <a:solidFill>
                    <a:prstClr val="white"/>
                  </a:solidFill>
                </a:rPr>
                <a:t>Pasco</a:t>
              </a:r>
            </a:p>
          </p:txBody>
        </p:sp>
        <p:sp>
          <p:nvSpPr>
            <p:cNvPr id="21519" name="Text Box 16"/>
            <p:cNvSpPr txBox="1">
              <a:spLocks noChangeArrowheads="1"/>
            </p:cNvSpPr>
            <p:nvPr/>
          </p:nvSpPr>
          <p:spPr bwMode="auto">
            <a:xfrm>
              <a:off x="304800" y="2971800"/>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b="1">
                  <a:solidFill>
                    <a:prstClr val="white"/>
                  </a:solidFill>
                </a:rPr>
                <a:t>Fire</a:t>
              </a:r>
            </a:p>
          </p:txBody>
        </p:sp>
        <p:grpSp>
          <p:nvGrpSpPr>
            <p:cNvPr id="21520" name="Group 15"/>
            <p:cNvGrpSpPr>
              <a:grpSpLocks/>
            </p:cNvGrpSpPr>
            <p:nvPr/>
          </p:nvGrpSpPr>
          <p:grpSpPr bwMode="auto">
            <a:xfrm>
              <a:off x="354789" y="1281112"/>
              <a:ext cx="4223561" cy="3074140"/>
              <a:chOff x="4800600" y="3581400"/>
              <a:chExt cx="4223561" cy="3074140"/>
            </a:xfrm>
          </p:grpSpPr>
          <p:pic>
            <p:nvPicPr>
              <p:cNvPr id="21531" name="Picture 8" descr="Screen Shot 2013-08-31 at 10.51.54 AM.pd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3581400"/>
                <a:ext cx="4223561" cy="307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37" descr="newoverlay4KleinmanPlot.pdf"/>
              <p:cNvPicPr>
                <a:picLocks/>
              </p:cNvPicPr>
              <p:nvPr/>
            </p:nvPicPr>
            <p:blipFill>
              <a:blip r:embed="rId6" cstate="screen">
                <a:extLst>
                  <a:ext uri="{28A0092B-C50C-407E-A947-70E740481C1C}">
                    <a14:useLocalDpi xmlns:a14="http://schemas.microsoft.com/office/drawing/2010/main"/>
                  </a:ext>
                </a:extLst>
              </a:blip>
              <a:srcRect l="8371"/>
              <a:stretch>
                <a:fillRect/>
              </a:stretch>
            </p:blipFill>
            <p:spPr bwMode="auto">
              <a:xfrm>
                <a:off x="5102738" y="4084196"/>
                <a:ext cx="37441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21" name="TextBox 27"/>
            <p:cNvSpPr txBox="1">
              <a:spLocks noChangeArrowheads="1"/>
            </p:cNvSpPr>
            <p:nvPr/>
          </p:nvSpPr>
          <p:spPr bwMode="auto">
            <a:xfrm>
              <a:off x="387350" y="2347912"/>
              <a:ext cx="539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Fire</a:t>
              </a:r>
            </a:p>
          </p:txBody>
        </p:sp>
        <p:sp>
          <p:nvSpPr>
            <p:cNvPr id="21522" name="TextBox 29"/>
            <p:cNvSpPr txBox="1">
              <a:spLocks noChangeArrowheads="1"/>
            </p:cNvSpPr>
            <p:nvPr/>
          </p:nvSpPr>
          <p:spPr bwMode="auto">
            <a:xfrm>
              <a:off x="768350" y="3883580"/>
              <a:ext cx="30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0</a:t>
              </a:r>
            </a:p>
          </p:txBody>
        </p:sp>
        <p:sp>
          <p:nvSpPr>
            <p:cNvPr id="21523" name="TextBox 30"/>
            <p:cNvSpPr txBox="1">
              <a:spLocks noChangeArrowheads="1"/>
            </p:cNvSpPr>
            <p:nvPr/>
          </p:nvSpPr>
          <p:spPr bwMode="auto">
            <a:xfrm>
              <a:off x="1377950" y="3883580"/>
              <a:ext cx="30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1</a:t>
              </a:r>
            </a:p>
          </p:txBody>
        </p:sp>
        <p:sp>
          <p:nvSpPr>
            <p:cNvPr id="21524" name="TextBox 31"/>
            <p:cNvSpPr txBox="1">
              <a:spLocks noChangeArrowheads="1"/>
            </p:cNvSpPr>
            <p:nvPr/>
          </p:nvSpPr>
          <p:spPr bwMode="auto">
            <a:xfrm>
              <a:off x="2600290" y="3883580"/>
              <a:ext cx="30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3</a:t>
              </a:r>
            </a:p>
          </p:txBody>
        </p:sp>
        <p:sp>
          <p:nvSpPr>
            <p:cNvPr id="21525" name="TextBox 32"/>
            <p:cNvSpPr txBox="1">
              <a:spLocks noChangeArrowheads="1"/>
            </p:cNvSpPr>
            <p:nvPr/>
          </p:nvSpPr>
          <p:spPr bwMode="auto">
            <a:xfrm>
              <a:off x="1914490" y="3883580"/>
              <a:ext cx="30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2</a:t>
              </a:r>
            </a:p>
          </p:txBody>
        </p:sp>
        <p:sp>
          <p:nvSpPr>
            <p:cNvPr id="21526" name="TextBox 33"/>
            <p:cNvSpPr txBox="1">
              <a:spLocks noChangeArrowheads="1"/>
            </p:cNvSpPr>
            <p:nvPr/>
          </p:nvSpPr>
          <p:spPr bwMode="auto">
            <a:xfrm>
              <a:off x="3133690" y="3883580"/>
              <a:ext cx="30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4</a:t>
              </a:r>
            </a:p>
          </p:txBody>
        </p:sp>
        <p:sp>
          <p:nvSpPr>
            <p:cNvPr id="21527" name="TextBox 39"/>
            <p:cNvSpPr txBox="1">
              <a:spLocks noChangeArrowheads="1"/>
            </p:cNvSpPr>
            <p:nvPr/>
          </p:nvSpPr>
          <p:spPr bwMode="auto">
            <a:xfrm>
              <a:off x="3511550" y="3871912"/>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hours</a:t>
              </a:r>
            </a:p>
          </p:txBody>
        </p:sp>
        <p:sp>
          <p:nvSpPr>
            <p:cNvPr id="21528" name="TextBox 9"/>
            <p:cNvSpPr txBox="1">
              <a:spLocks noChangeArrowheads="1"/>
            </p:cNvSpPr>
            <p:nvPr/>
          </p:nvSpPr>
          <p:spPr bwMode="auto">
            <a:xfrm>
              <a:off x="3733800" y="2590800"/>
              <a:ext cx="819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PASCO</a:t>
              </a:r>
            </a:p>
          </p:txBody>
        </p:sp>
        <p:sp>
          <p:nvSpPr>
            <p:cNvPr id="21529" name="TextBox 40"/>
            <p:cNvSpPr txBox="1">
              <a:spLocks noChangeArrowheads="1"/>
            </p:cNvSpPr>
            <p:nvPr/>
          </p:nvSpPr>
          <p:spPr bwMode="auto">
            <a:xfrm>
              <a:off x="346429" y="1257145"/>
              <a:ext cx="20157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Terra MODIS image</a:t>
              </a:r>
            </a:p>
          </p:txBody>
        </p:sp>
        <p:sp>
          <p:nvSpPr>
            <p:cNvPr id="21530" name="TextBox 34"/>
            <p:cNvSpPr txBox="1">
              <a:spLocks noChangeArrowheads="1"/>
            </p:cNvSpPr>
            <p:nvPr/>
          </p:nvSpPr>
          <p:spPr bwMode="auto">
            <a:xfrm>
              <a:off x="3581400" y="1357313"/>
              <a:ext cx="7601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20 km</a:t>
              </a:r>
            </a:p>
          </p:txBody>
        </p:sp>
      </p:grpSp>
      <p:sp>
        <p:nvSpPr>
          <p:cNvPr id="21515" name="TextBox 3"/>
          <p:cNvSpPr txBox="1">
            <a:spLocks noChangeArrowheads="1"/>
          </p:cNvSpPr>
          <p:nvPr/>
        </p:nvSpPr>
        <p:spPr bwMode="auto">
          <a:xfrm>
            <a:off x="3429000" y="1143000"/>
            <a:ext cx="2154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black"/>
                </a:solidFill>
                <a:latin typeface="Calibri" charset="0"/>
              </a:rPr>
              <a:t>Targeted 07-26-2013</a:t>
            </a:r>
          </a:p>
        </p:txBody>
      </p:sp>
      <p:cxnSp>
        <p:nvCxnSpPr>
          <p:cNvPr id="5" name="Straight Connector 4"/>
          <p:cNvCxnSpPr/>
          <p:nvPr/>
        </p:nvCxnSpPr>
        <p:spPr>
          <a:xfrm>
            <a:off x="3597275" y="2179638"/>
            <a:ext cx="576263"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0"/>
          <p:cNvSpPr txBox="1">
            <a:spLocks noChangeArrowheads="1"/>
          </p:cNvSpPr>
          <p:nvPr/>
        </p:nvSpPr>
        <p:spPr bwMode="auto">
          <a:xfrm>
            <a:off x="990600" y="838200"/>
            <a:ext cx="7558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ja-JP" altLang="en-US" b="1">
                <a:solidFill>
                  <a:prstClr val="black"/>
                </a:solidFill>
              </a:rPr>
              <a:t>“</a:t>
            </a:r>
            <a:r>
              <a:rPr lang="en-US" altLang="ja-JP" b="1">
                <a:solidFill>
                  <a:prstClr val="black"/>
                </a:solidFill>
              </a:rPr>
              <a:t>Colockum Tarp</a:t>
            </a:r>
            <a:r>
              <a:rPr lang="ja-JP" altLang="en-US" b="1">
                <a:solidFill>
                  <a:prstClr val="black"/>
                </a:solidFill>
              </a:rPr>
              <a:t>”</a:t>
            </a:r>
            <a:r>
              <a:rPr lang="en-US" altLang="ja-JP" b="1">
                <a:solidFill>
                  <a:prstClr val="black"/>
                </a:solidFill>
              </a:rPr>
              <a:t> Fire sampled at source and 1 - 5 hours downwind</a:t>
            </a:r>
            <a:endParaRPr lang="en-US" b="1">
              <a:solidFill>
                <a:prstClr val="black"/>
              </a:solidFill>
            </a:endParaRPr>
          </a:p>
        </p:txBody>
      </p:sp>
      <p:sp>
        <p:nvSpPr>
          <p:cNvPr id="22530" name="Text Box 5"/>
          <p:cNvSpPr txBox="1">
            <a:spLocks noChangeArrowheads="1"/>
          </p:cNvSpPr>
          <p:nvPr/>
        </p:nvSpPr>
        <p:spPr bwMode="auto">
          <a:xfrm>
            <a:off x="0" y="762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800" b="1">
                <a:solidFill>
                  <a:srgbClr val="000000"/>
                </a:solidFill>
                <a:latin typeface="Calibri" charset="0"/>
                <a:cs typeface="Times New Roman" charset="0"/>
              </a:rPr>
              <a:t>BBOP: Near-Field Evolution of rBC Mixing State</a:t>
            </a:r>
          </a:p>
        </p:txBody>
      </p:sp>
      <p:cxnSp>
        <p:nvCxnSpPr>
          <p:cNvPr id="21" name="Straight Connector 20"/>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2532" name="Rectangle 8"/>
          <p:cNvSpPr>
            <a:spLocks noChangeArrowheads="1"/>
          </p:cNvSpPr>
          <p:nvPr/>
        </p:nvSpPr>
        <p:spPr bwMode="auto">
          <a:xfrm>
            <a:off x="2209800" y="6248400"/>
            <a:ext cx="4724400" cy="381000"/>
          </a:xfrm>
          <a:prstGeom prst="rect">
            <a:avLst/>
          </a:prstGeom>
          <a:solidFill>
            <a:srgbClr val="FF9A1E"/>
          </a:solidFill>
          <a:ln w="9525">
            <a:solidFill>
              <a:schemeClr val="tx1"/>
            </a:solidFill>
            <a:miter lim="800000"/>
            <a:headEnd/>
            <a:tailEnd/>
          </a:ln>
        </p:spPr>
        <p:txBody>
          <a:bodyPr tIns="0" bIns="0"/>
          <a:lstStyle/>
          <a:p>
            <a:pPr algn="ctr" defTabSz="914400" eaLnBrk="0" fontAlgn="base" hangingPunct="0">
              <a:spcBef>
                <a:spcPct val="0"/>
              </a:spcBef>
              <a:spcAft>
                <a:spcPct val="0"/>
              </a:spcAft>
            </a:pPr>
            <a:r>
              <a:rPr lang="en-US" b="1">
                <a:solidFill>
                  <a:prstClr val="black"/>
                </a:solidFill>
                <a:latin typeface="Calibri" charset="0"/>
                <a:ea typeface="ＭＳ Ｐゴシック" charset="0"/>
                <a:cs typeface="ＭＳ Ｐゴシック" charset="0"/>
              </a:rPr>
              <a:t>Rapid increase in fraction thickly coated rBC</a:t>
            </a:r>
          </a:p>
        </p:txBody>
      </p:sp>
      <p:sp>
        <p:nvSpPr>
          <p:cNvPr id="22533" name="Rectangle 32"/>
          <p:cNvSpPr>
            <a:spLocks noChangeArrowheads="1"/>
          </p:cNvSpPr>
          <p:nvPr/>
        </p:nvSpPr>
        <p:spPr bwMode="auto">
          <a:xfrm>
            <a:off x="3276600" y="1219200"/>
            <a:ext cx="2449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solidFill>
                  <a:prstClr val="black"/>
                </a:solidFill>
                <a:latin typeface="Calibri" charset="0"/>
                <a:ea typeface="ＭＳ Ｐゴシック" charset="0"/>
                <a:cs typeface="ＭＳ Ｐゴシック" charset="0"/>
              </a:rPr>
              <a:t>Targeted on 2013-07-30</a:t>
            </a:r>
          </a:p>
        </p:txBody>
      </p:sp>
      <p:pic>
        <p:nvPicPr>
          <p:cNvPr id="22534" name="Picture 2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65350" y="1673225"/>
            <a:ext cx="4862513"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Box 3"/>
          <p:cNvSpPr txBox="1">
            <a:spLocks noChangeArrowheads="1"/>
          </p:cNvSpPr>
          <p:nvPr/>
        </p:nvSpPr>
        <p:spPr bwMode="auto">
          <a:xfrm>
            <a:off x="4972050" y="3128963"/>
            <a:ext cx="5667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Fire</a:t>
            </a:r>
          </a:p>
        </p:txBody>
      </p:sp>
      <p:sp>
        <p:nvSpPr>
          <p:cNvPr id="7" name="Striped Right Arrow 6"/>
          <p:cNvSpPr/>
          <p:nvPr/>
        </p:nvSpPr>
        <p:spPr>
          <a:xfrm flipH="1">
            <a:off x="5387975" y="2617788"/>
            <a:ext cx="960438" cy="401637"/>
          </a:xfrm>
          <a:prstGeom prst="stripedRightArrow">
            <a:avLst>
              <a:gd name="adj1" fmla="val 34221"/>
              <a:gd name="adj2" fmla="val 75642"/>
            </a:avLst>
          </a:prstGeom>
          <a:solidFill>
            <a:srgbClr val="00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2537" name="TextBox 43"/>
          <p:cNvSpPr txBox="1">
            <a:spLocks noChangeArrowheads="1"/>
          </p:cNvSpPr>
          <p:nvPr/>
        </p:nvSpPr>
        <p:spPr bwMode="auto">
          <a:xfrm>
            <a:off x="6319838" y="2603500"/>
            <a:ext cx="7207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Wind</a:t>
            </a:r>
          </a:p>
        </p:txBody>
      </p:sp>
      <p:grpSp>
        <p:nvGrpSpPr>
          <p:cNvPr id="22538" name="Group 17"/>
          <p:cNvGrpSpPr>
            <a:grpSpLocks/>
          </p:cNvGrpSpPr>
          <p:nvPr/>
        </p:nvGrpSpPr>
        <p:grpSpPr bwMode="auto">
          <a:xfrm>
            <a:off x="3276600" y="4800600"/>
            <a:ext cx="2286000" cy="533400"/>
            <a:chOff x="3276600" y="4648200"/>
            <a:chExt cx="2286000" cy="533400"/>
          </a:xfrm>
        </p:grpSpPr>
        <p:sp>
          <p:nvSpPr>
            <p:cNvPr id="15" name="Rectangle 14"/>
            <p:cNvSpPr/>
            <p:nvPr/>
          </p:nvSpPr>
          <p:spPr>
            <a:xfrm>
              <a:off x="3276600" y="4648200"/>
              <a:ext cx="2286000" cy="533400"/>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grpSp>
          <p:nvGrpSpPr>
            <p:cNvPr id="22543" name="Group 13"/>
            <p:cNvGrpSpPr>
              <a:grpSpLocks/>
            </p:cNvGrpSpPr>
            <p:nvPr/>
          </p:nvGrpSpPr>
          <p:grpSpPr bwMode="auto">
            <a:xfrm>
              <a:off x="3352800" y="4702377"/>
              <a:ext cx="2145147" cy="436563"/>
              <a:chOff x="3774641" y="6172200"/>
              <a:chExt cx="2145147" cy="436563"/>
            </a:xfrm>
          </p:grpSpPr>
          <p:sp>
            <p:nvSpPr>
              <p:cNvPr id="35" name="Oval 34"/>
              <p:cNvSpPr/>
              <p:nvPr/>
            </p:nvSpPr>
            <p:spPr bwMode="auto">
              <a:xfrm flipH="1" flipV="1">
                <a:off x="5638366" y="6243436"/>
                <a:ext cx="280988" cy="29368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grpSp>
            <p:nvGrpSpPr>
              <p:cNvPr id="22545" name="Group 11"/>
              <p:cNvGrpSpPr>
                <a:grpSpLocks/>
              </p:cNvGrpSpPr>
              <p:nvPr/>
            </p:nvGrpSpPr>
            <p:grpSpPr bwMode="auto">
              <a:xfrm flipH="1" flipV="1">
                <a:off x="3774641" y="6172200"/>
                <a:ext cx="416359" cy="436563"/>
                <a:chOff x="3809028" y="6116899"/>
                <a:chExt cx="491219" cy="491219"/>
              </a:xfrm>
            </p:grpSpPr>
            <p:sp>
              <p:nvSpPr>
                <p:cNvPr id="42" name="Oval 41"/>
                <p:cNvSpPr/>
                <p:nvPr/>
              </p:nvSpPr>
              <p:spPr>
                <a:xfrm>
                  <a:off x="3809540" y="6117126"/>
                  <a:ext cx="490707" cy="491219"/>
                </a:xfrm>
                <a:prstGeom prst="ellipse">
                  <a:avLst/>
                </a:prstGeom>
                <a:solidFill>
                  <a:schemeClr val="accent6">
                    <a:lumMod val="75000"/>
                  </a:scheme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a:solidFill>
                      <a:prstClr val="white"/>
                    </a:solidFill>
                    <a:latin typeface="Calibri"/>
                  </a:endParaRPr>
                </a:p>
              </p:txBody>
            </p:sp>
            <p:sp>
              <p:nvSpPr>
                <p:cNvPr id="43" name="Oval 42"/>
                <p:cNvSpPr/>
                <p:nvPr/>
              </p:nvSpPr>
              <p:spPr>
                <a:xfrm>
                  <a:off x="3890075" y="6197508"/>
                  <a:ext cx="329635" cy="330455"/>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a:solidFill>
                      <a:prstClr val="white"/>
                    </a:solidFill>
                    <a:latin typeface="Calibri"/>
                  </a:endParaRPr>
                </a:p>
              </p:txBody>
            </p:sp>
          </p:grpSp>
          <p:grpSp>
            <p:nvGrpSpPr>
              <p:cNvPr id="22546" name="Group 14"/>
              <p:cNvGrpSpPr>
                <a:grpSpLocks/>
              </p:cNvGrpSpPr>
              <p:nvPr/>
            </p:nvGrpSpPr>
            <p:grpSpPr bwMode="auto">
              <a:xfrm flipH="1" flipV="1">
                <a:off x="4746793" y="6201773"/>
                <a:ext cx="358607" cy="377416"/>
                <a:chOff x="2955907" y="6116899"/>
                <a:chExt cx="424147" cy="424147"/>
              </a:xfrm>
            </p:grpSpPr>
            <p:sp>
              <p:nvSpPr>
                <p:cNvPr id="40" name="Oval 39"/>
                <p:cNvSpPr/>
                <p:nvPr/>
              </p:nvSpPr>
              <p:spPr>
                <a:xfrm>
                  <a:off x="2956420" y="6117788"/>
                  <a:ext cx="424346" cy="422822"/>
                </a:xfrm>
                <a:prstGeom prst="ellipse">
                  <a:avLst/>
                </a:prstGeom>
                <a:solidFill>
                  <a:schemeClr val="accent6">
                    <a:lumMod val="75000"/>
                  </a:scheme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a:solidFill>
                      <a:prstClr val="white"/>
                    </a:solidFill>
                    <a:latin typeface="Calibri"/>
                  </a:endParaRPr>
                </a:p>
              </p:txBody>
            </p:sp>
            <p:sp>
              <p:nvSpPr>
                <p:cNvPr id="41" name="Oval 40"/>
                <p:cNvSpPr/>
                <p:nvPr/>
              </p:nvSpPr>
              <p:spPr>
                <a:xfrm>
                  <a:off x="3003361" y="6164174"/>
                  <a:ext cx="330464" cy="330051"/>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a:solidFill>
                      <a:prstClr val="white"/>
                    </a:solidFill>
                    <a:latin typeface="Calibri"/>
                  </a:endParaRPr>
                </a:p>
              </p:txBody>
            </p:sp>
          </p:grpSp>
          <p:cxnSp>
            <p:nvCxnSpPr>
              <p:cNvPr id="39" name="Straight Arrow Connector 38"/>
              <p:cNvCxnSpPr/>
              <p:nvPr/>
            </p:nvCxnSpPr>
            <p:spPr bwMode="auto">
              <a:xfrm flipH="1">
                <a:off x="4241366" y="6400598"/>
                <a:ext cx="406400" cy="1588"/>
              </a:xfrm>
              <a:prstGeom prst="straightConnector1">
                <a:avLst/>
              </a:prstGeom>
              <a:ln w="57150" cap="flat" cmpd="sng" algn="ctr">
                <a:solidFill>
                  <a:schemeClr val="accent1"/>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bwMode="auto">
              <a:xfrm flipH="1">
                <a:off x="5155766" y="6400598"/>
                <a:ext cx="406400" cy="1588"/>
              </a:xfrm>
              <a:prstGeom prst="straightConnector1">
                <a:avLst/>
              </a:prstGeom>
              <a:ln w="57150" cap="flat" cmpd="sng" algn="ctr">
                <a:solidFill>
                  <a:schemeClr val="accent1"/>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grpSp>
      </p:grpSp>
      <p:pic>
        <p:nvPicPr>
          <p:cNvPr id="22539" name="Picture 4" descr="Aged_fresh_rBC_20130730b.pdf"/>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1450975" y="1454150"/>
            <a:ext cx="605472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p:nvPr/>
        </p:nvCxnSpPr>
        <p:spPr>
          <a:xfrm>
            <a:off x="6477000" y="5257800"/>
            <a:ext cx="3048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2541" name="TextBox 28"/>
          <p:cNvSpPr txBox="1">
            <a:spLocks noChangeArrowheads="1"/>
          </p:cNvSpPr>
          <p:nvPr/>
        </p:nvSpPr>
        <p:spPr bwMode="auto">
          <a:xfrm>
            <a:off x="5867400" y="5029200"/>
            <a:ext cx="642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solidFill>
                  <a:prstClr val="white"/>
                </a:solidFill>
                <a:latin typeface="Calibri" charset="0"/>
              </a:rPr>
              <a:t>5 km</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txBox="1">
            <a:spLocks noChangeArrowheads="1"/>
          </p:cNvSpPr>
          <p:nvPr/>
        </p:nvSpPr>
        <p:spPr bwMode="auto">
          <a:xfrm>
            <a:off x="990600" y="968375"/>
            <a:ext cx="7010400" cy="11731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40639" bIns="0"/>
          <a:lstStyle>
            <a:lvl1pPr marL="96838">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just" defTabSz="914400" eaLnBrk="0" fontAlgn="base" hangingPunct="0">
              <a:spcBef>
                <a:spcPts val="600"/>
              </a:spcBef>
              <a:spcAft>
                <a:spcPts val="1200"/>
              </a:spcAft>
              <a:buClr>
                <a:srgbClr val="042B7F"/>
              </a:buClr>
              <a:buSzPct val="110000"/>
              <a:buFont typeface="Wingdings" charset="0"/>
              <a:buNone/>
            </a:pPr>
            <a:r>
              <a:rPr lang="en-US" sz="2000">
                <a:solidFill>
                  <a:srgbClr val="1F497D"/>
                </a:solidFill>
                <a:ea typeface="ヒラギノ角ゴ ProN W3" charset="0"/>
                <a:sym typeface="Arial" charset="0"/>
              </a:rPr>
              <a:t>Quantify the downwind time evolution of microphysical, morphological, chemical, hygroscopic, and optical properties of aerosols generated by biomass burning </a:t>
            </a:r>
          </a:p>
        </p:txBody>
      </p:sp>
      <p:sp>
        <p:nvSpPr>
          <p:cNvPr id="23554" name="Rectangle 27"/>
          <p:cNvSpPr>
            <a:spLocks noChangeArrowheads="1"/>
          </p:cNvSpPr>
          <p:nvPr/>
        </p:nvSpPr>
        <p:spPr bwMode="auto">
          <a:xfrm>
            <a:off x="990600" y="2490788"/>
            <a:ext cx="7010400" cy="7080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indent="-9525" algn="just" defTabSz="914400" fontAlgn="base">
              <a:spcBef>
                <a:spcPct val="0"/>
              </a:spcBef>
              <a:spcAft>
                <a:spcPts val="1800"/>
              </a:spcAft>
            </a:pPr>
            <a:r>
              <a:rPr lang="en-US" sz="2000">
                <a:solidFill>
                  <a:srgbClr val="008000"/>
                </a:solidFill>
                <a:latin typeface="Calibri" charset="0"/>
                <a:ea typeface="ＭＳ Ｐゴシック" charset="0"/>
                <a:cs typeface="Arial" charset="0"/>
              </a:rPr>
              <a:t>Use the time sequences of observations to constrain processes and parameterizations in a Lagrangian model of aerosol evolution </a:t>
            </a:r>
          </a:p>
        </p:txBody>
      </p:sp>
      <p:sp>
        <p:nvSpPr>
          <p:cNvPr id="23555" name="Rectangle 28"/>
          <p:cNvSpPr>
            <a:spLocks noChangeArrowheads="1"/>
          </p:cNvSpPr>
          <p:nvPr/>
        </p:nvSpPr>
        <p:spPr bwMode="auto">
          <a:xfrm>
            <a:off x="990600" y="3711575"/>
            <a:ext cx="7010400" cy="7080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indent="-9525" defTabSz="914400" fontAlgn="base">
              <a:spcBef>
                <a:spcPct val="0"/>
              </a:spcBef>
              <a:spcAft>
                <a:spcPct val="0"/>
              </a:spcAft>
            </a:pPr>
            <a:r>
              <a:rPr lang="en-US" sz="2000">
                <a:solidFill>
                  <a:srgbClr val="0000FF"/>
                </a:solidFill>
                <a:latin typeface="Calibri" charset="0"/>
                <a:ea typeface="ＭＳ Ｐゴシック" charset="0"/>
                <a:cs typeface="Arial" charset="0"/>
              </a:rPr>
              <a:t>Incorporate time evolution information into a radiative transfer model for determining forcing per unit carbon burned.</a:t>
            </a:r>
          </a:p>
        </p:txBody>
      </p:sp>
      <p:sp>
        <p:nvSpPr>
          <p:cNvPr id="23556" name="Curved Right Arrow 29"/>
          <p:cNvSpPr>
            <a:spLocks noChangeArrowheads="1"/>
          </p:cNvSpPr>
          <p:nvPr/>
        </p:nvSpPr>
        <p:spPr bwMode="auto">
          <a:xfrm flipH="1">
            <a:off x="8001000" y="1460500"/>
            <a:ext cx="990600" cy="1641475"/>
          </a:xfrm>
          <a:prstGeom prst="curvedRightArrow">
            <a:avLst>
              <a:gd name="adj1" fmla="val 24986"/>
              <a:gd name="adj2" fmla="val 49980"/>
              <a:gd name="adj3" fmla="val 25000"/>
            </a:avLst>
          </a:prstGeom>
          <a:solidFill>
            <a:srgbClr val="FF0000"/>
          </a:solidFill>
          <a:ln w="12700">
            <a:solidFill>
              <a:srgbClr val="322F31"/>
            </a:solidFill>
            <a:round/>
            <a:headEnd/>
            <a:tailEnd/>
          </a:ln>
        </p:spPr>
        <p:txBody>
          <a:bodyPr/>
          <a:lstStyle/>
          <a:p>
            <a:pPr defTabSz="914400" fontAlgn="base">
              <a:spcBef>
                <a:spcPct val="0"/>
              </a:spcBef>
              <a:spcAft>
                <a:spcPct val="0"/>
              </a:spcAft>
            </a:pPr>
            <a:endParaRPr lang="en-US">
              <a:solidFill>
                <a:prstClr val="black"/>
              </a:solidFill>
              <a:latin typeface="Calibri" charset="0"/>
              <a:ea typeface="ヒラギノ角ゴ ProN W3" charset="0"/>
              <a:cs typeface="ヒラギノ角ゴ ProN W3" charset="0"/>
              <a:sym typeface="Arial" charset="0"/>
            </a:endParaRPr>
          </a:p>
        </p:txBody>
      </p:sp>
      <p:sp>
        <p:nvSpPr>
          <p:cNvPr id="23557" name="Curved Right Arrow 30"/>
          <p:cNvSpPr>
            <a:spLocks noChangeArrowheads="1"/>
          </p:cNvSpPr>
          <p:nvPr/>
        </p:nvSpPr>
        <p:spPr bwMode="auto">
          <a:xfrm>
            <a:off x="152400" y="2644775"/>
            <a:ext cx="838200" cy="1546225"/>
          </a:xfrm>
          <a:prstGeom prst="curvedRightArrow">
            <a:avLst>
              <a:gd name="adj1" fmla="val 24997"/>
              <a:gd name="adj2" fmla="val 50003"/>
              <a:gd name="adj3" fmla="val 25000"/>
            </a:avLst>
          </a:prstGeom>
          <a:solidFill>
            <a:srgbClr val="FF0000"/>
          </a:solidFill>
          <a:ln w="12700">
            <a:solidFill>
              <a:srgbClr val="322F31"/>
            </a:solidFill>
            <a:round/>
            <a:headEnd/>
            <a:tailEnd/>
          </a:ln>
        </p:spPr>
        <p:txBody>
          <a:bodyPr/>
          <a:lstStyle/>
          <a:p>
            <a:pPr defTabSz="914400" fontAlgn="base">
              <a:spcBef>
                <a:spcPct val="0"/>
              </a:spcBef>
              <a:spcAft>
                <a:spcPct val="0"/>
              </a:spcAft>
            </a:pPr>
            <a:endParaRPr lang="en-US">
              <a:solidFill>
                <a:prstClr val="black"/>
              </a:solidFill>
              <a:latin typeface="Calibri" charset="0"/>
              <a:ea typeface="ヒラギノ角ゴ ProN W3" charset="0"/>
              <a:cs typeface="ヒラギノ角ゴ ProN W3" charset="0"/>
              <a:sym typeface="Arial" charset="0"/>
            </a:endParaRPr>
          </a:p>
        </p:txBody>
      </p:sp>
      <p:sp>
        <p:nvSpPr>
          <p:cNvPr id="23558" name="Text Box 5"/>
          <p:cNvSpPr txBox="1">
            <a:spLocks noChangeArrowheads="1"/>
          </p:cNvSpPr>
          <p:nvPr/>
        </p:nvSpPr>
        <p:spPr bwMode="auto">
          <a:xfrm>
            <a:off x="0" y="762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800" b="1">
                <a:solidFill>
                  <a:srgbClr val="000000"/>
                </a:solidFill>
                <a:latin typeface="Calibri" charset="0"/>
                <a:cs typeface="Times New Roman" charset="0"/>
              </a:rPr>
              <a:t>BBOP: Relevance in Community</a:t>
            </a:r>
          </a:p>
        </p:txBody>
      </p:sp>
      <p:cxnSp>
        <p:nvCxnSpPr>
          <p:cNvPr id="9" name="Straight Connector 8"/>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3560" name="Text Box 11"/>
          <p:cNvSpPr txBox="1">
            <a:spLocks noChangeArrowheads="1"/>
          </p:cNvSpPr>
          <p:nvPr/>
        </p:nvSpPr>
        <p:spPr bwMode="auto">
          <a:xfrm>
            <a:off x="381000" y="5029200"/>
            <a:ext cx="8229600" cy="762000"/>
          </a:xfrm>
          <a:prstGeom prst="rect">
            <a:avLst/>
          </a:prstGeom>
          <a:solidFill>
            <a:srgbClr val="FF9900"/>
          </a:solidFill>
          <a:ln w="9525">
            <a:solidFill>
              <a:srgbClr val="000000"/>
            </a:solidFill>
            <a:miter lim="800000"/>
            <a:headEnd/>
            <a:tailEnd/>
          </a:ln>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0"/>
              </a:spcBef>
              <a:spcAft>
                <a:spcPct val="0"/>
              </a:spcAft>
            </a:pPr>
            <a:r>
              <a:rPr lang="en-US">
                <a:solidFill>
                  <a:prstClr val="black"/>
                </a:solidFill>
              </a:rPr>
              <a:t>BBOP bridges the gap between laboratory studies (nascent particles) and previous field campaigns of BB (older particles)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CarbonOverView.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411" y="0"/>
            <a:ext cx="7427524" cy="6644371"/>
          </a:xfrm>
          <a:prstGeom prst="rect">
            <a:avLst/>
          </a:prstGeom>
        </p:spPr>
      </p:pic>
      <p:sp>
        <p:nvSpPr>
          <p:cNvPr id="2" name="Title 1"/>
          <p:cNvSpPr>
            <a:spLocks noGrp="1"/>
          </p:cNvSpPr>
          <p:nvPr>
            <p:ph type="title"/>
          </p:nvPr>
        </p:nvSpPr>
        <p:spPr>
          <a:xfrm>
            <a:off x="0" y="10068"/>
            <a:ext cx="2131742" cy="4306182"/>
          </a:xfrm>
        </p:spPr>
        <p:txBody>
          <a:bodyPr>
            <a:normAutofit/>
          </a:bodyPr>
          <a:lstStyle/>
          <a:p>
            <a:r>
              <a:rPr lang="en-US" sz="2400" dirty="0" smtClean="0"/>
              <a:t>BC </a:t>
            </a:r>
            <a:br>
              <a:rPr lang="en-US" sz="2400" dirty="0" smtClean="0"/>
            </a:br>
            <a:r>
              <a:rPr lang="en-US" sz="2400" dirty="0" smtClean="0"/>
              <a:t>and </a:t>
            </a:r>
            <a:br>
              <a:rPr lang="en-US" sz="2400" dirty="0" smtClean="0"/>
            </a:br>
            <a:r>
              <a:rPr lang="en-US" sz="2400" dirty="0" smtClean="0"/>
              <a:t>Climate</a:t>
            </a:r>
            <a:br>
              <a:rPr lang="en-US" sz="2400" dirty="0" smtClean="0"/>
            </a:br>
            <a:r>
              <a:rPr lang="en-US" sz="2400" dirty="0" smtClean="0"/>
              <a:t>(from</a:t>
            </a:r>
            <a:br>
              <a:rPr lang="en-US" sz="2400" dirty="0" smtClean="0"/>
            </a:br>
            <a:r>
              <a:rPr lang="en-US" sz="2400" dirty="0" smtClean="0"/>
              <a:t>Bond et al,</a:t>
            </a:r>
            <a:br>
              <a:rPr lang="en-US" sz="2400" dirty="0" smtClean="0"/>
            </a:br>
            <a:r>
              <a:rPr lang="en-US" sz="2400" dirty="0" smtClean="0"/>
              <a:t>2013</a:t>
            </a:r>
            <a:br>
              <a:rPr lang="en-US" sz="2400" dirty="0" smtClean="0"/>
            </a:br>
            <a:r>
              <a:rPr lang="en-US" sz="2400" dirty="0" smtClean="0"/>
              <a:t>JGR)</a:t>
            </a:r>
            <a:endParaRPr lang="en-US" sz="2400" dirty="0"/>
          </a:p>
        </p:txBody>
      </p:sp>
      <p:pic>
        <p:nvPicPr>
          <p:cNvPr id="5" name="Picture 4" descr="BondReference.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13187"/>
            <a:ext cx="9144000" cy="251042"/>
          </a:xfrm>
          <a:prstGeom prst="rect">
            <a:avLst/>
          </a:prstGeom>
        </p:spPr>
      </p:pic>
    </p:spTree>
    <p:extLst>
      <p:ext uri="{BB962C8B-B14F-4D97-AF65-F5344CB8AC3E}">
        <p14:creationId xmlns:p14="http://schemas.microsoft.com/office/powerpoint/2010/main" val="4262719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4956" y="0"/>
            <a:ext cx="8394013" cy="756138"/>
          </a:xfrm>
        </p:spPr>
        <p:txBody>
          <a:bodyPr>
            <a:normAutofit fontScale="90000"/>
          </a:bodyPr>
          <a:lstStyle/>
          <a:p>
            <a:r>
              <a:rPr lang="en-US" dirty="0" smtClean="0">
                <a:solidFill>
                  <a:srgbClr val="FFFF00"/>
                </a:solidFill>
              </a:rPr>
              <a:t>Primary Study Region Pacific Northwest</a:t>
            </a:r>
            <a:endParaRPr lang="en-US" dirty="0">
              <a:solidFill>
                <a:srgbClr val="FFFF00"/>
              </a:solidFill>
            </a:endParaRPr>
          </a:p>
        </p:txBody>
      </p:sp>
      <p:pic>
        <p:nvPicPr>
          <p:cNvPr id="4" name="Picture 3" descr="PrimaryStudyAre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56138"/>
            <a:ext cx="9144000" cy="6101862"/>
          </a:xfrm>
          <a:prstGeom prst="rect">
            <a:avLst/>
          </a:prstGeom>
        </p:spPr>
      </p:pic>
    </p:spTree>
    <p:extLst>
      <p:ext uri="{BB962C8B-B14F-4D97-AF65-F5344CB8AC3E}">
        <p14:creationId xmlns:p14="http://schemas.microsoft.com/office/powerpoint/2010/main" val="18059611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3244"/>
            <a:ext cx="8229600" cy="703513"/>
          </a:xfrm>
        </p:spPr>
        <p:txBody>
          <a:bodyPr>
            <a:normAutofit fontScale="90000"/>
          </a:bodyPr>
          <a:lstStyle/>
          <a:p>
            <a:r>
              <a:rPr lang="en-US" dirty="0" smtClean="0">
                <a:solidFill>
                  <a:srgbClr val="FFFF00"/>
                </a:solidFill>
              </a:rPr>
              <a:t>Pasco WA Airport</a:t>
            </a:r>
            <a:endParaRPr lang="en-US" dirty="0">
              <a:solidFill>
                <a:srgbClr val="FFFF00"/>
              </a:solidFill>
            </a:endParaRPr>
          </a:p>
        </p:txBody>
      </p:sp>
      <p:pic>
        <p:nvPicPr>
          <p:cNvPr id="4" name="Picture 3" descr="pascoAirpor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56138"/>
            <a:ext cx="9144000" cy="6101862"/>
          </a:xfrm>
          <a:prstGeom prst="rect">
            <a:avLst/>
          </a:prstGeom>
        </p:spPr>
      </p:pic>
    </p:spTree>
    <p:extLst>
      <p:ext uri="{BB962C8B-B14F-4D97-AF65-F5344CB8AC3E}">
        <p14:creationId xmlns:p14="http://schemas.microsoft.com/office/powerpoint/2010/main" val="16385701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1"/>
            <a:ext cx="8229600" cy="1143000"/>
          </a:xfrm>
        </p:spPr>
        <p:txBody>
          <a:bodyPr/>
          <a:lstStyle/>
          <a:p>
            <a:r>
              <a:rPr lang="en-US" dirty="0" smtClean="0">
                <a:solidFill>
                  <a:srgbClr val="FFFF00"/>
                </a:solidFill>
              </a:rPr>
              <a:t>Richland WA AERONET Site</a:t>
            </a:r>
            <a:endParaRPr lang="en-US" dirty="0">
              <a:solidFill>
                <a:srgbClr val="FFFF00"/>
              </a:solidFill>
            </a:endParaRPr>
          </a:p>
        </p:txBody>
      </p:sp>
      <p:pic>
        <p:nvPicPr>
          <p:cNvPr id="4" name="Picture 3" descr="AERONET_Richland.2013189.terra.1km.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6700" y="1138742"/>
            <a:ext cx="7315200" cy="5486400"/>
          </a:xfrm>
          <a:prstGeom prst="rect">
            <a:avLst/>
          </a:prstGeom>
        </p:spPr>
      </p:pic>
    </p:spTree>
    <p:extLst>
      <p:ext uri="{BB962C8B-B14F-4D97-AF65-F5344CB8AC3E}">
        <p14:creationId xmlns:p14="http://schemas.microsoft.com/office/powerpoint/2010/main" val="24259789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5363"/>
          </a:xfrm>
        </p:spPr>
        <p:txBody>
          <a:bodyPr>
            <a:noAutofit/>
          </a:bodyPr>
          <a:lstStyle/>
          <a:p>
            <a:r>
              <a:rPr lang="en-US" sz="2800" dirty="0" smtClean="0">
                <a:solidFill>
                  <a:srgbClr val="FFFF00"/>
                </a:solidFill>
              </a:rPr>
              <a:t>Fires: Satellite Imagery (blue circle is Reno: Red are fires)</a:t>
            </a:r>
            <a:endParaRPr lang="en-US" sz="2800" dirty="0">
              <a:solidFill>
                <a:srgbClr val="FFFF00"/>
              </a:solidFill>
            </a:endParaRPr>
          </a:p>
        </p:txBody>
      </p:sp>
      <p:pic>
        <p:nvPicPr>
          <p:cNvPr id="6" name="Picture 5" descr="AERONET_Univ_of_Nevada-Reno.2013190.terra.1km.fires+coast+border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2325" y="788358"/>
            <a:ext cx="7924800" cy="5943600"/>
          </a:xfrm>
          <a:prstGeom prst="rect">
            <a:avLst/>
          </a:prstGeom>
        </p:spPr>
      </p:pic>
    </p:spTree>
    <p:extLst>
      <p:ext uri="{BB962C8B-B14F-4D97-AF65-F5344CB8AC3E}">
        <p14:creationId xmlns:p14="http://schemas.microsoft.com/office/powerpoint/2010/main" val="5867607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636838"/>
            <a:ext cx="8229600" cy="1143000"/>
          </a:xfrm>
        </p:spPr>
        <p:txBody>
          <a:bodyPr>
            <a:normAutofit fontScale="90000"/>
          </a:bodyPr>
          <a:lstStyle/>
          <a:p>
            <a:r>
              <a:rPr lang="en-US" dirty="0" smtClean="0"/>
              <a:t>Some of our Previous Measurements of Biomass Burning Aerosol Optics</a:t>
            </a:r>
            <a:endParaRPr lang="en-US" dirty="0"/>
          </a:p>
        </p:txBody>
      </p:sp>
    </p:spTree>
    <p:extLst>
      <p:ext uri="{BB962C8B-B14F-4D97-AF65-F5344CB8AC3E}">
        <p14:creationId xmlns:p14="http://schemas.microsoft.com/office/powerpoint/2010/main" val="41335879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p:cNvSpPr>
          <p:nvPr>
            <p:ph type="title"/>
          </p:nvPr>
        </p:nvSpPr>
        <p:spPr>
          <a:xfrm>
            <a:off x="0" y="76200"/>
            <a:ext cx="9144000" cy="609600"/>
          </a:xfrm>
        </p:spPr>
        <p:txBody>
          <a:bodyPr/>
          <a:lstStyle/>
          <a:p>
            <a:r>
              <a:rPr lang="en-US" sz="2800" b="1">
                <a:solidFill>
                  <a:schemeClr val="bg1"/>
                </a:solidFill>
                <a:latin typeface="Calibri" charset="0"/>
              </a:rPr>
              <a:t>Photoacoustic Measurements from the Twin Otter</a:t>
            </a:r>
          </a:p>
        </p:txBody>
      </p:sp>
      <p:pic>
        <p:nvPicPr>
          <p:cNvPr id="12390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912813"/>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3200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124930" name="Rectangle 2"/>
          <p:cNvSpPr>
            <a:spLocks noGrp="1"/>
          </p:cNvSpPr>
          <p:nvPr>
            <p:ph type="title"/>
          </p:nvPr>
        </p:nvSpPr>
        <p:spPr>
          <a:xfrm>
            <a:off x="0" y="0"/>
            <a:ext cx="9144000" cy="1143000"/>
          </a:xfrm>
        </p:spPr>
        <p:txBody>
          <a:bodyPr/>
          <a:lstStyle/>
          <a:p>
            <a:r>
              <a:rPr lang="en-US" sz="2800" b="1">
                <a:latin typeface="Calibri" charset="0"/>
              </a:rPr>
              <a:t>Vertical Profile 27 May 2003:  Pancaked Layers of Russian Forest Fire Smoke </a:t>
            </a:r>
          </a:p>
        </p:txBody>
      </p:sp>
      <p:sp>
        <p:nvSpPr>
          <p:cNvPr id="124931" name="Text Box 3"/>
          <p:cNvSpPr txBox="1">
            <a:spLocks noChangeArrowheads="1"/>
          </p:cNvSpPr>
          <p:nvPr/>
        </p:nvSpPr>
        <p:spPr bwMode="auto">
          <a:xfrm>
            <a:off x="5867400" y="9906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defTabSz="914400" eaLnBrk="0" fontAlgn="base" hangingPunct="0">
              <a:spcBef>
                <a:spcPct val="50000"/>
              </a:spcBef>
              <a:spcAft>
                <a:spcPct val="0"/>
              </a:spcAft>
            </a:pPr>
            <a:endParaRPr lang="en-US" sz="1400" smtClean="0">
              <a:solidFill>
                <a:srgbClr val="000000"/>
              </a:solidFill>
              <a:latin typeface="Times" charset="0"/>
            </a:endParaRPr>
          </a:p>
        </p:txBody>
      </p:sp>
      <p:sp>
        <p:nvSpPr>
          <p:cNvPr id="124932" name="Text Box 4"/>
          <p:cNvSpPr txBox="1">
            <a:spLocks noChangeArrowheads="1"/>
          </p:cNvSpPr>
          <p:nvPr/>
        </p:nvSpPr>
        <p:spPr bwMode="auto">
          <a:xfrm>
            <a:off x="5638800" y="1222375"/>
            <a:ext cx="3200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2400" smtClean="0">
                <a:solidFill>
                  <a:srgbClr val="000000"/>
                </a:solidFill>
                <a:latin typeface="Times" charset="0"/>
              </a:rPr>
              <a:t>Significant layers of light absorbing aerosol near 650 mb and 550 mb, with a clean layer in between at 600 mb.</a:t>
            </a:r>
          </a:p>
        </p:txBody>
      </p:sp>
      <p:pic>
        <p:nvPicPr>
          <p:cNvPr id="12493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3124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938" y="1362075"/>
            <a:ext cx="4589462"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5" name="Text Box 7"/>
          <p:cNvSpPr txBox="1">
            <a:spLocks noChangeArrowheads="1"/>
          </p:cNvSpPr>
          <p:nvPr/>
        </p:nvSpPr>
        <p:spPr bwMode="auto">
          <a:xfrm>
            <a:off x="76200" y="9906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2400" b="1" smtClean="0">
                <a:solidFill>
                  <a:srgbClr val="000000"/>
                </a:solidFill>
                <a:latin typeface="Arial Bold" charset="0"/>
              </a:rPr>
              <a:t>PHOTOACOUSTIC LIGHT ABS.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978" name="Picture 2" descr="IMG_099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2400" y="76200"/>
            <a:ext cx="5026025" cy="670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6979" name="Picture 3" descr="IMG_099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4235450"/>
            <a:ext cx="3290888" cy="247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6980" name="Picture 4" descr="IMG_113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 y="76200"/>
            <a:ext cx="3017838" cy="4022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6981" name="Rectangle 5"/>
          <p:cNvSpPr>
            <a:spLocks noGrp="1"/>
          </p:cNvSpPr>
          <p:nvPr>
            <p:ph type="title"/>
          </p:nvPr>
        </p:nvSpPr>
        <p:spPr>
          <a:xfrm>
            <a:off x="457200" y="0"/>
            <a:ext cx="8229600" cy="609600"/>
          </a:xfrm>
          <a:solidFill>
            <a:schemeClr val="tx1"/>
          </a:solidFill>
        </p:spPr>
        <p:txBody>
          <a:bodyPr/>
          <a:lstStyle/>
          <a:p>
            <a:r>
              <a:rPr lang="en-US" sz="2800">
                <a:solidFill>
                  <a:srgbClr val="FFFF00"/>
                </a:solidFill>
                <a:latin typeface="Calibri" charset="0"/>
              </a:rPr>
              <a:t>Fire Science Laboratory in Missoula Montana</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002" name="Picture 2" descr="FLAM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04800"/>
            <a:ext cx="57150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3" descr="IMG_109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0" y="3733800"/>
            <a:ext cx="3903663"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Rectangle 4"/>
          <p:cNvSpPr>
            <a:spLocks noGrp="1" noChangeArrowheads="1"/>
          </p:cNvSpPr>
          <p:nvPr>
            <p:ph type="body" idx="1"/>
          </p:nvPr>
        </p:nvSpPr>
        <p:spPr>
          <a:xfrm>
            <a:off x="304800" y="4724400"/>
            <a:ext cx="4648200" cy="1676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pPr>
            <a:r>
              <a:rPr lang="en-US" b="1">
                <a:solidFill>
                  <a:srgbClr val="FFFF00"/>
                </a:solidFill>
                <a:latin typeface="Calibri" charset="0"/>
              </a:rPr>
              <a:t>Instrumentation sampling wood smoke during FLAME Chamber burns </a:t>
            </a:r>
          </a:p>
        </p:txBody>
      </p:sp>
      <p:sp>
        <p:nvSpPr>
          <p:cNvPr id="128005" name="Rectangle 5"/>
          <p:cNvSpPr>
            <a:spLocks noChangeArrowheads="1"/>
          </p:cNvSpPr>
          <p:nvPr/>
        </p:nvSpPr>
        <p:spPr bwMode="auto">
          <a:xfrm>
            <a:off x="6019800" y="2971800"/>
            <a:ext cx="3124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defTabSz="914400" eaLnBrk="0" fontAlgn="base" hangingPunct="0">
              <a:lnSpc>
                <a:spcPct val="80000"/>
              </a:lnSpc>
              <a:spcBef>
                <a:spcPct val="20000"/>
              </a:spcBef>
              <a:spcAft>
                <a:spcPct val="0"/>
              </a:spcAft>
              <a:buFont typeface="Arial" charset="0"/>
              <a:buChar char="•"/>
            </a:pPr>
            <a:r>
              <a:rPr lang="en-US" sz="2400" b="1" smtClean="0">
                <a:solidFill>
                  <a:srgbClr val="FFFF00"/>
                </a:solidFill>
                <a:latin typeface="Verdana" charset="0"/>
                <a:ea typeface="ＭＳ Ｐゴシック" charset="0"/>
                <a:cs typeface="ＭＳ Ｐゴシック" charset="0"/>
              </a:rPr>
              <a:t>Photoacoustic instruments</a:t>
            </a:r>
          </a:p>
        </p:txBody>
      </p:sp>
      <p:sp>
        <p:nvSpPr>
          <p:cNvPr id="128006" name="Rectangle 6"/>
          <p:cNvSpPr>
            <a:spLocks noGrp="1"/>
          </p:cNvSpPr>
          <p:nvPr>
            <p:ph type="title"/>
          </p:nvPr>
        </p:nvSpPr>
        <p:spPr>
          <a:xfrm>
            <a:off x="685800" y="0"/>
            <a:ext cx="8229600" cy="457200"/>
          </a:xfrm>
          <a:solidFill>
            <a:schemeClr val="tx1"/>
          </a:solidFill>
        </p:spPr>
        <p:txBody>
          <a:bodyPr/>
          <a:lstStyle/>
          <a:p>
            <a:r>
              <a:rPr lang="en-US" sz="3200">
                <a:solidFill>
                  <a:srgbClr val="FFFF00"/>
                </a:solidFill>
                <a:latin typeface="Calibri" charset="0"/>
              </a:rPr>
              <a:t>Fire Science Laboratory</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4"/>
          <p:cNvSpPr txBox="1">
            <a:spLocks noGrp="1"/>
          </p:cNvSpPr>
          <p:nvPr/>
        </p:nvSpPr>
        <p:spPr bwMode="auto">
          <a:xfrm>
            <a:off x="8196263" y="6477000"/>
            <a:ext cx="9477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r" defTabSz="914400" eaLnBrk="0" fontAlgn="base" hangingPunct="0">
              <a:spcBef>
                <a:spcPct val="0"/>
              </a:spcBef>
              <a:spcAft>
                <a:spcPct val="0"/>
              </a:spcAft>
            </a:pPr>
            <a:fld id="{0A260885-046A-8C4E-B28D-7A1BD75B0C5C}" type="slidenum">
              <a:rPr lang="en-US" sz="1400" smtClean="0">
                <a:solidFill>
                  <a:srgbClr val="000000"/>
                </a:solidFill>
              </a:rPr>
              <a:pPr algn="r" defTabSz="914400" eaLnBrk="0" fontAlgn="base" hangingPunct="0">
                <a:spcBef>
                  <a:spcPct val="0"/>
                </a:spcBef>
                <a:spcAft>
                  <a:spcPct val="0"/>
                </a:spcAft>
              </a:pPr>
              <a:t>29</a:t>
            </a:fld>
            <a:endParaRPr lang="en-US" sz="1400" smtClean="0">
              <a:solidFill>
                <a:srgbClr val="000000"/>
              </a:solidFill>
            </a:endParaRPr>
          </a:p>
        </p:txBody>
      </p:sp>
      <p:pic>
        <p:nvPicPr>
          <p:cNvPr id="129027" name="Picture 2" descr="adfa_007_shp_chami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0088" y="152400"/>
            <a:ext cx="3363912"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57200"/>
            <a:ext cx="57134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9029" name="Picture 4" descr="Guilin-rice-straw"/>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72175" y="2514600"/>
            <a:ext cx="297973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5" descr="pipo_026_lhp"/>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02325" y="4648200"/>
            <a:ext cx="30892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Rectangle 6"/>
          <p:cNvSpPr>
            <a:spLocks noGrp="1" noChangeArrowheads="1"/>
          </p:cNvSpPr>
          <p:nvPr>
            <p:ph type="title" idx="4294967295"/>
          </p:nvPr>
        </p:nvSpPr>
        <p:spPr>
          <a:xfrm>
            <a:off x="0" y="-152400"/>
            <a:ext cx="6477000" cy="838200"/>
          </a:xfrm>
        </p:spPr>
        <p:txBody>
          <a:bodyPr/>
          <a:lstStyle/>
          <a:p>
            <a:pPr eaLnBrk="1" hangingPunct="1"/>
            <a:r>
              <a:rPr lang="en-US" sz="2000" b="1">
                <a:latin typeface="Verdana" charset="0"/>
              </a:rPr>
              <a:t>Fuels Tested at the Fire Science Laboratory</a:t>
            </a:r>
          </a:p>
        </p:txBody>
      </p:sp>
      <p:sp>
        <p:nvSpPr>
          <p:cNvPr id="129032" name="Rectangle 7"/>
          <p:cNvSpPr>
            <a:spLocks noChangeArrowheads="1"/>
          </p:cNvSpPr>
          <p:nvPr/>
        </p:nvSpPr>
        <p:spPr bwMode="auto">
          <a:xfrm>
            <a:off x="5943600" y="2133600"/>
            <a:ext cx="289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800" b="1" smtClean="0">
                <a:solidFill>
                  <a:srgbClr val="000000"/>
                </a:solidFill>
                <a:latin typeface="Verdana" charset="0"/>
                <a:ea typeface="ＭＳ Ｐゴシック" charset="0"/>
                <a:cs typeface="ＭＳ Ｐゴシック" charset="0"/>
              </a:rPr>
              <a:t>Rice Straw</a:t>
            </a:r>
          </a:p>
        </p:txBody>
      </p:sp>
      <p:sp>
        <p:nvSpPr>
          <p:cNvPr id="129033" name="Rectangle 8"/>
          <p:cNvSpPr>
            <a:spLocks noChangeArrowheads="1"/>
          </p:cNvSpPr>
          <p:nvPr/>
        </p:nvSpPr>
        <p:spPr bwMode="auto">
          <a:xfrm>
            <a:off x="5867400" y="4495800"/>
            <a:ext cx="327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800" b="1" smtClean="0">
                <a:solidFill>
                  <a:srgbClr val="000000"/>
                </a:solidFill>
                <a:latin typeface="Verdana" charset="0"/>
                <a:ea typeface="ＭＳ Ｐゴシック" charset="0"/>
                <a:cs typeface="ＭＳ Ｐゴシック" charset="0"/>
              </a:rPr>
              <a:t>Ponderosa Pine</a:t>
            </a:r>
          </a:p>
        </p:txBody>
      </p:sp>
      <p:sp>
        <p:nvSpPr>
          <p:cNvPr id="129034" name="Rectangle 7"/>
          <p:cNvSpPr>
            <a:spLocks noChangeArrowheads="1"/>
          </p:cNvSpPr>
          <p:nvPr/>
        </p:nvSpPr>
        <p:spPr bwMode="auto">
          <a:xfrm>
            <a:off x="6248400" y="152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800" b="1" smtClean="0">
                <a:solidFill>
                  <a:srgbClr val="000000"/>
                </a:solidFill>
                <a:latin typeface="Verdana" charset="0"/>
                <a:ea typeface="ＭＳ Ｐゴシック" charset="0"/>
                <a:cs typeface="ＭＳ Ｐゴシック" charset="0"/>
              </a:rPr>
              <a:t>Chamise</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idaho-08121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9100" y="165101"/>
            <a:ext cx="7315200" cy="6255809"/>
          </a:xfrm>
          <a:prstGeom prst="rect">
            <a:avLst/>
          </a:prstGeom>
        </p:spPr>
      </p:pic>
      <p:sp>
        <p:nvSpPr>
          <p:cNvPr id="2" name="Title 1"/>
          <p:cNvSpPr>
            <a:spLocks noGrp="1"/>
          </p:cNvSpPr>
          <p:nvPr>
            <p:ph type="title"/>
          </p:nvPr>
        </p:nvSpPr>
        <p:spPr>
          <a:xfrm>
            <a:off x="-173039" y="12708"/>
            <a:ext cx="5146678" cy="1143000"/>
          </a:xfrm>
        </p:spPr>
        <p:txBody>
          <a:bodyPr>
            <a:normAutofit fontScale="90000"/>
          </a:bodyPr>
          <a:lstStyle/>
          <a:p>
            <a:r>
              <a:rPr lang="en-US" dirty="0" smtClean="0">
                <a:solidFill>
                  <a:srgbClr val="FFFF00"/>
                </a:solidFill>
              </a:rPr>
              <a:t>Flight 13 August 2013</a:t>
            </a:r>
            <a:br>
              <a:rPr lang="en-US" dirty="0" smtClean="0">
                <a:solidFill>
                  <a:srgbClr val="FFFF00"/>
                </a:solidFill>
              </a:rPr>
            </a:br>
            <a:r>
              <a:rPr lang="en-US" dirty="0" smtClean="0">
                <a:solidFill>
                  <a:srgbClr val="FFFF00"/>
                </a:solidFill>
              </a:rPr>
              <a:t>Highlights Project Goals</a:t>
            </a:r>
            <a:endParaRPr lang="en-US" dirty="0">
              <a:solidFill>
                <a:srgbClr val="FFFF00"/>
              </a:solidFill>
            </a:endParaRPr>
          </a:p>
        </p:txBody>
      </p:sp>
      <p:sp>
        <p:nvSpPr>
          <p:cNvPr id="6" name="TextBox 5"/>
          <p:cNvSpPr txBox="1"/>
          <p:nvPr/>
        </p:nvSpPr>
        <p:spPr>
          <a:xfrm>
            <a:off x="0" y="5903893"/>
            <a:ext cx="4473200" cy="954107"/>
          </a:xfrm>
          <a:prstGeom prst="rect">
            <a:avLst/>
          </a:prstGeom>
          <a:noFill/>
        </p:spPr>
        <p:txBody>
          <a:bodyPr wrap="none" rtlCol="0">
            <a:spAutoFit/>
          </a:bodyPr>
          <a:lstStyle/>
          <a:p>
            <a:r>
              <a:rPr lang="en-US" sz="2800" dirty="0" smtClean="0">
                <a:solidFill>
                  <a:srgbClr val="FFFF00"/>
                </a:solidFill>
              </a:rPr>
              <a:t>Note the strong </a:t>
            </a:r>
            <a:br>
              <a:rPr lang="en-US" sz="2800" dirty="0" smtClean="0">
                <a:solidFill>
                  <a:srgbClr val="FFFF00"/>
                </a:solidFill>
              </a:rPr>
            </a:br>
            <a:r>
              <a:rPr lang="en-US" sz="2800" dirty="0" smtClean="0">
                <a:solidFill>
                  <a:srgbClr val="FFFF00"/>
                </a:solidFill>
              </a:rPr>
              <a:t>difference in the smoke color.</a:t>
            </a:r>
            <a:endParaRPr lang="en-US" sz="2800" dirty="0">
              <a:solidFill>
                <a:srgbClr val="FFFF00"/>
              </a:solidFill>
            </a:endParaRPr>
          </a:p>
        </p:txBody>
      </p:sp>
      <p:sp>
        <p:nvSpPr>
          <p:cNvPr id="7" name="TextBox 6"/>
          <p:cNvSpPr txBox="1"/>
          <p:nvPr/>
        </p:nvSpPr>
        <p:spPr>
          <a:xfrm>
            <a:off x="5146678" y="6332260"/>
            <a:ext cx="3916457" cy="523220"/>
          </a:xfrm>
          <a:prstGeom prst="rect">
            <a:avLst/>
          </a:prstGeom>
          <a:noFill/>
        </p:spPr>
        <p:txBody>
          <a:bodyPr wrap="none" rtlCol="0">
            <a:spAutoFit/>
          </a:bodyPr>
          <a:lstStyle/>
          <a:p>
            <a:r>
              <a:rPr lang="en-US" sz="2800" dirty="0" smtClean="0">
                <a:solidFill>
                  <a:srgbClr val="FFFF00"/>
                </a:solidFill>
              </a:rPr>
              <a:t>MODIS Image From NASA</a:t>
            </a:r>
            <a:endParaRPr lang="en-US" sz="2800" dirty="0">
              <a:solidFill>
                <a:srgbClr val="FFFF00"/>
              </a:solidFill>
            </a:endParaRPr>
          </a:p>
        </p:txBody>
      </p:sp>
      <p:cxnSp>
        <p:nvCxnSpPr>
          <p:cNvPr id="9" name="Straight Arrow Connector 8"/>
          <p:cNvCxnSpPr/>
          <p:nvPr/>
        </p:nvCxnSpPr>
        <p:spPr>
          <a:xfrm flipV="1">
            <a:off x="2933700" y="2717800"/>
            <a:ext cx="1663700" cy="469900"/>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2806700"/>
            <a:ext cx="3649707" cy="1200328"/>
          </a:xfrm>
          <a:prstGeom prst="rect">
            <a:avLst/>
          </a:prstGeom>
          <a:noFill/>
        </p:spPr>
        <p:txBody>
          <a:bodyPr wrap="none" rtlCol="0">
            <a:spAutoFit/>
          </a:bodyPr>
          <a:lstStyle/>
          <a:p>
            <a:r>
              <a:rPr lang="en-US" sz="2400" dirty="0" smtClean="0">
                <a:solidFill>
                  <a:srgbClr val="FFFF00"/>
                </a:solidFill>
              </a:rPr>
              <a:t>How does the smoke</a:t>
            </a:r>
            <a:br>
              <a:rPr lang="en-US" sz="2400" dirty="0" smtClean="0">
                <a:solidFill>
                  <a:srgbClr val="FFFF00"/>
                </a:solidFill>
              </a:rPr>
            </a:br>
            <a:r>
              <a:rPr lang="en-US" sz="2400" dirty="0" smtClean="0">
                <a:solidFill>
                  <a:srgbClr val="FFFF00"/>
                </a:solidFill>
              </a:rPr>
              <a:t>optics and chemistry evolve</a:t>
            </a:r>
            <a:br>
              <a:rPr lang="en-US" sz="2400" dirty="0" smtClean="0">
                <a:solidFill>
                  <a:srgbClr val="FFFF00"/>
                </a:solidFill>
              </a:rPr>
            </a:br>
            <a:r>
              <a:rPr lang="en-US" sz="2400" dirty="0" smtClean="0">
                <a:solidFill>
                  <a:srgbClr val="FFFF00"/>
                </a:solidFill>
              </a:rPr>
              <a:t>downwind?</a:t>
            </a:r>
            <a:endParaRPr lang="en-US" sz="2400" dirty="0">
              <a:solidFill>
                <a:srgbClr val="FFFF00"/>
              </a:solidFill>
            </a:endParaRPr>
          </a:p>
        </p:txBody>
      </p:sp>
    </p:spTree>
    <p:extLst>
      <p:ext uri="{BB962C8B-B14F-4D97-AF65-F5344CB8AC3E}">
        <p14:creationId xmlns:p14="http://schemas.microsoft.com/office/powerpoint/2010/main" val="23114599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130050" name="Rectangle 1"/>
          <p:cNvSpPr>
            <a:spLocks noChangeArrowheads="1"/>
          </p:cNvSpPr>
          <p:nvPr/>
        </p:nvSpPr>
        <p:spPr bwMode="auto">
          <a:xfrm>
            <a:off x="1471613" y="76200"/>
            <a:ext cx="63738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b="1" smtClean="0">
                <a:solidFill>
                  <a:srgbClr val="000000"/>
                </a:solidFill>
                <a:latin typeface="Arial Bold" charset="0"/>
                <a:ea typeface="ＭＳ Ｐゴシック" charset="0"/>
                <a:cs typeface="Times New Roman" charset="0"/>
              </a:rPr>
              <a:t>Key Aerosol Optical Parameters</a:t>
            </a:r>
          </a:p>
        </p:txBody>
      </p:sp>
      <p:graphicFrame>
        <p:nvGraphicFramePr>
          <p:cNvPr id="130051" name="Object 3"/>
          <p:cNvGraphicFramePr>
            <a:graphicFrameLocks noChangeAspect="1"/>
          </p:cNvGraphicFramePr>
          <p:nvPr/>
        </p:nvGraphicFramePr>
        <p:xfrm>
          <a:off x="1676400" y="2362200"/>
          <a:ext cx="6096000" cy="676275"/>
        </p:xfrm>
        <a:graphic>
          <a:graphicData uri="http://schemas.openxmlformats.org/presentationml/2006/ole">
            <mc:AlternateContent xmlns:mc="http://schemas.openxmlformats.org/markup-compatibility/2006">
              <mc:Choice xmlns:v="urn:schemas-microsoft-com:vml" Requires="v">
                <p:oleObj spid="_x0000_s86057" name="Equation" r:id="rId4" imgW="1803400" imgH="203200" progId="Equation.DSMT4">
                  <p:embed/>
                </p:oleObj>
              </mc:Choice>
              <mc:Fallback>
                <p:oleObj name="Equation" r:id="rId4" imgW="1803400" imgH="203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362200"/>
                        <a:ext cx="6096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0052" name="Rectangle 4"/>
          <p:cNvSpPr>
            <a:spLocks noChangeArrowheads="1"/>
          </p:cNvSpPr>
          <p:nvPr/>
        </p:nvSpPr>
        <p:spPr bwMode="auto">
          <a:xfrm>
            <a:off x="381000" y="2971800"/>
            <a:ext cx="822801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buFont typeface="Wingdings" charset="0"/>
              <a:buChar char="v"/>
            </a:pPr>
            <a:r>
              <a:rPr lang="en-US" sz="2400" dirty="0" smtClean="0">
                <a:solidFill>
                  <a:srgbClr val="000000"/>
                </a:solidFill>
                <a:latin typeface="Times New Roman" charset="0"/>
                <a:ea typeface="ＭＳ Ｐゴシック" charset="0"/>
                <a:cs typeface="Times New Roman" charset="0"/>
              </a:rPr>
              <a:t> Fraction of total light extinction  (</a:t>
            </a:r>
            <a:r>
              <a:rPr lang="en-US" sz="2400" i="1" dirty="0" err="1" smtClean="0">
                <a:solidFill>
                  <a:srgbClr val="000000"/>
                </a:solidFill>
                <a:latin typeface="Times New Roman" charset="0"/>
                <a:ea typeface="ＭＳ Ｐゴシック" charset="0"/>
                <a:cs typeface="Times New Roman" charset="0"/>
                <a:sym typeface="Symbol" charset="0"/>
              </a:rPr>
              <a:t>B</a:t>
            </a:r>
            <a:r>
              <a:rPr lang="en-US" sz="2400" i="1" baseline="-25000" dirty="0" err="1" smtClean="0">
                <a:solidFill>
                  <a:srgbClr val="000000"/>
                </a:solidFill>
                <a:latin typeface="Times New Roman" charset="0"/>
                <a:ea typeface="ＭＳ Ｐゴシック" charset="0"/>
                <a:cs typeface="Times New Roman" charset="0"/>
                <a:sym typeface="Symbol" charset="0"/>
              </a:rPr>
              <a:t>abs</a:t>
            </a:r>
            <a:r>
              <a:rPr lang="en-US" sz="2400" dirty="0" err="1" smtClean="0">
                <a:solidFill>
                  <a:srgbClr val="000000"/>
                </a:solidFill>
                <a:latin typeface="Times New Roman" charset="0"/>
                <a:ea typeface="ＭＳ Ｐゴシック" charset="0"/>
                <a:cs typeface="Times New Roman" charset="0"/>
                <a:sym typeface="Symbol" charset="0"/>
              </a:rPr>
              <a:t>+</a:t>
            </a:r>
            <a:r>
              <a:rPr lang="en-US" sz="2400" i="1" dirty="0" err="1" smtClean="0">
                <a:solidFill>
                  <a:srgbClr val="000000"/>
                </a:solidFill>
                <a:latin typeface="Times New Roman" charset="0"/>
                <a:ea typeface="ＭＳ Ｐゴシック" charset="0"/>
                <a:cs typeface="Times New Roman" charset="0"/>
                <a:sym typeface="Symbol" charset="0"/>
              </a:rPr>
              <a:t>B</a:t>
            </a:r>
            <a:r>
              <a:rPr lang="en-US" sz="2400" i="1" baseline="-25000" dirty="0" err="1" smtClean="0">
                <a:solidFill>
                  <a:srgbClr val="000000"/>
                </a:solidFill>
                <a:latin typeface="Times New Roman" charset="0"/>
                <a:ea typeface="ＭＳ Ｐゴシック" charset="0"/>
                <a:cs typeface="Times New Roman" charset="0"/>
                <a:sym typeface="Symbol" charset="0"/>
              </a:rPr>
              <a:t>sca</a:t>
            </a:r>
            <a:r>
              <a:rPr lang="en-US" sz="2400" dirty="0" smtClean="0">
                <a:solidFill>
                  <a:srgbClr val="000000"/>
                </a:solidFill>
                <a:latin typeface="Times New Roman" charset="0"/>
                <a:ea typeface="ＭＳ Ｐゴシック" charset="0"/>
                <a:cs typeface="Times New Roman" charset="0"/>
                <a:sym typeface="Symbol" charset="0"/>
              </a:rPr>
              <a:t>) </a:t>
            </a:r>
            <a:r>
              <a:rPr lang="en-US" sz="2400" dirty="0" smtClean="0">
                <a:solidFill>
                  <a:srgbClr val="000000"/>
                </a:solidFill>
                <a:latin typeface="Times New Roman" charset="0"/>
                <a:ea typeface="ＭＳ Ｐゴシック" charset="0"/>
                <a:cs typeface="Times New Roman" charset="0"/>
              </a:rPr>
              <a:t>due to </a:t>
            </a:r>
          </a:p>
          <a:p>
            <a:pPr defTabSz="914400" fontAlgn="base">
              <a:spcBef>
                <a:spcPct val="0"/>
              </a:spcBef>
              <a:spcAft>
                <a:spcPct val="0"/>
              </a:spcAft>
            </a:pPr>
            <a:r>
              <a:rPr lang="en-US" sz="2400" dirty="0" smtClean="0">
                <a:solidFill>
                  <a:srgbClr val="000000"/>
                </a:solidFill>
                <a:latin typeface="Times New Roman" charset="0"/>
                <a:ea typeface="ＭＳ Ｐゴシック" charset="0"/>
                <a:cs typeface="Times New Roman" charset="0"/>
              </a:rPr>
              <a:t>     scattering,</a:t>
            </a:r>
          </a:p>
          <a:p>
            <a:pPr defTabSz="914400" fontAlgn="base">
              <a:spcBef>
                <a:spcPct val="0"/>
              </a:spcBef>
              <a:spcAft>
                <a:spcPct val="0"/>
              </a:spcAft>
            </a:pPr>
            <a:endParaRPr lang="en-US" sz="2400" dirty="0" smtClean="0">
              <a:solidFill>
                <a:srgbClr val="000000"/>
              </a:solidFill>
              <a:latin typeface="Times New Roman" charset="0"/>
              <a:ea typeface="ＭＳ Ｐゴシック" charset="0"/>
              <a:cs typeface="Times New Roman" charset="0"/>
            </a:endParaRPr>
          </a:p>
          <a:p>
            <a:pPr defTabSz="914400" fontAlgn="base">
              <a:spcBef>
                <a:spcPct val="0"/>
              </a:spcBef>
              <a:spcAft>
                <a:spcPct val="0"/>
              </a:spcAft>
              <a:buFont typeface="Wingdings" charset="0"/>
              <a:buChar char="v"/>
            </a:pPr>
            <a:r>
              <a:rPr lang="en-US" sz="2400" dirty="0" smtClean="0">
                <a:solidFill>
                  <a:srgbClr val="000000"/>
                </a:solidFill>
                <a:latin typeface="Times New Roman" charset="0"/>
                <a:ea typeface="ＭＳ Ｐゴシック" charset="0"/>
                <a:cs typeface="Times New Roman" charset="0"/>
              </a:rPr>
              <a:t> Completely scattering ,e.g. </a:t>
            </a:r>
            <a:r>
              <a:rPr lang="en-US" sz="2400" dirty="0" err="1" smtClean="0">
                <a:solidFill>
                  <a:srgbClr val="000000"/>
                </a:solidFill>
                <a:latin typeface="Times New Roman" charset="0"/>
                <a:ea typeface="ＭＳ Ｐゴシック" charset="0"/>
                <a:cs typeface="Times New Roman" charset="0"/>
              </a:rPr>
              <a:t>sulphate</a:t>
            </a:r>
            <a:r>
              <a:rPr lang="en-US" sz="2400" dirty="0" smtClean="0">
                <a:solidFill>
                  <a:srgbClr val="000000"/>
                </a:solidFill>
                <a:latin typeface="Times New Roman" charset="0"/>
                <a:ea typeface="ＭＳ Ｐゴシック" charset="0"/>
                <a:cs typeface="Times New Roman" charset="0"/>
              </a:rPr>
              <a:t> </a:t>
            </a:r>
            <a:r>
              <a:rPr lang="en-US" sz="2400" dirty="0" smtClean="0">
                <a:solidFill>
                  <a:srgbClr val="000000"/>
                </a:solidFill>
                <a:latin typeface="Times New Roman" charset="0"/>
                <a:ea typeface="ＭＳ Ｐゴシック" charset="0"/>
                <a:cs typeface="Times New Roman" charset="0"/>
                <a:sym typeface="Symbol" charset="0"/>
              </a:rPr>
              <a:t> </a:t>
            </a:r>
            <a:r>
              <a:rPr lang="en-US" sz="2400" i="1" dirty="0" smtClean="0">
                <a:solidFill>
                  <a:srgbClr val="000000"/>
                </a:solidFill>
                <a:latin typeface="Times New Roman" charset="0"/>
                <a:ea typeface="ＭＳ Ｐゴシック" charset="0"/>
                <a:cs typeface="Times New Roman" charset="0"/>
                <a:sym typeface="Symbol" charset="0"/>
              </a:rPr>
              <a:t>B</a:t>
            </a:r>
            <a:r>
              <a:rPr lang="en-US" sz="2400" dirty="0" smtClean="0">
                <a:solidFill>
                  <a:srgbClr val="000000"/>
                </a:solidFill>
                <a:latin typeface="Times New Roman" charset="0"/>
                <a:ea typeface="ＭＳ Ｐゴシック" charset="0"/>
                <a:cs typeface="Times New Roman" charset="0"/>
                <a:sym typeface="Symbol" charset="0"/>
              </a:rPr>
              <a:t></a:t>
            </a:r>
            <a:r>
              <a:rPr lang="en-US" sz="2400" dirty="0" smtClean="0">
                <a:solidFill>
                  <a:srgbClr val="000000"/>
                </a:solidFill>
                <a:latin typeface="Times New Roman" charset="0"/>
                <a:ea typeface="ＭＳ Ｐゴシック" charset="0"/>
                <a:cs typeface="Times New Roman" charset="0"/>
              </a:rPr>
              <a:t>1</a:t>
            </a:r>
          </a:p>
          <a:p>
            <a:pPr defTabSz="914400" fontAlgn="base">
              <a:spcBef>
                <a:spcPct val="0"/>
              </a:spcBef>
              <a:spcAft>
                <a:spcPct val="0"/>
              </a:spcAft>
            </a:pPr>
            <a:endParaRPr lang="en-US" sz="2400" dirty="0" smtClean="0">
              <a:solidFill>
                <a:srgbClr val="000000"/>
              </a:solidFill>
              <a:latin typeface="Times New Roman" charset="0"/>
              <a:ea typeface="ＭＳ Ｐゴシック" charset="0"/>
              <a:cs typeface="Times New Roman" charset="0"/>
            </a:endParaRPr>
          </a:p>
          <a:p>
            <a:pPr defTabSz="914400" fontAlgn="base">
              <a:spcBef>
                <a:spcPct val="0"/>
              </a:spcBef>
              <a:spcAft>
                <a:spcPct val="0"/>
              </a:spcAft>
              <a:buFont typeface="Wingdings" charset="0"/>
              <a:buChar char="v"/>
            </a:pPr>
            <a:r>
              <a:rPr lang="en-US" sz="2400" dirty="0" smtClean="0">
                <a:solidFill>
                  <a:srgbClr val="000000"/>
                </a:solidFill>
                <a:latin typeface="Times New Roman" charset="0"/>
                <a:ea typeface="ＭＳ Ｐゴシック" charset="0"/>
                <a:cs typeface="Times New Roman" charset="0"/>
              </a:rPr>
              <a:t> Strongly absorbing diesel soot, freshly emitted BC, </a:t>
            </a:r>
            <a:r>
              <a:rPr lang="en-US" sz="2400" i="1" dirty="0" smtClean="0">
                <a:solidFill>
                  <a:srgbClr val="000000"/>
                </a:solidFill>
                <a:latin typeface="Times New Roman" charset="0"/>
                <a:ea typeface="ＭＳ Ｐゴシック" charset="0"/>
                <a:cs typeface="Times New Roman" charset="0"/>
                <a:sym typeface="Symbol" charset="0"/>
              </a:rPr>
              <a:t></a:t>
            </a:r>
            <a:r>
              <a:rPr lang="en-US" sz="2400" dirty="0" smtClean="0">
                <a:solidFill>
                  <a:srgbClr val="000000"/>
                </a:solidFill>
                <a:latin typeface="Times New Roman" charset="0"/>
                <a:ea typeface="ＭＳ Ｐゴシック" charset="0"/>
                <a:cs typeface="Times New Roman" charset="0"/>
                <a:sym typeface="Symbol" charset="0"/>
              </a:rPr>
              <a:t> W</a:t>
            </a:r>
            <a:r>
              <a:rPr lang="en-US" sz="2400" dirty="0" smtClean="0">
                <a:solidFill>
                  <a:srgbClr val="000000"/>
                </a:solidFill>
                <a:latin typeface="Times New Roman" charset="0"/>
                <a:ea typeface="ＭＳ Ｐゴシック" charset="0"/>
                <a:cs typeface="Times New Roman" charset="0"/>
              </a:rPr>
              <a:t>0.3</a:t>
            </a:r>
          </a:p>
          <a:p>
            <a:pPr defTabSz="914400" fontAlgn="base">
              <a:spcBef>
                <a:spcPct val="0"/>
              </a:spcBef>
              <a:spcAft>
                <a:spcPct val="0"/>
              </a:spcAft>
            </a:pPr>
            <a:endParaRPr lang="en-US" sz="2400" dirty="0" smtClean="0">
              <a:solidFill>
                <a:srgbClr val="000000"/>
              </a:solidFill>
              <a:latin typeface="Times New Roman" charset="0"/>
              <a:ea typeface="ＭＳ Ｐゴシック" charset="0"/>
              <a:cs typeface="Times New Roman" charset="0"/>
            </a:endParaRPr>
          </a:p>
          <a:p>
            <a:pPr defTabSz="914400" fontAlgn="base">
              <a:spcBef>
                <a:spcPct val="0"/>
              </a:spcBef>
              <a:spcAft>
                <a:spcPct val="0"/>
              </a:spcAft>
              <a:buFont typeface="Wingdings" charset="0"/>
              <a:buChar char="v"/>
            </a:pPr>
            <a:r>
              <a:rPr lang="en-US" sz="2400" dirty="0" smtClean="0">
                <a:solidFill>
                  <a:srgbClr val="000000"/>
                </a:solidFill>
                <a:latin typeface="Times New Roman" charset="0"/>
                <a:ea typeface="ＭＳ Ｐゴシック" charset="0"/>
                <a:cs typeface="Times New Roman" charset="0"/>
              </a:rPr>
              <a:t> Depends on chemical composition and particle size and morphology</a:t>
            </a:r>
          </a:p>
          <a:p>
            <a:pPr defTabSz="914400" fontAlgn="base">
              <a:spcBef>
                <a:spcPct val="0"/>
              </a:spcBef>
              <a:spcAft>
                <a:spcPct val="0"/>
              </a:spcAft>
            </a:pPr>
            <a:endParaRPr lang="en-US" sz="2400" dirty="0" smtClean="0">
              <a:solidFill>
                <a:srgbClr val="000000"/>
              </a:solidFill>
              <a:latin typeface="Times New Roman" charset="0"/>
              <a:ea typeface="ＭＳ Ｐゴシック" charset="0"/>
              <a:cs typeface="Times New Roman" charset="0"/>
            </a:endParaRPr>
          </a:p>
        </p:txBody>
      </p:sp>
      <p:pic>
        <p:nvPicPr>
          <p:cNvPr id="130053" name="Picture 7" descr="ssa"/>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14600" y="762000"/>
            <a:ext cx="347345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131074" name="Rectangle 1"/>
          <p:cNvSpPr>
            <a:spLocks noChangeArrowheads="1"/>
          </p:cNvSpPr>
          <p:nvPr/>
        </p:nvSpPr>
        <p:spPr bwMode="auto">
          <a:xfrm>
            <a:off x="1576388" y="152400"/>
            <a:ext cx="63738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b="1" smtClean="0">
                <a:solidFill>
                  <a:srgbClr val="000000"/>
                </a:solidFill>
                <a:latin typeface="Arial Bold" charset="0"/>
                <a:ea typeface="ＭＳ Ｐゴシック" charset="0"/>
                <a:cs typeface="Times New Roman" charset="0"/>
              </a:rPr>
              <a:t>Key Aerosol Optical Parameters</a:t>
            </a:r>
          </a:p>
        </p:txBody>
      </p:sp>
      <p:sp>
        <p:nvSpPr>
          <p:cNvPr id="131075" name="Rectangle 2"/>
          <p:cNvSpPr>
            <a:spLocks noChangeArrowheads="1"/>
          </p:cNvSpPr>
          <p:nvPr/>
        </p:nvSpPr>
        <p:spPr bwMode="auto">
          <a:xfrm>
            <a:off x="381000" y="2962275"/>
            <a:ext cx="8382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buFont typeface="Wingdings" charset="0"/>
              <a:buNone/>
            </a:pPr>
            <a:r>
              <a:rPr lang="en-US" sz="2400" b="1" smtClean="0">
                <a:solidFill>
                  <a:srgbClr val="000000"/>
                </a:solidFill>
                <a:latin typeface="Symbol" charset="0"/>
                <a:ea typeface="ＭＳ Ｐゴシック" charset="0"/>
                <a:cs typeface="Times New Roman" charset="0"/>
                <a:sym typeface="Symbol" charset="0"/>
              </a:rPr>
              <a:t></a:t>
            </a:r>
            <a:r>
              <a:rPr lang="en-US" sz="2400" smtClean="0">
                <a:solidFill>
                  <a:srgbClr val="000000"/>
                </a:solidFill>
                <a:latin typeface="Symbol" charset="0"/>
                <a:ea typeface="ＭＳ Ｐゴシック" charset="0"/>
                <a:cs typeface="Times New Roman" charset="0"/>
                <a:sym typeface="Symbol" charset="0"/>
              </a:rPr>
              <a:t></a:t>
            </a:r>
            <a:r>
              <a:rPr lang="en-US" sz="2400" smtClean="0">
                <a:solidFill>
                  <a:srgbClr val="000000"/>
                </a:solidFill>
                <a:latin typeface="Arial Bold" charset="0"/>
                <a:ea typeface="ＭＳ Ｐゴシック" charset="0"/>
                <a:cs typeface="Times New Roman" charset="0"/>
              </a:rPr>
              <a:t>Angstr</a:t>
            </a:r>
            <a:r>
              <a:rPr lang="en-US" altLang="ja-JP" sz="2400" smtClean="0">
                <a:solidFill>
                  <a:srgbClr val="000000"/>
                </a:solidFill>
                <a:latin typeface="Arial Bold" charset="0"/>
                <a:ea typeface="ＭＳ Ｐゴシック" charset="0"/>
                <a:cs typeface="Times New Roman" charset="0"/>
              </a:rPr>
              <a:t>öm Exponent for Absorption.</a:t>
            </a:r>
          </a:p>
          <a:p>
            <a:pPr defTabSz="914400" fontAlgn="base">
              <a:spcBef>
                <a:spcPct val="0"/>
              </a:spcBef>
              <a:spcAft>
                <a:spcPct val="0"/>
              </a:spcAft>
              <a:buFont typeface="Wingdings" charset="0"/>
              <a:buNone/>
            </a:pPr>
            <a:endParaRPr lang="en-US" sz="2400" smtClean="0">
              <a:solidFill>
                <a:srgbClr val="000000"/>
              </a:solidFill>
              <a:latin typeface="Times New Roman" charset="0"/>
              <a:ea typeface="ＭＳ Ｐゴシック" charset="0"/>
              <a:cs typeface="Times New Roman" charset="0"/>
            </a:endParaRPr>
          </a:p>
          <a:p>
            <a:pPr defTabSz="914400" fontAlgn="base">
              <a:spcBef>
                <a:spcPct val="0"/>
              </a:spcBef>
              <a:spcAft>
                <a:spcPct val="0"/>
              </a:spcAft>
              <a:buFont typeface="Wingdings" charset="0"/>
              <a:buChar char="v"/>
            </a:pPr>
            <a:r>
              <a:rPr lang="en-US" sz="2400" smtClean="0">
                <a:solidFill>
                  <a:srgbClr val="000000"/>
                </a:solidFill>
                <a:latin typeface="Times New Roman" charset="0"/>
                <a:ea typeface="ＭＳ Ｐゴシック" charset="0"/>
                <a:cs typeface="Times New Roman" charset="0"/>
              </a:rPr>
              <a:t> </a:t>
            </a:r>
            <a:r>
              <a:rPr lang="en-US" sz="2400" smtClean="0">
                <a:solidFill>
                  <a:srgbClr val="000000"/>
                </a:solidFill>
                <a:latin typeface="Symbol" charset="0"/>
                <a:ea typeface="ＭＳ Ｐゴシック" charset="0"/>
                <a:cs typeface="Times New Roman" charset="0"/>
                <a:sym typeface="Symbol" charset="0"/>
              </a:rPr>
              <a:t></a:t>
            </a:r>
            <a:r>
              <a:rPr lang="en-US" sz="2400" smtClean="0">
                <a:solidFill>
                  <a:srgbClr val="000000"/>
                </a:solidFill>
                <a:latin typeface="Times New Roman" charset="0"/>
                <a:ea typeface="ＭＳ Ｐゴシック" charset="0"/>
                <a:cs typeface="Times New Roman" charset="0"/>
              </a:rPr>
              <a:t> ≈ 1 for motor vehicle emission generated BC. </a:t>
            </a:r>
            <a:br>
              <a:rPr lang="en-US" sz="2400" smtClean="0">
                <a:solidFill>
                  <a:srgbClr val="000000"/>
                </a:solidFill>
                <a:latin typeface="Times New Roman" charset="0"/>
                <a:ea typeface="ＭＳ Ｐゴシック" charset="0"/>
                <a:cs typeface="Times New Roman" charset="0"/>
              </a:rPr>
            </a:br>
            <a:endParaRPr lang="en-US" sz="2400" smtClean="0">
              <a:solidFill>
                <a:srgbClr val="000000"/>
              </a:solidFill>
              <a:latin typeface="Times New Roman" charset="0"/>
              <a:ea typeface="ＭＳ Ｐゴシック" charset="0"/>
              <a:cs typeface="Times New Roman" charset="0"/>
            </a:endParaRPr>
          </a:p>
          <a:p>
            <a:pPr defTabSz="914400" fontAlgn="base">
              <a:spcBef>
                <a:spcPct val="0"/>
              </a:spcBef>
              <a:spcAft>
                <a:spcPct val="0"/>
              </a:spcAft>
              <a:buFont typeface="Wingdings" charset="0"/>
              <a:buChar char="v"/>
            </a:pPr>
            <a:r>
              <a:rPr lang="en-US" sz="2400" smtClean="0">
                <a:solidFill>
                  <a:srgbClr val="000000"/>
                </a:solidFill>
                <a:latin typeface="Times New Roman" charset="0"/>
                <a:ea typeface="ＭＳ Ｐゴシック" charset="0"/>
                <a:cs typeface="Times New Roman" charset="0"/>
              </a:rPr>
              <a:t> Biomass burning aerosols exhibit </a:t>
            </a:r>
            <a:r>
              <a:rPr lang="en-US" sz="2400" smtClean="0">
                <a:solidFill>
                  <a:srgbClr val="000000"/>
                </a:solidFill>
                <a:latin typeface="Times New Roman" charset="0"/>
                <a:ea typeface="ＭＳ Ｐゴシック" charset="0"/>
                <a:cs typeface="Times New Roman" charset="0"/>
                <a:sym typeface="Symbol" charset="0"/>
              </a:rPr>
              <a:t></a:t>
            </a:r>
            <a:r>
              <a:rPr lang="en-US" sz="2400" smtClean="0">
                <a:solidFill>
                  <a:srgbClr val="000000"/>
                </a:solidFill>
                <a:latin typeface="Times New Roman" charset="0"/>
                <a:ea typeface="ＭＳ Ｐゴシック" charset="0"/>
                <a:cs typeface="Times New Roman" charset="0"/>
              </a:rPr>
              <a:t> as high as 3.5.</a:t>
            </a:r>
            <a:br>
              <a:rPr lang="en-US" sz="2400" smtClean="0">
                <a:solidFill>
                  <a:srgbClr val="000000"/>
                </a:solidFill>
                <a:latin typeface="Times New Roman" charset="0"/>
                <a:ea typeface="ＭＳ Ｐゴシック" charset="0"/>
                <a:cs typeface="Times New Roman" charset="0"/>
              </a:rPr>
            </a:br>
            <a:endParaRPr lang="en-US" sz="2400" smtClean="0">
              <a:solidFill>
                <a:srgbClr val="000000"/>
              </a:solidFill>
              <a:latin typeface="Times New Roman" charset="0"/>
              <a:ea typeface="ＭＳ Ｐゴシック" charset="0"/>
              <a:cs typeface="Times New Roman" charset="0"/>
            </a:endParaRPr>
          </a:p>
          <a:p>
            <a:pPr defTabSz="914400" fontAlgn="base">
              <a:spcBef>
                <a:spcPct val="0"/>
              </a:spcBef>
              <a:spcAft>
                <a:spcPct val="0"/>
              </a:spcAft>
              <a:buFont typeface="Wingdings" charset="0"/>
              <a:buChar char="v"/>
            </a:pPr>
            <a:r>
              <a:rPr lang="en-US" sz="2400" smtClean="0">
                <a:solidFill>
                  <a:srgbClr val="000000"/>
                </a:solidFill>
                <a:latin typeface="Times New Roman" charset="0"/>
                <a:ea typeface="ＭＳ Ｐゴシック" charset="0"/>
                <a:cs typeface="Times New Roman" charset="0"/>
              </a:rPr>
              <a:t>  Depends on chemical composition and particle size and morphology.</a:t>
            </a:r>
            <a:br>
              <a:rPr lang="en-US" sz="2400" smtClean="0">
                <a:solidFill>
                  <a:srgbClr val="000000"/>
                </a:solidFill>
                <a:latin typeface="Times New Roman" charset="0"/>
                <a:ea typeface="ＭＳ Ｐゴシック" charset="0"/>
                <a:cs typeface="Times New Roman" charset="0"/>
              </a:rPr>
            </a:br>
            <a:endParaRPr lang="en-US" sz="2400" smtClean="0">
              <a:solidFill>
                <a:srgbClr val="000000"/>
              </a:solidFill>
              <a:latin typeface="Times New Roman" charset="0"/>
              <a:ea typeface="ＭＳ Ｐゴシック" charset="0"/>
              <a:cs typeface="Times New Roman" charset="0"/>
            </a:endParaRPr>
          </a:p>
          <a:p>
            <a:pPr defTabSz="914400" fontAlgn="base">
              <a:spcBef>
                <a:spcPct val="0"/>
              </a:spcBef>
              <a:spcAft>
                <a:spcPct val="0"/>
              </a:spcAft>
              <a:buFont typeface="Wingdings" charset="0"/>
              <a:buChar char="v"/>
            </a:pPr>
            <a:r>
              <a:rPr lang="en-US" sz="2400" smtClean="0">
                <a:solidFill>
                  <a:srgbClr val="000000"/>
                </a:solidFill>
                <a:latin typeface="Times New Roman" charset="0"/>
                <a:ea typeface="ＭＳ Ｐゴシック" charset="0"/>
                <a:cs typeface="Times New Roman" charset="0"/>
              </a:rPr>
              <a:t> Use measurements at 405 nm and 870 nm to determine </a:t>
            </a:r>
            <a:r>
              <a:rPr lang="en-US" sz="2400" smtClean="0">
                <a:solidFill>
                  <a:srgbClr val="000000"/>
                </a:solidFill>
                <a:latin typeface="Symbol" charset="0"/>
                <a:ea typeface="ＭＳ Ｐゴシック" charset="0"/>
                <a:cs typeface="Times New Roman" charset="0"/>
                <a:sym typeface="Symbol" charset="0"/>
              </a:rPr>
              <a:t></a:t>
            </a:r>
          </a:p>
        </p:txBody>
      </p:sp>
      <p:graphicFrame>
        <p:nvGraphicFramePr>
          <p:cNvPr id="13107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88105"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1077" name="Picture 9" descr="angstrom"/>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9800" y="762000"/>
            <a:ext cx="5338763"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8" descr="crefl1_A2008192183811-2008192185022_250m_ca-north-000_14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title" idx="4294967295"/>
          </p:nvPr>
        </p:nvSpPr>
        <p:spPr>
          <a:xfrm>
            <a:off x="381000" y="0"/>
            <a:ext cx="8610600" cy="1524000"/>
          </a:xfrm>
        </p:spPr>
        <p:txBody>
          <a:bodyPr/>
          <a:lstStyle/>
          <a:p>
            <a:r>
              <a:rPr lang="en-US" sz="3200">
                <a:solidFill>
                  <a:srgbClr val="FDFA0D"/>
                </a:solidFill>
                <a:latin typeface="Calibri" charset="0"/>
              </a:rPr>
              <a:t>1,000 Fires, Northern CA, Summer 2008:  Peak Smoke in Reno around local noon, July 10th.</a:t>
            </a:r>
          </a:p>
        </p:txBody>
      </p:sp>
      <p:sp>
        <p:nvSpPr>
          <p:cNvPr id="132100" name="Rectangle 6"/>
          <p:cNvSpPr>
            <a:spLocks noChangeArrowheads="1"/>
          </p:cNvSpPr>
          <p:nvPr/>
        </p:nvSpPr>
        <p:spPr bwMode="auto">
          <a:xfrm>
            <a:off x="4724400" y="4495800"/>
            <a:ext cx="4419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0"/>
              </a:spcBef>
              <a:spcAft>
                <a:spcPct val="0"/>
              </a:spcAft>
            </a:pPr>
            <a:r>
              <a:rPr lang="en-US" sz="2000" b="1" smtClean="0">
                <a:solidFill>
                  <a:srgbClr val="F4F92B"/>
                </a:solidFill>
                <a:latin typeface="Arial" charset="0"/>
                <a:ea typeface="ＭＳ Ｐゴシック" charset="0"/>
                <a:cs typeface="Arial" charset="0"/>
              </a:rPr>
              <a:t>Summer wild Fires</a:t>
            </a:r>
          </a:p>
          <a:p>
            <a:pPr algn="r" defTabSz="914400" fontAlgn="base">
              <a:spcBef>
                <a:spcPct val="0"/>
              </a:spcBef>
              <a:spcAft>
                <a:spcPct val="0"/>
              </a:spcAft>
            </a:pPr>
            <a:r>
              <a:rPr lang="en-US" sz="2000" b="1" smtClean="0">
                <a:solidFill>
                  <a:srgbClr val="F4F92B"/>
                </a:solidFill>
                <a:latin typeface="Arial" charset="0"/>
                <a:ea typeface="ＭＳ Ｐゴシック" charset="0"/>
                <a:cs typeface="Arial" charset="0"/>
              </a:rPr>
              <a:t>-Over 1,000</a:t>
            </a:r>
          </a:p>
          <a:p>
            <a:pPr algn="r" defTabSz="914400" fontAlgn="base">
              <a:spcBef>
                <a:spcPct val="0"/>
              </a:spcBef>
              <a:spcAft>
                <a:spcPct val="0"/>
              </a:spcAft>
            </a:pPr>
            <a:r>
              <a:rPr lang="en-US" sz="2000" b="1" smtClean="0">
                <a:solidFill>
                  <a:srgbClr val="F4F92B"/>
                </a:solidFill>
                <a:latin typeface="Arial" charset="0"/>
                <a:ea typeface="ＭＳ Ｐゴシック" charset="0"/>
                <a:cs typeface="Arial" charset="0"/>
              </a:rPr>
              <a:t>-Most sparked by lightning</a:t>
            </a:r>
          </a:p>
          <a:p>
            <a:pPr algn="r" defTabSz="914400" fontAlgn="base">
              <a:spcBef>
                <a:spcPct val="0"/>
              </a:spcBef>
              <a:spcAft>
                <a:spcPct val="0"/>
              </a:spcAft>
            </a:pPr>
            <a:r>
              <a:rPr lang="en-US" sz="2000" b="1" smtClean="0">
                <a:solidFill>
                  <a:srgbClr val="F4F92B"/>
                </a:solidFill>
                <a:latin typeface="Arial" charset="0"/>
                <a:ea typeface="ＭＳ Ｐゴシック" charset="0"/>
                <a:cs typeface="Arial" charset="0"/>
              </a:rPr>
              <a:t>-Dry and windy </a:t>
            </a:r>
          </a:p>
          <a:p>
            <a:pPr algn="r" defTabSz="914400" fontAlgn="base">
              <a:spcBef>
                <a:spcPct val="0"/>
              </a:spcBef>
              <a:spcAft>
                <a:spcPct val="0"/>
              </a:spcAft>
            </a:pPr>
            <a:r>
              <a:rPr lang="en-US" sz="2000" b="1" smtClean="0">
                <a:solidFill>
                  <a:srgbClr val="F4F92B"/>
                </a:solidFill>
                <a:latin typeface="Arial" charset="0"/>
                <a:ea typeface="ＭＳ Ｐゴシック" charset="0"/>
                <a:cs typeface="Arial" charset="0"/>
              </a:rPr>
              <a:t>-Covering 680 Sq miles of central and northern California</a:t>
            </a:r>
          </a:p>
        </p:txBody>
      </p:sp>
      <p:sp>
        <p:nvSpPr>
          <p:cNvPr id="5" name="Slide Number Placeholder 4"/>
          <p:cNvSpPr txBox="1">
            <a:spLocks noGrp="1"/>
          </p:cNvSpPr>
          <p:nvPr/>
        </p:nvSpPr>
        <p:spPr>
          <a:xfrm>
            <a:off x="6553200" y="6356350"/>
            <a:ext cx="2133600" cy="365125"/>
          </a:xfrm>
          <a:prstGeom prst="rect">
            <a:avLst/>
          </a:prstGeom>
          <a:noFill/>
        </p:spPr>
        <p:txBody>
          <a:bodyPr anchor="ct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r" defTabSz="914400" fontAlgn="base">
              <a:spcBef>
                <a:spcPct val="0"/>
              </a:spcBef>
              <a:spcAft>
                <a:spcPct val="0"/>
              </a:spcAft>
            </a:pPr>
            <a:fld id="{69A0088C-5D2B-994D-82C6-A343F66432D2}" type="slidenum">
              <a:rPr lang="en-US" sz="1200" smtClean="0">
                <a:solidFill>
                  <a:srgbClr val="898989"/>
                </a:solidFill>
              </a:rPr>
              <a:pPr algn="r" defTabSz="914400" fontAlgn="base">
                <a:spcBef>
                  <a:spcPct val="0"/>
                </a:spcBef>
                <a:spcAft>
                  <a:spcPct val="0"/>
                </a:spcAft>
              </a:pPr>
              <a:t>32</a:t>
            </a:fld>
            <a:endParaRPr lang="en-US" sz="1200" smtClean="0">
              <a:solidFill>
                <a:srgbClr val="898989"/>
              </a:solidFill>
            </a:endParaRPr>
          </a:p>
        </p:txBody>
      </p:sp>
      <p:sp>
        <p:nvSpPr>
          <p:cNvPr id="132102" name="Rectangle 7"/>
          <p:cNvSpPr>
            <a:spLocks noChangeArrowheads="1"/>
          </p:cNvSpPr>
          <p:nvPr/>
        </p:nvSpPr>
        <p:spPr bwMode="auto">
          <a:xfrm>
            <a:off x="1901825" y="6415088"/>
            <a:ext cx="4575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i="1" smtClean="0">
                <a:solidFill>
                  <a:srgbClr val="FFFFFF"/>
                </a:solidFill>
                <a:latin typeface="Arial" charset="0"/>
                <a:ea typeface="ＭＳ Ｐゴシック" charset="0"/>
                <a:cs typeface="Arial" charset="0"/>
              </a:rPr>
              <a:t>Source: NASA California Wild  Fires 2008</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1026"/>
          <p:cNvSpPr>
            <a:spLocks noGrp="1"/>
          </p:cNvSpPr>
          <p:nvPr>
            <p:ph type="title" idx="4294967295"/>
          </p:nvPr>
        </p:nvSpPr>
        <p:spPr>
          <a:xfrm>
            <a:off x="457200" y="274638"/>
            <a:ext cx="7848600" cy="944562"/>
          </a:xfrm>
          <a:solidFill>
            <a:schemeClr val="tx1"/>
          </a:solidFill>
        </p:spPr>
        <p:txBody>
          <a:bodyPr/>
          <a:lstStyle/>
          <a:p>
            <a:r>
              <a:rPr lang="en-US" sz="3200">
                <a:solidFill>
                  <a:srgbClr val="FFFF00"/>
                </a:solidFill>
                <a:latin typeface="Times New Roman" charset="0"/>
              </a:rPr>
              <a:t>Reno Days in Photographs: </a:t>
            </a:r>
            <a:br>
              <a:rPr lang="en-US" sz="3200">
                <a:solidFill>
                  <a:srgbClr val="FFFF00"/>
                </a:solidFill>
                <a:latin typeface="Times New Roman" charset="0"/>
              </a:rPr>
            </a:br>
            <a:r>
              <a:rPr lang="en-US" sz="3200">
                <a:solidFill>
                  <a:srgbClr val="FFFF00"/>
                </a:solidFill>
                <a:latin typeface="Times New Roman" charset="0"/>
              </a:rPr>
              <a:t>Similar Location and Sun Angle</a:t>
            </a:r>
          </a:p>
        </p:txBody>
      </p:sp>
      <p:pic>
        <p:nvPicPr>
          <p:cNvPr id="133123" name="Picture 1027"/>
          <p:cNvPicPr>
            <a:picLocks noGrp="1" noChangeAspect="1" noChangeArrowheads="1"/>
          </p:cNvPicPr>
          <p:nvPr>
            <p:ph type="body" idx="4294967295"/>
          </p:nvPr>
        </p:nvPicPr>
        <p:blipFill>
          <a:blip r:embed="rId3" cstate="email">
            <a:extLst>
              <a:ext uri="{28A0092B-C50C-407E-A947-70E740481C1C}">
                <a14:useLocalDpi xmlns:a14="http://schemas.microsoft.com/office/drawing/2010/main"/>
              </a:ext>
            </a:extLst>
          </a:blip>
          <a:srcRect/>
          <a:stretch>
            <a:fillRect/>
          </a:stretch>
        </p:blipFill>
        <p:spPr>
          <a:xfrm>
            <a:off x="152400" y="1828800"/>
            <a:ext cx="4495800" cy="4419600"/>
          </a:xfrm>
        </p:spPr>
      </p:pic>
      <p:pic>
        <p:nvPicPr>
          <p:cNvPr id="133124" name="Picture 102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1828800"/>
            <a:ext cx="4191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Rectangle 1030"/>
          <p:cNvSpPr>
            <a:spLocks noChangeArrowheads="1"/>
          </p:cNvSpPr>
          <p:nvPr/>
        </p:nvSpPr>
        <p:spPr bwMode="auto">
          <a:xfrm>
            <a:off x="5791200" y="5638800"/>
            <a:ext cx="209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smtClean="0">
                <a:solidFill>
                  <a:srgbClr val="FFFF00"/>
                </a:solidFill>
                <a:latin typeface="Times New Roman" charset="0"/>
                <a:ea typeface="ＭＳ Ｐゴシック" charset="0"/>
                <a:cs typeface="Times New Roman" charset="0"/>
              </a:rPr>
              <a:t>JULY-10, 2008</a:t>
            </a:r>
          </a:p>
        </p:txBody>
      </p:sp>
      <p:sp>
        <p:nvSpPr>
          <p:cNvPr id="133126" name="Rectangle 1031"/>
          <p:cNvSpPr>
            <a:spLocks noChangeArrowheads="1"/>
          </p:cNvSpPr>
          <p:nvPr/>
        </p:nvSpPr>
        <p:spPr bwMode="auto">
          <a:xfrm>
            <a:off x="1905000" y="5638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smtClean="0">
                <a:solidFill>
                  <a:srgbClr val="FFFF00"/>
                </a:solidFill>
                <a:latin typeface="Times New Roman" charset="0"/>
                <a:ea typeface="ＭＳ Ｐゴシック" charset="0"/>
                <a:cs typeface="Times New Roman" charset="0"/>
              </a:rPr>
              <a:t>SEPT-22, 2008</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pic>
        <p:nvPicPr>
          <p:cNvPr id="134146" name="Picture 2" descr="10July08SmokeRenoS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914400"/>
            <a:ext cx="82264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3"/>
          <p:cNvSpPr>
            <a:spLocks noGrp="1"/>
          </p:cNvSpPr>
          <p:nvPr>
            <p:ph type="title" idx="4294967295"/>
          </p:nvPr>
        </p:nvSpPr>
        <p:spPr>
          <a:xfrm>
            <a:off x="457200" y="0"/>
            <a:ext cx="8229600" cy="1143000"/>
          </a:xfrm>
        </p:spPr>
        <p:txBody>
          <a:bodyPr/>
          <a:lstStyle/>
          <a:p>
            <a:r>
              <a:rPr lang="en-US">
                <a:latin typeface="Calibri" charset="0"/>
              </a:rPr>
              <a:t>One Not So Fine Day in Reno </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p:cNvSpPr>
          <p:nvPr>
            <p:ph type="title"/>
          </p:nvPr>
        </p:nvSpPr>
        <p:spPr>
          <a:xfrm>
            <a:off x="457200" y="0"/>
            <a:ext cx="4419600" cy="6278563"/>
          </a:xfrm>
        </p:spPr>
        <p:txBody>
          <a:bodyPr/>
          <a:lstStyle/>
          <a:p>
            <a:r>
              <a:rPr lang="en-US">
                <a:solidFill>
                  <a:srgbClr val="FFFF00"/>
                </a:solidFill>
                <a:latin typeface="Calibri" charset="0"/>
              </a:rPr>
              <a:t>Chemistry of Primary Smoke Emissions Varies Greatly Too!!!!! </a:t>
            </a:r>
            <a:br>
              <a:rPr lang="en-US">
                <a:solidFill>
                  <a:srgbClr val="FFFF00"/>
                </a:solidFill>
                <a:latin typeface="Calibri" charset="0"/>
              </a:rPr>
            </a:br>
            <a:r>
              <a:rPr lang="en-US">
                <a:solidFill>
                  <a:srgbClr val="FFFF00"/>
                </a:solidFill>
                <a:latin typeface="Calibri" charset="0"/>
              </a:rPr>
              <a:t/>
            </a:r>
            <a:br>
              <a:rPr lang="en-US">
                <a:solidFill>
                  <a:srgbClr val="FFFF00"/>
                </a:solidFill>
                <a:latin typeface="Calibri" charset="0"/>
              </a:rPr>
            </a:br>
            <a:r>
              <a:rPr lang="en-US" sz="2800">
                <a:solidFill>
                  <a:srgbClr val="FFFF00"/>
                </a:solidFill>
                <a:latin typeface="Calibri" charset="0"/>
              </a:rPr>
              <a:t>(Aerodyne Aerosol Mass Spec measurements.)</a:t>
            </a:r>
            <a:endParaRPr lang="en-US">
              <a:solidFill>
                <a:srgbClr val="FFFF00"/>
              </a:solidFill>
              <a:latin typeface="Calibri" charset="0"/>
            </a:endParaRPr>
          </a:p>
        </p:txBody>
      </p:sp>
      <p:pic>
        <p:nvPicPr>
          <p:cNvPr id="135171" name="Picture 4" descr="Figure 5_rev"/>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175" y="0"/>
            <a:ext cx="385762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Grp="1"/>
          </p:cNvSpPr>
          <p:nvPr>
            <p:ph type="title"/>
          </p:nvPr>
        </p:nvSpPr>
        <p:spPr>
          <a:xfrm>
            <a:off x="381000" y="0"/>
            <a:ext cx="8229600" cy="914400"/>
          </a:xfrm>
        </p:spPr>
        <p:txBody>
          <a:bodyPr/>
          <a:lstStyle/>
          <a:p>
            <a:r>
              <a:rPr lang="en-US" b="1">
                <a:solidFill>
                  <a:srgbClr val="FFFF00"/>
                </a:solidFill>
                <a:latin typeface="Calibri" charset="0"/>
              </a:rPr>
              <a:t>Urban and Biomass Aerosol</a:t>
            </a:r>
          </a:p>
        </p:txBody>
      </p:sp>
      <p:sp>
        <p:nvSpPr>
          <p:cNvPr id="137219" name="Rectangle 5"/>
          <p:cNvSpPr>
            <a:spLocks noChangeArrowheads="1"/>
          </p:cNvSpPr>
          <p:nvPr/>
        </p:nvSpPr>
        <p:spPr bwMode="auto">
          <a:xfrm>
            <a:off x="1524000" y="6019800"/>
            <a:ext cx="68135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3600" b="1" smtClean="0">
                <a:solidFill>
                  <a:srgbClr val="FFFF00"/>
                </a:solidFill>
                <a:latin typeface="Arial" charset="0"/>
                <a:ea typeface="ＭＳ Ｐゴシック" charset="0"/>
                <a:cs typeface="ＭＳ Ｐゴシック" charset="0"/>
              </a:rPr>
              <a:t>They are vastly different!!!!!!!!!</a:t>
            </a:r>
          </a:p>
        </p:txBody>
      </p:sp>
      <p:pic>
        <p:nvPicPr>
          <p:cNvPr id="137220" name="Picture 6" descr="UrbanBiomassBurningEzdra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1775" y="1020763"/>
            <a:ext cx="86836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155575" y="688975"/>
          <a:ext cx="87630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136195" name="TextBox 2"/>
          <p:cNvSpPr txBox="1">
            <a:spLocks noChangeArrowheads="1"/>
          </p:cNvSpPr>
          <p:nvPr/>
        </p:nvSpPr>
        <p:spPr bwMode="auto">
          <a:xfrm>
            <a:off x="1524000" y="76200"/>
            <a:ext cx="615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defTabSz="914400" fontAlgn="base">
              <a:spcBef>
                <a:spcPct val="0"/>
              </a:spcBef>
              <a:spcAft>
                <a:spcPct val="0"/>
              </a:spcAft>
            </a:pPr>
            <a:r>
              <a:rPr lang="en-US" sz="3600" smtClean="0">
                <a:solidFill>
                  <a:srgbClr val="000000"/>
                </a:solidFill>
                <a:latin typeface="Arial Bold" charset="0"/>
                <a:cs typeface="Times New Roman" charset="0"/>
              </a:rPr>
              <a:t>Comparison With Lab Data </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r" defTabSz="914400" fontAlgn="base">
              <a:spcBef>
                <a:spcPct val="0"/>
              </a:spcBef>
              <a:spcAft>
                <a:spcPct val="0"/>
              </a:spcAft>
            </a:pPr>
            <a:fld id="{E92AA610-AA4B-714C-A5EC-E6B18B884E49}" type="slidenum">
              <a:rPr lang="en-US" sz="1200" smtClean="0">
                <a:solidFill>
                  <a:srgbClr val="898989"/>
                </a:solidFill>
              </a:rPr>
              <a:pPr algn="r" defTabSz="914400" fontAlgn="base">
                <a:spcBef>
                  <a:spcPct val="0"/>
                </a:spcBef>
                <a:spcAft>
                  <a:spcPct val="0"/>
                </a:spcAft>
              </a:pPr>
              <a:t>37</a:t>
            </a:fld>
            <a:endParaRPr lang="en-US" sz="1200" smtClean="0">
              <a:solidFill>
                <a:srgbClr val="898989"/>
              </a:solidFill>
            </a:endParaRPr>
          </a:p>
        </p:txBody>
      </p:sp>
      <p:sp>
        <p:nvSpPr>
          <p:cNvPr id="136197" name="Rectangle 5"/>
          <p:cNvSpPr>
            <a:spLocks noChangeArrowheads="1"/>
          </p:cNvSpPr>
          <p:nvPr/>
        </p:nvSpPr>
        <p:spPr bwMode="auto">
          <a:xfrm>
            <a:off x="228600" y="762000"/>
            <a:ext cx="457200" cy="381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4000" smtClean="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MG_113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0" y="3419079"/>
            <a:ext cx="4572000" cy="3429000"/>
          </a:xfrm>
          <a:prstGeom prst="rect">
            <a:avLst/>
          </a:prstGeom>
        </p:spPr>
      </p:pic>
      <p:pic>
        <p:nvPicPr>
          <p:cNvPr id="5" name="Picture 4" descr="IMG_114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3419079"/>
            <a:ext cx="4572000" cy="3429000"/>
          </a:xfrm>
          <a:prstGeom prst="rect">
            <a:avLst/>
          </a:prstGeom>
        </p:spPr>
      </p:pic>
      <p:pic>
        <p:nvPicPr>
          <p:cNvPr id="7" name="Picture 6" descr="IMG_109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0"/>
            <a:ext cx="4572000" cy="3429000"/>
          </a:xfrm>
          <a:prstGeom prst="rect">
            <a:avLst/>
          </a:prstGeom>
        </p:spPr>
      </p:pic>
      <p:pic>
        <p:nvPicPr>
          <p:cNvPr id="10" name="Picture 9" descr="IMG_109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2653" y="0"/>
            <a:ext cx="2571750" cy="3429000"/>
          </a:xfrm>
          <a:prstGeom prst="rect">
            <a:avLst/>
          </a:prstGeom>
        </p:spPr>
      </p:pic>
      <p:sp>
        <p:nvSpPr>
          <p:cNvPr id="2" name="Title 1"/>
          <p:cNvSpPr>
            <a:spLocks noGrp="1"/>
          </p:cNvSpPr>
          <p:nvPr>
            <p:ph type="title"/>
          </p:nvPr>
        </p:nvSpPr>
        <p:spPr>
          <a:xfrm>
            <a:off x="551835" y="-24422"/>
            <a:ext cx="8229600" cy="897618"/>
          </a:xfrm>
        </p:spPr>
        <p:txBody>
          <a:bodyPr/>
          <a:lstStyle/>
          <a:p>
            <a:r>
              <a:rPr lang="en-US" b="1" dirty="0" smtClean="0">
                <a:solidFill>
                  <a:srgbClr val="FFFF00"/>
                </a:solidFill>
              </a:rPr>
              <a:t>DOE AAF G1 Aircraft</a:t>
            </a:r>
            <a:endParaRPr lang="en-US" b="1" dirty="0">
              <a:solidFill>
                <a:srgbClr val="FFFF00"/>
              </a:solidFill>
            </a:endParaRPr>
          </a:p>
        </p:txBody>
      </p:sp>
    </p:spTree>
    <p:extLst>
      <p:ext uri="{BB962C8B-B14F-4D97-AF65-F5344CB8AC3E}">
        <p14:creationId xmlns:p14="http://schemas.microsoft.com/office/powerpoint/2010/main" val="2609216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27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7571"/>
            <a:ext cx="8229600" cy="867026"/>
          </a:xfrm>
        </p:spPr>
        <p:txBody>
          <a:bodyPr/>
          <a:lstStyle/>
          <a:p>
            <a:r>
              <a:rPr lang="en-US" dirty="0" smtClean="0">
                <a:solidFill>
                  <a:srgbClr val="FFFF00"/>
                </a:solidFill>
              </a:rPr>
              <a:t>Aircraft Inlet System</a:t>
            </a:r>
            <a:endParaRPr lang="en-US" dirty="0">
              <a:solidFill>
                <a:srgbClr val="FFFF00"/>
              </a:solidFill>
            </a:endParaRPr>
          </a:p>
        </p:txBody>
      </p:sp>
      <p:cxnSp>
        <p:nvCxnSpPr>
          <p:cNvPr id="6" name="Straight Arrow Connector 5"/>
          <p:cNvCxnSpPr/>
          <p:nvPr/>
        </p:nvCxnSpPr>
        <p:spPr>
          <a:xfrm>
            <a:off x="7889947" y="2059783"/>
            <a:ext cx="1077652" cy="980378"/>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012632" y="2809263"/>
            <a:ext cx="938080" cy="1217098"/>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9338" y="997954"/>
            <a:ext cx="4656993" cy="1200328"/>
          </a:xfrm>
          <a:prstGeom prst="rect">
            <a:avLst/>
          </a:prstGeom>
          <a:noFill/>
        </p:spPr>
        <p:txBody>
          <a:bodyPr wrap="square" rtlCol="0">
            <a:spAutoFit/>
          </a:bodyPr>
          <a:lstStyle/>
          <a:p>
            <a:r>
              <a:rPr lang="en-US" sz="2400" dirty="0" smtClean="0">
                <a:solidFill>
                  <a:srgbClr val="FFFF00"/>
                </a:solidFill>
              </a:rPr>
              <a:t>Inlet isokinetic conditions are maintained by adjusting outflow</a:t>
            </a:r>
            <a:br>
              <a:rPr lang="en-US" sz="2400" dirty="0" smtClean="0">
                <a:solidFill>
                  <a:srgbClr val="FFFF00"/>
                </a:solidFill>
              </a:rPr>
            </a:br>
            <a:r>
              <a:rPr lang="en-US" sz="2400" dirty="0" smtClean="0">
                <a:solidFill>
                  <a:srgbClr val="FFFF00"/>
                </a:solidFill>
              </a:rPr>
              <a:t>with a mass flow meter</a:t>
            </a:r>
            <a:endParaRPr lang="en-US" sz="2400" dirty="0">
              <a:solidFill>
                <a:srgbClr val="FFFF00"/>
              </a:solidFill>
            </a:endParaRPr>
          </a:p>
        </p:txBody>
      </p:sp>
      <p:sp>
        <p:nvSpPr>
          <p:cNvPr id="16" name="TextBox 15"/>
          <p:cNvSpPr txBox="1"/>
          <p:nvPr/>
        </p:nvSpPr>
        <p:spPr>
          <a:xfrm>
            <a:off x="7426547" y="1598118"/>
            <a:ext cx="963739" cy="461665"/>
          </a:xfrm>
          <a:prstGeom prst="rect">
            <a:avLst/>
          </a:prstGeom>
          <a:noFill/>
        </p:spPr>
        <p:txBody>
          <a:bodyPr wrap="square" rtlCol="0">
            <a:spAutoFit/>
          </a:bodyPr>
          <a:lstStyle/>
          <a:p>
            <a:r>
              <a:rPr lang="en-US" sz="2400" dirty="0" smtClean="0">
                <a:solidFill>
                  <a:srgbClr val="FFFF00"/>
                </a:solidFill>
              </a:rPr>
              <a:t>Inlet</a:t>
            </a:r>
            <a:endParaRPr lang="en-US" sz="2400" dirty="0">
              <a:solidFill>
                <a:srgbClr val="FFFF00"/>
              </a:solidFill>
            </a:endParaRPr>
          </a:p>
        </p:txBody>
      </p:sp>
      <p:sp>
        <p:nvSpPr>
          <p:cNvPr id="18" name="TextBox 17"/>
          <p:cNvSpPr txBox="1"/>
          <p:nvPr/>
        </p:nvSpPr>
        <p:spPr>
          <a:xfrm>
            <a:off x="2306153" y="2347598"/>
            <a:ext cx="1209044" cy="461665"/>
          </a:xfrm>
          <a:prstGeom prst="rect">
            <a:avLst/>
          </a:prstGeom>
          <a:noFill/>
        </p:spPr>
        <p:txBody>
          <a:bodyPr wrap="square" rtlCol="0">
            <a:spAutoFit/>
          </a:bodyPr>
          <a:lstStyle/>
          <a:p>
            <a:r>
              <a:rPr lang="en-US" sz="2400" dirty="0" smtClean="0">
                <a:solidFill>
                  <a:srgbClr val="FFFF00"/>
                </a:solidFill>
              </a:rPr>
              <a:t>Outflow</a:t>
            </a:r>
            <a:endParaRPr lang="en-US" sz="2400" dirty="0">
              <a:solidFill>
                <a:srgbClr val="FFFF00"/>
              </a:solidFill>
            </a:endParaRPr>
          </a:p>
        </p:txBody>
      </p:sp>
      <p:sp>
        <p:nvSpPr>
          <p:cNvPr id="19" name="TextBox 18"/>
          <p:cNvSpPr txBox="1"/>
          <p:nvPr/>
        </p:nvSpPr>
        <p:spPr>
          <a:xfrm>
            <a:off x="4371652" y="1367285"/>
            <a:ext cx="3054895" cy="461665"/>
          </a:xfrm>
          <a:prstGeom prst="rect">
            <a:avLst/>
          </a:prstGeom>
          <a:noFill/>
        </p:spPr>
        <p:txBody>
          <a:bodyPr wrap="square" rtlCol="0">
            <a:spAutoFit/>
          </a:bodyPr>
          <a:lstStyle/>
          <a:p>
            <a:r>
              <a:rPr lang="en-US" sz="2400" dirty="0" smtClean="0">
                <a:solidFill>
                  <a:srgbClr val="FFFF00"/>
                </a:solidFill>
              </a:rPr>
              <a:t>Expansion slows flow</a:t>
            </a:r>
            <a:endParaRPr lang="en-US" sz="2400" dirty="0">
              <a:solidFill>
                <a:srgbClr val="FFFF00"/>
              </a:solidFill>
            </a:endParaRPr>
          </a:p>
        </p:txBody>
      </p:sp>
      <p:cxnSp>
        <p:nvCxnSpPr>
          <p:cNvPr id="21" name="Straight Arrow Connector 20"/>
          <p:cNvCxnSpPr/>
          <p:nvPr/>
        </p:nvCxnSpPr>
        <p:spPr>
          <a:xfrm>
            <a:off x="6451528" y="1828950"/>
            <a:ext cx="1077652" cy="1028685"/>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9" idx="2"/>
          </p:cNvCxnSpPr>
          <p:nvPr/>
        </p:nvCxnSpPr>
        <p:spPr>
          <a:xfrm>
            <a:off x="5899100" y="1828950"/>
            <a:ext cx="374370" cy="816556"/>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26" name="Picture 25" descr="IsokineticFlow.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19599" y="4836410"/>
            <a:ext cx="3048000" cy="1828800"/>
          </a:xfrm>
          <a:prstGeom prst="rect">
            <a:avLst/>
          </a:prstGeom>
        </p:spPr>
      </p:pic>
    </p:spTree>
    <p:extLst>
      <p:ext uri="{BB962C8B-B14F-4D97-AF65-F5344CB8AC3E}">
        <p14:creationId xmlns:p14="http://schemas.microsoft.com/office/powerpoint/2010/main" val="40817930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solidFill>
                  <a:srgbClr val="FFFF00"/>
                </a:solidFill>
              </a:rPr>
              <a:t>Simulation of Smoke and Air Pollution</a:t>
            </a:r>
            <a:endParaRPr lang="en-US" dirty="0">
              <a:solidFill>
                <a:srgbClr val="FFFF00"/>
              </a:solidFill>
            </a:endParaRPr>
          </a:p>
        </p:txBody>
      </p:sp>
      <p:pic>
        <p:nvPicPr>
          <p:cNvPr id="4" name="NASAgeosFINEaotMODEL.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58938" y="1011707"/>
            <a:ext cx="5824537" cy="4525963"/>
          </a:xfrm>
        </p:spPr>
      </p:pic>
      <p:sp>
        <p:nvSpPr>
          <p:cNvPr id="5" name="TextBox 4"/>
          <p:cNvSpPr txBox="1"/>
          <p:nvPr/>
        </p:nvSpPr>
        <p:spPr>
          <a:xfrm>
            <a:off x="457200" y="5761030"/>
            <a:ext cx="7798416" cy="646331"/>
          </a:xfrm>
          <a:prstGeom prst="rect">
            <a:avLst/>
          </a:prstGeom>
          <a:noFill/>
        </p:spPr>
        <p:txBody>
          <a:bodyPr wrap="none" rtlCol="0">
            <a:spAutoFit/>
          </a:bodyPr>
          <a:lstStyle/>
          <a:p>
            <a:r>
              <a:rPr lang="en-US" dirty="0" smtClean="0">
                <a:solidFill>
                  <a:srgbClr val="FFFF00"/>
                </a:solidFill>
              </a:rPr>
              <a:t>Fine Aerosol Optical Thickness is a measure of the smoke in the atmosphere.</a:t>
            </a:r>
            <a:endParaRPr lang="en-US" dirty="0">
              <a:solidFill>
                <a:srgbClr val="FFFF00"/>
              </a:solidFill>
            </a:endParaRPr>
          </a:p>
          <a:p>
            <a:r>
              <a:rPr lang="en-US" dirty="0" smtClean="0">
                <a:solidFill>
                  <a:srgbClr val="FFFF00"/>
                </a:solidFill>
              </a:rPr>
              <a:t>It is what satellites ‘see’.  It is related to aerosol concentration and health concern.</a:t>
            </a:r>
            <a:endParaRPr lang="en-US" dirty="0">
              <a:solidFill>
                <a:srgbClr val="FFFF00"/>
              </a:solidFill>
            </a:endParaRPr>
          </a:p>
        </p:txBody>
      </p:sp>
    </p:spTree>
    <p:extLst>
      <p:ext uri="{BB962C8B-B14F-4D97-AF65-F5344CB8AC3E}">
        <p14:creationId xmlns:p14="http://schemas.microsoft.com/office/powerpoint/2010/main" val="5785278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IMG_108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434996"/>
            <a:ext cx="2571750" cy="3429000"/>
          </a:xfrm>
          <a:prstGeom prst="rect">
            <a:avLst/>
          </a:prstGeom>
        </p:spPr>
      </p:pic>
      <p:pic>
        <p:nvPicPr>
          <p:cNvPr id="7" name="Picture 6" descr="IMG_108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0"/>
            <a:ext cx="4572000" cy="3429000"/>
          </a:xfrm>
          <a:prstGeom prst="rect">
            <a:avLst/>
          </a:prstGeom>
        </p:spPr>
      </p:pic>
      <p:pic>
        <p:nvPicPr>
          <p:cNvPr id="8" name="Picture 7" descr="IMG_108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2250" y="3434996"/>
            <a:ext cx="2571750" cy="3429000"/>
          </a:xfrm>
          <a:prstGeom prst="rect">
            <a:avLst/>
          </a:prstGeom>
        </p:spPr>
      </p:pic>
      <p:pic>
        <p:nvPicPr>
          <p:cNvPr id="9" name="Picture 8" descr="IMG_108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79775" y="3429000"/>
            <a:ext cx="2571750" cy="3429000"/>
          </a:xfrm>
          <a:prstGeom prst="rect">
            <a:avLst/>
          </a:prstGeom>
        </p:spPr>
      </p:pic>
      <p:pic>
        <p:nvPicPr>
          <p:cNvPr id="10" name="Picture 9" descr="IMG_1090.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4572000" cy="3429000"/>
          </a:xfrm>
          <a:prstGeom prst="rect">
            <a:avLst/>
          </a:prstGeom>
        </p:spPr>
      </p:pic>
      <p:sp>
        <p:nvSpPr>
          <p:cNvPr id="2" name="Title 1"/>
          <p:cNvSpPr>
            <a:spLocks noGrp="1"/>
          </p:cNvSpPr>
          <p:nvPr>
            <p:ph type="title"/>
          </p:nvPr>
        </p:nvSpPr>
        <p:spPr>
          <a:xfrm>
            <a:off x="457200" y="0"/>
            <a:ext cx="8229600" cy="983095"/>
          </a:xfrm>
        </p:spPr>
        <p:txBody>
          <a:bodyPr/>
          <a:lstStyle/>
          <a:p>
            <a:r>
              <a:rPr lang="en-US" dirty="0" smtClean="0">
                <a:solidFill>
                  <a:srgbClr val="FFFF00"/>
                </a:solidFill>
              </a:rPr>
              <a:t>DOE G1 Instrument Photos</a:t>
            </a:r>
            <a:endParaRPr lang="en-US" dirty="0">
              <a:solidFill>
                <a:srgbClr val="FFFF00"/>
              </a:solidFill>
            </a:endParaRPr>
          </a:p>
        </p:txBody>
      </p:sp>
    </p:spTree>
    <p:extLst>
      <p:ext uri="{BB962C8B-B14F-4D97-AF65-F5344CB8AC3E}">
        <p14:creationId xmlns:p14="http://schemas.microsoft.com/office/powerpoint/2010/main" val="16618979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IMG_088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2212"/>
            <a:ext cx="8229600" cy="464018"/>
          </a:xfrm>
          <a:solidFill>
            <a:schemeClr val="tx1"/>
          </a:solidFill>
        </p:spPr>
        <p:txBody>
          <a:bodyPr>
            <a:normAutofit fontScale="90000"/>
          </a:bodyPr>
          <a:lstStyle/>
          <a:p>
            <a:r>
              <a:rPr lang="en-US" sz="2800" dirty="0" err="1" smtClean="0">
                <a:solidFill>
                  <a:srgbClr val="FFFF00"/>
                </a:solidFill>
              </a:rPr>
              <a:t>Photoacoustic</a:t>
            </a:r>
            <a:r>
              <a:rPr lang="en-US" sz="2800" dirty="0" smtClean="0">
                <a:solidFill>
                  <a:srgbClr val="FFFF00"/>
                </a:solidFill>
              </a:rPr>
              <a:t> Instrument Installation on Aircraft Rack</a:t>
            </a:r>
            <a:endParaRPr lang="en-US" sz="2800" dirty="0">
              <a:solidFill>
                <a:srgbClr val="FFFF00"/>
              </a:solidFill>
            </a:endParaRPr>
          </a:p>
        </p:txBody>
      </p:sp>
      <p:sp>
        <p:nvSpPr>
          <p:cNvPr id="6" name="TextBox 5"/>
          <p:cNvSpPr txBox="1"/>
          <p:nvPr/>
        </p:nvSpPr>
        <p:spPr>
          <a:xfrm>
            <a:off x="3456958" y="4649387"/>
            <a:ext cx="2501894" cy="923330"/>
          </a:xfrm>
          <a:prstGeom prst="rect">
            <a:avLst/>
          </a:prstGeom>
          <a:solidFill>
            <a:srgbClr val="FFFFFF"/>
          </a:solidFill>
        </p:spPr>
        <p:txBody>
          <a:bodyPr wrap="none" rtlCol="0">
            <a:spAutoFit/>
          </a:bodyPr>
          <a:lstStyle/>
          <a:p>
            <a:r>
              <a:rPr lang="en-US" dirty="0" smtClean="0"/>
              <a:t>Main Part of Instrument: </a:t>
            </a:r>
          </a:p>
          <a:p>
            <a:r>
              <a:rPr lang="en-US" dirty="0" smtClean="0"/>
              <a:t>Acoustic resonator, </a:t>
            </a:r>
          </a:p>
          <a:p>
            <a:r>
              <a:rPr lang="en-US" dirty="0" smtClean="0"/>
              <a:t>Interface board, etc.</a:t>
            </a:r>
            <a:endParaRPr lang="en-US" dirty="0"/>
          </a:p>
        </p:txBody>
      </p:sp>
      <p:sp>
        <p:nvSpPr>
          <p:cNvPr id="7" name="TextBox 6"/>
          <p:cNvSpPr txBox="1"/>
          <p:nvPr/>
        </p:nvSpPr>
        <p:spPr>
          <a:xfrm>
            <a:off x="5958852" y="633471"/>
            <a:ext cx="1966966" cy="369332"/>
          </a:xfrm>
          <a:prstGeom prst="rect">
            <a:avLst/>
          </a:prstGeom>
          <a:solidFill>
            <a:schemeClr val="bg1"/>
          </a:solidFill>
        </p:spPr>
        <p:txBody>
          <a:bodyPr wrap="square" rtlCol="0">
            <a:spAutoFit/>
          </a:bodyPr>
          <a:lstStyle/>
          <a:p>
            <a:r>
              <a:rPr lang="en-US" dirty="0" smtClean="0"/>
              <a:t>Scattering Preamp</a:t>
            </a:r>
            <a:endParaRPr lang="en-US" dirty="0"/>
          </a:p>
        </p:txBody>
      </p:sp>
      <p:sp>
        <p:nvSpPr>
          <p:cNvPr id="8" name="TextBox 7"/>
          <p:cNvSpPr txBox="1"/>
          <p:nvPr/>
        </p:nvSpPr>
        <p:spPr>
          <a:xfrm>
            <a:off x="5752019" y="1837856"/>
            <a:ext cx="2173799" cy="369332"/>
          </a:xfrm>
          <a:prstGeom prst="rect">
            <a:avLst/>
          </a:prstGeom>
          <a:solidFill>
            <a:schemeClr val="bg1"/>
          </a:solidFill>
        </p:spPr>
        <p:txBody>
          <a:bodyPr wrap="square" rtlCol="0">
            <a:spAutoFit/>
          </a:bodyPr>
          <a:lstStyle/>
          <a:p>
            <a:r>
              <a:rPr lang="en-US" dirty="0" smtClean="0"/>
              <a:t>Microphone Preamp</a:t>
            </a:r>
            <a:endParaRPr lang="en-US" dirty="0"/>
          </a:p>
        </p:txBody>
      </p:sp>
      <p:sp>
        <p:nvSpPr>
          <p:cNvPr id="9" name="TextBox 8"/>
          <p:cNvSpPr txBox="1"/>
          <p:nvPr/>
        </p:nvSpPr>
        <p:spPr>
          <a:xfrm>
            <a:off x="3163000" y="1221099"/>
            <a:ext cx="1395409" cy="369332"/>
          </a:xfrm>
          <a:prstGeom prst="rect">
            <a:avLst/>
          </a:prstGeom>
          <a:solidFill>
            <a:srgbClr val="FFFFFF"/>
          </a:solidFill>
        </p:spPr>
        <p:txBody>
          <a:bodyPr wrap="none" rtlCol="0">
            <a:spAutoFit/>
          </a:bodyPr>
          <a:lstStyle/>
          <a:p>
            <a:r>
              <a:rPr lang="en-US" dirty="0" smtClean="0"/>
              <a:t>Laser control</a:t>
            </a:r>
            <a:endParaRPr lang="en-US" dirty="0"/>
          </a:p>
        </p:txBody>
      </p:sp>
      <p:sp>
        <p:nvSpPr>
          <p:cNvPr id="10" name="TextBox 9"/>
          <p:cNvSpPr txBox="1"/>
          <p:nvPr/>
        </p:nvSpPr>
        <p:spPr>
          <a:xfrm>
            <a:off x="2796629" y="2368933"/>
            <a:ext cx="2009008" cy="369332"/>
          </a:xfrm>
          <a:prstGeom prst="rect">
            <a:avLst/>
          </a:prstGeom>
          <a:solidFill>
            <a:srgbClr val="FFFFFF"/>
          </a:solidFill>
        </p:spPr>
        <p:txBody>
          <a:bodyPr wrap="none" rtlCol="0">
            <a:spAutoFit/>
          </a:bodyPr>
          <a:lstStyle/>
          <a:p>
            <a:r>
              <a:rPr lang="en-US" dirty="0" smtClean="0"/>
              <a:t>Computer and DAQ</a:t>
            </a:r>
            <a:endParaRPr lang="en-US" dirty="0"/>
          </a:p>
        </p:txBody>
      </p:sp>
      <p:sp>
        <p:nvSpPr>
          <p:cNvPr id="11" name="TextBox 10"/>
          <p:cNvSpPr txBox="1"/>
          <p:nvPr/>
        </p:nvSpPr>
        <p:spPr>
          <a:xfrm>
            <a:off x="2796629" y="3440497"/>
            <a:ext cx="2225188" cy="369332"/>
          </a:xfrm>
          <a:prstGeom prst="rect">
            <a:avLst/>
          </a:prstGeom>
          <a:solidFill>
            <a:srgbClr val="FFFFFF"/>
          </a:solidFill>
        </p:spPr>
        <p:txBody>
          <a:bodyPr wrap="none" rtlCol="0">
            <a:spAutoFit/>
          </a:bodyPr>
          <a:lstStyle/>
          <a:p>
            <a:r>
              <a:rPr lang="en-US" dirty="0" smtClean="0"/>
              <a:t>Aircraft tire </a:t>
            </a:r>
            <a:r>
              <a:rPr lang="en-US" dirty="0" err="1" smtClean="0"/>
              <a:t>innertube</a:t>
            </a:r>
            <a:endParaRPr lang="en-US" dirty="0"/>
          </a:p>
        </p:txBody>
      </p:sp>
      <p:sp>
        <p:nvSpPr>
          <p:cNvPr id="12" name="TextBox 11"/>
          <p:cNvSpPr txBox="1"/>
          <p:nvPr/>
        </p:nvSpPr>
        <p:spPr>
          <a:xfrm>
            <a:off x="3526831" y="6377004"/>
            <a:ext cx="2225188" cy="369332"/>
          </a:xfrm>
          <a:prstGeom prst="rect">
            <a:avLst/>
          </a:prstGeom>
          <a:solidFill>
            <a:srgbClr val="FFFFFF"/>
          </a:solidFill>
        </p:spPr>
        <p:txBody>
          <a:bodyPr wrap="none" rtlCol="0">
            <a:spAutoFit/>
          </a:bodyPr>
          <a:lstStyle/>
          <a:p>
            <a:r>
              <a:rPr lang="en-US" dirty="0" smtClean="0"/>
              <a:t>Aircraft tire </a:t>
            </a:r>
            <a:r>
              <a:rPr lang="en-US" dirty="0" err="1" smtClean="0"/>
              <a:t>innertube</a:t>
            </a:r>
            <a:endParaRPr lang="en-US" dirty="0"/>
          </a:p>
        </p:txBody>
      </p:sp>
    </p:spTree>
    <p:extLst>
      <p:ext uri="{BB962C8B-B14F-4D97-AF65-F5344CB8AC3E}">
        <p14:creationId xmlns:p14="http://schemas.microsoft.com/office/powerpoint/2010/main" val="379321159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85800" y="0"/>
            <a:ext cx="7772400" cy="1143000"/>
          </a:xfrm>
        </p:spPr>
        <p:txBody>
          <a:bodyPr/>
          <a:lstStyle/>
          <a:p>
            <a:pPr eaLnBrk="1" hangingPunct="1"/>
            <a:r>
              <a:rPr lang="en-US" sz="2800" b="1" dirty="0" err="1">
                <a:latin typeface="Arial" charset="0"/>
                <a:ea typeface="ＭＳ Ｐゴシック" charset="0"/>
                <a:cs typeface="ＭＳ Ｐゴシック" charset="0"/>
              </a:rPr>
              <a:t>Photoacoustic</a:t>
            </a:r>
            <a:r>
              <a:rPr lang="en-US" sz="2800" b="1" dirty="0">
                <a:latin typeface="Arial" charset="0"/>
                <a:ea typeface="ＭＳ Ｐゴシック" charset="0"/>
                <a:cs typeface="ＭＳ Ｐゴシック" charset="0"/>
              </a:rPr>
              <a:t> Instruments For Light Absorption Measurements</a:t>
            </a:r>
          </a:p>
        </p:txBody>
      </p:sp>
      <p:sp>
        <p:nvSpPr>
          <p:cNvPr id="174083" name="Rectangle 3"/>
          <p:cNvSpPr>
            <a:spLocks noGrp="1" noChangeArrowheads="1"/>
          </p:cNvSpPr>
          <p:nvPr>
            <p:ph type="body" idx="1"/>
          </p:nvPr>
        </p:nvSpPr>
        <p:spPr bwMode="auto">
          <a:xfrm>
            <a:off x="50800" y="3632200"/>
            <a:ext cx="9055100" cy="32004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r>
              <a:rPr lang="en-US" sz="2000" dirty="0">
                <a:latin typeface="Arial" charset="0"/>
                <a:ea typeface="ＭＳ Ｐゴシック" charset="0"/>
                <a:cs typeface="ＭＳ Ｐゴシック" charset="0"/>
              </a:rPr>
              <a:t>Basic principles:</a:t>
            </a:r>
          </a:p>
          <a:p>
            <a:pPr eaLnBrk="1" hangingPunct="1"/>
            <a:r>
              <a:rPr lang="en-US" sz="2000" dirty="0">
                <a:latin typeface="Arial" charset="0"/>
                <a:ea typeface="ＭＳ Ｐゴシック" charset="0"/>
                <a:cs typeface="ＭＳ Ｐゴシック" charset="0"/>
              </a:rPr>
              <a:t>Laser light is power modulated by the chopper.  </a:t>
            </a:r>
          </a:p>
          <a:p>
            <a:pPr eaLnBrk="1" hangingPunct="1"/>
            <a:r>
              <a:rPr lang="en-US" sz="2000" dirty="0">
                <a:latin typeface="Arial" charset="0"/>
                <a:ea typeface="ＭＳ Ｐゴシック" charset="0"/>
                <a:cs typeface="ＭＳ Ｐゴシック" charset="0"/>
              </a:rPr>
              <a:t>Light absorbing aerosols convert light to heat - a sound wave is produced. </a:t>
            </a:r>
          </a:p>
          <a:p>
            <a:pPr eaLnBrk="1" hangingPunct="1"/>
            <a:r>
              <a:rPr lang="en-US" sz="2000" dirty="0">
                <a:latin typeface="Arial" charset="0"/>
                <a:ea typeface="ＭＳ Ｐゴシック" charset="0"/>
                <a:cs typeface="ＭＳ Ｐゴシック" charset="0"/>
              </a:rPr>
              <a:t>Microphone signal is a measure of the light absorption.</a:t>
            </a:r>
          </a:p>
          <a:p>
            <a:pPr eaLnBrk="1" hangingPunct="1"/>
            <a:r>
              <a:rPr lang="en-US" sz="2000" dirty="0">
                <a:latin typeface="Arial" charset="0"/>
                <a:ea typeface="ＭＳ Ｐゴシック" charset="0"/>
                <a:cs typeface="ＭＳ Ｐゴシック" charset="0"/>
              </a:rPr>
              <a:t>Light scattering aerosols don't generate heat</a:t>
            </a:r>
            <a:r>
              <a:rPr lang="en-US" sz="2000" dirty="0" smtClean="0">
                <a:latin typeface="Arial" charset="0"/>
                <a:ea typeface="ＭＳ Ｐゴシック" charset="0"/>
                <a:cs typeface="ＭＳ Ｐゴシック" charset="0"/>
              </a:rPr>
              <a:t>.</a:t>
            </a:r>
            <a:br>
              <a:rPr lang="en-US" sz="2000" dirty="0" smtClean="0">
                <a:latin typeface="Arial" charset="0"/>
                <a:ea typeface="ＭＳ Ｐゴシック" charset="0"/>
                <a:cs typeface="ＭＳ Ｐゴシック" charset="0"/>
              </a:rPr>
            </a:br>
            <a:endParaRPr lang="en-US" sz="2000" dirty="0" smtClean="0">
              <a:latin typeface="Arial" charset="0"/>
              <a:ea typeface="ＭＳ Ｐゴシック" charset="0"/>
              <a:cs typeface="ＭＳ Ｐゴシック" charset="0"/>
            </a:endParaRPr>
          </a:p>
          <a:p>
            <a:pPr eaLnBrk="1" hangingPunct="1"/>
            <a:r>
              <a:rPr lang="en-US" sz="2400" b="1" dirty="0" smtClean="0">
                <a:latin typeface="Arial" charset="0"/>
                <a:ea typeface="ＭＳ Ｐゴシック" charset="0"/>
                <a:cs typeface="ＭＳ Ｐゴシック" charset="0"/>
              </a:rPr>
              <a:t>Listen to the sound made by air pollution heated by light.</a:t>
            </a:r>
            <a:endParaRPr lang="en-US" sz="2400" b="1" dirty="0">
              <a:latin typeface="Arial" charset="0"/>
              <a:ea typeface="ＭＳ Ｐゴシック" charset="0"/>
              <a:cs typeface="ＭＳ Ｐゴシック" charset="0"/>
            </a:endParaRPr>
          </a:p>
        </p:txBody>
      </p:sp>
      <p:pic>
        <p:nvPicPr>
          <p:cNvPr id="942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100" y="1295400"/>
            <a:ext cx="51181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Picture 3" descr="ear.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2400" y="1143000"/>
            <a:ext cx="1828800" cy="2185639"/>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176130" name="Rectangle 5"/>
          <p:cNvSpPr>
            <a:spLocks noChangeArrowheads="1"/>
          </p:cNvSpPr>
          <p:nvPr/>
        </p:nvSpPr>
        <p:spPr bwMode="auto">
          <a:xfrm>
            <a:off x="304800" y="749300"/>
            <a:ext cx="5130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buFont typeface="Wingdings" charset="0"/>
              <a:buChar char="v"/>
            </a:pPr>
            <a:r>
              <a:rPr lang="en-US" sz="2000" b="1" dirty="0">
                <a:solidFill>
                  <a:srgbClr val="000000"/>
                </a:solidFill>
                <a:latin typeface="Arial"/>
                <a:ea typeface="ＭＳ Ｐゴシック" charset="0"/>
                <a:cs typeface="Arial"/>
              </a:rPr>
              <a:t>  Aerosol </a:t>
            </a:r>
            <a:r>
              <a:rPr lang="en-US" sz="2000" b="1" dirty="0" smtClean="0">
                <a:solidFill>
                  <a:srgbClr val="000000"/>
                </a:solidFill>
                <a:latin typeface="Arial"/>
                <a:ea typeface="ＭＳ Ｐゴシック" charset="0"/>
                <a:cs typeface="Arial"/>
              </a:rPr>
              <a:t>Absorption, Scattering,</a:t>
            </a:r>
            <a:endParaRPr lang="en-US" sz="2000" b="1" dirty="0">
              <a:solidFill>
                <a:srgbClr val="000000"/>
              </a:solidFill>
              <a:latin typeface="Arial"/>
              <a:ea typeface="ＭＳ Ｐゴシック" charset="0"/>
              <a:cs typeface="Arial"/>
            </a:endParaRPr>
          </a:p>
          <a:p>
            <a:pPr defTabSz="914400" fontAlgn="base">
              <a:spcBef>
                <a:spcPct val="0"/>
              </a:spcBef>
              <a:spcAft>
                <a:spcPct val="0"/>
              </a:spcAft>
            </a:pPr>
            <a:r>
              <a:rPr lang="en-US" sz="2000" b="1" dirty="0">
                <a:solidFill>
                  <a:srgbClr val="000000"/>
                </a:solidFill>
                <a:latin typeface="Arial"/>
                <a:ea typeface="ＭＳ Ｐゴシック" charset="0"/>
                <a:cs typeface="Arial"/>
              </a:rPr>
              <a:t>    </a:t>
            </a:r>
            <a:r>
              <a:rPr lang="en-US" sz="2000" b="1" dirty="0" smtClean="0">
                <a:solidFill>
                  <a:srgbClr val="000000"/>
                </a:solidFill>
                <a:latin typeface="Arial"/>
                <a:ea typeface="ＭＳ Ｐゴシック" charset="0"/>
                <a:cs typeface="Arial"/>
              </a:rPr>
              <a:t>Extinction Coefficients.  </a:t>
            </a:r>
            <a:br>
              <a:rPr lang="en-US" sz="2000" b="1" dirty="0" smtClean="0">
                <a:solidFill>
                  <a:srgbClr val="000000"/>
                </a:solidFill>
                <a:latin typeface="Arial"/>
                <a:ea typeface="ＭＳ Ｐゴシック" charset="0"/>
                <a:cs typeface="Arial"/>
              </a:rPr>
            </a:br>
            <a:r>
              <a:rPr lang="en-US" sz="2000" b="1" dirty="0" smtClean="0">
                <a:solidFill>
                  <a:srgbClr val="000000"/>
                </a:solidFill>
                <a:latin typeface="Arial"/>
                <a:ea typeface="ＭＳ Ｐゴシック" charset="0"/>
                <a:cs typeface="Arial"/>
              </a:rPr>
              <a:t>     Single Scatter Albedo.</a:t>
            </a:r>
            <a:endParaRPr lang="en-US" sz="2000" b="1" dirty="0">
              <a:solidFill>
                <a:srgbClr val="000000"/>
              </a:solidFill>
              <a:latin typeface="Arial"/>
              <a:ea typeface="ＭＳ Ｐゴシック" charset="0"/>
              <a:cs typeface="Arial"/>
            </a:endParaRPr>
          </a:p>
          <a:p>
            <a:pPr defTabSz="914400" fontAlgn="base">
              <a:spcBef>
                <a:spcPct val="0"/>
              </a:spcBef>
              <a:spcAft>
                <a:spcPct val="0"/>
              </a:spcAft>
            </a:pPr>
            <a:endParaRPr lang="en-US" sz="2000" b="1" dirty="0">
              <a:solidFill>
                <a:srgbClr val="000000"/>
              </a:solidFill>
              <a:latin typeface="Arial"/>
              <a:ea typeface="ＭＳ Ｐゴシック" charset="0"/>
              <a:cs typeface="Arial"/>
            </a:endParaRPr>
          </a:p>
        </p:txBody>
      </p:sp>
      <p:sp>
        <p:nvSpPr>
          <p:cNvPr id="176131" name="Rectangle 7"/>
          <p:cNvSpPr>
            <a:spLocks noChangeArrowheads="1"/>
          </p:cNvSpPr>
          <p:nvPr/>
        </p:nvSpPr>
        <p:spPr bwMode="auto">
          <a:xfrm>
            <a:off x="6553200" y="630238"/>
            <a:ext cx="25908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sz="2800" b="1" dirty="0">
                <a:solidFill>
                  <a:srgbClr val="000000"/>
                </a:solidFill>
                <a:latin typeface="Arial" charset="0"/>
                <a:ea typeface="ＭＳ Ｐゴシック" charset="0"/>
                <a:cs typeface="Arial" charset="0"/>
              </a:rPr>
              <a:t>355 </a:t>
            </a:r>
            <a:r>
              <a:rPr lang="en-US" sz="2800" b="1" dirty="0" smtClean="0">
                <a:solidFill>
                  <a:srgbClr val="000000"/>
                </a:solidFill>
                <a:latin typeface="Arial" charset="0"/>
                <a:ea typeface="ＭＳ Ｐゴシック" charset="0"/>
                <a:cs typeface="Arial" charset="0"/>
              </a:rPr>
              <a:t>nm BBOP</a:t>
            </a:r>
            <a:endParaRPr lang="en-US" sz="2800" b="1" dirty="0">
              <a:solidFill>
                <a:srgbClr val="000000"/>
              </a:solidFill>
              <a:latin typeface="Arial" charset="0"/>
              <a:ea typeface="ＭＳ Ｐゴシック" charset="0"/>
              <a:cs typeface="Arial" charset="0"/>
            </a:endParaRPr>
          </a:p>
          <a:p>
            <a:pPr defTabSz="914400" fontAlgn="base">
              <a:spcBef>
                <a:spcPct val="0"/>
              </a:spcBef>
              <a:spcAft>
                <a:spcPct val="0"/>
              </a:spcAft>
            </a:pPr>
            <a:r>
              <a:rPr lang="en-US" dirty="0">
                <a:solidFill>
                  <a:srgbClr val="000000"/>
                </a:solidFill>
                <a:latin typeface="Arial" charset="0"/>
                <a:ea typeface="ＭＳ Ｐゴシック" charset="0"/>
                <a:cs typeface="Arial" charset="0"/>
              </a:rPr>
              <a:t>405 nm,870 nm</a:t>
            </a:r>
          </a:p>
          <a:p>
            <a:pPr defTabSz="914400" fontAlgn="base">
              <a:spcBef>
                <a:spcPct val="0"/>
              </a:spcBef>
              <a:spcAft>
                <a:spcPct val="0"/>
              </a:spcAft>
            </a:pPr>
            <a:r>
              <a:rPr lang="en-US" dirty="0">
                <a:solidFill>
                  <a:srgbClr val="000000"/>
                </a:solidFill>
                <a:latin typeface="Arial" charset="0"/>
                <a:ea typeface="ＭＳ Ｐゴシック" charset="0"/>
                <a:cs typeface="Arial" charset="0"/>
              </a:rPr>
              <a:t>532 nm</a:t>
            </a:r>
          </a:p>
          <a:p>
            <a:pPr defTabSz="914400" fontAlgn="base">
              <a:spcBef>
                <a:spcPct val="0"/>
              </a:spcBef>
              <a:spcAft>
                <a:spcPct val="0"/>
              </a:spcAft>
            </a:pPr>
            <a:r>
              <a:rPr lang="en-US" dirty="0">
                <a:solidFill>
                  <a:srgbClr val="000000"/>
                </a:solidFill>
                <a:latin typeface="Arial" charset="0"/>
                <a:ea typeface="ＭＳ Ｐゴシック" charset="0"/>
                <a:cs typeface="Arial" charset="0"/>
              </a:rPr>
              <a:t>671 nm, 676 nm</a:t>
            </a:r>
          </a:p>
          <a:p>
            <a:pPr defTabSz="914400" fontAlgn="base">
              <a:spcBef>
                <a:spcPct val="0"/>
              </a:spcBef>
              <a:spcAft>
                <a:spcPct val="0"/>
              </a:spcAft>
            </a:pPr>
            <a:r>
              <a:rPr lang="en-US" dirty="0">
                <a:solidFill>
                  <a:srgbClr val="000000"/>
                </a:solidFill>
                <a:latin typeface="Arial" charset="0"/>
                <a:ea typeface="ＭＳ Ｐゴシック" charset="0"/>
                <a:cs typeface="Arial" charset="0"/>
              </a:rPr>
              <a:t>1047 nm</a:t>
            </a:r>
          </a:p>
          <a:p>
            <a:pPr defTabSz="914400" fontAlgn="base">
              <a:spcBef>
                <a:spcPct val="0"/>
              </a:spcBef>
              <a:spcAft>
                <a:spcPct val="0"/>
              </a:spcAft>
            </a:pPr>
            <a:endParaRPr lang="en-US" dirty="0">
              <a:solidFill>
                <a:srgbClr val="000000"/>
              </a:solidFill>
              <a:latin typeface="Arial" charset="0"/>
              <a:ea typeface="ＭＳ Ｐゴシック" charset="0"/>
              <a:cs typeface="Arial" charset="0"/>
            </a:endParaRPr>
          </a:p>
        </p:txBody>
      </p:sp>
      <p:sp>
        <p:nvSpPr>
          <p:cNvPr id="176132" name="Rectangle 1"/>
          <p:cNvSpPr>
            <a:spLocks noChangeArrowheads="1"/>
          </p:cNvSpPr>
          <p:nvPr/>
        </p:nvSpPr>
        <p:spPr bwMode="auto">
          <a:xfrm>
            <a:off x="1955800" y="0"/>
            <a:ext cx="533791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b="1" dirty="0">
                <a:solidFill>
                  <a:srgbClr val="000000"/>
                </a:solidFill>
                <a:latin typeface="Arial"/>
                <a:ea typeface="ＭＳ Ｐゴシック" charset="0"/>
                <a:cs typeface="Arial"/>
              </a:rPr>
              <a:t>Aerosol Optics Instrument</a:t>
            </a:r>
          </a:p>
        </p:txBody>
      </p:sp>
      <p:pic>
        <p:nvPicPr>
          <p:cNvPr id="176133" name="Picture 5" descr="Dual_WavelengthPAS"/>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2209800"/>
            <a:ext cx="8683625"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Text Box 10"/>
          <p:cNvSpPr txBox="1">
            <a:spLocks noChangeArrowheads="1"/>
          </p:cNvSpPr>
          <p:nvPr/>
        </p:nvSpPr>
        <p:spPr bwMode="auto">
          <a:xfrm>
            <a:off x="990600" y="2590800"/>
            <a:ext cx="506413"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600" b="1" i="1">
                <a:solidFill>
                  <a:srgbClr val="0000FF"/>
                </a:solidFill>
              </a:rPr>
              <a:t>f</a:t>
            </a:r>
            <a:r>
              <a:rPr lang="en-US" sz="3600" b="1" i="1" baseline="-25000">
                <a:solidFill>
                  <a:srgbClr val="0000FF"/>
                </a:solidFill>
              </a:rPr>
              <a:t>0</a:t>
            </a:r>
            <a:endParaRPr lang="en-US" sz="2000">
              <a:solidFill>
                <a:srgbClr val="000000"/>
              </a:solidFill>
            </a:endParaRPr>
          </a:p>
        </p:txBody>
      </p:sp>
      <p:sp>
        <p:nvSpPr>
          <p:cNvPr id="176135" name="Text Box 11"/>
          <p:cNvSpPr txBox="1">
            <a:spLocks noChangeArrowheads="1"/>
          </p:cNvSpPr>
          <p:nvPr/>
        </p:nvSpPr>
        <p:spPr bwMode="auto">
          <a:xfrm>
            <a:off x="304800" y="4267200"/>
            <a:ext cx="1458913"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600" b="1" i="1">
                <a:solidFill>
                  <a:srgbClr val="FF0C0C"/>
                </a:solidFill>
              </a:rPr>
              <a:t>f</a:t>
            </a:r>
            <a:r>
              <a:rPr lang="en-US" sz="3600" b="1" i="1" baseline="-25000">
                <a:solidFill>
                  <a:srgbClr val="FF0C0C"/>
                </a:solidFill>
              </a:rPr>
              <a:t>0</a:t>
            </a:r>
            <a:r>
              <a:rPr lang="en-US" sz="3600" b="1" i="1">
                <a:solidFill>
                  <a:srgbClr val="FF0C0C"/>
                </a:solidFill>
              </a:rPr>
              <a:t> + df</a:t>
            </a:r>
            <a:endParaRPr lang="en-US" sz="2000">
              <a:solidFill>
                <a:srgbClr val="FF0C0C"/>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180226" name="Rectangle 2"/>
          <p:cNvSpPr>
            <a:spLocks noGrp="1"/>
          </p:cNvSpPr>
          <p:nvPr>
            <p:ph type="title"/>
          </p:nvPr>
        </p:nvSpPr>
        <p:spPr>
          <a:xfrm>
            <a:off x="304800" y="0"/>
            <a:ext cx="8534400" cy="1066800"/>
          </a:xfrm>
        </p:spPr>
        <p:txBody>
          <a:bodyPr/>
          <a:lstStyle/>
          <a:p>
            <a:r>
              <a:rPr lang="en-US" sz="2800" b="1">
                <a:latin typeface="Calibri" charset="0"/>
              </a:rPr>
              <a:t>Single Laser Photoacoustic Instrument:  Equation to Obtain the Light Absorption Coefficient</a:t>
            </a:r>
          </a:p>
        </p:txBody>
      </p:sp>
      <p:graphicFrame>
        <p:nvGraphicFramePr>
          <p:cNvPr id="180227" name="Object 3"/>
          <p:cNvGraphicFramePr>
            <a:graphicFrameLocks noChangeAspect="1"/>
          </p:cNvGraphicFramePr>
          <p:nvPr/>
        </p:nvGraphicFramePr>
        <p:xfrm>
          <a:off x="762000" y="1066800"/>
          <a:ext cx="7559675" cy="5483225"/>
        </p:xfrm>
        <a:graphic>
          <a:graphicData uri="http://schemas.openxmlformats.org/presentationml/2006/ole">
            <mc:AlternateContent xmlns:mc="http://schemas.openxmlformats.org/markup-compatibility/2006">
              <mc:Choice xmlns:v="urn:schemas-microsoft-com:vml" Requires="v">
                <p:oleObj spid="_x0000_s1071" name="Document" r:id="rId4" imgW="5486400" imgH="3987800" progId="Word.Document.8">
                  <p:embed/>
                </p:oleObj>
              </mc:Choice>
              <mc:Fallback>
                <p:oleObj name="Document" r:id="rId4" imgW="5486400" imgH="39878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066800"/>
                        <a:ext cx="755967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MG_108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7732" y="5996"/>
            <a:ext cx="5143500" cy="6858000"/>
          </a:xfrm>
          <a:prstGeom prst="rect">
            <a:avLst/>
          </a:prstGeom>
        </p:spPr>
      </p:pic>
      <p:sp>
        <p:nvSpPr>
          <p:cNvPr id="2" name="Title 1"/>
          <p:cNvSpPr>
            <a:spLocks noGrp="1"/>
          </p:cNvSpPr>
          <p:nvPr>
            <p:ph type="title"/>
          </p:nvPr>
        </p:nvSpPr>
        <p:spPr>
          <a:xfrm>
            <a:off x="457200" y="5996"/>
            <a:ext cx="8229600" cy="1143000"/>
          </a:xfrm>
        </p:spPr>
        <p:txBody>
          <a:bodyPr>
            <a:normAutofit fontScale="90000"/>
          </a:bodyPr>
          <a:lstStyle/>
          <a:p>
            <a:r>
              <a:rPr lang="en-US" dirty="0" err="1" smtClean="0">
                <a:solidFill>
                  <a:srgbClr val="FFFF00"/>
                </a:solidFill>
              </a:rPr>
              <a:t>Photoacoustic</a:t>
            </a:r>
            <a:r>
              <a:rPr lang="en-US" dirty="0">
                <a:solidFill>
                  <a:srgbClr val="FFFF00"/>
                </a:solidFill>
              </a:rPr>
              <a:t> </a:t>
            </a:r>
            <a:r>
              <a:rPr lang="en-US" dirty="0" smtClean="0">
                <a:solidFill>
                  <a:srgbClr val="FFFF00"/>
                </a:solidFill>
              </a:rPr>
              <a:t>and </a:t>
            </a:r>
            <a:r>
              <a:rPr lang="en-US" dirty="0" err="1" smtClean="0">
                <a:solidFill>
                  <a:srgbClr val="FFFF00"/>
                </a:solidFill>
              </a:rPr>
              <a:t>Photothermal</a:t>
            </a:r>
            <a:r>
              <a:rPr lang="en-US" dirty="0" smtClean="0">
                <a:solidFill>
                  <a:srgbClr val="FFFF00"/>
                </a:solidFill>
              </a:rPr>
              <a:t> Rack</a:t>
            </a:r>
            <a:endParaRPr lang="en-US" dirty="0">
              <a:solidFill>
                <a:srgbClr val="FFFF00"/>
              </a:solidFill>
            </a:endParaRPr>
          </a:p>
        </p:txBody>
      </p:sp>
    </p:spTree>
    <p:extLst>
      <p:ext uri="{BB962C8B-B14F-4D97-AF65-F5344CB8AC3E}">
        <p14:creationId xmlns:p14="http://schemas.microsoft.com/office/powerpoint/2010/main" val="85210541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solidFill>
                  <a:srgbClr val="FFFF00"/>
                </a:solidFill>
              </a:rPr>
              <a:t>Sound Spectrum During Flight on 10 July 2013</a:t>
            </a:r>
            <a:endParaRPr lang="en-US" dirty="0">
              <a:solidFill>
                <a:srgbClr val="FFFF00"/>
              </a:solidFill>
            </a:endParaRPr>
          </a:p>
        </p:txBody>
      </p:sp>
      <p:pic>
        <p:nvPicPr>
          <p:cNvPr id="4" name="Picture 3" descr="IMG_112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44600"/>
            <a:ext cx="9144000" cy="4354286"/>
          </a:xfrm>
          <a:prstGeom prst="rect">
            <a:avLst/>
          </a:prstGeom>
        </p:spPr>
      </p:pic>
    </p:spTree>
    <p:extLst>
      <p:ext uri="{BB962C8B-B14F-4D97-AF65-F5344CB8AC3E}">
        <p14:creationId xmlns:p14="http://schemas.microsoft.com/office/powerpoint/2010/main" val="38762622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fontScale="90000"/>
          </a:bodyPr>
          <a:lstStyle/>
          <a:p>
            <a:r>
              <a:rPr lang="en-US" dirty="0" smtClean="0">
                <a:solidFill>
                  <a:srgbClr val="FFFF00"/>
                </a:solidFill>
              </a:rPr>
              <a:t>Sound Spectrum Time Series in Cabin During 10 July 2013 Flight</a:t>
            </a:r>
            <a:endParaRPr lang="en-US" dirty="0">
              <a:solidFill>
                <a:srgbClr val="FFFF00"/>
              </a:solidFill>
            </a:endParaRPr>
          </a:p>
        </p:txBody>
      </p:sp>
      <p:pic>
        <p:nvPicPr>
          <p:cNvPr id="4" name="Picture 3" descr="IMG_112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9548"/>
            <a:ext cx="9144000" cy="4354286"/>
          </a:xfrm>
          <a:prstGeom prst="rect">
            <a:avLst/>
          </a:prstGeom>
        </p:spPr>
      </p:pic>
      <p:sp>
        <p:nvSpPr>
          <p:cNvPr id="5" name="TextBox 4"/>
          <p:cNvSpPr txBox="1"/>
          <p:nvPr/>
        </p:nvSpPr>
        <p:spPr>
          <a:xfrm>
            <a:off x="457200" y="5689609"/>
            <a:ext cx="7960465" cy="954107"/>
          </a:xfrm>
          <a:prstGeom prst="rect">
            <a:avLst/>
          </a:prstGeom>
          <a:noFill/>
        </p:spPr>
        <p:txBody>
          <a:bodyPr wrap="square" rtlCol="0">
            <a:spAutoFit/>
          </a:bodyPr>
          <a:lstStyle/>
          <a:p>
            <a:r>
              <a:rPr lang="en-US" sz="2800" dirty="0" smtClean="0">
                <a:solidFill>
                  <a:srgbClr val="FFFF00"/>
                </a:solidFill>
              </a:rPr>
              <a:t>The sound spectrum changes during flight. Note the strong selected signals.</a:t>
            </a:r>
            <a:endParaRPr lang="en-US" sz="2800" dirty="0">
              <a:solidFill>
                <a:srgbClr val="FFFF00"/>
              </a:solidFill>
            </a:endParaRPr>
          </a:p>
        </p:txBody>
      </p:sp>
    </p:spTree>
    <p:extLst>
      <p:ext uri="{BB962C8B-B14F-4D97-AF65-F5344CB8AC3E}">
        <p14:creationId xmlns:p14="http://schemas.microsoft.com/office/powerpoint/2010/main" val="143111197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July 2013 Test Flight</a:t>
            </a:r>
            <a:endParaRPr lang="en-US" dirty="0"/>
          </a:p>
        </p:txBody>
      </p:sp>
      <p:sp>
        <p:nvSpPr>
          <p:cNvPr id="4" name="TextBox 3"/>
          <p:cNvSpPr txBox="1"/>
          <p:nvPr/>
        </p:nvSpPr>
        <p:spPr>
          <a:xfrm>
            <a:off x="948888" y="2073094"/>
            <a:ext cx="7661072" cy="2554545"/>
          </a:xfrm>
          <a:prstGeom prst="rect">
            <a:avLst/>
          </a:prstGeom>
          <a:noFill/>
        </p:spPr>
        <p:txBody>
          <a:bodyPr wrap="none" rtlCol="0">
            <a:spAutoFit/>
          </a:bodyPr>
          <a:lstStyle/>
          <a:p>
            <a:pPr marL="285750" indent="-285750">
              <a:buFont typeface="Arial"/>
              <a:buChar char="•"/>
            </a:pPr>
            <a:r>
              <a:rPr lang="en-US" sz="3200" dirty="0" smtClean="0"/>
              <a:t>Flew the Columbia River Gorge to Portland</a:t>
            </a:r>
          </a:p>
          <a:p>
            <a:pPr marL="285750" indent="-285750">
              <a:buFont typeface="Arial"/>
              <a:buChar char="•"/>
            </a:pPr>
            <a:endParaRPr lang="en-US" sz="3200" dirty="0"/>
          </a:p>
          <a:p>
            <a:pPr marL="285750" indent="-285750">
              <a:buFont typeface="Arial"/>
              <a:buChar char="•"/>
            </a:pPr>
            <a:r>
              <a:rPr lang="en-US" sz="3200" dirty="0" smtClean="0"/>
              <a:t>Some legs were flown through Portland</a:t>
            </a:r>
          </a:p>
          <a:p>
            <a:pPr marL="285750" indent="-285750">
              <a:buFont typeface="Arial"/>
              <a:buChar char="•"/>
            </a:pPr>
            <a:endParaRPr lang="en-US" sz="3200" dirty="0"/>
          </a:p>
          <a:p>
            <a:pPr marL="285750" indent="-285750">
              <a:buFont typeface="Arial"/>
              <a:buChar char="•"/>
            </a:pPr>
            <a:r>
              <a:rPr lang="en-US" sz="3200" dirty="0" smtClean="0"/>
              <a:t>Intercepted a brief fire plume on the return</a:t>
            </a:r>
          </a:p>
        </p:txBody>
      </p:sp>
      <p:pic>
        <p:nvPicPr>
          <p:cNvPr id="5" name="Picture 4" descr="MtHoodDuringFlight.jpg"/>
          <p:cNvPicPr>
            <a:picLocks noChangeAspect="1"/>
          </p:cNvPicPr>
          <p:nvPr/>
        </p:nvPicPr>
        <p:blipFill>
          <a:blip r:embed="rId2" cstate="email">
            <a:alphaModFix amt="62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30295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July13PAS_Abs355n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8879" y="693708"/>
            <a:ext cx="6613742" cy="5029200"/>
          </a:xfrm>
          <a:prstGeom prst="rect">
            <a:avLst/>
          </a:prstGeom>
        </p:spPr>
      </p:pic>
      <p:sp>
        <p:nvSpPr>
          <p:cNvPr id="2" name="Title 1"/>
          <p:cNvSpPr>
            <a:spLocks noGrp="1"/>
          </p:cNvSpPr>
          <p:nvPr>
            <p:ph type="title"/>
          </p:nvPr>
        </p:nvSpPr>
        <p:spPr>
          <a:xfrm>
            <a:off x="457200" y="11851"/>
            <a:ext cx="8229600" cy="832157"/>
          </a:xfrm>
        </p:spPr>
        <p:txBody>
          <a:bodyPr/>
          <a:lstStyle/>
          <a:p>
            <a:r>
              <a:rPr lang="en-US" dirty="0" smtClean="0"/>
              <a:t>Light Absorption Measurements</a:t>
            </a:r>
            <a:endParaRPr lang="en-US" dirty="0"/>
          </a:p>
        </p:txBody>
      </p:sp>
      <p:sp>
        <p:nvSpPr>
          <p:cNvPr id="6" name="TextBox 5"/>
          <p:cNvSpPr txBox="1"/>
          <p:nvPr/>
        </p:nvSpPr>
        <p:spPr>
          <a:xfrm>
            <a:off x="262769" y="5744880"/>
            <a:ext cx="8674858" cy="923330"/>
          </a:xfrm>
          <a:prstGeom prst="rect">
            <a:avLst/>
          </a:prstGeom>
          <a:noFill/>
        </p:spPr>
        <p:txBody>
          <a:bodyPr wrap="none" rtlCol="0">
            <a:spAutoFit/>
          </a:bodyPr>
          <a:lstStyle/>
          <a:p>
            <a:r>
              <a:rPr lang="en-US" dirty="0" smtClean="0"/>
              <a:t>Diagnosis: Prior to flight, noise was low. During flight, the noise was very large (red curve)</a:t>
            </a:r>
            <a:br>
              <a:rPr lang="en-US" dirty="0" smtClean="0"/>
            </a:br>
            <a:r>
              <a:rPr lang="en-US" dirty="0" smtClean="0"/>
              <a:t>though it was low during taxi. </a:t>
            </a:r>
            <a:r>
              <a:rPr lang="en-US" b="1" dirty="0" smtClean="0"/>
              <a:t>Therefore the inlet system wind noise is the primary source</a:t>
            </a:r>
            <a:br>
              <a:rPr lang="en-US" b="1" dirty="0" smtClean="0"/>
            </a:br>
            <a:r>
              <a:rPr lang="en-US" b="1" dirty="0" smtClean="0"/>
              <a:t>of noise for the system.</a:t>
            </a:r>
          </a:p>
        </p:txBody>
      </p:sp>
    </p:spTree>
    <p:extLst>
      <p:ext uri="{BB962C8B-B14F-4D97-AF65-F5344CB8AC3E}">
        <p14:creationId xmlns:p14="http://schemas.microsoft.com/office/powerpoint/2010/main" val="14797701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ES_20130813_PonyComplexFire.gif">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9144000" cy="6858000"/>
          </a:xfrm>
          <a:prstGeom prst="rect">
            <a:avLst/>
          </a:prstGeom>
        </p:spPr>
      </p:pic>
      <p:sp>
        <p:nvSpPr>
          <p:cNvPr id="2" name="Title 1"/>
          <p:cNvSpPr>
            <a:spLocks noGrp="1"/>
          </p:cNvSpPr>
          <p:nvPr>
            <p:ph type="title"/>
          </p:nvPr>
        </p:nvSpPr>
        <p:spPr>
          <a:xfrm>
            <a:off x="0" y="0"/>
            <a:ext cx="9144001" cy="859196"/>
          </a:xfrm>
        </p:spPr>
        <p:txBody>
          <a:bodyPr>
            <a:noAutofit/>
          </a:bodyPr>
          <a:lstStyle/>
          <a:p>
            <a:r>
              <a:rPr lang="en-US" sz="3200" b="1" dirty="0" smtClean="0">
                <a:solidFill>
                  <a:srgbClr val="FFFF00"/>
                </a:solidFill>
              </a:rPr>
              <a:t>Dramatic GOES Satellite Imagery of Fire Dynamics</a:t>
            </a:r>
            <a:endParaRPr lang="en-US" sz="3200" b="1" dirty="0">
              <a:solidFill>
                <a:srgbClr val="FFFF00"/>
              </a:solidFill>
            </a:endParaRPr>
          </a:p>
        </p:txBody>
      </p:sp>
    </p:spTree>
    <p:extLst>
      <p:ext uri="{BB962C8B-B14F-4D97-AF65-F5344CB8AC3E}">
        <p14:creationId xmlns:p14="http://schemas.microsoft.com/office/powerpoint/2010/main" val="37185978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590" y="6373006"/>
            <a:ext cx="2272189" cy="369332"/>
          </a:xfrm>
          <a:prstGeom prst="rect">
            <a:avLst/>
          </a:prstGeom>
          <a:noFill/>
        </p:spPr>
        <p:txBody>
          <a:bodyPr wrap="none" rtlCol="0">
            <a:spAutoFit/>
          </a:bodyPr>
          <a:lstStyle/>
          <a:p>
            <a:r>
              <a:rPr lang="en-US" b="1" dirty="0" smtClean="0"/>
              <a:t>Runway prior to flight</a:t>
            </a:r>
            <a:endParaRPr lang="en-US" b="1" dirty="0"/>
          </a:p>
        </p:txBody>
      </p:sp>
      <p:cxnSp>
        <p:nvCxnSpPr>
          <p:cNvPr id="7" name="Straight Arrow Connector 6"/>
          <p:cNvCxnSpPr/>
          <p:nvPr/>
        </p:nvCxnSpPr>
        <p:spPr>
          <a:xfrm>
            <a:off x="1795590" y="6147976"/>
            <a:ext cx="2272189"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067779" y="6147976"/>
            <a:ext cx="293939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207199" y="6373006"/>
            <a:ext cx="2967993" cy="369332"/>
          </a:xfrm>
          <a:prstGeom prst="rect">
            <a:avLst/>
          </a:prstGeom>
          <a:noFill/>
        </p:spPr>
        <p:txBody>
          <a:bodyPr wrap="none" rtlCol="0">
            <a:spAutoFit/>
          </a:bodyPr>
          <a:lstStyle/>
          <a:p>
            <a:r>
              <a:rPr lang="en-US" b="1" dirty="0" smtClean="0"/>
              <a:t>Portland, Richland Plumes</a:t>
            </a:r>
            <a:endParaRPr lang="en-US" b="1" dirty="0"/>
          </a:p>
        </p:txBody>
      </p:sp>
      <p:pic>
        <p:nvPicPr>
          <p:cNvPr id="11" name="Picture 10" descr="10July13PAS_Sca355n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500" y="508000"/>
            <a:ext cx="8509000" cy="5829300"/>
          </a:xfrm>
          <a:prstGeom prst="rect">
            <a:avLst/>
          </a:prstGeom>
        </p:spPr>
      </p:pic>
      <p:sp>
        <p:nvSpPr>
          <p:cNvPr id="12" name="TextBox 11"/>
          <p:cNvSpPr txBox="1"/>
          <p:nvPr/>
        </p:nvSpPr>
        <p:spPr>
          <a:xfrm>
            <a:off x="4530783" y="2564309"/>
            <a:ext cx="2037537" cy="523220"/>
          </a:xfrm>
          <a:prstGeom prst="rect">
            <a:avLst/>
          </a:prstGeom>
          <a:noFill/>
          <a:ln w="38100" cmpd="sng">
            <a:solidFill>
              <a:srgbClr val="0000FF"/>
            </a:solidFill>
          </a:ln>
        </p:spPr>
        <p:txBody>
          <a:bodyPr wrap="none" rtlCol="0">
            <a:spAutoFit/>
          </a:bodyPr>
          <a:lstStyle/>
          <a:p>
            <a:r>
              <a:rPr lang="en-US" sz="2800" b="1" dirty="0" smtClean="0">
                <a:solidFill>
                  <a:srgbClr val="0000FF"/>
                </a:solidFill>
              </a:rPr>
              <a:t>EXCELLENT!!</a:t>
            </a:r>
            <a:endParaRPr lang="en-US" sz="2800" b="1" dirty="0">
              <a:solidFill>
                <a:srgbClr val="0000FF"/>
              </a:solidFill>
            </a:endParaRPr>
          </a:p>
        </p:txBody>
      </p:sp>
      <p:sp>
        <p:nvSpPr>
          <p:cNvPr id="2" name="Title 1"/>
          <p:cNvSpPr>
            <a:spLocks noGrp="1"/>
          </p:cNvSpPr>
          <p:nvPr>
            <p:ph type="title"/>
          </p:nvPr>
        </p:nvSpPr>
        <p:spPr>
          <a:xfrm>
            <a:off x="0" y="11852"/>
            <a:ext cx="9144000" cy="586718"/>
          </a:xfrm>
        </p:spPr>
        <p:txBody>
          <a:bodyPr>
            <a:normAutofit fontScale="90000"/>
          </a:bodyPr>
          <a:lstStyle/>
          <a:p>
            <a:r>
              <a:rPr lang="en-US" dirty="0" smtClean="0"/>
              <a:t>Light Scattering Measurements at 355 nm</a:t>
            </a:r>
            <a:endParaRPr lang="en-US" dirty="0"/>
          </a:p>
        </p:txBody>
      </p:sp>
    </p:spTree>
    <p:extLst>
      <p:ext uri="{BB962C8B-B14F-4D97-AF65-F5344CB8AC3E}">
        <p14:creationId xmlns:p14="http://schemas.microsoft.com/office/powerpoint/2010/main" val="649441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96"/>
            <a:ext cx="8229600" cy="923202"/>
          </a:xfrm>
        </p:spPr>
        <p:txBody>
          <a:bodyPr/>
          <a:lstStyle/>
          <a:p>
            <a:r>
              <a:rPr lang="en-US" dirty="0" smtClean="0"/>
              <a:t>Post Flight Analysis</a:t>
            </a:r>
            <a:endParaRPr lang="en-US" dirty="0"/>
          </a:p>
        </p:txBody>
      </p:sp>
      <p:sp>
        <p:nvSpPr>
          <p:cNvPr id="4" name="TextBox 3"/>
          <p:cNvSpPr txBox="1"/>
          <p:nvPr/>
        </p:nvSpPr>
        <p:spPr>
          <a:xfrm>
            <a:off x="286227" y="929198"/>
            <a:ext cx="8592154" cy="4893647"/>
          </a:xfrm>
          <a:prstGeom prst="rect">
            <a:avLst/>
          </a:prstGeom>
          <a:noFill/>
        </p:spPr>
        <p:txBody>
          <a:bodyPr wrap="square" rtlCol="0">
            <a:spAutoFit/>
          </a:bodyPr>
          <a:lstStyle/>
          <a:p>
            <a:r>
              <a:rPr lang="en-US" sz="2400" b="1" dirty="0" smtClean="0"/>
              <a:t>Acoustic background in flight was too high!</a:t>
            </a:r>
            <a:br>
              <a:rPr lang="en-US" sz="2400" b="1" dirty="0" smtClean="0"/>
            </a:br>
            <a:endParaRPr lang="en-US" sz="2400" b="1" dirty="0" smtClean="0"/>
          </a:p>
          <a:p>
            <a:r>
              <a:rPr lang="en-US" sz="2400" dirty="0" smtClean="0"/>
              <a:t>The main acoustic noise affecting measurements was from the inlet system,  analogous to the noise you hear when you stick your head out the window in a car moving at highway speeds.</a:t>
            </a:r>
          </a:p>
          <a:p>
            <a:endParaRPr lang="en-US" sz="2400" dirty="0"/>
          </a:p>
          <a:p>
            <a:r>
              <a:rPr lang="en-US" sz="2400" b="1" dirty="0" smtClean="0"/>
              <a:t>Remedy</a:t>
            </a:r>
            <a:r>
              <a:rPr lang="en-US" sz="2400" dirty="0" smtClean="0"/>
              <a:t>:</a:t>
            </a:r>
          </a:p>
          <a:p>
            <a:pPr marL="342900" indent="-342900">
              <a:buAutoNum type="arabicPeriod"/>
            </a:pPr>
            <a:r>
              <a:rPr lang="en-US" sz="2400" dirty="0" smtClean="0"/>
              <a:t>Try an ‘acoustic resistor’ to reduce low frequency noise.</a:t>
            </a:r>
          </a:p>
          <a:p>
            <a:pPr marL="342900" indent="-342900">
              <a:buAutoNum type="arabicPeriod"/>
            </a:pPr>
            <a:endParaRPr lang="en-US" sz="2400" dirty="0"/>
          </a:p>
          <a:p>
            <a:pPr marL="342900" indent="-342900">
              <a:buAutoNum type="arabicPeriod"/>
            </a:pPr>
            <a:r>
              <a:rPr lang="en-US" sz="2400" dirty="0" smtClean="0"/>
              <a:t>Construct a ‘muffler’ to try to remove as much noise from the inlet system.</a:t>
            </a:r>
          </a:p>
          <a:p>
            <a:pPr marL="342900" indent="-342900">
              <a:buAutoNum type="arabicPeriod"/>
            </a:pPr>
            <a:endParaRPr lang="en-US" sz="2400" dirty="0"/>
          </a:p>
          <a:p>
            <a:pPr marL="342900" indent="-342900">
              <a:buAutoNum type="arabicPeriod"/>
            </a:pPr>
            <a:r>
              <a:rPr lang="en-US" sz="2400" dirty="0" smtClean="0"/>
              <a:t>Try not to increase particle loss along the way.</a:t>
            </a:r>
            <a:endParaRPr lang="en-US" sz="2400" dirty="0"/>
          </a:p>
        </p:txBody>
      </p:sp>
    </p:spTree>
    <p:extLst>
      <p:ext uri="{BB962C8B-B14F-4D97-AF65-F5344CB8AC3E}">
        <p14:creationId xmlns:p14="http://schemas.microsoft.com/office/powerpoint/2010/main" val="315360986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46" y="1172256"/>
            <a:ext cx="4007455" cy="3980784"/>
          </a:xfrm>
        </p:spPr>
        <p:txBody>
          <a:bodyPr>
            <a:normAutofit/>
          </a:bodyPr>
          <a:lstStyle/>
          <a:p>
            <a:r>
              <a:rPr lang="en-US" dirty="0" smtClean="0"/>
              <a:t>Acoustic Muffler for </a:t>
            </a:r>
            <a:br>
              <a:rPr lang="en-US" dirty="0" smtClean="0"/>
            </a:br>
            <a:r>
              <a:rPr lang="en-US" dirty="0" err="1" smtClean="0"/>
              <a:t>Photoacoustic</a:t>
            </a:r>
            <a:r>
              <a:rPr lang="en-US" dirty="0"/>
              <a:t> </a:t>
            </a:r>
            <a:r>
              <a:rPr lang="en-US" dirty="0" smtClean="0"/>
              <a:t>Measurements:  First Design</a:t>
            </a:r>
            <a:endParaRPr lang="en-US" dirty="0"/>
          </a:p>
        </p:txBody>
      </p:sp>
      <p:pic>
        <p:nvPicPr>
          <p:cNvPr id="3" name="Picture 2" descr="PhotoacousticMufflerAndDenud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867" y="0"/>
            <a:ext cx="4579133" cy="6858000"/>
          </a:xfrm>
          <a:prstGeom prst="rect">
            <a:avLst/>
          </a:prstGeom>
        </p:spPr>
      </p:pic>
    </p:spTree>
    <p:extLst>
      <p:ext uri="{BB962C8B-B14F-4D97-AF65-F5344CB8AC3E}">
        <p14:creationId xmlns:p14="http://schemas.microsoft.com/office/powerpoint/2010/main" val="288591757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MG_113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
        <p:nvSpPr>
          <p:cNvPr id="2" name="Title 1"/>
          <p:cNvSpPr>
            <a:spLocks noGrp="1"/>
          </p:cNvSpPr>
          <p:nvPr>
            <p:ph type="title"/>
          </p:nvPr>
        </p:nvSpPr>
        <p:spPr>
          <a:xfrm>
            <a:off x="457200" y="-1"/>
            <a:ext cx="8229600" cy="1709539"/>
          </a:xfrm>
        </p:spPr>
        <p:txBody>
          <a:bodyPr>
            <a:normAutofit fontScale="90000"/>
          </a:bodyPr>
          <a:lstStyle/>
          <a:p>
            <a:r>
              <a:rPr lang="en-US" dirty="0" smtClean="0">
                <a:solidFill>
                  <a:srgbClr val="FFFF00"/>
                </a:solidFill>
              </a:rPr>
              <a:t>Acoustic Muffler Prototype:</a:t>
            </a:r>
            <a:br>
              <a:rPr lang="en-US" dirty="0" smtClean="0">
                <a:solidFill>
                  <a:srgbClr val="FFFF00"/>
                </a:solidFill>
              </a:rPr>
            </a:br>
            <a:r>
              <a:rPr lang="en-US" dirty="0" smtClean="0">
                <a:solidFill>
                  <a:srgbClr val="FFFF00"/>
                </a:solidFill>
              </a:rPr>
              <a:t>Irrigation tubing and screen, and acoustic foam on the sidewall</a:t>
            </a:r>
            <a:endParaRPr lang="en-US" dirty="0">
              <a:solidFill>
                <a:srgbClr val="FFFF00"/>
              </a:solidFill>
            </a:endParaRPr>
          </a:p>
        </p:txBody>
      </p:sp>
    </p:spTree>
    <p:extLst>
      <p:ext uri="{BB962C8B-B14F-4D97-AF65-F5344CB8AC3E}">
        <p14:creationId xmlns:p14="http://schemas.microsoft.com/office/powerpoint/2010/main" val="53000060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MG_113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
        <p:nvSpPr>
          <p:cNvPr id="2" name="Title 1"/>
          <p:cNvSpPr>
            <a:spLocks noGrp="1"/>
          </p:cNvSpPr>
          <p:nvPr>
            <p:ph type="title"/>
          </p:nvPr>
        </p:nvSpPr>
        <p:spPr>
          <a:xfrm>
            <a:off x="0" y="0"/>
            <a:ext cx="9049354" cy="1143000"/>
          </a:xfrm>
        </p:spPr>
        <p:txBody>
          <a:bodyPr>
            <a:normAutofit fontScale="90000"/>
          </a:bodyPr>
          <a:lstStyle/>
          <a:p>
            <a:r>
              <a:rPr lang="en-US" dirty="0" smtClean="0">
                <a:solidFill>
                  <a:srgbClr val="FFFF00"/>
                </a:solidFill>
              </a:rPr>
              <a:t>Acoustic Muffler Installed on the Aircraft</a:t>
            </a:r>
            <a:endParaRPr lang="en-US" dirty="0">
              <a:solidFill>
                <a:srgbClr val="FFFF00"/>
              </a:solidFill>
            </a:endParaRPr>
          </a:p>
        </p:txBody>
      </p:sp>
    </p:spTree>
    <p:extLst>
      <p:ext uri="{BB962C8B-B14F-4D97-AF65-F5344CB8AC3E}">
        <p14:creationId xmlns:p14="http://schemas.microsoft.com/office/powerpoint/2010/main" val="355780660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MG_114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
        <p:nvSpPr>
          <p:cNvPr id="2" name="Title 1"/>
          <p:cNvSpPr>
            <a:spLocks noGrp="1"/>
          </p:cNvSpPr>
          <p:nvPr>
            <p:ph type="title"/>
          </p:nvPr>
        </p:nvSpPr>
        <p:spPr>
          <a:xfrm>
            <a:off x="457200" y="0"/>
            <a:ext cx="8229600" cy="1727965"/>
          </a:xfrm>
        </p:spPr>
        <p:txBody>
          <a:bodyPr>
            <a:normAutofit fontScale="90000"/>
          </a:bodyPr>
          <a:lstStyle/>
          <a:p>
            <a:r>
              <a:rPr lang="en-US" dirty="0" smtClean="0">
                <a:solidFill>
                  <a:srgbClr val="FFFF00"/>
                </a:solidFill>
              </a:rPr>
              <a:t>Acoustic Resistor for Low Frequency Damper: Wire Welding Tip with 0.025” Tube Diameter</a:t>
            </a:r>
            <a:endParaRPr lang="en-US" dirty="0">
              <a:solidFill>
                <a:srgbClr val="FFFF00"/>
              </a:solidFill>
            </a:endParaRPr>
          </a:p>
        </p:txBody>
      </p:sp>
    </p:spTree>
    <p:extLst>
      <p:ext uri="{BB962C8B-B14F-4D97-AF65-F5344CB8AC3E}">
        <p14:creationId xmlns:p14="http://schemas.microsoft.com/office/powerpoint/2010/main" val="124342501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July 2013 Flight</a:t>
            </a:r>
            <a:endParaRPr lang="en-US" dirty="0"/>
          </a:p>
        </p:txBody>
      </p:sp>
      <p:sp>
        <p:nvSpPr>
          <p:cNvPr id="4" name="TextBox 3"/>
          <p:cNvSpPr txBox="1"/>
          <p:nvPr/>
        </p:nvSpPr>
        <p:spPr>
          <a:xfrm>
            <a:off x="879289" y="1856071"/>
            <a:ext cx="7343965" cy="2308324"/>
          </a:xfrm>
          <a:prstGeom prst="rect">
            <a:avLst/>
          </a:prstGeom>
          <a:noFill/>
        </p:spPr>
        <p:txBody>
          <a:bodyPr wrap="none" rtlCol="0">
            <a:spAutoFit/>
          </a:bodyPr>
          <a:lstStyle/>
          <a:p>
            <a:r>
              <a:rPr lang="en-US" dirty="0" smtClean="0"/>
              <a:t>Flight purpose: Training for pilots.</a:t>
            </a:r>
          </a:p>
          <a:p>
            <a:endParaRPr lang="en-US" dirty="0" smtClean="0"/>
          </a:p>
          <a:p>
            <a:r>
              <a:rPr lang="en-US" dirty="0" smtClean="0"/>
              <a:t>Ran the </a:t>
            </a:r>
            <a:r>
              <a:rPr lang="en-US" dirty="0" err="1" smtClean="0"/>
              <a:t>photoacoustic</a:t>
            </a:r>
            <a:r>
              <a:rPr lang="en-US" dirty="0" smtClean="0"/>
              <a:t> instrument to test its background after I installed the </a:t>
            </a:r>
            <a:br>
              <a:rPr lang="en-US" dirty="0" smtClean="0"/>
            </a:br>
            <a:r>
              <a:rPr lang="en-US" dirty="0" smtClean="0"/>
              <a:t>acoustic resistor and the muffler to reduce instrument noise.</a:t>
            </a:r>
          </a:p>
          <a:p>
            <a:endParaRPr lang="en-US" dirty="0"/>
          </a:p>
          <a:p>
            <a:r>
              <a:rPr lang="en-US" dirty="0" smtClean="0"/>
              <a:t>Flight was aborted on test landing because of problem with the landing gear.</a:t>
            </a:r>
          </a:p>
          <a:p>
            <a:endParaRPr lang="en-US" dirty="0"/>
          </a:p>
          <a:p>
            <a:r>
              <a:rPr lang="en-US" dirty="0" smtClean="0"/>
              <a:t>I was not on the flight.</a:t>
            </a:r>
          </a:p>
        </p:txBody>
      </p:sp>
    </p:spTree>
    <p:extLst>
      <p:ext uri="{BB962C8B-B14F-4D97-AF65-F5344CB8AC3E}">
        <p14:creationId xmlns:p14="http://schemas.microsoft.com/office/powerpoint/2010/main" val="150572574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2711"/>
          </a:xfrm>
        </p:spPr>
        <p:txBody>
          <a:bodyPr>
            <a:normAutofit fontScale="90000"/>
          </a:bodyPr>
          <a:lstStyle/>
          <a:p>
            <a:r>
              <a:rPr lang="en-US" dirty="0" smtClean="0"/>
              <a:t>Backgrounds and Instrument Pressure</a:t>
            </a:r>
            <a:endParaRPr lang="en-US" dirty="0"/>
          </a:p>
        </p:txBody>
      </p:sp>
      <p:pic>
        <p:nvPicPr>
          <p:cNvPr id="4" name="Picture 3" descr="10July13PAS_Background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4" y="716425"/>
            <a:ext cx="4572000" cy="2801341"/>
          </a:xfrm>
          <a:prstGeom prst="rect">
            <a:avLst/>
          </a:prstGeom>
        </p:spPr>
      </p:pic>
      <p:pic>
        <p:nvPicPr>
          <p:cNvPr id="5" name="Picture 4" descr="11July2013_plotBackground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4624" y="716425"/>
            <a:ext cx="4572000" cy="2817628"/>
          </a:xfrm>
          <a:prstGeom prst="rect">
            <a:avLst/>
          </a:prstGeom>
        </p:spPr>
      </p:pic>
      <p:sp>
        <p:nvSpPr>
          <p:cNvPr id="6" name="TextBox 5"/>
          <p:cNvSpPr txBox="1"/>
          <p:nvPr/>
        </p:nvSpPr>
        <p:spPr>
          <a:xfrm>
            <a:off x="341946" y="3832751"/>
            <a:ext cx="8600244" cy="2031325"/>
          </a:xfrm>
          <a:prstGeom prst="rect">
            <a:avLst/>
          </a:prstGeom>
          <a:noFill/>
        </p:spPr>
        <p:txBody>
          <a:bodyPr wrap="none" rtlCol="0">
            <a:spAutoFit/>
          </a:bodyPr>
          <a:lstStyle/>
          <a:p>
            <a:r>
              <a:rPr lang="en-US" dirty="0" smtClean="0"/>
              <a:t>11 July is with acoustic resistor and muffler installed.</a:t>
            </a:r>
          </a:p>
          <a:p>
            <a:r>
              <a:rPr lang="en-US" dirty="0" smtClean="0"/>
              <a:t>11 July shows ambient pressure is about 40 </a:t>
            </a:r>
            <a:r>
              <a:rPr lang="en-US" dirty="0" err="1" smtClean="0"/>
              <a:t>mb</a:t>
            </a:r>
            <a:r>
              <a:rPr lang="en-US" dirty="0" smtClean="0"/>
              <a:t> lower due to resistance.</a:t>
            </a:r>
          </a:p>
          <a:p>
            <a:r>
              <a:rPr lang="en-US" dirty="0" smtClean="0"/>
              <a:t>Instrument pressure changes as aircraft changes altitude.</a:t>
            </a:r>
          </a:p>
          <a:p>
            <a:endParaRPr lang="en-US" dirty="0"/>
          </a:p>
          <a:p>
            <a:r>
              <a:rPr lang="en-US" dirty="0" smtClean="0"/>
              <a:t>Both days, scattering background changes rapidly during the first 15 minutes, then settles.</a:t>
            </a:r>
          </a:p>
          <a:p>
            <a:r>
              <a:rPr lang="en-US" dirty="0" smtClean="0"/>
              <a:t>Absorption background was MUCH more stable on 11 July 2012 after installation of the </a:t>
            </a:r>
            <a:br>
              <a:rPr lang="en-US" dirty="0" smtClean="0"/>
            </a:br>
            <a:r>
              <a:rPr lang="en-US" dirty="0" smtClean="0"/>
              <a:t>muffler and acoustic resistor. In this regard the acoustics changes seems to have helped.</a:t>
            </a:r>
          </a:p>
        </p:txBody>
      </p:sp>
    </p:spTree>
    <p:extLst>
      <p:ext uri="{BB962C8B-B14F-4D97-AF65-F5344CB8AC3E}">
        <p14:creationId xmlns:p14="http://schemas.microsoft.com/office/powerpoint/2010/main" val="265566336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1July2013_plotBab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4500" y="476230"/>
            <a:ext cx="8242300" cy="5384800"/>
          </a:xfrm>
          <a:prstGeom prst="rect">
            <a:avLst/>
          </a:prstGeom>
        </p:spPr>
      </p:pic>
      <p:sp>
        <p:nvSpPr>
          <p:cNvPr id="2" name="Title 1"/>
          <p:cNvSpPr>
            <a:spLocks noGrp="1"/>
          </p:cNvSpPr>
          <p:nvPr>
            <p:ph type="title"/>
          </p:nvPr>
        </p:nvSpPr>
        <p:spPr>
          <a:xfrm>
            <a:off x="457200" y="5997"/>
            <a:ext cx="8229600" cy="555710"/>
          </a:xfrm>
        </p:spPr>
        <p:txBody>
          <a:bodyPr>
            <a:normAutofit fontScale="90000"/>
          </a:bodyPr>
          <a:lstStyle/>
          <a:p>
            <a:r>
              <a:rPr lang="en-US" dirty="0" smtClean="0"/>
              <a:t>11 July 2013 Absorption</a:t>
            </a:r>
            <a:endParaRPr lang="en-US" dirty="0"/>
          </a:p>
        </p:txBody>
      </p:sp>
      <p:sp>
        <p:nvSpPr>
          <p:cNvPr id="8" name="TextBox 7"/>
          <p:cNvSpPr txBox="1"/>
          <p:nvPr/>
        </p:nvSpPr>
        <p:spPr>
          <a:xfrm>
            <a:off x="317521" y="5873489"/>
            <a:ext cx="8243512" cy="923330"/>
          </a:xfrm>
          <a:prstGeom prst="rect">
            <a:avLst/>
          </a:prstGeom>
          <a:noFill/>
        </p:spPr>
        <p:txBody>
          <a:bodyPr wrap="none" rtlCol="0">
            <a:spAutoFit/>
          </a:bodyPr>
          <a:lstStyle/>
          <a:p>
            <a:r>
              <a:rPr lang="en-US" dirty="0" smtClean="0"/>
              <a:t>PROBLEM!!! The noise floor is lower now. However, now have a coherent noise source</a:t>
            </a:r>
            <a:br>
              <a:rPr lang="en-US" dirty="0" smtClean="0"/>
            </a:br>
            <a:r>
              <a:rPr lang="en-US" dirty="0" smtClean="0"/>
              <a:t>that raises the </a:t>
            </a:r>
            <a:r>
              <a:rPr lang="en-US" dirty="0" err="1" smtClean="0"/>
              <a:t>photoacoustic</a:t>
            </a:r>
            <a:r>
              <a:rPr lang="en-US" dirty="0" smtClean="0"/>
              <a:t> signal (red noise is LOWER than the signal now, always!)</a:t>
            </a:r>
            <a:br>
              <a:rPr lang="en-US" dirty="0" smtClean="0"/>
            </a:br>
            <a:r>
              <a:rPr lang="en-US" dirty="0" smtClean="0"/>
              <a:t>Suspect that the acoustic resistor is ‘whistling’ to create the coherent background.</a:t>
            </a:r>
            <a:endParaRPr lang="en-US" dirty="0"/>
          </a:p>
        </p:txBody>
      </p:sp>
    </p:spTree>
    <p:extLst>
      <p:ext uri="{BB962C8B-B14F-4D97-AF65-F5344CB8AC3E}">
        <p14:creationId xmlns:p14="http://schemas.microsoft.com/office/powerpoint/2010/main" val="95117524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July2013_plotBsc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9400" y="805926"/>
            <a:ext cx="8585200" cy="5384800"/>
          </a:xfrm>
          <a:prstGeom prst="rect">
            <a:avLst/>
          </a:prstGeom>
        </p:spPr>
      </p:pic>
      <p:sp>
        <p:nvSpPr>
          <p:cNvPr id="2" name="Title 1"/>
          <p:cNvSpPr>
            <a:spLocks noGrp="1"/>
          </p:cNvSpPr>
          <p:nvPr>
            <p:ph type="title"/>
          </p:nvPr>
        </p:nvSpPr>
        <p:spPr>
          <a:xfrm>
            <a:off x="457200" y="30418"/>
            <a:ext cx="8229600" cy="775508"/>
          </a:xfrm>
        </p:spPr>
        <p:txBody>
          <a:bodyPr>
            <a:normAutofit fontScale="90000"/>
          </a:bodyPr>
          <a:lstStyle/>
          <a:p>
            <a:r>
              <a:rPr lang="en-US" dirty="0" smtClean="0"/>
              <a:t>11 July 2013 Scattering Measurement</a:t>
            </a:r>
            <a:endParaRPr lang="en-US" dirty="0"/>
          </a:p>
        </p:txBody>
      </p:sp>
      <p:sp>
        <p:nvSpPr>
          <p:cNvPr id="5" name="TextBox 4"/>
          <p:cNvSpPr txBox="1"/>
          <p:nvPr/>
        </p:nvSpPr>
        <p:spPr>
          <a:xfrm>
            <a:off x="455674" y="6288166"/>
            <a:ext cx="8231126" cy="400110"/>
          </a:xfrm>
          <a:prstGeom prst="rect">
            <a:avLst/>
          </a:prstGeom>
          <a:noFill/>
        </p:spPr>
        <p:txBody>
          <a:bodyPr wrap="square" rtlCol="0">
            <a:spAutoFit/>
          </a:bodyPr>
          <a:lstStyle/>
          <a:p>
            <a:r>
              <a:rPr lang="en-US" sz="2000" b="1" dirty="0" smtClean="0"/>
              <a:t>Scattering seems to be in excellent shape.  Need to study zeros carefully.</a:t>
            </a:r>
            <a:endParaRPr lang="en-US" sz="2000" b="1" dirty="0"/>
          </a:p>
        </p:txBody>
      </p:sp>
    </p:spTree>
    <p:extLst>
      <p:ext uri="{BB962C8B-B14F-4D97-AF65-F5344CB8AC3E}">
        <p14:creationId xmlns:p14="http://schemas.microsoft.com/office/powerpoint/2010/main" val="41552662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8781"/>
            <a:ext cx="9144000" cy="587148"/>
          </a:xfrm>
        </p:spPr>
        <p:txBody>
          <a:bodyPr>
            <a:normAutofit fontScale="90000"/>
          </a:bodyPr>
          <a:lstStyle/>
          <a:p>
            <a:r>
              <a:rPr lang="en-US" sz="3600" dirty="0" smtClean="0">
                <a:solidFill>
                  <a:srgbClr val="FFFF00"/>
                </a:solidFill>
              </a:rPr>
              <a:t>Another Example: Reno Smoke 18 Aug 2013</a:t>
            </a:r>
            <a:endParaRPr lang="en-US" sz="3600" dirty="0">
              <a:solidFill>
                <a:srgbClr val="FFFF00"/>
              </a:solidFill>
            </a:endParaRPr>
          </a:p>
        </p:txBody>
      </p:sp>
      <p:pic>
        <p:nvPicPr>
          <p:cNvPr id="4" name="RenoSmokeFrom18Aug2013.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635000" y="625929"/>
            <a:ext cx="7543964" cy="5486400"/>
          </a:xfrm>
          <a:prstGeom prst="rect">
            <a:avLst/>
          </a:prstGeom>
        </p:spPr>
      </p:pic>
    </p:spTree>
    <p:extLst>
      <p:ext uri="{BB962C8B-B14F-4D97-AF65-F5344CB8AC3E}">
        <p14:creationId xmlns:p14="http://schemas.microsoft.com/office/powerpoint/2010/main" val="39166420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5926"/>
          </a:xfrm>
        </p:spPr>
        <p:txBody>
          <a:bodyPr>
            <a:normAutofit fontScale="90000"/>
          </a:bodyPr>
          <a:lstStyle/>
          <a:p>
            <a:r>
              <a:rPr lang="en-US" dirty="0" smtClean="0"/>
              <a:t>Conclusion from the 10 and 11 July Flights</a:t>
            </a:r>
            <a:endParaRPr lang="en-US" dirty="0"/>
          </a:p>
        </p:txBody>
      </p:sp>
      <p:sp>
        <p:nvSpPr>
          <p:cNvPr id="4" name="TextBox 3"/>
          <p:cNvSpPr txBox="1"/>
          <p:nvPr/>
        </p:nvSpPr>
        <p:spPr>
          <a:xfrm>
            <a:off x="390795" y="1147834"/>
            <a:ext cx="7939756" cy="2585323"/>
          </a:xfrm>
          <a:prstGeom prst="rect">
            <a:avLst/>
          </a:prstGeom>
          <a:noFill/>
        </p:spPr>
        <p:txBody>
          <a:bodyPr wrap="none" rtlCol="0">
            <a:spAutoFit/>
          </a:bodyPr>
          <a:lstStyle/>
          <a:p>
            <a:pPr marL="342900" indent="-342900">
              <a:buAutoNum type="arabicPeriod"/>
            </a:pPr>
            <a:r>
              <a:rPr lang="en-US" dirty="0" smtClean="0"/>
              <a:t>Scattering measurements are working well.</a:t>
            </a:r>
          </a:p>
          <a:p>
            <a:pPr marL="342900" indent="-342900">
              <a:buAutoNum type="arabicPeriod"/>
            </a:pPr>
            <a:r>
              <a:rPr lang="en-US" dirty="0" smtClean="0"/>
              <a:t>The laser needs 30 minutes warm up in the beginning to stabilize its pointing </a:t>
            </a:r>
            <a:br>
              <a:rPr lang="en-US" dirty="0" smtClean="0"/>
            </a:br>
            <a:r>
              <a:rPr lang="en-US" dirty="0" smtClean="0"/>
              <a:t>stability.</a:t>
            </a:r>
          </a:p>
          <a:p>
            <a:pPr marL="342900" indent="-342900">
              <a:buAutoNum type="arabicPeriod"/>
            </a:pPr>
            <a:r>
              <a:rPr lang="en-US" dirty="0" smtClean="0"/>
              <a:t>On ground absorption noise background is about 10 Mm</a:t>
            </a:r>
            <a:r>
              <a:rPr lang="en-US" baseline="30000" dirty="0" smtClean="0"/>
              <a:t>-1</a:t>
            </a:r>
            <a:r>
              <a:rPr lang="en-US" dirty="0" smtClean="0"/>
              <a:t>.  It will always go </a:t>
            </a:r>
            <a:br>
              <a:rPr lang="en-US" dirty="0" smtClean="0"/>
            </a:br>
            <a:r>
              <a:rPr lang="en-US" dirty="0" smtClean="0"/>
              <a:t>up in flight.  </a:t>
            </a:r>
            <a:endParaRPr lang="en-US" dirty="0"/>
          </a:p>
          <a:p>
            <a:pPr marL="342900" indent="-342900">
              <a:buAutoNum type="arabicPeriod"/>
            </a:pPr>
            <a:r>
              <a:rPr lang="en-US" dirty="0" smtClean="0"/>
              <a:t>The installed acoustic resistor and muffler reduced the absorption noise </a:t>
            </a:r>
            <a:br>
              <a:rPr lang="en-US" dirty="0" smtClean="0"/>
            </a:br>
            <a:r>
              <a:rPr lang="en-US" dirty="0" smtClean="0"/>
              <a:t>measurement by more than a factor of 2; however, I think the acoustic resistor</a:t>
            </a:r>
            <a:br>
              <a:rPr lang="en-US" dirty="0" smtClean="0"/>
            </a:br>
            <a:r>
              <a:rPr lang="en-US" dirty="0" smtClean="0"/>
              <a:t>will need to be removed because it seems to be whistling, seems to be creating</a:t>
            </a:r>
            <a:br>
              <a:rPr lang="en-US" dirty="0" smtClean="0"/>
            </a:br>
            <a:r>
              <a:rPr lang="en-US" dirty="0" smtClean="0"/>
              <a:t>a coherent noise on the acoustic measurement.</a:t>
            </a:r>
          </a:p>
        </p:txBody>
      </p:sp>
      <p:sp>
        <p:nvSpPr>
          <p:cNvPr id="5" name="TextBox 4"/>
          <p:cNvSpPr txBox="1"/>
          <p:nvPr/>
        </p:nvSpPr>
        <p:spPr>
          <a:xfrm>
            <a:off x="635042" y="4261637"/>
            <a:ext cx="7571303" cy="1477328"/>
          </a:xfrm>
          <a:prstGeom prst="rect">
            <a:avLst/>
          </a:prstGeom>
          <a:noFill/>
        </p:spPr>
        <p:txBody>
          <a:bodyPr wrap="none" rtlCol="0">
            <a:spAutoFit/>
          </a:bodyPr>
          <a:lstStyle/>
          <a:p>
            <a:r>
              <a:rPr lang="en-US" dirty="0" smtClean="0"/>
              <a:t>Prior to the next flight, the acoustic resistor should be removed.</a:t>
            </a:r>
          </a:p>
          <a:p>
            <a:endParaRPr lang="en-US" dirty="0"/>
          </a:p>
          <a:p>
            <a:r>
              <a:rPr lang="en-US" dirty="0" smtClean="0"/>
              <a:t>Also may want to improve the muffler performance.</a:t>
            </a:r>
          </a:p>
          <a:p>
            <a:endParaRPr lang="en-US" dirty="0"/>
          </a:p>
          <a:p>
            <a:r>
              <a:rPr lang="en-US" dirty="0" smtClean="0"/>
              <a:t>May install a noise canceling system for the 1510 Hz frequency used by the PAS.</a:t>
            </a:r>
            <a:endParaRPr lang="en-US" dirty="0"/>
          </a:p>
        </p:txBody>
      </p:sp>
    </p:spTree>
    <p:extLst>
      <p:ext uri="{BB962C8B-B14F-4D97-AF65-F5344CB8AC3E}">
        <p14:creationId xmlns:p14="http://schemas.microsoft.com/office/powerpoint/2010/main" val="155973831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 July 2013 flight</a:t>
            </a:r>
            <a:endParaRPr lang="en-US" dirty="0"/>
          </a:p>
        </p:txBody>
      </p:sp>
      <p:sp>
        <p:nvSpPr>
          <p:cNvPr id="4" name="TextBox 3"/>
          <p:cNvSpPr txBox="1"/>
          <p:nvPr/>
        </p:nvSpPr>
        <p:spPr>
          <a:xfrm>
            <a:off x="1497993" y="2551057"/>
            <a:ext cx="6301725" cy="2031325"/>
          </a:xfrm>
          <a:prstGeom prst="rect">
            <a:avLst/>
          </a:prstGeom>
          <a:noFill/>
        </p:spPr>
        <p:txBody>
          <a:bodyPr wrap="none" rtlCol="0">
            <a:spAutoFit/>
          </a:bodyPr>
          <a:lstStyle/>
          <a:p>
            <a:r>
              <a:rPr lang="en-US" b="1" dirty="0" smtClean="0"/>
              <a:t>First research flight to study the Portland outflow plume.</a:t>
            </a:r>
          </a:p>
          <a:p>
            <a:endParaRPr lang="en-US" dirty="0"/>
          </a:p>
          <a:p>
            <a:r>
              <a:rPr lang="en-US" dirty="0" smtClean="0"/>
              <a:t>Results:</a:t>
            </a:r>
          </a:p>
          <a:p>
            <a:r>
              <a:rPr lang="en-US" dirty="0" smtClean="0"/>
              <a:t>Relatively low aerosol scattering at all times.</a:t>
            </a:r>
          </a:p>
          <a:p>
            <a:endParaRPr lang="en-US" dirty="0"/>
          </a:p>
          <a:p>
            <a:r>
              <a:rPr lang="en-US" dirty="0" err="1" smtClean="0"/>
              <a:t>Photoacoustic</a:t>
            </a:r>
            <a:r>
              <a:rPr lang="en-US" dirty="0" smtClean="0"/>
              <a:t> instrument preamp was not turned on. Absorption </a:t>
            </a:r>
            <a:br>
              <a:rPr lang="en-US" dirty="0" smtClean="0"/>
            </a:br>
            <a:r>
              <a:rPr lang="en-US" dirty="0" smtClean="0"/>
              <a:t>not measured.</a:t>
            </a:r>
          </a:p>
        </p:txBody>
      </p:sp>
    </p:spTree>
    <p:extLst>
      <p:ext uri="{BB962C8B-B14F-4D97-AF65-F5344CB8AC3E}">
        <p14:creationId xmlns:p14="http://schemas.microsoft.com/office/powerpoint/2010/main" val="144276600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05"/>
            <a:ext cx="8229600" cy="626373"/>
          </a:xfrm>
        </p:spPr>
        <p:txBody>
          <a:bodyPr>
            <a:normAutofit fontScale="90000"/>
          </a:bodyPr>
          <a:lstStyle/>
          <a:p>
            <a:r>
              <a:rPr lang="en-US" dirty="0" smtClean="0"/>
              <a:t>15 July 2013 Scattering Background </a:t>
            </a:r>
            <a:endParaRPr lang="en-US" dirty="0"/>
          </a:p>
        </p:txBody>
      </p:sp>
      <p:pic>
        <p:nvPicPr>
          <p:cNvPr id="4" name="Picture 3" descr="Plot15July13_T_P_ScaBackgn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595" y="811956"/>
            <a:ext cx="8636000" cy="5842000"/>
          </a:xfrm>
          <a:prstGeom prst="rect">
            <a:avLst/>
          </a:prstGeom>
        </p:spPr>
      </p:pic>
    </p:spTree>
    <p:extLst>
      <p:ext uri="{BB962C8B-B14F-4D97-AF65-F5344CB8AC3E}">
        <p14:creationId xmlns:p14="http://schemas.microsoft.com/office/powerpoint/2010/main" val="3057546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60"/>
            <a:ext cx="8229600" cy="724074"/>
          </a:xfrm>
        </p:spPr>
        <p:txBody>
          <a:bodyPr>
            <a:normAutofit fontScale="90000"/>
          </a:bodyPr>
          <a:lstStyle/>
          <a:p>
            <a:r>
              <a:rPr lang="en-US" dirty="0" smtClean="0"/>
              <a:t>15 July 2013 Scattering at 355 nm</a:t>
            </a:r>
            <a:endParaRPr lang="en-US" dirty="0"/>
          </a:p>
        </p:txBody>
      </p:sp>
      <p:pic>
        <p:nvPicPr>
          <p:cNvPr id="4" name="Picture 3" descr="Plot15July1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560" y="933579"/>
            <a:ext cx="8585200" cy="5842000"/>
          </a:xfrm>
          <a:prstGeom prst="rect">
            <a:avLst/>
          </a:prstGeom>
        </p:spPr>
      </p:pic>
      <p:cxnSp>
        <p:nvCxnSpPr>
          <p:cNvPr id="6" name="Straight Arrow Connector 5"/>
          <p:cNvCxnSpPr/>
          <p:nvPr/>
        </p:nvCxnSpPr>
        <p:spPr>
          <a:xfrm>
            <a:off x="3082827" y="2941857"/>
            <a:ext cx="2366395" cy="0"/>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799257" y="2583137"/>
            <a:ext cx="851515" cy="369332"/>
          </a:xfrm>
          <a:prstGeom prst="rect">
            <a:avLst/>
          </a:prstGeom>
          <a:noFill/>
        </p:spPr>
        <p:txBody>
          <a:bodyPr wrap="none" rtlCol="0">
            <a:spAutoFit/>
          </a:bodyPr>
          <a:lstStyle/>
          <a:p>
            <a:r>
              <a:rPr lang="en-US" b="1" dirty="0" smtClean="0"/>
              <a:t>FLIGHT</a:t>
            </a:r>
            <a:endParaRPr lang="en-US" b="1" dirty="0"/>
          </a:p>
        </p:txBody>
      </p:sp>
    </p:spTree>
    <p:extLst>
      <p:ext uri="{BB962C8B-B14F-4D97-AF65-F5344CB8AC3E}">
        <p14:creationId xmlns:p14="http://schemas.microsoft.com/office/powerpoint/2010/main" val="97689034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0782"/>
            <a:ext cx="3658143" cy="3579086"/>
          </a:xfrm>
        </p:spPr>
        <p:txBody>
          <a:bodyPr>
            <a:normAutofit/>
          </a:bodyPr>
          <a:lstStyle/>
          <a:p>
            <a:r>
              <a:rPr lang="en-US" dirty="0" smtClean="0"/>
              <a:t>Improved Muffler: Add a </a:t>
            </a:r>
            <a:r>
              <a:rPr lang="en-US" dirty="0" err="1" smtClean="0"/>
              <a:t>bandstop</a:t>
            </a:r>
            <a:r>
              <a:rPr lang="en-US" dirty="0" smtClean="0"/>
              <a:t> filter</a:t>
            </a:r>
            <a:endParaRPr lang="en-US" dirty="0"/>
          </a:p>
        </p:txBody>
      </p:sp>
      <p:pic>
        <p:nvPicPr>
          <p:cNvPr id="4" name="Picture 3" descr="PhotoacousticMufflerAndDenuderRadialWave.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34364" y="-7607"/>
            <a:ext cx="4771713" cy="6858000"/>
          </a:xfrm>
          <a:prstGeom prst="rect">
            <a:avLst/>
          </a:prstGeom>
        </p:spPr>
      </p:pic>
    </p:spTree>
    <p:extLst>
      <p:ext uri="{BB962C8B-B14F-4D97-AF65-F5344CB8AC3E}">
        <p14:creationId xmlns:p14="http://schemas.microsoft.com/office/powerpoint/2010/main" val="44390198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MG_116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
        <p:nvSpPr>
          <p:cNvPr id="2" name="Title 1"/>
          <p:cNvSpPr>
            <a:spLocks noGrp="1"/>
          </p:cNvSpPr>
          <p:nvPr>
            <p:ph type="title"/>
          </p:nvPr>
        </p:nvSpPr>
        <p:spPr>
          <a:xfrm>
            <a:off x="457200" y="24960"/>
            <a:ext cx="8229600" cy="734929"/>
          </a:xfrm>
        </p:spPr>
        <p:txBody>
          <a:bodyPr>
            <a:normAutofit fontScale="90000"/>
          </a:bodyPr>
          <a:lstStyle/>
          <a:p>
            <a:r>
              <a:rPr lang="en-US" dirty="0" smtClean="0">
                <a:solidFill>
                  <a:srgbClr val="FFFFFF"/>
                </a:solidFill>
              </a:rPr>
              <a:t>Muffler Construction in Progress</a:t>
            </a:r>
            <a:endParaRPr lang="en-US" dirty="0">
              <a:solidFill>
                <a:srgbClr val="FFFFFF"/>
              </a:solidFill>
            </a:endParaRPr>
          </a:p>
        </p:txBody>
      </p:sp>
      <p:cxnSp>
        <p:nvCxnSpPr>
          <p:cNvPr id="8" name="Straight Arrow Connector 7"/>
          <p:cNvCxnSpPr/>
          <p:nvPr/>
        </p:nvCxnSpPr>
        <p:spPr>
          <a:xfrm>
            <a:off x="1107212" y="2898435"/>
            <a:ext cx="2735466" cy="86844"/>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1888260"/>
            <a:ext cx="2308031" cy="923330"/>
          </a:xfrm>
          <a:prstGeom prst="rect">
            <a:avLst/>
          </a:prstGeom>
          <a:noFill/>
        </p:spPr>
        <p:txBody>
          <a:bodyPr wrap="none" rtlCol="0">
            <a:spAutoFit/>
          </a:bodyPr>
          <a:lstStyle/>
          <a:p>
            <a:r>
              <a:rPr lang="en-US" dirty="0" smtClean="0">
                <a:solidFill>
                  <a:schemeClr val="bg1"/>
                </a:solidFill>
              </a:rPr>
              <a:t>Screen Cylinder</a:t>
            </a:r>
            <a:br>
              <a:rPr lang="en-US" dirty="0" smtClean="0">
                <a:solidFill>
                  <a:schemeClr val="bg1"/>
                </a:solidFill>
              </a:rPr>
            </a:br>
            <a:r>
              <a:rPr lang="en-US" dirty="0" smtClean="0">
                <a:solidFill>
                  <a:schemeClr val="bg1"/>
                </a:solidFill>
              </a:rPr>
              <a:t>(used also as an </a:t>
            </a:r>
            <a:br>
              <a:rPr lang="en-US" dirty="0" smtClean="0">
                <a:solidFill>
                  <a:schemeClr val="bg1"/>
                </a:solidFill>
              </a:rPr>
            </a:br>
            <a:r>
              <a:rPr lang="en-US" dirty="0" smtClean="0">
                <a:solidFill>
                  <a:schemeClr val="bg1"/>
                </a:solidFill>
              </a:rPr>
              <a:t>irrigation system filter)</a:t>
            </a:r>
            <a:endParaRPr lang="en-US" dirty="0">
              <a:solidFill>
                <a:schemeClr val="bg1"/>
              </a:solidFill>
            </a:endParaRPr>
          </a:p>
        </p:txBody>
      </p:sp>
      <p:sp>
        <p:nvSpPr>
          <p:cNvPr id="11" name="TextBox 10"/>
          <p:cNvSpPr txBox="1"/>
          <p:nvPr/>
        </p:nvSpPr>
        <p:spPr>
          <a:xfrm>
            <a:off x="6361043" y="1791167"/>
            <a:ext cx="1582484" cy="369332"/>
          </a:xfrm>
          <a:prstGeom prst="rect">
            <a:avLst/>
          </a:prstGeom>
          <a:noFill/>
        </p:spPr>
        <p:txBody>
          <a:bodyPr wrap="none" rtlCol="0">
            <a:spAutoFit/>
          </a:bodyPr>
          <a:lstStyle/>
          <a:p>
            <a:r>
              <a:rPr lang="en-US" dirty="0" smtClean="0">
                <a:solidFill>
                  <a:schemeClr val="bg1"/>
                </a:solidFill>
              </a:rPr>
              <a:t>Aluminum disk</a:t>
            </a:r>
            <a:endParaRPr lang="en-US" dirty="0">
              <a:solidFill>
                <a:schemeClr val="bg1"/>
              </a:solidFill>
            </a:endParaRPr>
          </a:p>
        </p:txBody>
      </p:sp>
      <p:cxnSp>
        <p:nvCxnSpPr>
          <p:cNvPr id="13" name="Straight Arrow Connector 12"/>
          <p:cNvCxnSpPr/>
          <p:nvPr/>
        </p:nvCxnSpPr>
        <p:spPr>
          <a:xfrm flipH="1">
            <a:off x="4407139" y="2029990"/>
            <a:ext cx="1953904" cy="4450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5189131" y="2703034"/>
            <a:ext cx="1540984" cy="1085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730114" y="2488424"/>
            <a:ext cx="1765440" cy="646331"/>
          </a:xfrm>
          <a:prstGeom prst="rect">
            <a:avLst/>
          </a:prstGeom>
          <a:noFill/>
        </p:spPr>
        <p:txBody>
          <a:bodyPr wrap="none" rtlCol="0">
            <a:spAutoFit/>
          </a:bodyPr>
          <a:lstStyle/>
          <a:p>
            <a:r>
              <a:rPr lang="en-US" dirty="0" smtClean="0">
                <a:solidFill>
                  <a:srgbClr val="FFFFFF"/>
                </a:solidFill>
              </a:rPr>
              <a:t>Radial wave</a:t>
            </a:r>
            <a:br>
              <a:rPr lang="en-US" dirty="0" smtClean="0">
                <a:solidFill>
                  <a:srgbClr val="FFFFFF"/>
                </a:solidFill>
              </a:rPr>
            </a:br>
            <a:r>
              <a:rPr lang="en-US" dirty="0" smtClean="0">
                <a:solidFill>
                  <a:srgbClr val="FFFFFF"/>
                </a:solidFill>
              </a:rPr>
              <a:t>oscillator section</a:t>
            </a:r>
            <a:endParaRPr lang="en-US" dirty="0">
              <a:solidFill>
                <a:srgbClr val="FFFFFF"/>
              </a:solidFill>
            </a:endParaRPr>
          </a:p>
        </p:txBody>
      </p:sp>
      <p:cxnSp>
        <p:nvCxnSpPr>
          <p:cNvPr id="21" name="Straight Arrow Connector 20"/>
          <p:cNvCxnSpPr/>
          <p:nvPr/>
        </p:nvCxnSpPr>
        <p:spPr>
          <a:xfrm flipH="1">
            <a:off x="3204485" y="1226678"/>
            <a:ext cx="1984646" cy="4342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302900" y="765013"/>
            <a:ext cx="3514829" cy="923330"/>
          </a:xfrm>
          <a:prstGeom prst="rect">
            <a:avLst/>
          </a:prstGeom>
          <a:noFill/>
        </p:spPr>
        <p:txBody>
          <a:bodyPr wrap="none" rtlCol="0">
            <a:spAutoFit/>
          </a:bodyPr>
          <a:lstStyle/>
          <a:p>
            <a:r>
              <a:rPr lang="en-US" dirty="0" smtClean="0">
                <a:solidFill>
                  <a:schemeClr val="bg1"/>
                </a:solidFill>
              </a:rPr>
              <a:t>Top and bottom</a:t>
            </a:r>
            <a:br>
              <a:rPr lang="en-US" dirty="0" smtClean="0">
                <a:solidFill>
                  <a:schemeClr val="bg1"/>
                </a:solidFill>
              </a:rPr>
            </a:br>
            <a:r>
              <a:rPr lang="en-US" dirty="0" smtClean="0">
                <a:solidFill>
                  <a:schemeClr val="bg1"/>
                </a:solidFill>
              </a:rPr>
              <a:t>are symmetrical.</a:t>
            </a:r>
            <a:br>
              <a:rPr lang="en-US" dirty="0" smtClean="0">
                <a:solidFill>
                  <a:schemeClr val="bg1"/>
                </a:solidFill>
              </a:rPr>
            </a:br>
            <a:r>
              <a:rPr lang="en-US" dirty="0" smtClean="0">
                <a:solidFill>
                  <a:schemeClr val="bg1"/>
                </a:solidFill>
              </a:rPr>
              <a:t>Walls coated with conductive paint.</a:t>
            </a:r>
            <a:endParaRPr lang="en-US" dirty="0">
              <a:solidFill>
                <a:schemeClr val="bg1"/>
              </a:solidFill>
            </a:endParaRPr>
          </a:p>
        </p:txBody>
      </p:sp>
      <p:cxnSp>
        <p:nvCxnSpPr>
          <p:cNvPr id="27" name="Straight Arrow Connector 26"/>
          <p:cNvCxnSpPr/>
          <p:nvPr/>
        </p:nvCxnSpPr>
        <p:spPr>
          <a:xfrm flipH="1" flipV="1">
            <a:off x="5460937" y="3561047"/>
            <a:ext cx="1269177" cy="412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30114" y="3717725"/>
            <a:ext cx="2240630" cy="923330"/>
          </a:xfrm>
          <a:prstGeom prst="rect">
            <a:avLst/>
          </a:prstGeom>
          <a:noFill/>
        </p:spPr>
        <p:txBody>
          <a:bodyPr wrap="none" rtlCol="0">
            <a:spAutoFit/>
          </a:bodyPr>
          <a:lstStyle/>
          <a:p>
            <a:r>
              <a:rPr lang="en-US" dirty="0" smtClean="0">
                <a:solidFill>
                  <a:srgbClr val="FFFFFF"/>
                </a:solidFill>
              </a:rPr>
              <a:t>Absorptive volume</a:t>
            </a:r>
            <a:br>
              <a:rPr lang="en-US" dirty="0" smtClean="0">
                <a:solidFill>
                  <a:srgbClr val="FFFFFF"/>
                </a:solidFill>
              </a:rPr>
            </a:br>
            <a:r>
              <a:rPr lang="en-US" dirty="0" smtClean="0">
                <a:solidFill>
                  <a:srgbClr val="FFFFFF"/>
                </a:solidFill>
              </a:rPr>
              <a:t>filled with open cell</a:t>
            </a:r>
            <a:br>
              <a:rPr lang="en-US" dirty="0" smtClean="0">
                <a:solidFill>
                  <a:srgbClr val="FFFFFF"/>
                </a:solidFill>
              </a:rPr>
            </a:br>
            <a:r>
              <a:rPr lang="en-US" dirty="0" smtClean="0">
                <a:solidFill>
                  <a:srgbClr val="FFFFFF"/>
                </a:solidFill>
              </a:rPr>
              <a:t>foam to absorb sound</a:t>
            </a:r>
          </a:p>
        </p:txBody>
      </p:sp>
      <p:sp>
        <p:nvSpPr>
          <p:cNvPr id="31" name="TextBox 30"/>
          <p:cNvSpPr txBox="1"/>
          <p:nvPr/>
        </p:nvSpPr>
        <p:spPr>
          <a:xfrm>
            <a:off x="64646" y="4179390"/>
            <a:ext cx="3139839" cy="646331"/>
          </a:xfrm>
          <a:prstGeom prst="rect">
            <a:avLst/>
          </a:prstGeom>
          <a:noFill/>
        </p:spPr>
        <p:txBody>
          <a:bodyPr wrap="none" rtlCol="0">
            <a:spAutoFit/>
          </a:bodyPr>
          <a:lstStyle/>
          <a:p>
            <a:r>
              <a:rPr lang="en-US" dirty="0" smtClean="0">
                <a:solidFill>
                  <a:schemeClr val="bg1"/>
                </a:solidFill>
              </a:rPr>
              <a:t>Screen cylinder: 1.67” diameter</a:t>
            </a:r>
          </a:p>
          <a:p>
            <a:r>
              <a:rPr lang="en-US" dirty="0" smtClean="0">
                <a:solidFill>
                  <a:schemeClr val="bg1"/>
                </a:solidFill>
              </a:rPr>
              <a:t>Radial oscillator: 4.5” diameter</a:t>
            </a:r>
            <a:endParaRPr lang="en-US" dirty="0">
              <a:solidFill>
                <a:schemeClr val="bg1"/>
              </a:solidFill>
            </a:endParaRPr>
          </a:p>
        </p:txBody>
      </p:sp>
      <p:sp>
        <p:nvSpPr>
          <p:cNvPr id="32" name="TextBox 31"/>
          <p:cNvSpPr txBox="1"/>
          <p:nvPr/>
        </p:nvSpPr>
        <p:spPr>
          <a:xfrm>
            <a:off x="254349" y="5753446"/>
            <a:ext cx="2967917" cy="369332"/>
          </a:xfrm>
          <a:prstGeom prst="rect">
            <a:avLst/>
          </a:prstGeom>
          <a:noFill/>
        </p:spPr>
        <p:txBody>
          <a:bodyPr wrap="square" rtlCol="0">
            <a:spAutoFit/>
          </a:bodyPr>
          <a:lstStyle/>
          <a:p>
            <a:r>
              <a:rPr lang="en-US" dirty="0" smtClean="0">
                <a:solidFill>
                  <a:schemeClr val="bg1"/>
                </a:solidFill>
              </a:rPr>
              <a:t>Nominal 4” sewer system T</a:t>
            </a:r>
          </a:p>
        </p:txBody>
      </p:sp>
      <p:cxnSp>
        <p:nvCxnSpPr>
          <p:cNvPr id="33" name="Straight Arrow Connector 32"/>
          <p:cNvCxnSpPr/>
          <p:nvPr/>
        </p:nvCxnSpPr>
        <p:spPr>
          <a:xfrm flipV="1">
            <a:off x="1356878" y="5026124"/>
            <a:ext cx="1865388" cy="7273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5189132" y="4483346"/>
            <a:ext cx="1540983" cy="5427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475114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MG_116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0844" y="0"/>
            <a:ext cx="5143500" cy="6858000"/>
          </a:xfrm>
          <a:prstGeom prst="rect">
            <a:avLst/>
          </a:prstGeom>
        </p:spPr>
      </p:pic>
      <p:sp>
        <p:nvSpPr>
          <p:cNvPr id="2" name="Title 1"/>
          <p:cNvSpPr>
            <a:spLocks noGrp="1"/>
          </p:cNvSpPr>
          <p:nvPr>
            <p:ph type="title"/>
          </p:nvPr>
        </p:nvSpPr>
        <p:spPr>
          <a:xfrm>
            <a:off x="457200" y="3249"/>
            <a:ext cx="8229600" cy="756640"/>
          </a:xfrm>
        </p:spPr>
        <p:txBody>
          <a:bodyPr>
            <a:normAutofit fontScale="90000"/>
          </a:bodyPr>
          <a:lstStyle/>
          <a:p>
            <a:r>
              <a:rPr lang="en-US" dirty="0" smtClean="0">
                <a:solidFill>
                  <a:schemeClr val="bg1"/>
                </a:solidFill>
              </a:rPr>
              <a:t>Testing the Muffler</a:t>
            </a:r>
            <a:endParaRPr lang="en-US" dirty="0">
              <a:solidFill>
                <a:schemeClr val="bg1"/>
              </a:solidFill>
            </a:endParaRPr>
          </a:p>
        </p:txBody>
      </p:sp>
      <p:sp>
        <p:nvSpPr>
          <p:cNvPr id="5" name="TextBox 4"/>
          <p:cNvSpPr txBox="1"/>
          <p:nvPr/>
        </p:nvSpPr>
        <p:spPr>
          <a:xfrm>
            <a:off x="5297251" y="1462635"/>
            <a:ext cx="1178778" cy="461665"/>
          </a:xfrm>
          <a:prstGeom prst="rect">
            <a:avLst/>
          </a:prstGeom>
          <a:noFill/>
        </p:spPr>
        <p:txBody>
          <a:bodyPr wrap="none" rtlCol="0">
            <a:spAutoFit/>
          </a:bodyPr>
          <a:lstStyle/>
          <a:p>
            <a:r>
              <a:rPr lang="en-US" sz="2400" dirty="0" smtClean="0">
                <a:solidFill>
                  <a:srgbClr val="FFFFFF"/>
                </a:solidFill>
              </a:rPr>
              <a:t>Speaker</a:t>
            </a:r>
            <a:endParaRPr lang="en-US" sz="2400" dirty="0">
              <a:solidFill>
                <a:srgbClr val="FFFFFF"/>
              </a:solidFill>
            </a:endParaRPr>
          </a:p>
        </p:txBody>
      </p:sp>
      <p:sp>
        <p:nvSpPr>
          <p:cNvPr id="6" name="TextBox 5"/>
          <p:cNvSpPr txBox="1"/>
          <p:nvPr/>
        </p:nvSpPr>
        <p:spPr>
          <a:xfrm>
            <a:off x="5506352" y="1924300"/>
            <a:ext cx="1939353" cy="461665"/>
          </a:xfrm>
          <a:prstGeom prst="rect">
            <a:avLst/>
          </a:prstGeom>
          <a:noFill/>
        </p:spPr>
        <p:txBody>
          <a:bodyPr wrap="none" rtlCol="0">
            <a:spAutoFit/>
          </a:bodyPr>
          <a:lstStyle/>
          <a:p>
            <a:r>
              <a:rPr lang="en-US" sz="2400" dirty="0" smtClean="0">
                <a:solidFill>
                  <a:srgbClr val="FFFFFF"/>
                </a:solidFill>
              </a:rPr>
              <a:t>Microphone 1</a:t>
            </a:r>
            <a:endParaRPr lang="en-US" sz="2400" dirty="0">
              <a:solidFill>
                <a:srgbClr val="FFFFFF"/>
              </a:solidFill>
            </a:endParaRPr>
          </a:p>
        </p:txBody>
      </p:sp>
      <p:sp>
        <p:nvSpPr>
          <p:cNvPr id="7" name="TextBox 6"/>
          <p:cNvSpPr txBox="1"/>
          <p:nvPr/>
        </p:nvSpPr>
        <p:spPr>
          <a:xfrm>
            <a:off x="5820980" y="5254635"/>
            <a:ext cx="1939353" cy="461665"/>
          </a:xfrm>
          <a:prstGeom prst="rect">
            <a:avLst/>
          </a:prstGeom>
          <a:noFill/>
        </p:spPr>
        <p:txBody>
          <a:bodyPr wrap="none" rtlCol="0">
            <a:spAutoFit/>
          </a:bodyPr>
          <a:lstStyle/>
          <a:p>
            <a:r>
              <a:rPr lang="en-US" sz="2400" dirty="0" smtClean="0">
                <a:solidFill>
                  <a:srgbClr val="FFFFFF"/>
                </a:solidFill>
              </a:rPr>
              <a:t>Microphone 2</a:t>
            </a:r>
            <a:endParaRPr lang="en-US" sz="2400" dirty="0">
              <a:solidFill>
                <a:srgbClr val="FFFFFF"/>
              </a:solidFill>
            </a:endParaRPr>
          </a:p>
        </p:txBody>
      </p:sp>
      <p:sp>
        <p:nvSpPr>
          <p:cNvPr id="8" name="TextBox 7"/>
          <p:cNvSpPr txBox="1"/>
          <p:nvPr/>
        </p:nvSpPr>
        <p:spPr>
          <a:xfrm>
            <a:off x="173680" y="1975712"/>
            <a:ext cx="2294280" cy="2031325"/>
          </a:xfrm>
          <a:prstGeom prst="rect">
            <a:avLst/>
          </a:prstGeom>
          <a:noFill/>
        </p:spPr>
        <p:txBody>
          <a:bodyPr wrap="none" rtlCol="0">
            <a:spAutoFit/>
          </a:bodyPr>
          <a:lstStyle/>
          <a:p>
            <a:r>
              <a:rPr lang="en-US" dirty="0" smtClean="0">
                <a:solidFill>
                  <a:srgbClr val="FFFFFF"/>
                </a:solidFill>
              </a:rPr>
              <a:t>Sweep the speaker</a:t>
            </a:r>
            <a:br>
              <a:rPr lang="en-US" dirty="0" smtClean="0">
                <a:solidFill>
                  <a:srgbClr val="FFFFFF"/>
                </a:solidFill>
              </a:rPr>
            </a:br>
            <a:r>
              <a:rPr lang="en-US" dirty="0" smtClean="0">
                <a:solidFill>
                  <a:srgbClr val="FFFFFF"/>
                </a:solidFill>
              </a:rPr>
              <a:t>through the frequency</a:t>
            </a:r>
            <a:br>
              <a:rPr lang="en-US" dirty="0" smtClean="0">
                <a:solidFill>
                  <a:srgbClr val="FFFFFF"/>
                </a:solidFill>
              </a:rPr>
            </a:br>
            <a:r>
              <a:rPr lang="en-US" dirty="0" smtClean="0">
                <a:solidFill>
                  <a:srgbClr val="FFFFFF"/>
                </a:solidFill>
              </a:rPr>
              <a:t>range of interest.</a:t>
            </a:r>
          </a:p>
          <a:p>
            <a:endParaRPr lang="en-US" dirty="0">
              <a:solidFill>
                <a:srgbClr val="FFFFFF"/>
              </a:solidFill>
            </a:endParaRPr>
          </a:p>
          <a:p>
            <a:r>
              <a:rPr lang="en-US" dirty="0" smtClean="0">
                <a:solidFill>
                  <a:srgbClr val="FFFFFF"/>
                </a:solidFill>
              </a:rPr>
              <a:t>Record the ratio of </a:t>
            </a:r>
            <a:br>
              <a:rPr lang="en-US" dirty="0" smtClean="0">
                <a:solidFill>
                  <a:srgbClr val="FFFFFF"/>
                </a:solidFill>
              </a:rPr>
            </a:br>
            <a:r>
              <a:rPr lang="en-US" dirty="0" smtClean="0">
                <a:solidFill>
                  <a:srgbClr val="FFFFFF"/>
                </a:solidFill>
              </a:rPr>
              <a:t>microphone 2 and </a:t>
            </a:r>
            <a:br>
              <a:rPr lang="en-US" dirty="0" smtClean="0">
                <a:solidFill>
                  <a:srgbClr val="FFFFFF"/>
                </a:solidFill>
              </a:rPr>
            </a:br>
            <a:r>
              <a:rPr lang="en-US" dirty="0" smtClean="0">
                <a:solidFill>
                  <a:srgbClr val="FFFFFF"/>
                </a:solidFill>
              </a:rPr>
              <a:t>microphone 1 signals.</a:t>
            </a:r>
            <a:endParaRPr lang="en-US" dirty="0">
              <a:solidFill>
                <a:srgbClr val="FFFFFF"/>
              </a:solidFill>
            </a:endParaRPr>
          </a:p>
        </p:txBody>
      </p:sp>
    </p:spTree>
    <p:extLst>
      <p:ext uri="{BB962C8B-B14F-4D97-AF65-F5344CB8AC3E}">
        <p14:creationId xmlns:p14="http://schemas.microsoft.com/office/powerpoint/2010/main" val="47624768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MG_117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87460" y="-29317"/>
            <a:ext cx="8229600" cy="756640"/>
          </a:xfrm>
        </p:spPr>
        <p:txBody>
          <a:bodyPr>
            <a:normAutofit fontScale="90000"/>
          </a:bodyPr>
          <a:lstStyle/>
          <a:p>
            <a:r>
              <a:rPr lang="en-US" dirty="0" smtClean="0">
                <a:solidFill>
                  <a:schemeClr val="accent2"/>
                </a:solidFill>
              </a:rPr>
              <a:t>Sound Attenuate of -84 dB at 1500 Hz!</a:t>
            </a:r>
            <a:endParaRPr lang="en-US" dirty="0">
              <a:solidFill>
                <a:schemeClr val="accent2"/>
              </a:solidFill>
            </a:endParaRPr>
          </a:p>
        </p:txBody>
      </p:sp>
    </p:spTree>
    <p:extLst>
      <p:ext uri="{BB962C8B-B14F-4D97-AF65-F5344CB8AC3E}">
        <p14:creationId xmlns:p14="http://schemas.microsoft.com/office/powerpoint/2010/main" val="14623786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17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09505"/>
            <a:ext cx="8229600" cy="1143000"/>
          </a:xfrm>
        </p:spPr>
        <p:txBody>
          <a:bodyPr>
            <a:normAutofit fontScale="90000"/>
          </a:bodyPr>
          <a:lstStyle/>
          <a:p>
            <a:r>
              <a:rPr lang="en-US" dirty="0" smtClean="0">
                <a:solidFill>
                  <a:schemeClr val="bg1"/>
                </a:solidFill>
              </a:rPr>
              <a:t>Reality Check: Sound Transmission by An Equivalent Length of Tubing</a:t>
            </a:r>
            <a:endParaRPr lang="en-US" dirty="0">
              <a:solidFill>
                <a:schemeClr val="bg1"/>
              </a:solidFill>
            </a:endParaRPr>
          </a:p>
        </p:txBody>
      </p:sp>
    </p:spTree>
    <p:extLst>
      <p:ext uri="{BB962C8B-B14F-4D97-AF65-F5344CB8AC3E}">
        <p14:creationId xmlns:p14="http://schemas.microsoft.com/office/powerpoint/2010/main" val="275653235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17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09505"/>
            <a:ext cx="8229600" cy="2124440"/>
          </a:xfrm>
        </p:spPr>
        <p:txBody>
          <a:bodyPr>
            <a:normAutofit fontScale="90000"/>
          </a:bodyPr>
          <a:lstStyle/>
          <a:p>
            <a:r>
              <a:rPr lang="en-US" dirty="0" smtClean="0">
                <a:solidFill>
                  <a:srgbClr val="FF6600"/>
                </a:solidFill>
              </a:rPr>
              <a:t>Results of Reality Check: Sound Transmission by An Equivalent Length of Tubing: Oscillates Around 0 dB</a:t>
            </a:r>
            <a:endParaRPr lang="en-US" dirty="0">
              <a:solidFill>
                <a:srgbClr val="FF6600"/>
              </a:solidFill>
            </a:endParaRPr>
          </a:p>
        </p:txBody>
      </p:sp>
      <p:cxnSp>
        <p:nvCxnSpPr>
          <p:cNvPr id="8" name="Straight Arrow Connector 7"/>
          <p:cNvCxnSpPr/>
          <p:nvPr/>
        </p:nvCxnSpPr>
        <p:spPr>
          <a:xfrm flipH="1">
            <a:off x="4591675" y="2333945"/>
            <a:ext cx="1248327" cy="132437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88861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0"/>
            <a:ext cx="91821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70" name="Rectangle 2"/>
          <p:cNvSpPr>
            <a:spLocks noGrp="1" noChangeArrowheads="1"/>
          </p:cNvSpPr>
          <p:nvPr>
            <p:ph type="title"/>
          </p:nvPr>
        </p:nvSpPr>
        <p:spPr>
          <a:xfrm>
            <a:off x="-63500" y="-152400"/>
            <a:ext cx="9182100" cy="1193800"/>
          </a:xfrm>
        </p:spPr>
        <p:txBody>
          <a:bodyPr lIns="0" tIns="0" rIns="40639" bIns="0"/>
          <a:lstStyle/>
          <a:p>
            <a:pPr algn="r" eaLnBrk="1" hangingPunct="1">
              <a:lnSpc>
                <a:spcPct val="70000"/>
              </a:lnSpc>
            </a:pPr>
            <a:r>
              <a:rPr lang="en-US" b="0">
                <a:solidFill>
                  <a:srgbClr val="FFFF00"/>
                </a:solidFill>
                <a:latin typeface="Chalkboard" charset="0"/>
                <a:ea typeface="ヒラギノ角ゴ ProN W6" charset="0"/>
                <a:sym typeface="Comic Sans MS" charset="0"/>
              </a:rPr>
              <a:t>Biomass Burn Observation Project (BBOP)</a:t>
            </a:r>
            <a:endParaRPr lang="en-US" b="0">
              <a:solidFill>
                <a:srgbClr val="FFFF00"/>
              </a:solidFill>
              <a:latin typeface="Chalkboard" charset="0"/>
              <a:ea typeface="ヒラギノ明朝 ProN W3" charset="0"/>
              <a:cs typeface="ヒラギノ明朝 ProN W3" charset="0"/>
              <a:sym typeface="Comic Sans MS" charset="0"/>
            </a:endParaRPr>
          </a:p>
        </p:txBody>
      </p:sp>
      <p:grpSp>
        <p:nvGrpSpPr>
          <p:cNvPr id="7171" name="Group 5"/>
          <p:cNvGrpSpPr>
            <a:grpSpLocks/>
          </p:cNvGrpSpPr>
          <p:nvPr/>
        </p:nvGrpSpPr>
        <p:grpSpPr bwMode="auto">
          <a:xfrm>
            <a:off x="152400" y="5715000"/>
            <a:ext cx="914400" cy="533400"/>
            <a:chOff x="0" y="0"/>
            <a:chExt cx="806" cy="449"/>
          </a:xfrm>
        </p:grpSpPr>
        <p:sp>
          <p:nvSpPr>
            <p:cNvPr id="7184" name="Rectangle 3"/>
            <p:cNvSpPr>
              <a:spLocks/>
            </p:cNvSpPr>
            <p:nvPr/>
          </p:nvSpPr>
          <p:spPr bwMode="auto">
            <a:xfrm>
              <a:off x="0" y="0"/>
              <a:ext cx="806" cy="449"/>
            </a:xfrm>
            <a:prstGeom prst="rect">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lIns="0" tIns="0" rIns="0" bIns="0"/>
            <a:lstStyle/>
            <a:p>
              <a:pPr defTabSz="914400" fontAlgn="base">
                <a:spcBef>
                  <a:spcPct val="0"/>
                </a:spcBef>
                <a:spcAft>
                  <a:spcPct val="0"/>
                </a:spcAft>
              </a:pPr>
              <a:endParaRPr lang="en-US">
                <a:solidFill>
                  <a:srgbClr val="322F31"/>
                </a:solidFill>
                <a:latin typeface="Arial" charset="0"/>
                <a:ea typeface="ＭＳ Ｐゴシック" charset="0"/>
                <a:cs typeface="ＭＳ Ｐゴシック" charset="0"/>
              </a:endParaRPr>
            </a:p>
          </p:txBody>
        </p:sp>
        <p:pic>
          <p:nvPicPr>
            <p:cNvPr id="718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 y="40"/>
              <a:ext cx="784"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grpSp>
      <p:sp>
        <p:nvSpPr>
          <p:cNvPr id="7172" name="Rectangle 6"/>
          <p:cNvSpPr>
            <a:spLocks/>
          </p:cNvSpPr>
          <p:nvPr/>
        </p:nvSpPr>
        <p:spPr bwMode="auto">
          <a:xfrm>
            <a:off x="3505200" y="1066800"/>
            <a:ext cx="53467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L. Kleinman and A. J. Sedlacek (BNL)</a:t>
            </a:r>
          </a:p>
          <a:p>
            <a:pPr marL="39688" algn="r" defTabSz="914400" fontAlgn="base">
              <a:spcBef>
                <a:spcPct val="0"/>
              </a:spcBef>
              <a:spcAft>
                <a:spcPct val="0"/>
              </a:spcAft>
            </a:pPr>
            <a:endParaRPr lang="en-US">
              <a:solidFill>
                <a:srgbClr val="FFFF00"/>
              </a:solidFill>
              <a:latin typeface="Chalkboard" charset="0"/>
              <a:ea typeface="ＭＳ Ｐゴシック" charset="0"/>
              <a:cs typeface="Comic Sans MS" charset="0"/>
              <a:sym typeface="Comic Sans MS" charset="0"/>
            </a:endParaRPr>
          </a:p>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Pat Arnott (U. Nevada)</a:t>
            </a:r>
          </a:p>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P. Buseck (Arizona State Univ.)</a:t>
            </a:r>
          </a:p>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P. Davidovits (Boston College)</a:t>
            </a:r>
          </a:p>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E. Lewis (BNL)</a:t>
            </a:r>
          </a:p>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W. Lin (BNL)</a:t>
            </a:r>
          </a:p>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H. Moosmüller (Desert Research Institute)</a:t>
            </a:r>
          </a:p>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T. Onasch (Aerodyne Research)</a:t>
            </a:r>
          </a:p>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J. Shilling (PNNL)</a:t>
            </a:r>
          </a:p>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J. Wang (BNL)</a:t>
            </a:r>
          </a:p>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R. Yokelson (U. Montana)</a:t>
            </a:r>
          </a:p>
          <a:p>
            <a:pPr marL="39688" algn="r" defTabSz="914400" fontAlgn="base">
              <a:spcBef>
                <a:spcPct val="0"/>
              </a:spcBef>
              <a:spcAft>
                <a:spcPct val="0"/>
              </a:spcAft>
            </a:pPr>
            <a:r>
              <a:rPr lang="en-US">
                <a:solidFill>
                  <a:srgbClr val="FFFF00"/>
                </a:solidFill>
                <a:latin typeface="Chalkboard" charset="0"/>
                <a:ea typeface="ＭＳ Ｐゴシック" charset="0"/>
                <a:cs typeface="Comic Sans MS" charset="0"/>
                <a:sym typeface="Comic Sans MS" charset="0"/>
              </a:rPr>
              <a:t>R. Zaveri (PNNL) </a:t>
            </a:r>
          </a:p>
        </p:txBody>
      </p:sp>
      <p:pic>
        <p:nvPicPr>
          <p:cNvPr id="717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0488" y="5356225"/>
            <a:ext cx="27432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pic>
        <p:nvPicPr>
          <p:cNvPr id="7174" name="Picture 10" descr="PNNL_Logo.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08663" y="6326188"/>
            <a:ext cx="10652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1" descr="ASU_lockup_H2d_F.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97038" y="6391275"/>
            <a:ext cx="577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BostonCollege1.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44750" y="6383338"/>
            <a:ext cx="428625"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3" descr="dri_logo.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98800" y="6307138"/>
            <a:ext cx="7937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4" descr="_logo_Aerodyne.gif"/>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68750" y="6154738"/>
            <a:ext cx="109696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5" descr="um-logo-maroon-copy1.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2550" y="6383338"/>
            <a:ext cx="1524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2" descr="Unknown.jpe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59350" y="6303963"/>
            <a:ext cx="76041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p:cNvPicPr>
          <p:nvPr/>
        </p:nvPicPr>
        <p:blipFill>
          <a:blip r:embed="rId12" cstate="screen">
            <a:lum bright="12000" contrast="58000"/>
            <a:extLst>
              <a:ext uri="{28A0092B-C50C-407E-A947-70E740481C1C}">
                <a14:useLocalDpi xmlns:a14="http://schemas.microsoft.com/office/drawing/2010/main"/>
              </a:ext>
            </a:extLst>
          </a:blip>
          <a:srcRect/>
          <a:stretch>
            <a:fillRect/>
          </a:stretch>
        </p:blipFill>
        <p:spPr bwMode="auto">
          <a:xfrm>
            <a:off x="152400" y="914400"/>
            <a:ext cx="3886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p:cNvSpPr/>
          <p:nvPr/>
        </p:nvSpPr>
        <p:spPr>
          <a:xfrm>
            <a:off x="1295400" y="2362200"/>
            <a:ext cx="1828800" cy="99060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FFFF"/>
              </a:solidFill>
              <a:latin typeface="Arial"/>
              <a:ea typeface="ＭＳ Ｐゴシック"/>
            </a:endParaRPr>
          </a:p>
        </p:txBody>
      </p:sp>
      <p:sp>
        <p:nvSpPr>
          <p:cNvPr id="21" name="TextBox 18"/>
          <p:cNvSpPr txBox="1">
            <a:spLocks noChangeArrowheads="1"/>
          </p:cNvSpPr>
          <p:nvPr/>
        </p:nvSpPr>
        <p:spPr bwMode="auto">
          <a:xfrm>
            <a:off x="103188" y="4545013"/>
            <a:ext cx="4006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sz="1400">
                <a:solidFill>
                  <a:srgbClr val="FFFF00"/>
                </a:solidFill>
              </a:rPr>
              <a:t>GOES images of Pony Express fire: 08-13-2013</a:t>
            </a:r>
          </a:p>
        </p:txBody>
      </p:sp>
    </p:spTree>
  </p:cSld>
  <p:clrMapOvr>
    <a:masterClrMapping/>
  </p:clrMapOvr>
  <p:transition xmlns:p14="http://schemas.microsoft.com/office/powerpoint/2010/mai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fflerInstalledAircraft_SMAL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3866"/>
          </a:xfrm>
          <a:prstGeom prst="rect">
            <a:avLst/>
          </a:prstGeom>
          <a:noFill/>
        </p:spPr>
      </p:pic>
      <p:sp>
        <p:nvSpPr>
          <p:cNvPr id="2" name="Title 1"/>
          <p:cNvSpPr>
            <a:spLocks noGrp="1"/>
          </p:cNvSpPr>
          <p:nvPr>
            <p:ph type="title"/>
          </p:nvPr>
        </p:nvSpPr>
        <p:spPr>
          <a:xfrm>
            <a:off x="0" y="274638"/>
            <a:ext cx="9144000" cy="1143000"/>
          </a:xfrm>
          <a:noFill/>
        </p:spPr>
        <p:txBody>
          <a:bodyPr>
            <a:normAutofit fontScale="90000"/>
          </a:bodyPr>
          <a:lstStyle/>
          <a:p>
            <a:r>
              <a:rPr lang="en-US" b="1" dirty="0" smtClean="0">
                <a:solidFill>
                  <a:srgbClr val="FFFF00"/>
                </a:solidFill>
              </a:rPr>
              <a:t>Muffler Installed on Aircraft</a:t>
            </a:r>
            <a:br>
              <a:rPr lang="en-US" b="1" dirty="0" smtClean="0">
                <a:solidFill>
                  <a:srgbClr val="FFFF00"/>
                </a:solidFill>
              </a:rPr>
            </a:br>
            <a:r>
              <a:rPr lang="en-US" b="1" dirty="0" smtClean="0">
                <a:solidFill>
                  <a:srgbClr val="FFFF00"/>
                </a:solidFill>
              </a:rPr>
              <a:t>(installation and photo by John </a:t>
            </a:r>
            <a:r>
              <a:rPr lang="en-US" b="1" dirty="0" err="1" smtClean="0">
                <a:solidFill>
                  <a:srgbClr val="FFFF00"/>
                </a:solidFill>
              </a:rPr>
              <a:t>Hubbe</a:t>
            </a:r>
            <a:r>
              <a:rPr lang="en-US" b="1" dirty="0" smtClean="0">
                <a:solidFill>
                  <a:srgbClr val="FFFF00"/>
                </a:solidFill>
              </a:rPr>
              <a:t>)</a:t>
            </a:r>
            <a:endParaRPr lang="en-US" b="1" dirty="0">
              <a:solidFill>
                <a:srgbClr val="FFFF00"/>
              </a:solidFill>
            </a:endParaRPr>
          </a:p>
        </p:txBody>
      </p:sp>
    </p:spTree>
    <p:extLst>
      <p:ext uri="{BB962C8B-B14F-4D97-AF65-F5344CB8AC3E}">
        <p14:creationId xmlns:p14="http://schemas.microsoft.com/office/powerpoint/2010/main" val="175906155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17 July 2013 Research Flight to Biomass Burning Smoke in Idaho</a:t>
            </a:r>
            <a:endParaRPr lang="en-US" dirty="0"/>
          </a:p>
        </p:txBody>
      </p:sp>
      <p:sp>
        <p:nvSpPr>
          <p:cNvPr id="4" name="TextBox 3"/>
          <p:cNvSpPr txBox="1"/>
          <p:nvPr/>
        </p:nvSpPr>
        <p:spPr>
          <a:xfrm>
            <a:off x="457200" y="2257956"/>
            <a:ext cx="8519904" cy="3539431"/>
          </a:xfrm>
          <a:prstGeom prst="rect">
            <a:avLst/>
          </a:prstGeom>
          <a:noFill/>
        </p:spPr>
        <p:txBody>
          <a:bodyPr wrap="square" rtlCol="0">
            <a:spAutoFit/>
          </a:bodyPr>
          <a:lstStyle/>
          <a:p>
            <a:r>
              <a:rPr lang="en-US" sz="2800" dirty="0" smtClean="0"/>
              <a:t>Words of Dr. Jennifer Comstock, PNNL:  </a:t>
            </a:r>
            <a:br>
              <a:rPr lang="en-US" sz="2800" dirty="0" smtClean="0"/>
            </a:br>
            <a:endParaRPr lang="en-US" sz="2800" dirty="0" smtClean="0"/>
          </a:p>
          <a:p>
            <a:r>
              <a:rPr lang="en-US" sz="2800" dirty="0" smtClean="0"/>
              <a:t>“A successful research flight was completed yesterday into several fire plumes over the Salmon River Mountains in Idaho.”</a:t>
            </a:r>
          </a:p>
          <a:p>
            <a:endParaRPr lang="en-US" sz="2800" dirty="0"/>
          </a:p>
          <a:p>
            <a:endParaRPr lang="en-US" sz="2800" dirty="0" smtClean="0"/>
          </a:p>
          <a:p>
            <a:r>
              <a:rPr lang="en-US" sz="2800" dirty="0" smtClean="0"/>
              <a:t>Rough Creek and Ridge fires of Idaho were studied.</a:t>
            </a:r>
            <a:endParaRPr lang="en-US" sz="2800" dirty="0"/>
          </a:p>
        </p:txBody>
      </p:sp>
    </p:spTree>
    <p:extLst>
      <p:ext uri="{BB962C8B-B14F-4D97-AF65-F5344CB8AC3E}">
        <p14:creationId xmlns:p14="http://schemas.microsoft.com/office/powerpoint/2010/main" val="163979895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16"/>
            <a:ext cx="8229600" cy="1038884"/>
          </a:xfrm>
        </p:spPr>
        <p:txBody>
          <a:bodyPr/>
          <a:lstStyle/>
          <a:p>
            <a:r>
              <a:rPr lang="en-US" dirty="0" smtClean="0"/>
              <a:t>Fire Descriptions</a:t>
            </a:r>
            <a:endParaRPr lang="en-US" dirty="0"/>
          </a:p>
        </p:txBody>
      </p:sp>
      <p:pic>
        <p:nvPicPr>
          <p:cNvPr id="4" name="Picture 3" descr="RoughCreekFire17July2013NearOrBord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94112"/>
            <a:ext cx="4572000" cy="4930768"/>
          </a:xfrm>
          <a:prstGeom prst="rect">
            <a:avLst/>
          </a:prstGeom>
        </p:spPr>
      </p:pic>
      <p:pic>
        <p:nvPicPr>
          <p:cNvPr id="5" name="Picture 4" descr="pineCreekFireNearBoise17July201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614414"/>
            <a:ext cx="4572000" cy="4401911"/>
          </a:xfrm>
          <a:prstGeom prst="rect">
            <a:avLst/>
          </a:prstGeom>
        </p:spPr>
      </p:pic>
    </p:spTree>
    <p:extLst>
      <p:ext uri="{BB962C8B-B14F-4D97-AF65-F5344CB8AC3E}">
        <p14:creationId xmlns:p14="http://schemas.microsoft.com/office/powerpoint/2010/main" val="41975315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7July2013IdahoFlightDETAILSneaSouthrFire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42900"/>
            <a:ext cx="9144000" cy="6151260"/>
          </a:xfrm>
          <a:prstGeom prst="rect">
            <a:avLst/>
          </a:prstGeom>
        </p:spPr>
      </p:pic>
      <p:sp>
        <p:nvSpPr>
          <p:cNvPr id="2" name="Title 1"/>
          <p:cNvSpPr>
            <a:spLocks noGrp="1"/>
          </p:cNvSpPr>
          <p:nvPr>
            <p:ph type="title"/>
          </p:nvPr>
        </p:nvSpPr>
        <p:spPr/>
        <p:txBody>
          <a:bodyPr/>
          <a:lstStyle/>
          <a:p>
            <a:r>
              <a:rPr lang="en-US" dirty="0" smtClean="0"/>
              <a:t>Flight Track</a:t>
            </a:r>
            <a:endParaRPr lang="en-US" dirty="0"/>
          </a:p>
        </p:txBody>
      </p:sp>
      <p:sp>
        <p:nvSpPr>
          <p:cNvPr id="6" name="TextBox 5"/>
          <p:cNvSpPr txBox="1"/>
          <p:nvPr/>
        </p:nvSpPr>
        <p:spPr>
          <a:xfrm>
            <a:off x="6494742" y="3614901"/>
            <a:ext cx="2649258" cy="523220"/>
          </a:xfrm>
          <a:prstGeom prst="rect">
            <a:avLst/>
          </a:prstGeom>
          <a:noFill/>
        </p:spPr>
        <p:txBody>
          <a:bodyPr wrap="none" rtlCol="0">
            <a:spAutoFit/>
          </a:bodyPr>
          <a:lstStyle/>
          <a:p>
            <a:r>
              <a:rPr lang="en-US" sz="2800" dirty="0" smtClean="0">
                <a:solidFill>
                  <a:srgbClr val="FFFF00"/>
                </a:solidFill>
              </a:rPr>
              <a:t>Rough Creek Fire</a:t>
            </a:r>
            <a:endParaRPr lang="en-US" sz="2800" dirty="0">
              <a:solidFill>
                <a:srgbClr val="FFFF00"/>
              </a:solidFill>
            </a:endParaRPr>
          </a:p>
        </p:txBody>
      </p:sp>
      <p:sp>
        <p:nvSpPr>
          <p:cNvPr id="7" name="TextBox 6"/>
          <p:cNvSpPr txBox="1"/>
          <p:nvPr/>
        </p:nvSpPr>
        <p:spPr>
          <a:xfrm>
            <a:off x="3997884" y="4798579"/>
            <a:ext cx="2361193" cy="523220"/>
          </a:xfrm>
          <a:prstGeom prst="rect">
            <a:avLst/>
          </a:prstGeom>
          <a:noFill/>
        </p:spPr>
        <p:txBody>
          <a:bodyPr wrap="none" rtlCol="0">
            <a:spAutoFit/>
          </a:bodyPr>
          <a:lstStyle/>
          <a:p>
            <a:r>
              <a:rPr lang="en-US" sz="2800" dirty="0" smtClean="0">
                <a:solidFill>
                  <a:srgbClr val="FFFF00"/>
                </a:solidFill>
              </a:rPr>
              <a:t>Pine Creek Fire</a:t>
            </a:r>
            <a:endParaRPr lang="en-US" sz="2800" dirty="0">
              <a:solidFill>
                <a:srgbClr val="FFFF00"/>
              </a:solidFill>
            </a:endParaRPr>
          </a:p>
        </p:txBody>
      </p:sp>
      <p:sp>
        <p:nvSpPr>
          <p:cNvPr id="8" name="TextBox 7"/>
          <p:cNvSpPr txBox="1"/>
          <p:nvPr/>
        </p:nvSpPr>
        <p:spPr>
          <a:xfrm>
            <a:off x="134129" y="1417638"/>
            <a:ext cx="2441694" cy="523220"/>
          </a:xfrm>
          <a:prstGeom prst="rect">
            <a:avLst/>
          </a:prstGeom>
          <a:noFill/>
        </p:spPr>
        <p:txBody>
          <a:bodyPr wrap="none" rtlCol="0">
            <a:spAutoFit/>
          </a:bodyPr>
          <a:lstStyle/>
          <a:p>
            <a:r>
              <a:rPr lang="en-US" sz="2800" dirty="0" smtClean="0">
                <a:solidFill>
                  <a:srgbClr val="FFFF00"/>
                </a:solidFill>
              </a:rPr>
              <a:t>To Richland WA</a:t>
            </a:r>
            <a:endParaRPr lang="en-US" sz="2800" dirty="0">
              <a:solidFill>
                <a:srgbClr val="FFFF00"/>
              </a:solidFill>
            </a:endParaRPr>
          </a:p>
        </p:txBody>
      </p:sp>
    </p:spTree>
    <p:extLst>
      <p:ext uri="{BB962C8B-B14F-4D97-AF65-F5344CB8AC3E}">
        <p14:creationId xmlns:p14="http://schemas.microsoft.com/office/powerpoint/2010/main" val="306248697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TSI </a:t>
            </a:r>
            <a:r>
              <a:rPr lang="en-US" dirty="0" err="1" smtClean="0"/>
              <a:t>Neph</a:t>
            </a:r>
            <a:r>
              <a:rPr lang="en-US" dirty="0" smtClean="0"/>
              <a:t> and PSAP Data In Flight</a:t>
            </a:r>
            <a:endParaRPr lang="en-US" dirty="0"/>
          </a:p>
        </p:txBody>
      </p:sp>
      <p:pic>
        <p:nvPicPr>
          <p:cNvPr id="4" name="Picture 3" descr="nephData17July2013InFireMidIdah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3450" y="1279700"/>
            <a:ext cx="7620000" cy="2540000"/>
          </a:xfrm>
          <a:prstGeom prst="rect">
            <a:avLst/>
          </a:prstGeom>
        </p:spPr>
      </p:pic>
      <p:pic>
        <p:nvPicPr>
          <p:cNvPr id="5" name="Picture 4" descr="psapData17July2013InFireMidIdah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3450" y="3960823"/>
            <a:ext cx="7620000" cy="2540000"/>
          </a:xfrm>
          <a:prstGeom prst="rect">
            <a:avLst/>
          </a:prstGeom>
        </p:spPr>
      </p:pic>
    </p:spTree>
    <p:extLst>
      <p:ext uri="{BB962C8B-B14F-4D97-AF65-F5344CB8AC3E}">
        <p14:creationId xmlns:p14="http://schemas.microsoft.com/office/powerpoint/2010/main" val="104558834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sonatorProperti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6115" y="660400"/>
            <a:ext cx="8559800" cy="6197600"/>
          </a:xfrm>
          <a:prstGeom prst="rect">
            <a:avLst/>
          </a:prstGeom>
        </p:spPr>
      </p:pic>
      <p:sp>
        <p:nvSpPr>
          <p:cNvPr id="5" name="TextBox 4"/>
          <p:cNvSpPr txBox="1"/>
          <p:nvPr/>
        </p:nvSpPr>
        <p:spPr>
          <a:xfrm>
            <a:off x="3310782" y="2887579"/>
            <a:ext cx="4417946" cy="461665"/>
          </a:xfrm>
          <a:prstGeom prst="rect">
            <a:avLst/>
          </a:prstGeom>
          <a:noFill/>
        </p:spPr>
        <p:txBody>
          <a:bodyPr wrap="none" rtlCol="0">
            <a:spAutoFit/>
          </a:bodyPr>
          <a:lstStyle/>
          <a:p>
            <a:r>
              <a:rPr lang="en-US" sz="2400" b="1" dirty="0" smtClean="0"/>
              <a:t>Bad calibration caused problems. </a:t>
            </a:r>
            <a:endParaRPr lang="en-US" sz="2400" b="1" dirty="0"/>
          </a:p>
        </p:txBody>
      </p:sp>
      <p:cxnSp>
        <p:nvCxnSpPr>
          <p:cNvPr id="7" name="Straight Arrow Connector 6"/>
          <p:cNvCxnSpPr/>
          <p:nvPr/>
        </p:nvCxnSpPr>
        <p:spPr>
          <a:xfrm flipH="1">
            <a:off x="3690708" y="3349244"/>
            <a:ext cx="151970" cy="938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83595"/>
            <a:ext cx="8229600" cy="973751"/>
          </a:xfrm>
        </p:spPr>
        <p:txBody>
          <a:bodyPr/>
          <a:lstStyle/>
          <a:p>
            <a:r>
              <a:rPr lang="en-US" dirty="0" smtClean="0"/>
              <a:t>Acoustic Resonator Properties</a:t>
            </a:r>
            <a:endParaRPr lang="en-US" dirty="0"/>
          </a:p>
        </p:txBody>
      </p:sp>
    </p:spTree>
    <p:extLst>
      <p:ext uri="{BB962C8B-B14F-4D97-AF65-F5344CB8AC3E}">
        <p14:creationId xmlns:p14="http://schemas.microsoft.com/office/powerpoint/2010/main" val="291902650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bsorptio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809679"/>
            <a:ext cx="8839200" cy="5842000"/>
          </a:xfrm>
          <a:prstGeom prst="rect">
            <a:avLst/>
          </a:prstGeom>
        </p:spPr>
      </p:pic>
      <p:sp>
        <p:nvSpPr>
          <p:cNvPr id="2" name="Title 1"/>
          <p:cNvSpPr>
            <a:spLocks noGrp="1"/>
          </p:cNvSpPr>
          <p:nvPr>
            <p:ph type="title"/>
          </p:nvPr>
        </p:nvSpPr>
        <p:spPr>
          <a:xfrm>
            <a:off x="370360" y="0"/>
            <a:ext cx="8229600" cy="741362"/>
          </a:xfrm>
        </p:spPr>
        <p:txBody>
          <a:bodyPr>
            <a:normAutofit fontScale="90000"/>
          </a:bodyPr>
          <a:lstStyle/>
          <a:p>
            <a:r>
              <a:rPr lang="en-US" dirty="0" smtClean="0"/>
              <a:t>355 nm Absorption: Still Too Noisy!!</a:t>
            </a:r>
            <a:endParaRPr lang="en-US" dirty="0"/>
          </a:p>
        </p:txBody>
      </p:sp>
      <p:sp>
        <p:nvSpPr>
          <p:cNvPr id="5" name="TextBox 4"/>
          <p:cNvSpPr txBox="1"/>
          <p:nvPr/>
        </p:nvSpPr>
        <p:spPr>
          <a:xfrm>
            <a:off x="3137101" y="1324256"/>
            <a:ext cx="2510799" cy="369332"/>
          </a:xfrm>
          <a:prstGeom prst="rect">
            <a:avLst/>
          </a:prstGeom>
          <a:noFill/>
        </p:spPr>
        <p:txBody>
          <a:bodyPr wrap="none" rtlCol="0">
            <a:spAutoFit/>
          </a:bodyPr>
          <a:lstStyle/>
          <a:p>
            <a:r>
              <a:rPr lang="en-US" b="1" dirty="0" smtClean="0"/>
              <a:t>Bad Acoustic Calibration</a:t>
            </a:r>
            <a:endParaRPr lang="en-US" b="1" dirty="0"/>
          </a:p>
        </p:txBody>
      </p:sp>
      <p:cxnSp>
        <p:nvCxnSpPr>
          <p:cNvPr id="7" name="Straight Arrow Connector 6"/>
          <p:cNvCxnSpPr/>
          <p:nvPr/>
        </p:nvCxnSpPr>
        <p:spPr>
          <a:xfrm flipH="1">
            <a:off x="3408477" y="1878254"/>
            <a:ext cx="336506" cy="922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895615" y="1878254"/>
            <a:ext cx="347362" cy="922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602530" y="4222812"/>
            <a:ext cx="2957924" cy="369332"/>
          </a:xfrm>
          <a:prstGeom prst="rect">
            <a:avLst/>
          </a:prstGeom>
          <a:solidFill>
            <a:schemeClr val="bg1"/>
          </a:solidFill>
        </p:spPr>
        <p:txBody>
          <a:bodyPr wrap="none" rtlCol="0">
            <a:spAutoFit/>
          </a:bodyPr>
          <a:lstStyle/>
          <a:p>
            <a:r>
              <a:rPr lang="en-US" dirty="0" smtClean="0"/>
              <a:t>Background Noise TOO HIGH! </a:t>
            </a:r>
            <a:endParaRPr lang="en-US" dirty="0"/>
          </a:p>
        </p:txBody>
      </p:sp>
      <p:cxnSp>
        <p:nvCxnSpPr>
          <p:cNvPr id="13" name="Straight Arrow Connector 12"/>
          <p:cNvCxnSpPr/>
          <p:nvPr/>
        </p:nvCxnSpPr>
        <p:spPr>
          <a:xfrm flipH="1" flipV="1">
            <a:off x="4244314" y="3137257"/>
            <a:ext cx="911822" cy="11072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63123" y="3875192"/>
            <a:ext cx="2480166" cy="369332"/>
          </a:xfrm>
          <a:prstGeom prst="rect">
            <a:avLst/>
          </a:prstGeom>
          <a:solidFill>
            <a:srgbClr val="FFFFFF"/>
          </a:solidFill>
        </p:spPr>
        <p:txBody>
          <a:bodyPr wrap="none" rtlCol="0">
            <a:spAutoFit/>
          </a:bodyPr>
          <a:lstStyle/>
          <a:p>
            <a:r>
              <a:rPr lang="en-US" dirty="0" smtClean="0"/>
              <a:t>Bad Zero Propagates ???</a:t>
            </a:r>
            <a:endParaRPr lang="en-US" dirty="0"/>
          </a:p>
        </p:txBody>
      </p:sp>
      <p:cxnSp>
        <p:nvCxnSpPr>
          <p:cNvPr id="18" name="Straight Arrow Connector 17"/>
          <p:cNvCxnSpPr/>
          <p:nvPr/>
        </p:nvCxnSpPr>
        <p:spPr>
          <a:xfrm flipH="1" flipV="1">
            <a:off x="3408477" y="3137257"/>
            <a:ext cx="184536" cy="8250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231793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05"/>
            <a:ext cx="8229600" cy="713218"/>
          </a:xfrm>
        </p:spPr>
        <p:txBody>
          <a:bodyPr>
            <a:normAutofit fontScale="90000"/>
          </a:bodyPr>
          <a:lstStyle/>
          <a:p>
            <a:r>
              <a:rPr lang="en-US" dirty="0" smtClean="0"/>
              <a:t>355 nm Scattering: Excellent </a:t>
            </a:r>
            <a:r>
              <a:rPr lang="en-US" dirty="0" smtClean="0">
                <a:sym typeface="Wingdings"/>
              </a:rPr>
              <a:t></a:t>
            </a:r>
            <a:endParaRPr lang="en-US" dirty="0"/>
          </a:p>
        </p:txBody>
      </p:sp>
      <p:pic>
        <p:nvPicPr>
          <p:cNvPr id="4" name="Picture 3" descr="355nmScatteringQuickLoo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35879"/>
            <a:ext cx="9144000" cy="5825817"/>
          </a:xfrm>
          <a:prstGeom prst="rect">
            <a:avLst/>
          </a:prstGeom>
        </p:spPr>
      </p:pic>
    </p:spTree>
    <p:extLst>
      <p:ext uri="{BB962C8B-B14F-4D97-AF65-F5344CB8AC3E}">
        <p14:creationId xmlns:p14="http://schemas.microsoft.com/office/powerpoint/2010/main" val="266795962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strumentProperti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2600" y="978993"/>
            <a:ext cx="8178800" cy="5842000"/>
          </a:xfrm>
          <a:prstGeom prst="rect">
            <a:avLst/>
          </a:prstGeom>
        </p:spPr>
      </p:pic>
      <p:sp>
        <p:nvSpPr>
          <p:cNvPr id="2" name="Title 1"/>
          <p:cNvSpPr>
            <a:spLocks noGrp="1"/>
          </p:cNvSpPr>
          <p:nvPr>
            <p:ph type="title"/>
          </p:nvPr>
        </p:nvSpPr>
        <p:spPr>
          <a:xfrm>
            <a:off x="0" y="24960"/>
            <a:ext cx="9144000" cy="954033"/>
          </a:xfrm>
        </p:spPr>
        <p:txBody>
          <a:bodyPr>
            <a:normAutofit fontScale="90000"/>
          </a:bodyPr>
          <a:lstStyle/>
          <a:p>
            <a:r>
              <a:rPr lang="en-US" dirty="0" smtClean="0"/>
              <a:t>Laser Power and Instrument Temperature </a:t>
            </a:r>
            <a:r>
              <a:rPr lang="en-US" dirty="0" smtClean="0">
                <a:sym typeface="Wingdings"/>
              </a:rPr>
              <a:t></a:t>
            </a:r>
            <a:endParaRPr lang="en-US" dirty="0"/>
          </a:p>
        </p:txBody>
      </p:sp>
    </p:spTree>
    <p:extLst>
      <p:ext uri="{BB962C8B-B14F-4D97-AF65-F5344CB8AC3E}">
        <p14:creationId xmlns:p14="http://schemas.microsoft.com/office/powerpoint/2010/main" val="159562782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09747"/>
          </a:xfrm>
        </p:spPr>
        <p:txBody>
          <a:bodyPr/>
          <a:lstStyle/>
          <a:p>
            <a:r>
              <a:rPr lang="en-US" dirty="0" smtClean="0"/>
              <a:t>19 July 2013 Flight</a:t>
            </a:r>
            <a:endParaRPr lang="en-US" dirty="0"/>
          </a:p>
        </p:txBody>
      </p:sp>
      <p:sp>
        <p:nvSpPr>
          <p:cNvPr id="3" name="TextBox 2"/>
          <p:cNvSpPr txBox="1"/>
          <p:nvPr/>
        </p:nvSpPr>
        <p:spPr>
          <a:xfrm>
            <a:off x="457200" y="936502"/>
            <a:ext cx="8229600" cy="3416320"/>
          </a:xfrm>
          <a:prstGeom prst="rect">
            <a:avLst/>
          </a:prstGeom>
          <a:noFill/>
        </p:spPr>
        <p:txBody>
          <a:bodyPr wrap="square" rtlCol="0">
            <a:spAutoFit/>
          </a:bodyPr>
          <a:lstStyle/>
          <a:p>
            <a:r>
              <a:rPr lang="en-US" dirty="0"/>
              <a:t>PSC to Ridge Fire at 11500 ft.</a:t>
            </a:r>
          </a:p>
          <a:p>
            <a:r>
              <a:rPr lang="en-US" dirty="0"/>
              <a:t>Flew down to Summit fire, not as pronounced plume.</a:t>
            </a:r>
          </a:p>
          <a:p>
            <a:r>
              <a:rPr lang="en-US" dirty="0"/>
              <a:t>Turned back toward Ridge Fire and flew downwind of plume perpendicular to plume flow. </a:t>
            </a:r>
          </a:p>
          <a:p>
            <a:r>
              <a:rPr lang="en-US" dirty="0"/>
              <a:t>First leg @13000 ft.</a:t>
            </a:r>
          </a:p>
          <a:p>
            <a:r>
              <a:rPr lang="en-US" dirty="0"/>
              <a:t>Next leg at 10,000 </a:t>
            </a:r>
            <a:r>
              <a:rPr lang="en-US" dirty="0" err="1"/>
              <a:t>ft</a:t>
            </a:r>
            <a:r>
              <a:rPr lang="en-US" dirty="0"/>
              <a:t> 5 miles downwind from first leg.</a:t>
            </a:r>
          </a:p>
          <a:p>
            <a:r>
              <a:rPr lang="en-US" dirty="0"/>
              <a:t>Next leg at 11,000 </a:t>
            </a:r>
            <a:r>
              <a:rPr lang="en-US" dirty="0" err="1"/>
              <a:t>ft</a:t>
            </a:r>
            <a:r>
              <a:rPr lang="en-US" dirty="0"/>
              <a:t> centered on Ridge plume, reversed and did same line at 12,000 ft. Last leg at 13,000 ft</a:t>
            </a:r>
            <a:r>
              <a:rPr lang="en-US" dirty="0" smtClean="0"/>
              <a:t>.</a:t>
            </a:r>
          </a:p>
          <a:p>
            <a:endParaRPr lang="en-US" dirty="0"/>
          </a:p>
          <a:p>
            <a:r>
              <a:rPr lang="en-US" b="1" dirty="0"/>
              <a:t>Pine and Ridge fires were raging. Went 22 miles downwind from fire. Circled around and did the pattern again only in the plume of the ridge fire. Last pass was through the column of the main plume for Ridge fire (thick dark black smoke).</a:t>
            </a:r>
          </a:p>
        </p:txBody>
      </p:sp>
    </p:spTree>
    <p:extLst>
      <p:ext uri="{BB962C8B-B14F-4D97-AF65-F5344CB8AC3E}">
        <p14:creationId xmlns:p14="http://schemas.microsoft.com/office/powerpoint/2010/main" val="3687825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5"/>
          <p:cNvSpPr txBox="1">
            <a:spLocks noChangeArrowheads="1"/>
          </p:cNvSpPr>
          <p:nvPr/>
        </p:nvSpPr>
        <p:spPr bwMode="auto">
          <a:xfrm>
            <a:off x="0" y="762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800" b="1">
                <a:solidFill>
                  <a:srgbClr val="000000"/>
                </a:solidFill>
                <a:latin typeface="Calibri" charset="0"/>
                <a:cs typeface="Times New Roman" charset="0"/>
              </a:rPr>
              <a:t>Biomass Burning</a:t>
            </a:r>
          </a:p>
        </p:txBody>
      </p:sp>
      <p:cxnSp>
        <p:nvCxnSpPr>
          <p:cNvPr id="6" name="Straight Connector 5"/>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8195" name="Picture 5" descr="firemap.2012121-2012130.2048x10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990600"/>
            <a:ext cx="853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6"/>
          <p:cNvSpPr>
            <a:spLocks noChangeArrowheads="1"/>
          </p:cNvSpPr>
          <p:nvPr/>
        </p:nvSpPr>
        <p:spPr bwMode="auto">
          <a:xfrm>
            <a:off x="6950075" y="5916613"/>
            <a:ext cx="197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defTabSz="914400" fontAlgn="base">
              <a:spcBef>
                <a:spcPct val="0"/>
              </a:spcBef>
              <a:spcAft>
                <a:spcPct val="0"/>
              </a:spcAft>
            </a:pPr>
            <a:r>
              <a:rPr lang="en-US" sz="1400">
                <a:solidFill>
                  <a:prstClr val="black"/>
                </a:solidFill>
                <a:latin typeface="Arial" charset="0"/>
                <a:ea typeface="ＭＳ Ｐゴシック" charset="0"/>
                <a:cs typeface="Arial" charset="0"/>
              </a:rPr>
              <a:t>C. Ichoku and R. Kahn</a:t>
            </a:r>
          </a:p>
        </p:txBody>
      </p:sp>
      <p:sp>
        <p:nvSpPr>
          <p:cNvPr id="8197" name="Rectangle 3"/>
          <p:cNvSpPr>
            <a:spLocks noChangeArrowheads="1"/>
          </p:cNvSpPr>
          <p:nvPr/>
        </p:nvSpPr>
        <p:spPr bwMode="auto">
          <a:xfrm>
            <a:off x="304800" y="923925"/>
            <a:ext cx="853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a:solidFill>
                  <a:srgbClr val="FFFF00"/>
                </a:solidFill>
                <a:latin typeface="Chalkboard" charset="0"/>
                <a:ea typeface="ＭＳ Ｐゴシック" charset="0"/>
                <a:cs typeface="Chalkboard" charset="0"/>
              </a:rPr>
              <a:t>Global Fire Activity                           </a:t>
            </a:r>
            <a:r>
              <a:rPr lang="en-US" sz="1200">
                <a:solidFill>
                  <a:srgbClr val="FFFF00"/>
                </a:solidFill>
                <a:latin typeface="Chalkboard" charset="0"/>
                <a:ea typeface="ＭＳ Ｐゴシック" charset="0"/>
                <a:cs typeface="Chalkboard" charset="0"/>
              </a:rPr>
              <a:t>MODIS Fire detections for 10 days: Apr 30 – May 9, 2012</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538" y="0"/>
            <a:ext cx="8997462" cy="1143000"/>
          </a:xfrm>
        </p:spPr>
        <p:txBody>
          <a:bodyPr>
            <a:normAutofit/>
          </a:bodyPr>
          <a:lstStyle/>
          <a:p>
            <a:r>
              <a:rPr lang="en-US" dirty="0" smtClean="0">
                <a:solidFill>
                  <a:srgbClr val="FFFF00"/>
                </a:solidFill>
              </a:rPr>
              <a:t>Ridge and Summit Fires</a:t>
            </a:r>
            <a:br>
              <a:rPr lang="en-US" dirty="0" smtClean="0">
                <a:solidFill>
                  <a:srgbClr val="FFFF00"/>
                </a:solidFill>
              </a:rPr>
            </a:br>
            <a:r>
              <a:rPr lang="en-US" sz="1400" b="1" dirty="0">
                <a:solidFill>
                  <a:srgbClr val="FFFF00"/>
                </a:solidFill>
              </a:rPr>
              <a:t>(from http://</a:t>
            </a:r>
            <a:r>
              <a:rPr lang="en-US" sz="1400" b="1" dirty="0" err="1">
                <a:solidFill>
                  <a:srgbClr val="FFFF00"/>
                </a:solidFill>
              </a:rPr>
              <a:t>www.idahostatesman.com</a:t>
            </a:r>
            <a:r>
              <a:rPr lang="en-US" sz="1400" b="1" dirty="0">
                <a:solidFill>
                  <a:srgbClr val="FFFF00"/>
                </a:solidFill>
              </a:rPr>
              <a:t>/2013/07/18/2659851/ridge-fire-grows-more-than-600.</a:t>
            </a:r>
            <a:r>
              <a:rPr lang="en-US" sz="1400" b="1" dirty="0" smtClean="0">
                <a:solidFill>
                  <a:srgbClr val="FFFF00"/>
                </a:solidFill>
              </a:rPr>
              <a:t>html) </a:t>
            </a:r>
            <a:endParaRPr lang="en-US" sz="1400" b="1" dirty="0">
              <a:solidFill>
                <a:srgbClr val="FFFF00"/>
              </a:solidFill>
            </a:endParaRPr>
          </a:p>
        </p:txBody>
      </p:sp>
      <p:pic>
        <p:nvPicPr>
          <p:cNvPr id="6" name="Picture 5" descr="SummitFir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5096" y="3080523"/>
            <a:ext cx="5008904" cy="3756678"/>
          </a:xfrm>
          <a:prstGeom prst="rect">
            <a:avLst/>
          </a:prstGeom>
        </p:spPr>
      </p:pic>
      <p:pic>
        <p:nvPicPr>
          <p:cNvPr id="4" name="Picture 3" descr="RidgeFir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538" y="1143000"/>
            <a:ext cx="5087816" cy="3815862"/>
          </a:xfrm>
          <a:prstGeom prst="rect">
            <a:avLst/>
          </a:prstGeom>
        </p:spPr>
      </p:pic>
    </p:spTree>
    <p:extLst>
      <p:ext uri="{BB962C8B-B14F-4D97-AF65-F5344CB8AC3E}">
        <p14:creationId xmlns:p14="http://schemas.microsoft.com/office/powerpoint/2010/main" val="393536362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ightTrac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1461" y="0"/>
            <a:ext cx="6389077" cy="6389077"/>
          </a:xfrm>
          <a:prstGeom prst="rect">
            <a:avLst/>
          </a:prstGeom>
        </p:spPr>
      </p:pic>
      <p:sp>
        <p:nvSpPr>
          <p:cNvPr id="2" name="Title 1"/>
          <p:cNvSpPr>
            <a:spLocks noGrp="1"/>
          </p:cNvSpPr>
          <p:nvPr>
            <p:ph type="title"/>
          </p:nvPr>
        </p:nvSpPr>
        <p:spPr/>
        <p:txBody>
          <a:bodyPr/>
          <a:lstStyle/>
          <a:p>
            <a:r>
              <a:rPr lang="en-US" dirty="0" smtClean="0"/>
              <a:t>Flight Track: Pasco to Central Idaho</a:t>
            </a:r>
            <a:endParaRPr lang="en-US" dirty="0"/>
          </a:p>
        </p:txBody>
      </p:sp>
    </p:spTree>
    <p:extLst>
      <p:ext uri="{BB962C8B-B14F-4D97-AF65-F5344CB8AC3E}">
        <p14:creationId xmlns:p14="http://schemas.microsoft.com/office/powerpoint/2010/main" val="180431860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0"/>
            <a:ext cx="9144000" cy="1143000"/>
          </a:xfrm>
        </p:spPr>
        <p:txBody>
          <a:bodyPr>
            <a:normAutofit fontScale="90000"/>
          </a:bodyPr>
          <a:lstStyle/>
          <a:p>
            <a:r>
              <a:rPr lang="en-US" dirty="0" smtClean="0"/>
              <a:t>Light Absorption (old muffler)</a:t>
            </a:r>
            <a:br>
              <a:rPr lang="en-US" dirty="0" smtClean="0"/>
            </a:br>
            <a:r>
              <a:rPr lang="en-US" dirty="0" smtClean="0"/>
              <a:t>Very noisy data in flight</a:t>
            </a:r>
            <a:endParaRPr lang="en-US" dirty="0"/>
          </a:p>
        </p:txBody>
      </p:sp>
      <p:pic>
        <p:nvPicPr>
          <p:cNvPr id="4" name="Picture 3"/>
          <p:cNvPicPr>
            <a:picLocks noChangeAspect="1"/>
          </p:cNvPicPr>
          <p:nvPr/>
        </p:nvPicPr>
        <p:blipFill>
          <a:blip r:embed="rId2"/>
          <a:stretch>
            <a:fillRect/>
          </a:stretch>
        </p:blipFill>
        <p:spPr>
          <a:xfrm>
            <a:off x="0" y="1310177"/>
            <a:ext cx="4572000" cy="347168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4308" y="3797469"/>
            <a:ext cx="4572000" cy="2727000"/>
          </a:xfrm>
          <a:prstGeom prst="rect">
            <a:avLst/>
          </a:prstGeom>
        </p:spPr>
      </p:pic>
    </p:spTree>
    <p:extLst>
      <p:ext uri="{BB962C8B-B14F-4D97-AF65-F5344CB8AC3E}">
        <p14:creationId xmlns:p14="http://schemas.microsoft.com/office/powerpoint/2010/main" val="86974082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Scattering Data Good</a:t>
            </a:r>
            <a:endParaRPr lang="en-US" dirty="0"/>
          </a:p>
        </p:txBody>
      </p:sp>
      <p:pic>
        <p:nvPicPr>
          <p:cNvPr id="4" name="Picture 3" descr="355nmBscaQuickLoo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9131" y="1830753"/>
            <a:ext cx="6172200" cy="3848100"/>
          </a:xfrm>
          <a:prstGeom prst="rect">
            <a:avLst/>
          </a:prstGeom>
        </p:spPr>
      </p:pic>
    </p:spTree>
    <p:extLst>
      <p:ext uri="{BB962C8B-B14F-4D97-AF65-F5344CB8AC3E}">
        <p14:creationId xmlns:p14="http://schemas.microsoft.com/office/powerpoint/2010/main" val="400675979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State Parameters: Temperature Went high for awhile in flight</a:t>
            </a:r>
            <a:endParaRPr lang="en-US" dirty="0"/>
          </a:p>
        </p:txBody>
      </p:sp>
      <p:pic>
        <p:nvPicPr>
          <p:cNvPr id="4" name="Picture 3" descr="355nmStateParamsQuickLoo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2400" y="1820985"/>
            <a:ext cx="6286500" cy="3860800"/>
          </a:xfrm>
          <a:prstGeom prst="rect">
            <a:avLst/>
          </a:prstGeom>
        </p:spPr>
      </p:pic>
    </p:spTree>
    <p:extLst>
      <p:ext uri="{BB962C8B-B14F-4D97-AF65-F5344CB8AC3E}">
        <p14:creationId xmlns:p14="http://schemas.microsoft.com/office/powerpoint/2010/main" val="33382867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9"/>
            <a:ext cx="8229600" cy="702285"/>
          </a:xfrm>
        </p:spPr>
        <p:txBody>
          <a:bodyPr>
            <a:normAutofit fontScale="90000"/>
          </a:bodyPr>
          <a:lstStyle/>
          <a:p>
            <a:r>
              <a:rPr lang="en-US" dirty="0" smtClean="0"/>
              <a:t>23 July 2013 Flight</a:t>
            </a:r>
            <a:endParaRPr lang="en-US" dirty="0"/>
          </a:p>
        </p:txBody>
      </p:sp>
      <p:sp>
        <p:nvSpPr>
          <p:cNvPr id="4" name="TextBox 3"/>
          <p:cNvSpPr txBox="1"/>
          <p:nvPr/>
        </p:nvSpPr>
        <p:spPr>
          <a:xfrm>
            <a:off x="342812" y="566615"/>
            <a:ext cx="8229600" cy="923330"/>
          </a:xfrm>
          <a:prstGeom prst="rect">
            <a:avLst/>
          </a:prstGeom>
          <a:noFill/>
        </p:spPr>
        <p:txBody>
          <a:bodyPr wrap="square" rtlCol="0">
            <a:spAutoFit/>
          </a:bodyPr>
          <a:lstStyle/>
          <a:p>
            <a:r>
              <a:rPr lang="en-US" dirty="0"/>
              <a:t>AAF conducted two crew-training flights today, both doing sampling at the Sunnyside Turnoff fire in Central Oregon, with partial payload</a:t>
            </a:r>
            <a:r>
              <a:rPr lang="en-US" dirty="0" smtClean="0"/>
              <a:t>.</a:t>
            </a:r>
          </a:p>
          <a:p>
            <a:r>
              <a:rPr lang="en-US" dirty="0" smtClean="0"/>
              <a:t>TURNED OUT TO BE A GOOD DAY FOR PHOTOACOUSTICS </a:t>
            </a:r>
            <a:r>
              <a:rPr lang="en-US" dirty="0" smtClean="0">
                <a:sym typeface="Wingdings"/>
              </a:rPr>
              <a:t></a:t>
            </a:r>
            <a:endParaRPr lang="en-US" dirty="0"/>
          </a:p>
        </p:txBody>
      </p:sp>
      <p:pic>
        <p:nvPicPr>
          <p:cNvPr id="5" name="Picture 4" descr="lg_fire_nifc_2013-07-2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621369"/>
            <a:ext cx="5462954" cy="5236631"/>
          </a:xfrm>
          <a:prstGeom prst="rect">
            <a:avLst/>
          </a:prstGeom>
        </p:spPr>
      </p:pic>
      <p:pic>
        <p:nvPicPr>
          <p:cNvPr id="6" name="Picture 5" descr="DSCN4782_SunnysideFir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5000" y="2334847"/>
            <a:ext cx="4572000" cy="3426933"/>
          </a:xfrm>
          <a:prstGeom prst="rect">
            <a:avLst/>
          </a:prstGeom>
        </p:spPr>
      </p:pic>
      <p:cxnSp>
        <p:nvCxnSpPr>
          <p:cNvPr id="8" name="Straight Arrow Connector 7"/>
          <p:cNvCxnSpPr/>
          <p:nvPr/>
        </p:nvCxnSpPr>
        <p:spPr>
          <a:xfrm flipH="1">
            <a:off x="6008077" y="967154"/>
            <a:ext cx="1475154" cy="2540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535616" y="1965515"/>
            <a:ext cx="2286616" cy="369332"/>
          </a:xfrm>
          <a:prstGeom prst="rect">
            <a:avLst/>
          </a:prstGeom>
          <a:noFill/>
        </p:spPr>
        <p:txBody>
          <a:bodyPr wrap="none" rtlCol="0">
            <a:spAutoFit/>
          </a:bodyPr>
          <a:lstStyle/>
          <a:p>
            <a:r>
              <a:rPr lang="en-US" dirty="0" smtClean="0"/>
              <a:t>Fire View from Tarmac</a:t>
            </a:r>
            <a:endParaRPr lang="en-US" dirty="0"/>
          </a:p>
        </p:txBody>
      </p:sp>
    </p:spTree>
    <p:extLst>
      <p:ext uri="{BB962C8B-B14F-4D97-AF65-F5344CB8AC3E}">
        <p14:creationId xmlns:p14="http://schemas.microsoft.com/office/powerpoint/2010/main" val="199966906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73"/>
            <a:ext cx="9144000" cy="692516"/>
          </a:xfrm>
        </p:spPr>
        <p:txBody>
          <a:bodyPr>
            <a:normAutofit fontScale="90000"/>
          </a:bodyPr>
          <a:lstStyle/>
          <a:p>
            <a:r>
              <a:rPr lang="en-US" dirty="0" smtClean="0"/>
              <a:t>Light Scattering And Absorption at 355 nm</a:t>
            </a:r>
            <a:endParaRPr lang="en-US" dirty="0"/>
          </a:p>
        </p:txBody>
      </p:sp>
      <p:pic>
        <p:nvPicPr>
          <p:cNvPr id="4" name="Picture 3" descr="BabsQUICKloo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15153" y="2886109"/>
            <a:ext cx="4825023" cy="3616290"/>
          </a:xfrm>
          <a:prstGeom prst="rect">
            <a:avLst/>
          </a:prstGeom>
        </p:spPr>
      </p:pic>
      <p:pic>
        <p:nvPicPr>
          <p:cNvPr id="5" name="Picture 4" descr="BscaQUICKloo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330" y="717489"/>
            <a:ext cx="4468815" cy="2945973"/>
          </a:xfrm>
          <a:prstGeom prst="rect">
            <a:avLst/>
          </a:prstGeom>
        </p:spPr>
      </p:pic>
      <p:sp>
        <p:nvSpPr>
          <p:cNvPr id="6" name="TextBox 5"/>
          <p:cNvSpPr txBox="1"/>
          <p:nvPr/>
        </p:nvSpPr>
        <p:spPr>
          <a:xfrm>
            <a:off x="498231" y="5117178"/>
            <a:ext cx="2838224" cy="369332"/>
          </a:xfrm>
          <a:prstGeom prst="rect">
            <a:avLst/>
          </a:prstGeom>
          <a:noFill/>
        </p:spPr>
        <p:txBody>
          <a:bodyPr wrap="none" rtlCol="0">
            <a:spAutoFit/>
          </a:bodyPr>
          <a:lstStyle/>
          <a:p>
            <a:r>
              <a:rPr lang="en-US" b="1" dirty="0" smtClean="0"/>
              <a:t>FIRE PLUME PENETRATIONS</a:t>
            </a:r>
            <a:endParaRPr lang="en-US" b="1" dirty="0"/>
          </a:p>
        </p:txBody>
      </p:sp>
      <p:cxnSp>
        <p:nvCxnSpPr>
          <p:cNvPr id="8" name="Straight Arrow Connector 7"/>
          <p:cNvCxnSpPr/>
          <p:nvPr/>
        </p:nvCxnSpPr>
        <p:spPr>
          <a:xfrm flipV="1">
            <a:off x="1230923" y="3663462"/>
            <a:ext cx="947615" cy="14537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178538" y="2813538"/>
            <a:ext cx="1484924" cy="23036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930769" y="4142154"/>
            <a:ext cx="3077308" cy="975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6" idx="3"/>
          </p:cNvCxnSpPr>
          <p:nvPr/>
        </p:nvCxnSpPr>
        <p:spPr>
          <a:xfrm flipV="1">
            <a:off x="3336455" y="4611077"/>
            <a:ext cx="4332391" cy="6907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715000" y="2266461"/>
            <a:ext cx="2265990" cy="369332"/>
          </a:xfrm>
          <a:prstGeom prst="rect">
            <a:avLst/>
          </a:prstGeom>
          <a:noFill/>
        </p:spPr>
        <p:txBody>
          <a:bodyPr wrap="none" rtlCol="0">
            <a:spAutoFit/>
          </a:bodyPr>
          <a:lstStyle/>
          <a:p>
            <a:r>
              <a:rPr lang="en-US" b="1" dirty="0" smtClean="0"/>
              <a:t>USEFUL BABS DATA </a:t>
            </a:r>
            <a:r>
              <a:rPr lang="en-US" b="1" dirty="0" smtClean="0">
                <a:sym typeface="Wingdings"/>
              </a:rPr>
              <a:t></a:t>
            </a:r>
            <a:endParaRPr lang="en-US" b="1" dirty="0"/>
          </a:p>
        </p:txBody>
      </p:sp>
    </p:spTree>
    <p:extLst>
      <p:ext uri="{BB962C8B-B14F-4D97-AF65-F5344CB8AC3E}">
        <p14:creationId xmlns:p14="http://schemas.microsoft.com/office/powerpoint/2010/main" val="384027430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55747"/>
          </a:xfrm>
        </p:spPr>
        <p:txBody>
          <a:bodyPr>
            <a:normAutofit fontScale="90000"/>
          </a:bodyPr>
          <a:lstStyle/>
          <a:p>
            <a:r>
              <a:rPr lang="en-US" dirty="0" smtClean="0"/>
              <a:t>25 July 2013 Flight</a:t>
            </a:r>
            <a:endParaRPr lang="en-US" dirty="0"/>
          </a:p>
        </p:txBody>
      </p:sp>
      <p:sp>
        <p:nvSpPr>
          <p:cNvPr id="4" name="TextBox 3"/>
          <p:cNvSpPr txBox="1"/>
          <p:nvPr/>
        </p:nvSpPr>
        <p:spPr>
          <a:xfrm>
            <a:off x="1357923" y="555747"/>
            <a:ext cx="6135013" cy="369332"/>
          </a:xfrm>
          <a:prstGeom prst="rect">
            <a:avLst/>
          </a:prstGeom>
          <a:noFill/>
        </p:spPr>
        <p:txBody>
          <a:bodyPr wrap="none" rtlCol="0">
            <a:spAutoFit/>
          </a:bodyPr>
          <a:lstStyle/>
          <a:p>
            <a:r>
              <a:rPr lang="en-US" dirty="0" smtClean="0"/>
              <a:t>Sunnyside Turnoff Fire and Mt </a:t>
            </a:r>
            <a:r>
              <a:rPr lang="en-US" dirty="0" err="1" smtClean="0"/>
              <a:t>Batchelor</a:t>
            </a:r>
            <a:r>
              <a:rPr lang="en-US" dirty="0" smtClean="0"/>
              <a:t> Observatory </a:t>
            </a:r>
            <a:r>
              <a:rPr lang="en-US" dirty="0" err="1" smtClean="0"/>
              <a:t>Overflight</a:t>
            </a:r>
            <a:endParaRPr lang="en-US" dirty="0"/>
          </a:p>
        </p:txBody>
      </p:sp>
      <p:pic>
        <p:nvPicPr>
          <p:cNvPr id="6" name="Picture 5" descr="Google ChromeScreenSnapz0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0226" y="1064846"/>
            <a:ext cx="5992710" cy="5656385"/>
          </a:xfrm>
          <a:prstGeom prst="rect">
            <a:avLst/>
          </a:prstGeom>
        </p:spPr>
      </p:pic>
    </p:spTree>
    <p:extLst>
      <p:ext uri="{BB962C8B-B14F-4D97-AF65-F5344CB8AC3E}">
        <p14:creationId xmlns:p14="http://schemas.microsoft.com/office/powerpoint/2010/main" val="142865542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55747"/>
          </a:xfrm>
        </p:spPr>
        <p:txBody>
          <a:bodyPr>
            <a:normAutofit fontScale="90000"/>
          </a:bodyPr>
          <a:lstStyle/>
          <a:p>
            <a:r>
              <a:rPr lang="en-US" dirty="0" smtClean="0"/>
              <a:t>25 July 2013 Flight</a:t>
            </a:r>
            <a:endParaRPr lang="en-US" dirty="0"/>
          </a:p>
        </p:txBody>
      </p:sp>
      <p:sp>
        <p:nvSpPr>
          <p:cNvPr id="4" name="TextBox 3"/>
          <p:cNvSpPr txBox="1"/>
          <p:nvPr/>
        </p:nvSpPr>
        <p:spPr>
          <a:xfrm>
            <a:off x="1357923" y="555747"/>
            <a:ext cx="6135013" cy="646331"/>
          </a:xfrm>
          <a:prstGeom prst="rect">
            <a:avLst/>
          </a:prstGeom>
          <a:noFill/>
        </p:spPr>
        <p:txBody>
          <a:bodyPr wrap="none" rtlCol="0">
            <a:spAutoFit/>
          </a:bodyPr>
          <a:lstStyle/>
          <a:p>
            <a:r>
              <a:rPr lang="en-US" dirty="0" smtClean="0"/>
              <a:t>Sunnyside Turnoff Fire and Mt </a:t>
            </a:r>
            <a:r>
              <a:rPr lang="en-US" dirty="0" err="1" smtClean="0"/>
              <a:t>Batchelor</a:t>
            </a:r>
            <a:r>
              <a:rPr lang="en-US" dirty="0" smtClean="0"/>
              <a:t> Observatory </a:t>
            </a:r>
            <a:r>
              <a:rPr lang="en-US" dirty="0" err="1" smtClean="0"/>
              <a:t>Overflight</a:t>
            </a:r>
            <a:endParaRPr lang="en-US" dirty="0" smtClean="0"/>
          </a:p>
          <a:p>
            <a:r>
              <a:rPr lang="en-US" dirty="0" smtClean="0"/>
              <a:t>Also sampled this fire.</a:t>
            </a:r>
            <a:endParaRPr lang="en-US" dirty="0"/>
          </a:p>
        </p:txBody>
      </p:sp>
      <p:pic>
        <p:nvPicPr>
          <p:cNvPr id="3" name="Picture 2" descr="GoogleMapFlightOverview25July2013_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87721"/>
            <a:ext cx="9144000" cy="5570279"/>
          </a:xfrm>
          <a:prstGeom prst="rect">
            <a:avLst/>
          </a:prstGeom>
        </p:spPr>
      </p:pic>
      <p:cxnSp>
        <p:nvCxnSpPr>
          <p:cNvPr id="8" name="Straight Arrow Connector 7"/>
          <p:cNvCxnSpPr/>
          <p:nvPr/>
        </p:nvCxnSpPr>
        <p:spPr>
          <a:xfrm>
            <a:off x="3595077" y="1025769"/>
            <a:ext cx="185615" cy="11820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502230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sap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000" y="4110948"/>
            <a:ext cx="7620000" cy="2540000"/>
          </a:xfrm>
          <a:prstGeom prst="rect">
            <a:avLst/>
          </a:prstGeom>
        </p:spPr>
      </p:pic>
      <p:pic>
        <p:nvPicPr>
          <p:cNvPr id="17" name="Picture 16" descr="neph550nm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925079"/>
            <a:ext cx="7620000" cy="2540000"/>
          </a:xfrm>
          <a:prstGeom prst="rect">
            <a:avLst/>
          </a:prstGeom>
        </p:spPr>
      </p:pic>
      <p:sp>
        <p:nvSpPr>
          <p:cNvPr id="2" name="Title 1"/>
          <p:cNvSpPr>
            <a:spLocks noGrp="1"/>
          </p:cNvSpPr>
          <p:nvPr>
            <p:ph type="title"/>
          </p:nvPr>
        </p:nvSpPr>
        <p:spPr>
          <a:xfrm>
            <a:off x="457200" y="0"/>
            <a:ext cx="8229600" cy="555747"/>
          </a:xfrm>
        </p:spPr>
        <p:txBody>
          <a:bodyPr>
            <a:normAutofit fontScale="90000"/>
          </a:bodyPr>
          <a:lstStyle/>
          <a:p>
            <a:r>
              <a:rPr lang="en-US" dirty="0" smtClean="0"/>
              <a:t>25 July 2013 Flight</a:t>
            </a:r>
            <a:endParaRPr lang="en-US" dirty="0"/>
          </a:p>
        </p:txBody>
      </p:sp>
      <p:sp>
        <p:nvSpPr>
          <p:cNvPr id="4" name="TextBox 3"/>
          <p:cNvSpPr txBox="1"/>
          <p:nvPr/>
        </p:nvSpPr>
        <p:spPr>
          <a:xfrm>
            <a:off x="1357923" y="555747"/>
            <a:ext cx="6135013" cy="369332"/>
          </a:xfrm>
          <a:prstGeom prst="rect">
            <a:avLst/>
          </a:prstGeom>
          <a:noFill/>
        </p:spPr>
        <p:txBody>
          <a:bodyPr wrap="none" rtlCol="0">
            <a:spAutoFit/>
          </a:bodyPr>
          <a:lstStyle/>
          <a:p>
            <a:r>
              <a:rPr lang="en-US" dirty="0" smtClean="0"/>
              <a:t>Sunnyside Turnoff Fire and Mt </a:t>
            </a:r>
            <a:r>
              <a:rPr lang="en-US" dirty="0" err="1" smtClean="0"/>
              <a:t>Batchelor</a:t>
            </a:r>
            <a:r>
              <a:rPr lang="en-US" dirty="0" smtClean="0"/>
              <a:t> Observatory </a:t>
            </a:r>
            <a:r>
              <a:rPr lang="en-US" dirty="0" err="1" smtClean="0"/>
              <a:t>Overflight</a:t>
            </a:r>
            <a:endParaRPr lang="en-US" dirty="0"/>
          </a:p>
        </p:txBody>
      </p:sp>
      <p:sp>
        <p:nvSpPr>
          <p:cNvPr id="8" name="TextBox 7"/>
          <p:cNvSpPr txBox="1"/>
          <p:nvPr/>
        </p:nvSpPr>
        <p:spPr>
          <a:xfrm>
            <a:off x="1592384" y="3653693"/>
            <a:ext cx="4389130" cy="369332"/>
          </a:xfrm>
          <a:prstGeom prst="rect">
            <a:avLst/>
          </a:prstGeom>
          <a:noFill/>
        </p:spPr>
        <p:txBody>
          <a:bodyPr wrap="none" rtlCol="0">
            <a:spAutoFit/>
          </a:bodyPr>
          <a:lstStyle/>
          <a:p>
            <a:r>
              <a:rPr lang="en-US" dirty="0" smtClean="0"/>
              <a:t>Pretty thick smoke plumes with dark aerosol.</a:t>
            </a:r>
            <a:endParaRPr lang="en-US" dirty="0"/>
          </a:p>
        </p:txBody>
      </p:sp>
      <p:cxnSp>
        <p:nvCxnSpPr>
          <p:cNvPr id="10" name="Straight Arrow Connector 9"/>
          <p:cNvCxnSpPr/>
          <p:nvPr/>
        </p:nvCxnSpPr>
        <p:spPr>
          <a:xfrm flipV="1">
            <a:off x="2872154" y="3155462"/>
            <a:ext cx="527538" cy="4982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754923" y="4023025"/>
            <a:ext cx="283308" cy="14282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3"/>
          </p:cNvCxnSpPr>
          <p:nvPr/>
        </p:nvCxnSpPr>
        <p:spPr>
          <a:xfrm flipH="1" flipV="1">
            <a:off x="5509846" y="2969846"/>
            <a:ext cx="471668" cy="868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607538" y="4023025"/>
            <a:ext cx="373976" cy="1584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6133914" y="3048000"/>
            <a:ext cx="694778" cy="7903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222628" y="3979093"/>
            <a:ext cx="542378" cy="3663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83744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4400"/>
            <a:ext cx="5105400" cy="3970338"/>
          </a:xfrm>
          <a:prstGeom prst="rect">
            <a:avLst/>
          </a:prstGeom>
        </p:spPr>
        <p:txBody>
          <a:bodyPr>
            <a:spAutoFit/>
          </a:bodyPr>
          <a:lstStyle/>
          <a:p>
            <a:pPr marL="285750" indent="-285750" defTabSz="914400">
              <a:spcAft>
                <a:spcPts val="1200"/>
              </a:spcAft>
              <a:buFont typeface="Arial"/>
              <a:buChar char="•"/>
              <a:defRPr/>
            </a:pPr>
            <a:r>
              <a:rPr lang="en-US" sz="1600" dirty="0">
                <a:solidFill>
                  <a:prstClr val="black"/>
                </a:solidFill>
                <a:latin typeface="Arial"/>
                <a:ea typeface="ＭＳ Ｐゴシック" charset="0"/>
                <a:cs typeface="Arial"/>
              </a:rPr>
              <a:t>Black carbon exerts positive aerosol forcing (warming) - second only to CO</a:t>
            </a:r>
            <a:r>
              <a:rPr lang="en-US" sz="1600" baseline="-25000" dirty="0">
                <a:solidFill>
                  <a:prstClr val="black"/>
                </a:solidFill>
                <a:latin typeface="Arial"/>
                <a:ea typeface="ＭＳ Ｐゴシック" charset="0"/>
                <a:cs typeface="Arial"/>
              </a:rPr>
              <a:t>2</a:t>
            </a:r>
            <a:endParaRPr lang="en-US" sz="1600" dirty="0">
              <a:solidFill>
                <a:prstClr val="black"/>
              </a:solidFill>
              <a:latin typeface="Arial"/>
              <a:ea typeface="ＭＳ Ｐゴシック" charset="0"/>
              <a:cs typeface="Arial"/>
            </a:endParaRPr>
          </a:p>
          <a:p>
            <a:pPr marL="285750" indent="-285750" defTabSz="914400">
              <a:spcAft>
                <a:spcPts val="600"/>
              </a:spcAft>
              <a:buFont typeface="Arial"/>
              <a:buChar char="•"/>
              <a:defRPr/>
            </a:pPr>
            <a:r>
              <a:rPr lang="en-US" sz="1600" dirty="0">
                <a:solidFill>
                  <a:prstClr val="black"/>
                </a:solidFill>
                <a:latin typeface="Arial"/>
                <a:ea typeface="ＭＳ Ｐゴシック" charset="0"/>
                <a:cs typeface="Arial"/>
              </a:rPr>
              <a:t>Aerosol type can vary</a:t>
            </a:r>
          </a:p>
          <a:p>
            <a:pPr marL="742950" lvl="1" indent="-285750" defTabSz="914400">
              <a:defRPr/>
            </a:pPr>
            <a:r>
              <a:rPr lang="en-US" sz="1400" dirty="0">
                <a:solidFill>
                  <a:prstClr val="black"/>
                </a:solidFill>
                <a:latin typeface="Arial"/>
                <a:ea typeface="ＭＳ Ｐゴシック" charset="0"/>
                <a:cs typeface="Arial"/>
              </a:rPr>
              <a:t>Flaming phase favors BC production</a:t>
            </a:r>
          </a:p>
          <a:p>
            <a:pPr marL="742950" lvl="1" indent="-285750" defTabSz="914400">
              <a:defRPr/>
            </a:pPr>
            <a:r>
              <a:rPr lang="en-US" sz="1400" dirty="0">
                <a:solidFill>
                  <a:prstClr val="black"/>
                </a:solidFill>
                <a:latin typeface="Arial"/>
                <a:ea typeface="ＭＳ Ｐゴシック" charset="0"/>
                <a:cs typeface="Arial"/>
              </a:rPr>
              <a:t>Smoldering phase favors organic aerosol</a:t>
            </a:r>
          </a:p>
          <a:p>
            <a:pPr marL="742950" lvl="1" indent="-285750" defTabSz="914400">
              <a:spcAft>
                <a:spcPts val="600"/>
              </a:spcAft>
              <a:defRPr/>
            </a:pPr>
            <a:r>
              <a:rPr lang="en-US" sz="1400" dirty="0">
                <a:solidFill>
                  <a:prstClr val="black"/>
                </a:solidFill>
                <a:latin typeface="Arial"/>
                <a:ea typeface="ＭＳ Ｐゴシック" charset="0"/>
                <a:cs typeface="Arial"/>
              </a:rPr>
              <a:t>Fuel source</a:t>
            </a:r>
          </a:p>
          <a:p>
            <a:pPr marL="285750" indent="-285750" defTabSz="914400">
              <a:spcAft>
                <a:spcPts val="600"/>
              </a:spcAft>
              <a:buFont typeface="Arial"/>
              <a:buChar char="•"/>
              <a:defRPr/>
            </a:pPr>
            <a:r>
              <a:rPr lang="en-US" sz="1600" dirty="0">
                <a:solidFill>
                  <a:prstClr val="black"/>
                </a:solidFill>
                <a:latin typeface="Arial"/>
                <a:ea typeface="ＭＳ Ｐゴシック" charset="0"/>
                <a:cs typeface="Arial"/>
              </a:rPr>
              <a:t>BB is a significant source of brown carbon (BrC)</a:t>
            </a:r>
          </a:p>
          <a:p>
            <a:pPr lvl="1" defTabSz="914400">
              <a:defRPr/>
            </a:pPr>
            <a:r>
              <a:rPr lang="en-US" sz="1400" dirty="0">
                <a:solidFill>
                  <a:prstClr val="black"/>
                </a:solidFill>
                <a:latin typeface="Arial"/>
                <a:ea typeface="ＭＳ Ｐゴシック" charset="0"/>
                <a:cs typeface="Arial"/>
              </a:rPr>
              <a:t>Exhibits pronounced </a:t>
            </a:r>
            <a:r>
              <a:rPr lang="el-GR" sz="1400" dirty="0">
                <a:solidFill>
                  <a:prstClr val="black"/>
                </a:solidFill>
                <a:latin typeface="Arial"/>
                <a:ea typeface="ＭＳ Ｐゴシック" charset="0"/>
                <a:cs typeface="Arial"/>
              </a:rPr>
              <a:t>λ </a:t>
            </a:r>
            <a:r>
              <a:rPr lang="en-US" sz="1400" dirty="0">
                <a:solidFill>
                  <a:prstClr val="black"/>
                </a:solidFill>
                <a:latin typeface="Arial"/>
                <a:ea typeface="ＭＳ Ｐゴシック" charset="0"/>
                <a:cs typeface="Arial"/>
              </a:rPr>
              <a:t>dependence in absorption</a:t>
            </a:r>
          </a:p>
          <a:p>
            <a:pPr lvl="1" defTabSz="914400">
              <a:spcAft>
                <a:spcPts val="600"/>
              </a:spcAft>
              <a:defRPr/>
            </a:pPr>
            <a:r>
              <a:rPr lang="en-US" sz="1400" dirty="0">
                <a:solidFill>
                  <a:prstClr val="black"/>
                </a:solidFill>
                <a:latin typeface="Arial"/>
                <a:ea typeface="ＭＳ Ｐゴシック" charset="0"/>
                <a:cs typeface="Arial"/>
              </a:rPr>
              <a:t>Role at CCN (in contrast to BC)</a:t>
            </a:r>
          </a:p>
          <a:p>
            <a:pPr marL="285750" indent="-285750" defTabSz="914400">
              <a:buFont typeface="Arial"/>
              <a:buChar char="•"/>
              <a:defRPr/>
            </a:pPr>
            <a:r>
              <a:rPr lang="en-US" sz="1600" dirty="0">
                <a:solidFill>
                  <a:prstClr val="black"/>
                </a:solidFill>
                <a:latin typeface="Arial"/>
                <a:ea typeface="ＭＳ Ｐゴシック" charset="0"/>
                <a:cs typeface="Arial"/>
              </a:rPr>
              <a:t>Total climate forcing due to BB is estimated to be:                 </a:t>
            </a:r>
          </a:p>
          <a:p>
            <a:pPr defTabSz="914400">
              <a:spcAft>
                <a:spcPts val="600"/>
              </a:spcAft>
              <a:defRPr/>
            </a:pPr>
            <a:r>
              <a:rPr lang="en-US" sz="1600" dirty="0">
                <a:solidFill>
                  <a:srgbClr val="FF0000"/>
                </a:solidFill>
                <a:latin typeface="Arial"/>
                <a:ea typeface="ＭＳ Ｐゴシック" charset="0"/>
                <a:cs typeface="Arial"/>
              </a:rPr>
              <a:t>         -0.11 </a:t>
            </a:r>
            <a:r>
              <a:rPr lang="en-US" sz="1600" dirty="0">
                <a:solidFill>
                  <a:prstClr val="black"/>
                </a:solidFill>
                <a:latin typeface="Arial"/>
                <a:ea typeface="ＭＳ Ｐゴシック" charset="0"/>
                <a:cs typeface="Arial"/>
              </a:rPr>
              <a:t>(</a:t>
            </a:r>
            <a:r>
              <a:rPr lang="en-US" sz="1400" dirty="0">
                <a:solidFill>
                  <a:srgbClr val="FF0000"/>
                </a:solidFill>
                <a:latin typeface="Arial"/>
                <a:ea typeface="ＭＳ Ｐゴシック" charset="0"/>
                <a:cs typeface="Arial"/>
              </a:rPr>
              <a:t>-0.46 </a:t>
            </a:r>
            <a:r>
              <a:rPr lang="en-US" sz="1400" dirty="0">
                <a:solidFill>
                  <a:prstClr val="black"/>
                </a:solidFill>
                <a:latin typeface="Arial"/>
                <a:ea typeface="ＭＳ Ｐゴシック" charset="0"/>
                <a:cs typeface="Arial"/>
              </a:rPr>
              <a:t>to </a:t>
            </a:r>
            <a:r>
              <a:rPr lang="en-US" sz="1400" dirty="0">
                <a:solidFill>
                  <a:srgbClr val="FF0000"/>
                </a:solidFill>
                <a:latin typeface="Arial"/>
                <a:ea typeface="ＭＳ Ｐゴシック" charset="0"/>
                <a:cs typeface="Arial"/>
              </a:rPr>
              <a:t>+0.15</a:t>
            </a:r>
            <a:r>
              <a:rPr lang="en-US" sz="1400" dirty="0">
                <a:solidFill>
                  <a:prstClr val="black"/>
                </a:solidFill>
                <a:latin typeface="Arial"/>
                <a:ea typeface="ＭＳ Ｐゴシック" charset="0"/>
                <a:cs typeface="Arial"/>
              </a:rPr>
              <a:t>) </a:t>
            </a:r>
            <a:r>
              <a:rPr lang="en-US" sz="1600" dirty="0">
                <a:solidFill>
                  <a:srgbClr val="FF0000"/>
                </a:solidFill>
                <a:latin typeface="Arial"/>
                <a:ea typeface="ＭＳ Ｐゴシック" charset="0"/>
                <a:cs typeface="Arial"/>
              </a:rPr>
              <a:t>W m</a:t>
            </a:r>
            <a:r>
              <a:rPr lang="en-US" sz="1600" baseline="30000" dirty="0">
                <a:solidFill>
                  <a:srgbClr val="FF0000"/>
                </a:solidFill>
                <a:latin typeface="Arial"/>
                <a:ea typeface="ＭＳ Ｐゴシック" charset="0"/>
                <a:cs typeface="Arial"/>
              </a:rPr>
              <a:t>-2</a:t>
            </a:r>
            <a:r>
              <a:rPr lang="en-US" sz="1600" dirty="0">
                <a:solidFill>
                  <a:prstClr val="black"/>
                </a:solidFill>
                <a:latin typeface="Arial"/>
                <a:ea typeface="ＭＳ Ｐゴシック" charset="0"/>
                <a:cs typeface="Arial"/>
              </a:rPr>
              <a:t> </a:t>
            </a:r>
            <a:r>
              <a:rPr lang="en-US" sz="1400" dirty="0">
                <a:solidFill>
                  <a:prstClr val="black"/>
                </a:solidFill>
                <a:latin typeface="Arial"/>
                <a:ea typeface="ＭＳ Ｐゴシック" charset="0"/>
                <a:cs typeface="Arial"/>
              </a:rPr>
              <a:t>(Bond et al. 2013)</a:t>
            </a:r>
          </a:p>
          <a:p>
            <a:pPr lvl="1" defTabSz="914400">
              <a:spcAft>
                <a:spcPts val="1200"/>
              </a:spcAft>
              <a:defRPr/>
            </a:pPr>
            <a:r>
              <a:rPr lang="en-US" sz="1400" dirty="0">
                <a:solidFill>
                  <a:prstClr val="black"/>
                </a:solidFill>
                <a:latin typeface="Arial"/>
                <a:ea typeface="ＭＳ Ｐゴシック" charset="0"/>
                <a:cs typeface="Arial"/>
              </a:rPr>
              <a:t>Uncertainly reflects knowledge gaps in BC-cloud interactions &amp; BC interactions with co-emitted organic carbon</a:t>
            </a:r>
          </a:p>
        </p:txBody>
      </p:sp>
      <p:sp>
        <p:nvSpPr>
          <p:cNvPr id="9218" name="Text Box 5"/>
          <p:cNvSpPr txBox="1">
            <a:spLocks noChangeArrowheads="1"/>
          </p:cNvSpPr>
          <p:nvPr/>
        </p:nvSpPr>
        <p:spPr bwMode="auto">
          <a:xfrm>
            <a:off x="0" y="762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base">
              <a:lnSpc>
                <a:spcPts val="3200"/>
              </a:lnSpc>
              <a:spcBef>
                <a:spcPct val="0"/>
              </a:spcBef>
              <a:spcAft>
                <a:spcPct val="0"/>
              </a:spcAft>
            </a:pPr>
            <a:r>
              <a:rPr lang="en-US" sz="2800" b="1">
                <a:solidFill>
                  <a:srgbClr val="000000"/>
                </a:solidFill>
                <a:latin typeface="Calibri" charset="0"/>
                <a:cs typeface="Times New Roman" charset="0"/>
              </a:rPr>
              <a:t>Biomass Burn Aerosols  </a:t>
            </a:r>
          </a:p>
        </p:txBody>
      </p:sp>
      <p:cxnSp>
        <p:nvCxnSpPr>
          <p:cNvPr id="6" name="Straight Connector 5"/>
          <p:cNvCxnSpPr/>
          <p:nvPr/>
        </p:nvCxnSpPr>
        <p:spPr>
          <a:xfrm>
            <a:off x="228600" y="639763"/>
            <a:ext cx="868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9220" name="Picture 2" descr="ForcingFigure_Bond.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41875" y="914400"/>
            <a:ext cx="43021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124450" y="3200400"/>
            <a:ext cx="3773488" cy="1044575"/>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9222" name="Rectangle 9"/>
          <p:cNvSpPr>
            <a:spLocks noChangeArrowheads="1"/>
          </p:cNvSpPr>
          <p:nvPr/>
        </p:nvSpPr>
        <p:spPr bwMode="auto">
          <a:xfrm>
            <a:off x="7543800" y="6324600"/>
            <a:ext cx="1492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1400">
                <a:solidFill>
                  <a:prstClr val="black"/>
                </a:solidFill>
                <a:latin typeface="Arial" charset="0"/>
                <a:ea typeface="ＭＳ Ｐゴシック" charset="0"/>
                <a:cs typeface="Arial" charset="0"/>
              </a:rPr>
              <a:t>Bond et al. 2013</a:t>
            </a:r>
            <a:endParaRPr lang="en-US" sz="1400">
              <a:solidFill>
                <a:prstClr val="black"/>
              </a:solidFill>
              <a:latin typeface="Calibri" charset="0"/>
              <a:ea typeface="ＭＳ Ｐゴシック" charset="0"/>
              <a:cs typeface="ＭＳ Ｐゴシック" charset="0"/>
            </a:endParaRPr>
          </a:p>
        </p:txBody>
      </p:sp>
      <p:pic>
        <p:nvPicPr>
          <p:cNvPr id="9223" name="Picture 5" descr="SummitFir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4953000"/>
            <a:ext cx="2155825" cy="17446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4" name="TextBox 10"/>
          <p:cNvSpPr txBox="1">
            <a:spLocks noChangeArrowheads="1"/>
          </p:cNvSpPr>
          <p:nvPr/>
        </p:nvSpPr>
        <p:spPr bwMode="auto">
          <a:xfrm>
            <a:off x="3917950" y="6005513"/>
            <a:ext cx="1122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sz="1400">
                <a:solidFill>
                  <a:prstClr val="black"/>
                </a:solidFill>
                <a:latin typeface="Calibri" charset="0"/>
              </a:rPr>
              <a:t>BC dominate</a:t>
            </a:r>
          </a:p>
        </p:txBody>
      </p:sp>
      <p:sp>
        <p:nvSpPr>
          <p:cNvPr id="9225" name="TextBox 23"/>
          <p:cNvSpPr txBox="1">
            <a:spLocks noChangeArrowheads="1"/>
          </p:cNvSpPr>
          <p:nvPr/>
        </p:nvSpPr>
        <p:spPr bwMode="auto">
          <a:xfrm>
            <a:off x="147638" y="5638800"/>
            <a:ext cx="1249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sz="1400">
                <a:solidFill>
                  <a:prstClr val="black"/>
                </a:solidFill>
                <a:latin typeface="Calibri" charset="0"/>
              </a:rPr>
              <a:t>POA dominate</a:t>
            </a:r>
          </a:p>
        </p:txBody>
      </p:sp>
      <p:cxnSp>
        <p:nvCxnSpPr>
          <p:cNvPr id="14" name="Straight Arrow Connector 13"/>
          <p:cNvCxnSpPr/>
          <p:nvPr/>
        </p:nvCxnSpPr>
        <p:spPr>
          <a:xfrm flipV="1">
            <a:off x="1295400" y="5715000"/>
            <a:ext cx="609600" cy="76200"/>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2819400" y="5715000"/>
            <a:ext cx="1143000" cy="381000"/>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fflerInstalledAircraft_SMAL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3866"/>
          </a:xfrm>
          <a:prstGeom prst="rect">
            <a:avLst/>
          </a:prstGeom>
          <a:noFill/>
        </p:spPr>
      </p:pic>
      <p:sp>
        <p:nvSpPr>
          <p:cNvPr id="2" name="Title 1"/>
          <p:cNvSpPr>
            <a:spLocks noGrp="1"/>
          </p:cNvSpPr>
          <p:nvPr>
            <p:ph type="title"/>
          </p:nvPr>
        </p:nvSpPr>
        <p:spPr>
          <a:xfrm>
            <a:off x="0" y="274638"/>
            <a:ext cx="9144000" cy="1143000"/>
          </a:xfrm>
          <a:noFill/>
        </p:spPr>
        <p:txBody>
          <a:bodyPr>
            <a:normAutofit fontScale="90000"/>
          </a:bodyPr>
          <a:lstStyle/>
          <a:p>
            <a:r>
              <a:rPr lang="en-US" b="1" dirty="0" smtClean="0">
                <a:solidFill>
                  <a:srgbClr val="FFFF00"/>
                </a:solidFill>
              </a:rPr>
              <a:t>25 July 2013: First flight with the Muffler Model 2</a:t>
            </a:r>
            <a:br>
              <a:rPr lang="en-US" b="1" dirty="0" smtClean="0">
                <a:solidFill>
                  <a:srgbClr val="FFFF00"/>
                </a:solidFill>
              </a:rPr>
            </a:br>
            <a:r>
              <a:rPr lang="en-US" b="1" dirty="0" smtClean="0">
                <a:solidFill>
                  <a:srgbClr val="FFFF00"/>
                </a:solidFill>
              </a:rPr>
              <a:t>(installation and photo by John </a:t>
            </a:r>
            <a:r>
              <a:rPr lang="en-US" b="1" dirty="0" err="1" smtClean="0">
                <a:solidFill>
                  <a:srgbClr val="FFFF00"/>
                </a:solidFill>
              </a:rPr>
              <a:t>Hubbe</a:t>
            </a:r>
            <a:r>
              <a:rPr lang="en-US" b="1" dirty="0" smtClean="0">
                <a:solidFill>
                  <a:srgbClr val="FFFF00"/>
                </a:solidFill>
              </a:rPr>
              <a:t>)</a:t>
            </a:r>
            <a:endParaRPr lang="en-US" b="1" dirty="0">
              <a:solidFill>
                <a:srgbClr val="FFFF00"/>
              </a:solidFill>
            </a:endParaRPr>
          </a:p>
        </p:txBody>
      </p:sp>
    </p:spTree>
    <p:extLst>
      <p:ext uri="{BB962C8B-B14F-4D97-AF65-F5344CB8AC3E}">
        <p14:creationId xmlns:p14="http://schemas.microsoft.com/office/powerpoint/2010/main" val="322256891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9"/>
            <a:ext cx="8229600" cy="1143000"/>
          </a:xfrm>
        </p:spPr>
        <p:txBody>
          <a:bodyPr/>
          <a:lstStyle/>
          <a:p>
            <a:r>
              <a:rPr lang="en-US" dirty="0" smtClean="0"/>
              <a:t>Muffler 2 doesn’t help much!</a:t>
            </a:r>
            <a:endParaRPr lang="en-US" dirty="0"/>
          </a:p>
        </p:txBody>
      </p:sp>
      <p:pic>
        <p:nvPicPr>
          <p:cNvPr id="4" name="Picture 3" descr="23July2013Absorption355n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63257"/>
            <a:ext cx="4572000" cy="3426653"/>
          </a:xfrm>
          <a:prstGeom prst="rect">
            <a:avLst/>
          </a:prstGeom>
        </p:spPr>
      </p:pic>
      <p:pic>
        <p:nvPicPr>
          <p:cNvPr id="5" name="Picture 4" descr="25July2013Absorption355n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153869"/>
            <a:ext cx="4572000" cy="3436041"/>
          </a:xfrm>
          <a:prstGeom prst="rect">
            <a:avLst/>
          </a:prstGeom>
        </p:spPr>
      </p:pic>
      <p:sp>
        <p:nvSpPr>
          <p:cNvPr id="6" name="TextBox 5"/>
          <p:cNvSpPr txBox="1"/>
          <p:nvPr/>
        </p:nvSpPr>
        <p:spPr>
          <a:xfrm>
            <a:off x="1055078" y="5255845"/>
            <a:ext cx="7270590" cy="369332"/>
          </a:xfrm>
          <a:prstGeom prst="rect">
            <a:avLst/>
          </a:prstGeom>
          <a:noFill/>
        </p:spPr>
        <p:txBody>
          <a:bodyPr wrap="none" rtlCol="0">
            <a:spAutoFit/>
          </a:bodyPr>
          <a:lstStyle/>
          <a:p>
            <a:r>
              <a:rPr lang="en-US" b="1" dirty="0" smtClean="0"/>
              <a:t>Noise Equivalent Absorption is MUCH lower with muffler 1 than muffler 2.</a:t>
            </a:r>
            <a:endParaRPr lang="en-US" b="1" dirty="0"/>
          </a:p>
        </p:txBody>
      </p:sp>
      <p:cxnSp>
        <p:nvCxnSpPr>
          <p:cNvPr id="8" name="Straight Arrow Connector 7"/>
          <p:cNvCxnSpPr/>
          <p:nvPr/>
        </p:nvCxnSpPr>
        <p:spPr>
          <a:xfrm flipH="1" flipV="1">
            <a:off x="2432539" y="3292231"/>
            <a:ext cx="3663461" cy="20417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678615" y="3194538"/>
            <a:ext cx="244231" cy="2139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483853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July 2013 Scattering</a:t>
            </a:r>
            <a:endParaRPr lang="en-US" dirty="0"/>
          </a:p>
        </p:txBody>
      </p:sp>
      <p:pic>
        <p:nvPicPr>
          <p:cNvPr id="4" name="Picture 3" descr="25July2013Scattering355n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3953" y="1264137"/>
            <a:ext cx="7276123" cy="4305987"/>
          </a:xfrm>
          <a:prstGeom prst="rect">
            <a:avLst/>
          </a:prstGeom>
        </p:spPr>
      </p:pic>
      <p:sp>
        <p:nvSpPr>
          <p:cNvPr id="5" name="TextBox 4"/>
          <p:cNvSpPr txBox="1"/>
          <p:nvPr/>
        </p:nvSpPr>
        <p:spPr>
          <a:xfrm>
            <a:off x="947615" y="5940642"/>
            <a:ext cx="7510778" cy="369332"/>
          </a:xfrm>
          <a:prstGeom prst="rect">
            <a:avLst/>
          </a:prstGeom>
          <a:noFill/>
        </p:spPr>
        <p:txBody>
          <a:bodyPr wrap="none" rtlCol="0">
            <a:spAutoFit/>
          </a:bodyPr>
          <a:lstStyle/>
          <a:p>
            <a:r>
              <a:rPr lang="en-US" b="1" dirty="0" smtClean="0"/>
              <a:t>Some large scattering signals were observed  during various plume passages.</a:t>
            </a:r>
            <a:endParaRPr lang="en-US" b="1" dirty="0"/>
          </a:p>
        </p:txBody>
      </p:sp>
    </p:spTree>
    <p:extLst>
      <p:ext uri="{BB962C8B-B14F-4D97-AF65-F5344CB8AC3E}">
        <p14:creationId xmlns:p14="http://schemas.microsoft.com/office/powerpoint/2010/main" val="271088036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July 2013 Resonator Data</a:t>
            </a:r>
            <a:endParaRPr lang="en-US" dirty="0"/>
          </a:p>
        </p:txBody>
      </p:sp>
      <p:pic>
        <p:nvPicPr>
          <p:cNvPr id="4" name="Picture 3" descr="25July2013AbsorptionComponents355n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2661" y="1332523"/>
            <a:ext cx="6451600" cy="3848100"/>
          </a:xfrm>
          <a:prstGeom prst="rect">
            <a:avLst/>
          </a:prstGeom>
        </p:spPr>
      </p:pic>
      <p:sp>
        <p:nvSpPr>
          <p:cNvPr id="5" name="TextBox 4"/>
          <p:cNvSpPr txBox="1"/>
          <p:nvPr/>
        </p:nvSpPr>
        <p:spPr>
          <a:xfrm>
            <a:off x="1123462" y="5890846"/>
            <a:ext cx="1460105" cy="369332"/>
          </a:xfrm>
          <a:prstGeom prst="rect">
            <a:avLst/>
          </a:prstGeom>
          <a:noFill/>
        </p:spPr>
        <p:txBody>
          <a:bodyPr wrap="none" rtlCol="0">
            <a:spAutoFit/>
          </a:bodyPr>
          <a:lstStyle/>
          <a:p>
            <a:r>
              <a:rPr lang="en-US" dirty="0" smtClean="0"/>
              <a:t>All looks well.</a:t>
            </a:r>
            <a:endParaRPr lang="en-US" dirty="0"/>
          </a:p>
        </p:txBody>
      </p:sp>
    </p:spTree>
    <p:extLst>
      <p:ext uri="{BB962C8B-B14F-4D97-AF65-F5344CB8AC3E}">
        <p14:creationId xmlns:p14="http://schemas.microsoft.com/office/powerpoint/2010/main" val="146208541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a:t>
            </a:r>
            <a:endParaRPr lang="en-US" dirty="0"/>
          </a:p>
        </p:txBody>
      </p:sp>
      <p:sp>
        <p:nvSpPr>
          <p:cNvPr id="4" name="TextBox 3"/>
          <p:cNvSpPr txBox="1"/>
          <p:nvPr/>
        </p:nvSpPr>
        <p:spPr>
          <a:xfrm>
            <a:off x="1094154" y="2598615"/>
            <a:ext cx="7529262" cy="646331"/>
          </a:xfrm>
          <a:prstGeom prst="rect">
            <a:avLst/>
          </a:prstGeom>
          <a:noFill/>
        </p:spPr>
        <p:txBody>
          <a:bodyPr wrap="none" rtlCol="0">
            <a:spAutoFit/>
          </a:bodyPr>
          <a:lstStyle/>
          <a:p>
            <a:r>
              <a:rPr lang="en-US" dirty="0" smtClean="0"/>
              <a:t>Turns out, on the 25</a:t>
            </a:r>
            <a:r>
              <a:rPr lang="en-US" baseline="30000" dirty="0" smtClean="0"/>
              <a:t>th</a:t>
            </a:r>
            <a:r>
              <a:rPr lang="en-US" dirty="0" smtClean="0"/>
              <a:t> the muffler and inlet system was not set up </a:t>
            </a:r>
            <a:br>
              <a:rPr lang="en-US" dirty="0" smtClean="0"/>
            </a:br>
            <a:r>
              <a:rPr lang="en-US" dirty="0" smtClean="0"/>
              <a:t>properly.  Therefore we will have to wait until later to find out what is going on.</a:t>
            </a:r>
          </a:p>
        </p:txBody>
      </p:sp>
    </p:spTree>
    <p:extLst>
      <p:ext uri="{BB962C8B-B14F-4D97-AF65-F5344CB8AC3E}">
        <p14:creationId xmlns:p14="http://schemas.microsoft.com/office/powerpoint/2010/main" val="172009513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26 July 2013: Fire in South Central WA</a:t>
            </a:r>
            <a:endParaRPr lang="en-US" dirty="0"/>
          </a:p>
        </p:txBody>
      </p:sp>
      <p:pic>
        <p:nvPicPr>
          <p:cNvPr id="4" name="Picture 3" descr="map.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91223"/>
            <a:ext cx="9144000" cy="5595582"/>
          </a:xfrm>
          <a:prstGeom prst="rect">
            <a:avLst/>
          </a:prstGeom>
        </p:spPr>
      </p:pic>
    </p:spTree>
    <p:extLst>
      <p:ext uri="{BB962C8B-B14F-4D97-AF65-F5344CB8AC3E}">
        <p14:creationId xmlns:p14="http://schemas.microsoft.com/office/powerpoint/2010/main" val="272634963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26 July 2013: Fire in South Central WA</a:t>
            </a:r>
            <a:endParaRPr lang="en-US" dirty="0"/>
          </a:p>
        </p:txBody>
      </p:sp>
      <p:pic>
        <p:nvPicPr>
          <p:cNvPr id="3" name="Picture 2" descr="psap.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7077" y="937846"/>
            <a:ext cx="7620000" cy="2540000"/>
          </a:xfrm>
          <a:prstGeom prst="rect">
            <a:avLst/>
          </a:prstGeom>
        </p:spPr>
      </p:pic>
      <p:pic>
        <p:nvPicPr>
          <p:cNvPr id="5" name="Picture 4" descr="nep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3477846"/>
            <a:ext cx="7620000" cy="2540000"/>
          </a:xfrm>
          <a:prstGeom prst="rect">
            <a:avLst/>
          </a:prstGeom>
        </p:spPr>
      </p:pic>
      <p:sp>
        <p:nvSpPr>
          <p:cNvPr id="6" name="TextBox 5"/>
          <p:cNvSpPr txBox="1"/>
          <p:nvPr/>
        </p:nvSpPr>
        <p:spPr>
          <a:xfrm>
            <a:off x="605692" y="6145796"/>
            <a:ext cx="7780721" cy="646331"/>
          </a:xfrm>
          <a:prstGeom prst="rect">
            <a:avLst/>
          </a:prstGeom>
          <a:noFill/>
        </p:spPr>
        <p:txBody>
          <a:bodyPr wrap="none" rtlCol="0">
            <a:spAutoFit/>
          </a:bodyPr>
          <a:lstStyle/>
          <a:p>
            <a:r>
              <a:rPr lang="en-US" dirty="0" smtClean="0"/>
              <a:t>Looks like a fairly low single scattering albedo: actively burning fire, maybe brush.</a:t>
            </a:r>
          </a:p>
          <a:p>
            <a:r>
              <a:rPr lang="en-US" dirty="0" smtClean="0"/>
              <a:t>EXCELLENT coverage of the fire with many plume intercepts.</a:t>
            </a:r>
            <a:endParaRPr lang="en-US" dirty="0"/>
          </a:p>
        </p:txBody>
      </p:sp>
    </p:spTree>
    <p:extLst>
      <p:ext uri="{BB962C8B-B14F-4D97-AF65-F5344CB8AC3E}">
        <p14:creationId xmlns:p14="http://schemas.microsoft.com/office/powerpoint/2010/main" val="188613220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
            <a:ext cx="8229600" cy="897669"/>
          </a:xfrm>
        </p:spPr>
        <p:txBody>
          <a:bodyPr/>
          <a:lstStyle/>
          <a:p>
            <a:r>
              <a:rPr lang="en-US" dirty="0" smtClean="0"/>
              <a:t>355 nm Absorption with Muffler 2</a:t>
            </a:r>
            <a:endParaRPr lang="en-US" dirty="0"/>
          </a:p>
        </p:txBody>
      </p:sp>
      <p:pic>
        <p:nvPicPr>
          <p:cNvPr id="4" name="Picture 3" descr="pasABS26July201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4901" y="1271101"/>
            <a:ext cx="6172200" cy="4635500"/>
          </a:xfrm>
          <a:prstGeom prst="rect">
            <a:avLst/>
          </a:prstGeom>
        </p:spPr>
      </p:pic>
    </p:spTree>
    <p:extLst>
      <p:ext uri="{BB962C8B-B14F-4D97-AF65-F5344CB8AC3E}">
        <p14:creationId xmlns:p14="http://schemas.microsoft.com/office/powerpoint/2010/main" val="173775141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9"/>
            <a:ext cx="8229600" cy="1143000"/>
          </a:xfrm>
        </p:spPr>
        <p:txBody>
          <a:bodyPr/>
          <a:lstStyle/>
          <a:p>
            <a:r>
              <a:rPr lang="en-US" dirty="0" smtClean="0"/>
              <a:t>Muffler Comparison</a:t>
            </a:r>
            <a:endParaRPr lang="en-US" dirty="0"/>
          </a:p>
        </p:txBody>
      </p:sp>
      <p:sp>
        <p:nvSpPr>
          <p:cNvPr id="7" name="TextBox 6"/>
          <p:cNvSpPr txBox="1"/>
          <p:nvPr/>
        </p:nvSpPr>
        <p:spPr>
          <a:xfrm>
            <a:off x="1045308" y="1648231"/>
            <a:ext cx="1366931" cy="461665"/>
          </a:xfrm>
          <a:prstGeom prst="rect">
            <a:avLst/>
          </a:prstGeom>
          <a:noFill/>
        </p:spPr>
        <p:txBody>
          <a:bodyPr wrap="none" rtlCol="0">
            <a:spAutoFit/>
          </a:bodyPr>
          <a:lstStyle/>
          <a:p>
            <a:r>
              <a:rPr lang="en-US" sz="2400" b="1" dirty="0" smtClean="0"/>
              <a:t>Muffler 1</a:t>
            </a:r>
            <a:endParaRPr lang="en-US" sz="2400" b="1" dirty="0"/>
          </a:p>
        </p:txBody>
      </p:sp>
      <p:sp>
        <p:nvSpPr>
          <p:cNvPr id="9" name="TextBox 8"/>
          <p:cNvSpPr txBox="1"/>
          <p:nvPr/>
        </p:nvSpPr>
        <p:spPr>
          <a:xfrm>
            <a:off x="4015154" y="1648231"/>
            <a:ext cx="1579128" cy="461665"/>
          </a:xfrm>
          <a:prstGeom prst="rect">
            <a:avLst/>
          </a:prstGeom>
          <a:noFill/>
        </p:spPr>
        <p:txBody>
          <a:bodyPr wrap="none" rtlCol="0">
            <a:spAutoFit/>
          </a:bodyPr>
          <a:lstStyle/>
          <a:p>
            <a:r>
              <a:rPr lang="en-US" sz="2400" b="1" dirty="0" smtClean="0"/>
              <a:t>No Muffler</a:t>
            </a:r>
            <a:endParaRPr lang="en-US" sz="2400" b="1" dirty="0"/>
          </a:p>
        </p:txBody>
      </p:sp>
      <p:sp>
        <p:nvSpPr>
          <p:cNvPr id="10" name="TextBox 9"/>
          <p:cNvSpPr txBox="1"/>
          <p:nvPr/>
        </p:nvSpPr>
        <p:spPr>
          <a:xfrm>
            <a:off x="7043615" y="1648231"/>
            <a:ext cx="1366931" cy="461665"/>
          </a:xfrm>
          <a:prstGeom prst="rect">
            <a:avLst/>
          </a:prstGeom>
          <a:noFill/>
        </p:spPr>
        <p:txBody>
          <a:bodyPr wrap="none" rtlCol="0">
            <a:spAutoFit/>
          </a:bodyPr>
          <a:lstStyle/>
          <a:p>
            <a:r>
              <a:rPr lang="en-US" sz="2400" b="1" dirty="0" smtClean="0"/>
              <a:t>Muffler 2</a:t>
            </a:r>
            <a:endParaRPr lang="en-US" sz="2400" b="1" dirty="0"/>
          </a:p>
        </p:txBody>
      </p:sp>
      <p:pic>
        <p:nvPicPr>
          <p:cNvPr id="12" name="Picture 11" descr="BabsQUICKlook23July2013Detail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09896"/>
            <a:ext cx="3017520" cy="2261591"/>
          </a:xfrm>
          <a:prstGeom prst="rect">
            <a:avLst/>
          </a:prstGeom>
        </p:spPr>
      </p:pic>
      <p:pic>
        <p:nvPicPr>
          <p:cNvPr id="13" name="Picture 12" descr="25July2013DetailsAbsorptionComponents355n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17520" y="2109896"/>
            <a:ext cx="3017520" cy="2267787"/>
          </a:xfrm>
          <a:prstGeom prst="rect">
            <a:avLst/>
          </a:prstGeom>
        </p:spPr>
      </p:pic>
      <p:pic>
        <p:nvPicPr>
          <p:cNvPr id="14" name="Picture 13" descr="pasABS26July2013_moreDetail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5040" y="2105243"/>
            <a:ext cx="3017520" cy="2266244"/>
          </a:xfrm>
          <a:prstGeom prst="rect">
            <a:avLst/>
          </a:prstGeom>
        </p:spPr>
      </p:pic>
      <p:sp>
        <p:nvSpPr>
          <p:cNvPr id="15" name="TextBox 14"/>
          <p:cNvSpPr txBox="1"/>
          <p:nvPr/>
        </p:nvSpPr>
        <p:spPr>
          <a:xfrm>
            <a:off x="390769" y="5216769"/>
            <a:ext cx="6301725" cy="923330"/>
          </a:xfrm>
          <a:prstGeom prst="rect">
            <a:avLst/>
          </a:prstGeom>
          <a:noFill/>
        </p:spPr>
        <p:txBody>
          <a:bodyPr wrap="none" rtlCol="0">
            <a:spAutoFit/>
          </a:bodyPr>
          <a:lstStyle/>
          <a:p>
            <a:r>
              <a:rPr lang="en-US" dirty="0" smtClean="0"/>
              <a:t>Key Messages:</a:t>
            </a:r>
          </a:p>
          <a:p>
            <a:pPr marL="342900" indent="-342900">
              <a:buAutoNum type="arabicPeriod"/>
            </a:pPr>
            <a:r>
              <a:rPr lang="en-US" dirty="0" smtClean="0"/>
              <a:t>Mufflers help reduce acoustic noise (see red curves on each.)</a:t>
            </a:r>
          </a:p>
          <a:p>
            <a:pPr marL="342900" indent="-342900">
              <a:buAutoNum type="arabicPeriod"/>
            </a:pPr>
            <a:r>
              <a:rPr lang="en-US" dirty="0" smtClean="0"/>
              <a:t>Mufflers 1 and 2 are superficially similar in their effectiveness</a:t>
            </a:r>
            <a:endParaRPr lang="en-US" dirty="0"/>
          </a:p>
        </p:txBody>
      </p:sp>
    </p:spTree>
    <p:extLst>
      <p:ext uri="{BB962C8B-B14F-4D97-AF65-F5344CB8AC3E}">
        <p14:creationId xmlns:p14="http://schemas.microsoft.com/office/powerpoint/2010/main" val="236254250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9"/>
            <a:ext cx="8229600" cy="879237"/>
          </a:xfrm>
        </p:spPr>
        <p:txBody>
          <a:bodyPr/>
          <a:lstStyle/>
          <a:p>
            <a:r>
              <a:rPr lang="en-US" dirty="0" smtClean="0"/>
              <a:t>Muffler Comparison: More Details</a:t>
            </a:r>
            <a:endParaRPr lang="en-US" dirty="0"/>
          </a:p>
        </p:txBody>
      </p:sp>
      <p:sp>
        <p:nvSpPr>
          <p:cNvPr id="7" name="TextBox 6"/>
          <p:cNvSpPr txBox="1"/>
          <p:nvPr/>
        </p:nvSpPr>
        <p:spPr>
          <a:xfrm>
            <a:off x="2071077" y="890106"/>
            <a:ext cx="1366931" cy="461665"/>
          </a:xfrm>
          <a:prstGeom prst="rect">
            <a:avLst/>
          </a:prstGeom>
          <a:noFill/>
        </p:spPr>
        <p:txBody>
          <a:bodyPr wrap="none" rtlCol="0">
            <a:spAutoFit/>
          </a:bodyPr>
          <a:lstStyle/>
          <a:p>
            <a:r>
              <a:rPr lang="en-US" sz="2400" b="1" dirty="0" smtClean="0"/>
              <a:t>Muffler 1</a:t>
            </a:r>
            <a:endParaRPr lang="en-US" sz="2400" b="1" dirty="0"/>
          </a:p>
        </p:txBody>
      </p:sp>
      <p:sp>
        <p:nvSpPr>
          <p:cNvPr id="10" name="TextBox 9"/>
          <p:cNvSpPr txBox="1"/>
          <p:nvPr/>
        </p:nvSpPr>
        <p:spPr>
          <a:xfrm>
            <a:off x="6692494" y="890106"/>
            <a:ext cx="1366931" cy="461665"/>
          </a:xfrm>
          <a:prstGeom prst="rect">
            <a:avLst/>
          </a:prstGeom>
          <a:noFill/>
        </p:spPr>
        <p:txBody>
          <a:bodyPr wrap="none" rtlCol="0">
            <a:spAutoFit/>
          </a:bodyPr>
          <a:lstStyle/>
          <a:p>
            <a:r>
              <a:rPr lang="en-US" sz="2400" b="1" dirty="0" smtClean="0"/>
              <a:t>Muffler 2</a:t>
            </a:r>
            <a:endParaRPr lang="en-US" sz="2400" b="1" dirty="0"/>
          </a:p>
        </p:txBody>
      </p:sp>
      <p:sp>
        <p:nvSpPr>
          <p:cNvPr id="15" name="TextBox 14"/>
          <p:cNvSpPr txBox="1"/>
          <p:nvPr/>
        </p:nvSpPr>
        <p:spPr>
          <a:xfrm>
            <a:off x="390769" y="4953006"/>
            <a:ext cx="7930376" cy="1754327"/>
          </a:xfrm>
          <a:prstGeom prst="rect">
            <a:avLst/>
          </a:prstGeom>
          <a:noFill/>
        </p:spPr>
        <p:txBody>
          <a:bodyPr wrap="none" rtlCol="0">
            <a:spAutoFit/>
          </a:bodyPr>
          <a:lstStyle/>
          <a:p>
            <a:r>
              <a:rPr lang="en-US" dirty="0" smtClean="0"/>
              <a:t>Key Messages:</a:t>
            </a:r>
          </a:p>
          <a:p>
            <a:pPr marL="342900" indent="-342900">
              <a:buAutoNum type="arabicPeriod"/>
            </a:pPr>
            <a:r>
              <a:rPr lang="en-US" dirty="0" smtClean="0"/>
              <a:t>Mufflers help reduce acoustic noise (see red curves on each.)</a:t>
            </a:r>
          </a:p>
          <a:p>
            <a:pPr marL="342900" indent="-342900">
              <a:buAutoNum type="arabicPeriod"/>
            </a:pPr>
            <a:r>
              <a:rPr lang="en-US" dirty="0" smtClean="0"/>
              <a:t>Mufflers 1 and 2 are superficially similar in their effectiveness</a:t>
            </a:r>
          </a:p>
          <a:p>
            <a:pPr marL="342900" indent="-342900">
              <a:buAutoNum type="arabicPeriod"/>
            </a:pPr>
            <a:r>
              <a:rPr lang="en-US" dirty="0" smtClean="0"/>
              <a:t>Muffler 1 resulted in severe noise in the past, at times, that made for a bad PAS</a:t>
            </a:r>
            <a:br>
              <a:rPr lang="en-US" dirty="0" smtClean="0"/>
            </a:br>
            <a:r>
              <a:rPr lang="en-US" dirty="0" smtClean="0"/>
              <a:t>acoustic calibration.  </a:t>
            </a:r>
          </a:p>
          <a:p>
            <a:pPr marL="342900" indent="-342900">
              <a:buAutoNum type="arabicPeriod"/>
            </a:pPr>
            <a:r>
              <a:rPr lang="en-US" dirty="0" smtClean="0"/>
              <a:t>Next slide compares ambient pressure (higher likely more turbulent).</a:t>
            </a:r>
          </a:p>
        </p:txBody>
      </p:sp>
      <p:pic>
        <p:nvPicPr>
          <p:cNvPr id="3" name="Picture 2" descr="BabsQUICKlook23July2013_MoreDetail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623" y="1253803"/>
            <a:ext cx="4572000" cy="3513221"/>
          </a:xfrm>
          <a:prstGeom prst="rect">
            <a:avLst/>
          </a:prstGeom>
        </p:spPr>
      </p:pic>
      <p:pic>
        <p:nvPicPr>
          <p:cNvPr id="4" name="Picture 3" descr="pasABS26July2013_moreDetailsY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253803"/>
            <a:ext cx="4572000" cy="3520633"/>
          </a:xfrm>
          <a:prstGeom prst="rect">
            <a:avLst/>
          </a:prstGeom>
        </p:spPr>
      </p:pic>
    </p:spTree>
    <p:extLst>
      <p:ext uri="{BB962C8B-B14F-4D97-AF65-F5344CB8AC3E}">
        <p14:creationId xmlns:p14="http://schemas.microsoft.com/office/powerpoint/2010/main" val="10764998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NL Template">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87040</TotalTime>
  <Words>4311</Words>
  <Application>Microsoft Macintosh PowerPoint</Application>
  <PresentationFormat>On-screen Show (4:3)</PresentationFormat>
  <Paragraphs>606</Paragraphs>
  <Slides>154</Slides>
  <Notes>24</Notes>
  <HiddenSlides>0</HiddenSlides>
  <MMClips>4</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154</vt:i4>
      </vt:variant>
    </vt:vector>
  </HeadingPairs>
  <TitlesOfParts>
    <vt:vector size="163" baseType="lpstr">
      <vt:lpstr>Office Theme</vt:lpstr>
      <vt:lpstr>Blank Presentation</vt:lpstr>
      <vt:lpstr>1_Office Theme</vt:lpstr>
      <vt:lpstr>3_Office Theme</vt:lpstr>
      <vt:lpstr>2_Office Theme</vt:lpstr>
      <vt:lpstr>BNL Template</vt:lpstr>
      <vt:lpstr>25_Office Theme</vt:lpstr>
      <vt:lpstr>Equation</vt:lpstr>
      <vt:lpstr>Document</vt:lpstr>
      <vt:lpstr>Control #94</vt:lpstr>
      <vt:lpstr>BC  and  Climate (from Bond et al, 2013 JGR)</vt:lpstr>
      <vt:lpstr>Flight 13 August 2013 Highlights Project Goals</vt:lpstr>
      <vt:lpstr>Simulation of Smoke and Air Pollution</vt:lpstr>
      <vt:lpstr>Dramatic GOES Satellite Imagery of Fire Dynamics</vt:lpstr>
      <vt:lpstr>Another Example: Reno Smoke 18 Aug 2013</vt:lpstr>
      <vt:lpstr>Biomass Burn Observation Project (BBOP)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Study Region Pacific Northwest</vt:lpstr>
      <vt:lpstr>Pasco WA Airport</vt:lpstr>
      <vt:lpstr>Richland WA AERONET Site</vt:lpstr>
      <vt:lpstr>Fires: Satellite Imagery (blue circle is Reno: Red are fires)</vt:lpstr>
      <vt:lpstr>Some of our Previous Measurements of Biomass Burning Aerosol Optics</vt:lpstr>
      <vt:lpstr>Photoacoustic Measurements from the Twin Otter</vt:lpstr>
      <vt:lpstr>Vertical Profile 27 May 2003:  Pancaked Layers of Russian Forest Fire Smoke </vt:lpstr>
      <vt:lpstr>Fire Science Laboratory in Missoula Montana</vt:lpstr>
      <vt:lpstr>Fire Science Laboratory</vt:lpstr>
      <vt:lpstr>Fuels Tested at the Fire Science Laboratory</vt:lpstr>
      <vt:lpstr>PowerPoint Presentation</vt:lpstr>
      <vt:lpstr>PowerPoint Presentation</vt:lpstr>
      <vt:lpstr>1,000 Fires, Northern CA, Summer 2008:  Peak Smoke in Reno around local noon, July 10th.</vt:lpstr>
      <vt:lpstr>Reno Days in Photographs:  Similar Location and Sun Angle</vt:lpstr>
      <vt:lpstr>One Not So Fine Day in Reno </vt:lpstr>
      <vt:lpstr>Chemistry of Primary Smoke Emissions Varies Greatly Too!!!!!   (Aerodyne Aerosol Mass Spec measurements.)</vt:lpstr>
      <vt:lpstr>Urban and Biomass Aerosol</vt:lpstr>
      <vt:lpstr>PowerPoint Presentation</vt:lpstr>
      <vt:lpstr>DOE AAF G1 Aircraft</vt:lpstr>
      <vt:lpstr>Aircraft Inlet System</vt:lpstr>
      <vt:lpstr>DOE G1 Instrument Photos</vt:lpstr>
      <vt:lpstr>Photoacoustic Instrument Installation on Aircraft Rack</vt:lpstr>
      <vt:lpstr>Photoacoustic Instruments For Light Absorption Measurements</vt:lpstr>
      <vt:lpstr>PowerPoint Presentation</vt:lpstr>
      <vt:lpstr>Single Laser Photoacoustic Instrument:  Equation to Obtain the Light Absorption Coefficient</vt:lpstr>
      <vt:lpstr>Photoacoustic and Photothermal Rack</vt:lpstr>
      <vt:lpstr>Sound Spectrum During Flight on 10 July 2013</vt:lpstr>
      <vt:lpstr>Sound Spectrum Time Series in Cabin During 10 July 2013 Flight</vt:lpstr>
      <vt:lpstr>10 July 2013 Test Flight</vt:lpstr>
      <vt:lpstr>Light Absorption Measurements</vt:lpstr>
      <vt:lpstr>Light Scattering Measurements at 355 nm</vt:lpstr>
      <vt:lpstr>Post Flight Analysis</vt:lpstr>
      <vt:lpstr>Acoustic Muffler for  Photoacoustic Measurements:  First Design</vt:lpstr>
      <vt:lpstr>Acoustic Muffler Prototype: Irrigation tubing and screen, and acoustic foam on the sidewall</vt:lpstr>
      <vt:lpstr>Acoustic Muffler Installed on the Aircraft</vt:lpstr>
      <vt:lpstr>Acoustic Resistor for Low Frequency Damper: Wire Welding Tip with 0.025” Tube Diameter</vt:lpstr>
      <vt:lpstr>11 July 2013 Flight</vt:lpstr>
      <vt:lpstr>Backgrounds and Instrument Pressure</vt:lpstr>
      <vt:lpstr>11 July 2013 Absorption</vt:lpstr>
      <vt:lpstr>11 July 2013 Scattering Measurement</vt:lpstr>
      <vt:lpstr>Conclusion from the 10 and 11 July Flights</vt:lpstr>
      <vt:lpstr>15 July 2013 flight</vt:lpstr>
      <vt:lpstr>15 July 2013 Scattering Background </vt:lpstr>
      <vt:lpstr>15 July 2013 Scattering at 355 nm</vt:lpstr>
      <vt:lpstr>Improved Muffler: Add a bandstop filter</vt:lpstr>
      <vt:lpstr>Muffler Construction in Progress</vt:lpstr>
      <vt:lpstr>Testing the Muffler</vt:lpstr>
      <vt:lpstr>Sound Attenuate of -84 dB at 1500 Hz!</vt:lpstr>
      <vt:lpstr>Reality Check: Sound Transmission by An Equivalent Length of Tubing</vt:lpstr>
      <vt:lpstr>Results of Reality Check: Sound Transmission by An Equivalent Length of Tubing: Oscillates Around 0 dB</vt:lpstr>
      <vt:lpstr>Muffler Installed on Aircraft (installation and photo by John Hubbe)</vt:lpstr>
      <vt:lpstr>17 July 2013 Research Flight to Biomass Burning Smoke in Idaho</vt:lpstr>
      <vt:lpstr>Fire Descriptions</vt:lpstr>
      <vt:lpstr>Flight Track</vt:lpstr>
      <vt:lpstr>TSI Neph and PSAP Data In Flight</vt:lpstr>
      <vt:lpstr>Acoustic Resonator Properties</vt:lpstr>
      <vt:lpstr>355 nm Absorption: Still Too Noisy!!</vt:lpstr>
      <vt:lpstr>355 nm Scattering: Excellent </vt:lpstr>
      <vt:lpstr>Laser Power and Instrument Temperature </vt:lpstr>
      <vt:lpstr>19 July 2013 Flight</vt:lpstr>
      <vt:lpstr>Ridge and Summit Fires (from http://www.idahostatesman.com/2013/07/18/2659851/ridge-fire-grows-more-than-600.html) </vt:lpstr>
      <vt:lpstr>Flight Track: Pasco to Central Idaho</vt:lpstr>
      <vt:lpstr>Light Absorption (old muffler) Very noisy data in flight</vt:lpstr>
      <vt:lpstr>Light Scattering Data Good</vt:lpstr>
      <vt:lpstr>State Parameters: Temperature Went high for awhile in flight</vt:lpstr>
      <vt:lpstr>23 July 2013 Flight</vt:lpstr>
      <vt:lpstr>Light Scattering And Absorption at 355 nm</vt:lpstr>
      <vt:lpstr>25 July 2013 Flight</vt:lpstr>
      <vt:lpstr>25 July 2013 Flight</vt:lpstr>
      <vt:lpstr>25 July 2013 Flight</vt:lpstr>
      <vt:lpstr>25 July 2013: First flight with the Muffler Model 2 (installation and photo by John Hubbe)</vt:lpstr>
      <vt:lpstr>Muffler 2 doesn’t help much!</vt:lpstr>
      <vt:lpstr>25 July 2013 Scattering</vt:lpstr>
      <vt:lpstr>25 July 2013 Resonator Data</vt:lpstr>
      <vt:lpstr>BUT !!!!</vt:lpstr>
      <vt:lpstr>26 July 2013: Fire in South Central WA</vt:lpstr>
      <vt:lpstr>26 July 2013: Fire in South Central WA</vt:lpstr>
      <vt:lpstr>355 nm Absorption with Muffler 2</vt:lpstr>
      <vt:lpstr>Muffler Comparison</vt:lpstr>
      <vt:lpstr>Muffler Comparison: More Details</vt:lpstr>
      <vt:lpstr>Muffler Comparison: Effect of Aircraft Altitude (measured by instrument ambient pressure)</vt:lpstr>
      <vt:lpstr>Direct Comparison of Noise for Mufflers 1 and 2</vt:lpstr>
      <vt:lpstr>Histograms of Noise From Both Mufflers</vt:lpstr>
      <vt:lpstr>355 nm Scattering 26 July 2013</vt:lpstr>
      <vt:lpstr>30 July 2013: Colockum Fire Near Wenatchee WA</vt:lpstr>
      <vt:lpstr>Bsca Components</vt:lpstr>
      <vt:lpstr>Babs Components</vt:lpstr>
      <vt:lpstr>Filtered Data 355 nm: Bsca &gt; 100 Mm-1 Babs = Babs + BabsBackgnd – 35 Mm-1</vt:lpstr>
      <vt:lpstr>6 August 2013 Flight</vt:lpstr>
      <vt:lpstr>Both Mufflers 1 and 2 have been Installed </vt:lpstr>
      <vt:lpstr>Muffler Comparison: More Details</vt:lpstr>
      <vt:lpstr>Muffler and Acoustic Resistor Comparison</vt:lpstr>
      <vt:lpstr>Comparison of Babs and Bsca </vt:lpstr>
      <vt:lpstr>Flight on 9 August 2013</vt:lpstr>
      <vt:lpstr>Absorption and Scattering Components</vt:lpstr>
      <vt:lpstr>Resonator Qualities</vt:lpstr>
      <vt:lpstr>Refined Time Series</vt:lpstr>
      <vt:lpstr>Single Scattering Albedo at 355 nm</vt:lpstr>
      <vt:lpstr>Comparison of Bsca and SSA</vt:lpstr>
      <vt:lpstr>Transmission Spectra of 3 Mufflers (obtained 12 August 2013 while in Pasco)</vt:lpstr>
      <vt:lpstr>Muffler 3 and Acoustic Resistor Installed on 12 August 2013</vt:lpstr>
      <vt:lpstr>Moved the Acoustic Resistor To My System Only 13 August 2013</vt:lpstr>
      <vt:lpstr>Muffler 3 Construction</vt:lpstr>
      <vt:lpstr>Sound Attenuation by Acoustic Resistor </vt:lpstr>
      <vt:lpstr>Acoustic Resistor for Low Frequency Damper: Wire Welding Tip with 0.025” Tube Diameter</vt:lpstr>
      <vt:lpstr>Before Takeoff Procedures</vt:lpstr>
      <vt:lpstr>Al Jazeera Interviewing Jennifer Comstock of PNNL Concerning BBOP</vt:lpstr>
      <vt:lpstr>Flight 13 August 2013 Highlights Project Goals</vt:lpstr>
      <vt:lpstr>Dramatic GOES Satellite Imagery of Fire Dynamics</vt:lpstr>
      <vt:lpstr>Babs Components: Huge Signals!</vt:lpstr>
      <vt:lpstr>Bsca Components: Excellent!</vt:lpstr>
      <vt:lpstr>Refined Analysis: Babs, Bsca, and Single Scatter Albedo at 355 nm</vt:lpstr>
      <vt:lpstr>2 Minute Average Time Series</vt:lpstr>
      <vt:lpstr>Scatter Plot and Histogram Of SSA</vt:lpstr>
      <vt:lpstr>14 August 2013 Flight</vt:lpstr>
      <vt:lpstr>More on the Fires In Idaho</vt:lpstr>
      <vt:lpstr>Absorption and Scattering Raw Data</vt:lpstr>
      <vt:lpstr>Resonator Performance</vt:lpstr>
      <vt:lpstr>Refined Babs and Bsca Data</vt:lpstr>
      <vt:lpstr>Single Scatter Albedo </vt:lpstr>
      <vt:lpstr>Comparison TSI Neph Extrapolated Scattering and PAS Scattering at 355 nm </vt:lpstr>
      <vt:lpstr>Time Series of PSAP and TSI Neph Absorption and Scattering: 2 min ave </vt:lpstr>
      <vt:lpstr>Histograms of PSAP and TSI Neph SSA</vt:lpstr>
      <vt:lpstr>Comparison SSA PSAP and PAS</vt:lpstr>
      <vt:lpstr>16 August 2013 Flight</vt:lpstr>
      <vt:lpstr>16 August 2013 Flight</vt:lpstr>
      <vt:lpstr>Scattering Components</vt:lpstr>
      <vt:lpstr>Absorption Components</vt:lpstr>
      <vt:lpstr>Resonator Components</vt:lpstr>
      <vt:lpstr>21 August 2013: Government Flats Complex</vt:lpstr>
      <vt:lpstr>21 August 2013 Government Flats Fire Oregon</vt:lpstr>
      <vt:lpstr>Photos From Art Sedlacek During Flight</vt:lpstr>
      <vt:lpstr>Raw Scattering and Absorption: Huge Numbers!!</vt:lpstr>
      <vt:lpstr>Resonator Components: Good except before 1st flight</vt:lpstr>
      <vt:lpstr>Scattering And Absorption 21 August 2013</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Biomass Burning </dc:title>
  <dc:creator>William Arnott</dc:creator>
  <cp:lastModifiedBy>William Arnott</cp:lastModifiedBy>
  <cp:revision>149</cp:revision>
  <dcterms:created xsi:type="dcterms:W3CDTF">2013-07-08T22:57:47Z</dcterms:created>
  <dcterms:modified xsi:type="dcterms:W3CDTF">2013-11-18T21:03:28Z</dcterms:modified>
</cp:coreProperties>
</file>