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3" r:id="rId6"/>
    <p:sldId id="260" r:id="rId7"/>
    <p:sldId id="262" r:id="rId8"/>
    <p:sldId id="261" r:id="rId9"/>
    <p:sldId id="264" r:id="rId10"/>
    <p:sldId id="265" r:id="rId11"/>
    <p:sldId id="266" r:id="rId12"/>
    <p:sldId id="267" r:id="rId13"/>
    <p:sldId id="274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7" autoAdjust="0"/>
    <p:restoredTop sz="79527" autoAdjust="0"/>
  </p:normalViewPr>
  <p:slideViewPr>
    <p:cSldViewPr>
      <p:cViewPr varScale="1">
        <p:scale>
          <a:sx n="89" d="100"/>
          <a:sy n="89" d="100"/>
        </p:scale>
        <p:origin x="-162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8CBC3-8F15-4E7C-B118-347E46F411A8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9219-FCF3-4D33-8E0A-94A2E8036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1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</a:t>
            </a:r>
            <a:r>
              <a:rPr lang="en-US" baseline="0" dirty="0" smtClean="0"/>
              <a:t> the power output of the laser and considerations of wattage considering safety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Major return due to clouds, dwindling aerosol return</a:t>
            </a:r>
          </a:p>
          <a:p>
            <a:endParaRPr lang="en-US" baseline="0" dirty="0" smtClean="0"/>
          </a:p>
          <a:p>
            <a:r>
              <a:rPr lang="en-US" baseline="0" dirty="0" smtClean="0"/>
              <a:t>Height is found by cutting the time from pulse to return in half (because of travel and return) and multiplying by the speed of light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Normalizing includes multiplying by square of height – this however accentuates noise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39219-FCF3-4D33-8E0A-94A2E8036C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5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39219-FCF3-4D33-8E0A-94A2E8036C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8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Bust out the </a:t>
            </a:r>
            <a:r>
              <a:rPr lang="en-US" dirty="0" err="1" smtClean="0"/>
              <a:t>vaisalia</a:t>
            </a:r>
            <a:r>
              <a:rPr lang="en-US" baseline="0" dirty="0" smtClean="0"/>
              <a:t>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39219-FCF3-4D33-8E0A-94A2E8036C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6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Entry level</a:t>
            </a:r>
            <a:r>
              <a:rPr lang="en-US" baseline="0" dirty="0" smtClean="0"/>
              <a:t> including the major components just to test the basic concept.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Simple laser pointer aimed at ceiling (green)</a:t>
            </a:r>
          </a:p>
          <a:p>
            <a:r>
              <a:rPr lang="en-US" baseline="0" dirty="0" smtClean="0"/>
              <a:t>Lens to focus return</a:t>
            </a:r>
          </a:p>
          <a:p>
            <a:r>
              <a:rPr lang="en-US" baseline="0" dirty="0" smtClean="0"/>
              <a:t>Filter to cut return</a:t>
            </a:r>
          </a:p>
          <a:p>
            <a:r>
              <a:rPr lang="en-US" baseline="0" dirty="0" smtClean="0"/>
              <a:t>Photodiode and</a:t>
            </a:r>
          </a:p>
          <a:p>
            <a:r>
              <a:rPr lang="en-US" baseline="0" dirty="0" smtClean="0"/>
              <a:t>Read signal in voltage on fluke-meter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39219-FCF3-4D33-8E0A-94A2E8036C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88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39219-FCF3-4D33-8E0A-94A2E8036C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6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A7D8469C-DDF0-4355-80D4-70B642703653}" type="datetimeFigureOut">
              <a:rPr lang="en-US" smtClean="0"/>
              <a:t>5/10/2012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369D8-E058-48A6-9A3A-91537C4281F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ov"/><Relationship Id="rId13" Type="http://schemas.microsoft.com/office/2007/relationships/media" Target="../media/media7.mov"/><Relationship Id="rId18" Type="http://schemas.openxmlformats.org/officeDocument/2006/relationships/video" Target="../media/media9.mov"/><Relationship Id="rId26" Type="http://schemas.openxmlformats.org/officeDocument/2006/relationships/image" Target="../media/image16.png"/><Relationship Id="rId3" Type="http://schemas.microsoft.com/office/2007/relationships/media" Target="../media/media2.mov"/><Relationship Id="rId21" Type="http://schemas.openxmlformats.org/officeDocument/2006/relationships/image" Target="../media/image11.png"/><Relationship Id="rId7" Type="http://schemas.microsoft.com/office/2007/relationships/media" Target="../media/media4.mov"/><Relationship Id="rId12" Type="http://schemas.openxmlformats.org/officeDocument/2006/relationships/video" Target="../media/media6.mov"/><Relationship Id="rId17" Type="http://schemas.microsoft.com/office/2007/relationships/media" Target="../media/media9.mov"/><Relationship Id="rId25" Type="http://schemas.openxmlformats.org/officeDocument/2006/relationships/image" Target="../media/image15.png"/><Relationship Id="rId2" Type="http://schemas.openxmlformats.org/officeDocument/2006/relationships/video" Target="../media/media1.mov"/><Relationship Id="rId16" Type="http://schemas.openxmlformats.org/officeDocument/2006/relationships/video" Target="../media/media8.mov"/><Relationship Id="rId20" Type="http://schemas.openxmlformats.org/officeDocument/2006/relationships/notesSlide" Target="../notesSlides/notesSlide3.xml"/><Relationship Id="rId29" Type="http://schemas.openxmlformats.org/officeDocument/2006/relationships/image" Target="../media/image19.png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11" Type="http://schemas.microsoft.com/office/2007/relationships/media" Target="../media/media6.mov"/><Relationship Id="rId24" Type="http://schemas.openxmlformats.org/officeDocument/2006/relationships/image" Target="../media/image14.png"/><Relationship Id="rId5" Type="http://schemas.microsoft.com/office/2007/relationships/media" Target="../media/media3.mov"/><Relationship Id="rId15" Type="http://schemas.microsoft.com/office/2007/relationships/media" Target="../media/media8.mov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10" Type="http://schemas.openxmlformats.org/officeDocument/2006/relationships/video" Target="../media/media5.mov"/><Relationship Id="rId19" Type="http://schemas.openxmlformats.org/officeDocument/2006/relationships/slideLayout" Target="../slideLayouts/slideLayout2.xml"/><Relationship Id="rId4" Type="http://schemas.openxmlformats.org/officeDocument/2006/relationships/video" Target="../media/media2.mov"/><Relationship Id="rId9" Type="http://schemas.microsoft.com/office/2007/relationships/media" Target="../media/media5.mov"/><Relationship Id="rId14" Type="http://schemas.openxmlformats.org/officeDocument/2006/relationships/video" Target="../media/media7.mov"/><Relationship Id="rId22" Type="http://schemas.openxmlformats.org/officeDocument/2006/relationships/image" Target="../media/image12.png"/><Relationship Id="rId27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LIDAR, Episode IV</a:t>
            </a:r>
            <a:br>
              <a:rPr lang="en-US" dirty="0" smtClean="0"/>
            </a:br>
            <a:r>
              <a:rPr lang="en-US" dirty="0" smtClean="0"/>
              <a:t>THE PURSUIT OF DATA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David </a:t>
            </a:r>
            <a:r>
              <a:rPr lang="en-US" dirty="0" err="1" smtClean="0"/>
              <a:t>Colucci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 smtClean="0"/>
              <a:t>Derek Burke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039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Lidar</a:t>
            </a:r>
            <a:r>
              <a:rPr lang="en-US" dirty="0" smtClean="0"/>
              <a:t> Development Phase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Begin the full scale implementation of a </a:t>
            </a:r>
            <a:r>
              <a:rPr lang="en-US" dirty="0" err="1" smtClean="0"/>
              <a:t>lidar</a:t>
            </a:r>
            <a:r>
              <a:rPr lang="en-US" dirty="0" smtClean="0"/>
              <a:t> device.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948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Photodiode/Filter UPGRADED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3048000"/>
            <a:ext cx="4658735" cy="3810000"/>
          </a:xfrm>
        </p:spPr>
        <p:txBody>
          <a:bodyPr/>
          <a:lstStyle/>
          <a:p>
            <a:r>
              <a:rPr lang="en-US" dirty="0" smtClean="0"/>
              <a:t>100mm</a:t>
            </a:r>
            <a:r>
              <a:rPr lang="en-US" dirty="0" smtClean="0">
                <a:latin typeface="Gabriola"/>
              </a:rPr>
              <a:t>²</a:t>
            </a:r>
            <a:r>
              <a:rPr lang="en-US" dirty="0" smtClean="0"/>
              <a:t> active area photodiode with BNC mount</a:t>
            </a:r>
          </a:p>
          <a:p>
            <a:r>
              <a:rPr lang="en-US" dirty="0" smtClean="0"/>
              <a:t>532nm Filter with 2nm tolerance</a:t>
            </a:r>
          </a:p>
          <a:p>
            <a:r>
              <a:rPr lang="en-US" dirty="0" smtClean="0"/>
              <a:t>SM tube assembly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962400" cy="295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0"/>
            <a:ext cx="20288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8894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“LASER”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0" y="3653722"/>
            <a:ext cx="4658735" cy="3204278"/>
          </a:xfrm>
        </p:spPr>
        <p:txBody>
          <a:bodyPr/>
          <a:lstStyle/>
          <a:p>
            <a:r>
              <a:rPr lang="en-US" dirty="0" smtClean="0"/>
              <a:t>532nm, 100 </a:t>
            </a:r>
            <a:r>
              <a:rPr lang="en-US" dirty="0" err="1" smtClean="0"/>
              <a:t>mW</a:t>
            </a:r>
            <a:r>
              <a:rPr lang="en-US" dirty="0" smtClean="0"/>
              <a:t> output</a:t>
            </a:r>
          </a:p>
          <a:p>
            <a:r>
              <a:rPr lang="en-US" dirty="0" smtClean="0"/>
              <a:t>Q-switched </a:t>
            </a:r>
            <a:r>
              <a:rPr lang="en-US" dirty="0" smtClean="0"/>
              <a:t>adjustable pulse frequency</a:t>
            </a:r>
            <a:endParaRPr lang="en-US" dirty="0"/>
          </a:p>
          <a:p>
            <a:r>
              <a:rPr lang="en-US" dirty="0" smtClean="0"/>
              <a:t>Safety doesn’t take a vacation</a:t>
            </a:r>
          </a:p>
        </p:txBody>
      </p:sp>
      <p:pic>
        <p:nvPicPr>
          <p:cNvPr id="10247" name="Picture 7" descr="C:\Users\djburke\AppData\Local\Microsoft\Windows\Temporary Internet Files\Content.IE5\23NJGYGT\MP900443734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5350"/>
            <a:ext cx="323469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jburke\AppData\Local\Microsoft\Windows\Temporary Internet Files\Content.IE5\LCCA2RGL\2012-05-09 14.52.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0"/>
            <a:ext cx="4978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734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djburke\AppData\Local\Microsoft\Windows\Temporary Internet Files\Content.IE5\6C0IWZZI\2012-04-24 13.14.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539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" y="0"/>
            <a:ext cx="5064953" cy="1695631"/>
          </a:xfrm>
        </p:spPr>
        <p:txBody>
          <a:bodyPr/>
          <a:lstStyle/>
          <a:p>
            <a:pPr algn="l"/>
            <a:r>
              <a:rPr lang="en-US" dirty="0" smtClean="0"/>
              <a:t>Triggering the Scope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066800"/>
            <a:ext cx="4658735" cy="507762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needed the scope to start acquiring when the laser fired</a:t>
            </a:r>
          </a:p>
          <a:p>
            <a:r>
              <a:rPr lang="en-US" dirty="0" smtClean="0"/>
              <a:t>The external trigger on the laser driver gave a faint “square wave” that followed the laser</a:t>
            </a:r>
          </a:p>
          <a:p>
            <a:r>
              <a:rPr lang="en-US" dirty="0" smtClean="0"/>
              <a:t>We amplified and filtered this signal to trigger acquisition</a:t>
            </a:r>
          </a:p>
          <a:p>
            <a:r>
              <a:rPr lang="en-US" dirty="0" smtClean="0"/>
              <a:t>Circuit shown &lt;-</a:t>
            </a:r>
            <a:endParaRPr lang="en-US" dirty="0"/>
          </a:p>
        </p:txBody>
      </p:sp>
      <p:pic>
        <p:nvPicPr>
          <p:cNvPr id="11267" name="Picture 3" descr="C:\Users\djburke\AppData\Local\Microsoft\Windows\Temporary Internet Files\Content.IE5\D75HWLMK\2012-05-09 14.51.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28800"/>
            <a:ext cx="4273549" cy="320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715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djburke\AppData\Local\Microsoft\Windows\Temporary Internet Files\Content.IE5\MUTOLQUW\2012-05-09 14.50.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5739" y="0"/>
            <a:ext cx="5064953" cy="1695631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PHASE II COMPLETE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11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990600"/>
            <a:ext cx="8577263" cy="536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24000" y="0"/>
            <a:ext cx="5985159" cy="9144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bg2">
                    <a:lumMod val="75000"/>
                  </a:schemeClr>
                </a:solidFill>
              </a:rPr>
              <a:t>Testfire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Data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815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990600"/>
            <a:ext cx="8577263" cy="536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05000" y="0"/>
            <a:ext cx="5065776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DETAIL OF PULSE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43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108" y="4191000"/>
            <a:ext cx="4658735" cy="3502746"/>
          </a:xfrm>
        </p:spPr>
        <p:txBody>
          <a:bodyPr/>
          <a:lstStyle/>
          <a:p>
            <a:r>
              <a:rPr lang="en-US" dirty="0" smtClean="0"/>
              <a:t>Larger Optics</a:t>
            </a:r>
            <a:endParaRPr lang="en-US" dirty="0" smtClean="0"/>
          </a:p>
          <a:p>
            <a:r>
              <a:rPr lang="en-US" dirty="0" smtClean="0"/>
              <a:t>Photomultiplier tubes</a:t>
            </a:r>
          </a:p>
          <a:p>
            <a:r>
              <a:rPr lang="en-US" dirty="0" smtClean="0"/>
              <a:t>Dispersion of laser output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C:\Users\djburke\AppData\Local\Microsoft\Windows\Temporary Internet Files\Content.IE5\LCCA2RGL\2012-04-06 14.41.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16720" y="330123"/>
            <a:ext cx="447024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081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2"/>
            <a:ext cx="5064953" cy="1695631"/>
          </a:xfrm>
        </p:spPr>
        <p:txBody>
          <a:bodyPr/>
          <a:lstStyle/>
          <a:p>
            <a:pPr algn="l"/>
            <a:r>
              <a:rPr lang="en-US" dirty="0" smtClean="0"/>
              <a:t>AND BEYOND!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6796" cy="416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318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djburke\AppData\Local\Microsoft\Windows\Temporary Internet Files\Content.IE5\D75HWLMK\MP900316559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426"/>
            <a:ext cx="297180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4500000">
            <a:off x="8703" y="1512999"/>
            <a:ext cx="5064953" cy="1695631"/>
          </a:xfrm>
        </p:spPr>
        <p:txBody>
          <a:bodyPr/>
          <a:lstStyle/>
          <a:p>
            <a:r>
              <a:rPr lang="en-US" dirty="0" smtClean="0"/>
              <a:t>Theory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2362200"/>
            <a:ext cx="6290733" cy="3733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Laser fired into atmosphere</a:t>
            </a:r>
          </a:p>
          <a:p>
            <a:r>
              <a:rPr lang="en-US" dirty="0" smtClean="0"/>
              <a:t>Varied return based on backscatter from clouds/aerosol etc.</a:t>
            </a:r>
          </a:p>
          <a:p>
            <a:r>
              <a:rPr lang="en-US" dirty="0" smtClean="0"/>
              <a:t>Time measured from pulse fired to backscatter return is used to calculate cloud height and other values</a:t>
            </a:r>
          </a:p>
          <a:p>
            <a:r>
              <a:rPr lang="en-US" dirty="0" smtClean="0"/>
              <a:t>Return signal is diminished according to inverse square law and needs to be normalized</a:t>
            </a:r>
          </a:p>
          <a:p>
            <a:endParaRPr lang="en-US" dirty="0"/>
          </a:p>
        </p:txBody>
      </p:sp>
      <p:pic>
        <p:nvPicPr>
          <p:cNvPr id="1033" name="Picture 9" descr="C:\Users\djburke\AppData\Local\Microsoft\Windows\Temporary Internet Files\Content.IE5\MUTOLQUW\MP90044875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295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0"/>
            <a:ext cx="2667000" cy="278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djburke\AppData\Local\Microsoft\Windows\Temporary Internet Files\Content.IE5\23NJGYGT\MP900422242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922" y="-13447"/>
            <a:ext cx="3881072" cy="25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jburke\AppData\Local\Microsoft\Windows\Temporary Internet Files\Content.IE5\MUTOLQUW\MP90044249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436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4953000" y="2046514"/>
            <a:ext cx="8229600" cy="125272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Applications</a:t>
            </a:r>
            <a:r>
              <a:rPr lang="en-US" dirty="0"/>
              <a:t/>
            </a:r>
            <a:br>
              <a:rPr lang="en-US" dirty="0"/>
            </a:br>
            <a:endParaRPr lang="en-US" sz="27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2675466"/>
            <a:ext cx="7408333" cy="3877733"/>
          </a:xfrm>
        </p:spPr>
        <p:txBody>
          <a:bodyPr/>
          <a:lstStyle/>
          <a:p>
            <a:r>
              <a:rPr lang="en-US" dirty="0" smtClean="0"/>
              <a:t>Valuable as a ceilometer at airports</a:t>
            </a:r>
          </a:p>
          <a:p>
            <a:r>
              <a:rPr lang="en-US" dirty="0" smtClean="0"/>
              <a:t>Volcanic ash warning system for aircraft</a:t>
            </a:r>
          </a:p>
          <a:p>
            <a:r>
              <a:rPr lang="en-US" dirty="0" smtClean="0"/>
              <a:t>Used to study atmospheric aerosol -&gt;</a:t>
            </a:r>
          </a:p>
        </p:txBody>
      </p:sp>
    </p:spTree>
    <p:extLst>
      <p:ext uri="{BB962C8B-B14F-4D97-AF65-F5344CB8AC3E}">
        <p14:creationId xmlns:p14="http://schemas.microsoft.com/office/powerpoint/2010/main" val="2439957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8153" y="6402586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Jokerman" pitchFamily="82" charset="0"/>
              </a:rPr>
              <a:t>Courtesy of NASA</a:t>
            </a:r>
            <a:endParaRPr lang="en-US" dirty="0"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72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Lapse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45" y="646285"/>
            <a:ext cx="3733800" cy="34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487" y="4119484"/>
            <a:ext cx="3124200" cy="233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699" y="4130242"/>
            <a:ext cx="3117925" cy="232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ame 4"/>
          <p:cNvSpPr/>
          <p:nvPr/>
        </p:nvSpPr>
        <p:spPr>
          <a:xfrm>
            <a:off x="2921597" y="4119484"/>
            <a:ext cx="3117925" cy="233214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4192345" y="633734"/>
            <a:ext cx="3733800" cy="34857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6039522" y="4119484"/>
            <a:ext cx="3124200" cy="232746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88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04-23-2012 12-00-00 TL Microsoft¬Æ LifeCam Cin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0" y="35339"/>
            <a:ext cx="3048000" cy="2286519"/>
          </a:xfrm>
        </p:spPr>
      </p:pic>
      <p:pic>
        <p:nvPicPr>
          <p:cNvPr id="9" name="04-23-2012 13-00-01 TL Microsoft¬Æ LifeCam Cin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945356" y="19161"/>
            <a:ext cx="2992865" cy="2352900"/>
          </a:xfrm>
          <a:prstGeom prst="rect">
            <a:avLst/>
          </a:prstGeom>
        </p:spPr>
      </p:pic>
      <p:pic>
        <p:nvPicPr>
          <p:cNvPr id="10" name="04-23-2012 14-00-00 TL Microsoft¬Æ LifeCam Cine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938221" y="12102"/>
            <a:ext cx="3146612" cy="2359959"/>
          </a:xfrm>
          <a:prstGeom prst="rect">
            <a:avLst/>
          </a:prstGeom>
        </p:spPr>
      </p:pic>
      <p:pic>
        <p:nvPicPr>
          <p:cNvPr id="11" name="04-23-2012 15-00-00 TL Microsoft¬Æ LifeCam Cine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3308" y="2321858"/>
            <a:ext cx="3100892" cy="2325669"/>
          </a:xfrm>
          <a:prstGeom prst="rect">
            <a:avLst/>
          </a:prstGeom>
        </p:spPr>
      </p:pic>
      <p:pic>
        <p:nvPicPr>
          <p:cNvPr id="12" name="04-23-2012 16-00-00 TL Microsoft¬Æ LifeCam Cine.mov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3001681" y="2321857"/>
            <a:ext cx="2941919" cy="2206439"/>
          </a:xfrm>
          <a:prstGeom prst="rect">
            <a:avLst/>
          </a:prstGeom>
        </p:spPr>
      </p:pic>
      <p:pic>
        <p:nvPicPr>
          <p:cNvPr id="13" name="04-23-2012 17-00-00 TL Microsoft¬Æ LifeCam Cine.mov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5943600" y="2321858"/>
            <a:ext cx="3200401" cy="2400301"/>
          </a:xfrm>
          <a:prstGeom prst="rect">
            <a:avLst/>
          </a:prstGeom>
        </p:spPr>
      </p:pic>
      <p:pic>
        <p:nvPicPr>
          <p:cNvPr id="14" name="04-23-2012 18-00-00 TL Microsoft¬Æ LifeCam Cine.mo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3308" y="4514850"/>
            <a:ext cx="3124200" cy="2343150"/>
          </a:xfrm>
          <a:prstGeom prst="rect">
            <a:avLst/>
          </a:prstGeom>
        </p:spPr>
      </p:pic>
      <p:pic>
        <p:nvPicPr>
          <p:cNvPr id="15" name="04-23-2012 19-00-00 TL Microsoft¬Æ LifeCam Cine.mov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3147508" y="4528297"/>
            <a:ext cx="2796092" cy="2286000"/>
          </a:xfrm>
          <a:prstGeom prst="rect">
            <a:avLst/>
          </a:prstGeom>
        </p:spPr>
      </p:pic>
      <p:pic>
        <p:nvPicPr>
          <p:cNvPr id="16" name="04-23-2012 20-00-00 TL Microsoft¬Æ LifeCam Cine.mov">
            <a:hlinkClick r:id="" action="ppaction://media"/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943601" y="4528294"/>
            <a:ext cx="3200400" cy="22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464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djburke\AppData\Local\Microsoft\Windows\Temporary Internet Files\Content.IE5\23NJGYGT\2012-04-24 12.53.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64953" cy="169563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Lidar</a:t>
            </a:r>
            <a:r>
              <a:rPr lang="en-US" dirty="0" smtClean="0"/>
              <a:t> Development: Phase 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38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064953" cy="1695631"/>
          </a:xfrm>
        </p:spPr>
        <p:txBody>
          <a:bodyPr/>
          <a:lstStyle/>
          <a:p>
            <a:pPr algn="l"/>
            <a:r>
              <a:rPr lang="en-US" dirty="0" smtClean="0"/>
              <a:t>Board for photodiode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" y="1784859"/>
            <a:ext cx="4658735" cy="5077623"/>
          </a:xfrm>
        </p:spPr>
        <p:txBody>
          <a:bodyPr/>
          <a:lstStyle/>
          <a:p>
            <a:r>
              <a:rPr lang="en-US" dirty="0"/>
              <a:t>Op amp – 410 MHz</a:t>
            </a:r>
          </a:p>
          <a:p>
            <a:r>
              <a:rPr lang="en-US" dirty="0"/>
              <a:t>Gain increased by Resistor value</a:t>
            </a:r>
          </a:p>
          <a:p>
            <a:r>
              <a:rPr lang="en-US" dirty="0"/>
              <a:t>Amplifies signal from the </a:t>
            </a:r>
            <a:r>
              <a:rPr lang="en-US" dirty="0" smtClean="0"/>
              <a:t>diode</a:t>
            </a:r>
          </a:p>
          <a:p>
            <a:r>
              <a:rPr lang="en-US" dirty="0" smtClean="0"/>
              <a:t>Photodiode connects to </a:t>
            </a:r>
            <a:r>
              <a:rPr lang="en-US" dirty="0" err="1" smtClean="0"/>
              <a:t>triport</a:t>
            </a:r>
            <a:r>
              <a:rPr lang="en-US" dirty="0" smtClean="0"/>
              <a:t> on back of board with use of 10nm filter</a:t>
            </a:r>
            <a:endParaRPr lang="en-US" dirty="0"/>
          </a:p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88" y="0"/>
            <a:ext cx="3757612" cy="280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42" y="2804978"/>
            <a:ext cx="3757612" cy="280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29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064" y="1905000"/>
            <a:ext cx="5064953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Board in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39250"/>
            <a:ext cx="4658735" cy="5077623"/>
          </a:xfrm>
        </p:spPr>
        <p:txBody>
          <a:bodyPr/>
          <a:lstStyle/>
          <a:p>
            <a:r>
              <a:rPr lang="en-US" dirty="0" smtClean="0"/>
              <a:t>For the amplifier, a positive and negative voltage are pulled.</a:t>
            </a:r>
          </a:p>
          <a:p>
            <a:r>
              <a:rPr lang="en-US" dirty="0" smtClean="0"/>
              <a:t>The signal out is shown as the white wire</a:t>
            </a:r>
          </a:p>
          <a:p>
            <a:r>
              <a:rPr lang="en-US" dirty="0" smtClean="0"/>
              <a:t>Signal is read on the voltmeter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628" y="0"/>
            <a:ext cx="4267200" cy="318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28" y="-896"/>
            <a:ext cx="2971800" cy="202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628" y="3185375"/>
            <a:ext cx="4267200" cy="318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795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TC101859865[[fn=Kilter]]</Template>
  <TotalTime>228</TotalTime>
  <Words>368</Words>
  <Application>Microsoft Office PowerPoint</Application>
  <PresentationFormat>On-screen Show (4:3)</PresentationFormat>
  <Paragraphs>67</Paragraphs>
  <Slides>19</Slides>
  <Notes>5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Kilter</vt:lpstr>
      <vt:lpstr>LIDAR, Episode IV THE PURSUIT OF DATA</vt:lpstr>
      <vt:lpstr>Theory</vt:lpstr>
      <vt:lpstr>Applications </vt:lpstr>
      <vt:lpstr>PowerPoint Presentation</vt:lpstr>
      <vt:lpstr>Time Lapse Photography</vt:lpstr>
      <vt:lpstr>PowerPoint Presentation</vt:lpstr>
      <vt:lpstr>Lidar Development: Phase I</vt:lpstr>
      <vt:lpstr>Board for photodiode</vt:lpstr>
      <vt:lpstr>Board in Operation</vt:lpstr>
      <vt:lpstr>Lidar Development Phase II</vt:lpstr>
      <vt:lpstr>Photodiode/Filter UPGRADED</vt:lpstr>
      <vt:lpstr>“LASER”</vt:lpstr>
      <vt:lpstr>PowerPoint Presentation</vt:lpstr>
      <vt:lpstr>Triggering the Scope</vt:lpstr>
      <vt:lpstr>PHASE II COMPLETE</vt:lpstr>
      <vt:lpstr>Testfire Data</vt:lpstr>
      <vt:lpstr>DETAIL OF PULSE</vt:lpstr>
      <vt:lpstr>FUTURE…</vt:lpstr>
      <vt:lpstr>AND BEYOND!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LIDAR, episode 4 A NEW HOPE</dc:title>
  <dc:creator>labuser</dc:creator>
  <cp:lastModifiedBy>labuser</cp:lastModifiedBy>
  <cp:revision>21</cp:revision>
  <dcterms:created xsi:type="dcterms:W3CDTF">2012-05-10T05:06:50Z</dcterms:created>
  <dcterms:modified xsi:type="dcterms:W3CDTF">2012-05-10T23:24:37Z</dcterms:modified>
</cp:coreProperties>
</file>