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936" r:id="rId1"/>
  </p:sldMasterIdLst>
  <p:notesMasterIdLst>
    <p:notesMasterId r:id="rId21"/>
  </p:notesMasterIdLst>
  <p:sldIdLst>
    <p:sldId id="256" r:id="rId2"/>
    <p:sldId id="257" r:id="rId3"/>
    <p:sldId id="258" r:id="rId4"/>
    <p:sldId id="272" r:id="rId5"/>
    <p:sldId id="259" r:id="rId6"/>
    <p:sldId id="261" r:id="rId7"/>
    <p:sldId id="271" r:id="rId8"/>
    <p:sldId id="263" r:id="rId9"/>
    <p:sldId id="273" r:id="rId10"/>
    <p:sldId id="264" r:id="rId11"/>
    <p:sldId id="274" r:id="rId12"/>
    <p:sldId id="265" r:id="rId13"/>
    <p:sldId id="269" r:id="rId14"/>
    <p:sldId id="266" r:id="rId15"/>
    <p:sldId id="267" r:id="rId16"/>
    <p:sldId id="268" r:id="rId17"/>
    <p:sldId id="270" r:id="rId18"/>
    <p:sldId id="275" r:id="rId19"/>
    <p:sldId id="260"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64" autoAdjust="0"/>
    <p:restoredTop sz="78180" autoAdjust="0"/>
  </p:normalViewPr>
  <p:slideViewPr>
    <p:cSldViewPr snapToGrid="0">
      <p:cViewPr varScale="1">
        <p:scale>
          <a:sx n="116" d="100"/>
          <a:sy n="116" d="100"/>
        </p:scale>
        <p:origin x="1400"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2CA01FA-1A64-46B2-8857-6B3823CC48B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ABABD62-B8DE-41E7-8589-32DAEA617310}"/>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3016F4-41B2-4C87-93F2-FA437A80B6E7}" type="datetimeFigureOut">
              <a:rPr lang="en-US" smtClean="0"/>
              <a:t>1/16/20</a:t>
            </a:fld>
            <a:endParaRPr lang="en-US"/>
          </a:p>
        </p:txBody>
      </p:sp>
      <p:sp>
        <p:nvSpPr>
          <p:cNvPr id="4" name="Slide Image Placeholder 3">
            <a:extLst>
              <a:ext uri="{FF2B5EF4-FFF2-40B4-BE49-F238E27FC236}">
                <a16:creationId xmlns:a16="http://schemas.microsoft.com/office/drawing/2014/main" id="{4BDC69EA-B985-4FBA-B3ED-617E12CCC710}"/>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a:extLst>
              <a:ext uri="{FF2B5EF4-FFF2-40B4-BE49-F238E27FC236}">
                <a16:creationId xmlns:a16="http://schemas.microsoft.com/office/drawing/2014/main" id="{77038130-8F99-45DC-B8B2-A2D22AF11CC9}"/>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9D5F4F8-447C-4B24-A2CB-5ED1C7AAC0CE}"/>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a:extLst>
              <a:ext uri="{FF2B5EF4-FFF2-40B4-BE49-F238E27FC236}">
                <a16:creationId xmlns:a16="http://schemas.microsoft.com/office/drawing/2014/main" id="{5BB653B5-8397-4450-818F-4D09E35FD0D0}"/>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EDB3BE-AA80-4B08-84D6-76013A960A57}"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qld.gov.au/environment/pollution/monitoring/air/air-monitoring/measuring/aerosols"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Our air contains 78% nitrogen, 21% oxygen, 1% water vapor, .9% argon, and .03% carbon dioxide.</a:t>
            </a:r>
          </a:p>
          <a:p>
            <a:r>
              <a:rPr lang="en-US" dirty="0"/>
              <a:t>Ozone is a highly reactive form of oxygen and is a gas made up of three oxygen atoms (O</a:t>
            </a:r>
            <a:r>
              <a:rPr lang="en-US" baseline="-25000" dirty="0"/>
              <a:t>3</a:t>
            </a:r>
            <a:r>
              <a:rPr lang="en-US" dirty="0"/>
              <a:t>). It occurs naturally in small (trace) amounts in the upper atmosphere (the stratosphere). Ozone protects life on Earth from the Sun’s ultraviolet (UV) radiation. In the lower atmosphere (the troposphere) near the Earth’s surface, ozone is created by chemical reactions between air pollutants from vehicle exhaust, gasoline vapors, and other emissions. At ground level, high concentrations of ozone are toxic to people and plants.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But the atmosphere does not have an even temperature or pressure throughout. </a:t>
            </a:r>
          </a:p>
          <a:p>
            <a:r>
              <a:rPr lang="en-US" sz="1200" kern="1200" dirty="0">
                <a:solidFill>
                  <a:schemeClr val="tx1"/>
                </a:solidFill>
                <a:effectLst/>
                <a:latin typeface="+mn-lt"/>
                <a:ea typeface="+mn-ea"/>
                <a:cs typeface="+mn-cs"/>
              </a:rPr>
              <a:t>Pressure is greatest when at sea level, and temperature steadily decreased with altitude. The Earth’s temperature change can vary as altitude increases, but in terms of weather and cloud formation, we will focus on the troposphere where most of the world’s weather takes place.</a:t>
            </a:r>
          </a:p>
        </p:txBody>
      </p:sp>
      <p:sp>
        <p:nvSpPr>
          <p:cNvPr id="4" name="Slide Number Placeholder 3"/>
          <p:cNvSpPr>
            <a:spLocks noGrp="1"/>
          </p:cNvSpPr>
          <p:nvPr>
            <p:ph type="sldNum" sz="quarter" idx="5"/>
          </p:nvPr>
        </p:nvSpPr>
        <p:spPr/>
        <p:txBody>
          <a:bodyPr/>
          <a:lstStyle/>
          <a:p>
            <a:fld id="{86EDB3BE-AA80-4B08-84D6-76013A960A57}" type="slidenum">
              <a:rPr lang="en-US" smtClean="0"/>
              <a:t>3</a:t>
            </a:fld>
            <a:endParaRPr lang="en-US"/>
          </a:p>
        </p:txBody>
      </p:sp>
    </p:spTree>
    <p:extLst>
      <p:ext uri="{BB962C8B-B14F-4D97-AF65-F5344CB8AC3E}">
        <p14:creationId xmlns:p14="http://schemas.microsoft.com/office/powerpoint/2010/main" val="31410292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China is the world’s largest producer of photovoltaic (PV) power, the power that is generated from solar panels. At the same time, however, East Asia, especially China, has become one of the most populated and rapidly developing regions in the world over the past several decades. This is because the ever-growing population and human activity have led to a rapid and continued increase in the emission of aerosols and their precursors such as condensation gases. A key precursor gas is sulfuric acid that is produced in the atmosphere by degradation of fossil fuel combustion, </a:t>
            </a:r>
            <a:r>
              <a:rPr lang="en-US" sz="1200" kern="1200" dirty="0" err="1">
                <a:solidFill>
                  <a:schemeClr val="tx1"/>
                </a:solidFill>
                <a:effectLst/>
                <a:latin typeface="+mn-lt"/>
                <a:ea typeface="+mn-ea"/>
                <a:cs typeface="+mn-cs"/>
              </a:rPr>
              <a:t>volcanoes,and</a:t>
            </a:r>
            <a:r>
              <a:rPr lang="en-US" sz="1200" kern="1200" dirty="0">
                <a:solidFill>
                  <a:schemeClr val="tx1"/>
                </a:solidFill>
                <a:effectLst/>
                <a:latin typeface="+mn-lt"/>
                <a:ea typeface="+mn-ea"/>
                <a:cs typeface="+mn-cs"/>
              </a:rPr>
              <a:t> other sources. Other precursor gases originate from degradation of byproducts created by living organisms as well as emissions.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researchers report that the ratio of scattered radiation to global radiation increases with the increase in air pollution levels, meaning that less sunlight is actually reaching the Earth’s surface. They find that an increased amount in particulate matter prevents the direct incidence of solar radiation to the surface of the Earth and improves the ability of solar radiation in the polluted atmosphere to scatter away. In addition, the variation of scattered radiation is dominated by fine particles, and coarse particles have little effects.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next step is to collect long-term data at different observational sites and analyze the data under both clear and cloudy skies, emphasizing the relations between impurities, clouds and radiation. “Our ultimate goal is to understand processes related to aerosol, cloud and radiation, and develop measurable parameters to improve climate and weather prediction models,</a:t>
            </a:r>
            <a:endParaRPr lang="en-US" dirty="0"/>
          </a:p>
        </p:txBody>
      </p:sp>
      <p:sp>
        <p:nvSpPr>
          <p:cNvPr id="4" name="Slide Number Placeholder 3"/>
          <p:cNvSpPr>
            <a:spLocks noGrp="1"/>
          </p:cNvSpPr>
          <p:nvPr>
            <p:ph type="sldNum" sz="quarter" idx="5"/>
          </p:nvPr>
        </p:nvSpPr>
        <p:spPr/>
        <p:txBody>
          <a:bodyPr/>
          <a:lstStyle/>
          <a:p>
            <a:fld id="{86EDB3BE-AA80-4B08-84D6-76013A960A57}" type="slidenum">
              <a:rPr lang="en-US" smtClean="0"/>
              <a:t>16</a:t>
            </a:fld>
            <a:endParaRPr lang="en-US"/>
          </a:p>
        </p:txBody>
      </p:sp>
    </p:spTree>
    <p:extLst>
      <p:ext uri="{BB962C8B-B14F-4D97-AF65-F5344CB8AC3E}">
        <p14:creationId xmlns:p14="http://schemas.microsoft.com/office/powerpoint/2010/main" val="23022097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Humidity affects air quality in a few ways</a:t>
            </a:r>
          </a:p>
          <a:p>
            <a:r>
              <a:rPr lang="en-US" dirty="0"/>
              <a:t>Bacteria and viruses that cause respiratory infections thrive in extremely high and extremely low humidity.</a:t>
            </a:r>
          </a:p>
          <a:p>
            <a:r>
              <a:rPr lang="en-US" dirty="0"/>
              <a:t>Mold spores, dust mites and other allergens survive best in high humidity environments.</a:t>
            </a:r>
          </a:p>
          <a:p>
            <a:r>
              <a:rPr lang="en-US" dirty="0"/>
              <a:t>Higher humidity can increase the levels of noxious chemicals in the air, which may include ozone and formaldehyde.</a:t>
            </a:r>
          </a:p>
          <a:p>
            <a:r>
              <a:rPr lang="en-US" dirty="0"/>
              <a:t>High humidity can also make warm temperatures feel even warmer, leading to an increase in heat-related illnesses like heat rash, muscle cramps, heat exhaustion, and even heat stroke.</a:t>
            </a:r>
          </a:p>
        </p:txBody>
      </p:sp>
      <p:sp>
        <p:nvSpPr>
          <p:cNvPr id="4" name="Slide Number Placeholder 3"/>
          <p:cNvSpPr>
            <a:spLocks noGrp="1"/>
          </p:cNvSpPr>
          <p:nvPr>
            <p:ph type="sldNum" sz="quarter" idx="5"/>
          </p:nvPr>
        </p:nvSpPr>
        <p:spPr/>
        <p:txBody>
          <a:bodyPr/>
          <a:lstStyle/>
          <a:p>
            <a:fld id="{86EDB3BE-AA80-4B08-84D6-76013A960A57}" type="slidenum">
              <a:rPr lang="en-US" smtClean="0"/>
              <a:t>17</a:t>
            </a:fld>
            <a:endParaRPr lang="en-US"/>
          </a:p>
        </p:txBody>
      </p:sp>
    </p:spTree>
    <p:extLst>
      <p:ext uri="{BB962C8B-B14F-4D97-AF65-F5344CB8AC3E}">
        <p14:creationId xmlns:p14="http://schemas.microsoft.com/office/powerpoint/2010/main" val="32068364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1200" kern="1200" dirty="0">
                <a:solidFill>
                  <a:schemeClr val="tx1"/>
                </a:solidFill>
                <a:effectLst/>
                <a:latin typeface="+mn-lt"/>
                <a:ea typeface="+mn-ea"/>
                <a:cs typeface="+mn-cs"/>
              </a:rPr>
              <a:t>The Earth’s temperature change can vary as altitude increases, but in terms of weather and cloud formation, we will focus on the troposphere where most of the world’s weather takes place.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dirty="0">
                <a:solidFill>
                  <a:schemeClr val="tx1"/>
                </a:solidFill>
                <a:effectLst/>
                <a:latin typeface="+mn-lt"/>
                <a:ea typeface="+mn-ea"/>
                <a:cs typeface="+mn-cs"/>
              </a:rPr>
              <a:t>This continuous decline in temperature with increasing altitude at a given time and location is called the atmosphere’s Environmental Lapse Rate as shown.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dirty="0">
                <a:solidFill>
                  <a:schemeClr val="tx1"/>
                </a:solidFill>
                <a:effectLst/>
                <a:latin typeface="+mn-lt"/>
                <a:ea typeface="+mn-ea"/>
                <a:cs typeface="+mn-cs"/>
              </a:rPr>
              <a:t>There are two main explanations: the warmth rising from the surface and the air becoming insufficiently diluted with altitude. Dilute air indicates less absorption of heat and greater reflectance off the Earth’s surface. This agrees with the previous statement of declining temperatures with altitude.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dirty="0">
                <a:solidFill>
                  <a:schemeClr val="tx1"/>
                </a:solidFill>
                <a:effectLst/>
                <a:latin typeface="+mn-lt"/>
                <a:ea typeface="+mn-ea"/>
                <a:cs typeface="+mn-cs"/>
              </a:rPr>
              <a:t>There are two specific types of ALR. When air is unsaturated, this rate is roughly 10°C per thousand meters and called the Dry Adiabatic Lapse Rate (DALR) and the Saturated Adiabatic Lapse Rate (SALR) is gradually reduced when the air cools with height and water vapor condenses at low latitudes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dirty="0">
                <a:solidFill>
                  <a:schemeClr val="tx1"/>
                </a:solidFill>
                <a:effectLst/>
                <a:latin typeface="+mn-lt"/>
                <a:ea typeface="+mn-ea"/>
                <a:cs typeface="+mn-cs"/>
              </a:rPr>
              <a:t>When higher, air tends to contain less water which in turn has less latent heat to release and becomes about 5°C per thousand meters. Implying the humid air rising remains unstable much longer compared to rising dry air</a:t>
            </a:r>
          </a:p>
          <a:p>
            <a:endParaRPr lang="en-US" dirty="0"/>
          </a:p>
        </p:txBody>
      </p:sp>
      <p:sp>
        <p:nvSpPr>
          <p:cNvPr id="4" name="Slide Number Placeholder 3"/>
          <p:cNvSpPr>
            <a:spLocks noGrp="1"/>
          </p:cNvSpPr>
          <p:nvPr>
            <p:ph type="sldNum" sz="quarter" idx="5"/>
          </p:nvPr>
        </p:nvSpPr>
        <p:spPr/>
        <p:txBody>
          <a:bodyPr/>
          <a:lstStyle/>
          <a:p>
            <a:fld id="{1A4EBB82-1605-4AE1-96BF-6E3E3CFC96B1}" type="slidenum">
              <a:rPr lang="en-US" smtClean="0"/>
              <a:t>19</a:t>
            </a:fld>
            <a:endParaRPr lang="en-US"/>
          </a:p>
        </p:txBody>
      </p:sp>
    </p:spTree>
    <p:extLst>
      <p:ext uri="{BB962C8B-B14F-4D97-AF65-F5344CB8AC3E}">
        <p14:creationId xmlns:p14="http://schemas.microsoft.com/office/powerpoint/2010/main" val="37649277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Ninety percent of the ozone in the atmosphere sits in the stratosphere, the layer of atmosphere between about 10 and 50 kilometers altitude. The natural level of ozone in the stratosphere is a result of a balance between sunlight that creates ozone and chemical reactions that destroy it. Ozone is created when the kind of oxygen we breathe—O</a:t>
            </a:r>
            <a:r>
              <a:rPr lang="en-US" baseline="-25000" dirty="0"/>
              <a:t>2</a:t>
            </a:r>
            <a:r>
              <a:rPr lang="en-US" dirty="0"/>
              <a:t>—is split apart by sunlight into single oxygen atoms. Single oxygen atoms can re-join to make O</a:t>
            </a:r>
            <a:r>
              <a:rPr lang="en-US" baseline="-25000" dirty="0"/>
              <a:t>2</a:t>
            </a:r>
            <a:r>
              <a:rPr lang="en-US" dirty="0"/>
              <a:t>, or they can join with O</a:t>
            </a:r>
            <a:r>
              <a:rPr lang="en-US" baseline="-25000" dirty="0"/>
              <a:t>2</a:t>
            </a:r>
            <a:r>
              <a:rPr lang="en-US" dirty="0"/>
              <a:t> molecules to make ozone (O</a:t>
            </a:r>
            <a:r>
              <a:rPr lang="en-US" baseline="-25000" dirty="0"/>
              <a:t>3</a:t>
            </a:r>
            <a:r>
              <a:rPr lang="en-US" dirty="0"/>
              <a:t>). Ozone is destroyed when it reacts with molecules containing nitrogen, hydrogen, chlorine, or bromine. Some of the molecules that destroy ozone occur naturally, but people have created others. </a:t>
            </a:r>
          </a:p>
          <a:p>
            <a:endParaRPr lang="en-US" dirty="0"/>
          </a:p>
          <a:p>
            <a:pPr marL="228600" indent="-228600">
              <a:buAutoNum type="arabicPeriod"/>
            </a:pPr>
            <a:r>
              <a:rPr lang="en-US" dirty="0"/>
              <a:t>The total mass of ozone in the atmosphere is about 3 billion metric tons. That may seem like a lot, but it is only 0.00006 percent of the atmosphere. The peak concentration of ozone occurs at an altitude of roughly 32 kilometers (20 miles) above the surface of the Earth. At that altitude, ozone concentration can be as high as 15 parts per million (0.0015 percent). Peak concentrations, an average of 8 molecules of ozone per million molecules in the atmosphere, occur between an altitude of 30 and 35 kilometers.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Ozone in the stratosphere absorbs most of the ultraviolet radiation from the Sun. Without ozone, the Sun’s intense UV radiation would sterilize the Earth’s surface. Ozone screens all of the most energetic, UV-c, radiation, and most of the UV-b radiation. Ozone only screens about half of the UV-a radiation. Excessive UV-b and UV-a radiation can cause sunburn and can lead to skin cancer and eye damage.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Solar ultraviolet radiation is largely absorbed by the ozone in the atmosphere—especially the harmful, high-energy UV-a and UV-b. The flux is shown on a logarithmic scale, so each tick mark on the y-axis indicates 10 times more energy. </a:t>
            </a:r>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86EDB3BE-AA80-4B08-84D6-76013A960A57}" type="slidenum">
              <a:rPr lang="en-US" smtClean="0"/>
              <a:t>4</a:t>
            </a:fld>
            <a:endParaRPr lang="en-US"/>
          </a:p>
        </p:txBody>
      </p:sp>
    </p:spTree>
    <p:extLst>
      <p:ext uri="{BB962C8B-B14F-4D97-AF65-F5344CB8AC3E}">
        <p14:creationId xmlns:p14="http://schemas.microsoft.com/office/powerpoint/2010/main" val="23107706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Under normal atmospheric conditions, air temperature becomes cooler as altitude continuously increases. This is due to most of the sun’s solar radiation converting to heat, which warms the air at the surface of the earth. </a:t>
            </a:r>
          </a:p>
          <a:p>
            <a:r>
              <a:rPr lang="en-US" sz="1200" kern="1200" dirty="0">
                <a:solidFill>
                  <a:schemeClr val="tx1"/>
                </a:solidFill>
                <a:effectLst/>
                <a:latin typeface="+mn-lt"/>
                <a:ea typeface="+mn-ea"/>
                <a:cs typeface="+mn-cs"/>
              </a:rPr>
              <a:t>Throughout the day, the surface becomes heated from the Sun’s rays. Usually, this warmer air would spread and ascend opposite to the surface. </a:t>
            </a:r>
          </a:p>
          <a:p>
            <a:r>
              <a:rPr lang="en-US" sz="1200" kern="1200" dirty="0">
                <a:solidFill>
                  <a:schemeClr val="tx1"/>
                </a:solidFill>
                <a:effectLst/>
                <a:latin typeface="+mn-lt"/>
                <a:ea typeface="+mn-ea"/>
                <a:cs typeface="+mn-cs"/>
              </a:rPr>
              <a:t>But if the density of the cold air is higher than the warm air, the layer of cold air is trapped beneath the warm layer and will not eliminate contaminants.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reversed air pattern is considered the temperature inversion. The reason is because the atmospheric temperature profile become “inverted” from its normal state.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pollutants are produced by vehicles, coal burning, and other industrial activities, inversions trap these pollutants near the surface.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Strength and duration of inversions control air quality index (AQI) levels at ground level. Hydrocarbons and nitrogen oxides that are present during this trapping period become converted into harmful ozone by sunlight, reducing air quality. Strong inversions confine pollutants to a shallow vertical layer, leading to higher AQI levels while weak inversions lead to low AQI levels.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During 1952, the city of London experienced one of the most dangerous air pollution phenomena in the history of England, The Great Smog, as it was blamed for thousands of deaths (Davis, Bell, &amp; Fletcher, 2002). These people most likely experienced severe respiratory diseases.</a:t>
            </a:r>
          </a:p>
          <a:p>
            <a:endParaRPr lang="en-US" dirty="0"/>
          </a:p>
        </p:txBody>
      </p:sp>
      <p:sp>
        <p:nvSpPr>
          <p:cNvPr id="4" name="Slide Number Placeholder 3"/>
          <p:cNvSpPr>
            <a:spLocks noGrp="1"/>
          </p:cNvSpPr>
          <p:nvPr>
            <p:ph type="sldNum" sz="quarter" idx="5"/>
          </p:nvPr>
        </p:nvSpPr>
        <p:spPr/>
        <p:txBody>
          <a:bodyPr/>
          <a:lstStyle/>
          <a:p>
            <a:fld id="{1A4EBB82-1605-4AE1-96BF-6E3E3CFC96B1}" type="slidenum">
              <a:rPr lang="en-US" smtClean="0"/>
              <a:t>5</a:t>
            </a:fld>
            <a:endParaRPr lang="en-US"/>
          </a:p>
        </p:txBody>
      </p:sp>
    </p:spTree>
    <p:extLst>
      <p:ext uri="{BB962C8B-B14F-4D97-AF65-F5344CB8AC3E}">
        <p14:creationId xmlns:p14="http://schemas.microsoft.com/office/powerpoint/2010/main" val="42536577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EDB3BE-AA80-4B08-84D6-76013A960A57}" type="slidenum">
              <a:rPr lang="en-US" smtClean="0"/>
              <a:t>7</a:t>
            </a:fld>
            <a:endParaRPr lang="en-US"/>
          </a:p>
        </p:txBody>
      </p:sp>
    </p:spTree>
    <p:extLst>
      <p:ext uri="{BB962C8B-B14F-4D97-AF65-F5344CB8AC3E}">
        <p14:creationId xmlns:p14="http://schemas.microsoft.com/office/powerpoint/2010/main" val="30717536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Air contaminants build up when inversion layers form close to the ground (mixing depth). Inversion layers trap air contaminants which can cause health and nuisance effects. </a:t>
            </a:r>
            <a:endParaRPr lang="en-US" b="0" i="0" dirty="0">
              <a:effectLst/>
            </a:endParaRPr>
          </a:p>
          <a:p>
            <a:endParaRPr lang="en-US" dirty="0"/>
          </a:p>
        </p:txBody>
      </p:sp>
      <p:sp>
        <p:nvSpPr>
          <p:cNvPr id="4" name="Slide Number Placeholder 3"/>
          <p:cNvSpPr>
            <a:spLocks noGrp="1"/>
          </p:cNvSpPr>
          <p:nvPr>
            <p:ph type="sldNum" sz="quarter" idx="5"/>
          </p:nvPr>
        </p:nvSpPr>
        <p:spPr/>
        <p:txBody>
          <a:bodyPr/>
          <a:lstStyle/>
          <a:p>
            <a:fld id="{86EDB3BE-AA80-4B08-84D6-76013A960A57}" type="slidenum">
              <a:rPr lang="en-US" smtClean="0"/>
              <a:t>8</a:t>
            </a:fld>
            <a:endParaRPr lang="en-US"/>
          </a:p>
        </p:txBody>
      </p:sp>
    </p:spTree>
    <p:extLst>
      <p:ext uri="{BB962C8B-B14F-4D97-AF65-F5344CB8AC3E}">
        <p14:creationId xmlns:p14="http://schemas.microsoft.com/office/powerpoint/2010/main" val="26607436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higher atmospheric pressure values during the winter in Reno are caused by the relatively cold conditions experienced in this region compared to summer. Since Cold air is denser than relatively warm air, it has a tendency to sink, relatively, and thus has a higher pressure than warm air. From this, it can be gleaned that the winter months would have an higher average atmospheric pressure than in the summer. Weather patterns complicate the relationship between barometric pressure and temperature. </a:t>
            </a:r>
          </a:p>
          <a:p>
            <a:endParaRPr lang="en-US" dirty="0"/>
          </a:p>
          <a:p>
            <a:r>
              <a:rPr lang="en-US" dirty="0"/>
              <a:t>Very cold temperatures can create areas of high air pressure because cold air has greater density and the concentration of molecules can raise the air pressure. An area of higher pressure, H, is called a high-pressure system and generally has a denser air mass where air temperature is cool. These systems often bring warmer temperatures and dry weather. A low-pressure system, L, is an area of less dense air with warmer air temperatures. The lower concentration of molecules causes lower air pressure in these areas. Low-pressure systems often bring cool, wet weather.</a:t>
            </a:r>
          </a:p>
        </p:txBody>
      </p:sp>
      <p:sp>
        <p:nvSpPr>
          <p:cNvPr id="4" name="Slide Number Placeholder 3"/>
          <p:cNvSpPr>
            <a:spLocks noGrp="1"/>
          </p:cNvSpPr>
          <p:nvPr>
            <p:ph type="sldNum" sz="quarter" idx="5"/>
          </p:nvPr>
        </p:nvSpPr>
        <p:spPr/>
        <p:txBody>
          <a:bodyPr/>
          <a:lstStyle/>
          <a:p>
            <a:fld id="{86EDB3BE-AA80-4B08-84D6-76013A960A57}" type="slidenum">
              <a:rPr lang="en-US" smtClean="0"/>
              <a:t>10</a:t>
            </a:fld>
            <a:endParaRPr lang="en-US"/>
          </a:p>
        </p:txBody>
      </p:sp>
    </p:spTree>
    <p:extLst>
      <p:ext uri="{BB962C8B-B14F-4D97-AF65-F5344CB8AC3E}">
        <p14:creationId xmlns:p14="http://schemas.microsoft.com/office/powerpoint/2010/main" val="16081367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Wind is simply air in motion. On global or macroscale wind patterns are set up due to unequal heating of earth surface by solar radiation at the equator and the polar regions, rotation of the earth and the difference between conductive capacities of land and ocean masses. Secondary or mesoscale circulation patterns develop because of the regional or local topography. Mountain ranges, cloud cover, waterbodies, deserts, forestation, etc., influence wind patterns on scales of a few hundred kilometers. Accordingly a pattern of wind is setup, some seasonal and some permanent.  </a:t>
            </a:r>
            <a:endParaRPr lang="en-US" b="0" i="0" dirty="0">
              <a:effectLs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movement of air at the </a:t>
            </a:r>
            <a:r>
              <a:rPr lang="en-US" sz="1200" b="0" i="0" kern="1200" dirty="0" err="1">
                <a:solidFill>
                  <a:schemeClr val="tx1"/>
                </a:solidFill>
                <a:effectLst/>
                <a:latin typeface="+mn-lt"/>
                <a:ea typeface="+mn-ea"/>
                <a:cs typeface="+mn-cs"/>
              </a:rPr>
              <a:t>mesoscaie</a:t>
            </a:r>
            <a:r>
              <a:rPr lang="en-US" sz="1200" b="0" i="0" kern="1200" dirty="0">
                <a:solidFill>
                  <a:schemeClr val="tx1"/>
                </a:solidFill>
                <a:effectLst/>
                <a:latin typeface="+mn-lt"/>
                <a:ea typeface="+mn-ea"/>
                <a:cs typeface="+mn-cs"/>
              </a:rPr>
              <a:t> and microscale levels is of concern in control of air pollution. A study of air movement over relatively small geographical regions can help in understanding the movement of pollutants.  </a:t>
            </a:r>
            <a:endParaRPr lang="en-US" b="0" i="0" dirty="0">
              <a:effectLst/>
            </a:endParaRPr>
          </a:p>
          <a:p>
            <a:endParaRPr lang="en-US" dirty="0"/>
          </a:p>
        </p:txBody>
      </p:sp>
      <p:sp>
        <p:nvSpPr>
          <p:cNvPr id="4" name="Slide Number Placeholder 3"/>
          <p:cNvSpPr>
            <a:spLocks noGrp="1"/>
          </p:cNvSpPr>
          <p:nvPr>
            <p:ph type="sldNum" sz="quarter" idx="5"/>
          </p:nvPr>
        </p:nvSpPr>
        <p:spPr/>
        <p:txBody>
          <a:bodyPr/>
          <a:lstStyle/>
          <a:p>
            <a:fld id="{86EDB3BE-AA80-4B08-84D6-76013A960A57}" type="slidenum">
              <a:rPr lang="en-US" smtClean="0"/>
              <a:t>12</a:t>
            </a:fld>
            <a:endParaRPr lang="en-US"/>
          </a:p>
        </p:txBody>
      </p:sp>
    </p:spTree>
    <p:extLst>
      <p:ext uri="{BB962C8B-B14F-4D97-AF65-F5344CB8AC3E}">
        <p14:creationId xmlns:p14="http://schemas.microsoft.com/office/powerpoint/2010/main" val="32093894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Like temperature and solar radiation, water vapor plays an important role in many thermal and photochemical reactions in the atmosphere. As water molecules are small and highly polar, they can bind strongly to many substances. If attached to particles suspended in the air they can significantly increase the amount of light scattered by the particles (</a:t>
            </a:r>
            <a:r>
              <a:rPr lang="en-US" sz="1200" b="0" i="0" u="sng" strike="noStrike" kern="1200" dirty="0">
                <a:solidFill>
                  <a:schemeClr val="tx1"/>
                </a:solidFill>
                <a:effectLst/>
                <a:latin typeface="+mn-lt"/>
                <a:ea typeface="+mn-ea"/>
                <a:cs typeface="+mn-cs"/>
                <a:hlinkClick r:id="rId3"/>
              </a:rPr>
              <a:t>measuring visibility</a:t>
            </a:r>
            <a:r>
              <a:rPr lang="en-US" sz="1200" b="0" i="0" kern="1200" dirty="0">
                <a:solidFill>
                  <a:schemeClr val="tx1"/>
                </a:solidFill>
                <a:effectLst/>
                <a:latin typeface="+mn-lt"/>
                <a:ea typeface="+mn-ea"/>
                <a:cs typeface="+mn-cs"/>
              </a:rPr>
              <a:t>). If the water molecules attach to corrosive gases, such as sulfur dioxide, the gas will dissolve in the water and form an acid solution that can damage health and property. </a:t>
            </a:r>
            <a:endParaRPr lang="en-US" b="0" i="0" dirty="0">
              <a:effectLs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Water vapor content of air is reported as a percentage of the saturation vapor pressure of water at a given temperature. This is the relative humidity. The amount of water vapor in the atmosphere is highly variable—it depends on geographic location, how close water bodies are, wind direction and air temperature. Relative humidity is generally higher during summer when temperature and rainfall are also at their highest. </a:t>
            </a:r>
            <a:endParaRPr lang="en-US" b="0" i="0" dirty="0">
              <a:effectLst/>
            </a:endParaRPr>
          </a:p>
          <a:p>
            <a:endParaRPr lang="en-US" dirty="0"/>
          </a:p>
          <a:p>
            <a:r>
              <a:rPr lang="en-US" sz="1200" kern="1200" dirty="0">
                <a:solidFill>
                  <a:schemeClr val="tx1"/>
                </a:solidFill>
                <a:effectLst/>
                <a:latin typeface="+mn-lt"/>
                <a:ea typeface="+mn-ea"/>
                <a:cs typeface="+mn-cs"/>
              </a:rPr>
              <a:t>“Relative humidity may reach the same levels in both summer and winter, even reaching up to 100 per cent saturated. Relative humidity, though, is simply a measure of how much water the air is holding at any time, compared to how much it can hold. How much water the air can hold, though, depends on the air's temperature.</a:t>
            </a:r>
          </a:p>
          <a:p>
            <a:endParaRPr lang="en-US" sz="120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High relative humidity during the summer already puts stress on our bodies. When we're out in the summer heat, our bodies attempt to cool down by sweating, but this method is only effective as long as the relative humidity is low enough that the sweat evaporates. With higher humidity, the sweat lingers. At best, it makes for a sticky, uncomfortable time and likely a very poor night's sleep. At its worst, it can lead to heat stress, heat exhaustion, and even heat stroke. </a:t>
            </a:r>
            <a:endParaRPr lang="en-US" b="0" i="0" dirty="0">
              <a:effectLst/>
            </a:endParaRPr>
          </a:p>
          <a:p>
            <a:pPr rtl="0" fontAlgn="base"/>
            <a:r>
              <a:rPr lang="en-US" sz="1200" b="0" i="0" kern="1200" dirty="0">
                <a:solidFill>
                  <a:schemeClr val="tx1"/>
                </a:solidFill>
                <a:effectLst/>
                <a:latin typeface="+mn-lt"/>
                <a:ea typeface="+mn-ea"/>
                <a:cs typeface="+mn-cs"/>
              </a:rPr>
              <a:t>The greater amount of moisture in the air during the summer also has a direct impact on air quality, though. </a:t>
            </a:r>
            <a:endParaRPr lang="en-US" b="0" i="0" dirty="0">
              <a:effectLst/>
            </a:endParaRPr>
          </a:p>
          <a:p>
            <a:endParaRPr lang="en-US" dirty="0"/>
          </a:p>
          <a:p>
            <a:endParaRPr lang="en-US" dirty="0"/>
          </a:p>
          <a:p>
            <a:pPr rtl="0" fontAlgn="base"/>
            <a:r>
              <a:rPr lang="en-US" sz="1200" b="0" i="0" kern="1200" dirty="0">
                <a:solidFill>
                  <a:schemeClr val="tx1"/>
                </a:solidFill>
                <a:effectLst/>
                <a:latin typeface="+mn-lt"/>
                <a:ea typeface="+mn-ea"/>
                <a:cs typeface="+mn-cs"/>
              </a:rPr>
              <a:t>In an email to The Weather Network, </a:t>
            </a:r>
            <a:r>
              <a:rPr lang="en-US" sz="1200" b="0" i="0" kern="1200" dirty="0" err="1">
                <a:solidFill>
                  <a:schemeClr val="tx1"/>
                </a:solidFill>
                <a:effectLst/>
                <a:latin typeface="+mn-lt"/>
                <a:ea typeface="+mn-ea"/>
                <a:cs typeface="+mn-cs"/>
              </a:rPr>
              <a:t>Umme</a:t>
            </a:r>
            <a:r>
              <a:rPr lang="en-US" sz="1200" b="0" i="0" kern="1200" dirty="0">
                <a:solidFill>
                  <a:schemeClr val="tx1"/>
                </a:solidFill>
                <a:effectLst/>
                <a:latin typeface="+mn-lt"/>
                <a:ea typeface="+mn-ea"/>
                <a:cs typeface="+mn-cs"/>
              </a:rPr>
              <a:t> Akhtar, a Regional Air Quality and Health Specialist with Health Canada, said "in summer, higher relative humidity </a:t>
            </a:r>
            <a:r>
              <a:rPr lang="en-US" sz="1200" b="0" i="0" kern="1200" dirty="0" err="1">
                <a:solidFill>
                  <a:schemeClr val="tx1"/>
                </a:solidFill>
                <a:effectLst/>
                <a:latin typeface="+mn-lt"/>
                <a:ea typeface="+mn-ea"/>
                <a:cs typeface="+mn-cs"/>
              </a:rPr>
              <a:t>favours</a:t>
            </a:r>
            <a:r>
              <a:rPr lang="en-US" sz="1200" b="0" i="0" kern="1200" dirty="0">
                <a:solidFill>
                  <a:schemeClr val="tx1"/>
                </a:solidFill>
                <a:effectLst/>
                <a:latin typeface="+mn-lt"/>
                <a:ea typeface="+mn-ea"/>
                <a:cs typeface="+mn-cs"/>
              </a:rPr>
              <a:t> the formation of both inorganic and secondary particulate matter. Thus, higher relative humidity can cause more or prolonged smog episodes in summer." </a:t>
            </a:r>
            <a:endParaRPr lang="en-US" b="0" i="0" dirty="0">
              <a:effectLst/>
            </a:endParaRPr>
          </a:p>
          <a:p>
            <a:pPr rtl="0" fontAlgn="base"/>
            <a:r>
              <a:rPr lang="en-US" sz="1200" b="0" i="0" kern="1200" dirty="0">
                <a:solidFill>
                  <a:schemeClr val="tx1"/>
                </a:solidFill>
                <a:effectLst/>
                <a:latin typeface="+mn-lt"/>
                <a:ea typeface="+mn-ea"/>
                <a:cs typeface="+mn-cs"/>
              </a:rPr>
              <a:t>So, while ozone is usually the primary concern for summer smog, due to the more intense sunshine, whenever humidity values start to climb, fine particulate matter concentrations rise, as well. </a:t>
            </a:r>
          </a:p>
          <a:p>
            <a:pPr rtl="0" fontAlgn="base"/>
            <a:endParaRPr lang="en-US" sz="1200" b="0" i="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According to Akhtar, higher humidity can actually make some types of air pollution even worse. While the added water </a:t>
            </a:r>
            <a:r>
              <a:rPr lang="en-US" sz="1200" b="0" i="0" kern="1200" dirty="0" err="1">
                <a:solidFill>
                  <a:schemeClr val="tx1"/>
                </a:solidFill>
                <a:effectLst/>
                <a:latin typeface="+mn-lt"/>
                <a:ea typeface="+mn-ea"/>
                <a:cs typeface="+mn-cs"/>
              </a:rPr>
              <a:t>vapour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favours</a:t>
            </a:r>
            <a:r>
              <a:rPr lang="en-US" sz="1200" b="0" i="0" kern="1200" dirty="0">
                <a:solidFill>
                  <a:schemeClr val="tx1"/>
                </a:solidFill>
                <a:effectLst/>
                <a:latin typeface="+mn-lt"/>
                <a:ea typeface="+mn-ea"/>
                <a:cs typeface="+mn-cs"/>
              </a:rPr>
              <a:t> the formation of sulphate aerosols, pollutants such as </a:t>
            </a:r>
            <a:r>
              <a:rPr lang="en-US" sz="1200" b="0" i="0" kern="1200" dirty="0" err="1">
                <a:solidFill>
                  <a:schemeClr val="tx1"/>
                </a:solidFill>
                <a:effectLst/>
                <a:latin typeface="+mn-lt"/>
                <a:ea typeface="+mn-ea"/>
                <a:cs typeface="+mn-cs"/>
              </a:rPr>
              <a:t>sulphur</a:t>
            </a:r>
            <a:r>
              <a:rPr lang="en-US" sz="1200" b="0" i="0" kern="1200" dirty="0">
                <a:solidFill>
                  <a:schemeClr val="tx1"/>
                </a:solidFill>
                <a:effectLst/>
                <a:latin typeface="+mn-lt"/>
                <a:ea typeface="+mn-ea"/>
                <a:cs typeface="+mn-cs"/>
              </a:rPr>
              <a:t> dioxide can combine with water </a:t>
            </a:r>
            <a:r>
              <a:rPr lang="en-US" sz="1200" b="0" i="0" kern="1200" dirty="0" err="1">
                <a:solidFill>
                  <a:schemeClr val="tx1"/>
                </a:solidFill>
                <a:effectLst/>
                <a:latin typeface="+mn-lt"/>
                <a:ea typeface="+mn-ea"/>
                <a:cs typeface="+mn-cs"/>
              </a:rPr>
              <a:t>vapour</a:t>
            </a:r>
            <a:r>
              <a:rPr lang="en-US" sz="1200" b="0" i="0" kern="1200" dirty="0">
                <a:solidFill>
                  <a:schemeClr val="tx1"/>
                </a:solidFill>
                <a:effectLst/>
                <a:latin typeface="+mn-lt"/>
                <a:ea typeface="+mn-ea"/>
                <a:cs typeface="+mn-cs"/>
              </a:rPr>
              <a:t> to form </a:t>
            </a:r>
            <a:r>
              <a:rPr lang="en-US" sz="1200" b="0" i="0" kern="1200" dirty="0" err="1">
                <a:solidFill>
                  <a:schemeClr val="tx1"/>
                </a:solidFill>
                <a:effectLst/>
                <a:latin typeface="+mn-lt"/>
                <a:ea typeface="+mn-ea"/>
                <a:cs typeface="+mn-cs"/>
              </a:rPr>
              <a:t>sulphuric</a:t>
            </a:r>
            <a:r>
              <a:rPr lang="en-US" sz="1200" b="0" i="0" kern="1200" dirty="0">
                <a:solidFill>
                  <a:schemeClr val="tx1"/>
                </a:solidFill>
                <a:effectLst/>
                <a:latin typeface="+mn-lt"/>
                <a:ea typeface="+mn-ea"/>
                <a:cs typeface="+mn-cs"/>
              </a:rPr>
              <a:t> acid.” </a:t>
            </a:r>
            <a:endParaRPr lang="en-US" b="0" i="0" dirty="0">
              <a:effectLst/>
            </a:endParaRPr>
          </a:p>
          <a:p>
            <a:pPr rtl="0" fontAlgn="base"/>
            <a:endParaRPr lang="en-US" b="0" i="0" dirty="0">
              <a:effectLst/>
            </a:endParaRPr>
          </a:p>
          <a:p>
            <a:endParaRPr lang="en-US" dirty="0"/>
          </a:p>
        </p:txBody>
      </p:sp>
      <p:sp>
        <p:nvSpPr>
          <p:cNvPr id="4" name="Slide Number Placeholder 3"/>
          <p:cNvSpPr>
            <a:spLocks noGrp="1"/>
          </p:cNvSpPr>
          <p:nvPr>
            <p:ph type="sldNum" sz="quarter" idx="5"/>
          </p:nvPr>
        </p:nvSpPr>
        <p:spPr/>
        <p:txBody>
          <a:bodyPr/>
          <a:lstStyle/>
          <a:p>
            <a:fld id="{86EDB3BE-AA80-4B08-84D6-76013A960A57}" type="slidenum">
              <a:rPr lang="en-US" smtClean="0"/>
              <a:t>14</a:t>
            </a:fld>
            <a:endParaRPr lang="en-US"/>
          </a:p>
        </p:txBody>
      </p:sp>
    </p:spTree>
    <p:extLst>
      <p:ext uri="{BB962C8B-B14F-4D97-AF65-F5344CB8AC3E}">
        <p14:creationId xmlns:p14="http://schemas.microsoft.com/office/powerpoint/2010/main" val="27185242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kern="1200" dirty="0">
                <a:solidFill>
                  <a:schemeClr val="tx1"/>
                </a:solidFill>
                <a:effectLst/>
                <a:latin typeface="+mn-lt"/>
                <a:ea typeface="+mn-ea"/>
                <a:cs typeface="+mn-cs"/>
              </a:rPr>
              <a:t>It is important to monitor solar radiation for use in modelling photochemical smog events, as the intensity of sunlight has an important influence on the rate of the chemical reactions that produce the smog. The cloudiness of the sky, time of day and geographic location all affect sunlight intensity. An instrument called a pyranometer measures solar radiation from the output of a type of silicon cell sensor. </a:t>
            </a:r>
            <a:endParaRPr lang="en-US" b="0" i="0" dirty="0">
              <a:effectLst/>
            </a:endParaRPr>
          </a:p>
          <a:p>
            <a:pPr rtl="0" fontAlgn="base"/>
            <a:r>
              <a:rPr lang="en-US" sz="1200" b="0" i="0" kern="1200" dirty="0">
                <a:solidFill>
                  <a:schemeClr val="tx1"/>
                </a:solidFill>
                <a:effectLst/>
                <a:latin typeface="+mn-lt"/>
                <a:ea typeface="+mn-ea"/>
                <a:cs typeface="+mn-cs"/>
              </a:rPr>
              <a:t>“Scientists have found that the air pollution absorbs and disperses sunlight and thereby reduces the amount that reaches the Earth’s surface. The latest study, published in Advances in Atmospheric Sciences on Aug 20, 2019 also reports that the smaller the particles, the more harmful the impacts are. </a:t>
            </a:r>
            <a:br>
              <a:rPr lang="en-US" sz="1200" b="0" i="0" kern="1200" dirty="0">
                <a:solidFill>
                  <a:schemeClr val="tx1"/>
                </a:solidFill>
                <a:effectLst/>
                <a:latin typeface="+mn-lt"/>
                <a:ea typeface="+mn-ea"/>
                <a:cs typeface="+mn-cs"/>
              </a:rPr>
            </a:br>
            <a:endParaRPr lang="en-US" b="0" i="0" dirty="0">
              <a:effectLst/>
            </a:endParaRPr>
          </a:p>
          <a:p>
            <a:endParaRPr lang="en-US" dirty="0"/>
          </a:p>
        </p:txBody>
      </p:sp>
      <p:sp>
        <p:nvSpPr>
          <p:cNvPr id="4" name="Slide Number Placeholder 3"/>
          <p:cNvSpPr>
            <a:spLocks noGrp="1"/>
          </p:cNvSpPr>
          <p:nvPr>
            <p:ph type="sldNum" sz="quarter" idx="5"/>
          </p:nvPr>
        </p:nvSpPr>
        <p:spPr/>
        <p:txBody>
          <a:bodyPr/>
          <a:lstStyle/>
          <a:p>
            <a:fld id="{86EDB3BE-AA80-4B08-84D6-76013A960A57}" type="slidenum">
              <a:rPr lang="en-US" smtClean="0"/>
              <a:t>15</a:t>
            </a:fld>
            <a:endParaRPr lang="en-US"/>
          </a:p>
        </p:txBody>
      </p:sp>
    </p:spTree>
    <p:extLst>
      <p:ext uri="{BB962C8B-B14F-4D97-AF65-F5344CB8AC3E}">
        <p14:creationId xmlns:p14="http://schemas.microsoft.com/office/powerpoint/2010/main" val="2130825606"/>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3284890-85D2-4D7B-8EF5-15A9C1DB8F42}" type="datetimeFigureOut">
              <a:rPr lang="en-US" smtClean="0"/>
              <a:t>1/16/20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672101336"/>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157CC2-0FC8-4686-B024-99790E0F5162}" type="datetimeFigureOut">
              <a:rPr lang="en-US" smtClean="0"/>
              <a:t>1/16/20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0918659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764DA5-CD3D-4590-A511-FCD3BC7A793E}" type="datetimeFigureOut">
              <a:rPr lang="en-US" smtClean="0"/>
              <a:t>1/16/20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7362753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F5661D-6934-4B32-B92C-470368BF1EC6}" type="datetimeFigureOut">
              <a:rPr lang="en-US" smtClean="0"/>
              <a:t>1/16/20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9178056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fld id="{C6F822A4-8DA6-4447-9B1F-C5DB58435268}" type="datetimeFigureOut">
              <a:rPr lang="en-US" smtClean="0"/>
              <a:t>1/16/20</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9349626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smtClean="0"/>
              <a:t>1/16/20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9666211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smtClean="0"/>
              <a:t>1/16/20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0043218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77919A6-33EB-49BD-A62F-1FA56B9F9712}" type="datetimeFigureOut">
              <a:rPr lang="en-US" smtClean="0"/>
              <a:t>1/16/20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0870797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smtClean="0"/>
              <a:t>1/16/20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674980183"/>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A16AA21-1863-4931-97CB-99D0A168701B}" type="datetimeFigureOut">
              <a:rPr lang="en-US" smtClean="0"/>
              <a:t>1/16/20</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149104520"/>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772C379-9A7C-4C87-A116-CBE9F58B04C5}" type="datetimeFigureOut">
              <a:rPr lang="en-US" smtClean="0"/>
              <a:t>1/16/20</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5696966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8664C608-40B1-4030-A28D-5B74BC98ADCE}" type="datetimeFigureOut">
              <a:rPr lang="en-US" smtClean="0"/>
              <a:t>1/16/20</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15704819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hf sldNum="0" hdr="0" ftr="0" dt="0"/>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9.gif"/></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14.png"/><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5.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2D8FB-166A-4585-AC2F-A4D95A458979}"/>
              </a:ext>
            </a:extLst>
          </p:cNvPr>
          <p:cNvSpPr>
            <a:spLocks noGrp="1"/>
          </p:cNvSpPr>
          <p:nvPr>
            <p:ph type="ctrTitle"/>
          </p:nvPr>
        </p:nvSpPr>
        <p:spPr/>
        <p:txBody>
          <a:bodyPr>
            <a:normAutofit/>
          </a:bodyPr>
          <a:lstStyle/>
          <a:p>
            <a:pPr algn="ctr"/>
            <a:r>
              <a:rPr lang="en-US" sz="7200" dirty="0"/>
              <a:t>Comparing Meteorological Data between UNR and DRI</a:t>
            </a:r>
          </a:p>
        </p:txBody>
      </p:sp>
      <p:sp>
        <p:nvSpPr>
          <p:cNvPr id="3" name="Subtitle 2">
            <a:extLst>
              <a:ext uri="{FF2B5EF4-FFF2-40B4-BE49-F238E27FC236}">
                <a16:creationId xmlns:a16="http://schemas.microsoft.com/office/drawing/2014/main" id="{CFD728DD-66F9-4C17-865E-989C84B7B0D2}"/>
              </a:ext>
            </a:extLst>
          </p:cNvPr>
          <p:cNvSpPr>
            <a:spLocks noGrp="1"/>
          </p:cNvSpPr>
          <p:nvPr>
            <p:ph type="subTitle" idx="1"/>
          </p:nvPr>
        </p:nvSpPr>
        <p:spPr/>
        <p:txBody>
          <a:bodyPr>
            <a:normAutofit fontScale="92500" lnSpcReduction="20000"/>
          </a:bodyPr>
          <a:lstStyle/>
          <a:p>
            <a:pPr>
              <a:lnSpc>
                <a:spcPct val="150000"/>
              </a:lnSpc>
            </a:pPr>
            <a:r>
              <a:rPr lang="en-US" dirty="0"/>
              <a:t>Christopher Atkinson</a:t>
            </a:r>
          </a:p>
          <a:p>
            <a:pPr>
              <a:lnSpc>
                <a:spcPct val="150000"/>
              </a:lnSpc>
            </a:pPr>
            <a:r>
              <a:rPr lang="en-US" dirty="0"/>
              <a:t>December 3, 2019</a:t>
            </a:r>
          </a:p>
          <a:p>
            <a:endParaRPr lang="en-US" dirty="0"/>
          </a:p>
        </p:txBody>
      </p:sp>
    </p:spTree>
    <p:extLst>
      <p:ext uri="{BB962C8B-B14F-4D97-AF65-F5344CB8AC3E}">
        <p14:creationId xmlns:p14="http://schemas.microsoft.com/office/powerpoint/2010/main" val="1849970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A0B0A-B828-433D-B054-67822F59FC02}"/>
              </a:ext>
            </a:extLst>
          </p:cNvPr>
          <p:cNvSpPr>
            <a:spLocks noGrp="1"/>
          </p:cNvSpPr>
          <p:nvPr>
            <p:ph type="title"/>
          </p:nvPr>
        </p:nvSpPr>
        <p:spPr/>
        <p:txBody>
          <a:bodyPr/>
          <a:lstStyle/>
          <a:p>
            <a:r>
              <a:rPr lang="en-US" dirty="0"/>
              <a:t>Pressure</a:t>
            </a:r>
          </a:p>
        </p:txBody>
      </p:sp>
      <p:sp>
        <p:nvSpPr>
          <p:cNvPr id="5" name="Text Placeholder 4">
            <a:extLst>
              <a:ext uri="{FF2B5EF4-FFF2-40B4-BE49-F238E27FC236}">
                <a16:creationId xmlns:a16="http://schemas.microsoft.com/office/drawing/2014/main" id="{5A921D07-2AF8-4DE8-8B52-6075F049C7E1}"/>
              </a:ext>
            </a:extLst>
          </p:cNvPr>
          <p:cNvSpPr>
            <a:spLocks noGrp="1"/>
          </p:cNvSpPr>
          <p:nvPr>
            <p:ph type="body" sz="quarter" idx="3"/>
          </p:nvPr>
        </p:nvSpPr>
        <p:spPr>
          <a:xfrm>
            <a:off x="6556249" y="1728470"/>
            <a:ext cx="4572000" cy="640080"/>
          </a:xfrm>
        </p:spPr>
        <p:txBody>
          <a:bodyPr/>
          <a:lstStyle/>
          <a:p>
            <a:pPr algn="ctr"/>
            <a:r>
              <a:rPr lang="en-US" dirty="0"/>
              <a:t>November 2018</a:t>
            </a:r>
          </a:p>
        </p:txBody>
      </p:sp>
      <p:pic>
        <p:nvPicPr>
          <p:cNvPr id="15" name="Content Placeholder 14">
            <a:extLst>
              <a:ext uri="{FF2B5EF4-FFF2-40B4-BE49-F238E27FC236}">
                <a16:creationId xmlns:a16="http://schemas.microsoft.com/office/drawing/2014/main" id="{D4ACD063-0DCD-4F01-9E4F-522DF1838E3A}"/>
              </a:ext>
            </a:extLst>
          </p:cNvPr>
          <p:cNvPicPr>
            <a:picLocks noGrp="1" noChangeAspect="1"/>
          </p:cNvPicPr>
          <p:nvPr>
            <p:ph sz="quarter" idx="4"/>
          </p:nvPr>
        </p:nvPicPr>
        <p:blipFill>
          <a:blip r:embed="rId3"/>
          <a:stretch>
            <a:fillRect/>
          </a:stretch>
        </p:blipFill>
        <p:spPr>
          <a:xfrm>
            <a:off x="6373368" y="2414016"/>
            <a:ext cx="4946468" cy="3584448"/>
          </a:xfrm>
          <a:prstGeom prst="rect">
            <a:avLst/>
          </a:prstGeom>
        </p:spPr>
      </p:pic>
      <p:sp>
        <p:nvSpPr>
          <p:cNvPr id="7" name="Text Placeholder 2">
            <a:extLst>
              <a:ext uri="{FF2B5EF4-FFF2-40B4-BE49-F238E27FC236}">
                <a16:creationId xmlns:a16="http://schemas.microsoft.com/office/drawing/2014/main" id="{D687093B-D6CC-4103-A163-2C072A5BFD37}"/>
              </a:ext>
            </a:extLst>
          </p:cNvPr>
          <p:cNvSpPr>
            <a:spLocks noGrp="1"/>
          </p:cNvSpPr>
          <p:nvPr>
            <p:ph type="body" idx="1"/>
          </p:nvPr>
        </p:nvSpPr>
        <p:spPr>
          <a:xfrm>
            <a:off x="1073150" y="1728788"/>
            <a:ext cx="4572000" cy="639762"/>
          </a:xfrm>
        </p:spPr>
        <p:txBody>
          <a:bodyPr/>
          <a:lstStyle/>
          <a:p>
            <a:pPr algn="ctr"/>
            <a:r>
              <a:rPr lang="en-US" dirty="0"/>
              <a:t>May 2018</a:t>
            </a:r>
          </a:p>
        </p:txBody>
      </p:sp>
      <p:pic>
        <p:nvPicPr>
          <p:cNvPr id="18" name="Content Placeholder 17">
            <a:extLst>
              <a:ext uri="{FF2B5EF4-FFF2-40B4-BE49-F238E27FC236}">
                <a16:creationId xmlns:a16="http://schemas.microsoft.com/office/drawing/2014/main" id="{49474EFB-6160-48A7-893C-577D2A87BE81}"/>
              </a:ext>
            </a:extLst>
          </p:cNvPr>
          <p:cNvPicPr>
            <a:picLocks noGrp="1" noChangeAspect="1"/>
          </p:cNvPicPr>
          <p:nvPr>
            <p:ph sz="half" idx="2"/>
          </p:nvPr>
        </p:nvPicPr>
        <p:blipFill>
          <a:blip r:embed="rId4"/>
          <a:stretch>
            <a:fillRect/>
          </a:stretch>
        </p:blipFill>
        <p:spPr>
          <a:xfrm>
            <a:off x="886968" y="2414016"/>
            <a:ext cx="4932949" cy="3584448"/>
          </a:xfrm>
          <a:prstGeom prst="rect">
            <a:avLst/>
          </a:prstGeom>
        </p:spPr>
      </p:pic>
    </p:spTree>
    <p:extLst>
      <p:ext uri="{BB962C8B-B14F-4D97-AF65-F5344CB8AC3E}">
        <p14:creationId xmlns:p14="http://schemas.microsoft.com/office/powerpoint/2010/main" val="20029979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Carbon</a:t>
            </a:r>
          </a:p>
        </p:txBody>
      </p:sp>
      <p:sp>
        <p:nvSpPr>
          <p:cNvPr id="3" name="Text Placeholder 2"/>
          <p:cNvSpPr>
            <a:spLocks noGrp="1"/>
          </p:cNvSpPr>
          <p:nvPr>
            <p:ph type="body" idx="1"/>
          </p:nvPr>
        </p:nvSpPr>
        <p:spPr>
          <a:xfrm>
            <a:off x="1066800" y="1728216"/>
            <a:ext cx="4572000" cy="640080"/>
          </a:xfrm>
        </p:spPr>
        <p:txBody>
          <a:bodyPr/>
          <a:lstStyle/>
          <a:p>
            <a:pPr algn="ctr"/>
            <a:r>
              <a:rPr lang="en-US" dirty="0"/>
              <a:t>November 26, 2018</a:t>
            </a:r>
          </a:p>
        </p:txBody>
      </p:sp>
      <p:pic>
        <p:nvPicPr>
          <p:cNvPr id="7" name="Content Placeholder 6"/>
          <p:cNvPicPr>
            <a:picLocks noGrp="1" noChangeAspect="1"/>
          </p:cNvPicPr>
          <p:nvPr>
            <p:ph sz="half" idx="2"/>
          </p:nvPr>
        </p:nvPicPr>
        <p:blipFill>
          <a:blip r:embed="rId2"/>
          <a:stretch>
            <a:fillRect/>
          </a:stretch>
        </p:blipFill>
        <p:spPr>
          <a:xfrm>
            <a:off x="1066800" y="2414016"/>
            <a:ext cx="4779263" cy="3584448"/>
          </a:xfrm>
          <a:prstGeom prst="rect">
            <a:avLst/>
          </a:prstGeom>
        </p:spPr>
      </p:pic>
      <p:sp>
        <p:nvSpPr>
          <p:cNvPr id="5" name="Text Placeholder 4"/>
          <p:cNvSpPr>
            <a:spLocks noGrp="1"/>
          </p:cNvSpPr>
          <p:nvPr>
            <p:ph type="body" sz="quarter" idx="3"/>
          </p:nvPr>
        </p:nvSpPr>
        <p:spPr>
          <a:xfrm>
            <a:off x="6556248" y="1728216"/>
            <a:ext cx="4754880" cy="640080"/>
          </a:xfrm>
        </p:spPr>
        <p:txBody>
          <a:bodyPr/>
          <a:lstStyle/>
          <a:p>
            <a:pPr algn="ctr"/>
            <a:r>
              <a:rPr lang="en-US" dirty="0"/>
              <a:t>November 27, 2018</a:t>
            </a:r>
          </a:p>
        </p:txBody>
      </p:sp>
      <p:pic>
        <p:nvPicPr>
          <p:cNvPr id="8" name="Content Placeholder 7"/>
          <p:cNvPicPr>
            <a:picLocks noGrp="1" noChangeAspect="1"/>
          </p:cNvPicPr>
          <p:nvPr>
            <p:ph sz="quarter" idx="4"/>
          </p:nvPr>
        </p:nvPicPr>
        <p:blipFill>
          <a:blip r:embed="rId3"/>
          <a:stretch>
            <a:fillRect/>
          </a:stretch>
        </p:blipFill>
        <p:spPr>
          <a:xfrm>
            <a:off x="6556248" y="2414016"/>
            <a:ext cx="4779263" cy="3584448"/>
          </a:xfrm>
          <a:prstGeom prst="rect">
            <a:avLst/>
          </a:prstGeom>
        </p:spPr>
      </p:pic>
    </p:spTree>
    <p:extLst>
      <p:ext uri="{BB962C8B-B14F-4D97-AF65-F5344CB8AC3E}">
        <p14:creationId xmlns:p14="http://schemas.microsoft.com/office/powerpoint/2010/main" val="5141980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A0B0A-B828-433D-B054-67822F59FC02}"/>
              </a:ext>
            </a:extLst>
          </p:cNvPr>
          <p:cNvSpPr>
            <a:spLocks noGrp="1"/>
          </p:cNvSpPr>
          <p:nvPr>
            <p:ph type="title"/>
          </p:nvPr>
        </p:nvSpPr>
        <p:spPr/>
        <p:txBody>
          <a:bodyPr/>
          <a:lstStyle/>
          <a:p>
            <a:r>
              <a:rPr lang="en-US" dirty="0"/>
              <a:t>Wind Speed</a:t>
            </a:r>
          </a:p>
        </p:txBody>
      </p:sp>
      <p:sp>
        <p:nvSpPr>
          <p:cNvPr id="5" name="Text Placeholder 4">
            <a:extLst>
              <a:ext uri="{FF2B5EF4-FFF2-40B4-BE49-F238E27FC236}">
                <a16:creationId xmlns:a16="http://schemas.microsoft.com/office/drawing/2014/main" id="{5A921D07-2AF8-4DE8-8B52-6075F049C7E1}"/>
              </a:ext>
            </a:extLst>
          </p:cNvPr>
          <p:cNvSpPr>
            <a:spLocks noGrp="1"/>
          </p:cNvSpPr>
          <p:nvPr>
            <p:ph type="body" sz="quarter" idx="3"/>
          </p:nvPr>
        </p:nvSpPr>
        <p:spPr>
          <a:xfrm>
            <a:off x="6556248" y="1728216"/>
            <a:ext cx="4572000" cy="640080"/>
          </a:xfrm>
        </p:spPr>
        <p:txBody>
          <a:bodyPr/>
          <a:lstStyle/>
          <a:p>
            <a:pPr algn="ctr"/>
            <a:r>
              <a:rPr lang="en-US" dirty="0"/>
              <a:t>November 2018</a:t>
            </a:r>
          </a:p>
        </p:txBody>
      </p:sp>
      <p:sp>
        <p:nvSpPr>
          <p:cNvPr id="7" name="Text Placeholder 2">
            <a:extLst>
              <a:ext uri="{FF2B5EF4-FFF2-40B4-BE49-F238E27FC236}">
                <a16:creationId xmlns:a16="http://schemas.microsoft.com/office/drawing/2014/main" id="{B70BB4A2-0143-4C13-8FE5-1C4B1082D68E}"/>
              </a:ext>
            </a:extLst>
          </p:cNvPr>
          <p:cNvSpPr>
            <a:spLocks noGrp="1"/>
          </p:cNvSpPr>
          <p:nvPr>
            <p:ph type="body" idx="1"/>
          </p:nvPr>
        </p:nvSpPr>
        <p:spPr>
          <a:xfrm>
            <a:off x="1066800" y="1728216"/>
            <a:ext cx="4572000" cy="639763"/>
          </a:xfrm>
        </p:spPr>
        <p:txBody>
          <a:bodyPr/>
          <a:lstStyle/>
          <a:p>
            <a:pPr algn="ctr"/>
            <a:r>
              <a:rPr lang="en-US" dirty="0"/>
              <a:t>May 2018</a:t>
            </a:r>
          </a:p>
        </p:txBody>
      </p:sp>
      <p:pic>
        <p:nvPicPr>
          <p:cNvPr id="8" name="Content Placeholder 7">
            <a:extLst>
              <a:ext uri="{FF2B5EF4-FFF2-40B4-BE49-F238E27FC236}">
                <a16:creationId xmlns:a16="http://schemas.microsoft.com/office/drawing/2014/main" id="{FDF362E6-8746-460F-9E6F-43A75A3143CC}"/>
              </a:ext>
            </a:extLst>
          </p:cNvPr>
          <p:cNvPicPr>
            <a:picLocks noGrp="1" noChangeAspect="1"/>
          </p:cNvPicPr>
          <p:nvPr>
            <p:ph sz="quarter" idx="4"/>
          </p:nvPr>
        </p:nvPicPr>
        <p:blipFill>
          <a:blip r:embed="rId3"/>
          <a:stretch>
            <a:fillRect/>
          </a:stretch>
        </p:blipFill>
        <p:spPr>
          <a:xfrm>
            <a:off x="6373368" y="2414016"/>
            <a:ext cx="4932949" cy="3584448"/>
          </a:xfrm>
          <a:prstGeom prst="rect">
            <a:avLst/>
          </a:prstGeom>
        </p:spPr>
      </p:pic>
      <p:pic>
        <p:nvPicPr>
          <p:cNvPr id="15" name="Content Placeholder 14">
            <a:extLst>
              <a:ext uri="{FF2B5EF4-FFF2-40B4-BE49-F238E27FC236}">
                <a16:creationId xmlns:a16="http://schemas.microsoft.com/office/drawing/2014/main" id="{47ACFF7E-7AAA-4A0C-B15F-9128BC1A5914}"/>
              </a:ext>
            </a:extLst>
          </p:cNvPr>
          <p:cNvPicPr>
            <a:picLocks noGrp="1" noChangeAspect="1"/>
          </p:cNvPicPr>
          <p:nvPr>
            <p:ph sz="half" idx="2"/>
          </p:nvPr>
        </p:nvPicPr>
        <p:blipFill>
          <a:blip r:embed="rId4"/>
          <a:stretch>
            <a:fillRect/>
          </a:stretch>
        </p:blipFill>
        <p:spPr>
          <a:xfrm>
            <a:off x="886968" y="2414015"/>
            <a:ext cx="4932949" cy="3584448"/>
          </a:xfrm>
          <a:prstGeom prst="rect">
            <a:avLst/>
          </a:prstGeom>
        </p:spPr>
      </p:pic>
    </p:spTree>
    <p:extLst>
      <p:ext uri="{BB962C8B-B14F-4D97-AF65-F5344CB8AC3E}">
        <p14:creationId xmlns:p14="http://schemas.microsoft.com/office/powerpoint/2010/main" val="10091486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A0B0A-B828-433D-B054-67822F59FC02}"/>
              </a:ext>
            </a:extLst>
          </p:cNvPr>
          <p:cNvSpPr>
            <a:spLocks noGrp="1"/>
          </p:cNvSpPr>
          <p:nvPr>
            <p:ph type="title"/>
          </p:nvPr>
        </p:nvSpPr>
        <p:spPr/>
        <p:txBody>
          <a:bodyPr/>
          <a:lstStyle/>
          <a:p>
            <a:r>
              <a:rPr lang="en-US" dirty="0" err="1"/>
              <a:t>Unr</a:t>
            </a:r>
            <a:r>
              <a:rPr lang="en-US" dirty="0"/>
              <a:t> vs. DRI wind speed</a:t>
            </a:r>
          </a:p>
        </p:txBody>
      </p:sp>
      <p:sp>
        <p:nvSpPr>
          <p:cNvPr id="5" name="Text Placeholder 4">
            <a:extLst>
              <a:ext uri="{FF2B5EF4-FFF2-40B4-BE49-F238E27FC236}">
                <a16:creationId xmlns:a16="http://schemas.microsoft.com/office/drawing/2014/main" id="{5A921D07-2AF8-4DE8-8B52-6075F049C7E1}"/>
              </a:ext>
            </a:extLst>
          </p:cNvPr>
          <p:cNvSpPr>
            <a:spLocks noGrp="1"/>
          </p:cNvSpPr>
          <p:nvPr>
            <p:ph type="body" sz="quarter" idx="3"/>
          </p:nvPr>
        </p:nvSpPr>
        <p:spPr>
          <a:xfrm>
            <a:off x="6556248" y="1728216"/>
            <a:ext cx="4572000" cy="640080"/>
          </a:xfrm>
        </p:spPr>
        <p:txBody>
          <a:bodyPr/>
          <a:lstStyle/>
          <a:p>
            <a:pPr algn="ctr"/>
            <a:r>
              <a:rPr lang="en-US" dirty="0"/>
              <a:t>November 2018</a:t>
            </a:r>
          </a:p>
        </p:txBody>
      </p:sp>
      <p:sp>
        <p:nvSpPr>
          <p:cNvPr id="7" name="Text Placeholder 2">
            <a:extLst>
              <a:ext uri="{FF2B5EF4-FFF2-40B4-BE49-F238E27FC236}">
                <a16:creationId xmlns:a16="http://schemas.microsoft.com/office/drawing/2014/main" id="{F1D22B19-02E3-41C1-B8F7-B99904D4A61E}"/>
              </a:ext>
            </a:extLst>
          </p:cNvPr>
          <p:cNvSpPr>
            <a:spLocks noGrp="1"/>
          </p:cNvSpPr>
          <p:nvPr>
            <p:ph type="body" idx="1"/>
          </p:nvPr>
        </p:nvSpPr>
        <p:spPr>
          <a:xfrm>
            <a:off x="1069848" y="1728216"/>
            <a:ext cx="4572000" cy="639763"/>
          </a:xfrm>
        </p:spPr>
        <p:txBody>
          <a:bodyPr/>
          <a:lstStyle/>
          <a:p>
            <a:pPr algn="ctr"/>
            <a:r>
              <a:rPr lang="en-US" dirty="0"/>
              <a:t>May 2018</a:t>
            </a:r>
          </a:p>
        </p:txBody>
      </p:sp>
      <p:pic>
        <p:nvPicPr>
          <p:cNvPr id="8" name="Content Placeholder 7">
            <a:extLst>
              <a:ext uri="{FF2B5EF4-FFF2-40B4-BE49-F238E27FC236}">
                <a16:creationId xmlns:a16="http://schemas.microsoft.com/office/drawing/2014/main" id="{1F7ECBF1-0E22-41B9-8B50-42B006D65710}"/>
              </a:ext>
            </a:extLst>
          </p:cNvPr>
          <p:cNvPicPr>
            <a:picLocks noGrp="1" noChangeAspect="1"/>
          </p:cNvPicPr>
          <p:nvPr>
            <p:ph sz="quarter" idx="4"/>
          </p:nvPr>
        </p:nvPicPr>
        <p:blipFill>
          <a:blip r:embed="rId2"/>
          <a:stretch>
            <a:fillRect/>
          </a:stretch>
        </p:blipFill>
        <p:spPr>
          <a:xfrm>
            <a:off x="6373368" y="2414016"/>
            <a:ext cx="4932949" cy="3584448"/>
          </a:xfrm>
          <a:prstGeom prst="rect">
            <a:avLst/>
          </a:prstGeom>
        </p:spPr>
      </p:pic>
      <p:pic>
        <p:nvPicPr>
          <p:cNvPr id="13" name="Content Placeholder 12">
            <a:extLst>
              <a:ext uri="{FF2B5EF4-FFF2-40B4-BE49-F238E27FC236}">
                <a16:creationId xmlns:a16="http://schemas.microsoft.com/office/drawing/2014/main" id="{8AF26A0F-930D-4C24-831C-AF0870DF52AC}"/>
              </a:ext>
            </a:extLst>
          </p:cNvPr>
          <p:cNvPicPr>
            <a:picLocks noGrp="1" noChangeAspect="1"/>
          </p:cNvPicPr>
          <p:nvPr>
            <p:ph sz="half" idx="2"/>
          </p:nvPr>
        </p:nvPicPr>
        <p:blipFill>
          <a:blip r:embed="rId3"/>
          <a:stretch>
            <a:fillRect/>
          </a:stretch>
        </p:blipFill>
        <p:spPr>
          <a:xfrm>
            <a:off x="886968" y="2414016"/>
            <a:ext cx="4935563" cy="3584448"/>
          </a:xfrm>
          <a:prstGeom prst="rect">
            <a:avLst/>
          </a:prstGeom>
        </p:spPr>
      </p:pic>
    </p:spTree>
    <p:extLst>
      <p:ext uri="{BB962C8B-B14F-4D97-AF65-F5344CB8AC3E}">
        <p14:creationId xmlns:p14="http://schemas.microsoft.com/office/powerpoint/2010/main" val="349809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A0B0A-B828-433D-B054-67822F59FC02}"/>
              </a:ext>
            </a:extLst>
          </p:cNvPr>
          <p:cNvSpPr>
            <a:spLocks noGrp="1"/>
          </p:cNvSpPr>
          <p:nvPr>
            <p:ph type="title"/>
          </p:nvPr>
        </p:nvSpPr>
        <p:spPr/>
        <p:txBody>
          <a:bodyPr/>
          <a:lstStyle/>
          <a:p>
            <a:r>
              <a:rPr lang="en-US" dirty="0"/>
              <a:t>Humidity…?</a:t>
            </a:r>
          </a:p>
        </p:txBody>
      </p:sp>
      <p:sp>
        <p:nvSpPr>
          <p:cNvPr id="5" name="Text Placeholder 4">
            <a:extLst>
              <a:ext uri="{FF2B5EF4-FFF2-40B4-BE49-F238E27FC236}">
                <a16:creationId xmlns:a16="http://schemas.microsoft.com/office/drawing/2014/main" id="{5A921D07-2AF8-4DE8-8B52-6075F049C7E1}"/>
              </a:ext>
            </a:extLst>
          </p:cNvPr>
          <p:cNvSpPr>
            <a:spLocks noGrp="1"/>
          </p:cNvSpPr>
          <p:nvPr>
            <p:ph type="body" sz="quarter" idx="3"/>
          </p:nvPr>
        </p:nvSpPr>
        <p:spPr>
          <a:xfrm>
            <a:off x="6556248" y="1728216"/>
            <a:ext cx="4572000" cy="640080"/>
          </a:xfrm>
        </p:spPr>
        <p:txBody>
          <a:bodyPr/>
          <a:lstStyle/>
          <a:p>
            <a:pPr algn="ctr"/>
            <a:r>
              <a:rPr lang="en-US" dirty="0"/>
              <a:t>November 2018</a:t>
            </a:r>
          </a:p>
        </p:txBody>
      </p:sp>
      <p:sp>
        <p:nvSpPr>
          <p:cNvPr id="7" name="Text Placeholder 2">
            <a:extLst>
              <a:ext uri="{FF2B5EF4-FFF2-40B4-BE49-F238E27FC236}">
                <a16:creationId xmlns:a16="http://schemas.microsoft.com/office/drawing/2014/main" id="{C6022986-0BC8-4562-A0D7-D08B3E0B1080}"/>
              </a:ext>
            </a:extLst>
          </p:cNvPr>
          <p:cNvSpPr>
            <a:spLocks noGrp="1"/>
          </p:cNvSpPr>
          <p:nvPr>
            <p:ph type="body" idx="1"/>
          </p:nvPr>
        </p:nvSpPr>
        <p:spPr>
          <a:xfrm>
            <a:off x="1066800" y="1728216"/>
            <a:ext cx="4572000" cy="639763"/>
          </a:xfrm>
        </p:spPr>
        <p:txBody>
          <a:bodyPr/>
          <a:lstStyle/>
          <a:p>
            <a:pPr algn="ctr"/>
            <a:r>
              <a:rPr lang="en-US" dirty="0"/>
              <a:t>May 2018</a:t>
            </a:r>
          </a:p>
        </p:txBody>
      </p:sp>
      <p:pic>
        <p:nvPicPr>
          <p:cNvPr id="8" name="Content Placeholder 7">
            <a:extLst>
              <a:ext uri="{FF2B5EF4-FFF2-40B4-BE49-F238E27FC236}">
                <a16:creationId xmlns:a16="http://schemas.microsoft.com/office/drawing/2014/main" id="{745EF19E-802A-483E-9BAA-4090A2F8669D}"/>
              </a:ext>
            </a:extLst>
          </p:cNvPr>
          <p:cNvPicPr>
            <a:picLocks noGrp="1" noChangeAspect="1"/>
          </p:cNvPicPr>
          <p:nvPr>
            <p:ph sz="quarter" idx="4"/>
          </p:nvPr>
        </p:nvPicPr>
        <p:blipFill>
          <a:blip r:embed="rId3"/>
          <a:stretch>
            <a:fillRect/>
          </a:stretch>
        </p:blipFill>
        <p:spPr>
          <a:xfrm>
            <a:off x="6373368" y="2414016"/>
            <a:ext cx="4932949" cy="3584448"/>
          </a:xfrm>
          <a:prstGeom prst="rect">
            <a:avLst/>
          </a:prstGeom>
        </p:spPr>
      </p:pic>
      <p:pic>
        <p:nvPicPr>
          <p:cNvPr id="12" name="Content Placeholder 11">
            <a:extLst>
              <a:ext uri="{FF2B5EF4-FFF2-40B4-BE49-F238E27FC236}">
                <a16:creationId xmlns:a16="http://schemas.microsoft.com/office/drawing/2014/main" id="{3B80D0AB-7E29-4FC4-9A76-7CDA55D9CCA2}"/>
              </a:ext>
            </a:extLst>
          </p:cNvPr>
          <p:cNvPicPr>
            <a:picLocks noGrp="1" noChangeAspect="1"/>
          </p:cNvPicPr>
          <p:nvPr>
            <p:ph sz="half" idx="2"/>
          </p:nvPr>
        </p:nvPicPr>
        <p:blipFill>
          <a:blip r:embed="rId4"/>
          <a:stretch>
            <a:fillRect/>
          </a:stretch>
        </p:blipFill>
        <p:spPr>
          <a:xfrm>
            <a:off x="886968" y="2414016"/>
            <a:ext cx="4933806" cy="3584448"/>
          </a:xfrm>
          <a:prstGeom prst="rect">
            <a:avLst/>
          </a:prstGeom>
        </p:spPr>
      </p:pic>
    </p:spTree>
    <p:extLst>
      <p:ext uri="{BB962C8B-B14F-4D97-AF65-F5344CB8AC3E}">
        <p14:creationId xmlns:p14="http://schemas.microsoft.com/office/powerpoint/2010/main" val="31799175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A0B0A-B828-433D-B054-67822F59FC02}"/>
              </a:ext>
            </a:extLst>
          </p:cNvPr>
          <p:cNvSpPr>
            <a:spLocks noGrp="1"/>
          </p:cNvSpPr>
          <p:nvPr>
            <p:ph type="title"/>
          </p:nvPr>
        </p:nvSpPr>
        <p:spPr/>
        <p:txBody>
          <a:bodyPr/>
          <a:lstStyle/>
          <a:p>
            <a:r>
              <a:rPr lang="en-US" dirty="0"/>
              <a:t>Solar Radiation</a:t>
            </a:r>
          </a:p>
        </p:txBody>
      </p:sp>
      <p:sp>
        <p:nvSpPr>
          <p:cNvPr id="5" name="Text Placeholder 4">
            <a:extLst>
              <a:ext uri="{FF2B5EF4-FFF2-40B4-BE49-F238E27FC236}">
                <a16:creationId xmlns:a16="http://schemas.microsoft.com/office/drawing/2014/main" id="{5A921D07-2AF8-4DE8-8B52-6075F049C7E1}"/>
              </a:ext>
            </a:extLst>
          </p:cNvPr>
          <p:cNvSpPr>
            <a:spLocks noGrp="1"/>
          </p:cNvSpPr>
          <p:nvPr>
            <p:ph type="body" sz="quarter" idx="3"/>
          </p:nvPr>
        </p:nvSpPr>
        <p:spPr>
          <a:xfrm>
            <a:off x="6556248" y="1728216"/>
            <a:ext cx="4572000" cy="640080"/>
          </a:xfrm>
        </p:spPr>
        <p:txBody>
          <a:bodyPr/>
          <a:lstStyle/>
          <a:p>
            <a:pPr algn="ctr"/>
            <a:r>
              <a:rPr lang="en-US" dirty="0"/>
              <a:t>November 2018</a:t>
            </a:r>
          </a:p>
        </p:txBody>
      </p:sp>
      <p:sp>
        <p:nvSpPr>
          <p:cNvPr id="7" name="Text Placeholder 2">
            <a:extLst>
              <a:ext uri="{FF2B5EF4-FFF2-40B4-BE49-F238E27FC236}">
                <a16:creationId xmlns:a16="http://schemas.microsoft.com/office/drawing/2014/main" id="{DDE0030B-754B-4CF1-A268-F46943F58418}"/>
              </a:ext>
            </a:extLst>
          </p:cNvPr>
          <p:cNvSpPr>
            <a:spLocks noGrp="1"/>
          </p:cNvSpPr>
          <p:nvPr>
            <p:ph type="body" idx="1"/>
          </p:nvPr>
        </p:nvSpPr>
        <p:spPr>
          <a:xfrm>
            <a:off x="1066800" y="1728216"/>
            <a:ext cx="4572000" cy="639763"/>
          </a:xfrm>
        </p:spPr>
        <p:txBody>
          <a:bodyPr/>
          <a:lstStyle/>
          <a:p>
            <a:pPr algn="ctr"/>
            <a:r>
              <a:rPr lang="en-US" dirty="0"/>
              <a:t>May 2018</a:t>
            </a:r>
          </a:p>
        </p:txBody>
      </p:sp>
      <p:pic>
        <p:nvPicPr>
          <p:cNvPr id="8" name="Content Placeholder 7">
            <a:extLst>
              <a:ext uri="{FF2B5EF4-FFF2-40B4-BE49-F238E27FC236}">
                <a16:creationId xmlns:a16="http://schemas.microsoft.com/office/drawing/2014/main" id="{B1158B39-6B22-48E3-B8FF-56B8FA8F888C}"/>
              </a:ext>
            </a:extLst>
          </p:cNvPr>
          <p:cNvPicPr>
            <a:picLocks noGrp="1" noChangeAspect="1"/>
          </p:cNvPicPr>
          <p:nvPr>
            <p:ph sz="half" idx="2"/>
          </p:nvPr>
        </p:nvPicPr>
        <p:blipFill>
          <a:blip r:embed="rId3"/>
          <a:stretch>
            <a:fillRect/>
          </a:stretch>
        </p:blipFill>
        <p:spPr>
          <a:xfrm>
            <a:off x="886968" y="2414016"/>
            <a:ext cx="4932949" cy="3584448"/>
          </a:xfrm>
          <a:prstGeom prst="rect">
            <a:avLst/>
          </a:prstGeom>
        </p:spPr>
      </p:pic>
      <p:pic>
        <p:nvPicPr>
          <p:cNvPr id="15" name="Content Placeholder 14">
            <a:extLst>
              <a:ext uri="{FF2B5EF4-FFF2-40B4-BE49-F238E27FC236}">
                <a16:creationId xmlns:a16="http://schemas.microsoft.com/office/drawing/2014/main" id="{1D229F24-7349-4F82-B6A1-ADAA75C23F3D}"/>
              </a:ext>
            </a:extLst>
          </p:cNvPr>
          <p:cNvPicPr>
            <a:picLocks noGrp="1" noChangeAspect="1"/>
          </p:cNvPicPr>
          <p:nvPr>
            <p:ph sz="quarter" idx="4"/>
          </p:nvPr>
        </p:nvPicPr>
        <p:blipFill>
          <a:blip r:embed="rId4"/>
          <a:stretch>
            <a:fillRect/>
          </a:stretch>
        </p:blipFill>
        <p:spPr>
          <a:xfrm>
            <a:off x="6373368" y="2414016"/>
            <a:ext cx="4932949" cy="3584448"/>
          </a:xfrm>
          <a:prstGeom prst="rect">
            <a:avLst/>
          </a:prstGeom>
        </p:spPr>
      </p:pic>
    </p:spTree>
    <p:extLst>
      <p:ext uri="{BB962C8B-B14F-4D97-AF65-F5344CB8AC3E}">
        <p14:creationId xmlns:p14="http://schemas.microsoft.com/office/powerpoint/2010/main" val="28194319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A0B0A-B828-433D-B054-67822F59FC02}"/>
              </a:ext>
            </a:extLst>
          </p:cNvPr>
          <p:cNvSpPr>
            <a:spLocks noGrp="1"/>
          </p:cNvSpPr>
          <p:nvPr>
            <p:ph type="title"/>
          </p:nvPr>
        </p:nvSpPr>
        <p:spPr/>
        <p:txBody>
          <a:bodyPr/>
          <a:lstStyle/>
          <a:p>
            <a:r>
              <a:rPr lang="en-US" dirty="0"/>
              <a:t>Solar Radiation Versus Lapse Rate</a:t>
            </a:r>
          </a:p>
        </p:txBody>
      </p:sp>
      <p:sp>
        <p:nvSpPr>
          <p:cNvPr id="5" name="Text Placeholder 4">
            <a:extLst>
              <a:ext uri="{FF2B5EF4-FFF2-40B4-BE49-F238E27FC236}">
                <a16:creationId xmlns:a16="http://schemas.microsoft.com/office/drawing/2014/main" id="{5A921D07-2AF8-4DE8-8B52-6075F049C7E1}"/>
              </a:ext>
            </a:extLst>
          </p:cNvPr>
          <p:cNvSpPr>
            <a:spLocks noGrp="1"/>
          </p:cNvSpPr>
          <p:nvPr>
            <p:ph type="body" sz="quarter" idx="3"/>
          </p:nvPr>
        </p:nvSpPr>
        <p:spPr>
          <a:xfrm>
            <a:off x="6556248" y="1728216"/>
            <a:ext cx="4572000" cy="640080"/>
          </a:xfrm>
        </p:spPr>
        <p:txBody>
          <a:bodyPr/>
          <a:lstStyle/>
          <a:p>
            <a:pPr algn="ctr"/>
            <a:r>
              <a:rPr lang="en-US" dirty="0"/>
              <a:t>November 2018</a:t>
            </a:r>
          </a:p>
        </p:txBody>
      </p:sp>
      <p:sp>
        <p:nvSpPr>
          <p:cNvPr id="7" name="Text Placeholder 2">
            <a:extLst>
              <a:ext uri="{FF2B5EF4-FFF2-40B4-BE49-F238E27FC236}">
                <a16:creationId xmlns:a16="http://schemas.microsoft.com/office/drawing/2014/main" id="{DE2073D7-5BD2-4A9A-B79C-CBC9E975BF76}"/>
              </a:ext>
            </a:extLst>
          </p:cNvPr>
          <p:cNvSpPr>
            <a:spLocks noGrp="1"/>
          </p:cNvSpPr>
          <p:nvPr>
            <p:ph type="body" idx="1"/>
          </p:nvPr>
        </p:nvSpPr>
        <p:spPr>
          <a:xfrm>
            <a:off x="1066800" y="1728216"/>
            <a:ext cx="4572000" cy="639763"/>
          </a:xfrm>
        </p:spPr>
        <p:txBody>
          <a:bodyPr/>
          <a:lstStyle/>
          <a:p>
            <a:pPr algn="ctr"/>
            <a:r>
              <a:rPr lang="en-US" dirty="0"/>
              <a:t>May 2018</a:t>
            </a:r>
          </a:p>
        </p:txBody>
      </p:sp>
      <p:pic>
        <p:nvPicPr>
          <p:cNvPr id="8" name="Content Placeholder 7">
            <a:extLst>
              <a:ext uri="{FF2B5EF4-FFF2-40B4-BE49-F238E27FC236}">
                <a16:creationId xmlns:a16="http://schemas.microsoft.com/office/drawing/2014/main" id="{5EF840FD-C844-4544-9C12-70A8EA3479B0}"/>
              </a:ext>
            </a:extLst>
          </p:cNvPr>
          <p:cNvPicPr>
            <a:picLocks noGrp="1" noChangeAspect="1"/>
          </p:cNvPicPr>
          <p:nvPr>
            <p:ph sz="half" idx="2"/>
          </p:nvPr>
        </p:nvPicPr>
        <p:blipFill>
          <a:blip r:embed="rId3"/>
          <a:stretch>
            <a:fillRect/>
          </a:stretch>
        </p:blipFill>
        <p:spPr>
          <a:xfrm>
            <a:off x="886968" y="2414016"/>
            <a:ext cx="4932949" cy="3584448"/>
          </a:xfrm>
          <a:prstGeom prst="rect">
            <a:avLst/>
          </a:prstGeom>
        </p:spPr>
      </p:pic>
      <p:pic>
        <p:nvPicPr>
          <p:cNvPr id="12" name="Content Placeholder 11">
            <a:extLst>
              <a:ext uri="{FF2B5EF4-FFF2-40B4-BE49-F238E27FC236}">
                <a16:creationId xmlns:a16="http://schemas.microsoft.com/office/drawing/2014/main" id="{09CCE235-C79E-41A8-884C-772F7428F844}"/>
              </a:ext>
            </a:extLst>
          </p:cNvPr>
          <p:cNvPicPr>
            <a:picLocks noGrp="1" noChangeAspect="1"/>
          </p:cNvPicPr>
          <p:nvPr>
            <p:ph sz="quarter" idx="4"/>
          </p:nvPr>
        </p:nvPicPr>
        <p:blipFill>
          <a:blip r:embed="rId4"/>
          <a:stretch>
            <a:fillRect/>
          </a:stretch>
        </p:blipFill>
        <p:spPr>
          <a:xfrm>
            <a:off x="6373368" y="2414016"/>
            <a:ext cx="4932949" cy="3584448"/>
          </a:xfrm>
          <a:prstGeom prst="rect">
            <a:avLst/>
          </a:prstGeom>
        </p:spPr>
      </p:pic>
    </p:spTree>
    <p:extLst>
      <p:ext uri="{BB962C8B-B14F-4D97-AF65-F5344CB8AC3E}">
        <p14:creationId xmlns:p14="http://schemas.microsoft.com/office/powerpoint/2010/main" val="16623143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5778A-EECE-4D8D-BE2D-7695C0DAD5D9}"/>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E794D3E1-272E-4EAB-91FE-05EFE61E3F1F}"/>
              </a:ext>
            </a:extLst>
          </p:cNvPr>
          <p:cNvSpPr>
            <a:spLocks noGrp="1"/>
          </p:cNvSpPr>
          <p:nvPr>
            <p:ph idx="1"/>
          </p:nvPr>
        </p:nvSpPr>
        <p:spPr>
          <a:xfrm>
            <a:off x="1069848" y="2121408"/>
            <a:ext cx="10058400" cy="4736592"/>
          </a:xfrm>
        </p:spPr>
        <p:txBody>
          <a:bodyPr/>
          <a:lstStyle/>
          <a:p>
            <a:pPr>
              <a:lnSpc>
                <a:spcPct val="150000"/>
              </a:lnSpc>
            </a:pPr>
            <a:r>
              <a:rPr lang="en-US" dirty="0"/>
              <a:t>One variable cannot explain the big picture.</a:t>
            </a:r>
          </a:p>
          <a:p>
            <a:pPr>
              <a:lnSpc>
                <a:spcPct val="150000"/>
              </a:lnSpc>
            </a:pPr>
            <a:r>
              <a:rPr lang="en-US" dirty="0"/>
              <a:t>Large variety in lapse rate and wind speed</a:t>
            </a:r>
          </a:p>
          <a:p>
            <a:pPr lvl="1">
              <a:lnSpc>
                <a:spcPct val="150000"/>
              </a:lnSpc>
            </a:pPr>
            <a:r>
              <a:rPr lang="en-US" dirty="0"/>
              <a:t>More severe during winter but relevant in summer as well.</a:t>
            </a:r>
          </a:p>
          <a:p>
            <a:pPr>
              <a:lnSpc>
                <a:spcPct val="150000"/>
              </a:lnSpc>
            </a:pPr>
            <a:r>
              <a:rPr lang="en-US" dirty="0"/>
              <a:t>Higher humidity values during summer also poses concern.</a:t>
            </a:r>
          </a:p>
          <a:p>
            <a:pPr>
              <a:lnSpc>
                <a:spcPct val="150000"/>
              </a:lnSpc>
            </a:pPr>
            <a:r>
              <a:rPr lang="en-US" dirty="0"/>
              <a:t>Would like to compare to AQI values in the future.</a:t>
            </a:r>
          </a:p>
          <a:p>
            <a:pPr>
              <a:lnSpc>
                <a:spcPct val="150000"/>
              </a:lnSpc>
            </a:pPr>
            <a:r>
              <a:rPr lang="en-US" dirty="0"/>
              <a:t>Also, comparing more atmospheric data (Possibly</a:t>
            </a:r>
          </a:p>
          <a:p>
            <a:pPr marL="0" indent="0">
              <a:lnSpc>
                <a:spcPct val="150000"/>
              </a:lnSpc>
              <a:buNone/>
            </a:pPr>
            <a:r>
              <a:rPr lang="en-US" dirty="0"/>
              <a:t>  (other dates/time periods).</a:t>
            </a:r>
          </a:p>
        </p:txBody>
      </p:sp>
      <p:pic>
        <p:nvPicPr>
          <p:cNvPr id="4" name="Picture 3">
            <a:extLst>
              <a:ext uri="{FF2B5EF4-FFF2-40B4-BE49-F238E27FC236}">
                <a16:creationId xmlns:a16="http://schemas.microsoft.com/office/drawing/2014/main" id="{42AB8E61-1FCE-4175-AFB8-2F45104A61F6}"/>
              </a:ext>
            </a:extLst>
          </p:cNvPr>
          <p:cNvPicPr>
            <a:picLocks noChangeAspect="1"/>
          </p:cNvPicPr>
          <p:nvPr/>
        </p:nvPicPr>
        <p:blipFill>
          <a:blip r:embed="rId3"/>
          <a:stretch>
            <a:fillRect/>
          </a:stretch>
        </p:blipFill>
        <p:spPr>
          <a:xfrm>
            <a:off x="7863840" y="367040"/>
            <a:ext cx="4328160" cy="3453872"/>
          </a:xfrm>
          <a:prstGeom prst="rect">
            <a:avLst/>
          </a:prstGeom>
        </p:spPr>
      </p:pic>
    </p:spTree>
    <p:extLst>
      <p:ext uri="{BB962C8B-B14F-4D97-AF65-F5344CB8AC3E}">
        <p14:creationId xmlns:p14="http://schemas.microsoft.com/office/powerpoint/2010/main" val="19969266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6C33CA8-D2C1-47DF-88FF-46789F24F960}"/>
              </a:ext>
            </a:extLst>
          </p:cNvPr>
          <p:cNvSpPr>
            <a:spLocks noGrp="1"/>
          </p:cNvSpPr>
          <p:nvPr>
            <p:ph type="title"/>
          </p:nvPr>
        </p:nvSpPr>
        <p:spPr/>
        <p:txBody>
          <a:bodyPr/>
          <a:lstStyle/>
          <a:p>
            <a:r>
              <a:rPr lang="en-US" dirty="0"/>
              <a:t>Extra Slide</a:t>
            </a:r>
          </a:p>
        </p:txBody>
      </p:sp>
      <p:sp>
        <p:nvSpPr>
          <p:cNvPr id="7" name="Text Placeholder 6">
            <a:extLst>
              <a:ext uri="{FF2B5EF4-FFF2-40B4-BE49-F238E27FC236}">
                <a16:creationId xmlns:a16="http://schemas.microsoft.com/office/drawing/2014/main" id="{17220719-7AE0-4746-8313-A66A3BE739FC}"/>
              </a:ext>
            </a:extLst>
          </p:cNvPr>
          <p:cNvSpPr>
            <a:spLocks noGrp="1"/>
          </p:cNvSpPr>
          <p:nvPr>
            <p:ph type="body" idx="1"/>
          </p:nvPr>
        </p:nvSpPr>
        <p:spPr>
          <a:xfrm>
            <a:off x="1066800" y="1682496"/>
            <a:ext cx="4754880" cy="640080"/>
          </a:xfrm>
        </p:spPr>
        <p:txBody>
          <a:bodyPr/>
          <a:lstStyle/>
          <a:p>
            <a:pPr algn="ctr"/>
            <a:r>
              <a:rPr lang="en-US" dirty="0"/>
              <a:t>November 2018</a:t>
            </a:r>
          </a:p>
        </p:txBody>
      </p:sp>
      <p:pic>
        <p:nvPicPr>
          <p:cNvPr id="5" name="Content Placeholder 4">
            <a:extLst>
              <a:ext uri="{FF2B5EF4-FFF2-40B4-BE49-F238E27FC236}">
                <a16:creationId xmlns:a16="http://schemas.microsoft.com/office/drawing/2014/main" id="{BE54F1A3-F5C0-4A28-8F06-1BDC0C4C2F25}"/>
              </a:ext>
            </a:extLst>
          </p:cNvPr>
          <p:cNvPicPr>
            <a:picLocks noGrp="1" noChangeAspect="1"/>
          </p:cNvPicPr>
          <p:nvPr>
            <p:ph sz="half" idx="2"/>
          </p:nvPr>
        </p:nvPicPr>
        <p:blipFill>
          <a:blip r:embed="rId2"/>
          <a:stretch>
            <a:fillRect/>
          </a:stretch>
        </p:blipFill>
        <p:spPr>
          <a:xfrm>
            <a:off x="886968" y="2414015"/>
            <a:ext cx="4932949" cy="3584448"/>
          </a:xfrm>
          <a:prstGeom prst="rect">
            <a:avLst/>
          </a:prstGeom>
        </p:spPr>
      </p:pic>
      <p:sp>
        <p:nvSpPr>
          <p:cNvPr id="8" name="Text Placeholder 7">
            <a:extLst>
              <a:ext uri="{FF2B5EF4-FFF2-40B4-BE49-F238E27FC236}">
                <a16:creationId xmlns:a16="http://schemas.microsoft.com/office/drawing/2014/main" id="{B6AE974E-4D15-4821-99D9-F3D95BCA54E5}"/>
              </a:ext>
            </a:extLst>
          </p:cNvPr>
          <p:cNvSpPr>
            <a:spLocks noGrp="1"/>
          </p:cNvSpPr>
          <p:nvPr>
            <p:ph type="body" sz="quarter" idx="3"/>
          </p:nvPr>
        </p:nvSpPr>
        <p:spPr>
          <a:xfrm>
            <a:off x="6556248" y="1728216"/>
            <a:ext cx="4572000" cy="640080"/>
          </a:xfrm>
        </p:spPr>
        <p:txBody>
          <a:bodyPr/>
          <a:lstStyle/>
          <a:p>
            <a:pPr algn="ctr"/>
            <a:r>
              <a:rPr lang="en-US" dirty="0"/>
              <a:t>November 27, 2018</a:t>
            </a:r>
          </a:p>
        </p:txBody>
      </p:sp>
      <p:pic>
        <p:nvPicPr>
          <p:cNvPr id="11" name="Content Placeholder 10">
            <a:extLst>
              <a:ext uri="{FF2B5EF4-FFF2-40B4-BE49-F238E27FC236}">
                <a16:creationId xmlns:a16="http://schemas.microsoft.com/office/drawing/2014/main" id="{8AAE769F-6800-45EB-A091-07286151C015}"/>
              </a:ext>
            </a:extLst>
          </p:cNvPr>
          <p:cNvPicPr>
            <a:picLocks noGrp="1" noChangeAspect="1"/>
          </p:cNvPicPr>
          <p:nvPr>
            <p:ph sz="quarter" idx="4"/>
          </p:nvPr>
        </p:nvPicPr>
        <p:blipFill>
          <a:blip r:embed="rId3"/>
          <a:stretch>
            <a:fillRect/>
          </a:stretch>
        </p:blipFill>
        <p:spPr>
          <a:xfrm>
            <a:off x="6373368" y="2414016"/>
            <a:ext cx="4935563" cy="3584448"/>
          </a:xfrm>
          <a:prstGeom prst="rect">
            <a:avLst/>
          </a:prstGeom>
        </p:spPr>
      </p:pic>
    </p:spTree>
    <p:extLst>
      <p:ext uri="{BB962C8B-B14F-4D97-AF65-F5344CB8AC3E}">
        <p14:creationId xmlns:p14="http://schemas.microsoft.com/office/powerpoint/2010/main" val="20190538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968BC-9779-4D3C-B014-D8E57B1A5AB5}"/>
              </a:ext>
            </a:extLst>
          </p:cNvPr>
          <p:cNvSpPr>
            <a:spLocks noGrp="1"/>
          </p:cNvSpPr>
          <p:nvPr>
            <p:ph type="title"/>
          </p:nvPr>
        </p:nvSpPr>
        <p:spPr/>
        <p:txBody>
          <a:bodyPr/>
          <a:lstStyle/>
          <a:p>
            <a:r>
              <a:rPr lang="en-US" dirty="0"/>
              <a:t>Stability</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7E415A0-339D-436F-9A83-112020A94CA2}"/>
                  </a:ext>
                </a:extLst>
              </p:cNvPr>
              <p:cNvSpPr>
                <a:spLocks noGrp="1"/>
              </p:cNvSpPr>
              <p:nvPr>
                <p:ph idx="1"/>
              </p:nvPr>
            </p:nvSpPr>
            <p:spPr>
              <a:xfrm>
                <a:off x="1069848" y="2121408"/>
                <a:ext cx="10058400" cy="4736592"/>
              </a:xfrm>
            </p:spPr>
            <p:txBody>
              <a:bodyPr>
                <a:normAutofit fontScale="62500" lnSpcReduction="20000"/>
              </a:bodyPr>
              <a:lstStyle/>
              <a:p>
                <a:pPr>
                  <a:lnSpc>
                    <a:spcPct val="200000"/>
                  </a:lnSpc>
                </a:pPr>
                <a:r>
                  <a:rPr lang="en-US" dirty="0">
                    <a:latin typeface="Corbel" panose="020B0503020204020204" pitchFamily="34" charset="0"/>
                  </a:rPr>
                  <a:t>Environmental Lapse Rate </a:t>
                </a:r>
              </a:p>
              <a:p>
                <a:pPr marL="0" indent="0">
                  <a:lnSpc>
                    <a:spcPct val="200000"/>
                  </a:lnSpc>
                  <a:buNone/>
                </a:pPr>
                <a14:m>
                  <m:oMathPara xmlns:m="http://schemas.openxmlformats.org/officeDocument/2006/math">
                    <m:oMathParaPr>
                      <m:jc m:val="centerGroup"/>
                    </m:oMathParaPr>
                    <m:oMath xmlns:m="http://schemas.openxmlformats.org/officeDocument/2006/math">
                      <m:r>
                        <m:rPr>
                          <m:sty m:val="p"/>
                        </m:rPr>
                        <a:rPr lang="el-GR" i="1">
                          <a:latin typeface="Cambria Math" panose="02040503050406030204" pitchFamily="18" charset="0"/>
                          <a:ea typeface="Cambria Math" panose="02040503050406030204" pitchFamily="18" charset="0"/>
                        </a:rPr>
                        <m:t>Γ</m:t>
                      </m:r>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𝑑𝑇</m:t>
                          </m:r>
                        </m:num>
                        <m:den>
                          <m:r>
                            <a:rPr lang="en-US" i="1">
                              <a:latin typeface="Cambria Math" panose="02040503050406030204" pitchFamily="18" charset="0"/>
                            </a:rPr>
                            <m:t>𝑑𝑍</m:t>
                          </m:r>
                        </m:den>
                      </m:f>
                    </m:oMath>
                  </m:oMathPara>
                </a14:m>
                <a:endParaRPr lang="en-US" dirty="0"/>
              </a:p>
              <a:p>
                <a:pPr>
                  <a:lnSpc>
                    <a:spcPct val="200000"/>
                  </a:lnSpc>
                </a:pPr>
                <a:r>
                  <a:rPr lang="en-US" dirty="0">
                    <a:latin typeface="Corbel" panose="020B0503020204020204" pitchFamily="34" charset="0"/>
                  </a:rPr>
                  <a:t>Dry Adiabatic Lapse Rate</a:t>
                </a:r>
              </a:p>
              <a:p>
                <a:pPr marL="0" indent="0" algn="ctr">
                  <a:lnSpc>
                    <a:spcPct val="200000"/>
                  </a:lnSpc>
                  <a:buNone/>
                </a:pPr>
                <a14:m>
                  <m:oMathPara xmlns:m="http://schemas.openxmlformats.org/officeDocument/2006/math">
                    <m:oMathParaPr>
                      <m:jc m:val="centerGroup"/>
                    </m:oMathParaPr>
                    <m:oMath xmlns:m="http://schemas.openxmlformats.org/officeDocument/2006/math">
                      <m:r>
                        <m:rPr>
                          <m:sty m:val="p"/>
                        </m:rPr>
                        <a:rPr lang="el-GR" i="1">
                          <a:latin typeface="Cambria Math" panose="02040503050406030204" pitchFamily="18" charset="0"/>
                          <a:ea typeface="Cambria Math" panose="02040503050406030204" pitchFamily="18" charset="0"/>
                        </a:rPr>
                        <m:t>Γ</m:t>
                      </m:r>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𝑑𝑇</m:t>
                          </m:r>
                        </m:num>
                        <m:den>
                          <m:r>
                            <a:rPr lang="en-US" i="1">
                              <a:latin typeface="Cambria Math" panose="02040503050406030204" pitchFamily="18" charset="0"/>
                            </a:rPr>
                            <m:t>𝑑𝑍</m:t>
                          </m:r>
                        </m:den>
                      </m:f>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𝑔</m:t>
                          </m:r>
                        </m:num>
                        <m:den>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i="1">
                                  <a:latin typeface="Cambria Math" panose="02040503050406030204" pitchFamily="18" charset="0"/>
                                </a:rPr>
                                <m:t>𝑝</m:t>
                              </m:r>
                            </m:sub>
                          </m:sSub>
                        </m:den>
                      </m:f>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9.8</m:t>
                          </m:r>
                          <m:r>
                            <a:rPr lang="en-US" i="1">
                              <a:latin typeface="Cambria Math" panose="02040503050406030204" pitchFamily="18" charset="0"/>
                              <a:ea typeface="Cambria Math" panose="02040503050406030204" pitchFamily="18" charset="0"/>
                            </a:rPr>
                            <m:t>℃</m:t>
                          </m:r>
                        </m:num>
                        <m:den>
                          <m:r>
                            <a:rPr lang="en-US" i="1">
                              <a:latin typeface="Cambria Math" panose="02040503050406030204" pitchFamily="18" charset="0"/>
                            </a:rPr>
                            <m:t>𝑚</m:t>
                          </m:r>
                        </m:den>
                      </m:f>
                    </m:oMath>
                  </m:oMathPara>
                </a14:m>
                <a:endParaRPr lang="en-US" dirty="0"/>
              </a:p>
              <a:p>
                <a:pPr>
                  <a:lnSpc>
                    <a:spcPct val="200000"/>
                  </a:lnSpc>
                </a:pPr>
                <a:r>
                  <a:rPr lang="en-US" dirty="0">
                    <a:latin typeface="Corbel" panose="020B0503020204020204" pitchFamily="34" charset="0"/>
                  </a:rPr>
                  <a:t>Saturated Adiabatic Lapse Rate</a:t>
                </a:r>
              </a:p>
              <a:p>
                <a:pPr marL="0" indent="0" algn="ctr">
                  <a:lnSpc>
                    <a:spcPct val="200000"/>
                  </a:lnSpc>
                  <a:buNone/>
                </a:pPr>
                <a14:m>
                  <m:oMathPara xmlns:m="http://schemas.openxmlformats.org/officeDocument/2006/math">
                    <m:oMathParaPr>
                      <m:jc m:val="centerGroup"/>
                    </m:oMathParaPr>
                    <m:oMath xmlns:m="http://schemas.openxmlformats.org/officeDocument/2006/math">
                      <m:r>
                        <m:rPr>
                          <m:sty m:val="p"/>
                        </m:rPr>
                        <a:rPr lang="el-GR" i="1">
                          <a:latin typeface="Cambria Math" panose="02040503050406030204" pitchFamily="18" charset="0"/>
                          <a:ea typeface="Cambria Math" panose="02040503050406030204" pitchFamily="18" charset="0"/>
                        </a:rPr>
                        <m:t>Γ</m:t>
                      </m:r>
                      <m:r>
                        <a:rPr lang="en-US" i="1">
                          <a:latin typeface="Cambria Math" panose="02040503050406030204" pitchFamily="18" charset="0"/>
                        </a:rPr>
                        <m:t>=</m:t>
                      </m:r>
                      <m:r>
                        <a:rPr lang="en-US" i="1">
                          <a:latin typeface="Cambria Math" panose="02040503050406030204" pitchFamily="18" charset="0"/>
                        </a:rPr>
                        <m:t>𝑔</m:t>
                      </m:r>
                      <m:f>
                        <m:fPr>
                          <m:ctrlPr>
                            <a:rPr lang="en-US" i="1">
                              <a:latin typeface="Cambria Math" panose="02040503050406030204" pitchFamily="18" charset="0"/>
                            </a:rPr>
                          </m:ctrlPr>
                        </m:fPr>
                        <m:num>
                          <m:r>
                            <a:rPr lang="en-US" i="1">
                              <a:latin typeface="Cambria Math" panose="02040503050406030204" pitchFamily="18" charset="0"/>
                            </a:rPr>
                            <m:t>1+</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𝐻</m:t>
                                  </m:r>
                                </m:e>
                                <m:sub>
                                  <m:r>
                                    <a:rPr lang="en-US" i="1">
                                      <a:latin typeface="Cambria Math" panose="02040503050406030204" pitchFamily="18" charset="0"/>
                                    </a:rPr>
                                    <m:t>𝑣</m:t>
                                  </m:r>
                                </m:sub>
                              </m:sSub>
                              <m:r>
                                <a:rPr lang="en-US" i="1">
                                  <a:latin typeface="Cambria Math" panose="02040503050406030204" pitchFamily="18" charset="0"/>
                                </a:rPr>
                                <m:t>𝑟</m:t>
                              </m:r>
                            </m:num>
                            <m:den>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𝑠𝑑</m:t>
                                  </m:r>
                                </m:sub>
                              </m:sSub>
                              <m:r>
                                <a:rPr lang="en-US" i="1">
                                  <a:latin typeface="Cambria Math" panose="02040503050406030204" pitchFamily="18" charset="0"/>
                                </a:rPr>
                                <m:t>𝑇</m:t>
                              </m:r>
                            </m:den>
                          </m:f>
                        </m:num>
                        <m:den>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i="1">
                                  <a:latin typeface="Cambria Math" panose="02040503050406030204" pitchFamily="18" charset="0"/>
                                </a:rPr>
                                <m:t>𝑝𝑑</m:t>
                              </m:r>
                            </m:sub>
                          </m:sSub>
                          <m:r>
                            <a:rPr lang="en-US" i="1">
                              <a:latin typeface="Cambria Math" panose="02040503050406030204" pitchFamily="18" charset="0"/>
                            </a:rPr>
                            <m:t>+</m:t>
                          </m:r>
                          <m:f>
                            <m:fPr>
                              <m:ctrlPr>
                                <a:rPr lang="en-US" i="1">
                                  <a:latin typeface="Cambria Math" panose="02040503050406030204" pitchFamily="18" charset="0"/>
                                </a:rPr>
                              </m:ctrlPr>
                            </m:fPr>
                            <m:num>
                              <m:sSubSup>
                                <m:sSubSupPr>
                                  <m:ctrlPr>
                                    <a:rPr lang="en-US" i="1">
                                      <a:latin typeface="Cambria Math" panose="02040503050406030204" pitchFamily="18" charset="0"/>
                                    </a:rPr>
                                  </m:ctrlPr>
                                </m:sSubSupPr>
                                <m:e>
                                  <m:r>
                                    <a:rPr lang="en-US" i="1">
                                      <a:latin typeface="Cambria Math" panose="02040503050406030204" pitchFamily="18" charset="0"/>
                                    </a:rPr>
                                    <m:t>𝐻</m:t>
                                  </m:r>
                                </m:e>
                                <m:sub>
                                  <m:r>
                                    <a:rPr lang="en-US" i="1">
                                      <a:latin typeface="Cambria Math" panose="02040503050406030204" pitchFamily="18" charset="0"/>
                                    </a:rPr>
                                    <m:t>𝑣</m:t>
                                  </m:r>
                                </m:sub>
                                <m:sup>
                                  <m:r>
                                    <a:rPr lang="en-US" i="1">
                                      <a:latin typeface="Cambria Math" panose="02040503050406030204" pitchFamily="18" charset="0"/>
                                    </a:rPr>
                                    <m:t>2</m:t>
                                  </m:r>
                                </m:sup>
                              </m:sSubSup>
                              <m:r>
                                <a:rPr lang="en-US" i="1">
                                  <a:latin typeface="Cambria Math" panose="02040503050406030204" pitchFamily="18" charset="0"/>
                                </a:rPr>
                                <m:t>𝑟</m:t>
                              </m:r>
                            </m:num>
                            <m:den>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𝑠𝑤</m:t>
                                  </m:r>
                                </m:sub>
                              </m:sSub>
                              <m:sSup>
                                <m:sSupPr>
                                  <m:ctrlPr>
                                    <a:rPr lang="en-US" i="1">
                                      <a:latin typeface="Cambria Math" panose="02040503050406030204" pitchFamily="18" charset="0"/>
                                    </a:rPr>
                                  </m:ctrlPr>
                                </m:sSupPr>
                                <m:e>
                                  <m:r>
                                    <a:rPr lang="en-US" i="1">
                                      <a:latin typeface="Cambria Math" panose="02040503050406030204" pitchFamily="18" charset="0"/>
                                    </a:rPr>
                                    <m:t>𝑇</m:t>
                                  </m:r>
                                </m:e>
                                <m:sup>
                                  <m:r>
                                    <a:rPr lang="en-US" i="1">
                                      <a:latin typeface="Cambria Math" panose="02040503050406030204" pitchFamily="18" charset="0"/>
                                    </a:rPr>
                                    <m:t>2</m:t>
                                  </m:r>
                                </m:sup>
                              </m:sSup>
                            </m:den>
                          </m:f>
                        </m:den>
                      </m:f>
                    </m:oMath>
                  </m:oMathPara>
                </a14:m>
                <a:endParaRPr lang="en-US" dirty="0"/>
              </a:p>
            </p:txBody>
          </p:sp>
        </mc:Choice>
        <mc:Fallback xmlns="">
          <p:sp>
            <p:nvSpPr>
              <p:cNvPr id="3" name="Content Placeholder 2">
                <a:extLst>
                  <a:ext uri="{FF2B5EF4-FFF2-40B4-BE49-F238E27FC236}">
                    <a16:creationId xmlns:a16="http://schemas.microsoft.com/office/drawing/2014/main" id="{37E415A0-339D-436F-9A83-112020A94CA2}"/>
                  </a:ext>
                </a:extLst>
              </p:cNvPr>
              <p:cNvSpPr>
                <a:spLocks noGrp="1" noRot="1" noChangeAspect="1" noMove="1" noResize="1" noEditPoints="1" noAdjustHandles="1" noChangeArrowheads="1" noChangeShapeType="1" noTextEdit="1"/>
              </p:cNvSpPr>
              <p:nvPr>
                <p:ph idx="1"/>
              </p:nvPr>
            </p:nvSpPr>
            <p:spPr>
              <a:xfrm>
                <a:off x="1069848" y="2121408"/>
                <a:ext cx="10058400" cy="4736592"/>
              </a:xfr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6857774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54A70-8A71-4CCB-B68B-88C279AE57B9}"/>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759600F5-6008-449C-AB7D-05DD1D75D267}"/>
              </a:ext>
            </a:extLst>
          </p:cNvPr>
          <p:cNvSpPr>
            <a:spLocks noGrp="1"/>
          </p:cNvSpPr>
          <p:nvPr>
            <p:ph idx="1"/>
          </p:nvPr>
        </p:nvSpPr>
        <p:spPr/>
        <p:txBody>
          <a:bodyPr/>
          <a:lstStyle/>
          <a:p>
            <a:pPr>
              <a:lnSpc>
                <a:spcPct val="150000"/>
              </a:lnSpc>
            </a:pPr>
            <a:r>
              <a:rPr lang="en-US" dirty="0"/>
              <a:t>Background</a:t>
            </a:r>
          </a:p>
          <a:p>
            <a:pPr>
              <a:lnSpc>
                <a:spcPct val="150000"/>
              </a:lnSpc>
            </a:pPr>
            <a:r>
              <a:rPr lang="en-US" dirty="0"/>
              <a:t>Approach</a:t>
            </a:r>
          </a:p>
          <a:p>
            <a:pPr>
              <a:lnSpc>
                <a:spcPct val="150000"/>
              </a:lnSpc>
            </a:pPr>
            <a:r>
              <a:rPr lang="en-US" dirty="0"/>
              <a:t>Methods</a:t>
            </a:r>
          </a:p>
          <a:p>
            <a:pPr>
              <a:lnSpc>
                <a:spcPct val="150000"/>
              </a:lnSpc>
            </a:pPr>
            <a:r>
              <a:rPr lang="en-US" dirty="0"/>
              <a:t>Data Collection</a:t>
            </a:r>
          </a:p>
          <a:p>
            <a:pPr>
              <a:lnSpc>
                <a:spcPct val="150000"/>
              </a:lnSpc>
            </a:pPr>
            <a:r>
              <a:rPr lang="en-US" dirty="0"/>
              <a:t>Results</a:t>
            </a:r>
          </a:p>
          <a:p>
            <a:pPr>
              <a:lnSpc>
                <a:spcPct val="150000"/>
              </a:lnSpc>
            </a:pPr>
            <a:r>
              <a:rPr lang="en-US" dirty="0"/>
              <a:t>Conclusion</a:t>
            </a:r>
          </a:p>
        </p:txBody>
      </p:sp>
      <p:pic>
        <p:nvPicPr>
          <p:cNvPr id="5" name="Picture 4">
            <a:extLst>
              <a:ext uri="{FF2B5EF4-FFF2-40B4-BE49-F238E27FC236}">
                <a16:creationId xmlns:a16="http://schemas.microsoft.com/office/drawing/2014/main" id="{8BE1750C-3790-4441-B4CA-9D6409A8F479}"/>
              </a:ext>
            </a:extLst>
          </p:cNvPr>
          <p:cNvPicPr>
            <a:picLocks noChangeAspect="1"/>
          </p:cNvPicPr>
          <p:nvPr/>
        </p:nvPicPr>
        <p:blipFill>
          <a:blip r:embed="rId2"/>
          <a:stretch>
            <a:fillRect/>
          </a:stretch>
        </p:blipFill>
        <p:spPr>
          <a:xfrm>
            <a:off x="4460897" y="369263"/>
            <a:ext cx="5174139" cy="3449426"/>
          </a:xfrm>
          <a:prstGeom prst="rect">
            <a:avLst/>
          </a:prstGeom>
        </p:spPr>
      </p:pic>
      <p:pic>
        <p:nvPicPr>
          <p:cNvPr id="6" name="Picture 5">
            <a:extLst>
              <a:ext uri="{FF2B5EF4-FFF2-40B4-BE49-F238E27FC236}">
                <a16:creationId xmlns:a16="http://schemas.microsoft.com/office/drawing/2014/main" id="{A493DEED-B8B8-472E-9DF5-7747B19A3EB1}"/>
              </a:ext>
            </a:extLst>
          </p:cNvPr>
          <p:cNvPicPr>
            <a:picLocks noChangeAspect="1"/>
          </p:cNvPicPr>
          <p:nvPr/>
        </p:nvPicPr>
        <p:blipFill>
          <a:blip r:embed="rId3"/>
          <a:stretch>
            <a:fillRect/>
          </a:stretch>
        </p:blipFill>
        <p:spPr>
          <a:xfrm>
            <a:off x="4460898" y="3856468"/>
            <a:ext cx="5174139" cy="2966507"/>
          </a:xfrm>
          <a:prstGeom prst="rect">
            <a:avLst/>
          </a:prstGeom>
        </p:spPr>
      </p:pic>
    </p:spTree>
    <p:extLst>
      <p:ext uri="{BB962C8B-B14F-4D97-AF65-F5344CB8AC3E}">
        <p14:creationId xmlns:p14="http://schemas.microsoft.com/office/powerpoint/2010/main" val="10195282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12C8F-259B-4754-9D66-31B7692E4661}"/>
              </a:ext>
            </a:extLst>
          </p:cNvPr>
          <p:cNvSpPr>
            <a:spLocks noGrp="1"/>
          </p:cNvSpPr>
          <p:nvPr>
            <p:ph type="title"/>
          </p:nvPr>
        </p:nvSpPr>
        <p:spPr/>
        <p:txBody>
          <a:bodyPr/>
          <a:lstStyle/>
          <a:p>
            <a:r>
              <a:rPr lang="en-US" dirty="0"/>
              <a:t>Background</a:t>
            </a:r>
          </a:p>
        </p:txBody>
      </p:sp>
      <p:sp>
        <p:nvSpPr>
          <p:cNvPr id="3" name="Content Placeholder 2">
            <a:extLst>
              <a:ext uri="{FF2B5EF4-FFF2-40B4-BE49-F238E27FC236}">
                <a16:creationId xmlns:a16="http://schemas.microsoft.com/office/drawing/2014/main" id="{0F21F551-7E98-43E3-8DAC-2F522733A935}"/>
              </a:ext>
            </a:extLst>
          </p:cNvPr>
          <p:cNvSpPr>
            <a:spLocks noGrp="1"/>
          </p:cNvSpPr>
          <p:nvPr>
            <p:ph idx="1"/>
          </p:nvPr>
        </p:nvSpPr>
        <p:spPr/>
        <p:txBody>
          <a:bodyPr wrap="square"/>
          <a:lstStyle/>
          <a:p>
            <a:pPr>
              <a:lnSpc>
                <a:spcPct val="150000"/>
              </a:lnSpc>
            </a:pPr>
            <a:r>
              <a:rPr lang="en-US" dirty="0"/>
              <a:t>What is in the atmosphere?</a:t>
            </a:r>
          </a:p>
          <a:p>
            <a:pPr>
              <a:lnSpc>
                <a:spcPct val="150000"/>
              </a:lnSpc>
            </a:pPr>
            <a:r>
              <a:rPr lang="en-US" dirty="0"/>
              <a:t>Ozone is also present. (Good and bad)</a:t>
            </a:r>
          </a:p>
          <a:p>
            <a:pPr>
              <a:lnSpc>
                <a:spcPct val="150000"/>
              </a:lnSpc>
            </a:pPr>
            <a:r>
              <a:rPr lang="en-US" dirty="0"/>
              <a:t>Our atmosphere does not have an even temperature or pressure throughout.</a:t>
            </a:r>
          </a:p>
          <a:p>
            <a:pPr>
              <a:lnSpc>
                <a:spcPct val="150000"/>
              </a:lnSpc>
            </a:pPr>
            <a:r>
              <a:rPr lang="en-US" dirty="0"/>
              <a:t>We will focus on the surface. (Factors influence air pollutants)</a:t>
            </a:r>
          </a:p>
          <a:p>
            <a:pPr>
              <a:lnSpc>
                <a:spcPct val="150000"/>
              </a:lnSpc>
            </a:pPr>
            <a:r>
              <a:rPr lang="en-US" dirty="0"/>
              <a:t>Comparing UNR and DRI Data (143 m height difference)</a:t>
            </a:r>
          </a:p>
          <a:p>
            <a:pPr>
              <a:lnSpc>
                <a:spcPct val="150000"/>
              </a:lnSpc>
            </a:pPr>
            <a:r>
              <a:rPr lang="en-US" dirty="0"/>
              <a:t>Particularly Spring and Winter 2018</a:t>
            </a:r>
          </a:p>
        </p:txBody>
      </p:sp>
      <p:pic>
        <p:nvPicPr>
          <p:cNvPr id="8" name="Picture 7">
            <a:extLst>
              <a:ext uri="{FF2B5EF4-FFF2-40B4-BE49-F238E27FC236}">
                <a16:creationId xmlns:a16="http://schemas.microsoft.com/office/drawing/2014/main" id="{18265B37-6DB0-4B7F-BF6B-441AA0695A31}"/>
              </a:ext>
            </a:extLst>
          </p:cNvPr>
          <p:cNvPicPr>
            <a:picLocks noChangeAspect="1"/>
          </p:cNvPicPr>
          <p:nvPr/>
        </p:nvPicPr>
        <p:blipFill>
          <a:blip r:embed="rId3"/>
          <a:stretch>
            <a:fillRect/>
          </a:stretch>
        </p:blipFill>
        <p:spPr>
          <a:xfrm>
            <a:off x="4998720" y="484632"/>
            <a:ext cx="7193280" cy="1663446"/>
          </a:xfrm>
          <a:prstGeom prst="rect">
            <a:avLst/>
          </a:prstGeom>
        </p:spPr>
      </p:pic>
    </p:spTree>
    <p:extLst>
      <p:ext uri="{BB962C8B-B14F-4D97-AF65-F5344CB8AC3E}">
        <p14:creationId xmlns:p14="http://schemas.microsoft.com/office/powerpoint/2010/main" val="5814274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63AD5-9372-4B75-969E-FAAB9884B038}"/>
              </a:ext>
            </a:extLst>
          </p:cNvPr>
          <p:cNvSpPr>
            <a:spLocks noGrp="1"/>
          </p:cNvSpPr>
          <p:nvPr>
            <p:ph type="title"/>
          </p:nvPr>
        </p:nvSpPr>
        <p:spPr/>
        <p:txBody>
          <a:bodyPr/>
          <a:lstStyle/>
          <a:p>
            <a:r>
              <a:rPr lang="en-US" dirty="0"/>
              <a:t>Ozone</a:t>
            </a:r>
          </a:p>
        </p:txBody>
      </p:sp>
      <p:sp>
        <p:nvSpPr>
          <p:cNvPr id="8" name="Text Placeholder 7">
            <a:extLst>
              <a:ext uri="{FF2B5EF4-FFF2-40B4-BE49-F238E27FC236}">
                <a16:creationId xmlns:a16="http://schemas.microsoft.com/office/drawing/2014/main" id="{9F5058A9-B2B1-474B-A014-8E2A9F27C1DB}"/>
              </a:ext>
            </a:extLst>
          </p:cNvPr>
          <p:cNvSpPr>
            <a:spLocks noGrp="1"/>
          </p:cNvSpPr>
          <p:nvPr>
            <p:ph type="body" idx="1"/>
          </p:nvPr>
        </p:nvSpPr>
        <p:spPr>
          <a:xfrm>
            <a:off x="1066800" y="1524000"/>
            <a:ext cx="4754880" cy="1164336"/>
          </a:xfrm>
        </p:spPr>
        <p:txBody>
          <a:bodyPr>
            <a:normAutofit/>
          </a:bodyPr>
          <a:lstStyle/>
          <a:p>
            <a:r>
              <a:rPr lang="en-US" dirty="0"/>
              <a:t>The concentration of ozone varies with altitude.</a:t>
            </a:r>
          </a:p>
        </p:txBody>
      </p:sp>
      <p:sp>
        <p:nvSpPr>
          <p:cNvPr id="9" name="Text Placeholder 8">
            <a:extLst>
              <a:ext uri="{FF2B5EF4-FFF2-40B4-BE49-F238E27FC236}">
                <a16:creationId xmlns:a16="http://schemas.microsoft.com/office/drawing/2014/main" id="{F53DC154-A290-4C62-A566-1BBC7FA59B4F}"/>
              </a:ext>
            </a:extLst>
          </p:cNvPr>
          <p:cNvSpPr>
            <a:spLocks noGrp="1"/>
          </p:cNvSpPr>
          <p:nvPr>
            <p:ph type="body" sz="quarter" idx="3"/>
          </p:nvPr>
        </p:nvSpPr>
        <p:spPr>
          <a:xfrm>
            <a:off x="6364224" y="1524000"/>
            <a:ext cx="4754880" cy="1164336"/>
          </a:xfrm>
        </p:spPr>
        <p:txBody>
          <a:bodyPr>
            <a:normAutofit/>
          </a:bodyPr>
          <a:lstStyle/>
          <a:p>
            <a:r>
              <a:rPr lang="en-US" dirty="0"/>
              <a:t>The flux of solar ultraviolet radiation versus wavelength. </a:t>
            </a:r>
          </a:p>
        </p:txBody>
      </p:sp>
      <p:pic>
        <p:nvPicPr>
          <p:cNvPr id="17" name="Content Placeholder 16" descr="A screenshot of text&#10;&#10;Description automatically generated">
            <a:extLst>
              <a:ext uri="{FF2B5EF4-FFF2-40B4-BE49-F238E27FC236}">
                <a16:creationId xmlns:a16="http://schemas.microsoft.com/office/drawing/2014/main" id="{458E1A06-75AF-43B9-896E-32E52DD0A2F9}"/>
              </a:ext>
            </a:extLst>
          </p:cNvPr>
          <p:cNvPicPr>
            <a:picLocks noGrp="1" noChangeAspect="1"/>
          </p:cNvPicPr>
          <p:nvPr>
            <p:ph sz="quarter" idx="4"/>
          </p:nvPr>
        </p:nvPicPr>
        <p:blipFill>
          <a:blip r:embed="rId3"/>
          <a:stretch>
            <a:fillRect/>
          </a:stretch>
        </p:blipFill>
        <p:spPr>
          <a:xfrm>
            <a:off x="6493669" y="3560762"/>
            <a:ext cx="4495800" cy="1657350"/>
          </a:xfrm>
        </p:spPr>
      </p:pic>
      <p:pic>
        <p:nvPicPr>
          <p:cNvPr id="15" name="Content Placeholder 14" descr="A close up of a map&#10;&#10;Description automatically generated">
            <a:extLst>
              <a:ext uri="{FF2B5EF4-FFF2-40B4-BE49-F238E27FC236}">
                <a16:creationId xmlns:a16="http://schemas.microsoft.com/office/drawing/2014/main" id="{4C1AAE1D-D23E-4892-8E8D-F9E4AD1DEE52}"/>
              </a:ext>
            </a:extLst>
          </p:cNvPr>
          <p:cNvPicPr>
            <a:picLocks noGrp="1" noChangeAspect="1"/>
          </p:cNvPicPr>
          <p:nvPr>
            <p:ph sz="half" idx="2"/>
          </p:nvPr>
        </p:nvPicPr>
        <p:blipFill>
          <a:blip r:embed="rId4"/>
          <a:stretch>
            <a:fillRect/>
          </a:stretch>
        </p:blipFill>
        <p:spPr>
          <a:xfrm>
            <a:off x="1208881" y="3127375"/>
            <a:ext cx="4476750" cy="2524125"/>
          </a:xfrm>
        </p:spPr>
      </p:pic>
    </p:spTree>
    <p:extLst>
      <p:ext uri="{BB962C8B-B14F-4D97-AF65-F5344CB8AC3E}">
        <p14:creationId xmlns:p14="http://schemas.microsoft.com/office/powerpoint/2010/main" val="17734176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E2388-6780-495A-ABCA-A5D50111B36D}"/>
              </a:ext>
            </a:extLst>
          </p:cNvPr>
          <p:cNvSpPr>
            <a:spLocks noGrp="1"/>
          </p:cNvSpPr>
          <p:nvPr>
            <p:ph type="title"/>
          </p:nvPr>
        </p:nvSpPr>
        <p:spPr/>
        <p:txBody>
          <a:bodyPr/>
          <a:lstStyle/>
          <a:p>
            <a:r>
              <a:rPr lang="en-US" dirty="0"/>
              <a:t>Approach</a:t>
            </a:r>
          </a:p>
        </p:txBody>
      </p:sp>
      <p:sp>
        <p:nvSpPr>
          <p:cNvPr id="3" name="Content Placeholder 2">
            <a:extLst>
              <a:ext uri="{FF2B5EF4-FFF2-40B4-BE49-F238E27FC236}">
                <a16:creationId xmlns:a16="http://schemas.microsoft.com/office/drawing/2014/main" id="{30A284FC-7F89-4C1E-89F6-0D2997C9D925}"/>
              </a:ext>
            </a:extLst>
          </p:cNvPr>
          <p:cNvSpPr>
            <a:spLocks noGrp="1"/>
          </p:cNvSpPr>
          <p:nvPr>
            <p:ph idx="1"/>
          </p:nvPr>
        </p:nvSpPr>
        <p:spPr/>
        <p:txBody>
          <a:bodyPr>
            <a:normAutofit fontScale="92500" lnSpcReduction="10000"/>
          </a:bodyPr>
          <a:lstStyle/>
          <a:p>
            <a:pPr>
              <a:lnSpc>
                <a:spcPct val="160000"/>
              </a:lnSpc>
            </a:pPr>
            <a:r>
              <a:rPr lang="en-US" dirty="0"/>
              <a:t>Under normal atmospheric conditions</a:t>
            </a:r>
          </a:p>
          <a:p>
            <a:pPr>
              <a:lnSpc>
                <a:spcPct val="160000"/>
              </a:lnSpc>
            </a:pPr>
            <a:r>
              <a:rPr lang="en-US" dirty="0"/>
              <a:t>The surface becomes heated from the sun’s rays</a:t>
            </a:r>
          </a:p>
          <a:p>
            <a:pPr>
              <a:lnSpc>
                <a:spcPct val="160000"/>
              </a:lnSpc>
            </a:pPr>
            <a:r>
              <a:rPr lang="en-US" dirty="0"/>
              <a:t>Reversed air pattern (Temperature Inversion)</a:t>
            </a:r>
          </a:p>
          <a:p>
            <a:pPr>
              <a:lnSpc>
                <a:spcPct val="160000"/>
              </a:lnSpc>
            </a:pPr>
            <a:r>
              <a:rPr lang="en-US" dirty="0"/>
              <a:t>“Inverted” from its normal state</a:t>
            </a:r>
          </a:p>
          <a:p>
            <a:pPr>
              <a:lnSpc>
                <a:spcPct val="160000"/>
              </a:lnSpc>
            </a:pPr>
            <a:r>
              <a:rPr lang="en-US" dirty="0"/>
              <a:t>Inversions play an important role in air quality.</a:t>
            </a:r>
          </a:p>
          <a:p>
            <a:pPr>
              <a:lnSpc>
                <a:spcPct val="160000"/>
              </a:lnSpc>
            </a:pPr>
            <a:r>
              <a:rPr lang="en-US" dirty="0"/>
              <a:t>Its strength and duration control air quality index (AQI).</a:t>
            </a:r>
          </a:p>
          <a:p>
            <a:pPr>
              <a:lnSpc>
                <a:spcPct val="160000"/>
              </a:lnSpc>
            </a:pPr>
            <a:r>
              <a:rPr lang="en-US" dirty="0"/>
              <a:t>Other factors play a role too.</a:t>
            </a:r>
          </a:p>
          <a:p>
            <a:endParaRPr lang="en-US" dirty="0"/>
          </a:p>
        </p:txBody>
      </p:sp>
      <p:sp>
        <p:nvSpPr>
          <p:cNvPr id="5" name="TextBox 4">
            <a:extLst>
              <a:ext uri="{FF2B5EF4-FFF2-40B4-BE49-F238E27FC236}">
                <a16:creationId xmlns:a16="http://schemas.microsoft.com/office/drawing/2014/main" id="{036172D1-5220-4E51-88F3-FCE19436856B}"/>
              </a:ext>
            </a:extLst>
          </p:cNvPr>
          <p:cNvSpPr txBox="1"/>
          <p:nvPr/>
        </p:nvSpPr>
        <p:spPr>
          <a:xfrm>
            <a:off x="8240551" y="4146804"/>
            <a:ext cx="2224904" cy="369332"/>
          </a:xfrm>
          <a:prstGeom prst="rect">
            <a:avLst/>
          </a:prstGeom>
          <a:noFill/>
        </p:spPr>
        <p:txBody>
          <a:bodyPr wrap="none" rtlCol="0">
            <a:spAutoFit/>
          </a:bodyPr>
          <a:lstStyle/>
          <a:p>
            <a:r>
              <a:rPr lang="en-US" dirty="0">
                <a:latin typeface="Corbel" panose="020B0503020204020204" pitchFamily="34" charset="0"/>
              </a:rPr>
              <a:t>(Reno, October 2019</a:t>
            </a:r>
            <a:r>
              <a:rPr lang="en-US" dirty="0"/>
              <a:t>)</a:t>
            </a:r>
          </a:p>
        </p:txBody>
      </p:sp>
      <p:pic>
        <p:nvPicPr>
          <p:cNvPr id="7" name="Picture 6">
            <a:extLst>
              <a:ext uri="{FF2B5EF4-FFF2-40B4-BE49-F238E27FC236}">
                <a16:creationId xmlns:a16="http://schemas.microsoft.com/office/drawing/2014/main" id="{96D2722D-A3F0-4676-AF0E-C9269C2B006D}"/>
              </a:ext>
            </a:extLst>
          </p:cNvPr>
          <p:cNvPicPr>
            <a:picLocks noChangeAspect="1"/>
          </p:cNvPicPr>
          <p:nvPr/>
        </p:nvPicPr>
        <p:blipFill>
          <a:blip r:embed="rId3"/>
          <a:stretch>
            <a:fillRect/>
          </a:stretch>
        </p:blipFill>
        <p:spPr>
          <a:xfrm>
            <a:off x="6846023" y="241173"/>
            <a:ext cx="5013960" cy="3760470"/>
          </a:xfrm>
          <a:prstGeom prst="rect">
            <a:avLst/>
          </a:prstGeom>
        </p:spPr>
      </p:pic>
    </p:spTree>
    <p:extLst>
      <p:ext uri="{BB962C8B-B14F-4D97-AF65-F5344CB8AC3E}">
        <p14:creationId xmlns:p14="http://schemas.microsoft.com/office/powerpoint/2010/main" val="3556813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42999-35D8-4D1F-A815-B404DCB401C0}"/>
              </a:ext>
            </a:extLst>
          </p:cNvPr>
          <p:cNvSpPr>
            <a:spLocks noGrp="1"/>
          </p:cNvSpPr>
          <p:nvPr>
            <p:ph type="title"/>
          </p:nvPr>
        </p:nvSpPr>
        <p:spPr/>
        <p:txBody>
          <a:bodyPr/>
          <a:lstStyle/>
          <a:p>
            <a:r>
              <a:rPr lang="en-US" dirty="0"/>
              <a:t>Other influencing factors</a:t>
            </a:r>
          </a:p>
        </p:txBody>
      </p:sp>
      <p:sp>
        <p:nvSpPr>
          <p:cNvPr id="3" name="Content Placeholder 2">
            <a:extLst>
              <a:ext uri="{FF2B5EF4-FFF2-40B4-BE49-F238E27FC236}">
                <a16:creationId xmlns:a16="http://schemas.microsoft.com/office/drawing/2014/main" id="{3EC91631-6B29-4719-8913-4F87804D7BDB}"/>
              </a:ext>
            </a:extLst>
          </p:cNvPr>
          <p:cNvSpPr>
            <a:spLocks noGrp="1"/>
          </p:cNvSpPr>
          <p:nvPr>
            <p:ph idx="1"/>
          </p:nvPr>
        </p:nvSpPr>
        <p:spPr/>
        <p:txBody>
          <a:bodyPr/>
          <a:lstStyle/>
          <a:p>
            <a:pPr>
              <a:lnSpc>
                <a:spcPct val="150000"/>
              </a:lnSpc>
            </a:pPr>
            <a:r>
              <a:rPr lang="en-US" dirty="0"/>
              <a:t>Wind Speed</a:t>
            </a:r>
          </a:p>
          <a:p>
            <a:pPr>
              <a:lnSpc>
                <a:spcPct val="150000"/>
              </a:lnSpc>
            </a:pPr>
            <a:r>
              <a:rPr lang="en-US" dirty="0"/>
              <a:t>Temperature</a:t>
            </a:r>
          </a:p>
          <a:p>
            <a:pPr>
              <a:lnSpc>
                <a:spcPct val="150000"/>
              </a:lnSpc>
            </a:pPr>
            <a:r>
              <a:rPr lang="en-US" dirty="0"/>
              <a:t>Lapse Rate</a:t>
            </a:r>
          </a:p>
          <a:p>
            <a:pPr>
              <a:lnSpc>
                <a:spcPct val="150000"/>
              </a:lnSpc>
            </a:pPr>
            <a:r>
              <a:rPr lang="en-US" dirty="0"/>
              <a:t>Humidity</a:t>
            </a:r>
          </a:p>
          <a:p>
            <a:pPr>
              <a:lnSpc>
                <a:spcPct val="150000"/>
              </a:lnSpc>
            </a:pPr>
            <a:r>
              <a:rPr lang="en-US" dirty="0"/>
              <a:t>Wind</a:t>
            </a:r>
          </a:p>
          <a:p>
            <a:pPr>
              <a:lnSpc>
                <a:spcPct val="150000"/>
              </a:lnSpc>
            </a:pPr>
            <a:r>
              <a:rPr lang="en-US" dirty="0"/>
              <a:t>Solar Radiation</a:t>
            </a:r>
          </a:p>
        </p:txBody>
      </p:sp>
    </p:spTree>
    <p:extLst>
      <p:ext uri="{BB962C8B-B14F-4D97-AF65-F5344CB8AC3E}">
        <p14:creationId xmlns:p14="http://schemas.microsoft.com/office/powerpoint/2010/main" val="6641123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4E4D3-C50A-467B-BB58-E3144193FAD4}"/>
              </a:ext>
            </a:extLst>
          </p:cNvPr>
          <p:cNvSpPr>
            <a:spLocks noGrp="1"/>
          </p:cNvSpPr>
          <p:nvPr>
            <p:ph type="title"/>
          </p:nvPr>
        </p:nvSpPr>
        <p:spPr/>
        <p:txBody>
          <a:bodyPr/>
          <a:lstStyle/>
          <a:p>
            <a:r>
              <a:rPr lang="en-US" dirty="0"/>
              <a:t>Method</a:t>
            </a:r>
          </a:p>
        </p:txBody>
      </p:sp>
      <p:sp>
        <p:nvSpPr>
          <p:cNvPr id="8" name="Text Placeholder 7">
            <a:extLst>
              <a:ext uri="{FF2B5EF4-FFF2-40B4-BE49-F238E27FC236}">
                <a16:creationId xmlns:a16="http://schemas.microsoft.com/office/drawing/2014/main" id="{96F0892A-CA03-4DA0-9ABA-A7BA9E392354}"/>
              </a:ext>
            </a:extLst>
          </p:cNvPr>
          <p:cNvSpPr>
            <a:spLocks noGrp="1"/>
          </p:cNvSpPr>
          <p:nvPr>
            <p:ph type="body" idx="1"/>
          </p:nvPr>
        </p:nvSpPr>
        <p:spPr/>
        <p:txBody>
          <a:bodyPr/>
          <a:lstStyle/>
          <a:p>
            <a:r>
              <a:rPr lang="en-US" dirty="0"/>
              <a:t>Excel Software program</a:t>
            </a:r>
          </a:p>
        </p:txBody>
      </p:sp>
      <p:pic>
        <p:nvPicPr>
          <p:cNvPr id="6" name="Content Placeholder 5">
            <a:extLst>
              <a:ext uri="{FF2B5EF4-FFF2-40B4-BE49-F238E27FC236}">
                <a16:creationId xmlns:a16="http://schemas.microsoft.com/office/drawing/2014/main" id="{6B4BE6DF-0829-4E08-89A7-A781A20AE690}"/>
              </a:ext>
            </a:extLst>
          </p:cNvPr>
          <p:cNvPicPr>
            <a:picLocks noGrp="1" noChangeAspect="1"/>
          </p:cNvPicPr>
          <p:nvPr>
            <p:ph sz="half" idx="2"/>
          </p:nvPr>
        </p:nvPicPr>
        <p:blipFill>
          <a:blip r:embed="rId3"/>
          <a:stretch>
            <a:fillRect/>
          </a:stretch>
        </p:blipFill>
        <p:spPr>
          <a:xfrm>
            <a:off x="1069975" y="3001474"/>
            <a:ext cx="5026025" cy="2633678"/>
          </a:xfrm>
          <a:prstGeom prst="rect">
            <a:avLst/>
          </a:prstGeom>
        </p:spPr>
      </p:pic>
      <p:sp>
        <p:nvSpPr>
          <p:cNvPr id="9" name="Text Placeholder 8">
            <a:extLst>
              <a:ext uri="{FF2B5EF4-FFF2-40B4-BE49-F238E27FC236}">
                <a16:creationId xmlns:a16="http://schemas.microsoft.com/office/drawing/2014/main" id="{2EA62019-5004-4CCD-8708-E1D4B77F954C}"/>
              </a:ext>
            </a:extLst>
          </p:cNvPr>
          <p:cNvSpPr>
            <a:spLocks noGrp="1"/>
          </p:cNvSpPr>
          <p:nvPr>
            <p:ph type="body" sz="quarter" idx="3"/>
          </p:nvPr>
        </p:nvSpPr>
        <p:spPr/>
        <p:txBody>
          <a:bodyPr/>
          <a:lstStyle/>
          <a:p>
            <a:r>
              <a:rPr lang="en-US" dirty="0"/>
              <a:t>Western Regional Climate Center Historical and Et Data</a:t>
            </a:r>
          </a:p>
        </p:txBody>
      </p:sp>
      <p:pic>
        <p:nvPicPr>
          <p:cNvPr id="7" name="Content Placeholder 6">
            <a:extLst>
              <a:ext uri="{FF2B5EF4-FFF2-40B4-BE49-F238E27FC236}">
                <a16:creationId xmlns:a16="http://schemas.microsoft.com/office/drawing/2014/main" id="{EDF74AA1-9A03-45F9-9CD4-CDAFBEFF61D1}"/>
              </a:ext>
            </a:extLst>
          </p:cNvPr>
          <p:cNvPicPr>
            <a:picLocks noGrp="1" noChangeAspect="1"/>
          </p:cNvPicPr>
          <p:nvPr>
            <p:ph sz="quarter" idx="4"/>
          </p:nvPr>
        </p:nvPicPr>
        <p:blipFill>
          <a:blip r:embed="rId4"/>
          <a:stretch>
            <a:fillRect/>
          </a:stretch>
        </p:blipFill>
        <p:spPr>
          <a:xfrm>
            <a:off x="6914012" y="2743200"/>
            <a:ext cx="3655114" cy="3292475"/>
          </a:xfrm>
          <a:prstGeom prst="rect">
            <a:avLst/>
          </a:prstGeom>
        </p:spPr>
      </p:pic>
    </p:spTree>
    <p:extLst>
      <p:ext uri="{BB962C8B-B14F-4D97-AF65-F5344CB8AC3E}">
        <p14:creationId xmlns:p14="http://schemas.microsoft.com/office/powerpoint/2010/main" val="25770902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a:extLst>
              <a:ext uri="{FF2B5EF4-FFF2-40B4-BE49-F238E27FC236}">
                <a16:creationId xmlns:a16="http://schemas.microsoft.com/office/drawing/2014/main" id="{3215C744-3A7F-4B40-B8E2-569EDFBD9585}"/>
              </a:ext>
            </a:extLst>
          </p:cNvPr>
          <p:cNvPicPr>
            <a:picLocks noGrp="1" noChangeAspect="1"/>
          </p:cNvPicPr>
          <p:nvPr>
            <p:ph sz="half" idx="2"/>
          </p:nvPr>
        </p:nvPicPr>
        <p:blipFill>
          <a:blip r:embed="rId3">
            <a:extLst>
              <a:ext uri="{BEBA8EAE-BF5A-486C-A8C5-ECC9F3942E4B}">
                <a14:imgProps xmlns:a14="http://schemas.microsoft.com/office/drawing/2010/main">
                  <a14:imgLayer r:embed="rId4">
                    <a14:imgEffect>
                      <a14:brightnessContrast bright="1000" contrast="-3000"/>
                    </a14:imgEffect>
                  </a14:imgLayer>
                </a14:imgProps>
              </a:ext>
            </a:extLst>
          </a:blip>
          <a:stretch>
            <a:fillRect/>
          </a:stretch>
        </p:blipFill>
        <p:spPr>
          <a:xfrm>
            <a:off x="888067" y="2414021"/>
            <a:ext cx="4935562" cy="3587294"/>
          </a:xfrm>
          <a:prstGeom prst="rect">
            <a:avLst/>
          </a:prstGeom>
        </p:spPr>
      </p:pic>
      <p:sp>
        <p:nvSpPr>
          <p:cNvPr id="2" name="Title 1">
            <a:extLst>
              <a:ext uri="{FF2B5EF4-FFF2-40B4-BE49-F238E27FC236}">
                <a16:creationId xmlns:a16="http://schemas.microsoft.com/office/drawing/2014/main" id="{6BDA0B0A-B828-433D-B054-67822F59FC02}"/>
              </a:ext>
            </a:extLst>
          </p:cNvPr>
          <p:cNvSpPr>
            <a:spLocks noGrp="1"/>
          </p:cNvSpPr>
          <p:nvPr>
            <p:ph type="title"/>
          </p:nvPr>
        </p:nvSpPr>
        <p:spPr/>
        <p:txBody>
          <a:bodyPr/>
          <a:lstStyle/>
          <a:p>
            <a:r>
              <a:rPr lang="en-US" dirty="0"/>
              <a:t>Lapse Rate</a:t>
            </a:r>
          </a:p>
        </p:txBody>
      </p:sp>
      <p:sp>
        <p:nvSpPr>
          <p:cNvPr id="3" name="Text Placeholder 2">
            <a:extLst>
              <a:ext uri="{FF2B5EF4-FFF2-40B4-BE49-F238E27FC236}">
                <a16:creationId xmlns:a16="http://schemas.microsoft.com/office/drawing/2014/main" id="{2F9F2874-723A-4D73-B0FB-65502ABE8251}"/>
              </a:ext>
            </a:extLst>
          </p:cNvPr>
          <p:cNvSpPr>
            <a:spLocks noGrp="1"/>
          </p:cNvSpPr>
          <p:nvPr>
            <p:ph type="body" idx="1"/>
          </p:nvPr>
        </p:nvSpPr>
        <p:spPr>
          <a:xfrm>
            <a:off x="1069848" y="1728216"/>
            <a:ext cx="4572000" cy="640080"/>
          </a:xfrm>
        </p:spPr>
        <p:txBody>
          <a:bodyPr/>
          <a:lstStyle/>
          <a:p>
            <a:pPr algn="ctr"/>
            <a:r>
              <a:rPr lang="en-US" dirty="0"/>
              <a:t>May 2018</a:t>
            </a:r>
          </a:p>
        </p:txBody>
      </p:sp>
      <p:sp>
        <p:nvSpPr>
          <p:cNvPr id="5" name="Text Placeholder 4">
            <a:extLst>
              <a:ext uri="{FF2B5EF4-FFF2-40B4-BE49-F238E27FC236}">
                <a16:creationId xmlns:a16="http://schemas.microsoft.com/office/drawing/2014/main" id="{5A921D07-2AF8-4DE8-8B52-6075F049C7E1}"/>
              </a:ext>
            </a:extLst>
          </p:cNvPr>
          <p:cNvSpPr>
            <a:spLocks noGrp="1"/>
          </p:cNvSpPr>
          <p:nvPr>
            <p:ph type="body" sz="quarter" idx="3"/>
          </p:nvPr>
        </p:nvSpPr>
        <p:spPr>
          <a:xfrm>
            <a:off x="6556248" y="1728216"/>
            <a:ext cx="4572000" cy="640080"/>
          </a:xfrm>
        </p:spPr>
        <p:txBody>
          <a:bodyPr/>
          <a:lstStyle/>
          <a:p>
            <a:pPr algn="ctr"/>
            <a:r>
              <a:rPr lang="en-US" dirty="0"/>
              <a:t>November 2018</a:t>
            </a:r>
          </a:p>
        </p:txBody>
      </p:sp>
      <p:pic>
        <p:nvPicPr>
          <p:cNvPr id="18" name="Content Placeholder 17">
            <a:extLst>
              <a:ext uri="{FF2B5EF4-FFF2-40B4-BE49-F238E27FC236}">
                <a16:creationId xmlns:a16="http://schemas.microsoft.com/office/drawing/2014/main" id="{BA8542D2-292D-452D-A007-EFD649B8B2B1}"/>
              </a:ext>
            </a:extLst>
          </p:cNvPr>
          <p:cNvPicPr>
            <a:picLocks noGrp="1" noChangeAspect="1"/>
          </p:cNvPicPr>
          <p:nvPr>
            <p:ph sz="quarter" idx="4"/>
          </p:nvPr>
        </p:nvPicPr>
        <p:blipFill>
          <a:blip r:embed="rId5"/>
          <a:stretch>
            <a:fillRect/>
          </a:stretch>
        </p:blipFill>
        <p:spPr>
          <a:xfrm>
            <a:off x="6373368" y="2415454"/>
            <a:ext cx="4935537" cy="3584429"/>
          </a:xfrm>
          <a:prstGeom prst="rect">
            <a:avLst/>
          </a:prstGeom>
        </p:spPr>
      </p:pic>
    </p:spTree>
    <p:extLst>
      <p:ext uri="{BB962C8B-B14F-4D97-AF65-F5344CB8AC3E}">
        <p14:creationId xmlns:p14="http://schemas.microsoft.com/office/powerpoint/2010/main" val="34869812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half" idx="2"/>
          </p:nvPr>
        </p:nvPicPr>
        <p:blipFill>
          <a:blip r:embed="rId2"/>
          <a:stretch>
            <a:fillRect/>
          </a:stretch>
        </p:blipFill>
        <p:spPr>
          <a:xfrm>
            <a:off x="865718" y="609600"/>
            <a:ext cx="3657600" cy="2926080"/>
          </a:xfrm>
          <a:prstGeom prst="rect">
            <a:avLst/>
          </a:prstGeom>
        </p:spPr>
      </p:pic>
      <p:pic>
        <p:nvPicPr>
          <p:cNvPr id="8" name="Picture 7"/>
          <p:cNvPicPr>
            <a:picLocks noChangeAspect="1"/>
          </p:cNvPicPr>
          <p:nvPr/>
        </p:nvPicPr>
        <p:blipFill>
          <a:blip r:embed="rId3"/>
          <a:stretch>
            <a:fillRect/>
          </a:stretch>
        </p:blipFill>
        <p:spPr>
          <a:xfrm>
            <a:off x="6364224" y="555371"/>
            <a:ext cx="3657600" cy="2926080"/>
          </a:xfrm>
          <a:prstGeom prst="rect">
            <a:avLst/>
          </a:prstGeom>
        </p:spPr>
      </p:pic>
      <p:pic>
        <p:nvPicPr>
          <p:cNvPr id="9" name="Picture 8"/>
          <p:cNvPicPr>
            <a:picLocks noChangeAspect="1"/>
          </p:cNvPicPr>
          <p:nvPr/>
        </p:nvPicPr>
        <p:blipFill>
          <a:blip r:embed="rId4"/>
          <a:stretch>
            <a:fillRect/>
          </a:stretch>
        </p:blipFill>
        <p:spPr>
          <a:xfrm>
            <a:off x="911999" y="3545305"/>
            <a:ext cx="3657600" cy="2926080"/>
          </a:xfrm>
          <a:prstGeom prst="rect">
            <a:avLst/>
          </a:prstGeom>
        </p:spPr>
      </p:pic>
      <p:pic>
        <p:nvPicPr>
          <p:cNvPr id="10" name="Picture 9"/>
          <p:cNvPicPr>
            <a:picLocks noChangeAspect="1"/>
          </p:cNvPicPr>
          <p:nvPr/>
        </p:nvPicPr>
        <p:blipFill>
          <a:blip r:embed="rId5"/>
          <a:stretch>
            <a:fillRect/>
          </a:stretch>
        </p:blipFill>
        <p:spPr>
          <a:xfrm>
            <a:off x="6364224" y="3545305"/>
            <a:ext cx="3657600" cy="2926080"/>
          </a:xfrm>
          <a:prstGeom prst="rect">
            <a:avLst/>
          </a:prstGeom>
        </p:spPr>
      </p:pic>
      <p:sp>
        <p:nvSpPr>
          <p:cNvPr id="11" name="Text Placeholder 2">
            <a:extLst>
              <a:ext uri="{FF2B5EF4-FFF2-40B4-BE49-F238E27FC236}">
                <a16:creationId xmlns:a16="http://schemas.microsoft.com/office/drawing/2014/main" id="{8FDB1AF1-6106-434A-9D54-5537B323211C}"/>
              </a:ext>
            </a:extLst>
          </p:cNvPr>
          <p:cNvSpPr>
            <a:spLocks noGrp="1"/>
          </p:cNvSpPr>
          <p:nvPr>
            <p:ph type="body" idx="1"/>
          </p:nvPr>
        </p:nvSpPr>
        <p:spPr>
          <a:xfrm>
            <a:off x="865718" y="66575"/>
            <a:ext cx="3657600" cy="640080"/>
          </a:xfrm>
        </p:spPr>
        <p:txBody>
          <a:bodyPr/>
          <a:lstStyle/>
          <a:p>
            <a:pPr algn="ctr"/>
            <a:r>
              <a:rPr lang="en-US" dirty="0"/>
              <a:t>November 26/27 AM</a:t>
            </a:r>
          </a:p>
        </p:txBody>
      </p:sp>
      <p:sp>
        <p:nvSpPr>
          <p:cNvPr id="12" name="Text Placeholder 2">
            <a:extLst>
              <a:ext uri="{FF2B5EF4-FFF2-40B4-BE49-F238E27FC236}">
                <a16:creationId xmlns:a16="http://schemas.microsoft.com/office/drawing/2014/main" id="{23802A05-5384-4D66-8437-FB81F8B5D519}"/>
              </a:ext>
            </a:extLst>
          </p:cNvPr>
          <p:cNvSpPr txBox="1">
            <a:spLocks/>
          </p:cNvSpPr>
          <p:nvPr/>
        </p:nvSpPr>
        <p:spPr>
          <a:xfrm>
            <a:off x="6360305" y="66575"/>
            <a:ext cx="3657600" cy="64008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200"/>
              </a:spcBef>
              <a:buClr>
                <a:schemeClr val="accent1">
                  <a:lumMod val="75000"/>
                </a:schemeClr>
              </a:buClr>
              <a:buSzPct val="85000"/>
              <a:buFont typeface="Wingdings" pitchFamily="2" charset="2"/>
              <a:buNone/>
              <a:defRPr sz="2000" b="1" kern="1200">
                <a:solidFill>
                  <a:schemeClr val="accent1">
                    <a:lumMod val="75000"/>
                  </a:schemeClr>
                </a:solidFill>
                <a:latin typeface="+mn-lt"/>
                <a:ea typeface="+mn-ea"/>
                <a:cs typeface="+mn-cs"/>
              </a:defRPr>
            </a:lvl1pPr>
            <a:lvl2pPr marL="457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9pPr>
          </a:lstStyle>
          <a:p>
            <a:pPr algn="ctr"/>
            <a:r>
              <a:rPr lang="en-US" dirty="0"/>
              <a:t>November 26/27 PM</a:t>
            </a:r>
          </a:p>
        </p:txBody>
      </p:sp>
    </p:spTree>
    <p:extLst>
      <p:ext uri="{BB962C8B-B14F-4D97-AF65-F5344CB8AC3E}">
        <p14:creationId xmlns:p14="http://schemas.microsoft.com/office/powerpoint/2010/main" val="271554182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TM03090434[[fn=Wood Type]]</Template>
  <TotalTime>1860</TotalTime>
  <Words>2722</Words>
  <Application>Microsoft Macintosh PowerPoint</Application>
  <PresentationFormat>Widescreen</PresentationFormat>
  <Paragraphs>150</Paragraphs>
  <Slides>19</Slides>
  <Notes>12</Notes>
  <HiddenSlides>6</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Calibri</vt:lpstr>
      <vt:lpstr>Cambria Math</vt:lpstr>
      <vt:lpstr>Corbel</vt:lpstr>
      <vt:lpstr>Rockwell</vt:lpstr>
      <vt:lpstr>Rockwell Condensed</vt:lpstr>
      <vt:lpstr>Wingdings</vt:lpstr>
      <vt:lpstr>Wood Type</vt:lpstr>
      <vt:lpstr>Comparing Meteorological Data between UNR and DRI</vt:lpstr>
      <vt:lpstr>Outline</vt:lpstr>
      <vt:lpstr>Background</vt:lpstr>
      <vt:lpstr>Ozone</vt:lpstr>
      <vt:lpstr>Approach</vt:lpstr>
      <vt:lpstr>Other influencing factors</vt:lpstr>
      <vt:lpstr>Method</vt:lpstr>
      <vt:lpstr>Lapse Rate</vt:lpstr>
      <vt:lpstr>PowerPoint Presentation</vt:lpstr>
      <vt:lpstr>Pressure</vt:lpstr>
      <vt:lpstr>Black Carbon</vt:lpstr>
      <vt:lpstr>Wind Speed</vt:lpstr>
      <vt:lpstr>Unr vs. DRI wind speed</vt:lpstr>
      <vt:lpstr>Humidity…?</vt:lpstr>
      <vt:lpstr>Solar Radiation</vt:lpstr>
      <vt:lpstr>Solar Radiation Versus Lapse Rate</vt:lpstr>
      <vt:lpstr>Conclusion</vt:lpstr>
      <vt:lpstr>Extra Slide</vt:lpstr>
      <vt:lpstr>Stability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Comparing Meteorological Data between UNR and DRI</dc:title>
  <dc:creator>Christopher Atkinson</dc:creator>
  <cp:lastModifiedBy>William P Arnott</cp:lastModifiedBy>
  <cp:revision>37</cp:revision>
  <dcterms:created xsi:type="dcterms:W3CDTF">2019-11-30T01:29:53Z</dcterms:created>
  <dcterms:modified xsi:type="dcterms:W3CDTF">2020-01-17T03:45:51Z</dcterms:modified>
</cp:coreProperties>
</file>