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60" r:id="rId2"/>
    <p:sldId id="268" r:id="rId3"/>
    <p:sldId id="269" r:id="rId4"/>
    <p:sldId id="270" r:id="rId5"/>
    <p:sldId id="272" r:id="rId6"/>
    <p:sldId id="265" r:id="rId7"/>
    <p:sldId id="266" r:id="rId8"/>
    <p:sldId id="267" r:id="rId9"/>
    <p:sldId id="261" r:id="rId10"/>
    <p:sldId id="262" r:id="rId11"/>
    <p:sldId id="263" r:id="rId12"/>
    <p:sldId id="264" r:id="rId13"/>
    <p:sldId id="273" r:id="rId14"/>
    <p:sldId id="258" r:id="rId15"/>
    <p:sldId id="257" r:id="rId16"/>
    <p:sldId id="271" r:id="rId1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609" autoAdjust="0"/>
    <p:restoredTop sz="95256" autoAdjust="0"/>
  </p:normalViewPr>
  <p:slideViewPr>
    <p:cSldViewPr snapToGrid="0">
      <p:cViewPr varScale="1">
        <p:scale>
          <a:sx n="104" d="100"/>
          <a:sy n="104" d="100"/>
        </p:scale>
        <p:origin x="870" y="132"/>
      </p:cViewPr>
      <p:guideLst/>
    </p:cSldViewPr>
  </p:slideViewPr>
  <p:outlineViewPr>
    <p:cViewPr>
      <p:scale>
        <a:sx n="33" d="100"/>
        <a:sy n="33" d="100"/>
      </p:scale>
      <p:origin x="0" y="0"/>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9C37E102-AC9D-480E-A76F-CA1BE9ED14AE}" type="datetimeFigureOut">
              <a:rPr lang="en-US" smtClean="0"/>
              <a:t>4/30/2025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D8F90C8-AEED-43F6-BDF1-FB3A00296DCD}" type="slidenum">
              <a:rPr lang="en-US" smtClean="0"/>
              <a:t>‹#›</a:t>
            </a:fld>
            <a:endParaRPr lang="en-US"/>
          </a:p>
        </p:txBody>
      </p:sp>
    </p:spTree>
    <p:extLst>
      <p:ext uri="{BB962C8B-B14F-4D97-AF65-F5344CB8AC3E}">
        <p14:creationId xmlns:p14="http://schemas.microsoft.com/office/powerpoint/2010/main" val="9529895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C37E102-AC9D-480E-A76F-CA1BE9ED14AE}" type="datetimeFigureOut">
              <a:rPr lang="en-US" smtClean="0"/>
              <a:t>4/30/2025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D8F90C8-AEED-43F6-BDF1-FB3A00296DCD}" type="slidenum">
              <a:rPr lang="en-US" smtClean="0"/>
              <a:t>‹#›</a:t>
            </a:fld>
            <a:endParaRPr lang="en-US"/>
          </a:p>
        </p:txBody>
      </p:sp>
    </p:spTree>
    <p:extLst>
      <p:ext uri="{BB962C8B-B14F-4D97-AF65-F5344CB8AC3E}">
        <p14:creationId xmlns:p14="http://schemas.microsoft.com/office/powerpoint/2010/main" val="289324676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C37E102-AC9D-480E-A76F-CA1BE9ED14AE}" type="datetimeFigureOut">
              <a:rPr lang="en-US" smtClean="0"/>
              <a:t>4/30/2025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D8F90C8-AEED-43F6-BDF1-FB3A00296DCD}" type="slidenum">
              <a:rPr lang="en-US" smtClean="0"/>
              <a:t>‹#›</a:t>
            </a:fld>
            <a:endParaRPr lang="en-US"/>
          </a:p>
        </p:txBody>
      </p:sp>
    </p:spTree>
    <p:extLst>
      <p:ext uri="{BB962C8B-B14F-4D97-AF65-F5344CB8AC3E}">
        <p14:creationId xmlns:p14="http://schemas.microsoft.com/office/powerpoint/2010/main" val="193383334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C37E102-AC9D-480E-A76F-CA1BE9ED14AE}" type="datetimeFigureOut">
              <a:rPr lang="en-US" smtClean="0"/>
              <a:t>4/30/2025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D8F90C8-AEED-43F6-BDF1-FB3A00296DCD}" type="slidenum">
              <a:rPr lang="en-US" smtClean="0"/>
              <a:t>‹#›</a:t>
            </a:fld>
            <a:endParaRPr lang="en-US"/>
          </a:p>
        </p:txBody>
      </p:sp>
    </p:spTree>
    <p:extLst>
      <p:ext uri="{BB962C8B-B14F-4D97-AF65-F5344CB8AC3E}">
        <p14:creationId xmlns:p14="http://schemas.microsoft.com/office/powerpoint/2010/main" val="257588100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9C37E102-AC9D-480E-A76F-CA1BE9ED14AE}" type="datetimeFigureOut">
              <a:rPr lang="en-US" smtClean="0"/>
              <a:t>4/30/2025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D8F90C8-AEED-43F6-BDF1-FB3A00296DCD}" type="slidenum">
              <a:rPr lang="en-US" smtClean="0"/>
              <a:t>‹#›</a:t>
            </a:fld>
            <a:endParaRPr lang="en-US"/>
          </a:p>
        </p:txBody>
      </p:sp>
    </p:spTree>
    <p:extLst>
      <p:ext uri="{BB962C8B-B14F-4D97-AF65-F5344CB8AC3E}">
        <p14:creationId xmlns:p14="http://schemas.microsoft.com/office/powerpoint/2010/main" val="393695124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9C37E102-AC9D-480E-A76F-CA1BE9ED14AE}" type="datetimeFigureOut">
              <a:rPr lang="en-US" smtClean="0"/>
              <a:t>4/30/2025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D8F90C8-AEED-43F6-BDF1-FB3A00296DCD}" type="slidenum">
              <a:rPr lang="en-US" smtClean="0"/>
              <a:t>‹#›</a:t>
            </a:fld>
            <a:endParaRPr lang="en-US"/>
          </a:p>
        </p:txBody>
      </p:sp>
    </p:spTree>
    <p:extLst>
      <p:ext uri="{BB962C8B-B14F-4D97-AF65-F5344CB8AC3E}">
        <p14:creationId xmlns:p14="http://schemas.microsoft.com/office/powerpoint/2010/main" val="416863568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9C37E102-AC9D-480E-A76F-CA1BE9ED14AE}" type="datetimeFigureOut">
              <a:rPr lang="en-US" smtClean="0"/>
              <a:t>4/30/2025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D8F90C8-AEED-43F6-BDF1-FB3A00296DCD}" type="slidenum">
              <a:rPr lang="en-US" smtClean="0"/>
              <a:t>‹#›</a:t>
            </a:fld>
            <a:endParaRPr lang="en-US"/>
          </a:p>
        </p:txBody>
      </p:sp>
    </p:spTree>
    <p:extLst>
      <p:ext uri="{BB962C8B-B14F-4D97-AF65-F5344CB8AC3E}">
        <p14:creationId xmlns:p14="http://schemas.microsoft.com/office/powerpoint/2010/main" val="166787379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9C37E102-AC9D-480E-A76F-CA1BE9ED14AE}" type="datetimeFigureOut">
              <a:rPr lang="en-US" smtClean="0"/>
              <a:t>4/30/2025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D8F90C8-AEED-43F6-BDF1-FB3A00296DCD}" type="slidenum">
              <a:rPr lang="en-US" smtClean="0"/>
              <a:t>‹#›</a:t>
            </a:fld>
            <a:endParaRPr lang="en-US"/>
          </a:p>
        </p:txBody>
      </p:sp>
    </p:spTree>
    <p:extLst>
      <p:ext uri="{BB962C8B-B14F-4D97-AF65-F5344CB8AC3E}">
        <p14:creationId xmlns:p14="http://schemas.microsoft.com/office/powerpoint/2010/main" val="387573847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C37E102-AC9D-480E-A76F-CA1BE9ED14AE}" type="datetimeFigureOut">
              <a:rPr lang="en-US" smtClean="0"/>
              <a:t>4/30/2025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D8F90C8-AEED-43F6-BDF1-FB3A00296DCD}" type="slidenum">
              <a:rPr lang="en-US" smtClean="0"/>
              <a:t>‹#›</a:t>
            </a:fld>
            <a:endParaRPr lang="en-US"/>
          </a:p>
        </p:txBody>
      </p:sp>
    </p:spTree>
    <p:extLst>
      <p:ext uri="{BB962C8B-B14F-4D97-AF65-F5344CB8AC3E}">
        <p14:creationId xmlns:p14="http://schemas.microsoft.com/office/powerpoint/2010/main" val="350338692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9C37E102-AC9D-480E-A76F-CA1BE9ED14AE}" type="datetimeFigureOut">
              <a:rPr lang="en-US" smtClean="0"/>
              <a:t>4/30/2025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D8F90C8-AEED-43F6-BDF1-FB3A00296DCD}" type="slidenum">
              <a:rPr lang="en-US" smtClean="0"/>
              <a:t>‹#›</a:t>
            </a:fld>
            <a:endParaRPr lang="en-US"/>
          </a:p>
        </p:txBody>
      </p:sp>
    </p:spTree>
    <p:extLst>
      <p:ext uri="{BB962C8B-B14F-4D97-AF65-F5344CB8AC3E}">
        <p14:creationId xmlns:p14="http://schemas.microsoft.com/office/powerpoint/2010/main" val="166906078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9C37E102-AC9D-480E-A76F-CA1BE9ED14AE}" type="datetimeFigureOut">
              <a:rPr lang="en-US" smtClean="0"/>
              <a:t>4/30/2025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D8F90C8-AEED-43F6-BDF1-FB3A00296DCD}" type="slidenum">
              <a:rPr lang="en-US" smtClean="0"/>
              <a:t>‹#›</a:t>
            </a:fld>
            <a:endParaRPr lang="en-US"/>
          </a:p>
        </p:txBody>
      </p:sp>
    </p:spTree>
    <p:extLst>
      <p:ext uri="{BB962C8B-B14F-4D97-AF65-F5344CB8AC3E}">
        <p14:creationId xmlns:p14="http://schemas.microsoft.com/office/powerpoint/2010/main" val="248787595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C37E102-AC9D-480E-A76F-CA1BE9ED14AE}" type="datetimeFigureOut">
              <a:rPr lang="en-US" smtClean="0"/>
              <a:t>4/30/2025</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D8F90C8-AEED-43F6-BDF1-FB3A00296DCD}" type="slidenum">
              <a:rPr lang="en-US" smtClean="0"/>
              <a:t>‹#›</a:t>
            </a:fld>
            <a:endParaRPr lang="en-US"/>
          </a:p>
        </p:txBody>
      </p:sp>
    </p:spTree>
    <p:extLst>
      <p:ext uri="{BB962C8B-B14F-4D97-AF65-F5344CB8AC3E}">
        <p14:creationId xmlns:p14="http://schemas.microsoft.com/office/powerpoint/2010/main" val="257390949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6.xml"/><Relationship Id="rId4" Type="http://schemas.openxmlformats.org/officeDocument/2006/relationships/image" Target="../media/image19.png"/></Relationships>
</file>

<file path=ppt/slides/_rels/slide13.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2.xml"/><Relationship Id="rId4" Type="http://schemas.openxmlformats.org/officeDocument/2006/relationships/image" Target="../media/image3.jpeg"/></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2.xml"/><Relationship Id="rId5" Type="http://schemas.openxmlformats.org/officeDocument/2006/relationships/image" Target="../media/image7.jpeg"/><Relationship Id="rId4" Type="http://schemas.openxmlformats.org/officeDocument/2006/relationships/image" Target="../media/image6.jpeg"/></Relationships>
</file>

<file path=ppt/slides/_rels/slide4.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78840" y="141605"/>
            <a:ext cx="10515600" cy="1325563"/>
          </a:xfrm>
        </p:spPr>
        <p:txBody>
          <a:bodyPr>
            <a:normAutofit fontScale="90000"/>
          </a:bodyPr>
          <a:lstStyle/>
          <a:p>
            <a:r>
              <a:rPr lang="en-US" b="1" dirty="0"/>
              <a:t>Evaluation of the WS-5000 for Wind, Pressure, Solar Radiation, and Temperature Measurements</a:t>
            </a:r>
          </a:p>
        </p:txBody>
      </p:sp>
      <p:sp>
        <p:nvSpPr>
          <p:cNvPr id="4" name="TextBox 3"/>
          <p:cNvSpPr txBox="1"/>
          <p:nvPr/>
        </p:nvSpPr>
        <p:spPr>
          <a:xfrm>
            <a:off x="4185920" y="1910080"/>
            <a:ext cx="4226560" cy="1200329"/>
          </a:xfrm>
          <a:prstGeom prst="rect">
            <a:avLst/>
          </a:prstGeom>
          <a:noFill/>
        </p:spPr>
        <p:txBody>
          <a:bodyPr wrap="square" rtlCol="0">
            <a:spAutoFit/>
          </a:bodyPr>
          <a:lstStyle/>
          <a:p>
            <a:pPr algn="ctr"/>
            <a:r>
              <a:rPr lang="en-US" b="1" dirty="0"/>
              <a:t>ATMS 360 Class</a:t>
            </a:r>
          </a:p>
          <a:p>
            <a:pPr algn="ctr"/>
            <a:r>
              <a:rPr lang="en-US" dirty="0"/>
              <a:t>April 2025</a:t>
            </a:r>
          </a:p>
          <a:p>
            <a:pPr algn="ctr"/>
            <a:endParaRPr lang="en-US" dirty="0"/>
          </a:p>
          <a:p>
            <a:pPr algn="ctr"/>
            <a:r>
              <a:rPr lang="en-US" b="1" dirty="0"/>
              <a:t>Contact Pat Arnott for questions.</a:t>
            </a:r>
          </a:p>
        </p:txBody>
      </p:sp>
      <p:sp>
        <p:nvSpPr>
          <p:cNvPr id="5" name="TextBox 4"/>
          <p:cNvSpPr txBox="1"/>
          <p:nvPr/>
        </p:nvSpPr>
        <p:spPr>
          <a:xfrm>
            <a:off x="1173480" y="3677920"/>
            <a:ext cx="10220960" cy="1477328"/>
          </a:xfrm>
          <a:prstGeom prst="rect">
            <a:avLst/>
          </a:prstGeom>
          <a:noFill/>
        </p:spPr>
        <p:txBody>
          <a:bodyPr wrap="square" rtlCol="0">
            <a:spAutoFit/>
          </a:bodyPr>
          <a:lstStyle/>
          <a:p>
            <a:r>
              <a:rPr lang="en-US" b="1" dirty="0"/>
              <a:t>Goals</a:t>
            </a:r>
            <a:r>
              <a:rPr lang="en-US" dirty="0"/>
              <a:t>:</a:t>
            </a:r>
          </a:p>
          <a:p>
            <a:pPr marL="285750" indent="-285750">
              <a:buFont typeface="Arial" panose="020B0604020202020204" pitchFamily="34" charset="0"/>
              <a:buChar char="•"/>
            </a:pPr>
            <a:r>
              <a:rPr lang="en-US" dirty="0"/>
              <a:t>Learn about weather stations and meteorological measurements</a:t>
            </a:r>
          </a:p>
          <a:p>
            <a:pPr marL="285750" indent="-285750">
              <a:buFont typeface="Arial" panose="020B0604020202020204" pitchFamily="34" charset="0"/>
              <a:buChar char="•"/>
            </a:pPr>
            <a:r>
              <a:rPr lang="en-US" dirty="0"/>
              <a:t>Discuss measurement accuracy and precision</a:t>
            </a:r>
          </a:p>
          <a:p>
            <a:pPr marL="285750" indent="-285750">
              <a:buFont typeface="Arial" panose="020B0604020202020204" pitchFamily="34" charset="0"/>
              <a:buChar char="•"/>
            </a:pPr>
            <a:r>
              <a:rPr lang="en-US" dirty="0"/>
              <a:t>Evaluate performance of a new, inexpensive, wireless (convenient) weather station with comparison to data from an established 3D Anemometer (RM Young) and UNR weather station data.</a:t>
            </a:r>
          </a:p>
        </p:txBody>
      </p:sp>
    </p:spTree>
    <p:extLst>
      <p:ext uri="{BB962C8B-B14F-4D97-AF65-F5344CB8AC3E}">
        <p14:creationId xmlns:p14="http://schemas.microsoft.com/office/powerpoint/2010/main" val="407329567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76586" y="578576"/>
            <a:ext cx="8663167" cy="6279424"/>
          </a:xfrm>
          <a:prstGeom prst="rect">
            <a:avLst/>
          </a:prstGeom>
        </p:spPr>
      </p:pic>
      <p:sp>
        <p:nvSpPr>
          <p:cNvPr id="2" name="Title 1"/>
          <p:cNvSpPr>
            <a:spLocks noGrp="1"/>
          </p:cNvSpPr>
          <p:nvPr>
            <p:ph type="ctrTitle"/>
          </p:nvPr>
        </p:nvSpPr>
        <p:spPr>
          <a:xfrm>
            <a:off x="1656080" y="0"/>
            <a:ext cx="9144000" cy="873760"/>
          </a:xfrm>
        </p:spPr>
        <p:txBody>
          <a:bodyPr>
            <a:normAutofit fontScale="90000"/>
          </a:bodyPr>
          <a:lstStyle/>
          <a:p>
            <a:r>
              <a:rPr lang="en-US" dirty="0"/>
              <a:t>Wind Direction Measurements</a:t>
            </a:r>
          </a:p>
        </p:txBody>
      </p:sp>
      <p:sp>
        <p:nvSpPr>
          <p:cNvPr id="5" name="TextBox 4"/>
          <p:cNvSpPr txBox="1"/>
          <p:nvPr/>
        </p:nvSpPr>
        <p:spPr>
          <a:xfrm>
            <a:off x="2894571" y="775503"/>
            <a:ext cx="7905509" cy="369332"/>
          </a:xfrm>
          <a:prstGeom prst="rect">
            <a:avLst/>
          </a:prstGeom>
          <a:noFill/>
        </p:spPr>
        <p:txBody>
          <a:bodyPr wrap="square" rtlCol="0">
            <a:spAutoFit/>
          </a:bodyPr>
          <a:lstStyle/>
          <a:p>
            <a:r>
              <a:rPr lang="en-US" b="1" dirty="0">
                <a:solidFill>
                  <a:srgbClr val="FF0000"/>
                </a:solidFill>
              </a:rPr>
              <a:t>Wind direction is difficult to judge in time series graphs.</a:t>
            </a:r>
          </a:p>
        </p:txBody>
      </p:sp>
    </p:spTree>
    <p:extLst>
      <p:ext uri="{BB962C8B-B14F-4D97-AF65-F5344CB8AC3E}">
        <p14:creationId xmlns:p14="http://schemas.microsoft.com/office/powerpoint/2010/main" val="243188669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78840" y="1"/>
            <a:ext cx="10515600" cy="879676"/>
          </a:xfrm>
        </p:spPr>
        <p:txBody>
          <a:bodyPr/>
          <a:lstStyle/>
          <a:p>
            <a:r>
              <a:rPr lang="en-US" dirty="0"/>
              <a:t>WS5000  on 3</a:t>
            </a:r>
            <a:r>
              <a:rPr lang="en-US" baseline="30000" dirty="0"/>
              <a:t>rd</a:t>
            </a:r>
            <a:r>
              <a:rPr lang="en-US" dirty="0"/>
              <a:t> Floor, 3D Sonic on 4</a:t>
            </a:r>
            <a:r>
              <a:rPr lang="en-US" baseline="30000" dirty="0"/>
              <a:t>th</a:t>
            </a:r>
            <a:r>
              <a:rPr lang="en-US" dirty="0"/>
              <a:t> Floor</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78840" y="1325563"/>
            <a:ext cx="4877223" cy="4877223"/>
          </a:xfrm>
          <a:prstGeom prst="rect">
            <a:avLst/>
          </a:prstGeo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339840" y="1378741"/>
            <a:ext cx="4877223" cy="4877223"/>
          </a:xfrm>
          <a:prstGeom prst="rect">
            <a:avLst/>
          </a:prstGeom>
        </p:spPr>
      </p:pic>
      <p:sp>
        <p:nvSpPr>
          <p:cNvPr id="6" name="TextBox 5"/>
          <p:cNvSpPr txBox="1"/>
          <p:nvPr/>
        </p:nvSpPr>
        <p:spPr>
          <a:xfrm>
            <a:off x="2486679" y="6202785"/>
            <a:ext cx="1669131" cy="369332"/>
          </a:xfrm>
          <a:prstGeom prst="rect">
            <a:avLst/>
          </a:prstGeom>
          <a:noFill/>
        </p:spPr>
        <p:txBody>
          <a:bodyPr wrap="square" rtlCol="0">
            <a:spAutoFit/>
          </a:bodyPr>
          <a:lstStyle/>
          <a:p>
            <a:pPr algn="ctr"/>
            <a:r>
              <a:rPr lang="en-US" dirty="0"/>
              <a:t>1 minute Data</a:t>
            </a:r>
          </a:p>
        </p:txBody>
      </p:sp>
      <p:sp>
        <p:nvSpPr>
          <p:cNvPr id="7" name="TextBox 6"/>
          <p:cNvSpPr txBox="1"/>
          <p:nvPr/>
        </p:nvSpPr>
        <p:spPr>
          <a:xfrm>
            <a:off x="8209279" y="6202785"/>
            <a:ext cx="1669131" cy="369332"/>
          </a:xfrm>
          <a:prstGeom prst="rect">
            <a:avLst/>
          </a:prstGeom>
          <a:noFill/>
        </p:spPr>
        <p:txBody>
          <a:bodyPr wrap="square" rtlCol="0">
            <a:spAutoFit/>
          </a:bodyPr>
          <a:lstStyle/>
          <a:p>
            <a:pPr algn="ctr"/>
            <a:r>
              <a:rPr lang="en-US" dirty="0"/>
              <a:t>1 minute Data</a:t>
            </a:r>
          </a:p>
        </p:txBody>
      </p:sp>
      <p:sp>
        <p:nvSpPr>
          <p:cNvPr id="8" name="TextBox 7"/>
          <p:cNvSpPr txBox="1"/>
          <p:nvPr/>
        </p:nvSpPr>
        <p:spPr>
          <a:xfrm>
            <a:off x="2387620" y="5886632"/>
            <a:ext cx="1867250" cy="369332"/>
          </a:xfrm>
          <a:prstGeom prst="rect">
            <a:avLst/>
          </a:prstGeom>
          <a:noFill/>
        </p:spPr>
        <p:txBody>
          <a:bodyPr wrap="square" rtlCol="0">
            <a:spAutoFit/>
          </a:bodyPr>
          <a:lstStyle/>
          <a:p>
            <a:r>
              <a:rPr lang="en-US" dirty="0"/>
              <a:t>3D Sonic 4</a:t>
            </a:r>
            <a:r>
              <a:rPr lang="en-US" baseline="30000" dirty="0"/>
              <a:t>th</a:t>
            </a:r>
            <a:r>
              <a:rPr lang="en-US" dirty="0"/>
              <a:t> Floor</a:t>
            </a:r>
          </a:p>
        </p:txBody>
      </p:sp>
      <p:sp>
        <p:nvSpPr>
          <p:cNvPr id="9" name="TextBox 8"/>
          <p:cNvSpPr txBox="1"/>
          <p:nvPr/>
        </p:nvSpPr>
        <p:spPr>
          <a:xfrm>
            <a:off x="8110219" y="5891817"/>
            <a:ext cx="1867250" cy="369332"/>
          </a:xfrm>
          <a:prstGeom prst="rect">
            <a:avLst/>
          </a:prstGeom>
          <a:noFill/>
        </p:spPr>
        <p:txBody>
          <a:bodyPr wrap="square" rtlCol="0">
            <a:spAutoFit/>
          </a:bodyPr>
          <a:lstStyle/>
          <a:p>
            <a:r>
              <a:rPr lang="en-US" dirty="0"/>
              <a:t>WS5000 3</a:t>
            </a:r>
            <a:r>
              <a:rPr lang="en-US" baseline="30000" dirty="0"/>
              <a:t>rd</a:t>
            </a:r>
            <a:r>
              <a:rPr lang="en-US" dirty="0"/>
              <a:t> Floor</a:t>
            </a:r>
          </a:p>
        </p:txBody>
      </p:sp>
      <p:sp>
        <p:nvSpPr>
          <p:cNvPr id="10" name="TextBox 9"/>
          <p:cNvSpPr txBox="1"/>
          <p:nvPr/>
        </p:nvSpPr>
        <p:spPr>
          <a:xfrm>
            <a:off x="1666754" y="850495"/>
            <a:ext cx="8403219" cy="369332"/>
          </a:xfrm>
          <a:prstGeom prst="rect">
            <a:avLst/>
          </a:prstGeom>
          <a:noFill/>
        </p:spPr>
        <p:txBody>
          <a:bodyPr wrap="square" rtlCol="0">
            <a:spAutoFit/>
          </a:bodyPr>
          <a:lstStyle/>
          <a:p>
            <a:r>
              <a:rPr lang="en-US" b="1" dirty="0">
                <a:solidFill>
                  <a:srgbClr val="FF0000"/>
                </a:solidFill>
              </a:rPr>
              <a:t>Wind directions are quite different.  Maybe because they are on different floors?</a:t>
            </a:r>
          </a:p>
        </p:txBody>
      </p:sp>
    </p:spTree>
    <p:extLst>
      <p:ext uri="{BB962C8B-B14F-4D97-AF65-F5344CB8AC3E}">
        <p14:creationId xmlns:p14="http://schemas.microsoft.com/office/powerpoint/2010/main" val="160195507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78840" y="0"/>
            <a:ext cx="10515600" cy="1325563"/>
          </a:xfrm>
        </p:spPr>
        <p:txBody>
          <a:bodyPr/>
          <a:lstStyle/>
          <a:p>
            <a:r>
              <a:rPr lang="en-US" dirty="0"/>
              <a:t>WS5000  on 3</a:t>
            </a:r>
            <a:r>
              <a:rPr lang="en-US" baseline="30000" dirty="0"/>
              <a:t>rd</a:t>
            </a:r>
            <a:r>
              <a:rPr lang="en-US" dirty="0"/>
              <a:t> Floor, 3D Sonic on 4</a:t>
            </a:r>
            <a:r>
              <a:rPr lang="en-US" baseline="30000" dirty="0"/>
              <a:t>th</a:t>
            </a:r>
            <a:r>
              <a:rPr lang="en-US" dirty="0"/>
              <a:t> Floor</a:t>
            </a:r>
          </a:p>
        </p:txBody>
      </p:sp>
      <p:sp>
        <p:nvSpPr>
          <p:cNvPr id="6" name="TextBox 5"/>
          <p:cNvSpPr txBox="1"/>
          <p:nvPr/>
        </p:nvSpPr>
        <p:spPr>
          <a:xfrm>
            <a:off x="1076959" y="5226651"/>
            <a:ext cx="1669131" cy="369332"/>
          </a:xfrm>
          <a:prstGeom prst="rect">
            <a:avLst/>
          </a:prstGeom>
          <a:noFill/>
        </p:spPr>
        <p:txBody>
          <a:bodyPr wrap="square" rtlCol="0">
            <a:spAutoFit/>
          </a:bodyPr>
          <a:lstStyle/>
          <a:p>
            <a:pPr algn="ctr"/>
            <a:r>
              <a:rPr lang="en-US" dirty="0"/>
              <a:t>1 minute Data</a:t>
            </a:r>
          </a:p>
        </p:txBody>
      </p:sp>
      <p:sp>
        <p:nvSpPr>
          <p:cNvPr id="7" name="TextBox 6"/>
          <p:cNvSpPr txBox="1"/>
          <p:nvPr/>
        </p:nvSpPr>
        <p:spPr>
          <a:xfrm>
            <a:off x="5223684" y="5324260"/>
            <a:ext cx="1669131" cy="369332"/>
          </a:xfrm>
          <a:prstGeom prst="rect">
            <a:avLst/>
          </a:prstGeom>
          <a:noFill/>
        </p:spPr>
        <p:txBody>
          <a:bodyPr wrap="square" rtlCol="0">
            <a:spAutoFit/>
          </a:bodyPr>
          <a:lstStyle/>
          <a:p>
            <a:pPr algn="ctr"/>
            <a:r>
              <a:rPr lang="en-US" dirty="0"/>
              <a:t>5 minute Data</a:t>
            </a: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8819" y="1447307"/>
            <a:ext cx="3657600" cy="3657600"/>
          </a:xfrm>
          <a:prstGeom prst="rect">
            <a:avLst/>
          </a:prstGeom>
        </p:spPr>
      </p:pic>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229450" y="1447307"/>
            <a:ext cx="3657600" cy="3657600"/>
          </a:xfrm>
          <a:prstGeom prst="rect">
            <a:avLst/>
          </a:prstGeom>
        </p:spPr>
      </p:pic>
      <p:pic>
        <p:nvPicPr>
          <p:cNvPr id="9" name="Picture 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452481" y="1523787"/>
            <a:ext cx="3657600" cy="3657600"/>
          </a:xfrm>
          <a:prstGeom prst="rect">
            <a:avLst/>
          </a:prstGeom>
        </p:spPr>
      </p:pic>
      <p:sp>
        <p:nvSpPr>
          <p:cNvPr id="10" name="TextBox 9"/>
          <p:cNvSpPr txBox="1"/>
          <p:nvPr/>
        </p:nvSpPr>
        <p:spPr>
          <a:xfrm>
            <a:off x="9446715" y="5324260"/>
            <a:ext cx="1669131" cy="369332"/>
          </a:xfrm>
          <a:prstGeom prst="rect">
            <a:avLst/>
          </a:prstGeom>
          <a:noFill/>
        </p:spPr>
        <p:txBody>
          <a:bodyPr wrap="square" rtlCol="0">
            <a:spAutoFit/>
          </a:bodyPr>
          <a:lstStyle/>
          <a:p>
            <a:pPr algn="ctr"/>
            <a:r>
              <a:rPr lang="en-US" dirty="0"/>
              <a:t>10 minute Data</a:t>
            </a:r>
          </a:p>
        </p:txBody>
      </p:sp>
      <p:sp>
        <p:nvSpPr>
          <p:cNvPr id="11" name="TextBox 10"/>
          <p:cNvSpPr txBox="1"/>
          <p:nvPr/>
        </p:nvSpPr>
        <p:spPr>
          <a:xfrm>
            <a:off x="878840" y="5693592"/>
            <a:ext cx="1867250" cy="369332"/>
          </a:xfrm>
          <a:prstGeom prst="rect">
            <a:avLst/>
          </a:prstGeom>
          <a:noFill/>
        </p:spPr>
        <p:txBody>
          <a:bodyPr wrap="square" rtlCol="0">
            <a:spAutoFit/>
          </a:bodyPr>
          <a:lstStyle/>
          <a:p>
            <a:r>
              <a:rPr lang="en-US" dirty="0"/>
              <a:t>3D Sonic 4</a:t>
            </a:r>
            <a:r>
              <a:rPr lang="en-US" baseline="30000" dirty="0"/>
              <a:t>th</a:t>
            </a:r>
            <a:r>
              <a:rPr lang="en-US" dirty="0"/>
              <a:t> Floor</a:t>
            </a:r>
          </a:p>
        </p:txBody>
      </p:sp>
      <p:sp>
        <p:nvSpPr>
          <p:cNvPr id="12" name="TextBox 11"/>
          <p:cNvSpPr txBox="1"/>
          <p:nvPr/>
        </p:nvSpPr>
        <p:spPr>
          <a:xfrm>
            <a:off x="5162777" y="5728279"/>
            <a:ext cx="1867250" cy="369332"/>
          </a:xfrm>
          <a:prstGeom prst="rect">
            <a:avLst/>
          </a:prstGeom>
          <a:noFill/>
        </p:spPr>
        <p:txBody>
          <a:bodyPr wrap="square" rtlCol="0">
            <a:spAutoFit/>
          </a:bodyPr>
          <a:lstStyle/>
          <a:p>
            <a:r>
              <a:rPr lang="en-US" dirty="0"/>
              <a:t>WS5000 4</a:t>
            </a:r>
            <a:r>
              <a:rPr lang="en-US" baseline="30000" dirty="0"/>
              <a:t>th</a:t>
            </a:r>
            <a:r>
              <a:rPr lang="en-US" dirty="0"/>
              <a:t> Floor</a:t>
            </a:r>
          </a:p>
        </p:txBody>
      </p:sp>
      <p:sp>
        <p:nvSpPr>
          <p:cNvPr id="13" name="TextBox 12"/>
          <p:cNvSpPr txBox="1"/>
          <p:nvPr/>
        </p:nvSpPr>
        <p:spPr>
          <a:xfrm>
            <a:off x="8676640" y="5728279"/>
            <a:ext cx="2987040" cy="646331"/>
          </a:xfrm>
          <a:prstGeom prst="rect">
            <a:avLst/>
          </a:prstGeom>
          <a:noFill/>
        </p:spPr>
        <p:txBody>
          <a:bodyPr wrap="square" rtlCol="0">
            <a:spAutoFit/>
          </a:bodyPr>
          <a:lstStyle/>
          <a:p>
            <a:pPr algn="ctr"/>
            <a:r>
              <a:rPr lang="en-US" dirty="0"/>
              <a:t>UNR Weather Station</a:t>
            </a:r>
            <a:br>
              <a:rPr lang="en-US" dirty="0"/>
            </a:br>
            <a:r>
              <a:rPr lang="en-US" dirty="0"/>
              <a:t>Valley Road</a:t>
            </a:r>
          </a:p>
        </p:txBody>
      </p:sp>
      <p:sp>
        <p:nvSpPr>
          <p:cNvPr id="15" name="TextBox 14"/>
          <p:cNvSpPr txBox="1"/>
          <p:nvPr/>
        </p:nvSpPr>
        <p:spPr>
          <a:xfrm>
            <a:off x="601883" y="6316964"/>
            <a:ext cx="8403219" cy="923330"/>
          </a:xfrm>
          <a:prstGeom prst="rect">
            <a:avLst/>
          </a:prstGeom>
          <a:noFill/>
        </p:spPr>
        <p:txBody>
          <a:bodyPr wrap="square" rtlCol="0">
            <a:spAutoFit/>
          </a:bodyPr>
          <a:lstStyle/>
          <a:p>
            <a:r>
              <a:rPr lang="en-US" b="1" dirty="0">
                <a:solidFill>
                  <a:srgbClr val="FF0000"/>
                </a:solidFill>
              </a:rPr>
              <a:t>Wind directions are quite different even when close to each other.   The UNR weather station is 1.5 km east of campus, and is about 100 meters lower than the other sensors.  </a:t>
            </a:r>
          </a:p>
        </p:txBody>
      </p:sp>
    </p:spTree>
    <p:extLst>
      <p:ext uri="{BB962C8B-B14F-4D97-AF65-F5344CB8AC3E}">
        <p14:creationId xmlns:p14="http://schemas.microsoft.com/office/powerpoint/2010/main" val="14568676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itle 13"/>
          <p:cNvSpPr>
            <a:spLocks noGrp="1"/>
          </p:cNvSpPr>
          <p:nvPr>
            <p:ph type="ctrTitle"/>
          </p:nvPr>
        </p:nvSpPr>
        <p:spPr>
          <a:xfrm>
            <a:off x="1322294" y="163562"/>
            <a:ext cx="10416988" cy="1029166"/>
          </a:xfrm>
        </p:spPr>
        <p:txBody>
          <a:bodyPr/>
          <a:lstStyle/>
          <a:p>
            <a:r>
              <a:rPr lang="en-US" dirty="0"/>
              <a:t>All Data Including Lower</a:t>
            </a:r>
            <a:r>
              <a:rPr lang="en-US" baseline="0" dirty="0"/>
              <a:t> Level</a:t>
            </a:r>
            <a:endParaRPr lang="en-US" dirty="0"/>
          </a:p>
        </p:txBody>
      </p:sp>
      <p:pic>
        <p:nvPicPr>
          <p:cNvPr id="2" name="Picture 1"/>
          <p:cNvPicPr>
            <a:picLocks noChangeAspect="1"/>
          </p:cNvPicPr>
          <p:nvPr/>
        </p:nvPicPr>
        <p:blipFill>
          <a:blip r:embed="rId2"/>
          <a:stretch>
            <a:fillRect/>
          </a:stretch>
        </p:blipFill>
        <p:spPr>
          <a:xfrm>
            <a:off x="2534856" y="1192729"/>
            <a:ext cx="7671089" cy="5346516"/>
          </a:xfrm>
          <a:prstGeom prst="rect">
            <a:avLst/>
          </a:prstGeom>
        </p:spPr>
      </p:pic>
    </p:spTree>
    <p:extLst>
      <p:ext uri="{BB962C8B-B14F-4D97-AF65-F5344CB8AC3E}">
        <p14:creationId xmlns:p14="http://schemas.microsoft.com/office/powerpoint/2010/main" val="81587301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itle 13"/>
          <p:cNvSpPr>
            <a:spLocks noGrp="1"/>
          </p:cNvSpPr>
          <p:nvPr>
            <p:ph type="ctrTitle"/>
          </p:nvPr>
        </p:nvSpPr>
        <p:spPr>
          <a:xfrm>
            <a:off x="1322294" y="163562"/>
            <a:ext cx="10416988" cy="1029166"/>
          </a:xfrm>
        </p:spPr>
        <p:txBody>
          <a:bodyPr/>
          <a:lstStyle/>
          <a:p>
            <a:r>
              <a:rPr lang="en-US" dirty="0"/>
              <a:t>All Data Including Lower</a:t>
            </a:r>
            <a:r>
              <a:rPr lang="en-US" baseline="0" dirty="0"/>
              <a:t> Level</a:t>
            </a:r>
            <a:endParaRPr lang="en-US" dirty="0"/>
          </a:p>
        </p:txBody>
      </p:sp>
      <p:pic>
        <p:nvPicPr>
          <p:cNvPr id="2" name="Picture 1"/>
          <p:cNvPicPr>
            <a:picLocks noChangeAspect="1"/>
          </p:cNvPicPr>
          <p:nvPr/>
        </p:nvPicPr>
        <p:blipFill>
          <a:blip r:embed="rId2"/>
          <a:stretch>
            <a:fillRect/>
          </a:stretch>
        </p:blipFill>
        <p:spPr>
          <a:xfrm>
            <a:off x="2189872" y="1192728"/>
            <a:ext cx="8030696" cy="5563376"/>
          </a:xfrm>
          <a:prstGeom prst="rect">
            <a:avLst/>
          </a:prstGeom>
        </p:spPr>
      </p:pic>
    </p:spTree>
    <p:extLst>
      <p:ext uri="{BB962C8B-B14F-4D97-AF65-F5344CB8AC3E}">
        <p14:creationId xmlns:p14="http://schemas.microsoft.com/office/powerpoint/2010/main" val="327610665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3095923" y="1869441"/>
            <a:ext cx="6805766" cy="4765104"/>
          </a:xfrm>
          <a:prstGeom prst="rect">
            <a:avLst/>
          </a:prstGeom>
        </p:spPr>
      </p:pic>
      <p:sp>
        <p:nvSpPr>
          <p:cNvPr id="2" name="Title 1"/>
          <p:cNvSpPr>
            <a:spLocks noGrp="1"/>
          </p:cNvSpPr>
          <p:nvPr>
            <p:ph type="title"/>
          </p:nvPr>
        </p:nvSpPr>
        <p:spPr/>
        <p:txBody>
          <a:bodyPr>
            <a:normAutofit fontScale="90000"/>
          </a:bodyPr>
          <a:lstStyle/>
          <a:p>
            <a:r>
              <a:rPr lang="en-US" dirty="0"/>
              <a:t>Side by side comparison:  WS 5000 was doing 5 minute data and 3D Sonic was 1 minute data.</a:t>
            </a:r>
          </a:p>
        </p:txBody>
      </p:sp>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72598" y="5140895"/>
            <a:ext cx="2804403" cy="1493649"/>
          </a:xfrm>
          <a:prstGeom prst="rect">
            <a:avLst/>
          </a:prstGeom>
        </p:spPr>
      </p:pic>
      <p:sp>
        <p:nvSpPr>
          <p:cNvPr id="10" name="TextBox 9"/>
          <p:cNvSpPr txBox="1"/>
          <p:nvPr/>
        </p:nvSpPr>
        <p:spPr>
          <a:xfrm>
            <a:off x="269178" y="3185159"/>
            <a:ext cx="2611242" cy="1754326"/>
          </a:xfrm>
          <a:prstGeom prst="rect">
            <a:avLst/>
          </a:prstGeom>
          <a:noFill/>
        </p:spPr>
        <p:txBody>
          <a:bodyPr wrap="square" rtlCol="0">
            <a:spAutoFit/>
          </a:bodyPr>
          <a:lstStyle/>
          <a:p>
            <a:r>
              <a:rPr lang="en-US" dirty="0"/>
              <a:t>The WS-5000 reset to 5 minute averages when we moved it upstairs. The number of occurrences were scaled to match that.</a:t>
            </a:r>
          </a:p>
        </p:txBody>
      </p:sp>
      <p:sp>
        <p:nvSpPr>
          <p:cNvPr id="11" name="TextBox 10"/>
          <p:cNvSpPr txBox="1"/>
          <p:nvPr/>
        </p:nvSpPr>
        <p:spPr>
          <a:xfrm>
            <a:off x="9679908" y="2434427"/>
            <a:ext cx="2512092" cy="2585323"/>
          </a:xfrm>
          <a:prstGeom prst="rect">
            <a:avLst/>
          </a:prstGeom>
          <a:noFill/>
        </p:spPr>
        <p:txBody>
          <a:bodyPr wrap="square" rtlCol="0">
            <a:spAutoFit/>
          </a:bodyPr>
          <a:lstStyle/>
          <a:p>
            <a:r>
              <a:rPr lang="en-US" b="1" dirty="0">
                <a:solidFill>
                  <a:srgbClr val="FF0000"/>
                </a:solidFill>
              </a:rPr>
              <a:t>Note: The 3D sonic anemometer has a lower level of detection of 0.01 cm/s.</a:t>
            </a:r>
          </a:p>
          <a:p>
            <a:endParaRPr lang="en-US" b="1" dirty="0">
              <a:solidFill>
                <a:srgbClr val="FF0000"/>
              </a:solidFill>
            </a:endParaRPr>
          </a:p>
          <a:p>
            <a:r>
              <a:rPr lang="en-US" b="1" dirty="0">
                <a:solidFill>
                  <a:srgbClr val="FF0000"/>
                </a:solidFill>
              </a:rPr>
              <a:t>The WS5000  has a lower level of detection of 0.4 m/s, not great for the lowest wind speeds.</a:t>
            </a:r>
          </a:p>
        </p:txBody>
      </p:sp>
    </p:spTree>
    <p:extLst>
      <p:ext uri="{BB962C8B-B14F-4D97-AF65-F5344CB8AC3E}">
        <p14:creationId xmlns:p14="http://schemas.microsoft.com/office/powerpoint/2010/main" val="111843825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26625" y="0"/>
            <a:ext cx="10515600" cy="1325563"/>
          </a:xfrm>
        </p:spPr>
        <p:txBody>
          <a:bodyPr/>
          <a:lstStyle/>
          <a:p>
            <a:r>
              <a:rPr lang="en-US" dirty="0"/>
              <a:t>Summary</a:t>
            </a:r>
          </a:p>
        </p:txBody>
      </p:sp>
      <p:sp>
        <p:nvSpPr>
          <p:cNvPr id="3" name="TextBox 2"/>
          <p:cNvSpPr txBox="1"/>
          <p:nvPr/>
        </p:nvSpPr>
        <p:spPr>
          <a:xfrm>
            <a:off x="949124" y="1690688"/>
            <a:ext cx="9340770" cy="4619854"/>
          </a:xfrm>
          <a:prstGeom prst="rect">
            <a:avLst/>
          </a:prstGeom>
          <a:noFill/>
        </p:spPr>
        <p:txBody>
          <a:bodyPr wrap="square" rtlCol="0">
            <a:spAutoFit/>
          </a:bodyPr>
          <a:lstStyle/>
          <a:p>
            <a:pPr marL="285750" indent="-285750">
              <a:lnSpc>
                <a:spcPct val="150000"/>
              </a:lnSpc>
              <a:buFont typeface="Arial" panose="020B0604020202020204" pitchFamily="34" charset="0"/>
              <a:buChar char="•"/>
            </a:pPr>
            <a:r>
              <a:rPr lang="en-US" dirty="0"/>
              <a:t>The WS5000 wind speed measurement for wind about 0.4 m/s seems accurate enough for use.</a:t>
            </a:r>
          </a:p>
          <a:p>
            <a:pPr marL="285750" indent="-285750">
              <a:lnSpc>
                <a:spcPct val="150000"/>
              </a:lnSpc>
              <a:buFont typeface="Arial" panose="020B0604020202020204" pitchFamily="34" charset="0"/>
              <a:buChar char="•"/>
            </a:pPr>
            <a:r>
              <a:rPr lang="en-US" dirty="0"/>
              <a:t>Wind direction comparisons with the WS5000 and the RM Young 81000 sonic anemometer (3D Sonic) don’t agree well, though more measurements are needed with both sensors reporting data at 1 minute intervals.</a:t>
            </a:r>
          </a:p>
          <a:p>
            <a:pPr marL="285750" indent="-285750">
              <a:lnSpc>
                <a:spcPct val="150000"/>
              </a:lnSpc>
              <a:buFont typeface="Arial" panose="020B0604020202020204" pitchFamily="34" charset="0"/>
              <a:buChar char="•"/>
            </a:pPr>
            <a:r>
              <a:rPr lang="en-US" dirty="0"/>
              <a:t>The 3D Sonic measures at 10 Hz and 1 minute averages are provided.</a:t>
            </a:r>
          </a:p>
          <a:p>
            <a:pPr marL="285750" indent="-285750">
              <a:lnSpc>
                <a:spcPct val="150000"/>
              </a:lnSpc>
              <a:buFont typeface="Arial" panose="020B0604020202020204" pitchFamily="34" charset="0"/>
              <a:buChar char="•"/>
            </a:pPr>
            <a:r>
              <a:rPr lang="en-US" dirty="0"/>
              <a:t>The WS5000 appears to average data for 5 seconds and report that as the 1 minute or 5 minute time average, likely to allow it to be solar-charged and battery powered and not with the microcontroller busy all the time.</a:t>
            </a:r>
          </a:p>
          <a:p>
            <a:pPr marL="285750" indent="-285750">
              <a:lnSpc>
                <a:spcPct val="150000"/>
              </a:lnSpc>
              <a:buFont typeface="Arial" panose="020B0604020202020204" pitchFamily="34" charset="0"/>
              <a:buChar char="•"/>
            </a:pPr>
            <a:r>
              <a:rPr lang="en-US" dirty="0"/>
              <a:t>The temperature sensor in the WS5000 seems to suffer from being solar heated.  </a:t>
            </a:r>
          </a:p>
          <a:p>
            <a:pPr marL="285750" indent="-285750">
              <a:lnSpc>
                <a:spcPct val="150000"/>
              </a:lnSpc>
              <a:buFont typeface="Arial" panose="020B0604020202020204" pitchFamily="34" charset="0"/>
              <a:buChar char="•"/>
            </a:pPr>
            <a:r>
              <a:rPr lang="en-US" dirty="0"/>
              <a:t>The cost of the WS5000, tripod, and mounting pallet is about $600.</a:t>
            </a:r>
          </a:p>
          <a:p>
            <a:pPr>
              <a:lnSpc>
                <a:spcPct val="150000"/>
              </a:lnSpc>
            </a:pPr>
            <a:endParaRPr lang="en-US" dirty="0"/>
          </a:p>
        </p:txBody>
      </p:sp>
    </p:spTree>
    <p:extLst>
      <p:ext uri="{BB962C8B-B14F-4D97-AF65-F5344CB8AC3E}">
        <p14:creationId xmlns:p14="http://schemas.microsoft.com/office/powerpoint/2010/main" val="412928650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78180" y="0"/>
            <a:ext cx="10515600" cy="869315"/>
          </a:xfrm>
        </p:spPr>
        <p:txBody>
          <a:bodyPr/>
          <a:lstStyle/>
          <a:p>
            <a:r>
              <a:rPr lang="en-US" dirty="0">
                <a:solidFill>
                  <a:srgbClr val="FFFF00"/>
                </a:solidFill>
              </a:rPr>
              <a:t>Photos</a:t>
            </a: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97735" y="762001"/>
            <a:ext cx="3807106" cy="5076142"/>
          </a:xfrm>
          <a:prstGeom prst="rect">
            <a:avLst/>
          </a:prstGeom>
        </p:spPr>
      </p:pic>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299049" y="762001"/>
            <a:ext cx="3808072" cy="5077429"/>
          </a:xfrm>
          <a:prstGeom prst="rect">
            <a:avLst/>
          </a:prstGeom>
        </p:spPr>
      </p:pic>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230888" y="762001"/>
            <a:ext cx="3807107" cy="5076142"/>
          </a:xfrm>
          <a:prstGeom prst="rect">
            <a:avLst/>
          </a:prstGeom>
        </p:spPr>
      </p:pic>
      <p:sp>
        <p:nvSpPr>
          <p:cNvPr id="7" name="TextBox 6"/>
          <p:cNvSpPr txBox="1"/>
          <p:nvPr/>
        </p:nvSpPr>
        <p:spPr>
          <a:xfrm>
            <a:off x="393539" y="5838143"/>
            <a:ext cx="3159888" cy="646331"/>
          </a:xfrm>
          <a:prstGeom prst="rect">
            <a:avLst/>
          </a:prstGeom>
          <a:noFill/>
        </p:spPr>
        <p:txBody>
          <a:bodyPr wrap="square" rtlCol="0">
            <a:spAutoFit/>
          </a:bodyPr>
          <a:lstStyle/>
          <a:p>
            <a:r>
              <a:rPr lang="en-US" dirty="0">
                <a:solidFill>
                  <a:srgbClr val="FFFF00"/>
                </a:solidFill>
              </a:rPr>
              <a:t>Setting up the WS5000 on the 4</a:t>
            </a:r>
            <a:r>
              <a:rPr lang="en-US" baseline="30000" dirty="0">
                <a:solidFill>
                  <a:srgbClr val="FFFF00"/>
                </a:solidFill>
              </a:rPr>
              <a:t>th</a:t>
            </a:r>
            <a:r>
              <a:rPr lang="en-US" dirty="0">
                <a:solidFill>
                  <a:srgbClr val="FFFF00"/>
                </a:solidFill>
              </a:rPr>
              <a:t> </a:t>
            </a:r>
            <a:r>
              <a:rPr lang="en-US">
                <a:solidFill>
                  <a:srgbClr val="FFFF00"/>
                </a:solidFill>
              </a:rPr>
              <a:t>floor roof.</a:t>
            </a:r>
            <a:endParaRPr lang="en-US" dirty="0">
              <a:solidFill>
                <a:srgbClr val="FFFF00"/>
              </a:solidFill>
            </a:endParaRPr>
          </a:p>
        </p:txBody>
      </p:sp>
      <p:sp>
        <p:nvSpPr>
          <p:cNvPr id="8" name="TextBox 7"/>
          <p:cNvSpPr txBox="1"/>
          <p:nvPr/>
        </p:nvSpPr>
        <p:spPr>
          <a:xfrm>
            <a:off x="4554497" y="5838143"/>
            <a:ext cx="3159888" cy="923330"/>
          </a:xfrm>
          <a:prstGeom prst="rect">
            <a:avLst/>
          </a:prstGeom>
          <a:noFill/>
        </p:spPr>
        <p:txBody>
          <a:bodyPr wrap="square" rtlCol="0">
            <a:spAutoFit/>
          </a:bodyPr>
          <a:lstStyle/>
          <a:p>
            <a:r>
              <a:rPr lang="en-US" dirty="0">
                <a:solidFill>
                  <a:srgbClr val="FFFF00"/>
                </a:solidFill>
              </a:rPr>
              <a:t>Testing the WS5000 on the 4</a:t>
            </a:r>
            <a:r>
              <a:rPr lang="en-US" baseline="30000" dirty="0">
                <a:solidFill>
                  <a:srgbClr val="FFFF00"/>
                </a:solidFill>
              </a:rPr>
              <a:t>th</a:t>
            </a:r>
            <a:r>
              <a:rPr lang="en-US" dirty="0">
                <a:solidFill>
                  <a:srgbClr val="FFFF00"/>
                </a:solidFill>
              </a:rPr>
              <a:t> floor roof, looking to the Northwest. Snow was falling.</a:t>
            </a:r>
          </a:p>
        </p:txBody>
      </p:sp>
      <p:sp>
        <p:nvSpPr>
          <p:cNvPr id="9" name="TextBox 8"/>
          <p:cNvSpPr txBox="1"/>
          <p:nvPr/>
        </p:nvSpPr>
        <p:spPr>
          <a:xfrm>
            <a:off x="8299049" y="5838143"/>
            <a:ext cx="3159888" cy="923330"/>
          </a:xfrm>
          <a:prstGeom prst="rect">
            <a:avLst/>
          </a:prstGeom>
          <a:noFill/>
        </p:spPr>
        <p:txBody>
          <a:bodyPr wrap="square" rtlCol="0">
            <a:spAutoFit/>
          </a:bodyPr>
          <a:lstStyle/>
          <a:p>
            <a:r>
              <a:rPr lang="en-US" dirty="0">
                <a:solidFill>
                  <a:srgbClr val="FFFF00"/>
                </a:solidFill>
              </a:rPr>
              <a:t>Moved the WS5000 to the 5th floor roof to be near the 3D sonic anemometer.</a:t>
            </a:r>
          </a:p>
        </p:txBody>
      </p:sp>
    </p:spTree>
    <p:extLst>
      <p:ext uri="{BB962C8B-B14F-4D97-AF65-F5344CB8AC3E}">
        <p14:creationId xmlns:p14="http://schemas.microsoft.com/office/powerpoint/2010/main" val="149412995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78180" y="0"/>
            <a:ext cx="10515600" cy="869315"/>
          </a:xfrm>
        </p:spPr>
        <p:txBody>
          <a:bodyPr/>
          <a:lstStyle/>
          <a:p>
            <a:r>
              <a:rPr lang="en-US" dirty="0">
                <a:solidFill>
                  <a:srgbClr val="FFFF00"/>
                </a:solidFill>
              </a:rPr>
              <a:t>Photos Continued</a:t>
            </a:r>
          </a:p>
        </p:txBody>
      </p:sp>
      <p:sp>
        <p:nvSpPr>
          <p:cNvPr id="7" name="TextBox 6"/>
          <p:cNvSpPr txBox="1"/>
          <p:nvPr/>
        </p:nvSpPr>
        <p:spPr>
          <a:xfrm>
            <a:off x="483914" y="3893596"/>
            <a:ext cx="3576294" cy="369332"/>
          </a:xfrm>
          <a:prstGeom prst="rect">
            <a:avLst/>
          </a:prstGeom>
          <a:noFill/>
        </p:spPr>
        <p:txBody>
          <a:bodyPr wrap="square" rtlCol="0">
            <a:spAutoFit/>
          </a:bodyPr>
          <a:lstStyle/>
          <a:p>
            <a:r>
              <a:rPr lang="en-US" dirty="0">
                <a:solidFill>
                  <a:srgbClr val="FFFF00"/>
                </a:solidFill>
              </a:rPr>
              <a:t>Anemometers looking to the west</a:t>
            </a:r>
          </a:p>
        </p:txBody>
      </p:sp>
      <p:pic>
        <p:nvPicPr>
          <p:cNvPr id="10" name="Picture 9"/>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9089" y="881370"/>
            <a:ext cx="3968687" cy="2976515"/>
          </a:xfrm>
          <a:prstGeom prst="rect">
            <a:avLst/>
          </a:prstGeom>
        </p:spPr>
      </p:pic>
      <p:pic>
        <p:nvPicPr>
          <p:cNvPr id="11" name="Picture 1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648015" y="0"/>
            <a:ext cx="2543985" cy="3391980"/>
          </a:xfrm>
          <a:prstGeom prst="rect">
            <a:avLst/>
          </a:prstGeom>
        </p:spPr>
      </p:pic>
      <p:pic>
        <p:nvPicPr>
          <p:cNvPr id="12" name="Picture 1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648015" y="3466020"/>
            <a:ext cx="2543985" cy="3391980"/>
          </a:xfrm>
          <a:prstGeom prst="rect">
            <a:avLst/>
          </a:prstGeom>
        </p:spPr>
      </p:pic>
      <p:sp>
        <p:nvSpPr>
          <p:cNvPr id="14" name="TextBox 13"/>
          <p:cNvSpPr txBox="1"/>
          <p:nvPr/>
        </p:nvSpPr>
        <p:spPr>
          <a:xfrm>
            <a:off x="31018" y="566361"/>
            <a:ext cx="3576294" cy="369332"/>
          </a:xfrm>
          <a:prstGeom prst="rect">
            <a:avLst/>
          </a:prstGeom>
          <a:noFill/>
        </p:spPr>
        <p:txBody>
          <a:bodyPr wrap="square" rtlCol="0">
            <a:spAutoFit/>
          </a:bodyPr>
          <a:lstStyle/>
          <a:p>
            <a:r>
              <a:rPr lang="en-US" dirty="0">
                <a:solidFill>
                  <a:srgbClr val="FF0000"/>
                </a:solidFill>
              </a:rPr>
              <a:t>RM Young Sonic Anemometer</a:t>
            </a:r>
          </a:p>
        </p:txBody>
      </p:sp>
      <p:sp>
        <p:nvSpPr>
          <p:cNvPr id="15" name="TextBox 14"/>
          <p:cNvSpPr txBox="1"/>
          <p:nvPr/>
        </p:nvSpPr>
        <p:spPr>
          <a:xfrm>
            <a:off x="2663489" y="3193074"/>
            <a:ext cx="3576294" cy="369332"/>
          </a:xfrm>
          <a:prstGeom prst="rect">
            <a:avLst/>
          </a:prstGeom>
          <a:noFill/>
        </p:spPr>
        <p:txBody>
          <a:bodyPr wrap="square" rtlCol="0">
            <a:spAutoFit/>
          </a:bodyPr>
          <a:lstStyle/>
          <a:p>
            <a:r>
              <a:rPr lang="en-US" dirty="0">
                <a:solidFill>
                  <a:srgbClr val="FF0000"/>
                </a:solidFill>
              </a:rPr>
              <a:t>WS5000</a:t>
            </a:r>
          </a:p>
        </p:txBody>
      </p:sp>
      <p:pic>
        <p:nvPicPr>
          <p:cNvPr id="16" name="Picture 15"/>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055847" y="881371"/>
            <a:ext cx="3968686" cy="2976514"/>
          </a:xfrm>
          <a:prstGeom prst="rect">
            <a:avLst/>
          </a:prstGeom>
        </p:spPr>
      </p:pic>
      <p:sp>
        <p:nvSpPr>
          <p:cNvPr id="17" name="TextBox 16"/>
          <p:cNvSpPr txBox="1"/>
          <p:nvPr/>
        </p:nvSpPr>
        <p:spPr>
          <a:xfrm>
            <a:off x="4252043" y="3869941"/>
            <a:ext cx="3576294" cy="369332"/>
          </a:xfrm>
          <a:prstGeom prst="rect">
            <a:avLst/>
          </a:prstGeom>
          <a:noFill/>
        </p:spPr>
        <p:txBody>
          <a:bodyPr wrap="square" rtlCol="0">
            <a:spAutoFit/>
          </a:bodyPr>
          <a:lstStyle/>
          <a:p>
            <a:r>
              <a:rPr lang="en-US" dirty="0">
                <a:solidFill>
                  <a:srgbClr val="FFFF00"/>
                </a:solidFill>
              </a:rPr>
              <a:t>Anemometers looking to the east</a:t>
            </a:r>
          </a:p>
        </p:txBody>
      </p:sp>
      <p:sp>
        <p:nvSpPr>
          <p:cNvPr id="18" name="TextBox 17"/>
          <p:cNvSpPr txBox="1"/>
          <p:nvPr/>
        </p:nvSpPr>
        <p:spPr>
          <a:xfrm>
            <a:off x="9780314" y="65325"/>
            <a:ext cx="2268932" cy="369332"/>
          </a:xfrm>
          <a:prstGeom prst="rect">
            <a:avLst/>
          </a:prstGeom>
          <a:noFill/>
        </p:spPr>
        <p:txBody>
          <a:bodyPr wrap="square" rtlCol="0">
            <a:spAutoFit/>
          </a:bodyPr>
          <a:lstStyle/>
          <a:p>
            <a:r>
              <a:rPr lang="en-US" dirty="0">
                <a:solidFill>
                  <a:srgbClr val="FFFF00"/>
                </a:solidFill>
              </a:rPr>
              <a:t>Looking to the north</a:t>
            </a:r>
          </a:p>
        </p:txBody>
      </p:sp>
      <p:sp>
        <p:nvSpPr>
          <p:cNvPr id="19" name="TextBox 18"/>
          <p:cNvSpPr txBox="1"/>
          <p:nvPr/>
        </p:nvSpPr>
        <p:spPr>
          <a:xfrm>
            <a:off x="9844211" y="3430497"/>
            <a:ext cx="2268932" cy="369332"/>
          </a:xfrm>
          <a:prstGeom prst="rect">
            <a:avLst/>
          </a:prstGeom>
          <a:noFill/>
        </p:spPr>
        <p:txBody>
          <a:bodyPr wrap="square" rtlCol="0">
            <a:spAutoFit/>
          </a:bodyPr>
          <a:lstStyle/>
          <a:p>
            <a:r>
              <a:rPr lang="en-US" dirty="0">
                <a:solidFill>
                  <a:srgbClr val="FFFF00"/>
                </a:solidFill>
              </a:rPr>
              <a:t>Looking to the south</a:t>
            </a:r>
          </a:p>
        </p:txBody>
      </p:sp>
    </p:spTree>
    <p:extLst>
      <p:ext uri="{BB962C8B-B14F-4D97-AF65-F5344CB8AC3E}">
        <p14:creationId xmlns:p14="http://schemas.microsoft.com/office/powerpoint/2010/main" val="106988038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78180" y="0"/>
            <a:ext cx="10515600" cy="869315"/>
          </a:xfrm>
        </p:spPr>
        <p:txBody>
          <a:bodyPr/>
          <a:lstStyle/>
          <a:p>
            <a:r>
              <a:rPr lang="en-US" dirty="0">
                <a:solidFill>
                  <a:srgbClr val="FFFF00"/>
                </a:solidFill>
              </a:rPr>
              <a:t>Photos Continued</a:t>
            </a:r>
          </a:p>
        </p:txBody>
      </p:sp>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743209" y="1299650"/>
            <a:ext cx="4066743" cy="5422324"/>
          </a:xfrm>
          <a:prstGeom prst="rect">
            <a:avLst/>
          </a:prstGeom>
        </p:spPr>
      </p:pic>
      <p:sp>
        <p:nvSpPr>
          <p:cNvPr id="14" name="TextBox 13"/>
          <p:cNvSpPr txBox="1"/>
          <p:nvPr/>
        </p:nvSpPr>
        <p:spPr>
          <a:xfrm>
            <a:off x="4731720" y="837985"/>
            <a:ext cx="4060829" cy="461665"/>
          </a:xfrm>
          <a:prstGeom prst="rect">
            <a:avLst/>
          </a:prstGeom>
          <a:noFill/>
        </p:spPr>
        <p:txBody>
          <a:bodyPr wrap="square" rtlCol="0">
            <a:spAutoFit/>
          </a:bodyPr>
          <a:lstStyle/>
          <a:p>
            <a:r>
              <a:rPr lang="en-US" sz="2400" dirty="0">
                <a:solidFill>
                  <a:srgbClr val="FFFF00"/>
                </a:solidFill>
              </a:rPr>
              <a:t>RM Young Sonic Anemometer</a:t>
            </a:r>
          </a:p>
        </p:txBody>
      </p:sp>
    </p:spTree>
    <p:extLst>
      <p:ext uri="{BB962C8B-B14F-4D97-AF65-F5344CB8AC3E}">
        <p14:creationId xmlns:p14="http://schemas.microsoft.com/office/powerpoint/2010/main" val="270067658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Weather Station and Sonic Anemometer Specifications</a:t>
            </a:r>
          </a:p>
        </p:txBody>
      </p:sp>
      <p:pic>
        <p:nvPicPr>
          <p:cNvPr id="3" name="Picture 2"/>
          <p:cNvPicPr>
            <a:picLocks noChangeAspect="1"/>
          </p:cNvPicPr>
          <p:nvPr/>
        </p:nvPicPr>
        <p:blipFill>
          <a:blip r:embed="rId2"/>
          <a:stretch>
            <a:fillRect/>
          </a:stretch>
        </p:blipFill>
        <p:spPr>
          <a:xfrm>
            <a:off x="1190264" y="2131419"/>
            <a:ext cx="8630854" cy="2734057"/>
          </a:xfrm>
          <a:prstGeom prst="rect">
            <a:avLst/>
          </a:prstGeom>
        </p:spPr>
      </p:pic>
    </p:spTree>
    <p:extLst>
      <p:ext uri="{BB962C8B-B14F-4D97-AF65-F5344CB8AC3E}">
        <p14:creationId xmlns:p14="http://schemas.microsoft.com/office/powerpoint/2010/main" val="269687604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062275" y="700454"/>
            <a:ext cx="8067449" cy="5847623"/>
          </a:xfrm>
          <a:prstGeom prst="rect">
            <a:avLst/>
          </a:prstGeom>
        </p:spPr>
      </p:pic>
      <p:sp>
        <p:nvSpPr>
          <p:cNvPr id="2" name="Title 1"/>
          <p:cNvSpPr>
            <a:spLocks noGrp="1"/>
          </p:cNvSpPr>
          <p:nvPr>
            <p:ph type="ctrTitle"/>
          </p:nvPr>
        </p:nvSpPr>
        <p:spPr>
          <a:xfrm>
            <a:off x="1524000" y="0"/>
            <a:ext cx="9144000" cy="1026161"/>
          </a:xfrm>
        </p:spPr>
        <p:txBody>
          <a:bodyPr/>
          <a:lstStyle/>
          <a:p>
            <a:r>
              <a:rPr lang="en-US" dirty="0"/>
              <a:t>Pressure Measurements</a:t>
            </a:r>
          </a:p>
        </p:txBody>
      </p:sp>
      <p:sp>
        <p:nvSpPr>
          <p:cNvPr id="5" name="TextBox 4"/>
          <p:cNvSpPr txBox="1"/>
          <p:nvPr/>
        </p:nvSpPr>
        <p:spPr>
          <a:xfrm>
            <a:off x="3180080" y="4378960"/>
            <a:ext cx="955040" cy="369332"/>
          </a:xfrm>
          <a:prstGeom prst="rect">
            <a:avLst/>
          </a:prstGeom>
          <a:noFill/>
        </p:spPr>
        <p:txBody>
          <a:bodyPr wrap="square" rtlCol="0">
            <a:spAutoFit/>
          </a:bodyPr>
          <a:lstStyle/>
          <a:p>
            <a:r>
              <a:rPr lang="en-US" b="1" dirty="0"/>
              <a:t>Stormy</a:t>
            </a:r>
          </a:p>
        </p:txBody>
      </p:sp>
      <p:sp>
        <p:nvSpPr>
          <p:cNvPr id="6" name="TextBox 5"/>
          <p:cNvSpPr txBox="1"/>
          <p:nvPr/>
        </p:nvSpPr>
        <p:spPr>
          <a:xfrm>
            <a:off x="6502400" y="1317229"/>
            <a:ext cx="2976880" cy="369332"/>
          </a:xfrm>
          <a:prstGeom prst="rect">
            <a:avLst/>
          </a:prstGeom>
          <a:noFill/>
        </p:spPr>
        <p:txBody>
          <a:bodyPr wrap="square" rtlCol="0">
            <a:spAutoFit/>
          </a:bodyPr>
          <a:lstStyle/>
          <a:p>
            <a:r>
              <a:rPr lang="en-US" b="1" dirty="0"/>
              <a:t>High Pressure, Fair Weather</a:t>
            </a:r>
          </a:p>
        </p:txBody>
      </p:sp>
      <p:sp>
        <p:nvSpPr>
          <p:cNvPr id="7" name="TextBox 6"/>
          <p:cNvSpPr txBox="1"/>
          <p:nvPr/>
        </p:nvSpPr>
        <p:spPr>
          <a:xfrm>
            <a:off x="2585012" y="6429759"/>
            <a:ext cx="8731170" cy="369332"/>
          </a:xfrm>
          <a:prstGeom prst="rect">
            <a:avLst/>
          </a:prstGeom>
          <a:noFill/>
        </p:spPr>
        <p:txBody>
          <a:bodyPr wrap="square" rtlCol="0">
            <a:spAutoFit/>
          </a:bodyPr>
          <a:lstStyle/>
          <a:p>
            <a:r>
              <a:rPr lang="en-US" b="1" dirty="0">
                <a:solidFill>
                  <a:srgbClr val="FF0000"/>
                </a:solidFill>
              </a:rPr>
              <a:t>Variable weather allowed for a good comparison of weather station data.</a:t>
            </a:r>
          </a:p>
        </p:txBody>
      </p:sp>
    </p:spTree>
    <p:extLst>
      <p:ext uri="{BB962C8B-B14F-4D97-AF65-F5344CB8AC3E}">
        <p14:creationId xmlns:p14="http://schemas.microsoft.com/office/powerpoint/2010/main" val="122848712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681355"/>
          </a:xfrm>
        </p:spPr>
        <p:txBody>
          <a:bodyPr>
            <a:normAutofit fontScale="90000"/>
          </a:bodyPr>
          <a:lstStyle/>
          <a:p>
            <a:pPr algn="ctr"/>
            <a:r>
              <a:rPr lang="en-US" dirty="0"/>
              <a:t>Solar Radiation from the WS5000</a:t>
            </a: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445136" y="1127760"/>
            <a:ext cx="7541068" cy="5466080"/>
          </a:xfrm>
          <a:prstGeom prst="rect">
            <a:avLst/>
          </a:prstGeom>
        </p:spPr>
      </p:pic>
    </p:spTree>
    <p:extLst>
      <p:ext uri="{BB962C8B-B14F-4D97-AF65-F5344CB8AC3E}">
        <p14:creationId xmlns:p14="http://schemas.microsoft.com/office/powerpoint/2010/main" val="60337395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25520" y="536871"/>
            <a:ext cx="8720704" cy="6321129"/>
          </a:xfrm>
          <a:prstGeom prst="rect">
            <a:avLst/>
          </a:prstGeom>
        </p:spPr>
      </p:pic>
      <p:sp>
        <p:nvSpPr>
          <p:cNvPr id="2" name="Title 1"/>
          <p:cNvSpPr>
            <a:spLocks noGrp="1"/>
          </p:cNvSpPr>
          <p:nvPr>
            <p:ph type="title"/>
          </p:nvPr>
        </p:nvSpPr>
        <p:spPr>
          <a:xfrm>
            <a:off x="990600" y="0"/>
            <a:ext cx="10515600" cy="935355"/>
          </a:xfrm>
        </p:spPr>
        <p:txBody>
          <a:bodyPr/>
          <a:lstStyle/>
          <a:p>
            <a:pPr algn="ctr"/>
            <a:r>
              <a:rPr lang="en-US" b="1" dirty="0"/>
              <a:t>Wind Speed and Temperature Measurements</a:t>
            </a:r>
          </a:p>
        </p:txBody>
      </p:sp>
      <p:cxnSp>
        <p:nvCxnSpPr>
          <p:cNvPr id="7" name="Straight Connector 6"/>
          <p:cNvCxnSpPr/>
          <p:nvPr/>
        </p:nvCxnSpPr>
        <p:spPr>
          <a:xfrm flipV="1">
            <a:off x="7666299" y="2281952"/>
            <a:ext cx="0" cy="297180"/>
          </a:xfrm>
          <a:prstGeom prst="line">
            <a:avLst/>
          </a:prstGeom>
          <a:ln w="12700">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8" name="TextBox 7"/>
          <p:cNvSpPr txBox="1"/>
          <p:nvPr/>
        </p:nvSpPr>
        <p:spPr>
          <a:xfrm>
            <a:off x="7089759" y="2245876"/>
            <a:ext cx="518160" cy="369332"/>
          </a:xfrm>
          <a:prstGeom prst="rect">
            <a:avLst/>
          </a:prstGeom>
          <a:noFill/>
        </p:spPr>
        <p:txBody>
          <a:bodyPr wrap="square" rtlCol="0">
            <a:spAutoFit/>
          </a:bodyPr>
          <a:lstStyle/>
          <a:p>
            <a:r>
              <a:rPr lang="en-US" dirty="0"/>
              <a:t>2 C</a:t>
            </a:r>
          </a:p>
        </p:txBody>
      </p:sp>
      <p:sp>
        <p:nvSpPr>
          <p:cNvPr id="9" name="TextBox 8"/>
          <p:cNvSpPr txBox="1"/>
          <p:nvPr/>
        </p:nvSpPr>
        <p:spPr>
          <a:xfrm>
            <a:off x="1425829" y="704389"/>
            <a:ext cx="9645141" cy="369332"/>
          </a:xfrm>
          <a:prstGeom prst="rect">
            <a:avLst/>
          </a:prstGeom>
          <a:noFill/>
        </p:spPr>
        <p:txBody>
          <a:bodyPr wrap="none" rtlCol="0">
            <a:spAutoFit/>
          </a:bodyPr>
          <a:lstStyle/>
          <a:p>
            <a:r>
              <a:rPr lang="en-US" b="1" dirty="0">
                <a:solidFill>
                  <a:srgbClr val="FF0000"/>
                </a:solidFill>
              </a:rPr>
              <a:t>The WS5000 seems to be heated by sunlight during the day. Night time and cloudy are very similar.</a:t>
            </a:r>
          </a:p>
        </p:txBody>
      </p:sp>
    </p:spTree>
    <p:extLst>
      <p:ext uri="{BB962C8B-B14F-4D97-AF65-F5344CB8AC3E}">
        <p14:creationId xmlns:p14="http://schemas.microsoft.com/office/powerpoint/2010/main" val="264046110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67503" y="578576"/>
            <a:ext cx="8663167" cy="6279424"/>
          </a:xfrm>
          <a:prstGeom prst="rect">
            <a:avLst/>
          </a:prstGeom>
        </p:spPr>
      </p:pic>
      <p:sp>
        <p:nvSpPr>
          <p:cNvPr id="2" name="Title 1"/>
          <p:cNvSpPr>
            <a:spLocks noGrp="1"/>
          </p:cNvSpPr>
          <p:nvPr>
            <p:ph type="ctrTitle"/>
          </p:nvPr>
        </p:nvSpPr>
        <p:spPr>
          <a:xfrm>
            <a:off x="1656080" y="0"/>
            <a:ext cx="9144000" cy="873760"/>
          </a:xfrm>
        </p:spPr>
        <p:txBody>
          <a:bodyPr>
            <a:normAutofit fontScale="90000"/>
          </a:bodyPr>
          <a:lstStyle/>
          <a:p>
            <a:r>
              <a:rPr lang="en-US" dirty="0" err="1"/>
              <a:t>Windspeed</a:t>
            </a:r>
            <a:r>
              <a:rPr lang="en-US" dirty="0"/>
              <a:t> Measurements</a:t>
            </a:r>
          </a:p>
        </p:txBody>
      </p:sp>
      <p:sp>
        <p:nvSpPr>
          <p:cNvPr id="5" name="TextBox 4"/>
          <p:cNvSpPr txBox="1"/>
          <p:nvPr/>
        </p:nvSpPr>
        <p:spPr>
          <a:xfrm>
            <a:off x="2894571" y="775503"/>
            <a:ext cx="7905509" cy="369332"/>
          </a:xfrm>
          <a:prstGeom prst="rect">
            <a:avLst/>
          </a:prstGeom>
          <a:noFill/>
        </p:spPr>
        <p:txBody>
          <a:bodyPr wrap="square" rtlCol="0">
            <a:spAutoFit/>
          </a:bodyPr>
          <a:lstStyle/>
          <a:p>
            <a:r>
              <a:rPr lang="en-US" b="1" dirty="0">
                <a:solidFill>
                  <a:srgbClr val="FF0000"/>
                </a:solidFill>
              </a:rPr>
              <a:t>At this level of study, they both are responding similarly to wind speed.</a:t>
            </a:r>
          </a:p>
        </p:txBody>
      </p:sp>
    </p:spTree>
    <p:extLst>
      <p:ext uri="{BB962C8B-B14F-4D97-AF65-F5344CB8AC3E}">
        <p14:creationId xmlns:p14="http://schemas.microsoft.com/office/powerpoint/2010/main" val="4285913803"/>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17396</TotalTime>
  <Words>575</Words>
  <Application>Microsoft Office PowerPoint</Application>
  <PresentationFormat>Widescreen</PresentationFormat>
  <Paragraphs>63</Paragraphs>
  <Slides>16</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16</vt:i4>
      </vt:variant>
    </vt:vector>
  </HeadingPairs>
  <TitlesOfParts>
    <vt:vector size="20" baseType="lpstr">
      <vt:lpstr>Arial</vt:lpstr>
      <vt:lpstr>Calibri</vt:lpstr>
      <vt:lpstr>Calibri Light</vt:lpstr>
      <vt:lpstr>Office Theme</vt:lpstr>
      <vt:lpstr>Evaluation of the WS-5000 for Wind, Pressure, Solar Radiation, and Temperature Measurements</vt:lpstr>
      <vt:lpstr>Photos</vt:lpstr>
      <vt:lpstr>Photos Continued</vt:lpstr>
      <vt:lpstr>Photos Continued</vt:lpstr>
      <vt:lpstr>Weather Station and Sonic Anemometer Specifications</vt:lpstr>
      <vt:lpstr>Pressure Measurements</vt:lpstr>
      <vt:lpstr>Solar Radiation from the WS5000</vt:lpstr>
      <vt:lpstr>Wind Speed and Temperature Measurements</vt:lpstr>
      <vt:lpstr>Windspeed Measurements</vt:lpstr>
      <vt:lpstr>Wind Direction Measurements</vt:lpstr>
      <vt:lpstr>WS5000  on 3rd Floor, 3D Sonic on 4th Floor</vt:lpstr>
      <vt:lpstr>WS5000  on 3rd Floor, 3D Sonic on 4th Floor</vt:lpstr>
      <vt:lpstr>All Data Including Lower Level</vt:lpstr>
      <vt:lpstr>All Data Including Lower Level</vt:lpstr>
      <vt:lpstr>Side by side comparison:  WS 5000 was doing 5 minute data and 3D Sonic was 1 minute data.</vt:lpstr>
      <vt:lpstr>Summary</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W P Arnott</dc:creator>
  <cp:lastModifiedBy>W P Arnott</cp:lastModifiedBy>
  <cp:revision>35</cp:revision>
  <dcterms:created xsi:type="dcterms:W3CDTF">2025-04-11T17:20:16Z</dcterms:created>
  <dcterms:modified xsi:type="dcterms:W3CDTF">2025-04-30T19:55:17Z</dcterms:modified>
</cp:coreProperties>
</file>