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9" r:id="rId2"/>
    <p:sldId id="260" r:id="rId3"/>
    <p:sldId id="265" r:id="rId4"/>
    <p:sldId id="302" r:id="rId5"/>
    <p:sldId id="379" r:id="rId6"/>
    <p:sldId id="380" r:id="rId7"/>
    <p:sldId id="381" r:id="rId8"/>
    <p:sldId id="382" r:id="rId9"/>
    <p:sldId id="383" r:id="rId10"/>
    <p:sldId id="384" r:id="rId11"/>
    <p:sldId id="385" r:id="rId12"/>
    <p:sldId id="386" r:id="rId13"/>
    <p:sldId id="388" r:id="rId14"/>
    <p:sldId id="391" r:id="rId15"/>
    <p:sldId id="389" r:id="rId16"/>
    <p:sldId id="390" r:id="rId17"/>
    <p:sldId id="392" r:id="rId18"/>
    <p:sldId id="393" r:id="rId19"/>
    <p:sldId id="394" r:id="rId20"/>
    <p:sldId id="395" r:id="rId21"/>
    <p:sldId id="396" r:id="rId22"/>
    <p:sldId id="397" r:id="rId23"/>
    <p:sldId id="398" r:id="rId24"/>
    <p:sldId id="399" r:id="rId25"/>
    <p:sldId id="401" r:id="rId26"/>
    <p:sldId id="400" r:id="rId27"/>
    <p:sldId id="272" r:id="rId28"/>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65" autoAdjust="0"/>
    <p:restoredTop sz="90929"/>
  </p:normalViewPr>
  <p:slideViewPr>
    <p:cSldViewPr>
      <p:cViewPr varScale="1">
        <p:scale>
          <a:sx n="99" d="100"/>
          <a:sy n="99" d="100"/>
        </p:scale>
        <p:origin x="11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266"/>
    </p:cViewPr>
  </p:sorterViewPr>
  <p:notesViewPr>
    <p:cSldViewPr>
      <p:cViewPr varScale="1">
        <p:scale>
          <a:sx n="103" d="100"/>
          <a:sy n="103" d="100"/>
        </p:scale>
        <p:origin x="-249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1026">
            <a:extLst>
              <a:ext uri="{FF2B5EF4-FFF2-40B4-BE49-F238E27FC236}">
                <a16:creationId xmlns:a16="http://schemas.microsoft.com/office/drawing/2014/main" id="{660CB9D6-5078-14AB-6516-12BCF8FB28E2}"/>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r>
              <a:rPr lang="en-US" altLang="en-US"/>
              <a:t>Doc.:  IEEE 802.11-06/0333r0</a:t>
            </a:r>
          </a:p>
        </p:txBody>
      </p:sp>
      <p:sp>
        <p:nvSpPr>
          <p:cNvPr id="34819" name="Rectangle 1027">
            <a:extLst>
              <a:ext uri="{FF2B5EF4-FFF2-40B4-BE49-F238E27FC236}">
                <a16:creationId xmlns:a16="http://schemas.microsoft.com/office/drawing/2014/main" id="{93AD57A2-D9D0-0B8F-3D45-C772933B55AA}"/>
              </a:ext>
            </a:extLst>
          </p:cNvPr>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r>
              <a:rPr lang="en-US" altLang="en-US"/>
              <a:t>March 2006</a:t>
            </a:r>
          </a:p>
        </p:txBody>
      </p:sp>
      <p:sp>
        <p:nvSpPr>
          <p:cNvPr id="34820" name="Rectangle 1028">
            <a:extLst>
              <a:ext uri="{FF2B5EF4-FFF2-40B4-BE49-F238E27FC236}">
                <a16:creationId xmlns:a16="http://schemas.microsoft.com/office/drawing/2014/main" id="{A8C86820-05F7-BDFD-83D2-666461CCDF38}"/>
              </a:ext>
            </a:extLst>
          </p:cNvPr>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r>
              <a:rPr lang="en-US" altLang="en-US"/>
              <a:t>Dr. Michael D. Foegelle, ETS-Lindgren</a:t>
            </a:r>
          </a:p>
        </p:txBody>
      </p:sp>
      <p:sp>
        <p:nvSpPr>
          <p:cNvPr id="34821" name="Rectangle 1029">
            <a:extLst>
              <a:ext uri="{FF2B5EF4-FFF2-40B4-BE49-F238E27FC236}">
                <a16:creationId xmlns:a16="http://schemas.microsoft.com/office/drawing/2014/main" id="{6E0B1F31-E345-A9DA-D51B-D4607A35FE60}"/>
              </a:ext>
            </a:extLst>
          </p:cNvPr>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46FBDD5A-DE3A-44B4-B223-0AD298399E88}"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245CC908-40BD-6087-994B-EDB6E1B2EB74}"/>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r>
              <a:rPr lang="en-US" altLang="en-US"/>
              <a:t>Doc.:  IEEE 802.11-06/0333r0</a:t>
            </a:r>
          </a:p>
        </p:txBody>
      </p:sp>
      <p:sp>
        <p:nvSpPr>
          <p:cNvPr id="8195" name="Rectangle 3">
            <a:extLst>
              <a:ext uri="{FF2B5EF4-FFF2-40B4-BE49-F238E27FC236}">
                <a16:creationId xmlns:a16="http://schemas.microsoft.com/office/drawing/2014/main" id="{D8505BF9-32EC-6F72-7233-35AE2BC7EB1E}"/>
              </a:ext>
            </a:extLst>
          </p:cNvPr>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r>
              <a:rPr lang="en-US" altLang="en-US"/>
              <a:t>March 2006</a:t>
            </a:r>
          </a:p>
        </p:txBody>
      </p:sp>
      <p:sp>
        <p:nvSpPr>
          <p:cNvPr id="8196" name="Rectangle 4">
            <a:extLst>
              <a:ext uri="{FF2B5EF4-FFF2-40B4-BE49-F238E27FC236}">
                <a16:creationId xmlns:a16="http://schemas.microsoft.com/office/drawing/2014/main" id="{82D1EBF3-74BA-E3AC-40B8-382930E196A0}"/>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a:extLst>
              <a:ext uri="{FF2B5EF4-FFF2-40B4-BE49-F238E27FC236}">
                <a16:creationId xmlns:a16="http://schemas.microsoft.com/office/drawing/2014/main" id="{B32F3396-9A50-B809-4793-AECF301C154E}"/>
              </a:ext>
            </a:extLst>
          </p:cNvPr>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198" name="Rectangle 6">
            <a:extLst>
              <a:ext uri="{FF2B5EF4-FFF2-40B4-BE49-F238E27FC236}">
                <a16:creationId xmlns:a16="http://schemas.microsoft.com/office/drawing/2014/main" id="{F06F8F81-CC2F-556C-B1F2-37846EAFFD78}"/>
              </a:ext>
            </a:extLst>
          </p:cNvPr>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r>
              <a:rPr lang="en-US" altLang="en-US"/>
              <a:t>Dr. Michael D. Foegelle, ETS-Lindgren</a:t>
            </a:r>
          </a:p>
        </p:txBody>
      </p:sp>
      <p:sp>
        <p:nvSpPr>
          <p:cNvPr id="8199" name="Rectangle 7">
            <a:extLst>
              <a:ext uri="{FF2B5EF4-FFF2-40B4-BE49-F238E27FC236}">
                <a16:creationId xmlns:a16="http://schemas.microsoft.com/office/drawing/2014/main" id="{8563E94C-10E1-3656-53ED-572B41815206}"/>
              </a:ext>
            </a:extLst>
          </p:cNvPr>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9013736-5709-49D4-977B-60CE2AF0885F}" type="slidenum">
              <a:rPr lang="en-US" altLang="en-US"/>
              <a:pPr/>
              <a:t>‹#›</a:t>
            </a:fld>
            <a:endParaRPr lang="en-US" altLang="en-US"/>
          </a:p>
        </p:txBody>
      </p:sp>
    </p:spTree>
  </p:cSld>
  <p:clrMap bg1="lt1" tx1="dk1" bg2="lt2" tx2="dk2" accent1="accent1" accent2="accent2" accent3="accent3" accent4="accent4" accent5="accent5" accent6="accent6" hlink="hlink" folHlink="folHlink"/>
  <p:hf/>
  <p:notesStyle>
    <a:lvl1pPr algn="l" rtl="0" fontAlgn="base">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36E2D186-C82B-6033-459D-8FFAC8256889}"/>
              </a:ext>
            </a:extLst>
          </p:cNvPr>
          <p:cNvSpPr>
            <a:spLocks noGrp="1" noChangeArrowheads="1"/>
          </p:cNvSpPr>
          <p:nvPr>
            <p:ph type="hdr" sz="quarter"/>
          </p:nvPr>
        </p:nvSpPr>
        <p:spPr>
          <a:ln/>
        </p:spPr>
        <p:txBody>
          <a:bodyPr/>
          <a:lstStyle/>
          <a:p>
            <a:r>
              <a:rPr lang="en-US" altLang="en-US"/>
              <a:t>Doc.:  IEEE 802.11-06/0333r0</a:t>
            </a:r>
          </a:p>
        </p:txBody>
      </p:sp>
      <p:sp>
        <p:nvSpPr>
          <p:cNvPr id="3" name="Rectangle 3">
            <a:extLst>
              <a:ext uri="{FF2B5EF4-FFF2-40B4-BE49-F238E27FC236}">
                <a16:creationId xmlns:a16="http://schemas.microsoft.com/office/drawing/2014/main" id="{0325A20D-C815-65EA-D790-09A55A43C2E9}"/>
              </a:ext>
            </a:extLst>
          </p:cNvPr>
          <p:cNvSpPr>
            <a:spLocks noGrp="1" noChangeArrowheads="1"/>
          </p:cNvSpPr>
          <p:nvPr>
            <p:ph type="dt" idx="1"/>
          </p:nvPr>
        </p:nvSpPr>
        <p:spPr>
          <a:ln/>
        </p:spPr>
        <p:txBody>
          <a:bodyPr/>
          <a:lstStyle/>
          <a:p>
            <a:r>
              <a:rPr lang="en-US" altLang="en-US"/>
              <a:t>March 2006</a:t>
            </a:r>
          </a:p>
        </p:txBody>
      </p:sp>
      <p:sp>
        <p:nvSpPr>
          <p:cNvPr id="4" name="Rectangle 6">
            <a:extLst>
              <a:ext uri="{FF2B5EF4-FFF2-40B4-BE49-F238E27FC236}">
                <a16:creationId xmlns:a16="http://schemas.microsoft.com/office/drawing/2014/main" id="{9F716A29-08DD-DC1F-18FC-8DE9B9F05C17}"/>
              </a:ext>
            </a:extLst>
          </p:cNvPr>
          <p:cNvSpPr>
            <a:spLocks noGrp="1" noChangeArrowheads="1"/>
          </p:cNvSpPr>
          <p:nvPr>
            <p:ph type="ftr" sz="quarter" idx="4"/>
          </p:nvPr>
        </p:nvSpPr>
        <p:spPr>
          <a:ln/>
        </p:spPr>
        <p:txBody>
          <a:bodyPr/>
          <a:lstStyle/>
          <a:p>
            <a:r>
              <a:rPr lang="en-US" altLang="en-US"/>
              <a:t>Dr. Michael D. Foegelle, ETS-Lindgren</a:t>
            </a:r>
          </a:p>
        </p:txBody>
      </p:sp>
      <p:sp>
        <p:nvSpPr>
          <p:cNvPr id="5" name="Rectangle 7">
            <a:extLst>
              <a:ext uri="{FF2B5EF4-FFF2-40B4-BE49-F238E27FC236}">
                <a16:creationId xmlns:a16="http://schemas.microsoft.com/office/drawing/2014/main" id="{C5A10DE5-0F8A-0034-3E49-674C6BF8FC0F}"/>
              </a:ext>
            </a:extLst>
          </p:cNvPr>
          <p:cNvSpPr>
            <a:spLocks noGrp="1" noChangeArrowheads="1"/>
          </p:cNvSpPr>
          <p:nvPr>
            <p:ph type="sldNum" sz="quarter" idx="5"/>
          </p:nvPr>
        </p:nvSpPr>
        <p:spPr>
          <a:ln/>
        </p:spPr>
        <p:txBody>
          <a:bodyPr/>
          <a:lstStyle/>
          <a:p>
            <a:fld id="{D07285C9-225B-404B-87B0-89C135319D2F}" type="slidenum">
              <a:rPr lang="en-US" altLang="en-US"/>
              <a:pPr/>
              <a:t>1</a:t>
            </a:fld>
            <a:endParaRPr lang="en-US" altLang="en-US"/>
          </a:p>
        </p:txBody>
      </p:sp>
      <p:sp>
        <p:nvSpPr>
          <p:cNvPr id="9218" name="Rectangle 2">
            <a:extLst>
              <a:ext uri="{FF2B5EF4-FFF2-40B4-BE49-F238E27FC236}">
                <a16:creationId xmlns:a16="http://schemas.microsoft.com/office/drawing/2014/main" id="{491FF2A0-6DE6-4457-9CB8-76977536B772}"/>
              </a:ext>
            </a:extLst>
          </p:cNvPr>
          <p:cNvSpPr>
            <a:spLocks noGrp="1" noRot="1" noChangeAspect="1" noChangeArrowheads="1"/>
          </p:cNvSpPr>
          <p:nvPr>
            <p:ph type="sldImg"/>
          </p:nvPr>
        </p:nvSpPr>
        <p:spPr bwMode="auto">
          <a:xfrm>
            <a:off x="1150938" y="690563"/>
            <a:ext cx="4556125" cy="3417887"/>
          </a:xfrm>
          <a:prstGeom prst="rect">
            <a:avLst/>
          </a:prstGeom>
          <a:solidFill>
            <a:srgbClr val="FFFFFF"/>
          </a:solidFill>
          <a:ln>
            <a:solidFill>
              <a:srgbClr val="000000"/>
            </a:solidFill>
            <a:miter lim="800000"/>
            <a:headEnd/>
            <a:tailEnd/>
          </a:ln>
        </p:spPr>
      </p:sp>
      <p:sp>
        <p:nvSpPr>
          <p:cNvPr id="9219" name="Rectangle 3">
            <a:extLst>
              <a:ext uri="{FF2B5EF4-FFF2-40B4-BE49-F238E27FC236}">
                <a16:creationId xmlns:a16="http://schemas.microsoft.com/office/drawing/2014/main" id="{842C1385-8191-7A29-268B-A92FB36D9C38}"/>
              </a:ext>
            </a:extLst>
          </p:cNvPr>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lIns="90233" tIns="45116" rIns="90233" bIns="45116"/>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DBAA5CE0-0930-FDD3-F9D2-92748C86D753}"/>
              </a:ext>
            </a:extLst>
          </p:cNvPr>
          <p:cNvSpPr>
            <a:spLocks noGrp="1" noChangeArrowheads="1"/>
          </p:cNvSpPr>
          <p:nvPr>
            <p:ph type="hdr" sz="quarter"/>
          </p:nvPr>
        </p:nvSpPr>
        <p:spPr>
          <a:ln/>
        </p:spPr>
        <p:txBody>
          <a:bodyPr/>
          <a:lstStyle/>
          <a:p>
            <a:r>
              <a:rPr lang="en-US" altLang="en-US"/>
              <a:t>Doc.:  IEEE 802.11-06/0333r0</a:t>
            </a:r>
          </a:p>
        </p:txBody>
      </p:sp>
      <p:sp>
        <p:nvSpPr>
          <p:cNvPr id="3" name="Rectangle 3">
            <a:extLst>
              <a:ext uri="{FF2B5EF4-FFF2-40B4-BE49-F238E27FC236}">
                <a16:creationId xmlns:a16="http://schemas.microsoft.com/office/drawing/2014/main" id="{27E7DA43-EE43-39FB-99B8-0C9F39A92688}"/>
              </a:ext>
            </a:extLst>
          </p:cNvPr>
          <p:cNvSpPr>
            <a:spLocks noGrp="1" noChangeArrowheads="1"/>
          </p:cNvSpPr>
          <p:nvPr>
            <p:ph type="dt" idx="1"/>
          </p:nvPr>
        </p:nvSpPr>
        <p:spPr>
          <a:ln/>
        </p:spPr>
        <p:txBody>
          <a:bodyPr/>
          <a:lstStyle/>
          <a:p>
            <a:r>
              <a:rPr lang="en-US" altLang="en-US"/>
              <a:t>March 2006</a:t>
            </a:r>
          </a:p>
        </p:txBody>
      </p:sp>
      <p:sp>
        <p:nvSpPr>
          <p:cNvPr id="4" name="Rectangle 6">
            <a:extLst>
              <a:ext uri="{FF2B5EF4-FFF2-40B4-BE49-F238E27FC236}">
                <a16:creationId xmlns:a16="http://schemas.microsoft.com/office/drawing/2014/main" id="{5BBDA0C4-4A4C-A612-C265-621EDEFCB4AA}"/>
              </a:ext>
            </a:extLst>
          </p:cNvPr>
          <p:cNvSpPr>
            <a:spLocks noGrp="1" noChangeArrowheads="1"/>
          </p:cNvSpPr>
          <p:nvPr>
            <p:ph type="ftr" sz="quarter" idx="4"/>
          </p:nvPr>
        </p:nvSpPr>
        <p:spPr>
          <a:ln/>
        </p:spPr>
        <p:txBody>
          <a:bodyPr/>
          <a:lstStyle/>
          <a:p>
            <a:r>
              <a:rPr lang="en-US" altLang="en-US"/>
              <a:t>Dr. Michael D. Foegelle, ETS-Lindgren</a:t>
            </a:r>
          </a:p>
        </p:txBody>
      </p:sp>
      <p:sp>
        <p:nvSpPr>
          <p:cNvPr id="5" name="Rectangle 7">
            <a:extLst>
              <a:ext uri="{FF2B5EF4-FFF2-40B4-BE49-F238E27FC236}">
                <a16:creationId xmlns:a16="http://schemas.microsoft.com/office/drawing/2014/main" id="{FED23677-5FE3-9FBD-7C77-A88422FFE8E3}"/>
              </a:ext>
            </a:extLst>
          </p:cNvPr>
          <p:cNvSpPr>
            <a:spLocks noGrp="1" noChangeArrowheads="1"/>
          </p:cNvSpPr>
          <p:nvPr>
            <p:ph type="sldNum" sz="quarter" idx="5"/>
          </p:nvPr>
        </p:nvSpPr>
        <p:spPr>
          <a:ln/>
        </p:spPr>
        <p:txBody>
          <a:bodyPr/>
          <a:lstStyle/>
          <a:p>
            <a:fld id="{9876BF6D-7B9F-4635-8296-CA4B136C275F}" type="slidenum">
              <a:rPr lang="en-US" altLang="en-US"/>
              <a:pPr/>
              <a:t>2</a:t>
            </a:fld>
            <a:endParaRPr lang="en-US" altLang="en-US"/>
          </a:p>
        </p:txBody>
      </p:sp>
      <p:sp>
        <p:nvSpPr>
          <p:cNvPr id="20482" name="Rectangle 2">
            <a:extLst>
              <a:ext uri="{FF2B5EF4-FFF2-40B4-BE49-F238E27FC236}">
                <a16:creationId xmlns:a16="http://schemas.microsoft.com/office/drawing/2014/main" id="{BFF8AA0D-D13F-05B5-15B5-5F9197FCB7A6}"/>
              </a:ext>
            </a:extLst>
          </p:cNvPr>
          <p:cNvSpPr>
            <a:spLocks noGrp="1" noRot="1" noChangeAspect="1" noChangeArrowheads="1"/>
          </p:cNvSpPr>
          <p:nvPr>
            <p:ph type="sldImg"/>
          </p:nvPr>
        </p:nvSpPr>
        <p:spPr bwMode="auto">
          <a:xfrm>
            <a:off x="1150938" y="690563"/>
            <a:ext cx="4556125" cy="3417887"/>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483" name="Rectangle 3">
            <a:extLst>
              <a:ext uri="{FF2B5EF4-FFF2-40B4-BE49-F238E27FC236}">
                <a16:creationId xmlns:a16="http://schemas.microsoft.com/office/drawing/2014/main" id="{6B4D3EAC-E86C-3A45-186D-95BFDF4298A5}"/>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93" tIns="45430" rIns="93993" bIns="45430"/>
          <a:lstStyle/>
          <a:p>
            <a:pPr defTabSz="933450"/>
            <a:r>
              <a:rPr lang="en-US" altLang="en-US"/>
              <a:t>bet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21482-AF15-8618-86A1-280438D511F8}"/>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4157BE4-403F-1BDC-7609-533299BAEC8C}"/>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C90B4DD-0E1B-2C08-D8D0-1C1454429B47}"/>
              </a:ext>
            </a:extLst>
          </p:cNvPr>
          <p:cNvSpPr>
            <a:spLocks noGrp="1"/>
          </p:cNvSpPr>
          <p:nvPr>
            <p:ph type="dt" sz="half" idx="10"/>
          </p:nvPr>
        </p:nvSpPr>
        <p:spPr/>
        <p:txBody>
          <a:bodyPr/>
          <a:lstStyle>
            <a:lvl1pPr>
              <a:defRPr/>
            </a:lvl1pPr>
          </a:lstStyle>
          <a:p>
            <a:r>
              <a:rPr lang="en-US" altLang="en-US"/>
              <a:t>March 2006</a:t>
            </a:r>
          </a:p>
        </p:txBody>
      </p:sp>
      <p:sp>
        <p:nvSpPr>
          <p:cNvPr id="5" name="Footer Placeholder 4">
            <a:extLst>
              <a:ext uri="{FF2B5EF4-FFF2-40B4-BE49-F238E27FC236}">
                <a16:creationId xmlns:a16="http://schemas.microsoft.com/office/drawing/2014/main" id="{F8FAC9DD-5A92-6E59-7068-C3193CA3B65F}"/>
              </a:ext>
            </a:extLst>
          </p:cNvPr>
          <p:cNvSpPr>
            <a:spLocks noGrp="1"/>
          </p:cNvSpPr>
          <p:nvPr>
            <p:ph type="ftr" sz="quarter" idx="11"/>
          </p:nvPr>
        </p:nvSpPr>
        <p:spPr/>
        <p:txBody>
          <a:bodyPr/>
          <a:lstStyle>
            <a:lvl1pPr>
              <a:defRPr/>
            </a:lvl1pPr>
          </a:lstStyle>
          <a:p>
            <a:r>
              <a:rPr lang="en-US" altLang="en-US"/>
              <a:t>Dr. Michael D. Foegelle, ETS-Lindgren</a:t>
            </a:r>
          </a:p>
        </p:txBody>
      </p:sp>
      <p:sp>
        <p:nvSpPr>
          <p:cNvPr id="6" name="Slide Number Placeholder 5">
            <a:extLst>
              <a:ext uri="{FF2B5EF4-FFF2-40B4-BE49-F238E27FC236}">
                <a16:creationId xmlns:a16="http://schemas.microsoft.com/office/drawing/2014/main" id="{F3898AFB-2484-DDA2-3DFC-09C15E6B297F}"/>
              </a:ext>
            </a:extLst>
          </p:cNvPr>
          <p:cNvSpPr>
            <a:spLocks noGrp="1"/>
          </p:cNvSpPr>
          <p:nvPr>
            <p:ph type="sldNum" sz="quarter" idx="12"/>
          </p:nvPr>
        </p:nvSpPr>
        <p:spPr/>
        <p:txBody>
          <a:bodyPr/>
          <a:lstStyle>
            <a:lvl1pPr>
              <a:defRPr/>
            </a:lvl1pPr>
          </a:lstStyle>
          <a:p>
            <a:r>
              <a:rPr lang="en-US" altLang="en-US"/>
              <a:t>Slide </a:t>
            </a:r>
            <a:fld id="{A918F757-4985-4CA3-9977-E85D90975163}" type="slidenum">
              <a:rPr lang="en-US" altLang="en-US"/>
              <a:pPr/>
              <a:t>‹#›</a:t>
            </a:fld>
            <a:endParaRPr lang="en-US" altLang="en-US"/>
          </a:p>
        </p:txBody>
      </p:sp>
    </p:spTree>
    <p:extLst>
      <p:ext uri="{BB962C8B-B14F-4D97-AF65-F5344CB8AC3E}">
        <p14:creationId xmlns:p14="http://schemas.microsoft.com/office/powerpoint/2010/main" val="3490925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11740-07D7-0DBD-60B5-C9C0D7472A5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DCA6A7E-A744-7422-4191-03F6D02BF1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71CC85-E343-155A-B92B-E03ED24F0213}"/>
              </a:ext>
            </a:extLst>
          </p:cNvPr>
          <p:cNvSpPr>
            <a:spLocks noGrp="1"/>
          </p:cNvSpPr>
          <p:nvPr>
            <p:ph type="dt" sz="half" idx="10"/>
          </p:nvPr>
        </p:nvSpPr>
        <p:spPr/>
        <p:txBody>
          <a:bodyPr/>
          <a:lstStyle>
            <a:lvl1pPr>
              <a:defRPr/>
            </a:lvl1pPr>
          </a:lstStyle>
          <a:p>
            <a:r>
              <a:rPr lang="en-US" altLang="en-US"/>
              <a:t>March 2006</a:t>
            </a:r>
          </a:p>
        </p:txBody>
      </p:sp>
      <p:sp>
        <p:nvSpPr>
          <p:cNvPr id="5" name="Footer Placeholder 4">
            <a:extLst>
              <a:ext uri="{FF2B5EF4-FFF2-40B4-BE49-F238E27FC236}">
                <a16:creationId xmlns:a16="http://schemas.microsoft.com/office/drawing/2014/main" id="{3F8B4984-925D-617B-055F-2F62CF03E1A7}"/>
              </a:ext>
            </a:extLst>
          </p:cNvPr>
          <p:cNvSpPr>
            <a:spLocks noGrp="1"/>
          </p:cNvSpPr>
          <p:nvPr>
            <p:ph type="ftr" sz="quarter" idx="11"/>
          </p:nvPr>
        </p:nvSpPr>
        <p:spPr/>
        <p:txBody>
          <a:bodyPr/>
          <a:lstStyle>
            <a:lvl1pPr>
              <a:defRPr/>
            </a:lvl1pPr>
          </a:lstStyle>
          <a:p>
            <a:r>
              <a:rPr lang="en-US" altLang="en-US"/>
              <a:t>Dr. Michael D. Foegelle, ETS-Lindgren</a:t>
            </a:r>
          </a:p>
        </p:txBody>
      </p:sp>
      <p:sp>
        <p:nvSpPr>
          <p:cNvPr id="6" name="Slide Number Placeholder 5">
            <a:extLst>
              <a:ext uri="{FF2B5EF4-FFF2-40B4-BE49-F238E27FC236}">
                <a16:creationId xmlns:a16="http://schemas.microsoft.com/office/drawing/2014/main" id="{EAEF9889-AA6A-9701-7507-28FA4B3D2EE6}"/>
              </a:ext>
            </a:extLst>
          </p:cNvPr>
          <p:cNvSpPr>
            <a:spLocks noGrp="1"/>
          </p:cNvSpPr>
          <p:nvPr>
            <p:ph type="sldNum" sz="quarter" idx="12"/>
          </p:nvPr>
        </p:nvSpPr>
        <p:spPr/>
        <p:txBody>
          <a:bodyPr/>
          <a:lstStyle>
            <a:lvl1pPr>
              <a:defRPr/>
            </a:lvl1pPr>
          </a:lstStyle>
          <a:p>
            <a:r>
              <a:rPr lang="en-US" altLang="en-US"/>
              <a:t>Slide </a:t>
            </a:r>
            <a:fld id="{B3E82A45-E50C-4A3F-8BED-D806F68A518D}" type="slidenum">
              <a:rPr lang="en-US" altLang="en-US"/>
              <a:pPr/>
              <a:t>‹#›</a:t>
            </a:fld>
            <a:endParaRPr lang="en-US" altLang="en-US"/>
          </a:p>
        </p:txBody>
      </p:sp>
    </p:spTree>
    <p:extLst>
      <p:ext uri="{BB962C8B-B14F-4D97-AF65-F5344CB8AC3E}">
        <p14:creationId xmlns:p14="http://schemas.microsoft.com/office/powerpoint/2010/main" val="1295378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4232B8A-5B83-44A5-37FE-699D5FA43AF6}"/>
              </a:ext>
            </a:extLst>
          </p:cNvPr>
          <p:cNvSpPr>
            <a:spLocks noGrp="1"/>
          </p:cNvSpPr>
          <p:nvPr>
            <p:ph type="title" orient="vert"/>
          </p:nvPr>
        </p:nvSpPr>
        <p:spPr>
          <a:xfrm>
            <a:off x="6515100" y="685800"/>
            <a:ext cx="1943100" cy="54102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5CCDA71-7C14-C9DD-8597-104FC59179E8}"/>
              </a:ext>
            </a:extLst>
          </p:cNvPr>
          <p:cNvSpPr>
            <a:spLocks noGrp="1"/>
          </p:cNvSpPr>
          <p:nvPr>
            <p:ph type="body" orient="vert" idx="1"/>
          </p:nvPr>
        </p:nvSpPr>
        <p:spPr>
          <a:xfrm>
            <a:off x="685800" y="685800"/>
            <a:ext cx="5676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882F8F-E4E3-ADEA-8B91-BFDBC82C8508}"/>
              </a:ext>
            </a:extLst>
          </p:cNvPr>
          <p:cNvSpPr>
            <a:spLocks noGrp="1"/>
          </p:cNvSpPr>
          <p:nvPr>
            <p:ph type="dt" sz="half" idx="10"/>
          </p:nvPr>
        </p:nvSpPr>
        <p:spPr/>
        <p:txBody>
          <a:bodyPr/>
          <a:lstStyle>
            <a:lvl1pPr>
              <a:defRPr/>
            </a:lvl1pPr>
          </a:lstStyle>
          <a:p>
            <a:r>
              <a:rPr lang="en-US" altLang="en-US"/>
              <a:t>March 2006</a:t>
            </a:r>
          </a:p>
        </p:txBody>
      </p:sp>
      <p:sp>
        <p:nvSpPr>
          <p:cNvPr id="5" name="Footer Placeholder 4">
            <a:extLst>
              <a:ext uri="{FF2B5EF4-FFF2-40B4-BE49-F238E27FC236}">
                <a16:creationId xmlns:a16="http://schemas.microsoft.com/office/drawing/2014/main" id="{FFD10A26-6EB9-8191-912B-9B354F3AC2FE}"/>
              </a:ext>
            </a:extLst>
          </p:cNvPr>
          <p:cNvSpPr>
            <a:spLocks noGrp="1"/>
          </p:cNvSpPr>
          <p:nvPr>
            <p:ph type="ftr" sz="quarter" idx="11"/>
          </p:nvPr>
        </p:nvSpPr>
        <p:spPr/>
        <p:txBody>
          <a:bodyPr/>
          <a:lstStyle>
            <a:lvl1pPr>
              <a:defRPr/>
            </a:lvl1pPr>
          </a:lstStyle>
          <a:p>
            <a:r>
              <a:rPr lang="en-US" altLang="en-US"/>
              <a:t>Dr. Michael D. Foegelle, ETS-Lindgren</a:t>
            </a:r>
          </a:p>
        </p:txBody>
      </p:sp>
      <p:sp>
        <p:nvSpPr>
          <p:cNvPr id="6" name="Slide Number Placeholder 5">
            <a:extLst>
              <a:ext uri="{FF2B5EF4-FFF2-40B4-BE49-F238E27FC236}">
                <a16:creationId xmlns:a16="http://schemas.microsoft.com/office/drawing/2014/main" id="{352B350B-18BA-AB10-B57B-F28649128482}"/>
              </a:ext>
            </a:extLst>
          </p:cNvPr>
          <p:cNvSpPr>
            <a:spLocks noGrp="1"/>
          </p:cNvSpPr>
          <p:nvPr>
            <p:ph type="sldNum" sz="quarter" idx="12"/>
          </p:nvPr>
        </p:nvSpPr>
        <p:spPr/>
        <p:txBody>
          <a:bodyPr/>
          <a:lstStyle>
            <a:lvl1pPr>
              <a:defRPr/>
            </a:lvl1pPr>
          </a:lstStyle>
          <a:p>
            <a:r>
              <a:rPr lang="en-US" altLang="en-US"/>
              <a:t>Slide </a:t>
            </a:r>
            <a:fld id="{078F8250-C3D7-41C2-9BF2-AC7EB14A4977}" type="slidenum">
              <a:rPr lang="en-US" altLang="en-US"/>
              <a:pPr/>
              <a:t>‹#›</a:t>
            </a:fld>
            <a:endParaRPr lang="en-US" altLang="en-US"/>
          </a:p>
        </p:txBody>
      </p:sp>
    </p:spTree>
    <p:extLst>
      <p:ext uri="{BB962C8B-B14F-4D97-AF65-F5344CB8AC3E}">
        <p14:creationId xmlns:p14="http://schemas.microsoft.com/office/powerpoint/2010/main" val="997720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F70B1-8A57-844A-BBBD-E8249B4369B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17C0EB6-4D7C-FF2A-893B-83C80247360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9BCF92-5555-F017-AF42-3EC86FDBD1BD}"/>
              </a:ext>
            </a:extLst>
          </p:cNvPr>
          <p:cNvSpPr>
            <a:spLocks noGrp="1"/>
          </p:cNvSpPr>
          <p:nvPr>
            <p:ph type="dt" sz="half" idx="10"/>
          </p:nvPr>
        </p:nvSpPr>
        <p:spPr/>
        <p:txBody>
          <a:bodyPr/>
          <a:lstStyle>
            <a:lvl1pPr>
              <a:defRPr/>
            </a:lvl1pPr>
          </a:lstStyle>
          <a:p>
            <a:r>
              <a:rPr lang="en-US" altLang="en-US"/>
              <a:t>March 2006</a:t>
            </a:r>
          </a:p>
        </p:txBody>
      </p:sp>
      <p:sp>
        <p:nvSpPr>
          <p:cNvPr id="5" name="Footer Placeholder 4">
            <a:extLst>
              <a:ext uri="{FF2B5EF4-FFF2-40B4-BE49-F238E27FC236}">
                <a16:creationId xmlns:a16="http://schemas.microsoft.com/office/drawing/2014/main" id="{3A563F35-3B2F-F7EF-C824-1D5E98AA79D3}"/>
              </a:ext>
            </a:extLst>
          </p:cNvPr>
          <p:cNvSpPr>
            <a:spLocks noGrp="1"/>
          </p:cNvSpPr>
          <p:nvPr>
            <p:ph type="ftr" sz="quarter" idx="11"/>
          </p:nvPr>
        </p:nvSpPr>
        <p:spPr/>
        <p:txBody>
          <a:bodyPr/>
          <a:lstStyle>
            <a:lvl1pPr>
              <a:defRPr/>
            </a:lvl1pPr>
          </a:lstStyle>
          <a:p>
            <a:r>
              <a:rPr lang="en-US" altLang="en-US"/>
              <a:t>Dr. Michael D. Foegelle, ETS-Lindgren</a:t>
            </a:r>
          </a:p>
        </p:txBody>
      </p:sp>
      <p:sp>
        <p:nvSpPr>
          <p:cNvPr id="6" name="Slide Number Placeholder 5">
            <a:extLst>
              <a:ext uri="{FF2B5EF4-FFF2-40B4-BE49-F238E27FC236}">
                <a16:creationId xmlns:a16="http://schemas.microsoft.com/office/drawing/2014/main" id="{1D37800B-3F21-546F-19FE-AFCFC84FA658}"/>
              </a:ext>
            </a:extLst>
          </p:cNvPr>
          <p:cNvSpPr>
            <a:spLocks noGrp="1"/>
          </p:cNvSpPr>
          <p:nvPr>
            <p:ph type="sldNum" sz="quarter" idx="12"/>
          </p:nvPr>
        </p:nvSpPr>
        <p:spPr/>
        <p:txBody>
          <a:bodyPr/>
          <a:lstStyle>
            <a:lvl1pPr>
              <a:defRPr/>
            </a:lvl1pPr>
          </a:lstStyle>
          <a:p>
            <a:r>
              <a:rPr lang="en-US" altLang="en-US"/>
              <a:t>Slide </a:t>
            </a:r>
            <a:fld id="{D8A49682-0240-43A9-AC4E-9869D0D4A9F9}" type="slidenum">
              <a:rPr lang="en-US" altLang="en-US"/>
              <a:pPr/>
              <a:t>‹#›</a:t>
            </a:fld>
            <a:endParaRPr lang="en-US" altLang="en-US"/>
          </a:p>
        </p:txBody>
      </p:sp>
    </p:spTree>
    <p:extLst>
      <p:ext uri="{BB962C8B-B14F-4D97-AF65-F5344CB8AC3E}">
        <p14:creationId xmlns:p14="http://schemas.microsoft.com/office/powerpoint/2010/main" val="59465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181D8-929A-E1AB-E6C1-2162EA5E3D3E}"/>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BA7E43F-4FD0-CE97-9742-F693C7CF2DB1}"/>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48B1D0C1-7EFB-5F28-20F9-BB503C8C29EF}"/>
              </a:ext>
            </a:extLst>
          </p:cNvPr>
          <p:cNvSpPr>
            <a:spLocks noGrp="1"/>
          </p:cNvSpPr>
          <p:nvPr>
            <p:ph type="dt" sz="half" idx="10"/>
          </p:nvPr>
        </p:nvSpPr>
        <p:spPr/>
        <p:txBody>
          <a:bodyPr/>
          <a:lstStyle>
            <a:lvl1pPr>
              <a:defRPr/>
            </a:lvl1pPr>
          </a:lstStyle>
          <a:p>
            <a:r>
              <a:rPr lang="en-US" altLang="en-US"/>
              <a:t>March 2006</a:t>
            </a:r>
          </a:p>
        </p:txBody>
      </p:sp>
      <p:sp>
        <p:nvSpPr>
          <p:cNvPr id="5" name="Footer Placeholder 4">
            <a:extLst>
              <a:ext uri="{FF2B5EF4-FFF2-40B4-BE49-F238E27FC236}">
                <a16:creationId xmlns:a16="http://schemas.microsoft.com/office/drawing/2014/main" id="{C13464DE-85CC-39CB-1D46-E971571AFB56}"/>
              </a:ext>
            </a:extLst>
          </p:cNvPr>
          <p:cNvSpPr>
            <a:spLocks noGrp="1"/>
          </p:cNvSpPr>
          <p:nvPr>
            <p:ph type="ftr" sz="quarter" idx="11"/>
          </p:nvPr>
        </p:nvSpPr>
        <p:spPr/>
        <p:txBody>
          <a:bodyPr/>
          <a:lstStyle>
            <a:lvl1pPr>
              <a:defRPr/>
            </a:lvl1pPr>
          </a:lstStyle>
          <a:p>
            <a:r>
              <a:rPr lang="en-US" altLang="en-US"/>
              <a:t>Dr. Michael D. Foegelle, ETS-Lindgren</a:t>
            </a:r>
          </a:p>
        </p:txBody>
      </p:sp>
      <p:sp>
        <p:nvSpPr>
          <p:cNvPr id="6" name="Slide Number Placeholder 5">
            <a:extLst>
              <a:ext uri="{FF2B5EF4-FFF2-40B4-BE49-F238E27FC236}">
                <a16:creationId xmlns:a16="http://schemas.microsoft.com/office/drawing/2014/main" id="{64E28A06-BEA6-8B6F-9F40-A7935F1B61B3}"/>
              </a:ext>
            </a:extLst>
          </p:cNvPr>
          <p:cNvSpPr>
            <a:spLocks noGrp="1"/>
          </p:cNvSpPr>
          <p:nvPr>
            <p:ph type="sldNum" sz="quarter" idx="12"/>
          </p:nvPr>
        </p:nvSpPr>
        <p:spPr/>
        <p:txBody>
          <a:bodyPr/>
          <a:lstStyle>
            <a:lvl1pPr>
              <a:defRPr/>
            </a:lvl1pPr>
          </a:lstStyle>
          <a:p>
            <a:r>
              <a:rPr lang="en-US" altLang="en-US"/>
              <a:t>Slide </a:t>
            </a:r>
            <a:fld id="{3D8763B7-AAC0-48B0-B949-6AA3435CEDBD}" type="slidenum">
              <a:rPr lang="en-US" altLang="en-US"/>
              <a:pPr/>
              <a:t>‹#›</a:t>
            </a:fld>
            <a:endParaRPr lang="en-US" altLang="en-US"/>
          </a:p>
        </p:txBody>
      </p:sp>
    </p:spTree>
    <p:extLst>
      <p:ext uri="{BB962C8B-B14F-4D97-AF65-F5344CB8AC3E}">
        <p14:creationId xmlns:p14="http://schemas.microsoft.com/office/powerpoint/2010/main" val="2098577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0CDD1-B04E-B89D-0D0B-CA4D09045BB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C650DB-45F9-9FC4-DB51-9A1D2ACEF0AA}"/>
              </a:ext>
            </a:extLst>
          </p:cNvPr>
          <p:cNvSpPr>
            <a:spLocks noGrp="1"/>
          </p:cNvSpPr>
          <p:nvPr>
            <p:ph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7207656-0B95-2817-006B-57891247DAD4}"/>
              </a:ext>
            </a:extLst>
          </p:cNvPr>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3FFB93-0C0B-CAE8-1261-DB4E8CA4E010}"/>
              </a:ext>
            </a:extLst>
          </p:cNvPr>
          <p:cNvSpPr>
            <a:spLocks noGrp="1"/>
          </p:cNvSpPr>
          <p:nvPr>
            <p:ph type="dt" sz="half" idx="10"/>
          </p:nvPr>
        </p:nvSpPr>
        <p:spPr/>
        <p:txBody>
          <a:bodyPr/>
          <a:lstStyle>
            <a:lvl1pPr>
              <a:defRPr/>
            </a:lvl1pPr>
          </a:lstStyle>
          <a:p>
            <a:r>
              <a:rPr lang="en-US" altLang="en-US"/>
              <a:t>March 2006</a:t>
            </a:r>
          </a:p>
        </p:txBody>
      </p:sp>
      <p:sp>
        <p:nvSpPr>
          <p:cNvPr id="6" name="Footer Placeholder 5">
            <a:extLst>
              <a:ext uri="{FF2B5EF4-FFF2-40B4-BE49-F238E27FC236}">
                <a16:creationId xmlns:a16="http://schemas.microsoft.com/office/drawing/2014/main" id="{C4637D61-D3DB-0A06-91BE-A8BD0457E7D8}"/>
              </a:ext>
            </a:extLst>
          </p:cNvPr>
          <p:cNvSpPr>
            <a:spLocks noGrp="1"/>
          </p:cNvSpPr>
          <p:nvPr>
            <p:ph type="ftr" sz="quarter" idx="11"/>
          </p:nvPr>
        </p:nvSpPr>
        <p:spPr/>
        <p:txBody>
          <a:bodyPr/>
          <a:lstStyle>
            <a:lvl1pPr>
              <a:defRPr/>
            </a:lvl1pPr>
          </a:lstStyle>
          <a:p>
            <a:r>
              <a:rPr lang="en-US" altLang="en-US"/>
              <a:t>Dr. Michael D. Foegelle, ETS-Lindgren</a:t>
            </a:r>
          </a:p>
        </p:txBody>
      </p:sp>
      <p:sp>
        <p:nvSpPr>
          <p:cNvPr id="7" name="Slide Number Placeholder 6">
            <a:extLst>
              <a:ext uri="{FF2B5EF4-FFF2-40B4-BE49-F238E27FC236}">
                <a16:creationId xmlns:a16="http://schemas.microsoft.com/office/drawing/2014/main" id="{E9E931D7-D57F-6241-986A-EF60D9E8EC2C}"/>
              </a:ext>
            </a:extLst>
          </p:cNvPr>
          <p:cNvSpPr>
            <a:spLocks noGrp="1"/>
          </p:cNvSpPr>
          <p:nvPr>
            <p:ph type="sldNum" sz="quarter" idx="12"/>
          </p:nvPr>
        </p:nvSpPr>
        <p:spPr/>
        <p:txBody>
          <a:bodyPr/>
          <a:lstStyle>
            <a:lvl1pPr>
              <a:defRPr/>
            </a:lvl1pPr>
          </a:lstStyle>
          <a:p>
            <a:r>
              <a:rPr lang="en-US" altLang="en-US"/>
              <a:t>Slide </a:t>
            </a:r>
            <a:fld id="{7635A783-D0CC-4F3E-A4FE-C729CE6B7CBB}" type="slidenum">
              <a:rPr lang="en-US" altLang="en-US"/>
              <a:pPr/>
              <a:t>‹#›</a:t>
            </a:fld>
            <a:endParaRPr lang="en-US" altLang="en-US"/>
          </a:p>
        </p:txBody>
      </p:sp>
    </p:spTree>
    <p:extLst>
      <p:ext uri="{BB962C8B-B14F-4D97-AF65-F5344CB8AC3E}">
        <p14:creationId xmlns:p14="http://schemas.microsoft.com/office/powerpoint/2010/main" val="7895028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E864C-AEB1-E78D-BD22-E304D160560C}"/>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F3CFFE9-B245-BE7C-93CD-7866995F4924}"/>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D5CB2EF-79C6-268A-0A2E-B925BBD1C9EE}"/>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C4DC6FF-15B3-94EF-43F2-DB4F6E2BE080}"/>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01865F3-3644-C65C-97DE-D15DC491DC42}"/>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2FFA93C-3E65-6E01-AF41-EAA024B5A6A0}"/>
              </a:ext>
            </a:extLst>
          </p:cNvPr>
          <p:cNvSpPr>
            <a:spLocks noGrp="1"/>
          </p:cNvSpPr>
          <p:nvPr>
            <p:ph type="dt" sz="half" idx="10"/>
          </p:nvPr>
        </p:nvSpPr>
        <p:spPr/>
        <p:txBody>
          <a:bodyPr/>
          <a:lstStyle>
            <a:lvl1pPr>
              <a:defRPr/>
            </a:lvl1pPr>
          </a:lstStyle>
          <a:p>
            <a:r>
              <a:rPr lang="en-US" altLang="en-US"/>
              <a:t>March 2006</a:t>
            </a:r>
          </a:p>
        </p:txBody>
      </p:sp>
      <p:sp>
        <p:nvSpPr>
          <p:cNvPr id="8" name="Footer Placeholder 7">
            <a:extLst>
              <a:ext uri="{FF2B5EF4-FFF2-40B4-BE49-F238E27FC236}">
                <a16:creationId xmlns:a16="http://schemas.microsoft.com/office/drawing/2014/main" id="{2DB7F3B9-3543-7E13-B858-6471FFEC4E62}"/>
              </a:ext>
            </a:extLst>
          </p:cNvPr>
          <p:cNvSpPr>
            <a:spLocks noGrp="1"/>
          </p:cNvSpPr>
          <p:nvPr>
            <p:ph type="ftr" sz="quarter" idx="11"/>
          </p:nvPr>
        </p:nvSpPr>
        <p:spPr/>
        <p:txBody>
          <a:bodyPr/>
          <a:lstStyle>
            <a:lvl1pPr>
              <a:defRPr/>
            </a:lvl1pPr>
          </a:lstStyle>
          <a:p>
            <a:r>
              <a:rPr lang="en-US" altLang="en-US"/>
              <a:t>Dr. Michael D. Foegelle, ETS-Lindgren</a:t>
            </a:r>
          </a:p>
        </p:txBody>
      </p:sp>
      <p:sp>
        <p:nvSpPr>
          <p:cNvPr id="9" name="Slide Number Placeholder 8">
            <a:extLst>
              <a:ext uri="{FF2B5EF4-FFF2-40B4-BE49-F238E27FC236}">
                <a16:creationId xmlns:a16="http://schemas.microsoft.com/office/drawing/2014/main" id="{8A2FEDBB-085B-5D7A-27C0-263E8E86B82D}"/>
              </a:ext>
            </a:extLst>
          </p:cNvPr>
          <p:cNvSpPr>
            <a:spLocks noGrp="1"/>
          </p:cNvSpPr>
          <p:nvPr>
            <p:ph type="sldNum" sz="quarter" idx="12"/>
          </p:nvPr>
        </p:nvSpPr>
        <p:spPr/>
        <p:txBody>
          <a:bodyPr/>
          <a:lstStyle>
            <a:lvl1pPr>
              <a:defRPr/>
            </a:lvl1pPr>
          </a:lstStyle>
          <a:p>
            <a:r>
              <a:rPr lang="en-US" altLang="en-US"/>
              <a:t>Slide </a:t>
            </a:r>
            <a:fld id="{520CEB23-324D-4525-B247-9B189B519C95}" type="slidenum">
              <a:rPr lang="en-US" altLang="en-US"/>
              <a:pPr/>
              <a:t>‹#›</a:t>
            </a:fld>
            <a:endParaRPr lang="en-US" altLang="en-US"/>
          </a:p>
        </p:txBody>
      </p:sp>
    </p:spTree>
    <p:extLst>
      <p:ext uri="{BB962C8B-B14F-4D97-AF65-F5344CB8AC3E}">
        <p14:creationId xmlns:p14="http://schemas.microsoft.com/office/powerpoint/2010/main" val="3155000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37512-6253-34ED-839E-D6C337E70D4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EFD1A6D-9777-25FD-1075-D5DCB9EAAB77}"/>
              </a:ext>
            </a:extLst>
          </p:cNvPr>
          <p:cNvSpPr>
            <a:spLocks noGrp="1"/>
          </p:cNvSpPr>
          <p:nvPr>
            <p:ph type="dt" sz="half" idx="10"/>
          </p:nvPr>
        </p:nvSpPr>
        <p:spPr/>
        <p:txBody>
          <a:bodyPr/>
          <a:lstStyle>
            <a:lvl1pPr>
              <a:defRPr/>
            </a:lvl1pPr>
          </a:lstStyle>
          <a:p>
            <a:r>
              <a:rPr lang="en-US" altLang="en-US"/>
              <a:t>March 2006</a:t>
            </a:r>
          </a:p>
        </p:txBody>
      </p:sp>
      <p:sp>
        <p:nvSpPr>
          <p:cNvPr id="4" name="Footer Placeholder 3">
            <a:extLst>
              <a:ext uri="{FF2B5EF4-FFF2-40B4-BE49-F238E27FC236}">
                <a16:creationId xmlns:a16="http://schemas.microsoft.com/office/drawing/2014/main" id="{B7A0D141-BA72-FD4D-87CB-F65621CE1F97}"/>
              </a:ext>
            </a:extLst>
          </p:cNvPr>
          <p:cNvSpPr>
            <a:spLocks noGrp="1"/>
          </p:cNvSpPr>
          <p:nvPr>
            <p:ph type="ftr" sz="quarter" idx="11"/>
          </p:nvPr>
        </p:nvSpPr>
        <p:spPr/>
        <p:txBody>
          <a:bodyPr/>
          <a:lstStyle>
            <a:lvl1pPr>
              <a:defRPr/>
            </a:lvl1pPr>
          </a:lstStyle>
          <a:p>
            <a:r>
              <a:rPr lang="en-US" altLang="en-US"/>
              <a:t>Dr. Michael D. Foegelle, ETS-Lindgren</a:t>
            </a:r>
          </a:p>
        </p:txBody>
      </p:sp>
      <p:sp>
        <p:nvSpPr>
          <p:cNvPr id="5" name="Slide Number Placeholder 4">
            <a:extLst>
              <a:ext uri="{FF2B5EF4-FFF2-40B4-BE49-F238E27FC236}">
                <a16:creationId xmlns:a16="http://schemas.microsoft.com/office/drawing/2014/main" id="{1F46935D-4F21-638B-A87E-BC842945470F}"/>
              </a:ext>
            </a:extLst>
          </p:cNvPr>
          <p:cNvSpPr>
            <a:spLocks noGrp="1"/>
          </p:cNvSpPr>
          <p:nvPr>
            <p:ph type="sldNum" sz="quarter" idx="12"/>
          </p:nvPr>
        </p:nvSpPr>
        <p:spPr/>
        <p:txBody>
          <a:bodyPr/>
          <a:lstStyle>
            <a:lvl1pPr>
              <a:defRPr/>
            </a:lvl1pPr>
          </a:lstStyle>
          <a:p>
            <a:r>
              <a:rPr lang="en-US" altLang="en-US"/>
              <a:t>Slide </a:t>
            </a:r>
            <a:fld id="{89CDDB0A-A11D-4F8D-8568-6C70657C3FEF}" type="slidenum">
              <a:rPr lang="en-US" altLang="en-US"/>
              <a:pPr/>
              <a:t>‹#›</a:t>
            </a:fld>
            <a:endParaRPr lang="en-US" altLang="en-US"/>
          </a:p>
        </p:txBody>
      </p:sp>
    </p:spTree>
    <p:extLst>
      <p:ext uri="{BB962C8B-B14F-4D97-AF65-F5344CB8AC3E}">
        <p14:creationId xmlns:p14="http://schemas.microsoft.com/office/powerpoint/2010/main" val="2898018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BE5CE3-88CB-DBB7-9DA8-D5C4C499416D}"/>
              </a:ext>
            </a:extLst>
          </p:cNvPr>
          <p:cNvSpPr>
            <a:spLocks noGrp="1"/>
          </p:cNvSpPr>
          <p:nvPr>
            <p:ph type="dt" sz="half" idx="10"/>
          </p:nvPr>
        </p:nvSpPr>
        <p:spPr/>
        <p:txBody>
          <a:bodyPr/>
          <a:lstStyle>
            <a:lvl1pPr>
              <a:defRPr/>
            </a:lvl1pPr>
          </a:lstStyle>
          <a:p>
            <a:r>
              <a:rPr lang="en-US" altLang="en-US"/>
              <a:t>March 2006</a:t>
            </a:r>
          </a:p>
        </p:txBody>
      </p:sp>
      <p:sp>
        <p:nvSpPr>
          <p:cNvPr id="3" name="Footer Placeholder 2">
            <a:extLst>
              <a:ext uri="{FF2B5EF4-FFF2-40B4-BE49-F238E27FC236}">
                <a16:creationId xmlns:a16="http://schemas.microsoft.com/office/drawing/2014/main" id="{89B7A58F-6B19-5418-B796-6F48E07AF295}"/>
              </a:ext>
            </a:extLst>
          </p:cNvPr>
          <p:cNvSpPr>
            <a:spLocks noGrp="1"/>
          </p:cNvSpPr>
          <p:nvPr>
            <p:ph type="ftr" sz="quarter" idx="11"/>
          </p:nvPr>
        </p:nvSpPr>
        <p:spPr/>
        <p:txBody>
          <a:bodyPr/>
          <a:lstStyle>
            <a:lvl1pPr>
              <a:defRPr/>
            </a:lvl1pPr>
          </a:lstStyle>
          <a:p>
            <a:r>
              <a:rPr lang="en-US" altLang="en-US"/>
              <a:t>Dr. Michael D. Foegelle, ETS-Lindgren</a:t>
            </a:r>
          </a:p>
        </p:txBody>
      </p:sp>
      <p:sp>
        <p:nvSpPr>
          <p:cNvPr id="4" name="Slide Number Placeholder 3">
            <a:extLst>
              <a:ext uri="{FF2B5EF4-FFF2-40B4-BE49-F238E27FC236}">
                <a16:creationId xmlns:a16="http://schemas.microsoft.com/office/drawing/2014/main" id="{D5DC9E32-4CF6-7D91-A038-D95D2F617443}"/>
              </a:ext>
            </a:extLst>
          </p:cNvPr>
          <p:cNvSpPr>
            <a:spLocks noGrp="1"/>
          </p:cNvSpPr>
          <p:nvPr>
            <p:ph type="sldNum" sz="quarter" idx="12"/>
          </p:nvPr>
        </p:nvSpPr>
        <p:spPr/>
        <p:txBody>
          <a:bodyPr/>
          <a:lstStyle>
            <a:lvl1pPr>
              <a:defRPr/>
            </a:lvl1pPr>
          </a:lstStyle>
          <a:p>
            <a:r>
              <a:rPr lang="en-US" altLang="en-US"/>
              <a:t>Slide </a:t>
            </a:r>
            <a:fld id="{B73CD072-30E5-4576-A19E-49A15ACD9E6A}" type="slidenum">
              <a:rPr lang="en-US" altLang="en-US"/>
              <a:pPr/>
              <a:t>‹#›</a:t>
            </a:fld>
            <a:endParaRPr lang="en-US" altLang="en-US"/>
          </a:p>
        </p:txBody>
      </p:sp>
    </p:spTree>
    <p:extLst>
      <p:ext uri="{BB962C8B-B14F-4D97-AF65-F5344CB8AC3E}">
        <p14:creationId xmlns:p14="http://schemas.microsoft.com/office/powerpoint/2010/main" val="2743106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C296E-1021-33F3-64AA-5E225B91AF5C}"/>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495C53B-4509-2269-E47B-7D9EBD2DCB30}"/>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4CF8F1D-D52A-934D-4417-615AB78FDA8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9E7FF0-E1C7-203A-7411-E5B8142A5A95}"/>
              </a:ext>
            </a:extLst>
          </p:cNvPr>
          <p:cNvSpPr>
            <a:spLocks noGrp="1"/>
          </p:cNvSpPr>
          <p:nvPr>
            <p:ph type="dt" sz="half" idx="10"/>
          </p:nvPr>
        </p:nvSpPr>
        <p:spPr/>
        <p:txBody>
          <a:bodyPr/>
          <a:lstStyle>
            <a:lvl1pPr>
              <a:defRPr/>
            </a:lvl1pPr>
          </a:lstStyle>
          <a:p>
            <a:r>
              <a:rPr lang="en-US" altLang="en-US"/>
              <a:t>March 2006</a:t>
            </a:r>
          </a:p>
        </p:txBody>
      </p:sp>
      <p:sp>
        <p:nvSpPr>
          <p:cNvPr id="6" name="Footer Placeholder 5">
            <a:extLst>
              <a:ext uri="{FF2B5EF4-FFF2-40B4-BE49-F238E27FC236}">
                <a16:creationId xmlns:a16="http://schemas.microsoft.com/office/drawing/2014/main" id="{6CCAAC20-ACA8-A426-44BA-01CB2E6519E0}"/>
              </a:ext>
            </a:extLst>
          </p:cNvPr>
          <p:cNvSpPr>
            <a:spLocks noGrp="1"/>
          </p:cNvSpPr>
          <p:nvPr>
            <p:ph type="ftr" sz="quarter" idx="11"/>
          </p:nvPr>
        </p:nvSpPr>
        <p:spPr/>
        <p:txBody>
          <a:bodyPr/>
          <a:lstStyle>
            <a:lvl1pPr>
              <a:defRPr/>
            </a:lvl1pPr>
          </a:lstStyle>
          <a:p>
            <a:r>
              <a:rPr lang="en-US" altLang="en-US"/>
              <a:t>Dr. Michael D. Foegelle, ETS-Lindgren</a:t>
            </a:r>
          </a:p>
        </p:txBody>
      </p:sp>
      <p:sp>
        <p:nvSpPr>
          <p:cNvPr id="7" name="Slide Number Placeholder 6">
            <a:extLst>
              <a:ext uri="{FF2B5EF4-FFF2-40B4-BE49-F238E27FC236}">
                <a16:creationId xmlns:a16="http://schemas.microsoft.com/office/drawing/2014/main" id="{14698982-50A8-8406-F939-25E55E3C200D}"/>
              </a:ext>
            </a:extLst>
          </p:cNvPr>
          <p:cNvSpPr>
            <a:spLocks noGrp="1"/>
          </p:cNvSpPr>
          <p:nvPr>
            <p:ph type="sldNum" sz="quarter" idx="12"/>
          </p:nvPr>
        </p:nvSpPr>
        <p:spPr/>
        <p:txBody>
          <a:bodyPr/>
          <a:lstStyle>
            <a:lvl1pPr>
              <a:defRPr/>
            </a:lvl1pPr>
          </a:lstStyle>
          <a:p>
            <a:r>
              <a:rPr lang="en-US" altLang="en-US"/>
              <a:t>Slide </a:t>
            </a:r>
            <a:fld id="{E0D7EA4D-77A4-459A-97E3-01492ED328D8}" type="slidenum">
              <a:rPr lang="en-US" altLang="en-US"/>
              <a:pPr/>
              <a:t>‹#›</a:t>
            </a:fld>
            <a:endParaRPr lang="en-US" altLang="en-US"/>
          </a:p>
        </p:txBody>
      </p:sp>
    </p:spTree>
    <p:extLst>
      <p:ext uri="{BB962C8B-B14F-4D97-AF65-F5344CB8AC3E}">
        <p14:creationId xmlns:p14="http://schemas.microsoft.com/office/powerpoint/2010/main" val="3568855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0F5AD-999E-C1CC-E645-24F186361B7A}"/>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6F0C8D4-9A6D-67BE-B6DA-1FEEDCB3E568}"/>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847C21B-263A-4487-BED6-475A58B3B7DF}"/>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7579D4-6342-5D9B-0BC1-1BD8F4D92154}"/>
              </a:ext>
            </a:extLst>
          </p:cNvPr>
          <p:cNvSpPr>
            <a:spLocks noGrp="1"/>
          </p:cNvSpPr>
          <p:nvPr>
            <p:ph type="dt" sz="half" idx="10"/>
          </p:nvPr>
        </p:nvSpPr>
        <p:spPr/>
        <p:txBody>
          <a:bodyPr/>
          <a:lstStyle>
            <a:lvl1pPr>
              <a:defRPr/>
            </a:lvl1pPr>
          </a:lstStyle>
          <a:p>
            <a:r>
              <a:rPr lang="en-US" altLang="en-US"/>
              <a:t>March 2006</a:t>
            </a:r>
          </a:p>
        </p:txBody>
      </p:sp>
      <p:sp>
        <p:nvSpPr>
          <p:cNvPr id="6" name="Footer Placeholder 5">
            <a:extLst>
              <a:ext uri="{FF2B5EF4-FFF2-40B4-BE49-F238E27FC236}">
                <a16:creationId xmlns:a16="http://schemas.microsoft.com/office/drawing/2014/main" id="{1176CC5D-5A71-AF15-79FB-C75B733C659F}"/>
              </a:ext>
            </a:extLst>
          </p:cNvPr>
          <p:cNvSpPr>
            <a:spLocks noGrp="1"/>
          </p:cNvSpPr>
          <p:nvPr>
            <p:ph type="ftr" sz="quarter" idx="11"/>
          </p:nvPr>
        </p:nvSpPr>
        <p:spPr/>
        <p:txBody>
          <a:bodyPr/>
          <a:lstStyle>
            <a:lvl1pPr>
              <a:defRPr/>
            </a:lvl1pPr>
          </a:lstStyle>
          <a:p>
            <a:r>
              <a:rPr lang="en-US" altLang="en-US"/>
              <a:t>Dr. Michael D. Foegelle, ETS-Lindgren</a:t>
            </a:r>
          </a:p>
        </p:txBody>
      </p:sp>
      <p:sp>
        <p:nvSpPr>
          <p:cNvPr id="7" name="Slide Number Placeholder 6">
            <a:extLst>
              <a:ext uri="{FF2B5EF4-FFF2-40B4-BE49-F238E27FC236}">
                <a16:creationId xmlns:a16="http://schemas.microsoft.com/office/drawing/2014/main" id="{9B256FAF-54D0-B1D9-273E-E988B9CBB4C7}"/>
              </a:ext>
            </a:extLst>
          </p:cNvPr>
          <p:cNvSpPr>
            <a:spLocks noGrp="1"/>
          </p:cNvSpPr>
          <p:nvPr>
            <p:ph type="sldNum" sz="quarter" idx="12"/>
          </p:nvPr>
        </p:nvSpPr>
        <p:spPr/>
        <p:txBody>
          <a:bodyPr/>
          <a:lstStyle>
            <a:lvl1pPr>
              <a:defRPr/>
            </a:lvl1pPr>
          </a:lstStyle>
          <a:p>
            <a:r>
              <a:rPr lang="en-US" altLang="en-US"/>
              <a:t>Slide </a:t>
            </a:r>
            <a:fld id="{8B8DC00F-025E-4F70-8510-2A8E1C1CCE4D}" type="slidenum">
              <a:rPr lang="en-US" altLang="en-US"/>
              <a:pPr/>
              <a:t>‹#›</a:t>
            </a:fld>
            <a:endParaRPr lang="en-US" altLang="en-US"/>
          </a:p>
        </p:txBody>
      </p:sp>
    </p:spTree>
    <p:extLst>
      <p:ext uri="{BB962C8B-B14F-4D97-AF65-F5344CB8AC3E}">
        <p14:creationId xmlns:p14="http://schemas.microsoft.com/office/powerpoint/2010/main" val="2690268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0" name="Rectangle 16">
            <a:extLst>
              <a:ext uri="{FF2B5EF4-FFF2-40B4-BE49-F238E27FC236}">
                <a16:creationId xmlns:a16="http://schemas.microsoft.com/office/drawing/2014/main" id="{EDA257C8-2629-E43E-ABB1-1F59F0101129}"/>
              </a:ext>
            </a:extLst>
          </p:cNvPr>
          <p:cNvSpPr>
            <a:spLocks noGrp="1" noChangeArrowheads="1"/>
          </p:cNvSpPr>
          <p:nvPr>
            <p:ph type="title"/>
          </p:nvPr>
        </p:nvSpPr>
        <p:spPr bwMode="auto">
          <a:xfrm>
            <a:off x="685800" y="685800"/>
            <a:ext cx="7772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1041" name="Rectangle 17">
            <a:extLst>
              <a:ext uri="{FF2B5EF4-FFF2-40B4-BE49-F238E27FC236}">
                <a16:creationId xmlns:a16="http://schemas.microsoft.com/office/drawing/2014/main" id="{D6A16E16-1B03-D16B-24E9-CFEE9DF9A362}"/>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42" name="Rectangle 18">
            <a:extLst>
              <a:ext uri="{FF2B5EF4-FFF2-40B4-BE49-F238E27FC236}">
                <a16:creationId xmlns:a16="http://schemas.microsoft.com/office/drawing/2014/main" id="{8F5616B2-044D-41CE-9ECE-D7CF00ACA260}"/>
              </a:ext>
            </a:extLst>
          </p:cNvPr>
          <p:cNvSpPr>
            <a:spLocks noGrp="1" noChangeArrowheads="1"/>
          </p:cNvSpPr>
          <p:nvPr>
            <p:ph type="dt" sz="half" idx="2"/>
          </p:nvPr>
        </p:nvSpPr>
        <p:spPr bwMode="auto">
          <a:xfrm>
            <a:off x="696913" y="334963"/>
            <a:ext cx="10668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b" anchorCtr="0" compatLnSpc="1">
            <a:prstTxWarp prst="textNoShape">
              <a:avLst/>
            </a:prstTxWarp>
            <a:spAutoFit/>
          </a:bodyPr>
          <a:lstStyle>
            <a:lvl1pPr eaLnBrk="0" hangingPunct="0">
              <a:defRPr sz="1800" b="1"/>
            </a:lvl1pPr>
          </a:lstStyle>
          <a:p>
            <a:r>
              <a:rPr lang="en-US" altLang="en-US"/>
              <a:t>March 2006</a:t>
            </a:r>
          </a:p>
        </p:txBody>
      </p:sp>
      <p:sp>
        <p:nvSpPr>
          <p:cNvPr id="1043" name="Rectangle 19">
            <a:extLst>
              <a:ext uri="{FF2B5EF4-FFF2-40B4-BE49-F238E27FC236}">
                <a16:creationId xmlns:a16="http://schemas.microsoft.com/office/drawing/2014/main" id="{FCDE9182-41F2-362B-5CFA-51DD93AC0935}"/>
              </a:ext>
            </a:extLst>
          </p:cNvPr>
          <p:cNvSpPr>
            <a:spLocks noGrp="1" noChangeArrowheads="1"/>
          </p:cNvSpPr>
          <p:nvPr>
            <p:ph type="ftr" sz="quarter" idx="3"/>
          </p:nvPr>
        </p:nvSpPr>
        <p:spPr bwMode="auto">
          <a:xfrm>
            <a:off x="8077200" y="6475413"/>
            <a:ext cx="466725"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r" eaLnBrk="0" hangingPunct="0">
              <a:defRPr sz="1200"/>
            </a:lvl1pPr>
          </a:lstStyle>
          <a:p>
            <a:r>
              <a:rPr lang="en-US" altLang="en-US"/>
              <a:t>Dr. Michael D. Foegelle, ETS-Lindgren</a:t>
            </a:r>
          </a:p>
        </p:txBody>
      </p:sp>
      <p:sp>
        <p:nvSpPr>
          <p:cNvPr id="1044" name="Rectangle 20">
            <a:extLst>
              <a:ext uri="{FF2B5EF4-FFF2-40B4-BE49-F238E27FC236}">
                <a16:creationId xmlns:a16="http://schemas.microsoft.com/office/drawing/2014/main" id="{B8BC9413-B3EF-9847-195B-A147AAD7A1AB}"/>
              </a:ext>
            </a:extLst>
          </p:cNvPr>
          <p:cNvSpPr>
            <a:spLocks noGrp="1" noChangeArrowheads="1"/>
          </p:cNvSpPr>
          <p:nvPr>
            <p:ph type="sldNum" sz="quarter" idx="4"/>
          </p:nvPr>
        </p:nvSpPr>
        <p:spPr bwMode="auto">
          <a:xfrm>
            <a:off x="4344988" y="6475413"/>
            <a:ext cx="530225"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ctr" eaLnBrk="0" hangingPunct="0">
              <a:defRPr sz="1200"/>
            </a:lvl1pPr>
          </a:lstStyle>
          <a:p>
            <a:r>
              <a:rPr lang="en-US" altLang="en-US"/>
              <a:t>Slide </a:t>
            </a:r>
            <a:fld id="{1DB6CAFA-C6A4-43CE-88DE-9A0F4981509A}" type="slidenum">
              <a:rPr lang="en-US" altLang="en-US"/>
              <a:pPr/>
              <a:t>‹#›</a:t>
            </a:fld>
            <a:endParaRPr lang="en-US" altLang="en-US"/>
          </a:p>
        </p:txBody>
      </p:sp>
      <p:sp>
        <p:nvSpPr>
          <p:cNvPr id="1045" name="Rectangle 21">
            <a:extLst>
              <a:ext uri="{FF2B5EF4-FFF2-40B4-BE49-F238E27FC236}">
                <a16:creationId xmlns:a16="http://schemas.microsoft.com/office/drawing/2014/main" id="{ACA807F2-813D-4EFF-2659-E3FD0A892E43}"/>
              </a:ext>
            </a:extLst>
          </p:cNvPr>
          <p:cNvSpPr>
            <a:spLocks noChangeArrowheads="1"/>
          </p:cNvSpPr>
          <p:nvPr userDrawn="1"/>
        </p:nvSpPr>
        <p:spPr bwMode="auto">
          <a:xfrm>
            <a:off x="5086350" y="334963"/>
            <a:ext cx="33591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spAutoFit/>
          </a:bodyPr>
          <a:lstStyle>
            <a:lvl1pPr>
              <a:defRPr sz="2400">
                <a:solidFill>
                  <a:schemeClr val="tx1"/>
                </a:solidFill>
                <a:latin typeface="Times New Roman" panose="02020603050405020304" pitchFamily="18" charset="0"/>
              </a:defRPr>
            </a:lvl1pPr>
            <a:lvl2pPr marL="114300">
              <a:defRPr sz="2400">
                <a:solidFill>
                  <a:schemeClr val="tx1"/>
                </a:solidFill>
                <a:latin typeface="Times New Roman" panose="02020603050405020304" pitchFamily="18" charset="0"/>
              </a:defRPr>
            </a:lvl2pPr>
            <a:lvl3pPr marL="228600">
              <a:defRPr sz="2400">
                <a:solidFill>
                  <a:schemeClr val="tx1"/>
                </a:solidFill>
                <a:latin typeface="Times New Roman" panose="02020603050405020304" pitchFamily="18" charset="0"/>
              </a:defRPr>
            </a:lvl3pPr>
            <a:lvl4pPr marL="342900">
              <a:defRPr sz="2400">
                <a:solidFill>
                  <a:schemeClr val="tx1"/>
                </a:solidFill>
                <a:latin typeface="Times New Roman" panose="02020603050405020304" pitchFamily="18" charset="0"/>
              </a:defRPr>
            </a:lvl4pPr>
            <a:lvl5pPr marL="457200">
              <a:defRPr sz="2400">
                <a:solidFill>
                  <a:schemeClr val="tx1"/>
                </a:solidFill>
                <a:latin typeface="Times New Roman" panose="02020603050405020304" pitchFamily="18" charset="0"/>
              </a:defRPr>
            </a:lvl5pPr>
            <a:lvl6pPr marL="914400" fontAlgn="base">
              <a:spcBef>
                <a:spcPct val="0"/>
              </a:spcBef>
              <a:spcAft>
                <a:spcPct val="0"/>
              </a:spcAft>
              <a:defRPr sz="2400">
                <a:solidFill>
                  <a:schemeClr val="tx1"/>
                </a:solidFill>
                <a:latin typeface="Times New Roman" panose="02020603050405020304" pitchFamily="18" charset="0"/>
              </a:defRPr>
            </a:lvl6pPr>
            <a:lvl7pPr marL="1371600" fontAlgn="base">
              <a:spcBef>
                <a:spcPct val="0"/>
              </a:spcBef>
              <a:spcAft>
                <a:spcPct val="0"/>
              </a:spcAft>
              <a:defRPr sz="2400">
                <a:solidFill>
                  <a:schemeClr val="tx1"/>
                </a:solidFill>
                <a:latin typeface="Times New Roman" panose="02020603050405020304" pitchFamily="18" charset="0"/>
              </a:defRPr>
            </a:lvl7pPr>
            <a:lvl8pPr marL="1828800" fontAlgn="base">
              <a:spcBef>
                <a:spcPct val="0"/>
              </a:spcBef>
              <a:spcAft>
                <a:spcPct val="0"/>
              </a:spcAft>
              <a:defRPr sz="2400">
                <a:solidFill>
                  <a:schemeClr val="tx1"/>
                </a:solidFill>
                <a:latin typeface="Times New Roman" panose="02020603050405020304" pitchFamily="18" charset="0"/>
              </a:defRPr>
            </a:lvl8pPr>
            <a:lvl9pPr marL="2286000" fontAlgn="base">
              <a:spcBef>
                <a:spcPct val="0"/>
              </a:spcBef>
              <a:spcAft>
                <a:spcPct val="0"/>
              </a:spcAft>
              <a:defRPr sz="2400">
                <a:solidFill>
                  <a:schemeClr val="tx1"/>
                </a:solidFill>
                <a:latin typeface="Times New Roman" panose="02020603050405020304" pitchFamily="18" charset="0"/>
              </a:defRPr>
            </a:lvl9pPr>
          </a:lstStyle>
          <a:p>
            <a:pPr lvl="4" algn="r" eaLnBrk="0" hangingPunct="0"/>
            <a:r>
              <a:rPr lang="en-US" altLang="en-US" sz="1800" b="1"/>
              <a:t>Doc.:  IEEE 802.11-06/0333r0</a:t>
            </a:r>
          </a:p>
        </p:txBody>
      </p:sp>
      <p:sp>
        <p:nvSpPr>
          <p:cNvPr id="1046" name="Line 22">
            <a:extLst>
              <a:ext uri="{FF2B5EF4-FFF2-40B4-BE49-F238E27FC236}">
                <a16:creationId xmlns:a16="http://schemas.microsoft.com/office/drawing/2014/main" id="{3DC9A8C2-CD63-F9F1-D15E-CE6DAE3560E0}"/>
              </a:ext>
            </a:extLst>
          </p:cNvPr>
          <p:cNvSpPr>
            <a:spLocks noChangeShapeType="1"/>
          </p:cNvSpPr>
          <p:nvPr userDrawn="1"/>
        </p:nvSpPr>
        <p:spPr bwMode="auto">
          <a:xfrm>
            <a:off x="685800" y="609600"/>
            <a:ext cx="7772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7" name="Rectangle 23">
            <a:extLst>
              <a:ext uri="{FF2B5EF4-FFF2-40B4-BE49-F238E27FC236}">
                <a16:creationId xmlns:a16="http://schemas.microsoft.com/office/drawing/2014/main" id="{842C972F-4764-D531-2027-3E2ECA9E2945}"/>
              </a:ext>
            </a:extLst>
          </p:cNvPr>
          <p:cNvSpPr>
            <a:spLocks noChangeArrowheads="1"/>
          </p:cNvSpPr>
          <p:nvPr userDrawn="1"/>
        </p:nvSpPr>
        <p:spPr bwMode="auto">
          <a:xfrm>
            <a:off x="685800" y="6475413"/>
            <a:ext cx="711200"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eaLnBrk="0" hangingPunct="0"/>
            <a:r>
              <a:rPr lang="en-US" altLang="en-US" sz="1200"/>
              <a:t>Submission</a:t>
            </a:r>
          </a:p>
        </p:txBody>
      </p:sp>
      <p:sp>
        <p:nvSpPr>
          <p:cNvPr id="1048" name="Line 24">
            <a:extLst>
              <a:ext uri="{FF2B5EF4-FFF2-40B4-BE49-F238E27FC236}">
                <a16:creationId xmlns:a16="http://schemas.microsoft.com/office/drawing/2014/main" id="{EC87AC2E-C08E-2283-5DD3-370403CB1651}"/>
              </a:ext>
            </a:extLst>
          </p:cNvPr>
          <p:cNvSpPr>
            <a:spLocks noChangeShapeType="1"/>
          </p:cNvSpPr>
          <p:nvPr userDrawn="1"/>
        </p:nvSpPr>
        <p:spPr bwMode="auto">
          <a:xfrm>
            <a:off x="685800" y="6477000"/>
            <a:ext cx="78486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fontAlgn="base">
        <a:spcBef>
          <a:spcPct val="0"/>
        </a:spcBef>
        <a:spcAft>
          <a:spcPct val="0"/>
        </a:spcAft>
        <a:defRPr sz="3200" b="1" kern="1200">
          <a:solidFill>
            <a:schemeClr val="tx2"/>
          </a:solidFill>
          <a:latin typeface="+mj-lt"/>
          <a:ea typeface="+mj-ea"/>
          <a:cs typeface="+mj-cs"/>
        </a:defRPr>
      </a:lvl1pPr>
      <a:lvl2pPr algn="ctr" rtl="0" fontAlgn="base">
        <a:spcBef>
          <a:spcPct val="0"/>
        </a:spcBef>
        <a:spcAft>
          <a:spcPct val="0"/>
        </a:spcAft>
        <a:defRPr sz="3200" b="1">
          <a:solidFill>
            <a:schemeClr val="tx2"/>
          </a:solidFill>
          <a:latin typeface="Times New Roman" panose="02020603050405020304" pitchFamily="18" charset="0"/>
        </a:defRPr>
      </a:lvl2pPr>
      <a:lvl3pPr algn="ctr" rtl="0" fontAlgn="base">
        <a:spcBef>
          <a:spcPct val="0"/>
        </a:spcBef>
        <a:spcAft>
          <a:spcPct val="0"/>
        </a:spcAft>
        <a:defRPr sz="3200" b="1">
          <a:solidFill>
            <a:schemeClr val="tx2"/>
          </a:solidFill>
          <a:latin typeface="Times New Roman" panose="02020603050405020304" pitchFamily="18" charset="0"/>
        </a:defRPr>
      </a:lvl3pPr>
      <a:lvl4pPr algn="ctr" rtl="0" fontAlgn="base">
        <a:spcBef>
          <a:spcPct val="0"/>
        </a:spcBef>
        <a:spcAft>
          <a:spcPct val="0"/>
        </a:spcAft>
        <a:defRPr sz="3200" b="1">
          <a:solidFill>
            <a:schemeClr val="tx2"/>
          </a:solidFill>
          <a:latin typeface="Times New Roman" panose="02020603050405020304" pitchFamily="18" charset="0"/>
        </a:defRPr>
      </a:lvl4pPr>
      <a:lvl5pPr algn="ctr" rtl="0" fontAlgn="base">
        <a:spcBef>
          <a:spcPct val="0"/>
        </a:spcBef>
        <a:spcAft>
          <a:spcPct val="0"/>
        </a:spcAft>
        <a:defRPr sz="3200" b="1">
          <a:solidFill>
            <a:schemeClr val="tx2"/>
          </a:solidFill>
          <a:latin typeface="Times New Roman" panose="02020603050405020304" pitchFamily="18" charset="0"/>
        </a:defRPr>
      </a:lvl5pPr>
      <a:lvl6pPr marL="457200" algn="ctr" rtl="0" fontAlgn="base">
        <a:spcBef>
          <a:spcPct val="0"/>
        </a:spcBef>
        <a:spcAft>
          <a:spcPct val="0"/>
        </a:spcAft>
        <a:defRPr sz="3200" b="1">
          <a:solidFill>
            <a:schemeClr val="tx2"/>
          </a:solidFill>
          <a:latin typeface="Times New Roman" panose="02020603050405020304" pitchFamily="18" charset="0"/>
        </a:defRPr>
      </a:lvl6pPr>
      <a:lvl7pPr marL="914400" algn="ctr" rtl="0" fontAlgn="base">
        <a:spcBef>
          <a:spcPct val="0"/>
        </a:spcBef>
        <a:spcAft>
          <a:spcPct val="0"/>
        </a:spcAft>
        <a:defRPr sz="3200" b="1">
          <a:solidFill>
            <a:schemeClr val="tx2"/>
          </a:solidFill>
          <a:latin typeface="Times New Roman" panose="02020603050405020304" pitchFamily="18" charset="0"/>
        </a:defRPr>
      </a:lvl7pPr>
      <a:lvl8pPr marL="1371600" algn="ctr" rtl="0" fontAlgn="base">
        <a:spcBef>
          <a:spcPct val="0"/>
        </a:spcBef>
        <a:spcAft>
          <a:spcPct val="0"/>
        </a:spcAft>
        <a:defRPr sz="3200" b="1">
          <a:solidFill>
            <a:schemeClr val="tx2"/>
          </a:solidFill>
          <a:latin typeface="Times New Roman" panose="02020603050405020304" pitchFamily="18" charset="0"/>
        </a:defRPr>
      </a:lvl8pPr>
      <a:lvl9pPr marL="1828800" algn="ctr" rtl="0" fontAlgn="base">
        <a:spcBef>
          <a:spcPct val="0"/>
        </a:spcBef>
        <a:spcAft>
          <a:spcPct val="0"/>
        </a:spcAft>
        <a:defRPr sz="3200" b="1">
          <a:solidFill>
            <a:schemeClr val="tx2"/>
          </a:solidFill>
          <a:latin typeface="Times New Roman" panose="02020603050405020304" pitchFamily="18" charset="0"/>
        </a:defRPr>
      </a:lvl9pPr>
    </p:titleStyle>
    <p:bodyStyle>
      <a:lvl1pPr marL="342900" indent="-342900" algn="l" rtl="0" fontAlgn="base">
        <a:spcBef>
          <a:spcPct val="20000"/>
        </a:spcBef>
        <a:spcAft>
          <a:spcPct val="0"/>
        </a:spcAft>
        <a:buChar char="•"/>
        <a:defRPr sz="2400" b="1" kern="1200">
          <a:solidFill>
            <a:schemeClr val="tx1"/>
          </a:solidFill>
          <a:latin typeface="+mn-lt"/>
          <a:ea typeface="+mn-ea"/>
          <a:cs typeface="+mn-cs"/>
        </a:defRPr>
      </a:lvl1pPr>
      <a:lvl2pPr marL="742950" indent="-285750" algn="l" rtl="0" fontAlgn="base">
        <a:spcBef>
          <a:spcPct val="20000"/>
        </a:spcBef>
        <a:spcAft>
          <a:spcPct val="0"/>
        </a:spcAft>
        <a:buChar char="–"/>
        <a:defRPr sz="2000" kern="1200">
          <a:solidFill>
            <a:schemeClr val="tx1"/>
          </a:solidFill>
          <a:latin typeface="+mn-lt"/>
          <a:ea typeface="+mn-ea"/>
          <a:cs typeface="+mn-cs"/>
        </a:defRPr>
      </a:lvl2pPr>
      <a:lvl3pPr marL="1087438" indent="-228600" algn="l" rtl="0" fontAlgn="base">
        <a:spcBef>
          <a:spcPct val="20000"/>
        </a:spcBef>
        <a:spcAft>
          <a:spcPct val="0"/>
        </a:spcAft>
        <a:buChar char="•"/>
        <a:defRPr kern="1200">
          <a:solidFill>
            <a:schemeClr val="tx1"/>
          </a:solidFill>
          <a:latin typeface="+mn-lt"/>
          <a:ea typeface="+mn-ea"/>
          <a:cs typeface="+mn-cs"/>
        </a:defRPr>
      </a:lvl3pPr>
      <a:lvl4pPr marL="1430338" indent="-228600" algn="l" rtl="0" fontAlgn="base">
        <a:spcBef>
          <a:spcPct val="20000"/>
        </a:spcBef>
        <a:spcAft>
          <a:spcPct val="0"/>
        </a:spcAft>
        <a:buChar char="–"/>
        <a:defRPr sz="1600" kern="1200">
          <a:solidFill>
            <a:schemeClr val="tx1"/>
          </a:solidFill>
          <a:latin typeface="+mn-lt"/>
          <a:ea typeface="+mn-ea"/>
          <a:cs typeface="+mn-cs"/>
        </a:defRPr>
      </a:lvl4pPr>
      <a:lvl5pPr marL="1773238" indent="-228600" algn="l" rtl="0" fontAlgn="base">
        <a:spcBef>
          <a:spcPct val="20000"/>
        </a:spcBef>
        <a:spcAft>
          <a:spcPct val="0"/>
        </a:spcAft>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tuart.kerry@philips.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wmf"/><Relationship Id="rId5" Type="http://schemas.openxmlformats.org/officeDocument/2006/relationships/oleObject" Target="../embeddings/oleObject1.bin"/><Relationship Id="rId4" Type="http://schemas.openxmlformats.org/officeDocument/2006/relationships/hyperlink" Target="mailto:patcom@ieee.org"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wmf"/><Relationship Id="rId7" Type="http://schemas.openxmlformats.org/officeDocument/2006/relationships/image" Target="../media/image11.wmf"/><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5" Type="http://schemas.openxmlformats.org/officeDocument/2006/relationships/image" Target="../media/image10.wmf"/><Relationship Id="rId4" Type="http://schemas.openxmlformats.org/officeDocument/2006/relationships/oleObject" Target="../embeddings/oleObject4.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3.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image" Target="../media/image14.emf"/><Relationship Id="rId1" Type="http://schemas.openxmlformats.org/officeDocument/2006/relationships/slideLayout" Target="../slideLayouts/slideLayout2.xml"/><Relationship Id="rId4" Type="http://schemas.openxmlformats.org/officeDocument/2006/relationships/image" Target="../media/image15.wmf"/></Relationships>
</file>

<file path=ppt/slides/_rels/slide18.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image" Target="../media/image19.emf"/><Relationship Id="rId5" Type="http://schemas.openxmlformats.org/officeDocument/2006/relationships/image" Target="../media/image18.emf"/><Relationship Id="rId4" Type="http://schemas.openxmlformats.org/officeDocument/2006/relationships/image" Target="../media/image17.emf"/></Relationships>
</file>

<file path=ppt/slides/_rels/slide19.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oleObject" Target="../embeddings/oleObject9.bin"/><Relationship Id="rId1" Type="http://schemas.openxmlformats.org/officeDocument/2006/relationships/slideLayout" Target="../slideLayouts/slideLayout2.xml"/><Relationship Id="rId4" Type="http://schemas.openxmlformats.org/officeDocument/2006/relationships/image" Target="../media/image21.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image" Target="../media/image22.emf"/><Relationship Id="rId7" Type="http://schemas.openxmlformats.org/officeDocument/2006/relationships/image" Target="../media/image18.emf"/><Relationship Id="rId2" Type="http://schemas.openxmlformats.org/officeDocument/2006/relationships/image" Target="../media/image21.emf"/><Relationship Id="rId1" Type="http://schemas.openxmlformats.org/officeDocument/2006/relationships/slideLayout" Target="../slideLayouts/slideLayout2.xml"/><Relationship Id="rId6" Type="http://schemas.openxmlformats.org/officeDocument/2006/relationships/image" Target="../media/image24.wmf"/><Relationship Id="rId5" Type="http://schemas.openxmlformats.org/officeDocument/2006/relationships/image" Target="../media/image23.wmf"/><Relationship Id="rId10" Type="http://schemas.openxmlformats.org/officeDocument/2006/relationships/image" Target="../media/image26.emf"/><Relationship Id="rId4" Type="http://schemas.openxmlformats.org/officeDocument/2006/relationships/oleObject" Target="../embeddings/oleObject10.bin"/><Relationship Id="rId9" Type="http://schemas.openxmlformats.org/officeDocument/2006/relationships/image" Target="../media/image25.wmf"/></Relationships>
</file>

<file path=ppt/slides/_rels/slide21.x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oleObject" Target="../embeddings/oleObject11.bin"/><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5.emf"/><Relationship Id="rId1" Type="http://schemas.openxmlformats.org/officeDocument/2006/relationships/slideLayout" Target="../slideLayouts/slideLayout2.xml"/><Relationship Id="rId6" Type="http://schemas.openxmlformats.org/officeDocument/2006/relationships/image" Target="../media/image8.emf"/><Relationship Id="rId5" Type="http://schemas.openxmlformats.org/officeDocument/2006/relationships/image" Target="../media/image7.wmf"/><Relationship Id="rId4" Type="http://schemas.openxmlformats.org/officeDocument/2006/relationships/image" Target="../media/image6.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4376C085-6B5C-2CB7-59B3-F535A3D83EB0}"/>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09AB16A1-6D38-70C1-2BF1-CF9A09B8B0DA}"/>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16A42290-B7C6-98EC-466D-BDA25C329900}"/>
              </a:ext>
            </a:extLst>
          </p:cNvPr>
          <p:cNvSpPr>
            <a:spLocks noGrp="1"/>
          </p:cNvSpPr>
          <p:nvPr>
            <p:ph type="sldNum" sz="quarter" idx="12"/>
          </p:nvPr>
        </p:nvSpPr>
        <p:spPr/>
        <p:txBody>
          <a:bodyPr/>
          <a:lstStyle/>
          <a:p>
            <a:r>
              <a:rPr lang="en-US" altLang="en-US"/>
              <a:t>Slide </a:t>
            </a:r>
            <a:fld id="{47B40520-375C-43DC-90FF-8EE8EFB2BD4A}" type="slidenum">
              <a:rPr lang="en-US" altLang="en-US"/>
              <a:pPr/>
              <a:t>1</a:t>
            </a:fld>
            <a:endParaRPr lang="en-US" altLang="en-US"/>
          </a:p>
        </p:txBody>
      </p:sp>
      <p:sp>
        <p:nvSpPr>
          <p:cNvPr id="7170" name="Rectangle 2">
            <a:extLst>
              <a:ext uri="{FF2B5EF4-FFF2-40B4-BE49-F238E27FC236}">
                <a16:creationId xmlns:a16="http://schemas.microsoft.com/office/drawing/2014/main" id="{783AFD26-4F1F-6A4A-00D4-9527B8DB3B59}"/>
              </a:ext>
            </a:extLst>
          </p:cNvPr>
          <p:cNvSpPr>
            <a:spLocks noGrp="1" noChangeArrowheads="1"/>
          </p:cNvSpPr>
          <p:nvPr>
            <p:ph type="title"/>
          </p:nvPr>
        </p:nvSpPr>
        <p:spPr>
          <a:noFill/>
          <a:ln/>
        </p:spPr>
        <p:txBody>
          <a:bodyPr/>
          <a:lstStyle/>
          <a:p>
            <a:r>
              <a:rPr lang="en-US" altLang="en-US"/>
              <a:t>Introduction to Measurement Uncertainty</a:t>
            </a:r>
          </a:p>
        </p:txBody>
      </p:sp>
      <p:sp>
        <p:nvSpPr>
          <p:cNvPr id="7171" name="Text Box 3">
            <a:extLst>
              <a:ext uri="{FF2B5EF4-FFF2-40B4-BE49-F238E27FC236}">
                <a16:creationId xmlns:a16="http://schemas.microsoft.com/office/drawing/2014/main" id="{602AE381-4B03-B935-436B-09B3EA241882}"/>
              </a:ext>
            </a:extLst>
          </p:cNvPr>
          <p:cNvSpPr txBox="1">
            <a:spLocks noChangeArrowheads="1"/>
          </p:cNvSpPr>
          <p:nvPr/>
        </p:nvSpPr>
        <p:spPr bwMode="auto">
          <a:xfrm>
            <a:off x="609600" y="4619625"/>
            <a:ext cx="8001000" cy="1781175"/>
          </a:xfrm>
          <a:prstGeom prst="rect">
            <a:avLst/>
          </a:prstGeom>
          <a:noFill/>
          <a:ln w="28575">
            <a:solidFill>
              <a:srgbClr val="0000FF"/>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900" b="1"/>
              <a:t>Notice:</a:t>
            </a:r>
            <a:r>
              <a:rPr lang="en-US" altLang="en-US" sz="900"/>
              <a:t> </a:t>
            </a:r>
            <a:r>
              <a:rPr lang="en-US" altLang="en-US" sz="800"/>
              <a:t>This document has been prepared to assist IEEE 802.11.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a:p>
            <a:pPr eaLnBrk="0" hangingPunct="0"/>
            <a:endParaRPr lang="en-US" altLang="en-US" sz="900" b="1"/>
          </a:p>
          <a:p>
            <a:pPr eaLnBrk="0" hangingPunct="0"/>
            <a:r>
              <a:rPr lang="en-US" altLang="en-US" sz="900" b="1"/>
              <a:t>Release:</a:t>
            </a:r>
            <a:r>
              <a:rPr lang="en-US" altLang="en-US" sz="900"/>
              <a:t> </a:t>
            </a:r>
            <a:r>
              <a:rPr lang="en-US" altLang="en-US" sz="800"/>
              <a:t>The contributor grants a free, irrevocable license to the IEEE to incorporate material contained in this contribution, and any modifications thereof, in the creation of an IEEE Standards publication; to copyright in the IEEE’s name any IEEE Standards publication even though it may include portions of this contribution; and at the IEEE’s sole discretion to permit others to reproduce in whole or in part the resulting IEEE Standards publication. The contributor also acknowledges and accepts that this contribution may be made public by IEEE 802.11.</a:t>
            </a:r>
          </a:p>
          <a:p>
            <a:pPr eaLnBrk="0" hangingPunct="0"/>
            <a:endParaRPr lang="en-US" altLang="en-US" sz="900" b="1"/>
          </a:p>
          <a:p>
            <a:pPr eaLnBrk="0" hangingPunct="0"/>
            <a:r>
              <a:rPr lang="en-US" altLang="en-US" sz="900" b="1"/>
              <a:t>Patent Policy and Procedures:</a:t>
            </a:r>
            <a:r>
              <a:rPr lang="en-US" altLang="en-US" sz="900"/>
              <a:t> </a:t>
            </a:r>
            <a:r>
              <a:rPr lang="en-US" altLang="en-US" sz="800"/>
              <a:t>The contributor is familiar with the IEEE 802 Patent Policy and Procedures &lt;</a:t>
            </a:r>
            <a:r>
              <a:rPr lang="en-US" altLang="en-US" sz="800">
                <a:hlinkClick r:id="" action="ppaction://noaction"/>
              </a:rPr>
              <a:t>http:// ieee802.org/guides/bylaws/sb-bylaws.pdf</a:t>
            </a:r>
            <a:r>
              <a:rPr lang="en-US" altLang="en-US" sz="800"/>
              <a:t>&gt;, including the statement "IEEE standards may include the known use of patent(s), including patent applications, provided the IEEE receives assurance from the patent holder or applicant with respect to patents essential for compliance with both mandatory and optional portions of the standard." Early disclosure to the Working Group of patent information that might be relevant to the standard is essential to reduce the possibility for delays in the development process and increase the likelihood that the draft publication will be approved for publication. Please notify the Chair &lt;</a:t>
            </a:r>
            <a:r>
              <a:rPr lang="en-US" altLang="en-US" sz="800">
                <a:hlinkClick r:id="rId3"/>
              </a:rPr>
              <a:t>stuart.kerry@philips.com</a:t>
            </a:r>
            <a:r>
              <a:rPr lang="en-US" altLang="en-US" sz="800"/>
              <a:t>&gt; as early as possible, in written or electronic form, if patented technology (or technology under patent application) might be incorporated into a draft standard being developed within the IEEE 802.11 Working Group. </a:t>
            </a:r>
            <a:r>
              <a:rPr lang="en-US" altLang="en-US" sz="800" b="1">
                <a:solidFill>
                  <a:srgbClr val="003399"/>
                </a:solidFill>
              </a:rPr>
              <a:t>If you have questions, contact the IEEE Patent Committee Administrator at &lt;</a:t>
            </a:r>
            <a:r>
              <a:rPr lang="en-US" altLang="en-US" sz="800" b="1">
                <a:solidFill>
                  <a:srgbClr val="003399"/>
                </a:solidFill>
                <a:hlinkClick r:id="rId4"/>
              </a:rPr>
              <a:t>patcom@ieee.org</a:t>
            </a:r>
            <a:r>
              <a:rPr lang="en-US" altLang="en-US" sz="800" b="1">
                <a:solidFill>
                  <a:srgbClr val="003399"/>
                </a:solidFill>
              </a:rPr>
              <a:t>&gt;.</a:t>
            </a:r>
            <a:endParaRPr lang="en-US" altLang="en-US" sz="800" b="1"/>
          </a:p>
        </p:txBody>
      </p:sp>
      <p:sp>
        <p:nvSpPr>
          <p:cNvPr id="7172" name="Rectangle 4">
            <a:extLst>
              <a:ext uri="{FF2B5EF4-FFF2-40B4-BE49-F238E27FC236}">
                <a16:creationId xmlns:a16="http://schemas.microsoft.com/office/drawing/2014/main" id="{E234759D-AD00-4E53-D8FE-AAD01B2D248E}"/>
              </a:ext>
            </a:extLst>
          </p:cNvPr>
          <p:cNvSpPr>
            <a:spLocks noGrp="1" noChangeArrowheads="1"/>
          </p:cNvSpPr>
          <p:nvPr>
            <p:ph type="body" idx="1"/>
          </p:nvPr>
        </p:nvSpPr>
        <p:spPr>
          <a:xfrm>
            <a:off x="685800" y="1676400"/>
            <a:ext cx="7772400" cy="381000"/>
          </a:xfrm>
          <a:noFill/>
          <a:ln/>
        </p:spPr>
        <p:txBody>
          <a:bodyPr/>
          <a:lstStyle/>
          <a:p>
            <a:pPr algn="ctr">
              <a:lnSpc>
                <a:spcPct val="90000"/>
              </a:lnSpc>
              <a:buFontTx/>
              <a:buNone/>
            </a:pPr>
            <a:r>
              <a:rPr lang="en-US" altLang="en-US" sz="2000"/>
              <a:t>Date:</a:t>
            </a:r>
            <a:r>
              <a:rPr lang="en-US" altLang="en-US" sz="2000" b="0"/>
              <a:t>  2006-3-02</a:t>
            </a:r>
          </a:p>
        </p:txBody>
      </p:sp>
      <p:graphicFrame>
        <p:nvGraphicFramePr>
          <p:cNvPr id="7173" name="Object 5">
            <a:extLst>
              <a:ext uri="{FF2B5EF4-FFF2-40B4-BE49-F238E27FC236}">
                <a16:creationId xmlns:a16="http://schemas.microsoft.com/office/drawing/2014/main" id="{D17DAF86-B23C-1C97-9DF1-D3B63C411CE7}"/>
              </a:ext>
            </a:extLst>
          </p:cNvPr>
          <p:cNvGraphicFramePr>
            <a:graphicFrameLocks noChangeAspect="1"/>
          </p:cNvGraphicFramePr>
          <p:nvPr/>
        </p:nvGraphicFramePr>
        <p:xfrm>
          <a:off x="522288" y="2281238"/>
          <a:ext cx="8169275" cy="2500312"/>
        </p:xfrm>
        <a:graphic>
          <a:graphicData uri="http://schemas.openxmlformats.org/presentationml/2006/ole">
            <mc:AlternateContent xmlns:mc="http://schemas.openxmlformats.org/markup-compatibility/2006">
              <mc:Choice xmlns:v="urn:schemas-microsoft-com:vml" Requires="v">
                <p:oleObj name="Document" r:id="rId5" imgW="8249760" imgH="2533680" progId="Word.Document.8">
                  <p:embed/>
                </p:oleObj>
              </mc:Choice>
              <mc:Fallback>
                <p:oleObj name="Document" r:id="rId5" imgW="8249760" imgH="2533680" progId="Word.Document.8">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2288" y="2281238"/>
                        <a:ext cx="8169275" cy="2500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174" name="Rectangle 6">
            <a:extLst>
              <a:ext uri="{FF2B5EF4-FFF2-40B4-BE49-F238E27FC236}">
                <a16:creationId xmlns:a16="http://schemas.microsoft.com/office/drawing/2014/main" id="{5558B218-8D8F-49B8-77BE-055B465AEFB5}"/>
              </a:ext>
            </a:extLst>
          </p:cNvPr>
          <p:cNvSpPr>
            <a:spLocks noChangeArrowheads="1"/>
          </p:cNvSpPr>
          <p:nvPr/>
        </p:nvSpPr>
        <p:spPr bwMode="auto">
          <a:xfrm>
            <a:off x="533400" y="1939925"/>
            <a:ext cx="1447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defRPr>
            </a:lvl1pPr>
            <a:lvl2pPr marL="742950" indent="-285750">
              <a:spcBef>
                <a:spcPct val="20000"/>
              </a:spcBef>
              <a:buChar char="–"/>
              <a:defRPr sz="2000">
                <a:solidFill>
                  <a:schemeClr val="tx1"/>
                </a:solidFill>
                <a:latin typeface="Times New Roman" panose="02020603050405020304" pitchFamily="18" charset="0"/>
              </a:defRPr>
            </a:lvl2pPr>
            <a:lvl3pPr marL="1087438" indent="-228600">
              <a:spcBef>
                <a:spcPct val="20000"/>
              </a:spcBef>
              <a:buChar char="•"/>
              <a:defRPr>
                <a:solidFill>
                  <a:schemeClr val="tx1"/>
                </a:solidFill>
                <a:latin typeface="Times New Roman" panose="02020603050405020304" pitchFamily="18" charset="0"/>
              </a:defRPr>
            </a:lvl3pPr>
            <a:lvl4pPr marL="1430338" indent="-228600">
              <a:spcBef>
                <a:spcPct val="20000"/>
              </a:spcBef>
              <a:buChar char="–"/>
              <a:defRPr sz="1600">
                <a:solidFill>
                  <a:schemeClr val="tx1"/>
                </a:solidFill>
                <a:latin typeface="Times New Roman" panose="02020603050405020304" pitchFamily="18" charset="0"/>
              </a:defRPr>
            </a:lvl4pPr>
            <a:lvl5pPr marL="1773238" indent="-228600">
              <a:spcBef>
                <a:spcPct val="20000"/>
              </a:spcBef>
              <a:buChar char="•"/>
              <a:defRPr sz="1600">
                <a:solidFill>
                  <a:schemeClr val="tx1"/>
                </a:solidFill>
                <a:latin typeface="Times New Roman" panose="02020603050405020304" pitchFamily="18" charset="0"/>
              </a:defRPr>
            </a:lvl5pPr>
            <a:lvl6pPr marL="2230438" indent="-228600" fontAlgn="base">
              <a:spcBef>
                <a:spcPct val="20000"/>
              </a:spcBef>
              <a:spcAft>
                <a:spcPct val="0"/>
              </a:spcAft>
              <a:buChar char="•"/>
              <a:defRPr sz="1600">
                <a:solidFill>
                  <a:schemeClr val="tx1"/>
                </a:solidFill>
                <a:latin typeface="Times New Roman" panose="02020603050405020304" pitchFamily="18" charset="0"/>
              </a:defRPr>
            </a:lvl6pPr>
            <a:lvl7pPr marL="2687638" indent="-228600" fontAlgn="base">
              <a:spcBef>
                <a:spcPct val="20000"/>
              </a:spcBef>
              <a:spcAft>
                <a:spcPct val="0"/>
              </a:spcAft>
              <a:buChar char="•"/>
              <a:defRPr sz="1600">
                <a:solidFill>
                  <a:schemeClr val="tx1"/>
                </a:solidFill>
                <a:latin typeface="Times New Roman" panose="02020603050405020304" pitchFamily="18" charset="0"/>
              </a:defRPr>
            </a:lvl7pPr>
            <a:lvl8pPr marL="3144838" indent="-228600" fontAlgn="base">
              <a:spcBef>
                <a:spcPct val="20000"/>
              </a:spcBef>
              <a:spcAft>
                <a:spcPct val="0"/>
              </a:spcAft>
              <a:buChar char="•"/>
              <a:defRPr sz="1600">
                <a:solidFill>
                  <a:schemeClr val="tx1"/>
                </a:solidFill>
                <a:latin typeface="Times New Roman" panose="02020603050405020304" pitchFamily="18" charset="0"/>
              </a:defRPr>
            </a:lvl8pPr>
            <a:lvl9pPr marL="3602038" indent="-228600" fontAlgn="base">
              <a:spcBef>
                <a:spcPct val="20000"/>
              </a:spcBef>
              <a:spcAft>
                <a:spcPct val="0"/>
              </a:spcAft>
              <a:buChar char="•"/>
              <a:defRPr sz="1600">
                <a:solidFill>
                  <a:schemeClr val="tx1"/>
                </a:solidFill>
                <a:latin typeface="Times New Roman" panose="02020603050405020304" pitchFamily="18" charset="0"/>
              </a:defRPr>
            </a:lvl9pPr>
          </a:lstStyle>
          <a:p>
            <a:pPr>
              <a:buFontTx/>
              <a:buNone/>
            </a:pPr>
            <a:r>
              <a:rPr lang="en-US" altLang="en-US" sz="2000"/>
              <a:t>Authors: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53926AE9-7A5A-D5A8-706B-94C4B3B7FBC1}"/>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02BF7737-23C7-A9B1-1995-E5E51EFD6927}"/>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BBD111C7-C887-0A51-F0C5-503B87B5ADFD}"/>
              </a:ext>
            </a:extLst>
          </p:cNvPr>
          <p:cNvSpPr>
            <a:spLocks noGrp="1"/>
          </p:cNvSpPr>
          <p:nvPr>
            <p:ph type="sldNum" sz="quarter" idx="12"/>
          </p:nvPr>
        </p:nvSpPr>
        <p:spPr/>
        <p:txBody>
          <a:bodyPr/>
          <a:lstStyle/>
          <a:p>
            <a:r>
              <a:rPr lang="en-US" altLang="en-US"/>
              <a:t>Slide </a:t>
            </a:r>
            <a:fld id="{C1D3E0CF-C319-4517-B30B-7374EED49D5A}" type="slidenum">
              <a:rPr lang="en-US" altLang="en-US"/>
              <a:pPr/>
              <a:t>10</a:t>
            </a:fld>
            <a:endParaRPr lang="en-US" altLang="en-US"/>
          </a:p>
        </p:txBody>
      </p:sp>
      <p:sp>
        <p:nvSpPr>
          <p:cNvPr id="205826" name="Rectangle 2">
            <a:extLst>
              <a:ext uri="{FF2B5EF4-FFF2-40B4-BE49-F238E27FC236}">
                <a16:creationId xmlns:a16="http://schemas.microsoft.com/office/drawing/2014/main" id="{8893E387-EA9A-35E8-E640-CFEF5729F7D0}"/>
              </a:ext>
            </a:extLst>
          </p:cNvPr>
          <p:cNvSpPr>
            <a:spLocks noGrp="1" noChangeArrowheads="1"/>
          </p:cNvSpPr>
          <p:nvPr>
            <p:ph type="title"/>
          </p:nvPr>
        </p:nvSpPr>
        <p:spPr/>
        <p:txBody>
          <a:bodyPr/>
          <a:lstStyle/>
          <a:p>
            <a:r>
              <a:rPr lang="en-US" altLang="en-US"/>
              <a:t>Definitions</a:t>
            </a:r>
          </a:p>
        </p:txBody>
      </p:sp>
      <p:sp>
        <p:nvSpPr>
          <p:cNvPr id="205827" name="Rectangle 3">
            <a:extLst>
              <a:ext uri="{FF2B5EF4-FFF2-40B4-BE49-F238E27FC236}">
                <a16:creationId xmlns:a16="http://schemas.microsoft.com/office/drawing/2014/main" id="{62D54DA9-0645-E747-5884-4CF11298ADBA}"/>
              </a:ext>
            </a:extLst>
          </p:cNvPr>
          <p:cNvSpPr>
            <a:spLocks noGrp="1" noChangeArrowheads="1"/>
          </p:cNvSpPr>
          <p:nvPr>
            <p:ph type="body" idx="1"/>
          </p:nvPr>
        </p:nvSpPr>
        <p:spPr>
          <a:xfrm>
            <a:off x="685800" y="1981200"/>
            <a:ext cx="7772400" cy="4419600"/>
          </a:xfrm>
        </p:spPr>
        <p:txBody>
          <a:bodyPr/>
          <a:lstStyle/>
          <a:p>
            <a:r>
              <a:rPr lang="en-US" altLang="en-US" i="1"/>
              <a:t>Reproducibility</a:t>
            </a:r>
            <a:r>
              <a:rPr lang="en-US" altLang="en-US"/>
              <a:t> typically refers to the stability of the DUT and the ability to reproduce the same measurement result over time using a system with a high level of repeatability.  </a:t>
            </a:r>
          </a:p>
          <a:p>
            <a:r>
              <a:rPr lang="en-US" altLang="en-US"/>
              <a:t>More generally, it refers to achieving the same measurement result under varied conditions.</a:t>
            </a:r>
          </a:p>
          <a:p>
            <a:pPr lvl="1"/>
            <a:r>
              <a:rPr lang="en-US" altLang="en-US" i="1"/>
              <a:t>Different test equipment</a:t>
            </a:r>
          </a:p>
          <a:p>
            <a:pPr lvl="1"/>
            <a:r>
              <a:rPr lang="en-US" altLang="en-US" i="1"/>
              <a:t>Different DUT</a:t>
            </a:r>
          </a:p>
          <a:p>
            <a:pPr lvl="1"/>
            <a:r>
              <a:rPr lang="en-US" altLang="en-US" i="1"/>
              <a:t>Different Operator</a:t>
            </a:r>
          </a:p>
          <a:p>
            <a:pPr lvl="1"/>
            <a:r>
              <a:rPr lang="en-US" altLang="en-US" i="1"/>
              <a:t>Different location/test lab</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7E29DF38-E0AF-4C5A-E212-388633E95469}"/>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22A75341-E3AE-1B59-78B8-B8185219BC01}"/>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5960502D-A6FD-13E2-0EBD-0BAE5B79B8D3}"/>
              </a:ext>
            </a:extLst>
          </p:cNvPr>
          <p:cNvSpPr>
            <a:spLocks noGrp="1"/>
          </p:cNvSpPr>
          <p:nvPr>
            <p:ph type="sldNum" sz="quarter" idx="12"/>
          </p:nvPr>
        </p:nvSpPr>
        <p:spPr/>
        <p:txBody>
          <a:bodyPr/>
          <a:lstStyle/>
          <a:p>
            <a:r>
              <a:rPr lang="en-US" altLang="en-US"/>
              <a:t>Slide </a:t>
            </a:r>
            <a:fld id="{61CAE55C-5F88-4836-9E70-35055968F1EB}" type="slidenum">
              <a:rPr lang="en-US" altLang="en-US"/>
              <a:pPr/>
              <a:t>11</a:t>
            </a:fld>
            <a:endParaRPr lang="en-US" altLang="en-US"/>
          </a:p>
        </p:txBody>
      </p:sp>
      <p:sp>
        <p:nvSpPr>
          <p:cNvPr id="206850" name="Rectangle 2">
            <a:extLst>
              <a:ext uri="{FF2B5EF4-FFF2-40B4-BE49-F238E27FC236}">
                <a16:creationId xmlns:a16="http://schemas.microsoft.com/office/drawing/2014/main" id="{E73DB5EA-2A52-F562-7BB9-5DF7BB73AC30}"/>
              </a:ext>
            </a:extLst>
          </p:cNvPr>
          <p:cNvSpPr>
            <a:spLocks noGrp="1" noChangeArrowheads="1"/>
          </p:cNvSpPr>
          <p:nvPr>
            <p:ph type="title"/>
          </p:nvPr>
        </p:nvSpPr>
        <p:spPr/>
        <p:txBody>
          <a:bodyPr/>
          <a:lstStyle/>
          <a:p>
            <a:r>
              <a:rPr lang="en-US" altLang="en-US"/>
              <a:t>Definitions</a:t>
            </a:r>
          </a:p>
        </p:txBody>
      </p:sp>
      <p:sp>
        <p:nvSpPr>
          <p:cNvPr id="206851" name="Rectangle 3">
            <a:extLst>
              <a:ext uri="{FF2B5EF4-FFF2-40B4-BE49-F238E27FC236}">
                <a16:creationId xmlns:a16="http://schemas.microsoft.com/office/drawing/2014/main" id="{4BA02060-1988-C1BE-E321-814384E72525}"/>
              </a:ext>
            </a:extLst>
          </p:cNvPr>
          <p:cNvSpPr>
            <a:spLocks noGrp="1" noChangeArrowheads="1"/>
          </p:cNvSpPr>
          <p:nvPr>
            <p:ph type="body" idx="1"/>
          </p:nvPr>
        </p:nvSpPr>
        <p:spPr>
          <a:xfrm>
            <a:off x="685800" y="1981200"/>
            <a:ext cx="7772400" cy="4419600"/>
          </a:xfrm>
        </p:spPr>
        <p:txBody>
          <a:bodyPr/>
          <a:lstStyle/>
          <a:p>
            <a:pPr>
              <a:lnSpc>
                <a:spcPct val="90000"/>
              </a:lnSpc>
            </a:pPr>
            <a:r>
              <a:rPr lang="en-US" altLang="en-US" i="1"/>
              <a:t>Reliability </a:t>
            </a:r>
            <a:r>
              <a:rPr lang="en-US" altLang="en-US"/>
              <a:t>refers to producing the same result in statistical trials.  This would typically refer to the stability of the DUT, and has connotations of operational reliability of the DUT.  </a:t>
            </a:r>
          </a:p>
          <a:p>
            <a:pPr>
              <a:lnSpc>
                <a:spcPct val="90000"/>
              </a:lnSpc>
            </a:pPr>
            <a:r>
              <a:rPr lang="en-US" altLang="en-US" i="1"/>
              <a:t>Correction - </a:t>
            </a:r>
            <a:r>
              <a:rPr lang="en-US" altLang="en-US"/>
              <a:t>value added algebraically to the uncorrected result of a measurement to compensate for systematic error.</a:t>
            </a:r>
          </a:p>
          <a:p>
            <a:pPr>
              <a:lnSpc>
                <a:spcPct val="90000"/>
              </a:lnSpc>
            </a:pPr>
            <a:r>
              <a:rPr lang="en-US" altLang="en-US" i="1"/>
              <a:t>Correction Factor</a:t>
            </a:r>
            <a:r>
              <a:rPr lang="en-US" altLang="en-US"/>
              <a:t> - numerical factor by which the uncorrected result of a measurement is multiplied to compensate for systematic error.</a:t>
            </a:r>
          </a:p>
          <a:p>
            <a:pPr>
              <a:lnSpc>
                <a:spcPct val="90000"/>
              </a:lnSpc>
            </a:pPr>
            <a:r>
              <a:rPr lang="en-US" altLang="en-US" i="1"/>
              <a:t>Resolution</a:t>
            </a:r>
            <a:r>
              <a:rPr lang="en-US" altLang="en-US"/>
              <a:t> – indicates numerical uncertainty of test equipment readout.  Actual uncertainty may be larger.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47A2DD3-C96D-BFE4-574D-5EBBD1F2B4FE}"/>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E53399AC-50FE-A93E-5EEB-79957050C000}"/>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DEDED4D3-DFB4-2C6D-1B94-E8CEB107EBF0}"/>
              </a:ext>
            </a:extLst>
          </p:cNvPr>
          <p:cNvSpPr>
            <a:spLocks noGrp="1"/>
          </p:cNvSpPr>
          <p:nvPr>
            <p:ph type="sldNum" sz="quarter" idx="12"/>
          </p:nvPr>
        </p:nvSpPr>
        <p:spPr/>
        <p:txBody>
          <a:bodyPr/>
          <a:lstStyle/>
          <a:p>
            <a:r>
              <a:rPr lang="en-US" altLang="en-US"/>
              <a:t>Slide </a:t>
            </a:r>
            <a:fld id="{FD646BA8-EB23-4CCC-A600-909AB64EBA8E}" type="slidenum">
              <a:rPr lang="en-US" altLang="en-US"/>
              <a:pPr/>
              <a:t>12</a:t>
            </a:fld>
            <a:endParaRPr lang="en-US" altLang="en-US"/>
          </a:p>
        </p:txBody>
      </p:sp>
      <p:sp>
        <p:nvSpPr>
          <p:cNvPr id="207874" name="Rectangle 2">
            <a:extLst>
              <a:ext uri="{FF2B5EF4-FFF2-40B4-BE49-F238E27FC236}">
                <a16:creationId xmlns:a16="http://schemas.microsoft.com/office/drawing/2014/main" id="{5D24F0F1-2D9F-063E-08F4-D925BCA0A3FA}"/>
              </a:ext>
            </a:extLst>
          </p:cNvPr>
          <p:cNvSpPr>
            <a:spLocks noGrp="1" noChangeArrowheads="1"/>
          </p:cNvSpPr>
          <p:nvPr>
            <p:ph type="title"/>
          </p:nvPr>
        </p:nvSpPr>
        <p:spPr/>
        <p:txBody>
          <a:bodyPr/>
          <a:lstStyle/>
          <a:p>
            <a:r>
              <a:rPr lang="en-US" altLang="en-US"/>
              <a:t>Measurement Uncertainty</a:t>
            </a:r>
          </a:p>
        </p:txBody>
      </p:sp>
      <p:sp>
        <p:nvSpPr>
          <p:cNvPr id="207875" name="Rectangle 3">
            <a:extLst>
              <a:ext uri="{FF2B5EF4-FFF2-40B4-BE49-F238E27FC236}">
                <a16:creationId xmlns:a16="http://schemas.microsoft.com/office/drawing/2014/main" id="{2AC08605-9D90-98AA-C7BC-B71B9FDA4498}"/>
              </a:ext>
            </a:extLst>
          </p:cNvPr>
          <p:cNvSpPr>
            <a:spLocks noGrp="1" noChangeArrowheads="1"/>
          </p:cNvSpPr>
          <p:nvPr>
            <p:ph type="body" idx="1"/>
          </p:nvPr>
        </p:nvSpPr>
        <p:spPr>
          <a:xfrm>
            <a:off x="685800" y="1981200"/>
            <a:ext cx="7772400" cy="4419600"/>
          </a:xfrm>
        </p:spPr>
        <p:txBody>
          <a:bodyPr/>
          <a:lstStyle/>
          <a:p>
            <a:pPr>
              <a:lnSpc>
                <a:spcPct val="90000"/>
              </a:lnSpc>
            </a:pPr>
            <a:r>
              <a:rPr lang="en-US" altLang="en-US"/>
              <a:t>A measurement uncertainty represents a statistical level encompassing the remaining unknown error in a measurement.</a:t>
            </a:r>
          </a:p>
          <a:p>
            <a:pPr>
              <a:lnSpc>
                <a:spcPct val="90000"/>
              </a:lnSpc>
            </a:pPr>
            <a:r>
              <a:rPr lang="en-US" altLang="en-US"/>
              <a:t>If the actual value of an error is known, then it is not part of the measurement uncertainty.  Rather, it should be used to correct the measurement result.</a:t>
            </a:r>
          </a:p>
          <a:p>
            <a:pPr>
              <a:lnSpc>
                <a:spcPct val="90000"/>
              </a:lnSpc>
            </a:pPr>
            <a:r>
              <a:rPr lang="en-US" altLang="en-US"/>
              <a:t>The methods for determining a measurement uncertainty have been divided into two generic classes:</a:t>
            </a:r>
          </a:p>
          <a:p>
            <a:pPr lvl="1">
              <a:lnSpc>
                <a:spcPct val="90000"/>
              </a:lnSpc>
            </a:pPr>
            <a:r>
              <a:rPr lang="en-US" altLang="en-US" sz="2400"/>
              <a:t>Type A evaluation produces a statistically determined uncertainty based on a normal distribution.</a:t>
            </a:r>
          </a:p>
          <a:p>
            <a:pPr lvl="1">
              <a:lnSpc>
                <a:spcPct val="90000"/>
              </a:lnSpc>
            </a:pPr>
            <a:r>
              <a:rPr lang="en-US" altLang="en-US" sz="2400"/>
              <a:t>Type B evaluation represents uncertainties determined by any other means.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1D4C4FCF-96F1-9244-E119-AB97D1B98824}"/>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0D03E750-7971-63AD-5A68-815846BC7AAD}"/>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F8CAF75B-7A27-98F5-0776-F2F1EEEB0EEF}"/>
              </a:ext>
            </a:extLst>
          </p:cNvPr>
          <p:cNvSpPr>
            <a:spLocks noGrp="1"/>
          </p:cNvSpPr>
          <p:nvPr>
            <p:ph type="sldNum" sz="quarter" idx="12"/>
          </p:nvPr>
        </p:nvSpPr>
        <p:spPr/>
        <p:txBody>
          <a:bodyPr/>
          <a:lstStyle/>
          <a:p>
            <a:r>
              <a:rPr lang="en-US" altLang="en-US"/>
              <a:t>Slide </a:t>
            </a:r>
            <a:fld id="{7659712A-EECA-429E-B090-D1B089625CD0}" type="slidenum">
              <a:rPr lang="en-US" altLang="en-US"/>
              <a:pPr/>
              <a:t>13</a:t>
            </a:fld>
            <a:endParaRPr lang="en-US" altLang="en-US"/>
          </a:p>
        </p:txBody>
      </p:sp>
      <p:sp>
        <p:nvSpPr>
          <p:cNvPr id="209922" name="Rectangle 2">
            <a:extLst>
              <a:ext uri="{FF2B5EF4-FFF2-40B4-BE49-F238E27FC236}">
                <a16:creationId xmlns:a16="http://schemas.microsoft.com/office/drawing/2014/main" id="{39480E63-BE74-AEDB-8088-2382F264535F}"/>
              </a:ext>
            </a:extLst>
          </p:cNvPr>
          <p:cNvSpPr>
            <a:spLocks noGrp="1" noChangeArrowheads="1"/>
          </p:cNvSpPr>
          <p:nvPr>
            <p:ph type="title"/>
          </p:nvPr>
        </p:nvSpPr>
        <p:spPr/>
        <p:txBody>
          <a:bodyPr/>
          <a:lstStyle/>
          <a:p>
            <a:r>
              <a:rPr lang="en-US" altLang="en-US"/>
              <a:t>Type A Evaluations</a:t>
            </a:r>
          </a:p>
        </p:txBody>
      </p:sp>
      <p:sp>
        <p:nvSpPr>
          <p:cNvPr id="209923" name="Rectangle 3">
            <a:extLst>
              <a:ext uri="{FF2B5EF4-FFF2-40B4-BE49-F238E27FC236}">
                <a16:creationId xmlns:a16="http://schemas.microsoft.com/office/drawing/2014/main" id="{E876FFD4-9E40-7F36-AAFD-5ED46BDBA226}"/>
              </a:ext>
            </a:extLst>
          </p:cNvPr>
          <p:cNvSpPr>
            <a:spLocks noGrp="1" noChangeArrowheads="1"/>
          </p:cNvSpPr>
          <p:nvPr>
            <p:ph type="body" idx="1"/>
          </p:nvPr>
        </p:nvSpPr>
        <p:spPr>
          <a:xfrm>
            <a:off x="685800" y="1981200"/>
            <a:ext cx="8001000" cy="4419600"/>
          </a:xfrm>
        </p:spPr>
        <p:txBody>
          <a:bodyPr/>
          <a:lstStyle/>
          <a:p>
            <a:pPr>
              <a:lnSpc>
                <a:spcPct val="90000"/>
              </a:lnSpc>
            </a:pPr>
            <a:r>
              <a:rPr lang="en-US" altLang="en-US"/>
              <a:t>Uncertainties are determined through Type A evaluation by performing repeated measurements and determining the statistical distribution of the results.</a:t>
            </a:r>
          </a:p>
          <a:p>
            <a:pPr>
              <a:lnSpc>
                <a:spcPct val="90000"/>
              </a:lnSpc>
            </a:pPr>
            <a:r>
              <a:rPr lang="en-US" altLang="en-US"/>
              <a:t>This approach works primarily for random contributions.  </a:t>
            </a:r>
          </a:p>
          <a:p>
            <a:pPr lvl="1">
              <a:lnSpc>
                <a:spcPct val="90000"/>
              </a:lnSpc>
            </a:pPr>
            <a:r>
              <a:rPr lang="en-US" altLang="en-US"/>
              <a:t>Repeated measurements with systematic deviations from a known correct value gives an error value that should be corrected for.</a:t>
            </a:r>
          </a:p>
          <a:p>
            <a:pPr>
              <a:lnSpc>
                <a:spcPct val="90000"/>
              </a:lnSpc>
            </a:pPr>
            <a:r>
              <a:rPr lang="en-US" altLang="en-US"/>
              <a:t>However, when evaluating the resulting measurement, the effect of many systematic uncertainties combine with random uncertainties in such a way that their effect can be determined statistically.</a:t>
            </a:r>
          </a:p>
          <a:p>
            <a:pPr lvl="1">
              <a:lnSpc>
                <a:spcPct val="90000"/>
              </a:lnSpc>
            </a:pPr>
            <a:r>
              <a:rPr lang="en-US" altLang="en-US"/>
              <a:t>Eg. A systematic offset in temperature can cause an increase in the random thermal noise in the measurement result.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A32ADF2-C6F5-8D3F-5545-3BBDA7633966}"/>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B50BB1DC-AF14-E449-63B2-088DA1A269F3}"/>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84D8C203-20B3-554C-9B33-48E9BC9301D0}"/>
              </a:ext>
            </a:extLst>
          </p:cNvPr>
          <p:cNvSpPr>
            <a:spLocks noGrp="1"/>
          </p:cNvSpPr>
          <p:nvPr>
            <p:ph type="sldNum" sz="quarter" idx="12"/>
          </p:nvPr>
        </p:nvSpPr>
        <p:spPr/>
        <p:txBody>
          <a:bodyPr/>
          <a:lstStyle/>
          <a:p>
            <a:r>
              <a:rPr lang="en-US" altLang="en-US"/>
              <a:t>Slide </a:t>
            </a:r>
            <a:fld id="{C9E8A832-0B7D-427F-9882-7892891B0E05}" type="slidenum">
              <a:rPr lang="en-US" altLang="en-US"/>
              <a:pPr/>
              <a:t>14</a:t>
            </a:fld>
            <a:endParaRPr lang="en-US" altLang="en-US"/>
          </a:p>
        </p:txBody>
      </p:sp>
      <p:sp>
        <p:nvSpPr>
          <p:cNvPr id="212994" name="Rectangle 1026">
            <a:extLst>
              <a:ext uri="{FF2B5EF4-FFF2-40B4-BE49-F238E27FC236}">
                <a16:creationId xmlns:a16="http://schemas.microsoft.com/office/drawing/2014/main" id="{54224911-56F5-7CBD-0476-618FF0B319E1}"/>
              </a:ext>
            </a:extLst>
          </p:cNvPr>
          <p:cNvSpPr>
            <a:spLocks noGrp="1" noChangeArrowheads="1"/>
          </p:cNvSpPr>
          <p:nvPr>
            <p:ph type="title"/>
          </p:nvPr>
        </p:nvSpPr>
        <p:spPr/>
        <p:txBody>
          <a:bodyPr/>
          <a:lstStyle/>
          <a:p>
            <a:r>
              <a:rPr lang="en-US" altLang="en-US"/>
              <a:t>Type A Evaluations</a:t>
            </a:r>
          </a:p>
        </p:txBody>
      </p:sp>
      <p:sp>
        <p:nvSpPr>
          <p:cNvPr id="212995" name="Rectangle 1027">
            <a:extLst>
              <a:ext uri="{FF2B5EF4-FFF2-40B4-BE49-F238E27FC236}">
                <a16:creationId xmlns:a16="http://schemas.microsoft.com/office/drawing/2014/main" id="{691E1A4C-5CD3-71F6-A54F-DF39B6D69A66}"/>
              </a:ext>
            </a:extLst>
          </p:cNvPr>
          <p:cNvSpPr>
            <a:spLocks noGrp="1" noChangeArrowheads="1"/>
          </p:cNvSpPr>
          <p:nvPr>
            <p:ph type="body" idx="1"/>
          </p:nvPr>
        </p:nvSpPr>
        <p:spPr>
          <a:xfrm>
            <a:off x="685800" y="1981200"/>
            <a:ext cx="8001000" cy="4419600"/>
          </a:xfrm>
        </p:spPr>
        <p:txBody>
          <a:bodyPr/>
          <a:lstStyle/>
          <a:p>
            <a:r>
              <a:rPr lang="en-US" altLang="en-US"/>
              <a:t>Type A evaluation is based on the standard deviation of repeat measurements, which for </a:t>
            </a:r>
            <a:r>
              <a:rPr lang="en-US" altLang="en-US" i="1"/>
              <a:t>n</a:t>
            </a:r>
            <a:r>
              <a:rPr lang="en-US" altLang="en-US"/>
              <a:t> measurements with results </a:t>
            </a:r>
            <a:r>
              <a:rPr lang="en-US" altLang="en-US" i="1"/>
              <a:t>q</a:t>
            </a:r>
            <a:r>
              <a:rPr lang="en-US" altLang="en-US" i="1" baseline="-25000"/>
              <a:t>k</a:t>
            </a:r>
            <a:r>
              <a:rPr lang="en-US" altLang="en-US"/>
              <a:t>  and average value </a:t>
            </a:r>
            <a:r>
              <a:rPr lang="en-US" altLang="en-US" i="1"/>
              <a:t>q</a:t>
            </a:r>
            <a:r>
              <a:rPr lang="en-US" altLang="en-US"/>
              <a:t>, is approximated by:</a:t>
            </a:r>
          </a:p>
          <a:p>
            <a:endParaRPr lang="en-US" altLang="en-US"/>
          </a:p>
          <a:p>
            <a:endParaRPr lang="en-US" altLang="en-US"/>
          </a:p>
          <a:p>
            <a:r>
              <a:rPr lang="en-US" altLang="en-US"/>
              <a:t>The </a:t>
            </a:r>
            <a:r>
              <a:rPr lang="en-US" altLang="en-US" i="1"/>
              <a:t>standard uncertainty</a:t>
            </a:r>
            <a:r>
              <a:rPr lang="en-US" altLang="en-US"/>
              <a:t> contribution </a:t>
            </a:r>
            <a:r>
              <a:rPr lang="en-US" altLang="en-US" i="1"/>
              <a:t>u</a:t>
            </a:r>
            <a:r>
              <a:rPr lang="en-US" altLang="en-US" i="1" baseline="-25000"/>
              <a:t>i</a:t>
            </a:r>
            <a:r>
              <a:rPr lang="en-US" altLang="en-US"/>
              <a:t> of a single measurement </a:t>
            </a:r>
            <a:r>
              <a:rPr lang="en-US" altLang="en-US" i="1"/>
              <a:t>q</a:t>
            </a:r>
            <a:r>
              <a:rPr lang="en-US" altLang="en-US" i="1" baseline="-25000"/>
              <a:t>k</a:t>
            </a:r>
            <a:r>
              <a:rPr lang="en-US" altLang="en-US"/>
              <a:t> is given by:</a:t>
            </a:r>
          </a:p>
          <a:p>
            <a:endParaRPr lang="en-US" altLang="en-US"/>
          </a:p>
          <a:p>
            <a:r>
              <a:rPr lang="en-US" altLang="en-US"/>
              <a:t>If </a:t>
            </a:r>
            <a:r>
              <a:rPr lang="en-US" altLang="en-US" i="1"/>
              <a:t>n</a:t>
            </a:r>
            <a:r>
              <a:rPr lang="en-US" altLang="en-US"/>
              <a:t> measurements are averaged together, this becomes:</a:t>
            </a:r>
          </a:p>
        </p:txBody>
      </p:sp>
      <p:graphicFrame>
        <p:nvGraphicFramePr>
          <p:cNvPr id="212996" name="Object 1028">
            <a:extLst>
              <a:ext uri="{FF2B5EF4-FFF2-40B4-BE49-F238E27FC236}">
                <a16:creationId xmlns:a16="http://schemas.microsoft.com/office/drawing/2014/main" id="{EF2E2A42-AD61-2CE8-ABA8-DEF8160507BA}"/>
              </a:ext>
            </a:extLst>
          </p:cNvPr>
          <p:cNvGraphicFramePr>
            <a:graphicFrameLocks noChangeAspect="1"/>
          </p:cNvGraphicFramePr>
          <p:nvPr/>
        </p:nvGraphicFramePr>
        <p:xfrm>
          <a:off x="2743200" y="3200400"/>
          <a:ext cx="3016250" cy="825500"/>
        </p:xfrm>
        <a:graphic>
          <a:graphicData uri="http://schemas.openxmlformats.org/presentationml/2006/ole">
            <mc:AlternateContent xmlns:mc="http://schemas.openxmlformats.org/markup-compatibility/2006">
              <mc:Choice xmlns:v="urn:schemas-microsoft-com:vml" Requires="v">
                <p:oleObj name="Equation" r:id="rId2" imgW="1765080" imgH="482400" progId="Equation.3">
                  <p:embed/>
                </p:oleObj>
              </mc:Choice>
              <mc:Fallback>
                <p:oleObj name="Equation" r:id="rId2" imgW="1765080" imgH="482400" progId="Equation.3">
                  <p:embed/>
                  <p:pic>
                    <p:nvPicPr>
                      <p:cNvPr id="0" name="Object 102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3200400"/>
                        <a:ext cx="3016250"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2997" name="Text Box 1029">
            <a:extLst>
              <a:ext uri="{FF2B5EF4-FFF2-40B4-BE49-F238E27FC236}">
                <a16:creationId xmlns:a16="http://schemas.microsoft.com/office/drawing/2014/main" id="{CCD74B01-87AD-57FB-7336-525AF9F51566}"/>
              </a:ext>
            </a:extLst>
          </p:cNvPr>
          <p:cNvSpPr txBox="1">
            <a:spLocks noChangeArrowheads="1"/>
          </p:cNvSpPr>
          <p:nvPr/>
        </p:nvSpPr>
        <p:spPr bwMode="auto">
          <a:xfrm>
            <a:off x="4813300" y="2476500"/>
            <a:ext cx="3587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a:t>_</a:t>
            </a:r>
          </a:p>
        </p:txBody>
      </p:sp>
      <p:graphicFrame>
        <p:nvGraphicFramePr>
          <p:cNvPr id="212998" name="Object 1030">
            <a:extLst>
              <a:ext uri="{FF2B5EF4-FFF2-40B4-BE49-F238E27FC236}">
                <a16:creationId xmlns:a16="http://schemas.microsoft.com/office/drawing/2014/main" id="{D85C86A2-0762-1908-09EE-376458421E2F}"/>
              </a:ext>
            </a:extLst>
          </p:cNvPr>
          <p:cNvGraphicFramePr>
            <a:graphicFrameLocks noChangeAspect="1"/>
          </p:cNvGraphicFramePr>
          <p:nvPr/>
        </p:nvGraphicFramePr>
        <p:xfrm>
          <a:off x="3810000" y="4876800"/>
          <a:ext cx="1084263" cy="390525"/>
        </p:xfrm>
        <a:graphic>
          <a:graphicData uri="http://schemas.openxmlformats.org/presentationml/2006/ole">
            <mc:AlternateContent xmlns:mc="http://schemas.openxmlformats.org/markup-compatibility/2006">
              <mc:Choice xmlns:v="urn:schemas-microsoft-com:vml" Requires="v">
                <p:oleObj name="Equation" r:id="rId4" imgW="634680" imgH="228600" progId="Equation.3">
                  <p:embed/>
                </p:oleObj>
              </mc:Choice>
              <mc:Fallback>
                <p:oleObj name="Equation" r:id="rId4" imgW="634680" imgH="228600" progId="Equation.3">
                  <p:embed/>
                  <p:pic>
                    <p:nvPicPr>
                      <p:cNvPr id="0" name="Object 103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0" y="4876800"/>
                        <a:ext cx="1084263"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2999" name="Object 1031">
            <a:extLst>
              <a:ext uri="{FF2B5EF4-FFF2-40B4-BE49-F238E27FC236}">
                <a16:creationId xmlns:a16="http://schemas.microsoft.com/office/drawing/2014/main" id="{4AFD8618-938A-BF71-A8C4-1BBBDABDF502}"/>
              </a:ext>
            </a:extLst>
          </p:cNvPr>
          <p:cNvGraphicFramePr>
            <a:graphicFrameLocks noChangeAspect="1"/>
          </p:cNvGraphicFramePr>
          <p:nvPr/>
        </p:nvGraphicFramePr>
        <p:xfrm>
          <a:off x="3481388" y="5692775"/>
          <a:ext cx="1844675" cy="715963"/>
        </p:xfrm>
        <a:graphic>
          <a:graphicData uri="http://schemas.openxmlformats.org/presentationml/2006/ole">
            <mc:AlternateContent xmlns:mc="http://schemas.openxmlformats.org/markup-compatibility/2006">
              <mc:Choice xmlns:v="urn:schemas-microsoft-com:vml" Requires="v">
                <p:oleObj name="Equation" r:id="rId6" imgW="1079280" imgH="419040" progId="Equation.3">
                  <p:embed/>
                </p:oleObj>
              </mc:Choice>
              <mc:Fallback>
                <p:oleObj name="Equation" r:id="rId6" imgW="1079280" imgH="419040" progId="Equation.3">
                  <p:embed/>
                  <p:pic>
                    <p:nvPicPr>
                      <p:cNvPr id="0" name="Object 103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81388" y="5692775"/>
                        <a:ext cx="1844675" cy="71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5AB4997-4C82-AEE8-1512-6B1CA2718BE5}"/>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E72661A9-87BE-9F1D-4E49-688B3B16FD23}"/>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3A687CE8-6D78-D517-1F15-A165524B8E95}"/>
              </a:ext>
            </a:extLst>
          </p:cNvPr>
          <p:cNvSpPr>
            <a:spLocks noGrp="1"/>
          </p:cNvSpPr>
          <p:nvPr>
            <p:ph type="sldNum" sz="quarter" idx="12"/>
          </p:nvPr>
        </p:nvSpPr>
        <p:spPr/>
        <p:txBody>
          <a:bodyPr/>
          <a:lstStyle/>
          <a:p>
            <a:r>
              <a:rPr lang="en-US" altLang="en-US"/>
              <a:t>Slide </a:t>
            </a:r>
            <a:fld id="{27F291D3-F2EB-41EA-A99D-81A414B213AE}" type="slidenum">
              <a:rPr lang="en-US" altLang="en-US"/>
              <a:pPr/>
              <a:t>15</a:t>
            </a:fld>
            <a:endParaRPr lang="en-US" altLang="en-US"/>
          </a:p>
        </p:txBody>
      </p:sp>
      <p:sp>
        <p:nvSpPr>
          <p:cNvPr id="210946" name="Rectangle 2">
            <a:extLst>
              <a:ext uri="{FF2B5EF4-FFF2-40B4-BE49-F238E27FC236}">
                <a16:creationId xmlns:a16="http://schemas.microsoft.com/office/drawing/2014/main" id="{40DEB435-3031-34D0-A403-BEBD6DC2314D}"/>
              </a:ext>
            </a:extLst>
          </p:cNvPr>
          <p:cNvSpPr>
            <a:spLocks noGrp="1" noChangeArrowheads="1"/>
          </p:cNvSpPr>
          <p:nvPr>
            <p:ph type="title"/>
          </p:nvPr>
        </p:nvSpPr>
        <p:spPr/>
        <p:txBody>
          <a:bodyPr/>
          <a:lstStyle/>
          <a:p>
            <a:r>
              <a:rPr lang="en-US" altLang="en-US"/>
              <a:t>Type B Evaluations</a:t>
            </a:r>
          </a:p>
        </p:txBody>
      </p:sp>
      <p:sp>
        <p:nvSpPr>
          <p:cNvPr id="210947" name="Rectangle 3">
            <a:extLst>
              <a:ext uri="{FF2B5EF4-FFF2-40B4-BE49-F238E27FC236}">
                <a16:creationId xmlns:a16="http://schemas.microsoft.com/office/drawing/2014/main" id="{E20418CC-85C9-9E6B-31DB-519FF74EC416}"/>
              </a:ext>
            </a:extLst>
          </p:cNvPr>
          <p:cNvSpPr>
            <a:spLocks noGrp="1" noChangeArrowheads="1"/>
          </p:cNvSpPr>
          <p:nvPr>
            <p:ph type="body" idx="1"/>
          </p:nvPr>
        </p:nvSpPr>
        <p:spPr>
          <a:xfrm>
            <a:off x="685800" y="1981200"/>
            <a:ext cx="8077200" cy="4419600"/>
          </a:xfrm>
        </p:spPr>
        <p:txBody>
          <a:bodyPr/>
          <a:lstStyle/>
          <a:p>
            <a:pPr>
              <a:lnSpc>
                <a:spcPct val="90000"/>
              </a:lnSpc>
            </a:pPr>
            <a:r>
              <a:rPr lang="en-US" altLang="en-US"/>
              <a:t>For cases where Type A evaluation is unavailable or impractical, and to cover contributions not included in the Type A analysis, a Type B analysis is used.</a:t>
            </a:r>
          </a:p>
          <a:p>
            <a:pPr lvl="1">
              <a:lnSpc>
                <a:spcPct val="90000"/>
              </a:lnSpc>
            </a:pPr>
            <a:r>
              <a:rPr lang="en-US" altLang="en-US"/>
              <a:t>Determine potential contributions to the total meas. uncertainty.</a:t>
            </a:r>
          </a:p>
          <a:p>
            <a:pPr lvl="1">
              <a:lnSpc>
                <a:spcPct val="90000"/>
              </a:lnSpc>
            </a:pPr>
            <a:r>
              <a:rPr lang="en-US" altLang="en-US"/>
              <a:t>Determine the uncertainty value for each contribution.</a:t>
            </a:r>
          </a:p>
          <a:p>
            <a:pPr lvl="2">
              <a:lnSpc>
                <a:spcPct val="90000"/>
              </a:lnSpc>
            </a:pPr>
            <a:r>
              <a:rPr lang="en-US" altLang="en-US"/>
              <a:t>Type A evaluation.</a:t>
            </a:r>
          </a:p>
          <a:p>
            <a:pPr lvl="2">
              <a:lnSpc>
                <a:spcPct val="90000"/>
              </a:lnSpc>
            </a:pPr>
            <a:r>
              <a:rPr lang="en-US" altLang="en-US"/>
              <a:t>Manufacturer’s datasheet.</a:t>
            </a:r>
          </a:p>
          <a:p>
            <a:pPr lvl="2">
              <a:lnSpc>
                <a:spcPct val="90000"/>
              </a:lnSpc>
            </a:pPr>
            <a:r>
              <a:rPr lang="en-US" altLang="en-US"/>
              <a:t>Estimate a limit value.</a:t>
            </a:r>
          </a:p>
          <a:p>
            <a:pPr lvl="2">
              <a:lnSpc>
                <a:spcPct val="90000"/>
              </a:lnSpc>
              <a:buFontTx/>
              <a:buNone/>
            </a:pPr>
            <a:r>
              <a:rPr lang="en-US" altLang="en-US" i="1"/>
              <a:t>Note:  Contribution must be in terms of the variation in the measured quantity, not the influence quantity.</a:t>
            </a:r>
          </a:p>
          <a:p>
            <a:pPr lvl="1">
              <a:lnSpc>
                <a:spcPct val="90000"/>
              </a:lnSpc>
            </a:pPr>
            <a:r>
              <a:rPr lang="en-US" altLang="en-US"/>
              <a:t>For each contribution, choose expected statistical distribution and determine its standard uncertainty.</a:t>
            </a:r>
          </a:p>
          <a:p>
            <a:pPr lvl="1">
              <a:lnSpc>
                <a:spcPct val="90000"/>
              </a:lnSpc>
            </a:pPr>
            <a:r>
              <a:rPr lang="en-US" altLang="en-US"/>
              <a:t>Combine resulting </a:t>
            </a:r>
            <a:r>
              <a:rPr lang="en-US" altLang="en-US" i="1"/>
              <a:t>u</a:t>
            </a:r>
            <a:r>
              <a:rPr lang="en-US" altLang="en-US" i="1" baseline="-25000"/>
              <a:t>i</a:t>
            </a:r>
            <a:r>
              <a:rPr lang="en-US" altLang="en-US"/>
              <a:t>s and calculate the expanded uncertainty.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BF3D628-C06F-BF08-A253-1D2419739A15}"/>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BDC401C8-6354-9542-13C0-EAA0210CA22A}"/>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D0D5E95E-F70A-55CD-0358-C0C3574828C1}"/>
              </a:ext>
            </a:extLst>
          </p:cNvPr>
          <p:cNvSpPr>
            <a:spLocks noGrp="1"/>
          </p:cNvSpPr>
          <p:nvPr>
            <p:ph type="sldNum" sz="quarter" idx="12"/>
          </p:nvPr>
        </p:nvSpPr>
        <p:spPr/>
        <p:txBody>
          <a:bodyPr/>
          <a:lstStyle/>
          <a:p>
            <a:r>
              <a:rPr lang="en-US" altLang="en-US"/>
              <a:t>Slide </a:t>
            </a:r>
            <a:fld id="{A20AD89E-059D-4A19-8580-A005B262B09B}" type="slidenum">
              <a:rPr lang="en-US" altLang="en-US"/>
              <a:pPr/>
              <a:t>16</a:t>
            </a:fld>
            <a:endParaRPr lang="en-US" altLang="en-US"/>
          </a:p>
        </p:txBody>
      </p:sp>
      <p:sp>
        <p:nvSpPr>
          <p:cNvPr id="211970" name="Rectangle 3074">
            <a:extLst>
              <a:ext uri="{FF2B5EF4-FFF2-40B4-BE49-F238E27FC236}">
                <a16:creationId xmlns:a16="http://schemas.microsoft.com/office/drawing/2014/main" id="{E8312440-AD11-91CA-6D2D-763EB9A6917F}"/>
              </a:ext>
            </a:extLst>
          </p:cNvPr>
          <p:cNvSpPr>
            <a:spLocks noGrp="1" noChangeArrowheads="1"/>
          </p:cNvSpPr>
          <p:nvPr>
            <p:ph type="title"/>
          </p:nvPr>
        </p:nvSpPr>
        <p:spPr/>
        <p:txBody>
          <a:bodyPr/>
          <a:lstStyle/>
          <a:p>
            <a:r>
              <a:rPr lang="en-US" altLang="en-US"/>
              <a:t>Type B Evaluations</a:t>
            </a:r>
          </a:p>
        </p:txBody>
      </p:sp>
      <p:sp>
        <p:nvSpPr>
          <p:cNvPr id="211971" name="Rectangle 3075">
            <a:extLst>
              <a:ext uri="{FF2B5EF4-FFF2-40B4-BE49-F238E27FC236}">
                <a16:creationId xmlns:a16="http://schemas.microsoft.com/office/drawing/2014/main" id="{67CBFECB-BC97-5D5D-610B-B06FCCE7691A}"/>
              </a:ext>
            </a:extLst>
          </p:cNvPr>
          <p:cNvSpPr>
            <a:spLocks noGrp="1" noChangeArrowheads="1"/>
          </p:cNvSpPr>
          <p:nvPr>
            <p:ph type="body" idx="1"/>
          </p:nvPr>
        </p:nvSpPr>
        <p:spPr>
          <a:xfrm>
            <a:off x="685800" y="1905000"/>
            <a:ext cx="7772400" cy="4648200"/>
          </a:xfrm>
        </p:spPr>
        <p:txBody>
          <a:bodyPr/>
          <a:lstStyle/>
          <a:p>
            <a:pPr>
              <a:lnSpc>
                <a:spcPct val="90000"/>
              </a:lnSpc>
            </a:pPr>
            <a:r>
              <a:rPr lang="en-US" altLang="en-US"/>
              <a:t>There are a number of common distributions for uncertainty contributions:</a:t>
            </a:r>
          </a:p>
          <a:p>
            <a:pPr>
              <a:lnSpc>
                <a:spcPct val="90000"/>
              </a:lnSpc>
            </a:pPr>
            <a:r>
              <a:rPr lang="en-US" altLang="en-US" i="1"/>
              <a:t>Normal distribution</a:t>
            </a:r>
            <a:r>
              <a:rPr lang="en-US" altLang="en-US"/>
              <a:t>:</a:t>
            </a:r>
          </a:p>
          <a:p>
            <a:pPr>
              <a:lnSpc>
                <a:spcPct val="90000"/>
              </a:lnSpc>
            </a:pPr>
            <a:endParaRPr lang="en-US" altLang="en-US"/>
          </a:p>
          <a:p>
            <a:pPr>
              <a:lnSpc>
                <a:spcPct val="90000"/>
              </a:lnSpc>
            </a:pPr>
            <a:endParaRPr lang="en-US" altLang="en-US"/>
          </a:p>
          <a:p>
            <a:pPr>
              <a:lnSpc>
                <a:spcPct val="90000"/>
              </a:lnSpc>
            </a:pPr>
            <a:endParaRPr lang="en-US" altLang="en-US"/>
          </a:p>
          <a:p>
            <a:pPr>
              <a:lnSpc>
                <a:spcPct val="90000"/>
              </a:lnSpc>
            </a:pPr>
            <a:endParaRPr lang="en-US" altLang="en-US"/>
          </a:p>
          <a:p>
            <a:pPr>
              <a:lnSpc>
                <a:spcPct val="90000"/>
              </a:lnSpc>
            </a:pPr>
            <a:endParaRPr lang="en-US" altLang="en-US"/>
          </a:p>
          <a:p>
            <a:pPr>
              <a:lnSpc>
                <a:spcPct val="90000"/>
              </a:lnSpc>
            </a:pPr>
            <a:endParaRPr lang="en-US" altLang="en-US"/>
          </a:p>
          <a:p>
            <a:pPr>
              <a:lnSpc>
                <a:spcPct val="90000"/>
              </a:lnSpc>
            </a:pPr>
            <a:r>
              <a:rPr lang="en-US" altLang="en-US"/>
              <a:t>Examples:</a:t>
            </a:r>
          </a:p>
          <a:p>
            <a:pPr lvl="1">
              <a:lnSpc>
                <a:spcPct val="90000"/>
              </a:lnSpc>
            </a:pPr>
            <a:r>
              <a:rPr lang="en-US" altLang="en-US"/>
              <a:t>Results of Type A evaluations </a:t>
            </a:r>
          </a:p>
          <a:p>
            <a:pPr lvl="1">
              <a:lnSpc>
                <a:spcPct val="90000"/>
              </a:lnSpc>
            </a:pPr>
            <a:r>
              <a:rPr lang="en-US" altLang="en-US"/>
              <a:t>expanded uncertainties of components</a:t>
            </a:r>
          </a:p>
        </p:txBody>
      </p:sp>
      <p:pic>
        <p:nvPicPr>
          <p:cNvPr id="211973" name="Picture 3077">
            <a:extLst>
              <a:ext uri="{FF2B5EF4-FFF2-40B4-BE49-F238E27FC236}">
                <a16:creationId xmlns:a16="http://schemas.microsoft.com/office/drawing/2014/main" id="{7096FA7E-4E63-55AD-E677-16EFA9DFA7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2286000"/>
            <a:ext cx="4283075" cy="4141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11974" name="Object 3078">
            <a:extLst>
              <a:ext uri="{FF2B5EF4-FFF2-40B4-BE49-F238E27FC236}">
                <a16:creationId xmlns:a16="http://schemas.microsoft.com/office/drawing/2014/main" id="{F704273C-E801-D39D-8E46-697BF156699A}"/>
              </a:ext>
            </a:extLst>
          </p:cNvPr>
          <p:cNvGraphicFramePr>
            <a:graphicFrameLocks noChangeAspect="1"/>
          </p:cNvGraphicFramePr>
          <p:nvPr/>
        </p:nvGraphicFramePr>
        <p:xfrm>
          <a:off x="2133600" y="2971800"/>
          <a:ext cx="846138" cy="673100"/>
        </p:xfrm>
        <a:graphic>
          <a:graphicData uri="http://schemas.openxmlformats.org/presentationml/2006/ole">
            <mc:AlternateContent xmlns:mc="http://schemas.openxmlformats.org/markup-compatibility/2006">
              <mc:Choice xmlns:v="urn:schemas-microsoft-com:vml" Requires="v">
                <p:oleObj name="Equation" r:id="rId3" imgW="495000" imgH="393480" progId="Equation.3">
                  <p:embed/>
                </p:oleObj>
              </mc:Choice>
              <mc:Fallback>
                <p:oleObj name="Equation" r:id="rId3" imgW="495000" imgH="393480" progId="Equation.3">
                  <p:embed/>
                  <p:pic>
                    <p:nvPicPr>
                      <p:cNvPr id="0" name="Object 307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2971800"/>
                        <a:ext cx="846138" cy="673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1975" name="Text Box 3079">
            <a:extLst>
              <a:ext uri="{FF2B5EF4-FFF2-40B4-BE49-F238E27FC236}">
                <a16:creationId xmlns:a16="http://schemas.microsoft.com/office/drawing/2014/main" id="{9E3823F8-C4C0-24F4-118C-E1A0C0497396}"/>
              </a:ext>
            </a:extLst>
          </p:cNvPr>
          <p:cNvSpPr txBox="1">
            <a:spLocks noChangeArrowheads="1"/>
          </p:cNvSpPr>
          <p:nvPr/>
        </p:nvSpPr>
        <p:spPr bwMode="auto">
          <a:xfrm>
            <a:off x="990600" y="3581400"/>
            <a:ext cx="34290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a:t>where </a:t>
            </a:r>
            <a:r>
              <a:rPr lang="en-US" altLang="en-US" b="1" i="1"/>
              <a:t>U</a:t>
            </a:r>
            <a:r>
              <a:rPr lang="en-US" altLang="en-US" b="1" i="1" baseline="-25000"/>
              <a:t>i</a:t>
            </a:r>
            <a:r>
              <a:rPr lang="en-US" altLang="en-US" b="1"/>
              <a:t> is the expanded uncertainty of the contribution and </a:t>
            </a:r>
            <a:r>
              <a:rPr lang="en-US" altLang="en-US" b="1" i="1"/>
              <a:t>k</a:t>
            </a:r>
            <a:r>
              <a:rPr lang="en-US" altLang="en-US" b="1"/>
              <a:t> is the coverage factor (</a:t>
            </a:r>
            <a:r>
              <a:rPr lang="en-US" altLang="en-US" b="1" i="1"/>
              <a:t>k</a:t>
            </a:r>
            <a:r>
              <a:rPr lang="en-US" altLang="en-US" b="1"/>
              <a:t> = 2 for 95% confidence).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F5C972B-4E51-C32A-5E44-6BA578C35879}"/>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C92D4A00-3EDD-7C12-2F85-A54C16B19457}"/>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6D4229AA-A3EF-AFB0-565E-CBCDEFA50FFA}"/>
              </a:ext>
            </a:extLst>
          </p:cNvPr>
          <p:cNvSpPr>
            <a:spLocks noGrp="1"/>
          </p:cNvSpPr>
          <p:nvPr>
            <p:ph type="sldNum" sz="quarter" idx="12"/>
          </p:nvPr>
        </p:nvSpPr>
        <p:spPr/>
        <p:txBody>
          <a:bodyPr/>
          <a:lstStyle/>
          <a:p>
            <a:r>
              <a:rPr lang="en-US" altLang="en-US"/>
              <a:t>Slide </a:t>
            </a:r>
            <a:fld id="{089D681A-245A-4222-9EF8-A9F318B5A57B}" type="slidenum">
              <a:rPr lang="en-US" altLang="en-US"/>
              <a:pPr/>
              <a:t>17</a:t>
            </a:fld>
            <a:endParaRPr lang="en-US" altLang="en-US"/>
          </a:p>
        </p:txBody>
      </p:sp>
      <p:pic>
        <p:nvPicPr>
          <p:cNvPr id="214024" name="Picture 8">
            <a:extLst>
              <a:ext uri="{FF2B5EF4-FFF2-40B4-BE49-F238E27FC236}">
                <a16:creationId xmlns:a16="http://schemas.microsoft.com/office/drawing/2014/main" id="{0C7DB26E-6256-D71A-2626-1FBDEF7AD8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3048000"/>
            <a:ext cx="4491038" cy="316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4018" name="Rectangle 2">
            <a:extLst>
              <a:ext uri="{FF2B5EF4-FFF2-40B4-BE49-F238E27FC236}">
                <a16:creationId xmlns:a16="http://schemas.microsoft.com/office/drawing/2014/main" id="{CA382F85-1118-CCBD-CC84-11E4C41DF9ED}"/>
              </a:ext>
            </a:extLst>
          </p:cNvPr>
          <p:cNvSpPr>
            <a:spLocks noGrp="1" noChangeArrowheads="1"/>
          </p:cNvSpPr>
          <p:nvPr>
            <p:ph type="title"/>
          </p:nvPr>
        </p:nvSpPr>
        <p:spPr/>
        <p:txBody>
          <a:bodyPr/>
          <a:lstStyle/>
          <a:p>
            <a:r>
              <a:rPr lang="en-US" altLang="en-US"/>
              <a:t>Type B Evaluations</a:t>
            </a:r>
          </a:p>
        </p:txBody>
      </p:sp>
      <p:sp>
        <p:nvSpPr>
          <p:cNvPr id="214019" name="Rectangle 3">
            <a:extLst>
              <a:ext uri="{FF2B5EF4-FFF2-40B4-BE49-F238E27FC236}">
                <a16:creationId xmlns:a16="http://schemas.microsoft.com/office/drawing/2014/main" id="{8C46AFEC-6334-4D12-92F5-D6FD01B10B51}"/>
              </a:ext>
            </a:extLst>
          </p:cNvPr>
          <p:cNvSpPr>
            <a:spLocks noGrp="1" noChangeArrowheads="1"/>
          </p:cNvSpPr>
          <p:nvPr>
            <p:ph type="body" idx="1"/>
          </p:nvPr>
        </p:nvSpPr>
        <p:spPr>
          <a:xfrm>
            <a:off x="685800" y="1981200"/>
            <a:ext cx="7772400" cy="4419600"/>
          </a:xfrm>
        </p:spPr>
        <p:txBody>
          <a:bodyPr/>
          <a:lstStyle/>
          <a:p>
            <a:r>
              <a:rPr lang="en-US" altLang="en-US" i="1"/>
              <a:t>Rectangular distribution – </a:t>
            </a:r>
            <a:r>
              <a:rPr lang="en-US" altLang="en-US"/>
              <a:t>measurement result has an equal probability of being anywhere within the range of –</a:t>
            </a:r>
            <a:r>
              <a:rPr lang="en-US" altLang="en-US" i="1"/>
              <a:t>a</a:t>
            </a:r>
            <a:r>
              <a:rPr lang="en-US" altLang="en-US" i="1" baseline="-25000"/>
              <a:t>i</a:t>
            </a:r>
            <a:r>
              <a:rPr lang="en-US" altLang="en-US"/>
              <a:t> to </a:t>
            </a:r>
            <a:r>
              <a:rPr lang="en-US" altLang="en-US" i="1"/>
              <a:t>a</a:t>
            </a:r>
            <a:r>
              <a:rPr lang="en-US" altLang="en-US" i="1" baseline="-25000"/>
              <a:t>i</a:t>
            </a:r>
            <a:r>
              <a:rPr lang="en-US" altLang="en-US"/>
              <a:t>.</a:t>
            </a:r>
          </a:p>
        </p:txBody>
      </p:sp>
      <p:graphicFrame>
        <p:nvGraphicFramePr>
          <p:cNvPr id="214022" name="Object 6">
            <a:extLst>
              <a:ext uri="{FF2B5EF4-FFF2-40B4-BE49-F238E27FC236}">
                <a16:creationId xmlns:a16="http://schemas.microsoft.com/office/drawing/2014/main" id="{67A37B23-F4B8-41C8-9052-8309ED131021}"/>
              </a:ext>
            </a:extLst>
          </p:cNvPr>
          <p:cNvGraphicFramePr>
            <a:graphicFrameLocks noChangeAspect="1"/>
          </p:cNvGraphicFramePr>
          <p:nvPr/>
        </p:nvGraphicFramePr>
        <p:xfrm>
          <a:off x="1905000" y="3200400"/>
          <a:ext cx="889000" cy="715963"/>
        </p:xfrm>
        <a:graphic>
          <a:graphicData uri="http://schemas.openxmlformats.org/presentationml/2006/ole">
            <mc:AlternateContent xmlns:mc="http://schemas.openxmlformats.org/markup-compatibility/2006">
              <mc:Choice xmlns:v="urn:schemas-microsoft-com:vml" Requires="v">
                <p:oleObj name="Equation" r:id="rId3" imgW="520560" imgH="419040" progId="Equation.3">
                  <p:embed/>
                </p:oleObj>
              </mc:Choice>
              <mc:Fallback>
                <p:oleObj name="Equation" r:id="rId3" imgW="520560" imgH="419040"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3200400"/>
                        <a:ext cx="889000" cy="71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4023" name="Rectangle 7">
            <a:extLst>
              <a:ext uri="{FF2B5EF4-FFF2-40B4-BE49-F238E27FC236}">
                <a16:creationId xmlns:a16="http://schemas.microsoft.com/office/drawing/2014/main" id="{32EE4FE3-0AEC-2A40-6240-9AEF81D839D5}"/>
              </a:ext>
            </a:extLst>
          </p:cNvPr>
          <p:cNvSpPr>
            <a:spLocks noChangeArrowheads="1"/>
          </p:cNvSpPr>
          <p:nvPr/>
        </p:nvSpPr>
        <p:spPr bwMode="auto">
          <a:xfrm>
            <a:off x="685800" y="3962400"/>
            <a:ext cx="4191000"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087438" indent="-228600">
              <a:defRPr sz="2400">
                <a:solidFill>
                  <a:schemeClr val="tx1"/>
                </a:solidFill>
                <a:latin typeface="Times New Roman" panose="02020603050405020304" pitchFamily="18" charset="0"/>
              </a:defRPr>
            </a:lvl3pPr>
            <a:lvl4pPr marL="1430338" indent="-228600">
              <a:defRPr sz="2400">
                <a:solidFill>
                  <a:schemeClr val="tx1"/>
                </a:solidFill>
                <a:latin typeface="Times New Roman" panose="02020603050405020304" pitchFamily="18" charset="0"/>
              </a:defRPr>
            </a:lvl4pPr>
            <a:lvl5pPr marL="1773238" indent="-228600">
              <a:defRPr sz="2400">
                <a:solidFill>
                  <a:schemeClr val="tx1"/>
                </a:solidFill>
                <a:latin typeface="Times New Roman" panose="02020603050405020304" pitchFamily="18" charset="0"/>
              </a:defRPr>
            </a:lvl5pPr>
            <a:lvl6pPr marL="2230438" indent="-228600" fontAlgn="base">
              <a:spcBef>
                <a:spcPct val="0"/>
              </a:spcBef>
              <a:spcAft>
                <a:spcPct val="0"/>
              </a:spcAft>
              <a:defRPr sz="2400">
                <a:solidFill>
                  <a:schemeClr val="tx1"/>
                </a:solidFill>
                <a:latin typeface="Times New Roman" panose="02020603050405020304" pitchFamily="18" charset="0"/>
              </a:defRPr>
            </a:lvl6pPr>
            <a:lvl7pPr marL="2687638" indent="-228600" fontAlgn="base">
              <a:spcBef>
                <a:spcPct val="0"/>
              </a:spcBef>
              <a:spcAft>
                <a:spcPct val="0"/>
              </a:spcAft>
              <a:defRPr sz="2400">
                <a:solidFill>
                  <a:schemeClr val="tx1"/>
                </a:solidFill>
                <a:latin typeface="Times New Roman" panose="02020603050405020304" pitchFamily="18" charset="0"/>
              </a:defRPr>
            </a:lvl7pPr>
            <a:lvl8pPr marL="3144838" indent="-228600" fontAlgn="base">
              <a:spcBef>
                <a:spcPct val="0"/>
              </a:spcBef>
              <a:spcAft>
                <a:spcPct val="0"/>
              </a:spcAft>
              <a:defRPr sz="2400">
                <a:solidFill>
                  <a:schemeClr val="tx1"/>
                </a:solidFill>
                <a:latin typeface="Times New Roman" panose="02020603050405020304" pitchFamily="18" charset="0"/>
              </a:defRPr>
            </a:lvl8pPr>
            <a:lvl9pPr marL="3602038"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Tx/>
              <a:buChar char="•"/>
            </a:pPr>
            <a:r>
              <a:rPr lang="en-US" altLang="en-US" b="1"/>
              <a:t>Examples:</a:t>
            </a:r>
          </a:p>
          <a:p>
            <a:pPr lvl="1">
              <a:spcBef>
                <a:spcPct val="20000"/>
              </a:spcBef>
              <a:buFontTx/>
              <a:buChar char="–"/>
            </a:pPr>
            <a:r>
              <a:rPr lang="en-US" altLang="en-US" sz="2000"/>
              <a:t>Equipment manufacturer ± accuracy values (not from standard uncertainty budget)</a:t>
            </a:r>
          </a:p>
          <a:p>
            <a:pPr lvl="1">
              <a:spcBef>
                <a:spcPct val="20000"/>
              </a:spcBef>
              <a:buFontTx/>
              <a:buChar char="–"/>
            </a:pPr>
            <a:r>
              <a:rPr lang="en-US" altLang="en-US" sz="2000"/>
              <a:t>Equipment resolution limits.</a:t>
            </a:r>
          </a:p>
          <a:p>
            <a:pPr lvl="1">
              <a:spcBef>
                <a:spcPct val="20000"/>
              </a:spcBef>
              <a:buFontTx/>
              <a:buChar char="–"/>
            </a:pPr>
            <a:r>
              <a:rPr lang="en-US" altLang="en-US" sz="2000"/>
              <a:t>Any term where only maximal range or error is known.</a:t>
            </a:r>
          </a:p>
          <a:p>
            <a:pPr>
              <a:spcBef>
                <a:spcPct val="20000"/>
              </a:spcBef>
            </a:pPr>
            <a:endParaRPr lang="en-US" altLang="en-US" b="1"/>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0DBE0335-1C4C-C64B-8A0C-C8EAFBA8C31A}"/>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621425C6-A474-C98C-D250-5FAD5F4261ED}"/>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9D0000FD-976D-B151-ACCA-194AA9ECF44A}"/>
              </a:ext>
            </a:extLst>
          </p:cNvPr>
          <p:cNvSpPr>
            <a:spLocks noGrp="1"/>
          </p:cNvSpPr>
          <p:nvPr>
            <p:ph type="sldNum" sz="quarter" idx="12"/>
          </p:nvPr>
        </p:nvSpPr>
        <p:spPr/>
        <p:txBody>
          <a:bodyPr/>
          <a:lstStyle/>
          <a:p>
            <a:r>
              <a:rPr lang="en-US" altLang="en-US"/>
              <a:t>Slide </a:t>
            </a:r>
            <a:fld id="{95BE7B70-1D9E-46A5-868A-5FA979231974}" type="slidenum">
              <a:rPr lang="en-US" altLang="en-US"/>
              <a:pPr/>
              <a:t>18</a:t>
            </a:fld>
            <a:endParaRPr lang="en-US" altLang="en-US"/>
          </a:p>
        </p:txBody>
      </p:sp>
      <p:sp>
        <p:nvSpPr>
          <p:cNvPr id="215042" name="Rectangle 2">
            <a:extLst>
              <a:ext uri="{FF2B5EF4-FFF2-40B4-BE49-F238E27FC236}">
                <a16:creationId xmlns:a16="http://schemas.microsoft.com/office/drawing/2014/main" id="{2F2B1635-9546-3302-D2B2-390B37476BBD}"/>
              </a:ext>
            </a:extLst>
          </p:cNvPr>
          <p:cNvSpPr>
            <a:spLocks noGrp="1" noChangeArrowheads="1"/>
          </p:cNvSpPr>
          <p:nvPr>
            <p:ph type="title"/>
          </p:nvPr>
        </p:nvSpPr>
        <p:spPr/>
        <p:txBody>
          <a:bodyPr/>
          <a:lstStyle/>
          <a:p>
            <a:r>
              <a:rPr lang="en-US" altLang="en-US"/>
              <a:t>Type B Evaluations</a:t>
            </a:r>
          </a:p>
        </p:txBody>
      </p:sp>
      <p:sp>
        <p:nvSpPr>
          <p:cNvPr id="215043" name="Rectangle 3">
            <a:extLst>
              <a:ext uri="{FF2B5EF4-FFF2-40B4-BE49-F238E27FC236}">
                <a16:creationId xmlns:a16="http://schemas.microsoft.com/office/drawing/2014/main" id="{DC5E4114-3535-F1FE-0FFC-B049AA433EDD}"/>
              </a:ext>
            </a:extLst>
          </p:cNvPr>
          <p:cNvSpPr>
            <a:spLocks noGrp="1" noChangeArrowheads="1"/>
          </p:cNvSpPr>
          <p:nvPr>
            <p:ph type="body" idx="1"/>
          </p:nvPr>
        </p:nvSpPr>
        <p:spPr>
          <a:xfrm>
            <a:off x="685800" y="1981200"/>
            <a:ext cx="4953000" cy="4419600"/>
          </a:xfrm>
        </p:spPr>
        <p:txBody>
          <a:bodyPr/>
          <a:lstStyle/>
          <a:p>
            <a:r>
              <a:rPr lang="en-US" altLang="en-US" i="1"/>
              <a:t>U-shaped distribution – </a:t>
            </a:r>
            <a:r>
              <a:rPr lang="en-US" altLang="en-US"/>
              <a:t>measurement result has a higher likelihood of being some value above or below the median than being at the median.</a:t>
            </a:r>
          </a:p>
        </p:txBody>
      </p:sp>
      <p:graphicFrame>
        <p:nvGraphicFramePr>
          <p:cNvPr id="215045" name="Object 5">
            <a:extLst>
              <a:ext uri="{FF2B5EF4-FFF2-40B4-BE49-F238E27FC236}">
                <a16:creationId xmlns:a16="http://schemas.microsoft.com/office/drawing/2014/main" id="{D67BDA8C-5944-4A64-ADE0-05E1C227802C}"/>
              </a:ext>
            </a:extLst>
          </p:cNvPr>
          <p:cNvGraphicFramePr>
            <a:graphicFrameLocks noChangeAspect="1"/>
          </p:cNvGraphicFramePr>
          <p:nvPr/>
        </p:nvGraphicFramePr>
        <p:xfrm>
          <a:off x="2133600" y="3962400"/>
          <a:ext cx="911225" cy="715963"/>
        </p:xfrm>
        <a:graphic>
          <a:graphicData uri="http://schemas.openxmlformats.org/presentationml/2006/ole">
            <mc:AlternateContent xmlns:mc="http://schemas.openxmlformats.org/markup-compatibility/2006">
              <mc:Choice xmlns:v="urn:schemas-microsoft-com:vml" Requires="v">
                <p:oleObj name="Equation" r:id="rId2" imgW="533160" imgH="419040" progId="Equation.3">
                  <p:embed/>
                </p:oleObj>
              </mc:Choice>
              <mc:Fallback>
                <p:oleObj name="Equation" r:id="rId2" imgW="533160" imgH="419040" progId="Equation.3">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3962400"/>
                        <a:ext cx="911225" cy="71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5046" name="Rectangle 6">
            <a:extLst>
              <a:ext uri="{FF2B5EF4-FFF2-40B4-BE49-F238E27FC236}">
                <a16:creationId xmlns:a16="http://schemas.microsoft.com/office/drawing/2014/main" id="{898D4717-586A-F282-4440-2E7FBE5FD3B2}"/>
              </a:ext>
            </a:extLst>
          </p:cNvPr>
          <p:cNvSpPr>
            <a:spLocks noChangeArrowheads="1"/>
          </p:cNvSpPr>
          <p:nvPr/>
        </p:nvSpPr>
        <p:spPr bwMode="auto">
          <a:xfrm>
            <a:off x="685800" y="4800600"/>
            <a:ext cx="38862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087438" indent="-228600">
              <a:defRPr sz="2400">
                <a:solidFill>
                  <a:schemeClr val="tx1"/>
                </a:solidFill>
                <a:latin typeface="Times New Roman" panose="02020603050405020304" pitchFamily="18" charset="0"/>
              </a:defRPr>
            </a:lvl3pPr>
            <a:lvl4pPr marL="1430338" indent="-228600">
              <a:defRPr sz="2400">
                <a:solidFill>
                  <a:schemeClr val="tx1"/>
                </a:solidFill>
                <a:latin typeface="Times New Roman" panose="02020603050405020304" pitchFamily="18" charset="0"/>
              </a:defRPr>
            </a:lvl4pPr>
            <a:lvl5pPr marL="1773238" indent="-228600">
              <a:defRPr sz="2400">
                <a:solidFill>
                  <a:schemeClr val="tx1"/>
                </a:solidFill>
                <a:latin typeface="Times New Roman" panose="02020603050405020304" pitchFamily="18" charset="0"/>
              </a:defRPr>
            </a:lvl5pPr>
            <a:lvl6pPr marL="2230438" indent="-228600" fontAlgn="base">
              <a:spcBef>
                <a:spcPct val="0"/>
              </a:spcBef>
              <a:spcAft>
                <a:spcPct val="0"/>
              </a:spcAft>
              <a:defRPr sz="2400">
                <a:solidFill>
                  <a:schemeClr val="tx1"/>
                </a:solidFill>
                <a:latin typeface="Times New Roman" panose="02020603050405020304" pitchFamily="18" charset="0"/>
              </a:defRPr>
            </a:lvl6pPr>
            <a:lvl7pPr marL="2687638" indent="-228600" fontAlgn="base">
              <a:spcBef>
                <a:spcPct val="0"/>
              </a:spcBef>
              <a:spcAft>
                <a:spcPct val="0"/>
              </a:spcAft>
              <a:defRPr sz="2400">
                <a:solidFill>
                  <a:schemeClr val="tx1"/>
                </a:solidFill>
                <a:latin typeface="Times New Roman" panose="02020603050405020304" pitchFamily="18" charset="0"/>
              </a:defRPr>
            </a:lvl7pPr>
            <a:lvl8pPr marL="3144838" indent="-228600" fontAlgn="base">
              <a:spcBef>
                <a:spcPct val="0"/>
              </a:spcBef>
              <a:spcAft>
                <a:spcPct val="0"/>
              </a:spcAft>
              <a:defRPr sz="2400">
                <a:solidFill>
                  <a:schemeClr val="tx1"/>
                </a:solidFill>
                <a:latin typeface="Times New Roman" panose="02020603050405020304" pitchFamily="18" charset="0"/>
              </a:defRPr>
            </a:lvl8pPr>
            <a:lvl9pPr marL="3602038"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Tx/>
              <a:buChar char="•"/>
            </a:pPr>
            <a:r>
              <a:rPr lang="en-US" altLang="en-US" b="1"/>
              <a:t>Examples:</a:t>
            </a:r>
          </a:p>
          <a:p>
            <a:pPr lvl="1">
              <a:spcBef>
                <a:spcPct val="20000"/>
              </a:spcBef>
              <a:buFontTx/>
              <a:buChar char="–"/>
            </a:pPr>
            <a:r>
              <a:rPr lang="en-US" altLang="en-US" sz="2000"/>
              <a:t>Mismatch (VSWR)</a:t>
            </a:r>
          </a:p>
          <a:p>
            <a:pPr lvl="1">
              <a:spcBef>
                <a:spcPct val="20000"/>
              </a:spcBef>
              <a:buFontTx/>
              <a:buChar char="–"/>
            </a:pPr>
            <a:r>
              <a:rPr lang="en-US" altLang="en-US" sz="2000"/>
              <a:t>Distribution of a sine wave</a:t>
            </a:r>
          </a:p>
          <a:p>
            <a:pPr lvl="1">
              <a:spcBef>
                <a:spcPct val="20000"/>
              </a:spcBef>
              <a:buFontTx/>
              <a:buChar char="–"/>
            </a:pPr>
            <a:r>
              <a:rPr lang="en-US" altLang="en-US" sz="2000"/>
              <a:t>5% Resistors (Culling)</a:t>
            </a:r>
          </a:p>
          <a:p>
            <a:pPr>
              <a:spcBef>
                <a:spcPct val="20000"/>
              </a:spcBef>
            </a:pPr>
            <a:endParaRPr lang="en-US" altLang="en-US" b="1"/>
          </a:p>
        </p:txBody>
      </p:sp>
      <p:pic>
        <p:nvPicPr>
          <p:cNvPr id="215047" name="Picture 7">
            <a:extLst>
              <a:ext uri="{FF2B5EF4-FFF2-40B4-BE49-F238E27FC236}">
                <a16:creationId xmlns:a16="http://schemas.microsoft.com/office/drawing/2014/main" id="{D413CA3B-9CB2-C0BE-E4E0-F0AA0BE8EA2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42000" y="4932363"/>
            <a:ext cx="2844800" cy="1547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5048" name="Picture 8">
            <a:extLst>
              <a:ext uri="{FF2B5EF4-FFF2-40B4-BE49-F238E27FC236}">
                <a16:creationId xmlns:a16="http://schemas.microsoft.com/office/drawing/2014/main" id="{F98FB90B-A148-6F41-553F-B2FCFA27A46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91200" y="1447800"/>
            <a:ext cx="2971800" cy="1703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5049" name="Picture 9">
            <a:extLst>
              <a:ext uri="{FF2B5EF4-FFF2-40B4-BE49-F238E27FC236}">
                <a16:creationId xmlns:a16="http://schemas.microsoft.com/office/drawing/2014/main" id="{02D28DAE-15A7-BB42-C832-DEB2B84DA33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91200" y="3200400"/>
            <a:ext cx="2971800" cy="1703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1B9772D-7C50-A797-C428-5C91E995C8F0}"/>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939713D1-2F19-81A7-DDEE-61F9D0736FCB}"/>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0D7AE67D-9DEB-9AC3-C5D3-643D337AC676}"/>
              </a:ext>
            </a:extLst>
          </p:cNvPr>
          <p:cNvSpPr>
            <a:spLocks noGrp="1"/>
          </p:cNvSpPr>
          <p:nvPr>
            <p:ph type="sldNum" sz="quarter" idx="12"/>
          </p:nvPr>
        </p:nvSpPr>
        <p:spPr/>
        <p:txBody>
          <a:bodyPr/>
          <a:lstStyle/>
          <a:p>
            <a:r>
              <a:rPr lang="en-US" altLang="en-US"/>
              <a:t>Slide </a:t>
            </a:r>
            <a:fld id="{77279E91-8E7E-45C0-A98F-52BAD915B264}" type="slidenum">
              <a:rPr lang="en-US" altLang="en-US"/>
              <a:pPr/>
              <a:t>19</a:t>
            </a:fld>
            <a:endParaRPr lang="en-US" altLang="en-US"/>
          </a:p>
        </p:txBody>
      </p:sp>
      <p:sp>
        <p:nvSpPr>
          <p:cNvPr id="216066" name="Rectangle 2">
            <a:extLst>
              <a:ext uri="{FF2B5EF4-FFF2-40B4-BE49-F238E27FC236}">
                <a16:creationId xmlns:a16="http://schemas.microsoft.com/office/drawing/2014/main" id="{F39FC06E-5D58-81A4-B82B-9E5F30681A13}"/>
              </a:ext>
            </a:extLst>
          </p:cNvPr>
          <p:cNvSpPr>
            <a:spLocks noGrp="1" noChangeArrowheads="1"/>
          </p:cNvSpPr>
          <p:nvPr>
            <p:ph type="title"/>
          </p:nvPr>
        </p:nvSpPr>
        <p:spPr/>
        <p:txBody>
          <a:bodyPr/>
          <a:lstStyle/>
          <a:p>
            <a:r>
              <a:rPr lang="en-US" altLang="en-US"/>
              <a:t>Type B Evaluations</a:t>
            </a:r>
          </a:p>
        </p:txBody>
      </p:sp>
      <p:sp>
        <p:nvSpPr>
          <p:cNvPr id="216067" name="Rectangle 3">
            <a:extLst>
              <a:ext uri="{FF2B5EF4-FFF2-40B4-BE49-F238E27FC236}">
                <a16:creationId xmlns:a16="http://schemas.microsoft.com/office/drawing/2014/main" id="{3FC16589-3421-6AF7-A7ED-A235B58AF2D3}"/>
              </a:ext>
            </a:extLst>
          </p:cNvPr>
          <p:cNvSpPr>
            <a:spLocks noGrp="1" noChangeArrowheads="1"/>
          </p:cNvSpPr>
          <p:nvPr>
            <p:ph type="body" idx="1"/>
          </p:nvPr>
        </p:nvSpPr>
        <p:spPr>
          <a:xfrm>
            <a:off x="685800" y="1981200"/>
            <a:ext cx="7772400" cy="4419600"/>
          </a:xfrm>
        </p:spPr>
        <p:txBody>
          <a:bodyPr/>
          <a:lstStyle/>
          <a:p>
            <a:r>
              <a:rPr lang="en-US" altLang="en-US" i="1"/>
              <a:t>Triangular distribution – </a:t>
            </a:r>
            <a:r>
              <a:rPr lang="en-US" altLang="en-US"/>
              <a:t>non-normal distribution with linear fall-off from maximum to zero.</a:t>
            </a:r>
          </a:p>
        </p:txBody>
      </p:sp>
      <p:graphicFrame>
        <p:nvGraphicFramePr>
          <p:cNvPr id="216068" name="Object 4">
            <a:extLst>
              <a:ext uri="{FF2B5EF4-FFF2-40B4-BE49-F238E27FC236}">
                <a16:creationId xmlns:a16="http://schemas.microsoft.com/office/drawing/2014/main" id="{B213C0CD-1ACB-CDED-8AAD-63F7492B677F}"/>
              </a:ext>
            </a:extLst>
          </p:cNvPr>
          <p:cNvGraphicFramePr>
            <a:graphicFrameLocks noChangeAspect="1"/>
          </p:cNvGraphicFramePr>
          <p:nvPr/>
        </p:nvGraphicFramePr>
        <p:xfrm>
          <a:off x="1905000" y="2819400"/>
          <a:ext cx="911225" cy="715963"/>
        </p:xfrm>
        <a:graphic>
          <a:graphicData uri="http://schemas.openxmlformats.org/presentationml/2006/ole">
            <mc:AlternateContent xmlns:mc="http://schemas.openxmlformats.org/markup-compatibility/2006">
              <mc:Choice xmlns:v="urn:schemas-microsoft-com:vml" Requires="v">
                <p:oleObj name="Equation" r:id="rId2" imgW="533160" imgH="419040" progId="Equation.3">
                  <p:embed/>
                </p:oleObj>
              </mc:Choice>
              <mc:Fallback>
                <p:oleObj name="Equation" r:id="rId2" imgW="533160" imgH="41904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2819400"/>
                        <a:ext cx="911225" cy="71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6069" name="Rectangle 5">
            <a:extLst>
              <a:ext uri="{FF2B5EF4-FFF2-40B4-BE49-F238E27FC236}">
                <a16:creationId xmlns:a16="http://schemas.microsoft.com/office/drawing/2014/main" id="{C55E9DEA-579C-9D05-ECAE-A8B706BCC5C1}"/>
              </a:ext>
            </a:extLst>
          </p:cNvPr>
          <p:cNvSpPr>
            <a:spLocks noChangeArrowheads="1"/>
          </p:cNvSpPr>
          <p:nvPr/>
        </p:nvSpPr>
        <p:spPr bwMode="auto">
          <a:xfrm>
            <a:off x="685800" y="3962400"/>
            <a:ext cx="3657600"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087438" indent="-228600">
              <a:defRPr sz="2400">
                <a:solidFill>
                  <a:schemeClr val="tx1"/>
                </a:solidFill>
                <a:latin typeface="Times New Roman" panose="02020603050405020304" pitchFamily="18" charset="0"/>
              </a:defRPr>
            </a:lvl3pPr>
            <a:lvl4pPr marL="1430338" indent="-228600">
              <a:defRPr sz="2400">
                <a:solidFill>
                  <a:schemeClr val="tx1"/>
                </a:solidFill>
                <a:latin typeface="Times New Roman" panose="02020603050405020304" pitchFamily="18" charset="0"/>
              </a:defRPr>
            </a:lvl4pPr>
            <a:lvl5pPr marL="1773238" indent="-228600">
              <a:defRPr sz="2400">
                <a:solidFill>
                  <a:schemeClr val="tx1"/>
                </a:solidFill>
                <a:latin typeface="Times New Roman" panose="02020603050405020304" pitchFamily="18" charset="0"/>
              </a:defRPr>
            </a:lvl5pPr>
            <a:lvl6pPr marL="2230438" indent="-228600" fontAlgn="base">
              <a:spcBef>
                <a:spcPct val="0"/>
              </a:spcBef>
              <a:spcAft>
                <a:spcPct val="0"/>
              </a:spcAft>
              <a:defRPr sz="2400">
                <a:solidFill>
                  <a:schemeClr val="tx1"/>
                </a:solidFill>
                <a:latin typeface="Times New Roman" panose="02020603050405020304" pitchFamily="18" charset="0"/>
              </a:defRPr>
            </a:lvl6pPr>
            <a:lvl7pPr marL="2687638" indent="-228600" fontAlgn="base">
              <a:spcBef>
                <a:spcPct val="0"/>
              </a:spcBef>
              <a:spcAft>
                <a:spcPct val="0"/>
              </a:spcAft>
              <a:defRPr sz="2400">
                <a:solidFill>
                  <a:schemeClr val="tx1"/>
                </a:solidFill>
                <a:latin typeface="Times New Roman" panose="02020603050405020304" pitchFamily="18" charset="0"/>
              </a:defRPr>
            </a:lvl7pPr>
            <a:lvl8pPr marL="3144838" indent="-228600" fontAlgn="base">
              <a:spcBef>
                <a:spcPct val="0"/>
              </a:spcBef>
              <a:spcAft>
                <a:spcPct val="0"/>
              </a:spcAft>
              <a:defRPr sz="2400">
                <a:solidFill>
                  <a:schemeClr val="tx1"/>
                </a:solidFill>
                <a:latin typeface="Times New Roman" panose="02020603050405020304" pitchFamily="18" charset="0"/>
              </a:defRPr>
            </a:lvl8pPr>
            <a:lvl9pPr marL="3602038"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Tx/>
              <a:buChar char="•"/>
            </a:pPr>
            <a:r>
              <a:rPr lang="en-US" altLang="en-US" b="1"/>
              <a:t>Examples:</a:t>
            </a:r>
          </a:p>
          <a:p>
            <a:pPr lvl="1">
              <a:spcBef>
                <a:spcPct val="20000"/>
              </a:spcBef>
              <a:buFontTx/>
              <a:buChar char="–"/>
            </a:pPr>
            <a:r>
              <a:rPr lang="en-US" altLang="en-US" sz="2000"/>
              <a:t>Alternate to rectangular or normal distribution when distribution is known to peak at center and has a known maximum expected value.</a:t>
            </a:r>
          </a:p>
          <a:p>
            <a:pPr>
              <a:spcBef>
                <a:spcPct val="20000"/>
              </a:spcBef>
            </a:pPr>
            <a:endParaRPr lang="en-US" altLang="en-US" b="1"/>
          </a:p>
        </p:txBody>
      </p:sp>
      <p:pic>
        <p:nvPicPr>
          <p:cNvPr id="216072" name="Picture 8">
            <a:extLst>
              <a:ext uri="{FF2B5EF4-FFF2-40B4-BE49-F238E27FC236}">
                <a16:creationId xmlns:a16="http://schemas.microsoft.com/office/drawing/2014/main" id="{08B1D69F-2BFC-1146-EADB-BEF310C3CD3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3048000"/>
            <a:ext cx="4491038" cy="316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4738E5FE-ECD3-4FB1-03B7-2C1018A166C9}"/>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ED326FD2-C7F3-5603-A838-535EB38510A4}"/>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98F14E8B-9D09-878E-FC05-395BB1772854}"/>
              </a:ext>
            </a:extLst>
          </p:cNvPr>
          <p:cNvSpPr>
            <a:spLocks noGrp="1"/>
          </p:cNvSpPr>
          <p:nvPr>
            <p:ph type="sldNum" sz="quarter" idx="12"/>
          </p:nvPr>
        </p:nvSpPr>
        <p:spPr/>
        <p:txBody>
          <a:bodyPr/>
          <a:lstStyle/>
          <a:p>
            <a:r>
              <a:rPr lang="en-US" altLang="en-US"/>
              <a:t>Slide </a:t>
            </a:r>
            <a:fld id="{0C488666-13B3-41CA-A599-2563C0F5FB17}" type="slidenum">
              <a:rPr lang="en-US" altLang="en-US"/>
              <a:pPr/>
              <a:t>2</a:t>
            </a:fld>
            <a:endParaRPr lang="en-US" altLang="en-US"/>
          </a:p>
        </p:txBody>
      </p:sp>
      <p:sp>
        <p:nvSpPr>
          <p:cNvPr id="19458" name="Rectangle 2">
            <a:extLst>
              <a:ext uri="{FF2B5EF4-FFF2-40B4-BE49-F238E27FC236}">
                <a16:creationId xmlns:a16="http://schemas.microsoft.com/office/drawing/2014/main" id="{D79E34D9-B0C9-8DA5-FF2B-483738C211E9}"/>
              </a:ext>
            </a:extLst>
          </p:cNvPr>
          <p:cNvSpPr>
            <a:spLocks noGrp="1" noChangeArrowheads="1"/>
          </p:cNvSpPr>
          <p:nvPr>
            <p:ph type="title"/>
          </p:nvPr>
        </p:nvSpPr>
        <p:spPr>
          <a:xfrm>
            <a:off x="538162" y="612006"/>
            <a:ext cx="7772400" cy="1066800"/>
          </a:xfrm>
          <a:noFill/>
          <a:ln/>
        </p:spPr>
        <p:txBody>
          <a:bodyPr/>
          <a:lstStyle/>
          <a:p>
            <a:r>
              <a:rPr lang="en-US" altLang="en-US" dirty="0"/>
              <a:t>Abstract</a:t>
            </a:r>
          </a:p>
        </p:txBody>
      </p:sp>
      <p:sp>
        <p:nvSpPr>
          <p:cNvPr id="19459" name="Rectangle 3">
            <a:extLst>
              <a:ext uri="{FF2B5EF4-FFF2-40B4-BE49-F238E27FC236}">
                <a16:creationId xmlns:a16="http://schemas.microsoft.com/office/drawing/2014/main" id="{1FE77651-1712-9B07-C856-1A1EEE68E665}"/>
              </a:ext>
            </a:extLst>
          </p:cNvPr>
          <p:cNvSpPr>
            <a:spLocks noGrp="1" noChangeArrowheads="1"/>
          </p:cNvSpPr>
          <p:nvPr>
            <p:ph type="body" idx="1"/>
          </p:nvPr>
        </p:nvSpPr>
        <p:spPr>
          <a:xfrm>
            <a:off x="685800" y="1981200"/>
            <a:ext cx="7772400" cy="4343400"/>
          </a:xfrm>
          <a:noFill/>
          <a:ln/>
        </p:spPr>
        <p:txBody>
          <a:bodyPr/>
          <a:lstStyle/>
          <a:p>
            <a:pPr>
              <a:buFontTx/>
              <a:buNone/>
            </a:pPr>
            <a:r>
              <a:rPr lang="en-US" altLang="en-US" dirty="0"/>
              <a:t>This presentation introduces the common industry concept of Measurement Uncertainty to represent the quality of a measurement.</a:t>
            </a:r>
          </a:p>
          <a:p>
            <a:pPr>
              <a:buFontTx/>
              <a:buNone/>
            </a:pPr>
            <a:r>
              <a:rPr lang="en-GB" altLang="ja-JP" dirty="0">
                <a:ea typeface="ＭＳ Ｐゴシック" panose="020B0600070205080204" pitchFamily="34" charset="-128"/>
              </a:rPr>
              <a:t>Other common terms such as accuracy, precision, error, repeatability, and reliability are defined and their relationship to measurement uncertainty is shown.</a:t>
            </a:r>
          </a:p>
          <a:p>
            <a:pPr>
              <a:buFontTx/>
              <a:buNone/>
            </a:pPr>
            <a:r>
              <a:rPr lang="en-GB" altLang="ja-JP" dirty="0">
                <a:ea typeface="ＭＳ Ｐゴシック" panose="020B0600070205080204" pitchFamily="34" charset="-128"/>
              </a:rPr>
              <a:t>Basic directions on calculating uncertainty and an example are included.</a:t>
            </a:r>
            <a:br>
              <a:rPr lang="en-GB" altLang="ja-JP" dirty="0">
                <a:ea typeface="ＭＳ Ｐゴシック" panose="020B0600070205080204" pitchFamily="34" charset="-128"/>
              </a:rPr>
            </a:br>
            <a:br>
              <a:rPr lang="en-GB" altLang="ja-JP" dirty="0">
                <a:ea typeface="ＭＳ Ｐゴシック" panose="020B0600070205080204" pitchFamily="34" charset="-128"/>
              </a:rPr>
            </a:br>
            <a:r>
              <a:rPr lang="en-GB" altLang="ja-JP" dirty="0">
                <a:ea typeface="ＭＳ Ｐゴシック" panose="020B0600070205080204" pitchFamily="34" charset="-128"/>
              </a:rPr>
              <a:t>NOTE: </a:t>
            </a:r>
            <a:r>
              <a:rPr lang="en-GB" altLang="ja-JP" sz="2800" dirty="0">
                <a:ea typeface="ＭＳ Ｐゴシック" panose="020B0600070205080204" pitchFamily="34" charset="-128"/>
              </a:rPr>
              <a:t>DUT</a:t>
            </a:r>
            <a:r>
              <a:rPr lang="en-GB" altLang="ja-JP" dirty="0">
                <a:ea typeface="ＭＳ Ｐゴシック" panose="020B0600070205080204" pitchFamily="34" charset="-128"/>
              </a:rPr>
              <a:t> is </a:t>
            </a:r>
            <a:r>
              <a:rPr lang="en-GB" altLang="ja-JP" sz="2800" dirty="0">
                <a:ea typeface="ＭＳ Ｐゴシック" panose="020B0600070205080204" pitchFamily="34" charset="-128"/>
              </a:rPr>
              <a:t>D</a:t>
            </a:r>
            <a:r>
              <a:rPr lang="en-GB" altLang="ja-JP" dirty="0">
                <a:ea typeface="ＭＳ Ｐゴシック" panose="020B0600070205080204" pitchFamily="34" charset="-128"/>
              </a:rPr>
              <a:t>evice </a:t>
            </a:r>
            <a:r>
              <a:rPr lang="en-GB" altLang="ja-JP" sz="2800" dirty="0">
                <a:ea typeface="ＭＳ Ｐゴシック" panose="020B0600070205080204" pitchFamily="34" charset="-128"/>
              </a:rPr>
              <a:t>U</a:t>
            </a:r>
            <a:r>
              <a:rPr lang="en-GB" altLang="ja-JP" dirty="0">
                <a:ea typeface="ＭＳ Ｐゴシック" panose="020B0600070205080204" pitchFamily="34" charset="-128"/>
              </a:rPr>
              <a:t>nder </a:t>
            </a:r>
            <a:r>
              <a:rPr lang="en-GB" altLang="ja-JP" sz="2800" dirty="0">
                <a:ea typeface="ＭＳ Ｐゴシック" panose="020B0600070205080204" pitchFamily="34" charset="-128"/>
              </a:rPr>
              <a:t>T</a:t>
            </a:r>
            <a:r>
              <a:rPr lang="en-GB" altLang="ja-JP" dirty="0">
                <a:ea typeface="ＭＳ Ｐゴシック" panose="020B0600070205080204" pitchFamily="34" charset="-128"/>
              </a:rPr>
              <a:t>est</a:t>
            </a:r>
            <a:endParaRPr lang="en-US" altLang="en-US" dirty="0">
              <a:ea typeface="ＭＳ Ｐゴシック" panose="020B0600070205080204" pitchFamily="34" charset="-12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D4B9D07-267F-8D49-5948-1265E7E5EC9F}"/>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8576500B-FACE-DCB4-357E-4CD8FB808836}"/>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F68C35C4-6180-FA52-15EF-172CDB4F66B4}"/>
              </a:ext>
            </a:extLst>
          </p:cNvPr>
          <p:cNvSpPr>
            <a:spLocks noGrp="1"/>
          </p:cNvSpPr>
          <p:nvPr>
            <p:ph type="sldNum" sz="quarter" idx="12"/>
          </p:nvPr>
        </p:nvSpPr>
        <p:spPr/>
        <p:txBody>
          <a:bodyPr/>
          <a:lstStyle/>
          <a:p>
            <a:r>
              <a:rPr lang="en-US" altLang="en-US"/>
              <a:t>Slide </a:t>
            </a:r>
            <a:fld id="{E82B24E2-59D3-49D9-8078-BFA6CA7F9665}" type="slidenum">
              <a:rPr lang="en-US" altLang="en-US"/>
              <a:pPr/>
              <a:t>20</a:t>
            </a:fld>
            <a:endParaRPr lang="en-US" altLang="en-US"/>
          </a:p>
        </p:txBody>
      </p:sp>
      <p:sp>
        <p:nvSpPr>
          <p:cNvPr id="217090" name="Rectangle 2">
            <a:extLst>
              <a:ext uri="{FF2B5EF4-FFF2-40B4-BE49-F238E27FC236}">
                <a16:creationId xmlns:a16="http://schemas.microsoft.com/office/drawing/2014/main" id="{B4DE78AD-3627-1E59-C629-41346A890797}"/>
              </a:ext>
            </a:extLst>
          </p:cNvPr>
          <p:cNvSpPr>
            <a:spLocks noGrp="1" noChangeArrowheads="1"/>
          </p:cNvSpPr>
          <p:nvPr>
            <p:ph type="title"/>
          </p:nvPr>
        </p:nvSpPr>
        <p:spPr/>
        <p:txBody>
          <a:bodyPr/>
          <a:lstStyle/>
          <a:p>
            <a:r>
              <a:rPr lang="en-US" altLang="en-US"/>
              <a:t>Type B Evaluations</a:t>
            </a:r>
          </a:p>
        </p:txBody>
      </p:sp>
      <p:sp>
        <p:nvSpPr>
          <p:cNvPr id="217091" name="Rectangle 3">
            <a:extLst>
              <a:ext uri="{FF2B5EF4-FFF2-40B4-BE49-F238E27FC236}">
                <a16:creationId xmlns:a16="http://schemas.microsoft.com/office/drawing/2014/main" id="{FB9910DF-03CD-B52B-991C-87AEA78CE5B2}"/>
              </a:ext>
            </a:extLst>
          </p:cNvPr>
          <p:cNvSpPr>
            <a:spLocks noGrp="1" noChangeArrowheads="1"/>
          </p:cNvSpPr>
          <p:nvPr>
            <p:ph type="body" idx="1"/>
          </p:nvPr>
        </p:nvSpPr>
        <p:spPr>
          <a:xfrm>
            <a:off x="685800" y="1981200"/>
            <a:ext cx="7772400" cy="4419600"/>
          </a:xfrm>
        </p:spPr>
        <p:txBody>
          <a:bodyPr/>
          <a:lstStyle/>
          <a:p>
            <a:r>
              <a:rPr lang="en-US" altLang="en-US"/>
              <a:t>Another Look</a:t>
            </a:r>
          </a:p>
        </p:txBody>
      </p:sp>
      <p:pic>
        <p:nvPicPr>
          <p:cNvPr id="217094" name="Picture 6">
            <a:extLst>
              <a:ext uri="{FF2B5EF4-FFF2-40B4-BE49-F238E27FC236}">
                <a16:creationId xmlns:a16="http://schemas.microsoft.com/office/drawing/2014/main" id="{3459EC19-FBA5-AE1B-3020-67C97DA56C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15605"/>
          <a:stretch>
            <a:fillRect/>
          </a:stretch>
        </p:blipFill>
        <p:spPr bwMode="auto">
          <a:xfrm>
            <a:off x="6781800" y="5029200"/>
            <a:ext cx="2257425" cy="1343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7095" name="Picture 7">
            <a:extLst>
              <a:ext uri="{FF2B5EF4-FFF2-40B4-BE49-F238E27FC236}">
                <a16:creationId xmlns:a16="http://schemas.microsoft.com/office/drawing/2014/main" id="{9E15A5F3-A4AF-9482-C81F-0A97A5B1B9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2514600"/>
            <a:ext cx="2286000" cy="238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17097" name="Object 9">
            <a:extLst>
              <a:ext uri="{FF2B5EF4-FFF2-40B4-BE49-F238E27FC236}">
                <a16:creationId xmlns:a16="http://schemas.microsoft.com/office/drawing/2014/main" id="{4CC70FD9-38CF-F76E-FD4F-ED8668FE7D6A}"/>
              </a:ext>
            </a:extLst>
          </p:cNvPr>
          <p:cNvGraphicFramePr>
            <a:graphicFrameLocks noChangeAspect="1"/>
          </p:cNvGraphicFramePr>
          <p:nvPr/>
        </p:nvGraphicFramePr>
        <p:xfrm>
          <a:off x="4648200" y="2514600"/>
          <a:ext cx="2087563" cy="2413000"/>
        </p:xfrm>
        <a:graphic>
          <a:graphicData uri="http://schemas.openxmlformats.org/presentationml/2006/ole">
            <mc:AlternateContent xmlns:mc="http://schemas.openxmlformats.org/markup-compatibility/2006">
              <mc:Choice xmlns:v="urn:schemas-microsoft-com:vml" Requires="v">
                <p:oleObj name="CorelDRAW" r:id="rId4" imgW="2087280" imgH="2413440" progId="CorelDRAW.Graphic.12">
                  <p:embed/>
                </p:oleObj>
              </mc:Choice>
              <mc:Fallback>
                <p:oleObj name="CorelDRAW" r:id="rId4" imgW="2087280" imgH="2413440" progId="CorelDRAW.Graphic.12">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48200" y="2514600"/>
                        <a:ext cx="2087563" cy="241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217098" name="Picture 10">
            <a:extLst>
              <a:ext uri="{FF2B5EF4-FFF2-40B4-BE49-F238E27FC236}">
                <a16:creationId xmlns:a16="http://schemas.microsoft.com/office/drawing/2014/main" id="{30FBC512-7375-C6B1-69DF-D2650AB33AD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0" y="2514600"/>
            <a:ext cx="2087563" cy="2416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7099" name="Picture 11">
            <a:extLst>
              <a:ext uri="{FF2B5EF4-FFF2-40B4-BE49-F238E27FC236}">
                <a16:creationId xmlns:a16="http://schemas.microsoft.com/office/drawing/2014/main" id="{13DC6AE0-D54A-38E4-675C-0CA3FDD6BC3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2000" y="5029200"/>
            <a:ext cx="2257425" cy="1293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7101" name="Picture 13">
            <a:extLst>
              <a:ext uri="{FF2B5EF4-FFF2-40B4-BE49-F238E27FC236}">
                <a16:creationId xmlns:a16="http://schemas.microsoft.com/office/drawing/2014/main" id="{FA9E19F5-2A57-63AC-13EF-900FFBCC93C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b="17339"/>
          <a:stretch>
            <a:fillRect/>
          </a:stretch>
        </p:blipFill>
        <p:spPr bwMode="auto">
          <a:xfrm>
            <a:off x="2362200" y="5029200"/>
            <a:ext cx="2257425" cy="1314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7102" name="Picture 14">
            <a:extLst>
              <a:ext uri="{FF2B5EF4-FFF2-40B4-BE49-F238E27FC236}">
                <a16:creationId xmlns:a16="http://schemas.microsoft.com/office/drawing/2014/main" id="{08002402-8F28-7E2D-A270-89F1C91C3D0C}"/>
              </a:ext>
            </a:extLst>
          </p:cNvPr>
          <p:cNvPicPr>
            <a:picLocks noChangeArrowheads="1"/>
          </p:cNvPicPr>
          <p:nvPr/>
        </p:nvPicPr>
        <p:blipFill>
          <a:blip r:embed="rId9">
            <a:extLst>
              <a:ext uri="{28A0092B-C50C-407E-A947-70E740481C1C}">
                <a14:useLocalDpi xmlns:a14="http://schemas.microsoft.com/office/drawing/2010/main" val="0"/>
              </a:ext>
            </a:extLst>
          </a:blip>
          <a:srcRect t="25610" b="11922"/>
          <a:stretch>
            <a:fillRect/>
          </a:stretch>
        </p:blipFill>
        <p:spPr bwMode="auto">
          <a:xfrm>
            <a:off x="290513" y="5014913"/>
            <a:ext cx="2147887" cy="1352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7103" name="Picture 15">
            <a:extLst>
              <a:ext uri="{FF2B5EF4-FFF2-40B4-BE49-F238E27FC236}">
                <a16:creationId xmlns:a16="http://schemas.microsoft.com/office/drawing/2014/main" id="{226838A1-483E-0F19-1D96-9A29B97F9D0A}"/>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38400" y="2514600"/>
            <a:ext cx="2095500" cy="2417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6A8AFDA-9A03-8624-6B8C-29E34E4BC986}"/>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2E685F4F-3FBE-7EE0-CEF1-B6A23B228447}"/>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A243ADE2-F0BD-0C7D-66E6-F0B9CC16081F}"/>
              </a:ext>
            </a:extLst>
          </p:cNvPr>
          <p:cNvSpPr>
            <a:spLocks noGrp="1"/>
          </p:cNvSpPr>
          <p:nvPr>
            <p:ph type="sldNum" sz="quarter" idx="12"/>
          </p:nvPr>
        </p:nvSpPr>
        <p:spPr/>
        <p:txBody>
          <a:bodyPr/>
          <a:lstStyle/>
          <a:p>
            <a:r>
              <a:rPr lang="en-US" altLang="en-US"/>
              <a:t>Slide </a:t>
            </a:r>
            <a:fld id="{F4CCABEC-8565-4CE0-BE37-7E232B39B9AF}" type="slidenum">
              <a:rPr lang="en-US" altLang="en-US"/>
              <a:pPr/>
              <a:t>21</a:t>
            </a:fld>
            <a:endParaRPr lang="en-US" altLang="en-US"/>
          </a:p>
        </p:txBody>
      </p:sp>
      <p:sp>
        <p:nvSpPr>
          <p:cNvPr id="218114" name="Rectangle 2">
            <a:extLst>
              <a:ext uri="{FF2B5EF4-FFF2-40B4-BE49-F238E27FC236}">
                <a16:creationId xmlns:a16="http://schemas.microsoft.com/office/drawing/2014/main" id="{483C59BA-C3F0-8B78-596B-7AB4841C86B4}"/>
              </a:ext>
            </a:extLst>
          </p:cNvPr>
          <p:cNvSpPr>
            <a:spLocks noGrp="1" noChangeArrowheads="1"/>
          </p:cNvSpPr>
          <p:nvPr>
            <p:ph type="title"/>
          </p:nvPr>
        </p:nvSpPr>
        <p:spPr/>
        <p:txBody>
          <a:bodyPr/>
          <a:lstStyle/>
          <a:p>
            <a:r>
              <a:rPr lang="en-US" altLang="en-US" dirty="0"/>
              <a:t>Putting It All Together – </a:t>
            </a:r>
            <a:br>
              <a:rPr lang="en-US" altLang="en-US" dirty="0"/>
            </a:br>
            <a:r>
              <a:rPr lang="en-US" altLang="en-US" dirty="0"/>
              <a:t>Root Sum of Squares, RSS</a:t>
            </a:r>
          </a:p>
        </p:txBody>
      </p:sp>
      <p:sp>
        <p:nvSpPr>
          <p:cNvPr id="218115" name="Rectangle 3">
            <a:extLst>
              <a:ext uri="{FF2B5EF4-FFF2-40B4-BE49-F238E27FC236}">
                <a16:creationId xmlns:a16="http://schemas.microsoft.com/office/drawing/2014/main" id="{8BEEE601-B3F7-7E5F-2A68-42BA59B78473}"/>
              </a:ext>
            </a:extLst>
          </p:cNvPr>
          <p:cNvSpPr>
            <a:spLocks noGrp="1" noChangeArrowheads="1"/>
          </p:cNvSpPr>
          <p:nvPr>
            <p:ph type="body" idx="1"/>
          </p:nvPr>
        </p:nvSpPr>
        <p:spPr>
          <a:xfrm>
            <a:off x="685800" y="1981200"/>
            <a:ext cx="7772400" cy="4419600"/>
          </a:xfrm>
        </p:spPr>
        <p:txBody>
          <a:bodyPr/>
          <a:lstStyle/>
          <a:p>
            <a:pPr>
              <a:lnSpc>
                <a:spcPct val="90000"/>
              </a:lnSpc>
            </a:pPr>
            <a:r>
              <a:rPr lang="en-US" altLang="en-US"/>
              <a:t>Once standard uncertainties have been determined for all components, including any Type A analysis, they are combined into a total standard uncertainty (the combined standard uncertainty, </a:t>
            </a:r>
            <a:r>
              <a:rPr lang="en-US" altLang="en-US" i="1"/>
              <a:t>u</a:t>
            </a:r>
            <a:r>
              <a:rPr lang="en-US" altLang="en-US" i="1" baseline="-25000"/>
              <a:t>c</a:t>
            </a:r>
            <a:r>
              <a:rPr lang="en-US" altLang="en-US"/>
              <a:t>), for the resultant measurement quantity using the root sum of squares method:</a:t>
            </a:r>
          </a:p>
          <a:p>
            <a:pPr>
              <a:lnSpc>
                <a:spcPct val="90000"/>
              </a:lnSpc>
            </a:pPr>
            <a:endParaRPr lang="en-US" altLang="en-US" dirty="0"/>
          </a:p>
          <a:p>
            <a:pPr>
              <a:lnSpc>
                <a:spcPct val="90000"/>
              </a:lnSpc>
            </a:pPr>
            <a:endParaRPr lang="en-US" altLang="en-US" dirty="0"/>
          </a:p>
          <a:p>
            <a:pPr>
              <a:lnSpc>
                <a:spcPct val="90000"/>
              </a:lnSpc>
              <a:buFontTx/>
              <a:buNone/>
            </a:pPr>
            <a:r>
              <a:rPr lang="en-US" altLang="en-US" dirty="0"/>
              <a:t>	where </a:t>
            </a:r>
            <a:r>
              <a:rPr lang="en-US" altLang="en-US" i="1" dirty="0"/>
              <a:t>N</a:t>
            </a:r>
            <a:r>
              <a:rPr lang="en-US" altLang="en-US" dirty="0"/>
              <a:t> is the number of standard uncertainty components in the Type B analysis.</a:t>
            </a:r>
          </a:p>
          <a:p>
            <a:pPr>
              <a:lnSpc>
                <a:spcPct val="90000"/>
              </a:lnSpc>
            </a:pPr>
            <a:r>
              <a:rPr lang="en-US" altLang="en-US" dirty="0"/>
              <a:t>The combined standard uncertainty is assumed to have a normal distribution.</a:t>
            </a:r>
          </a:p>
        </p:txBody>
      </p:sp>
      <p:graphicFrame>
        <p:nvGraphicFramePr>
          <p:cNvPr id="218124" name="Object 12">
            <a:extLst>
              <a:ext uri="{FF2B5EF4-FFF2-40B4-BE49-F238E27FC236}">
                <a16:creationId xmlns:a16="http://schemas.microsoft.com/office/drawing/2014/main" id="{E5E57DAF-77AE-9AC2-721D-E7D66982AFDF}"/>
              </a:ext>
            </a:extLst>
          </p:cNvPr>
          <p:cNvGraphicFramePr>
            <a:graphicFrameLocks noChangeAspect="1"/>
          </p:cNvGraphicFramePr>
          <p:nvPr/>
        </p:nvGraphicFramePr>
        <p:xfrm>
          <a:off x="3505200" y="3886200"/>
          <a:ext cx="1365250" cy="825500"/>
        </p:xfrm>
        <a:graphic>
          <a:graphicData uri="http://schemas.openxmlformats.org/presentationml/2006/ole">
            <mc:AlternateContent xmlns:mc="http://schemas.openxmlformats.org/markup-compatibility/2006">
              <mc:Choice xmlns:v="urn:schemas-microsoft-com:vml" Requires="v">
                <p:oleObj name="Equation" r:id="rId2" imgW="799920" imgH="482400" progId="Equation.3">
                  <p:embed/>
                </p:oleObj>
              </mc:Choice>
              <mc:Fallback>
                <p:oleObj name="Equation" r:id="rId2" imgW="799920" imgH="482400" progId="Equation.3">
                  <p:embed/>
                  <p:pic>
                    <p:nvPicPr>
                      <p:cNvPr id="0" name="Object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3886200"/>
                        <a:ext cx="1365250"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5032DA4D-4C01-57A1-2DC6-949F71A22F19}"/>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F599A5EA-24CA-AE88-1BD2-CDA4F17B6314}"/>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949475D7-51FB-71E3-1283-257BDA94AE6B}"/>
              </a:ext>
            </a:extLst>
          </p:cNvPr>
          <p:cNvSpPr>
            <a:spLocks noGrp="1"/>
          </p:cNvSpPr>
          <p:nvPr>
            <p:ph type="sldNum" sz="quarter" idx="12"/>
          </p:nvPr>
        </p:nvSpPr>
        <p:spPr/>
        <p:txBody>
          <a:bodyPr/>
          <a:lstStyle/>
          <a:p>
            <a:r>
              <a:rPr lang="en-US" altLang="en-US"/>
              <a:t>Slide </a:t>
            </a:r>
            <a:fld id="{85477748-9068-471C-9703-90532362F9AE}" type="slidenum">
              <a:rPr lang="en-US" altLang="en-US"/>
              <a:pPr/>
              <a:t>22</a:t>
            </a:fld>
            <a:endParaRPr lang="en-US" altLang="en-US"/>
          </a:p>
        </p:txBody>
      </p:sp>
      <p:sp>
        <p:nvSpPr>
          <p:cNvPr id="219138" name="Rectangle 2">
            <a:extLst>
              <a:ext uri="{FF2B5EF4-FFF2-40B4-BE49-F238E27FC236}">
                <a16:creationId xmlns:a16="http://schemas.microsoft.com/office/drawing/2014/main" id="{696CA84A-EE78-9321-0A18-B585607B8929}"/>
              </a:ext>
            </a:extLst>
          </p:cNvPr>
          <p:cNvSpPr>
            <a:spLocks noGrp="1" noChangeArrowheads="1"/>
          </p:cNvSpPr>
          <p:nvPr>
            <p:ph type="title"/>
          </p:nvPr>
        </p:nvSpPr>
        <p:spPr/>
        <p:txBody>
          <a:bodyPr/>
          <a:lstStyle/>
          <a:p>
            <a:r>
              <a:rPr lang="en-US" altLang="en-US"/>
              <a:t>Reporting Uncertainty</a:t>
            </a:r>
          </a:p>
        </p:txBody>
      </p:sp>
      <p:sp>
        <p:nvSpPr>
          <p:cNvPr id="219139" name="Rectangle 3">
            <a:extLst>
              <a:ext uri="{FF2B5EF4-FFF2-40B4-BE49-F238E27FC236}">
                <a16:creationId xmlns:a16="http://schemas.microsoft.com/office/drawing/2014/main" id="{49D0E629-EF5C-CC80-6AF1-AE9F0C33ACFF}"/>
              </a:ext>
            </a:extLst>
          </p:cNvPr>
          <p:cNvSpPr>
            <a:spLocks noGrp="1" noChangeArrowheads="1"/>
          </p:cNvSpPr>
          <p:nvPr>
            <p:ph type="body" idx="1"/>
          </p:nvPr>
        </p:nvSpPr>
        <p:spPr>
          <a:xfrm>
            <a:off x="685800" y="1981200"/>
            <a:ext cx="7772400" cy="4419600"/>
          </a:xfrm>
        </p:spPr>
        <p:txBody>
          <a:bodyPr/>
          <a:lstStyle/>
          <a:p>
            <a:pPr>
              <a:lnSpc>
                <a:spcPct val="90000"/>
              </a:lnSpc>
            </a:pPr>
            <a:r>
              <a:rPr lang="en-US" altLang="en-US"/>
              <a:t>The standard uncertainty is the common term used for calculations.  It represents a ±1</a:t>
            </a:r>
            <a:r>
              <a:rPr lang="en-US" altLang="en-US">
                <a:sym typeface="Symbol" panose="05050102010706020507" pitchFamily="18" charset="2"/>
              </a:rPr>
              <a:t> span (~68%) of a normal distribution.  </a:t>
            </a:r>
          </a:p>
          <a:p>
            <a:pPr>
              <a:lnSpc>
                <a:spcPct val="90000"/>
              </a:lnSpc>
            </a:pPr>
            <a:r>
              <a:rPr lang="en-US" altLang="en-US">
                <a:sym typeface="Symbol" panose="05050102010706020507" pitchFamily="18" charset="2"/>
              </a:rPr>
              <a:t>Typically, measurement uncertainties are expressed as an </a:t>
            </a:r>
            <a:r>
              <a:rPr lang="en-US" altLang="en-US" i="1">
                <a:sym typeface="Symbol" panose="05050102010706020507" pitchFamily="18" charset="2"/>
              </a:rPr>
              <a:t>Expanded Uncertainty, U = k </a:t>
            </a:r>
            <a:r>
              <a:rPr lang="en-US" altLang="en-US" i="1"/>
              <a:t>u</a:t>
            </a:r>
            <a:r>
              <a:rPr lang="en-US" altLang="en-US" i="1" baseline="-25000"/>
              <a:t>c</a:t>
            </a:r>
            <a:r>
              <a:rPr lang="en-US" altLang="en-US">
                <a:sym typeface="Symbol" panose="05050102010706020507" pitchFamily="18" charset="2"/>
              </a:rPr>
              <a:t>, where k is the </a:t>
            </a:r>
            <a:r>
              <a:rPr lang="en-US" altLang="en-US" i="1">
                <a:sym typeface="Symbol" panose="05050102010706020507" pitchFamily="18" charset="2"/>
              </a:rPr>
              <a:t>coverage factor</a:t>
            </a:r>
            <a:r>
              <a:rPr lang="en-US" altLang="en-US">
                <a:sym typeface="Symbol" panose="05050102010706020507" pitchFamily="18" charset="2"/>
              </a:rPr>
              <a:t>.</a:t>
            </a:r>
            <a:endParaRPr lang="en-US" altLang="en-US" i="1">
              <a:sym typeface="Symbol" panose="05050102010706020507" pitchFamily="18" charset="2"/>
            </a:endParaRPr>
          </a:p>
          <a:p>
            <a:pPr>
              <a:lnSpc>
                <a:spcPct val="90000"/>
              </a:lnSpc>
            </a:pPr>
            <a:r>
              <a:rPr lang="en-US" altLang="en-US">
                <a:sym typeface="Symbol" panose="05050102010706020507" pitchFamily="18" charset="2"/>
              </a:rPr>
              <a:t>A coverage factor of </a:t>
            </a:r>
            <a:r>
              <a:rPr lang="en-US" altLang="en-US" i="1">
                <a:sym typeface="Symbol" panose="05050102010706020507" pitchFamily="18" charset="2"/>
              </a:rPr>
              <a:t>k</a:t>
            </a:r>
            <a:r>
              <a:rPr lang="en-US" altLang="en-US">
                <a:sym typeface="Symbol" panose="05050102010706020507" pitchFamily="18" charset="2"/>
              </a:rPr>
              <a:t>=2 is typically used, representing a 95% confidence that the measured value is within the specified measurement uncertainty.  </a:t>
            </a:r>
          </a:p>
          <a:p>
            <a:pPr>
              <a:lnSpc>
                <a:spcPct val="90000"/>
              </a:lnSpc>
            </a:pPr>
            <a:r>
              <a:rPr lang="en-US" altLang="en-US"/>
              <a:t>Reporting of expanded uncertainties must include both the uncertainty value and either the coverage factor or confidence interval in order to assure proper use.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13E771A-3625-AFD2-69CC-B9A50037A9CE}"/>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DEB667AD-EDBB-D5C1-0FD1-D5F8FC1DC588}"/>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DE7A6748-287F-070F-6231-17A371F1FA55}"/>
              </a:ext>
            </a:extLst>
          </p:cNvPr>
          <p:cNvSpPr>
            <a:spLocks noGrp="1"/>
          </p:cNvSpPr>
          <p:nvPr>
            <p:ph type="sldNum" sz="quarter" idx="12"/>
          </p:nvPr>
        </p:nvSpPr>
        <p:spPr/>
        <p:txBody>
          <a:bodyPr/>
          <a:lstStyle/>
          <a:p>
            <a:r>
              <a:rPr lang="en-US" altLang="en-US"/>
              <a:t>Slide </a:t>
            </a:r>
            <a:fld id="{4A940AE6-BBDC-4467-B9B8-9C8708135E36}" type="slidenum">
              <a:rPr lang="en-US" altLang="en-US"/>
              <a:pPr/>
              <a:t>23</a:t>
            </a:fld>
            <a:endParaRPr lang="en-US" altLang="en-US"/>
          </a:p>
        </p:txBody>
      </p:sp>
      <p:sp>
        <p:nvSpPr>
          <p:cNvPr id="220162" name="Rectangle 2">
            <a:extLst>
              <a:ext uri="{FF2B5EF4-FFF2-40B4-BE49-F238E27FC236}">
                <a16:creationId xmlns:a16="http://schemas.microsoft.com/office/drawing/2014/main" id="{0129720A-1FE0-D7A2-2E2C-218DCA13A9FC}"/>
              </a:ext>
            </a:extLst>
          </p:cNvPr>
          <p:cNvSpPr>
            <a:spLocks noGrp="1" noChangeArrowheads="1"/>
          </p:cNvSpPr>
          <p:nvPr>
            <p:ph type="title"/>
          </p:nvPr>
        </p:nvSpPr>
        <p:spPr/>
        <p:txBody>
          <a:bodyPr/>
          <a:lstStyle/>
          <a:p>
            <a:r>
              <a:rPr lang="en-US" altLang="en-US"/>
              <a:t>Special Cases</a:t>
            </a:r>
          </a:p>
        </p:txBody>
      </p:sp>
      <p:sp>
        <p:nvSpPr>
          <p:cNvPr id="220163" name="Rectangle 3">
            <a:extLst>
              <a:ext uri="{FF2B5EF4-FFF2-40B4-BE49-F238E27FC236}">
                <a16:creationId xmlns:a16="http://schemas.microsoft.com/office/drawing/2014/main" id="{CBBAECDB-04D8-0537-871B-4F49D20C5BBA}"/>
              </a:ext>
            </a:extLst>
          </p:cNvPr>
          <p:cNvSpPr>
            <a:spLocks noGrp="1" noChangeArrowheads="1"/>
          </p:cNvSpPr>
          <p:nvPr>
            <p:ph type="body" idx="1"/>
          </p:nvPr>
        </p:nvSpPr>
        <p:spPr>
          <a:xfrm>
            <a:off x="685800" y="1981200"/>
            <a:ext cx="7772400" cy="4419600"/>
          </a:xfrm>
        </p:spPr>
        <p:txBody>
          <a:bodyPr/>
          <a:lstStyle/>
          <a:p>
            <a:pPr>
              <a:lnSpc>
                <a:spcPct val="90000"/>
              </a:lnSpc>
            </a:pPr>
            <a:r>
              <a:rPr lang="en-US" altLang="en-US"/>
              <a:t>For Type A analyses with only a small number of samples, the standard coverage factor is insufficient to ensure that the expanded uncertainty covers the expected confidence interval.  Must use variable </a:t>
            </a:r>
            <a:r>
              <a:rPr lang="en-US" altLang="en-US" i="1"/>
              <a:t>k</a:t>
            </a:r>
            <a:r>
              <a:rPr lang="en-US" altLang="en-US" i="1" baseline="-25000"/>
              <a:t>p</a:t>
            </a:r>
            <a:r>
              <a:rPr lang="en-US" altLang="en-US"/>
              <a:t>.</a:t>
            </a:r>
          </a:p>
          <a:p>
            <a:pPr>
              <a:lnSpc>
                <a:spcPct val="90000"/>
              </a:lnSpc>
            </a:pPr>
            <a:endParaRPr lang="en-US" altLang="en-US"/>
          </a:p>
          <a:p>
            <a:pPr>
              <a:lnSpc>
                <a:spcPct val="90000"/>
              </a:lnSpc>
            </a:pPr>
            <a:endParaRPr lang="en-US" altLang="en-US"/>
          </a:p>
          <a:p>
            <a:pPr>
              <a:lnSpc>
                <a:spcPct val="90000"/>
              </a:lnSpc>
            </a:pPr>
            <a:endParaRPr lang="en-US" altLang="en-US"/>
          </a:p>
          <a:p>
            <a:pPr>
              <a:lnSpc>
                <a:spcPct val="90000"/>
              </a:lnSpc>
            </a:pPr>
            <a:r>
              <a:rPr lang="en-US" altLang="en-US"/>
              <a:t>RSS math works for values in dB!  However, distribution of a linear value may change when converted to dB.  </a:t>
            </a:r>
          </a:p>
          <a:p>
            <a:pPr lvl="1">
              <a:lnSpc>
                <a:spcPct val="90000"/>
              </a:lnSpc>
            </a:pPr>
            <a:r>
              <a:rPr lang="en-US" altLang="en-US"/>
              <a:t>Uncertainties typically always determined in measurement output units.</a:t>
            </a:r>
          </a:p>
        </p:txBody>
      </p:sp>
      <p:graphicFrame>
        <p:nvGraphicFramePr>
          <p:cNvPr id="220217" name="Group 57">
            <a:extLst>
              <a:ext uri="{FF2B5EF4-FFF2-40B4-BE49-F238E27FC236}">
                <a16:creationId xmlns:a16="http://schemas.microsoft.com/office/drawing/2014/main" id="{9CDB7D46-AD12-828A-089F-75ECAA03EF09}"/>
              </a:ext>
            </a:extLst>
          </p:cNvPr>
          <p:cNvGraphicFramePr>
            <a:graphicFrameLocks noGrp="1"/>
          </p:cNvGraphicFramePr>
          <p:nvPr/>
        </p:nvGraphicFramePr>
        <p:xfrm>
          <a:off x="381000" y="3581400"/>
          <a:ext cx="8382000" cy="838200"/>
        </p:xfrm>
        <a:graphic>
          <a:graphicData uri="http://schemas.openxmlformats.org/drawingml/2006/table">
            <a:tbl>
              <a:tblPr/>
              <a:tblGrid>
                <a:gridCol w="644525">
                  <a:extLst>
                    <a:ext uri="{9D8B030D-6E8A-4147-A177-3AD203B41FA5}">
                      <a16:colId xmlns:a16="http://schemas.microsoft.com/office/drawing/2014/main" val="4206446915"/>
                    </a:ext>
                  </a:extLst>
                </a:gridCol>
                <a:gridCol w="644525">
                  <a:extLst>
                    <a:ext uri="{9D8B030D-6E8A-4147-A177-3AD203B41FA5}">
                      <a16:colId xmlns:a16="http://schemas.microsoft.com/office/drawing/2014/main" val="2477837547"/>
                    </a:ext>
                  </a:extLst>
                </a:gridCol>
                <a:gridCol w="644525">
                  <a:extLst>
                    <a:ext uri="{9D8B030D-6E8A-4147-A177-3AD203B41FA5}">
                      <a16:colId xmlns:a16="http://schemas.microsoft.com/office/drawing/2014/main" val="2147582899"/>
                    </a:ext>
                  </a:extLst>
                </a:gridCol>
                <a:gridCol w="647700">
                  <a:extLst>
                    <a:ext uri="{9D8B030D-6E8A-4147-A177-3AD203B41FA5}">
                      <a16:colId xmlns:a16="http://schemas.microsoft.com/office/drawing/2014/main" val="1663559413"/>
                    </a:ext>
                  </a:extLst>
                </a:gridCol>
                <a:gridCol w="642938">
                  <a:extLst>
                    <a:ext uri="{9D8B030D-6E8A-4147-A177-3AD203B41FA5}">
                      <a16:colId xmlns:a16="http://schemas.microsoft.com/office/drawing/2014/main" val="1321180938"/>
                    </a:ext>
                  </a:extLst>
                </a:gridCol>
                <a:gridCol w="642937">
                  <a:extLst>
                    <a:ext uri="{9D8B030D-6E8A-4147-A177-3AD203B41FA5}">
                      <a16:colId xmlns:a16="http://schemas.microsoft.com/office/drawing/2014/main" val="3594724889"/>
                    </a:ext>
                  </a:extLst>
                </a:gridCol>
                <a:gridCol w="647700">
                  <a:extLst>
                    <a:ext uri="{9D8B030D-6E8A-4147-A177-3AD203B41FA5}">
                      <a16:colId xmlns:a16="http://schemas.microsoft.com/office/drawing/2014/main" val="866262072"/>
                    </a:ext>
                  </a:extLst>
                </a:gridCol>
                <a:gridCol w="642938">
                  <a:extLst>
                    <a:ext uri="{9D8B030D-6E8A-4147-A177-3AD203B41FA5}">
                      <a16:colId xmlns:a16="http://schemas.microsoft.com/office/drawing/2014/main" val="2413928455"/>
                    </a:ext>
                  </a:extLst>
                </a:gridCol>
                <a:gridCol w="642937">
                  <a:extLst>
                    <a:ext uri="{9D8B030D-6E8A-4147-A177-3AD203B41FA5}">
                      <a16:colId xmlns:a16="http://schemas.microsoft.com/office/drawing/2014/main" val="4214941319"/>
                    </a:ext>
                  </a:extLst>
                </a:gridCol>
                <a:gridCol w="647700">
                  <a:extLst>
                    <a:ext uri="{9D8B030D-6E8A-4147-A177-3AD203B41FA5}">
                      <a16:colId xmlns:a16="http://schemas.microsoft.com/office/drawing/2014/main" val="1377408723"/>
                    </a:ext>
                  </a:extLst>
                </a:gridCol>
                <a:gridCol w="644525">
                  <a:extLst>
                    <a:ext uri="{9D8B030D-6E8A-4147-A177-3AD203B41FA5}">
                      <a16:colId xmlns:a16="http://schemas.microsoft.com/office/drawing/2014/main" val="1123275366"/>
                    </a:ext>
                  </a:extLst>
                </a:gridCol>
                <a:gridCol w="644525">
                  <a:extLst>
                    <a:ext uri="{9D8B030D-6E8A-4147-A177-3AD203B41FA5}">
                      <a16:colId xmlns:a16="http://schemas.microsoft.com/office/drawing/2014/main" val="3415465867"/>
                    </a:ext>
                  </a:extLst>
                </a:gridCol>
                <a:gridCol w="644525">
                  <a:extLst>
                    <a:ext uri="{9D8B030D-6E8A-4147-A177-3AD203B41FA5}">
                      <a16:colId xmlns:a16="http://schemas.microsoft.com/office/drawing/2014/main" val="2175842043"/>
                    </a:ext>
                  </a:extLst>
                </a:gridCol>
              </a:tblGrid>
              <a:tr h="419100">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1" u="none" strike="noStrike" cap="none" normalizeH="0" baseline="0">
                          <a:ln>
                            <a:noFill/>
                          </a:ln>
                          <a:solidFill>
                            <a:schemeClr val="tx1"/>
                          </a:solidFill>
                          <a:effectLst/>
                          <a:latin typeface="Times New Roman" panose="02020603050405020304" pitchFamily="18" charset="0"/>
                        </a:rPr>
                        <a:t>N</a:t>
                      </a:r>
                      <a:r>
                        <a:rPr kumimoji="0" lang="en-US" altLang="en-US" sz="2000" b="1" i="0" u="none" strike="noStrike" cap="none" normalizeH="0" baseline="0">
                          <a:ln>
                            <a:noFill/>
                          </a:ln>
                          <a:solidFill>
                            <a:schemeClr val="tx1"/>
                          </a:solidFill>
                          <a:effectLst/>
                          <a:latin typeface="Times New Roman" panose="02020603050405020304" pitchFamily="18"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sym typeface="Symbol" panose="05050102010706020507" pitchFamily="18" charset="2"/>
                        </a:rPr>
                        <a:t></a:t>
                      </a:r>
                      <a:endParaRPr kumimoji="0" lang="en-US" altLang="en-US" sz="2000" b="1"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43035293"/>
                  </a:ext>
                </a:extLst>
              </a:tr>
              <a:tr h="419100">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1" u="none" strike="noStrike" cap="none" normalizeH="0" baseline="0">
                          <a:ln>
                            <a:noFill/>
                          </a:ln>
                          <a:solidFill>
                            <a:schemeClr val="tx1"/>
                          </a:solidFill>
                          <a:effectLst/>
                          <a:latin typeface="Times New Roman" panose="02020603050405020304" pitchFamily="18" charset="0"/>
                        </a:rPr>
                        <a:t>k</a:t>
                      </a:r>
                      <a:r>
                        <a:rPr kumimoji="0" lang="en-US" altLang="en-US" sz="2000" b="1" i="1" u="none" strike="noStrike" cap="none" normalizeH="0" baseline="-25000">
                          <a:ln>
                            <a:noFill/>
                          </a:ln>
                          <a:solidFill>
                            <a:schemeClr val="tx1"/>
                          </a:solidFill>
                          <a:effectLst/>
                          <a:latin typeface="Times New Roman" panose="02020603050405020304" pitchFamily="18" charset="0"/>
                        </a:rPr>
                        <a:t>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14.0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4.53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3.31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2.87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2.65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2.52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2.43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2.37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2.28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2.13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2.05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2.00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68399707"/>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E44EBE2-DAF4-49F1-16D2-598B86F24CED}"/>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D893B74B-EF7D-BB60-CF68-1777617E4198}"/>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96A92BEF-BBE6-C4DB-9C25-24DDCC28B7BE}"/>
              </a:ext>
            </a:extLst>
          </p:cNvPr>
          <p:cNvSpPr>
            <a:spLocks noGrp="1"/>
          </p:cNvSpPr>
          <p:nvPr>
            <p:ph type="sldNum" sz="quarter" idx="12"/>
          </p:nvPr>
        </p:nvSpPr>
        <p:spPr/>
        <p:txBody>
          <a:bodyPr/>
          <a:lstStyle/>
          <a:p>
            <a:r>
              <a:rPr lang="en-US" altLang="en-US"/>
              <a:t>Slide </a:t>
            </a:r>
            <a:fld id="{67AE7080-251A-45A3-974B-323DCCA9E9B6}" type="slidenum">
              <a:rPr lang="en-US" altLang="en-US"/>
              <a:pPr/>
              <a:t>24</a:t>
            </a:fld>
            <a:endParaRPr lang="en-US" altLang="en-US"/>
          </a:p>
        </p:txBody>
      </p:sp>
      <p:sp>
        <p:nvSpPr>
          <p:cNvPr id="221186" name="Rectangle 2">
            <a:extLst>
              <a:ext uri="{FF2B5EF4-FFF2-40B4-BE49-F238E27FC236}">
                <a16:creationId xmlns:a16="http://schemas.microsoft.com/office/drawing/2014/main" id="{6CFD40B3-41C6-D07C-12A7-A964B61EE5CF}"/>
              </a:ext>
            </a:extLst>
          </p:cNvPr>
          <p:cNvSpPr>
            <a:spLocks noGrp="1" noChangeArrowheads="1"/>
          </p:cNvSpPr>
          <p:nvPr>
            <p:ph type="title"/>
          </p:nvPr>
        </p:nvSpPr>
        <p:spPr/>
        <p:txBody>
          <a:bodyPr/>
          <a:lstStyle/>
          <a:p>
            <a:r>
              <a:rPr lang="en-US" altLang="en-US"/>
              <a:t>Special Cases</a:t>
            </a:r>
          </a:p>
        </p:txBody>
      </p:sp>
      <p:sp>
        <p:nvSpPr>
          <p:cNvPr id="221187" name="Rectangle 3">
            <a:extLst>
              <a:ext uri="{FF2B5EF4-FFF2-40B4-BE49-F238E27FC236}">
                <a16:creationId xmlns:a16="http://schemas.microsoft.com/office/drawing/2014/main" id="{ADFA63C2-C3E8-6E97-9C35-E68F0ADF4C1A}"/>
              </a:ext>
            </a:extLst>
          </p:cNvPr>
          <p:cNvSpPr>
            <a:spLocks noGrp="1" noChangeArrowheads="1"/>
          </p:cNvSpPr>
          <p:nvPr>
            <p:ph type="body" idx="1"/>
          </p:nvPr>
        </p:nvSpPr>
        <p:spPr>
          <a:xfrm>
            <a:off x="685800" y="1981200"/>
            <a:ext cx="7772400" cy="4419600"/>
          </a:xfrm>
        </p:spPr>
        <p:txBody>
          <a:bodyPr/>
          <a:lstStyle/>
          <a:p>
            <a:r>
              <a:rPr lang="en-US" altLang="en-US"/>
              <a:t>Not all distributions are symmetrical!</a:t>
            </a:r>
          </a:p>
          <a:p>
            <a:pPr lvl="1"/>
            <a:r>
              <a:rPr lang="en-US" altLang="en-US"/>
              <a:t>Can develop asymmetrical uncertainties (+X/-Y) treating asymmetric inputs separately.</a:t>
            </a:r>
          </a:p>
          <a:p>
            <a:pPr lvl="1"/>
            <a:r>
              <a:rPr lang="en-US" altLang="en-US"/>
              <a:t>Can separate random portion of uncertainty from systematic portion and apply a systematic error correction to measurement.  (Convert asymmetric uncertainty to symmetric uncertainty.)</a:t>
            </a:r>
          </a:p>
          <a:p>
            <a:pPr lvl="1">
              <a:buFontTx/>
              <a:buNone/>
            </a:pPr>
            <a:r>
              <a:rPr lang="en-US" altLang="en-US"/>
              <a:t>		        error correction = (X+Y)/2, U = (X-Y)/2 </a:t>
            </a:r>
          </a:p>
          <a:p>
            <a:endParaRPr lang="en-US"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44CC0091-8F96-39AB-EB6F-51C69AF61FAE}"/>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D2FA90F2-5AE3-172F-0F09-C53D55EF9962}"/>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A389A321-59AD-FB41-6016-52DE51C83288}"/>
              </a:ext>
            </a:extLst>
          </p:cNvPr>
          <p:cNvSpPr>
            <a:spLocks noGrp="1"/>
          </p:cNvSpPr>
          <p:nvPr>
            <p:ph type="sldNum" sz="quarter" idx="12"/>
          </p:nvPr>
        </p:nvSpPr>
        <p:spPr/>
        <p:txBody>
          <a:bodyPr/>
          <a:lstStyle/>
          <a:p>
            <a:r>
              <a:rPr lang="en-US" altLang="en-US"/>
              <a:t>Slide </a:t>
            </a:r>
            <a:fld id="{D740D8EE-1754-46C1-AA3E-588B914C03D7}" type="slidenum">
              <a:rPr lang="en-US" altLang="en-US"/>
              <a:pPr/>
              <a:t>25</a:t>
            </a:fld>
            <a:endParaRPr lang="en-US" altLang="en-US"/>
          </a:p>
        </p:txBody>
      </p:sp>
      <p:sp>
        <p:nvSpPr>
          <p:cNvPr id="223234" name="Rectangle 2">
            <a:extLst>
              <a:ext uri="{FF2B5EF4-FFF2-40B4-BE49-F238E27FC236}">
                <a16:creationId xmlns:a16="http://schemas.microsoft.com/office/drawing/2014/main" id="{7A97196B-263D-CB66-17ED-D1EAC543F0F9}"/>
              </a:ext>
            </a:extLst>
          </p:cNvPr>
          <p:cNvSpPr>
            <a:spLocks noGrp="1" noChangeArrowheads="1"/>
          </p:cNvSpPr>
          <p:nvPr>
            <p:ph type="title"/>
          </p:nvPr>
        </p:nvSpPr>
        <p:spPr>
          <a:xfrm>
            <a:off x="685800" y="685800"/>
            <a:ext cx="7772400" cy="762000"/>
          </a:xfrm>
        </p:spPr>
        <p:txBody>
          <a:bodyPr/>
          <a:lstStyle/>
          <a:p>
            <a:r>
              <a:rPr lang="en-US" altLang="en-US"/>
              <a:t>Example Uncertainty Budget</a:t>
            </a:r>
          </a:p>
        </p:txBody>
      </p:sp>
      <p:sp>
        <p:nvSpPr>
          <p:cNvPr id="223235" name="Rectangle 3">
            <a:extLst>
              <a:ext uri="{FF2B5EF4-FFF2-40B4-BE49-F238E27FC236}">
                <a16:creationId xmlns:a16="http://schemas.microsoft.com/office/drawing/2014/main" id="{FBE1271B-2427-EB25-3ED7-C70607970B86}"/>
              </a:ext>
            </a:extLst>
          </p:cNvPr>
          <p:cNvSpPr>
            <a:spLocks noGrp="1" noChangeArrowheads="1"/>
          </p:cNvSpPr>
          <p:nvPr>
            <p:ph type="body" idx="1"/>
          </p:nvPr>
        </p:nvSpPr>
        <p:spPr>
          <a:xfrm>
            <a:off x="685800" y="1981200"/>
            <a:ext cx="7772400" cy="4419600"/>
          </a:xfrm>
        </p:spPr>
        <p:txBody>
          <a:bodyPr/>
          <a:lstStyle/>
          <a:p>
            <a:r>
              <a:rPr lang="en-US" altLang="en-US"/>
              <a:t> </a:t>
            </a:r>
          </a:p>
        </p:txBody>
      </p:sp>
      <p:pic>
        <p:nvPicPr>
          <p:cNvPr id="223237" name="Picture 5">
            <a:extLst>
              <a:ext uri="{FF2B5EF4-FFF2-40B4-BE49-F238E27FC236}">
                <a16:creationId xmlns:a16="http://schemas.microsoft.com/office/drawing/2014/main" id="{6FF6948C-4A83-E722-C0DF-9543DFD9FE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1447800"/>
            <a:ext cx="7194550" cy="5045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1F7E4942-7BAE-0BB8-AA76-2FC63BC8151C}"/>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3C88E536-9410-59B2-5C39-88AF0DA64F1B}"/>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65EA778F-014B-E340-3E0A-EEC355F0B1C1}"/>
              </a:ext>
            </a:extLst>
          </p:cNvPr>
          <p:cNvSpPr>
            <a:spLocks noGrp="1"/>
          </p:cNvSpPr>
          <p:nvPr>
            <p:ph type="sldNum" sz="quarter" idx="12"/>
          </p:nvPr>
        </p:nvSpPr>
        <p:spPr/>
        <p:txBody>
          <a:bodyPr/>
          <a:lstStyle/>
          <a:p>
            <a:r>
              <a:rPr lang="en-US" altLang="en-US"/>
              <a:t>Slide </a:t>
            </a:r>
            <a:fld id="{6E325F6A-AD31-412D-BAD2-A191DBCF0396}" type="slidenum">
              <a:rPr lang="en-US" altLang="en-US"/>
              <a:pPr/>
              <a:t>26</a:t>
            </a:fld>
            <a:endParaRPr lang="en-US" altLang="en-US"/>
          </a:p>
        </p:txBody>
      </p:sp>
      <p:sp>
        <p:nvSpPr>
          <p:cNvPr id="222210" name="Rectangle 2">
            <a:extLst>
              <a:ext uri="{FF2B5EF4-FFF2-40B4-BE49-F238E27FC236}">
                <a16:creationId xmlns:a16="http://schemas.microsoft.com/office/drawing/2014/main" id="{42E32BC5-3753-EACA-6CFD-D70F926EC57D}"/>
              </a:ext>
            </a:extLst>
          </p:cNvPr>
          <p:cNvSpPr>
            <a:spLocks noGrp="1" noChangeArrowheads="1"/>
          </p:cNvSpPr>
          <p:nvPr>
            <p:ph type="title"/>
          </p:nvPr>
        </p:nvSpPr>
        <p:spPr/>
        <p:txBody>
          <a:bodyPr/>
          <a:lstStyle/>
          <a:p>
            <a:r>
              <a:rPr lang="en-US" altLang="en-US"/>
              <a:t>Summary</a:t>
            </a:r>
          </a:p>
        </p:txBody>
      </p:sp>
      <p:sp>
        <p:nvSpPr>
          <p:cNvPr id="222211" name="Rectangle 3">
            <a:extLst>
              <a:ext uri="{FF2B5EF4-FFF2-40B4-BE49-F238E27FC236}">
                <a16:creationId xmlns:a16="http://schemas.microsoft.com/office/drawing/2014/main" id="{0F066D42-A97A-39F0-E634-E29387C6DA4A}"/>
              </a:ext>
            </a:extLst>
          </p:cNvPr>
          <p:cNvSpPr>
            <a:spLocks noGrp="1" noChangeArrowheads="1"/>
          </p:cNvSpPr>
          <p:nvPr>
            <p:ph type="body" idx="1"/>
          </p:nvPr>
        </p:nvSpPr>
        <p:spPr>
          <a:xfrm>
            <a:off x="685800" y="1981200"/>
            <a:ext cx="7772400" cy="4419600"/>
          </a:xfrm>
        </p:spPr>
        <p:txBody>
          <a:bodyPr/>
          <a:lstStyle/>
          <a:p>
            <a:r>
              <a:rPr lang="en-US" altLang="en-US"/>
              <a:t>This presentation gives common definitions for various terms that have been used and misused in the TGT draft.  </a:t>
            </a:r>
          </a:p>
          <a:p>
            <a:r>
              <a:rPr lang="en-US" altLang="en-US"/>
              <a:t>The concept of measurement uncertainty has been introduced as the industry standard replacement for terms such as accuracy, precision, repeatability, etc.</a:t>
            </a:r>
          </a:p>
          <a:p>
            <a:r>
              <a:rPr lang="en-US" altLang="en-US"/>
              <a:t>Basic information has been given for a general knowledge of the concepts and components of measurement uncertainty.</a:t>
            </a:r>
          </a:p>
          <a:p>
            <a:r>
              <a:rPr lang="en-US" altLang="en-US"/>
              <a:t>This document is </a:t>
            </a:r>
            <a:r>
              <a:rPr lang="en-US" altLang="en-US" i="1"/>
              <a:t>not</a:t>
            </a:r>
            <a:r>
              <a:rPr lang="en-US" altLang="en-US"/>
              <a:t> intended as a reference!  Please refer to the published documents referenced here.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5CB5013-872A-C4D7-537A-009BC1951782}"/>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27B07A95-231C-8239-0A52-7E85928A9C06}"/>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856D7700-19F1-C6D2-FF79-E8394A32C212}"/>
              </a:ext>
            </a:extLst>
          </p:cNvPr>
          <p:cNvSpPr>
            <a:spLocks noGrp="1"/>
          </p:cNvSpPr>
          <p:nvPr>
            <p:ph type="sldNum" sz="quarter" idx="12"/>
          </p:nvPr>
        </p:nvSpPr>
        <p:spPr/>
        <p:txBody>
          <a:bodyPr/>
          <a:lstStyle/>
          <a:p>
            <a:r>
              <a:rPr lang="en-US" altLang="en-US"/>
              <a:t>Slide </a:t>
            </a:r>
            <a:fld id="{74002ED5-6B70-44F4-9ADE-6743F1F87B6D}" type="slidenum">
              <a:rPr lang="en-US" altLang="en-US"/>
              <a:pPr/>
              <a:t>27</a:t>
            </a:fld>
            <a:endParaRPr lang="en-US" altLang="en-US"/>
          </a:p>
        </p:txBody>
      </p:sp>
      <p:sp>
        <p:nvSpPr>
          <p:cNvPr id="39938" name="Rectangle 2">
            <a:extLst>
              <a:ext uri="{FF2B5EF4-FFF2-40B4-BE49-F238E27FC236}">
                <a16:creationId xmlns:a16="http://schemas.microsoft.com/office/drawing/2014/main" id="{0B5C0C0D-F998-5D47-2D38-3C6B6A66FA11}"/>
              </a:ext>
            </a:extLst>
          </p:cNvPr>
          <p:cNvSpPr>
            <a:spLocks noGrp="1" noChangeArrowheads="1"/>
          </p:cNvSpPr>
          <p:nvPr>
            <p:ph type="title"/>
          </p:nvPr>
        </p:nvSpPr>
        <p:spPr/>
        <p:txBody>
          <a:bodyPr/>
          <a:lstStyle/>
          <a:p>
            <a:r>
              <a:rPr lang="en-US" altLang="en-US"/>
              <a:t>References</a:t>
            </a:r>
          </a:p>
        </p:txBody>
      </p:sp>
      <p:sp>
        <p:nvSpPr>
          <p:cNvPr id="39939" name="Rectangle 3">
            <a:extLst>
              <a:ext uri="{FF2B5EF4-FFF2-40B4-BE49-F238E27FC236}">
                <a16:creationId xmlns:a16="http://schemas.microsoft.com/office/drawing/2014/main" id="{B58322A3-2FFA-05B1-BD55-E54512868CC1}"/>
              </a:ext>
            </a:extLst>
          </p:cNvPr>
          <p:cNvSpPr>
            <a:spLocks noGrp="1" noChangeArrowheads="1"/>
          </p:cNvSpPr>
          <p:nvPr>
            <p:ph type="body" idx="1"/>
          </p:nvPr>
        </p:nvSpPr>
        <p:spPr>
          <a:xfrm>
            <a:off x="685800" y="1752600"/>
            <a:ext cx="7772400" cy="4800600"/>
          </a:xfrm>
        </p:spPr>
        <p:txBody>
          <a:bodyPr/>
          <a:lstStyle/>
          <a:p>
            <a:r>
              <a:rPr lang="en-GB" altLang="ja-JP">
                <a:latin typeface="Arial Unicode MS" charset="0"/>
                <a:ea typeface="ＭＳ Ｐゴシック" panose="020B0600070205080204" pitchFamily="34" charset="-128"/>
              </a:rPr>
              <a:t>1.	NIST Technical Note 1297-1994, “Guidelines for Evaluating and Expressing the Uncertainty of NIST Measurement Results”, Barry N. Taylor and Chris E. Kuyatt.</a:t>
            </a:r>
          </a:p>
          <a:p>
            <a:r>
              <a:rPr lang="en-GB" altLang="ja-JP">
                <a:latin typeface="Arial Unicode MS" charset="0"/>
                <a:ea typeface="ＭＳ Ｐゴシック" panose="020B0600070205080204" pitchFamily="34" charset="-128"/>
              </a:rPr>
              <a:t>2.	NIS-81, “The Treatment of Uncertainty in EMC Measurements”, NAMAS</a:t>
            </a:r>
          </a:p>
          <a:p>
            <a:r>
              <a:rPr lang="en-GB" altLang="ja-JP">
                <a:latin typeface="Arial Unicode MS" charset="0"/>
                <a:ea typeface="ＭＳ Ｐゴシック" panose="020B0600070205080204" pitchFamily="34" charset="-128"/>
              </a:rPr>
              <a:t>3.	ISO/IEC Guide 17025, “General requirements for the competence of testing and calibration laboratories.”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3A76848-4C2D-0C74-A634-427F4F7AC8EC}"/>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4EA3EFE0-C814-84BF-E651-F6723BF61309}"/>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11413622-62A1-A4AD-85BB-F01D1D0D031A}"/>
              </a:ext>
            </a:extLst>
          </p:cNvPr>
          <p:cNvSpPr>
            <a:spLocks noGrp="1"/>
          </p:cNvSpPr>
          <p:nvPr>
            <p:ph type="sldNum" sz="quarter" idx="12"/>
          </p:nvPr>
        </p:nvSpPr>
        <p:spPr/>
        <p:txBody>
          <a:bodyPr/>
          <a:lstStyle/>
          <a:p>
            <a:r>
              <a:rPr lang="en-US" altLang="en-US"/>
              <a:t>Slide </a:t>
            </a:r>
            <a:fld id="{182E9B5E-0B5B-478A-AF5E-91E2B9FEA477}" type="slidenum">
              <a:rPr lang="en-US" altLang="en-US"/>
              <a:pPr/>
              <a:t>3</a:t>
            </a:fld>
            <a:endParaRPr lang="en-US" altLang="en-US"/>
          </a:p>
        </p:txBody>
      </p:sp>
      <p:sp>
        <p:nvSpPr>
          <p:cNvPr id="27650" name="Rectangle 2">
            <a:extLst>
              <a:ext uri="{FF2B5EF4-FFF2-40B4-BE49-F238E27FC236}">
                <a16:creationId xmlns:a16="http://schemas.microsoft.com/office/drawing/2014/main" id="{9C480C8C-A684-DA47-52D4-43DD1489AB70}"/>
              </a:ext>
            </a:extLst>
          </p:cNvPr>
          <p:cNvSpPr>
            <a:spLocks noGrp="1" noChangeArrowheads="1"/>
          </p:cNvSpPr>
          <p:nvPr>
            <p:ph type="title"/>
          </p:nvPr>
        </p:nvSpPr>
        <p:spPr/>
        <p:txBody>
          <a:bodyPr/>
          <a:lstStyle/>
          <a:p>
            <a:r>
              <a:rPr lang="en-US" altLang="en-US"/>
              <a:t>Overview</a:t>
            </a:r>
          </a:p>
        </p:txBody>
      </p:sp>
      <p:sp>
        <p:nvSpPr>
          <p:cNvPr id="27651" name="Rectangle 3">
            <a:extLst>
              <a:ext uri="{FF2B5EF4-FFF2-40B4-BE49-F238E27FC236}">
                <a16:creationId xmlns:a16="http://schemas.microsoft.com/office/drawing/2014/main" id="{9AC45BE8-17C1-731C-A876-01DB82BAA6CE}"/>
              </a:ext>
            </a:extLst>
          </p:cNvPr>
          <p:cNvSpPr>
            <a:spLocks noGrp="1" noChangeArrowheads="1"/>
          </p:cNvSpPr>
          <p:nvPr>
            <p:ph type="body" idx="1"/>
          </p:nvPr>
        </p:nvSpPr>
        <p:spPr/>
        <p:txBody>
          <a:bodyPr/>
          <a:lstStyle/>
          <a:p>
            <a:r>
              <a:rPr lang="en-GB" altLang="en-US"/>
              <a:t>Definitions</a:t>
            </a:r>
          </a:p>
          <a:p>
            <a:r>
              <a:rPr lang="en-GB" altLang="en-US"/>
              <a:t>Measurement Uncertainty</a:t>
            </a:r>
          </a:p>
          <a:p>
            <a:pPr lvl="1"/>
            <a:r>
              <a:rPr lang="en-GB" altLang="en-US"/>
              <a:t>Type A Evaluations</a:t>
            </a:r>
          </a:p>
          <a:p>
            <a:pPr lvl="1"/>
            <a:r>
              <a:rPr lang="en-GB" altLang="en-US"/>
              <a:t>Type B Evaluations</a:t>
            </a:r>
          </a:p>
          <a:p>
            <a:pPr lvl="1"/>
            <a:r>
              <a:rPr lang="en-US" altLang="en-US"/>
              <a:t>Putting It All Together – RSS</a:t>
            </a:r>
          </a:p>
          <a:p>
            <a:pPr lvl="1"/>
            <a:r>
              <a:rPr lang="en-US" altLang="en-US"/>
              <a:t>Reporting Uncertainty</a:t>
            </a:r>
          </a:p>
          <a:p>
            <a:pPr lvl="1"/>
            <a:r>
              <a:rPr lang="en-US" altLang="en-US"/>
              <a:t>Special Cases</a:t>
            </a:r>
            <a:endParaRPr lang="en-GB" altLang="en-US"/>
          </a:p>
          <a:p>
            <a:r>
              <a:rPr lang="en-GB" altLang="en-US"/>
              <a:t>Example Uncertainty Budget</a:t>
            </a:r>
          </a:p>
          <a:p>
            <a:r>
              <a:rPr lang="en-GB" altLang="en-US"/>
              <a:t>Summary</a:t>
            </a:r>
          </a:p>
          <a:p>
            <a:r>
              <a:rPr lang="en-GB" altLang="en-US"/>
              <a:t>References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A1E812A-DB21-C0CC-8050-A0E286F2F613}"/>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B5FCE615-E1BD-E383-F8E3-F3AF0932D499}"/>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E4F1492A-1192-89AB-4E34-EB5F84CF7384}"/>
              </a:ext>
            </a:extLst>
          </p:cNvPr>
          <p:cNvSpPr>
            <a:spLocks noGrp="1"/>
          </p:cNvSpPr>
          <p:nvPr>
            <p:ph type="sldNum" sz="quarter" idx="12"/>
          </p:nvPr>
        </p:nvSpPr>
        <p:spPr/>
        <p:txBody>
          <a:bodyPr/>
          <a:lstStyle/>
          <a:p>
            <a:r>
              <a:rPr lang="en-US" altLang="en-US"/>
              <a:t>Slide </a:t>
            </a:r>
            <a:fld id="{94822B8F-45B4-47AE-88B7-172C733D2953}" type="slidenum">
              <a:rPr lang="en-US" altLang="en-US"/>
              <a:pPr/>
              <a:t>4</a:t>
            </a:fld>
            <a:endParaRPr lang="en-US" altLang="en-US"/>
          </a:p>
        </p:txBody>
      </p:sp>
      <p:sp>
        <p:nvSpPr>
          <p:cNvPr id="71682" name="Rectangle 2">
            <a:extLst>
              <a:ext uri="{FF2B5EF4-FFF2-40B4-BE49-F238E27FC236}">
                <a16:creationId xmlns:a16="http://schemas.microsoft.com/office/drawing/2014/main" id="{10FD1D3D-638E-3FA8-77B2-3F73613D6489}"/>
              </a:ext>
            </a:extLst>
          </p:cNvPr>
          <p:cNvSpPr>
            <a:spLocks noGrp="1" noChangeArrowheads="1"/>
          </p:cNvSpPr>
          <p:nvPr>
            <p:ph type="title"/>
          </p:nvPr>
        </p:nvSpPr>
        <p:spPr/>
        <p:txBody>
          <a:bodyPr/>
          <a:lstStyle/>
          <a:p>
            <a:r>
              <a:rPr lang="en-US" altLang="en-US"/>
              <a:t>Definitions</a:t>
            </a:r>
          </a:p>
        </p:txBody>
      </p:sp>
      <p:sp>
        <p:nvSpPr>
          <p:cNvPr id="71683" name="Rectangle 3">
            <a:extLst>
              <a:ext uri="{FF2B5EF4-FFF2-40B4-BE49-F238E27FC236}">
                <a16:creationId xmlns:a16="http://schemas.microsoft.com/office/drawing/2014/main" id="{1B2330C4-4244-53B1-108E-6F02558DC300}"/>
              </a:ext>
            </a:extLst>
          </p:cNvPr>
          <p:cNvSpPr>
            <a:spLocks noGrp="1" noChangeArrowheads="1"/>
          </p:cNvSpPr>
          <p:nvPr>
            <p:ph type="body" idx="1"/>
          </p:nvPr>
        </p:nvSpPr>
        <p:spPr>
          <a:xfrm>
            <a:off x="685800" y="1981200"/>
            <a:ext cx="7772400" cy="4419600"/>
          </a:xfrm>
        </p:spPr>
        <p:txBody>
          <a:bodyPr/>
          <a:lstStyle/>
          <a:p>
            <a:r>
              <a:rPr lang="en-US" altLang="en-US" i="1"/>
              <a:t>Error</a:t>
            </a:r>
            <a:r>
              <a:rPr lang="en-US" altLang="en-US"/>
              <a:t> – The deviation of a measured result from the correct or accepted value of the quantity being measured.</a:t>
            </a:r>
          </a:p>
          <a:p>
            <a:endParaRPr lang="en-US" altLang="en-US"/>
          </a:p>
          <a:p>
            <a:endParaRPr lang="en-US" altLang="en-US"/>
          </a:p>
          <a:p>
            <a:endParaRPr lang="en-US" altLang="en-US"/>
          </a:p>
          <a:p>
            <a:endParaRPr lang="en-US" altLang="en-US"/>
          </a:p>
          <a:p>
            <a:endParaRPr lang="en-US" altLang="en-US"/>
          </a:p>
          <a:p>
            <a:r>
              <a:rPr lang="en-US" altLang="en-US"/>
              <a:t>There are two basic types of errors, </a:t>
            </a:r>
            <a:r>
              <a:rPr lang="en-US" altLang="en-US" i="1"/>
              <a:t>random</a:t>
            </a:r>
            <a:r>
              <a:rPr lang="en-US" altLang="en-US"/>
              <a:t> and </a:t>
            </a:r>
            <a:r>
              <a:rPr lang="en-US" altLang="en-US" i="1"/>
              <a:t>systematic</a:t>
            </a:r>
            <a:r>
              <a:rPr lang="en-US" altLang="en-US"/>
              <a:t>.</a:t>
            </a:r>
          </a:p>
        </p:txBody>
      </p:sp>
      <p:pic>
        <p:nvPicPr>
          <p:cNvPr id="71685" name="Picture 5">
            <a:extLst>
              <a:ext uri="{FF2B5EF4-FFF2-40B4-BE49-F238E27FC236}">
                <a16:creationId xmlns:a16="http://schemas.microsoft.com/office/drawing/2014/main" id="{1890852D-937D-F5AC-5DDE-ED4ED0134A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2971800"/>
            <a:ext cx="2665413" cy="2087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2081844-C88F-6B76-168A-6E6349B869A5}"/>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1C05206E-08B9-F487-4647-12FF88159AD8}"/>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C70353A1-C65F-B8B3-8345-4A9981B65160}"/>
              </a:ext>
            </a:extLst>
          </p:cNvPr>
          <p:cNvSpPr>
            <a:spLocks noGrp="1"/>
          </p:cNvSpPr>
          <p:nvPr>
            <p:ph type="sldNum" sz="quarter" idx="12"/>
          </p:nvPr>
        </p:nvSpPr>
        <p:spPr/>
        <p:txBody>
          <a:bodyPr/>
          <a:lstStyle/>
          <a:p>
            <a:r>
              <a:rPr lang="en-US" altLang="en-US"/>
              <a:t>Slide </a:t>
            </a:r>
            <a:fld id="{2B0D9DA8-327A-493D-ACB4-75B300D36C53}" type="slidenum">
              <a:rPr lang="en-US" altLang="en-US"/>
              <a:pPr/>
              <a:t>5</a:t>
            </a:fld>
            <a:endParaRPr lang="en-US" altLang="en-US"/>
          </a:p>
        </p:txBody>
      </p:sp>
      <p:sp>
        <p:nvSpPr>
          <p:cNvPr id="200706" name="Rectangle 2">
            <a:extLst>
              <a:ext uri="{FF2B5EF4-FFF2-40B4-BE49-F238E27FC236}">
                <a16:creationId xmlns:a16="http://schemas.microsoft.com/office/drawing/2014/main" id="{B66567E4-EC90-9F37-45D8-86C84475CBC2}"/>
              </a:ext>
            </a:extLst>
          </p:cNvPr>
          <p:cNvSpPr>
            <a:spLocks noGrp="1" noChangeArrowheads="1"/>
          </p:cNvSpPr>
          <p:nvPr>
            <p:ph type="title"/>
          </p:nvPr>
        </p:nvSpPr>
        <p:spPr/>
        <p:txBody>
          <a:bodyPr/>
          <a:lstStyle/>
          <a:p>
            <a:r>
              <a:rPr lang="en-US" altLang="en-US"/>
              <a:t>Definitions</a:t>
            </a:r>
          </a:p>
        </p:txBody>
      </p:sp>
      <p:sp>
        <p:nvSpPr>
          <p:cNvPr id="200707" name="Rectangle 3">
            <a:extLst>
              <a:ext uri="{FF2B5EF4-FFF2-40B4-BE49-F238E27FC236}">
                <a16:creationId xmlns:a16="http://schemas.microsoft.com/office/drawing/2014/main" id="{FD48BFB8-A4C7-3AA8-A314-9121AA7F1F62}"/>
              </a:ext>
            </a:extLst>
          </p:cNvPr>
          <p:cNvSpPr>
            <a:spLocks noGrp="1" noChangeArrowheads="1"/>
          </p:cNvSpPr>
          <p:nvPr>
            <p:ph type="body" idx="1"/>
          </p:nvPr>
        </p:nvSpPr>
        <p:spPr>
          <a:xfrm>
            <a:off x="685800" y="1981200"/>
            <a:ext cx="7772400" cy="4419600"/>
          </a:xfrm>
        </p:spPr>
        <p:txBody>
          <a:bodyPr/>
          <a:lstStyle/>
          <a:p>
            <a:r>
              <a:rPr lang="en-US" altLang="en-US" i="1"/>
              <a:t>Random Errors</a:t>
            </a:r>
            <a:r>
              <a:rPr lang="en-US" altLang="en-US"/>
              <a:t> – cause the measured result to deviate randomly from the correct value.  The distribution of multiple measurements with only random error contributions will be centered around the correct value.</a:t>
            </a:r>
          </a:p>
          <a:p>
            <a:endParaRPr lang="en-US" altLang="en-US" i="1"/>
          </a:p>
          <a:p>
            <a:endParaRPr lang="en-US" altLang="en-US" i="1"/>
          </a:p>
          <a:p>
            <a:r>
              <a:rPr lang="en-US" altLang="en-US"/>
              <a:t>Some Examples</a:t>
            </a:r>
          </a:p>
          <a:p>
            <a:pPr lvl="1"/>
            <a:r>
              <a:rPr lang="en-US" altLang="en-US"/>
              <a:t>Noise (random noise)</a:t>
            </a:r>
          </a:p>
          <a:p>
            <a:pPr lvl="1"/>
            <a:r>
              <a:rPr lang="en-US" altLang="en-US"/>
              <a:t>Careless measurements</a:t>
            </a:r>
          </a:p>
          <a:p>
            <a:pPr lvl="1"/>
            <a:r>
              <a:rPr lang="en-US" altLang="en-US"/>
              <a:t>Low resolution instruments</a:t>
            </a:r>
          </a:p>
          <a:p>
            <a:pPr lvl="1"/>
            <a:r>
              <a:rPr lang="en-US" altLang="en-US"/>
              <a:t>Dropped digits</a:t>
            </a:r>
          </a:p>
        </p:txBody>
      </p:sp>
      <p:pic>
        <p:nvPicPr>
          <p:cNvPr id="200710" name="Picture 6">
            <a:extLst>
              <a:ext uri="{FF2B5EF4-FFF2-40B4-BE49-F238E27FC236}">
                <a16:creationId xmlns:a16="http://schemas.microsoft.com/office/drawing/2014/main" id="{50BBC21F-0463-1D4F-9976-32FD0C352B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3810000"/>
            <a:ext cx="2095500" cy="238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EFC5F74-BC72-728C-9BCD-4ECB23CA9CE4}"/>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140FFDE7-BCCA-4BE2-8A74-329919592303}"/>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3306B983-9535-2306-53A8-C9D9907DC1C0}"/>
              </a:ext>
            </a:extLst>
          </p:cNvPr>
          <p:cNvSpPr>
            <a:spLocks noGrp="1"/>
          </p:cNvSpPr>
          <p:nvPr>
            <p:ph type="sldNum" sz="quarter" idx="12"/>
          </p:nvPr>
        </p:nvSpPr>
        <p:spPr/>
        <p:txBody>
          <a:bodyPr/>
          <a:lstStyle/>
          <a:p>
            <a:r>
              <a:rPr lang="en-US" altLang="en-US"/>
              <a:t>Slide </a:t>
            </a:r>
            <a:fld id="{5D724D47-1329-4BBF-B34E-700E6046C405}" type="slidenum">
              <a:rPr lang="en-US" altLang="en-US"/>
              <a:pPr/>
              <a:t>6</a:t>
            </a:fld>
            <a:endParaRPr lang="en-US" altLang="en-US"/>
          </a:p>
        </p:txBody>
      </p:sp>
      <p:sp>
        <p:nvSpPr>
          <p:cNvPr id="201730" name="Rectangle 2">
            <a:extLst>
              <a:ext uri="{FF2B5EF4-FFF2-40B4-BE49-F238E27FC236}">
                <a16:creationId xmlns:a16="http://schemas.microsoft.com/office/drawing/2014/main" id="{282321B9-2723-2FBD-7C39-82B0982287B6}"/>
              </a:ext>
            </a:extLst>
          </p:cNvPr>
          <p:cNvSpPr>
            <a:spLocks noGrp="1" noChangeArrowheads="1"/>
          </p:cNvSpPr>
          <p:nvPr>
            <p:ph type="title"/>
          </p:nvPr>
        </p:nvSpPr>
        <p:spPr/>
        <p:txBody>
          <a:bodyPr/>
          <a:lstStyle/>
          <a:p>
            <a:r>
              <a:rPr lang="en-US" altLang="en-US"/>
              <a:t>Definitions</a:t>
            </a:r>
          </a:p>
        </p:txBody>
      </p:sp>
      <p:sp>
        <p:nvSpPr>
          <p:cNvPr id="201731" name="Rectangle 3">
            <a:extLst>
              <a:ext uri="{FF2B5EF4-FFF2-40B4-BE49-F238E27FC236}">
                <a16:creationId xmlns:a16="http://schemas.microsoft.com/office/drawing/2014/main" id="{FE229ACE-DACC-54F1-02DE-4B717DF7B5D3}"/>
              </a:ext>
            </a:extLst>
          </p:cNvPr>
          <p:cNvSpPr>
            <a:spLocks noGrp="1" noChangeArrowheads="1"/>
          </p:cNvSpPr>
          <p:nvPr>
            <p:ph type="body" idx="1"/>
          </p:nvPr>
        </p:nvSpPr>
        <p:spPr>
          <a:xfrm>
            <a:off x="685800" y="1981200"/>
            <a:ext cx="7772400" cy="4419600"/>
          </a:xfrm>
        </p:spPr>
        <p:txBody>
          <a:bodyPr/>
          <a:lstStyle/>
          <a:p>
            <a:r>
              <a:rPr lang="en-US" altLang="en-US" i="1"/>
              <a:t>Systematic Errors</a:t>
            </a:r>
            <a:r>
              <a:rPr lang="en-US" altLang="en-US"/>
              <a:t> – cause the measured result to deviate by a fixed amount in one direction from the correct value.  The distribution of multiple measurements with systematic error contributions will be centered some fixed value away from the correct value.</a:t>
            </a:r>
          </a:p>
          <a:p>
            <a:pPr>
              <a:buFontTx/>
              <a:buNone/>
            </a:pPr>
            <a:endParaRPr lang="en-US" altLang="en-US"/>
          </a:p>
          <a:p>
            <a:r>
              <a:rPr lang="en-US" altLang="en-US"/>
              <a:t>Some Examples:</a:t>
            </a:r>
          </a:p>
          <a:p>
            <a:pPr lvl="1"/>
            <a:r>
              <a:rPr lang="en-US" altLang="en-US"/>
              <a:t>Mis-calibrated instrument</a:t>
            </a:r>
          </a:p>
          <a:p>
            <a:pPr lvl="1"/>
            <a:r>
              <a:rPr lang="en-US" altLang="en-US"/>
              <a:t>Unaccounted cable loss</a:t>
            </a:r>
          </a:p>
          <a:p>
            <a:pPr lvl="1">
              <a:buFontTx/>
              <a:buNone/>
            </a:pPr>
            <a:endParaRPr lang="en-US" altLang="en-US"/>
          </a:p>
        </p:txBody>
      </p:sp>
      <p:pic>
        <p:nvPicPr>
          <p:cNvPr id="201734" name="Picture 6">
            <a:extLst>
              <a:ext uri="{FF2B5EF4-FFF2-40B4-BE49-F238E27FC236}">
                <a16:creationId xmlns:a16="http://schemas.microsoft.com/office/drawing/2014/main" id="{61D929ED-0882-F98C-5C30-D4234DC562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3810000"/>
            <a:ext cx="2095500" cy="2417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21E3975D-EA05-EFED-66B1-934F56D435E1}"/>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46BA950B-26CD-7F55-C742-D2939C6772D9}"/>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CC442E1B-F66F-1FD9-BA78-E97671FE8BD5}"/>
              </a:ext>
            </a:extLst>
          </p:cNvPr>
          <p:cNvSpPr>
            <a:spLocks noGrp="1"/>
          </p:cNvSpPr>
          <p:nvPr>
            <p:ph type="sldNum" sz="quarter" idx="12"/>
          </p:nvPr>
        </p:nvSpPr>
        <p:spPr/>
        <p:txBody>
          <a:bodyPr/>
          <a:lstStyle/>
          <a:p>
            <a:r>
              <a:rPr lang="en-US" altLang="en-US"/>
              <a:t>Slide </a:t>
            </a:r>
            <a:fld id="{3A6EA30F-1E33-481A-9BD6-83CB41E363EA}" type="slidenum">
              <a:rPr lang="en-US" altLang="en-US"/>
              <a:pPr/>
              <a:t>7</a:t>
            </a:fld>
            <a:endParaRPr lang="en-US" altLang="en-US"/>
          </a:p>
        </p:txBody>
      </p:sp>
      <p:sp>
        <p:nvSpPr>
          <p:cNvPr id="202754" name="Rectangle 2">
            <a:extLst>
              <a:ext uri="{FF2B5EF4-FFF2-40B4-BE49-F238E27FC236}">
                <a16:creationId xmlns:a16="http://schemas.microsoft.com/office/drawing/2014/main" id="{574A1BA4-4855-A970-F4D6-9C31D0E91CC9}"/>
              </a:ext>
            </a:extLst>
          </p:cNvPr>
          <p:cNvSpPr>
            <a:spLocks noGrp="1" noChangeArrowheads="1"/>
          </p:cNvSpPr>
          <p:nvPr>
            <p:ph type="title"/>
          </p:nvPr>
        </p:nvSpPr>
        <p:spPr/>
        <p:txBody>
          <a:bodyPr/>
          <a:lstStyle/>
          <a:p>
            <a:r>
              <a:rPr lang="en-US" altLang="en-US"/>
              <a:t>Definitions</a:t>
            </a:r>
          </a:p>
        </p:txBody>
      </p:sp>
      <p:sp>
        <p:nvSpPr>
          <p:cNvPr id="202755" name="Rectangle 3">
            <a:extLst>
              <a:ext uri="{FF2B5EF4-FFF2-40B4-BE49-F238E27FC236}">
                <a16:creationId xmlns:a16="http://schemas.microsoft.com/office/drawing/2014/main" id="{ED4CCE12-0753-907F-9615-4C1B347E4897}"/>
              </a:ext>
            </a:extLst>
          </p:cNvPr>
          <p:cNvSpPr>
            <a:spLocks noGrp="1" noChangeArrowheads="1"/>
          </p:cNvSpPr>
          <p:nvPr>
            <p:ph type="body" idx="1"/>
          </p:nvPr>
        </p:nvSpPr>
        <p:spPr>
          <a:xfrm>
            <a:off x="685800" y="1600200"/>
            <a:ext cx="8001000" cy="4800600"/>
          </a:xfrm>
        </p:spPr>
        <p:txBody>
          <a:bodyPr/>
          <a:lstStyle/>
          <a:p>
            <a:r>
              <a:rPr lang="en-US" altLang="en-US"/>
              <a:t>Measurements typically contain some combination of random and systematic errors.</a:t>
            </a:r>
          </a:p>
          <a:p>
            <a:r>
              <a:rPr lang="en-US" altLang="en-US" i="1"/>
              <a:t>Precision</a:t>
            </a:r>
            <a:r>
              <a:rPr lang="en-US" altLang="en-US"/>
              <a:t> is an indication of the level of random error.</a:t>
            </a:r>
          </a:p>
          <a:p>
            <a:r>
              <a:rPr lang="en-US" altLang="en-US" i="1"/>
              <a:t>Accuracy</a:t>
            </a:r>
            <a:r>
              <a:rPr lang="en-US" altLang="en-US"/>
              <a:t> is an indication of the level of systematic error.</a:t>
            </a:r>
          </a:p>
          <a:p>
            <a:r>
              <a:rPr lang="en-US" altLang="en-US"/>
              <a:t>Accuracy and precision are typically </a:t>
            </a:r>
            <a:r>
              <a:rPr lang="en-US" altLang="en-US" i="1"/>
              <a:t>qualitative</a:t>
            </a:r>
            <a:r>
              <a:rPr lang="en-US" altLang="en-US"/>
              <a:t> terms.</a:t>
            </a:r>
            <a:endParaRPr lang="en-US" altLang="en-US" i="1"/>
          </a:p>
        </p:txBody>
      </p:sp>
      <p:pic>
        <p:nvPicPr>
          <p:cNvPr id="202758" name="Picture 6">
            <a:extLst>
              <a:ext uri="{FF2B5EF4-FFF2-40B4-BE49-F238E27FC236}">
                <a16:creationId xmlns:a16="http://schemas.microsoft.com/office/drawing/2014/main" id="{0895578B-7EAB-781D-373C-C12FBF9E31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3733800"/>
            <a:ext cx="2305050" cy="2728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02759" name="Object 7">
            <a:extLst>
              <a:ext uri="{FF2B5EF4-FFF2-40B4-BE49-F238E27FC236}">
                <a16:creationId xmlns:a16="http://schemas.microsoft.com/office/drawing/2014/main" id="{09A8E3FF-07AC-B3F1-8329-6D2555519312}"/>
              </a:ext>
            </a:extLst>
          </p:cNvPr>
          <p:cNvGraphicFramePr>
            <a:graphicFrameLocks noChangeAspect="1"/>
          </p:cNvGraphicFramePr>
          <p:nvPr/>
        </p:nvGraphicFramePr>
        <p:xfrm>
          <a:off x="2514600" y="3865563"/>
          <a:ext cx="2087563" cy="2586037"/>
        </p:xfrm>
        <a:graphic>
          <a:graphicData uri="http://schemas.openxmlformats.org/presentationml/2006/ole">
            <mc:AlternateContent xmlns:mc="http://schemas.openxmlformats.org/markup-compatibility/2006">
              <mc:Choice xmlns:v="urn:schemas-microsoft-com:vml" Requires="v">
                <p:oleObj name="CorelDRAW" r:id="rId3" imgW="2087280" imgH="2585880" progId="CorelDRAW.Graphic.12">
                  <p:embed/>
                </p:oleObj>
              </mc:Choice>
              <mc:Fallback>
                <p:oleObj name="CorelDRAW" r:id="rId3" imgW="2087280" imgH="2585880" progId="CorelDRAW.Graphic.12">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3865563"/>
                        <a:ext cx="2087563" cy="2586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202760" name="Picture 8">
            <a:extLst>
              <a:ext uri="{FF2B5EF4-FFF2-40B4-BE49-F238E27FC236}">
                <a16:creationId xmlns:a16="http://schemas.microsoft.com/office/drawing/2014/main" id="{26D3F2FB-8C01-FB96-9F64-66C54136DA8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37100" y="3886200"/>
            <a:ext cx="2087563" cy="2586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2761" name="Picture 9">
            <a:extLst>
              <a:ext uri="{FF2B5EF4-FFF2-40B4-BE49-F238E27FC236}">
                <a16:creationId xmlns:a16="http://schemas.microsoft.com/office/drawing/2014/main" id="{B2841760-B860-3232-915F-B0855F28711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34200" y="3862388"/>
            <a:ext cx="2095500" cy="2589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CE258AD-D75E-9C17-C63B-9F7BD292E47E}"/>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5694644F-D2E5-BF1D-5656-F3B7B24BA84A}"/>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8B8ED2E4-8F6C-0F8C-C7EA-9C3461443E7F}"/>
              </a:ext>
            </a:extLst>
          </p:cNvPr>
          <p:cNvSpPr>
            <a:spLocks noGrp="1"/>
          </p:cNvSpPr>
          <p:nvPr>
            <p:ph type="sldNum" sz="quarter" idx="12"/>
          </p:nvPr>
        </p:nvSpPr>
        <p:spPr/>
        <p:txBody>
          <a:bodyPr/>
          <a:lstStyle/>
          <a:p>
            <a:r>
              <a:rPr lang="en-US" altLang="en-US"/>
              <a:t>Slide </a:t>
            </a:r>
            <a:fld id="{ADAE45E8-B1FF-458C-B948-E9E202F7F3E6}" type="slidenum">
              <a:rPr lang="en-US" altLang="en-US"/>
              <a:pPr/>
              <a:t>8</a:t>
            </a:fld>
            <a:endParaRPr lang="en-US" altLang="en-US"/>
          </a:p>
        </p:txBody>
      </p:sp>
      <p:sp>
        <p:nvSpPr>
          <p:cNvPr id="203778" name="Rectangle 2">
            <a:extLst>
              <a:ext uri="{FF2B5EF4-FFF2-40B4-BE49-F238E27FC236}">
                <a16:creationId xmlns:a16="http://schemas.microsoft.com/office/drawing/2014/main" id="{B5C33BD0-9527-CE5C-E110-288AC4B97CD9}"/>
              </a:ext>
            </a:extLst>
          </p:cNvPr>
          <p:cNvSpPr>
            <a:spLocks noGrp="1" noChangeArrowheads="1"/>
          </p:cNvSpPr>
          <p:nvPr>
            <p:ph type="title"/>
          </p:nvPr>
        </p:nvSpPr>
        <p:spPr/>
        <p:txBody>
          <a:bodyPr/>
          <a:lstStyle/>
          <a:p>
            <a:r>
              <a:rPr lang="en-US" altLang="en-US" dirty="0"/>
              <a:t>Definitions</a:t>
            </a:r>
          </a:p>
        </p:txBody>
      </p:sp>
      <p:sp>
        <p:nvSpPr>
          <p:cNvPr id="203779" name="Rectangle 3">
            <a:extLst>
              <a:ext uri="{FF2B5EF4-FFF2-40B4-BE49-F238E27FC236}">
                <a16:creationId xmlns:a16="http://schemas.microsoft.com/office/drawing/2014/main" id="{D44CB46C-5FE7-2A05-1FF4-50776387CE05}"/>
              </a:ext>
            </a:extLst>
          </p:cNvPr>
          <p:cNvSpPr>
            <a:spLocks noGrp="1" noChangeArrowheads="1"/>
          </p:cNvSpPr>
          <p:nvPr>
            <p:ph type="body" idx="1"/>
          </p:nvPr>
        </p:nvSpPr>
        <p:spPr>
          <a:xfrm>
            <a:off x="571500" y="1771458"/>
            <a:ext cx="8077200" cy="4648200"/>
          </a:xfrm>
        </p:spPr>
        <p:txBody>
          <a:bodyPr/>
          <a:lstStyle/>
          <a:p>
            <a:pPr>
              <a:lnSpc>
                <a:spcPct val="90000"/>
              </a:lnSpc>
            </a:pPr>
            <a:r>
              <a:rPr lang="en-US" altLang="en-US" i="1" dirty="0"/>
              <a:t>Measurement Uncertainty</a:t>
            </a:r>
            <a:r>
              <a:rPr lang="en-US" altLang="en-US" dirty="0"/>
              <a:t> combines these concepts into a single quantitative value representing the total expected deviation of a measurement from the actual value being measured.</a:t>
            </a:r>
          </a:p>
          <a:p>
            <a:pPr lvl="1">
              <a:lnSpc>
                <a:spcPct val="90000"/>
              </a:lnSpc>
            </a:pPr>
            <a:r>
              <a:rPr lang="en-US" altLang="en-US" dirty="0"/>
              <a:t>Includes a statistical confidence in the resulting uncertainty.</a:t>
            </a:r>
          </a:p>
          <a:p>
            <a:pPr lvl="1">
              <a:lnSpc>
                <a:spcPct val="90000"/>
              </a:lnSpc>
            </a:pPr>
            <a:r>
              <a:rPr lang="en-US" altLang="en-US" dirty="0"/>
              <a:t>Contains contributions from all components of the measurement system, requiring an understanding of the expected statistical distribution of these contributions.</a:t>
            </a:r>
          </a:p>
          <a:p>
            <a:pPr lvl="1">
              <a:lnSpc>
                <a:spcPct val="90000"/>
              </a:lnSpc>
            </a:pPr>
            <a:r>
              <a:rPr lang="en-US" altLang="en-US" dirty="0"/>
              <a:t>By definition, </a:t>
            </a:r>
            <a:r>
              <a:rPr lang="en-US" altLang="en-US" i="1" dirty="0"/>
              <a:t>measurement</a:t>
            </a:r>
            <a:r>
              <a:rPr lang="en-US" altLang="en-US" dirty="0"/>
              <a:t> uncertainty does not typically contain  contributions due to the variability of the DUT.</a:t>
            </a:r>
          </a:p>
          <a:p>
            <a:pPr lvl="2">
              <a:lnSpc>
                <a:spcPct val="90000"/>
              </a:lnSpc>
            </a:pPr>
            <a:r>
              <a:rPr lang="en-US" altLang="en-US" dirty="0"/>
              <a:t>The “correct” value of a measurement is the value generated by the DUT at the time it is tested.</a:t>
            </a:r>
          </a:p>
          <a:p>
            <a:pPr lvl="2">
              <a:lnSpc>
                <a:spcPct val="90000"/>
              </a:lnSpc>
            </a:pPr>
            <a:r>
              <a:rPr lang="en-US" altLang="en-US" dirty="0"/>
              <a:t>Variability of the DUT cannot be pre-determined.</a:t>
            </a:r>
          </a:p>
          <a:p>
            <a:pPr lvl="2">
              <a:lnSpc>
                <a:spcPct val="90000"/>
              </a:lnSpc>
            </a:pPr>
            <a:r>
              <a:rPr lang="en-US" altLang="en-US" dirty="0"/>
              <a:t>Still, the uncertainty of a particular measurement result will include this variability.</a:t>
            </a:r>
          </a:p>
        </p:txBody>
      </p:sp>
      <p:sp>
        <p:nvSpPr>
          <p:cNvPr id="6" name="TextBox 5">
            <a:extLst>
              <a:ext uri="{FF2B5EF4-FFF2-40B4-BE49-F238E27FC236}">
                <a16:creationId xmlns:a16="http://schemas.microsoft.com/office/drawing/2014/main" id="{CB142476-D2CD-8FC6-DFC9-DDD65DCB7F21}"/>
              </a:ext>
            </a:extLst>
          </p:cNvPr>
          <p:cNvSpPr txBox="1"/>
          <p:nvPr/>
        </p:nvSpPr>
        <p:spPr>
          <a:xfrm>
            <a:off x="2132013" y="1324511"/>
            <a:ext cx="5486400" cy="523220"/>
          </a:xfrm>
          <a:prstGeom prst="rect">
            <a:avLst/>
          </a:prstGeom>
          <a:noFill/>
        </p:spPr>
        <p:txBody>
          <a:bodyPr wrap="square">
            <a:spAutoFit/>
          </a:bodyPr>
          <a:lstStyle/>
          <a:p>
            <a:r>
              <a:rPr lang="en-GB" altLang="ja-JP" dirty="0">
                <a:ea typeface="ＭＳ Ｐゴシック" panose="020B0600070205080204" pitchFamily="34" charset="-128"/>
              </a:rPr>
              <a:t>NOTE: </a:t>
            </a:r>
            <a:r>
              <a:rPr lang="en-GB" altLang="ja-JP" sz="2800" b="1" dirty="0">
                <a:ea typeface="ＭＳ Ｐゴシック" panose="020B0600070205080204" pitchFamily="34" charset="-128"/>
              </a:rPr>
              <a:t>DUT</a:t>
            </a:r>
            <a:r>
              <a:rPr lang="en-GB" altLang="ja-JP" dirty="0">
                <a:ea typeface="ＭＳ Ｐゴシック" panose="020B0600070205080204" pitchFamily="34" charset="-128"/>
              </a:rPr>
              <a:t> is </a:t>
            </a:r>
            <a:r>
              <a:rPr lang="en-GB" altLang="ja-JP" sz="2800" b="1" dirty="0">
                <a:ea typeface="ＭＳ Ｐゴシック" panose="020B0600070205080204" pitchFamily="34" charset="-128"/>
              </a:rPr>
              <a:t>D</a:t>
            </a:r>
            <a:r>
              <a:rPr lang="en-GB" altLang="ja-JP" dirty="0">
                <a:ea typeface="ＭＳ Ｐゴシック" panose="020B0600070205080204" pitchFamily="34" charset="-128"/>
              </a:rPr>
              <a:t>evice </a:t>
            </a:r>
            <a:r>
              <a:rPr lang="en-GB" altLang="ja-JP" sz="2800" b="1" dirty="0">
                <a:ea typeface="ＭＳ Ｐゴシック" panose="020B0600070205080204" pitchFamily="34" charset="-128"/>
              </a:rPr>
              <a:t>U</a:t>
            </a:r>
            <a:r>
              <a:rPr lang="en-GB" altLang="ja-JP" dirty="0">
                <a:ea typeface="ＭＳ Ｐゴシック" panose="020B0600070205080204" pitchFamily="34" charset="-128"/>
              </a:rPr>
              <a:t>nder </a:t>
            </a:r>
            <a:r>
              <a:rPr lang="en-GB" altLang="ja-JP" sz="2800" b="1" dirty="0">
                <a:ea typeface="ＭＳ Ｐゴシック" panose="020B0600070205080204" pitchFamily="34" charset="-128"/>
              </a:rPr>
              <a:t>T</a:t>
            </a:r>
            <a:r>
              <a:rPr lang="en-GB" altLang="ja-JP" dirty="0">
                <a:ea typeface="ＭＳ Ｐゴシック" panose="020B0600070205080204" pitchFamily="34" charset="-128"/>
              </a:rPr>
              <a:t>est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4FBAC89-4972-09A6-9076-358AE8660402}"/>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410A9359-0E3B-59E9-CEC3-28B80BEE5F71}"/>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46F32419-A468-4F08-D6E8-ED32D83F7689}"/>
              </a:ext>
            </a:extLst>
          </p:cNvPr>
          <p:cNvSpPr>
            <a:spLocks noGrp="1"/>
          </p:cNvSpPr>
          <p:nvPr>
            <p:ph type="sldNum" sz="quarter" idx="12"/>
          </p:nvPr>
        </p:nvSpPr>
        <p:spPr/>
        <p:txBody>
          <a:bodyPr/>
          <a:lstStyle/>
          <a:p>
            <a:r>
              <a:rPr lang="en-US" altLang="en-US"/>
              <a:t>Slide </a:t>
            </a:r>
            <a:fld id="{5E5EB0F6-4344-47AA-8A7D-3540B01228A3}" type="slidenum">
              <a:rPr lang="en-US" altLang="en-US"/>
              <a:pPr/>
              <a:t>9</a:t>
            </a:fld>
            <a:endParaRPr lang="en-US" altLang="en-US"/>
          </a:p>
        </p:txBody>
      </p:sp>
      <p:sp>
        <p:nvSpPr>
          <p:cNvPr id="204802" name="Rectangle 2">
            <a:extLst>
              <a:ext uri="{FF2B5EF4-FFF2-40B4-BE49-F238E27FC236}">
                <a16:creationId xmlns:a16="http://schemas.microsoft.com/office/drawing/2014/main" id="{947C2650-8C4A-5F67-53EB-CF7D28ACCAC8}"/>
              </a:ext>
            </a:extLst>
          </p:cNvPr>
          <p:cNvSpPr>
            <a:spLocks noGrp="1" noChangeArrowheads="1"/>
          </p:cNvSpPr>
          <p:nvPr>
            <p:ph type="title"/>
          </p:nvPr>
        </p:nvSpPr>
        <p:spPr/>
        <p:txBody>
          <a:bodyPr/>
          <a:lstStyle/>
          <a:p>
            <a:r>
              <a:rPr lang="en-US" altLang="en-US"/>
              <a:t>Definitions</a:t>
            </a:r>
          </a:p>
        </p:txBody>
      </p:sp>
      <p:sp>
        <p:nvSpPr>
          <p:cNvPr id="204803" name="Rectangle 3">
            <a:extLst>
              <a:ext uri="{FF2B5EF4-FFF2-40B4-BE49-F238E27FC236}">
                <a16:creationId xmlns:a16="http://schemas.microsoft.com/office/drawing/2014/main" id="{3983A3AB-3BD5-6AA1-2034-3F942E77260E}"/>
              </a:ext>
            </a:extLst>
          </p:cNvPr>
          <p:cNvSpPr>
            <a:spLocks noGrp="1" noChangeArrowheads="1"/>
          </p:cNvSpPr>
          <p:nvPr>
            <p:ph type="body" idx="1"/>
          </p:nvPr>
        </p:nvSpPr>
        <p:spPr>
          <a:xfrm>
            <a:off x="696913" y="2743200"/>
            <a:ext cx="7772400" cy="3351213"/>
          </a:xfrm>
        </p:spPr>
        <p:txBody>
          <a:bodyPr/>
          <a:lstStyle/>
          <a:p>
            <a:r>
              <a:rPr lang="en-US" altLang="en-US" i="1" dirty="0"/>
              <a:t>Repeatability</a:t>
            </a:r>
            <a:r>
              <a:rPr lang="en-US" altLang="en-US" dirty="0"/>
              <a:t> refers to the ability to perform the same measurement on the same DUT under the same test conditions and get the same result over time.  </a:t>
            </a:r>
          </a:p>
          <a:p>
            <a:r>
              <a:rPr lang="en-US" altLang="en-US" dirty="0"/>
              <a:t>By repeating the test setup between measurements of a stable DUT, a statistical determination of </a:t>
            </a:r>
            <a:r>
              <a:rPr lang="en-US" altLang="en-US" i="1" dirty="0"/>
              <a:t>System Repeatability</a:t>
            </a:r>
            <a:r>
              <a:rPr lang="en-US" altLang="en-US" dirty="0"/>
              <a:t> can be made.  This is simply the level of random error (precision) of the entire system, including the contribution of the test operator, setup, etc.</a:t>
            </a:r>
            <a:endParaRPr lang="en-US" altLang="en-US" i="1" dirty="0"/>
          </a:p>
          <a:p>
            <a:endParaRPr lang="en-US" altLang="en-US" i="1" dirty="0"/>
          </a:p>
        </p:txBody>
      </p:sp>
      <p:sp>
        <p:nvSpPr>
          <p:cNvPr id="6" name="TextBox 5">
            <a:extLst>
              <a:ext uri="{FF2B5EF4-FFF2-40B4-BE49-F238E27FC236}">
                <a16:creationId xmlns:a16="http://schemas.microsoft.com/office/drawing/2014/main" id="{558E53A8-92E0-CEA4-A779-2BF6C819677E}"/>
              </a:ext>
            </a:extLst>
          </p:cNvPr>
          <p:cNvSpPr txBox="1"/>
          <p:nvPr/>
        </p:nvSpPr>
        <p:spPr>
          <a:xfrm>
            <a:off x="2360613" y="1593536"/>
            <a:ext cx="5029200" cy="523220"/>
          </a:xfrm>
          <a:prstGeom prst="rect">
            <a:avLst/>
          </a:prstGeom>
          <a:noFill/>
        </p:spPr>
        <p:txBody>
          <a:bodyPr wrap="square">
            <a:spAutoFit/>
          </a:bodyPr>
          <a:lstStyle/>
          <a:p>
            <a:r>
              <a:rPr lang="en-GB" altLang="ja-JP" dirty="0">
                <a:ea typeface="ＭＳ Ｐゴシック" panose="020B0600070205080204" pitchFamily="34" charset="-128"/>
              </a:rPr>
              <a:t>NOTE: </a:t>
            </a:r>
            <a:r>
              <a:rPr lang="en-GB" altLang="ja-JP" sz="2800" dirty="0">
                <a:ea typeface="ＭＳ Ｐゴシック" panose="020B0600070205080204" pitchFamily="34" charset="-128"/>
              </a:rPr>
              <a:t>DUT</a:t>
            </a:r>
            <a:r>
              <a:rPr lang="en-GB" altLang="ja-JP" dirty="0">
                <a:ea typeface="ＭＳ Ｐゴシック" panose="020B0600070205080204" pitchFamily="34" charset="-128"/>
              </a:rPr>
              <a:t> is </a:t>
            </a:r>
            <a:r>
              <a:rPr lang="en-GB" altLang="ja-JP" sz="2800" dirty="0">
                <a:ea typeface="ＭＳ Ｐゴシック" panose="020B0600070205080204" pitchFamily="34" charset="-128"/>
              </a:rPr>
              <a:t>D</a:t>
            </a:r>
            <a:r>
              <a:rPr lang="en-GB" altLang="ja-JP" dirty="0">
                <a:ea typeface="ＭＳ Ｐゴシック" panose="020B0600070205080204" pitchFamily="34" charset="-128"/>
              </a:rPr>
              <a:t>evice </a:t>
            </a:r>
            <a:r>
              <a:rPr lang="en-GB" altLang="ja-JP" sz="2800" dirty="0">
                <a:ea typeface="ＭＳ Ｐゴシック" panose="020B0600070205080204" pitchFamily="34" charset="-128"/>
              </a:rPr>
              <a:t>U</a:t>
            </a:r>
            <a:r>
              <a:rPr lang="en-GB" altLang="ja-JP" dirty="0">
                <a:ea typeface="ＭＳ Ｐゴシック" panose="020B0600070205080204" pitchFamily="34" charset="-128"/>
              </a:rPr>
              <a:t>nder </a:t>
            </a:r>
            <a:r>
              <a:rPr lang="en-GB" altLang="ja-JP" sz="2800" dirty="0">
                <a:ea typeface="ＭＳ Ｐゴシック" panose="020B0600070205080204" pitchFamily="34" charset="-128"/>
              </a:rPr>
              <a:t>T</a:t>
            </a:r>
            <a:r>
              <a:rPr lang="en-GB" altLang="ja-JP" dirty="0">
                <a:ea typeface="ＭＳ Ｐゴシック" panose="020B0600070205080204" pitchFamily="34" charset="-128"/>
              </a:rPr>
              <a:t>est</a:t>
            </a:r>
            <a:endParaRPr lang="en-US" dirty="0"/>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8667</TotalTime>
  <Words>2395</Words>
  <Application>Microsoft Office PowerPoint</Application>
  <PresentationFormat>On-screen Show (4:3)</PresentationFormat>
  <Paragraphs>287</Paragraphs>
  <Slides>27</Slides>
  <Notes>2</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3</vt:i4>
      </vt:variant>
      <vt:variant>
        <vt:lpstr>Slide Titles</vt:lpstr>
      </vt:variant>
      <vt:variant>
        <vt:i4>27</vt:i4>
      </vt:variant>
    </vt:vector>
  </HeadingPairs>
  <TitlesOfParts>
    <vt:vector size="36" baseType="lpstr">
      <vt:lpstr>ＭＳ Ｐゴシック</vt:lpstr>
      <vt:lpstr>Arial</vt:lpstr>
      <vt:lpstr>Arial Unicode MS</vt:lpstr>
      <vt:lpstr>Symbol</vt:lpstr>
      <vt:lpstr>Times New Roman</vt:lpstr>
      <vt:lpstr>Default Design</vt:lpstr>
      <vt:lpstr>Document</vt:lpstr>
      <vt:lpstr>CorelDRAW</vt:lpstr>
      <vt:lpstr>Equation</vt:lpstr>
      <vt:lpstr>Introduction to Measurement Uncertainty</vt:lpstr>
      <vt:lpstr>Abstract</vt:lpstr>
      <vt:lpstr>Overview</vt:lpstr>
      <vt:lpstr>Definitions</vt:lpstr>
      <vt:lpstr>Definitions</vt:lpstr>
      <vt:lpstr>Definitions</vt:lpstr>
      <vt:lpstr>Definitions</vt:lpstr>
      <vt:lpstr>Definitions</vt:lpstr>
      <vt:lpstr>Definitions</vt:lpstr>
      <vt:lpstr>Definitions</vt:lpstr>
      <vt:lpstr>Definitions</vt:lpstr>
      <vt:lpstr>Measurement Uncertainty</vt:lpstr>
      <vt:lpstr>Type A Evaluations</vt:lpstr>
      <vt:lpstr>Type A Evaluations</vt:lpstr>
      <vt:lpstr>Type B Evaluations</vt:lpstr>
      <vt:lpstr>Type B Evaluations</vt:lpstr>
      <vt:lpstr>Type B Evaluations</vt:lpstr>
      <vt:lpstr>Type B Evaluations</vt:lpstr>
      <vt:lpstr>Type B Evaluations</vt:lpstr>
      <vt:lpstr>Type B Evaluations</vt:lpstr>
      <vt:lpstr>Putting It All Together –  Root Sum of Squares, RSS</vt:lpstr>
      <vt:lpstr>Reporting Uncertainty</vt:lpstr>
      <vt:lpstr>Special Cases</vt:lpstr>
      <vt:lpstr>Special Cases</vt:lpstr>
      <vt:lpstr>Example Uncertainty Budget</vt:lpstr>
      <vt:lpstr>Summary</vt:lpstr>
      <vt:lpstr>References</vt:lpstr>
    </vt:vector>
  </TitlesOfParts>
  <Company>ETS-Lindgren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Measurement Uncertainty</dc:title>
  <dc:creator>Dr. Michael D. Foegelle</dc:creator>
  <cp:lastModifiedBy>W P Arnott</cp:lastModifiedBy>
  <cp:revision>194</cp:revision>
  <dcterms:created xsi:type="dcterms:W3CDTF">2004-12-16T15:43:43Z</dcterms:created>
  <dcterms:modified xsi:type="dcterms:W3CDTF">2024-04-12T17:41:46Z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onth Year">
    <vt:lpwstr>March 2006</vt:lpwstr>
  </property>
  <property fmtid="{D5CDD505-2E9C-101B-9397-08002B2CF9AE}" pid="3" name="YYYY-MM-DD">
    <vt:lpwstr>2006-3-02</vt:lpwstr>
  </property>
  <property fmtid="{D5CDD505-2E9C-101B-9397-08002B2CF9AE}" pid="4" name="Document Number">
    <vt:lpwstr>IEEE 802.11-06/0333r0</vt:lpwstr>
  </property>
</Properties>
</file>