
<file path=[Content_Types].xml><?xml version="1.0" encoding="utf-8"?>
<Types xmlns="http://schemas.openxmlformats.org/package/2006/content-types">
  <Default Extension="xml" ContentType="application/xml"/>
  <Default Extension="wav" ContentType="audio/x-wav"/>
  <Default Extension="bmp" ContentType="image/bmp"/>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notesMasterIdLst>
    <p:notesMasterId r:id="rId77"/>
  </p:notesMasterIdLst>
  <p:sldIdLst>
    <p:sldId id="256" r:id="rId2"/>
    <p:sldId id="257" r:id="rId3"/>
    <p:sldId id="358" r:id="rId4"/>
    <p:sldId id="357" r:id="rId5"/>
    <p:sldId id="261" r:id="rId6"/>
    <p:sldId id="356" r:id="rId7"/>
    <p:sldId id="370" r:id="rId8"/>
    <p:sldId id="350" r:id="rId9"/>
    <p:sldId id="341" r:id="rId10"/>
    <p:sldId id="349" r:id="rId11"/>
    <p:sldId id="305" r:id="rId12"/>
    <p:sldId id="258" r:id="rId13"/>
    <p:sldId id="347" r:id="rId14"/>
    <p:sldId id="346" r:id="rId15"/>
    <p:sldId id="348" r:id="rId16"/>
    <p:sldId id="366" r:id="rId17"/>
    <p:sldId id="367" r:id="rId18"/>
    <p:sldId id="368" r:id="rId19"/>
    <p:sldId id="369" r:id="rId20"/>
    <p:sldId id="259" r:id="rId21"/>
    <p:sldId id="260" r:id="rId22"/>
    <p:sldId id="262" r:id="rId23"/>
    <p:sldId id="263" r:id="rId24"/>
    <p:sldId id="297" r:id="rId25"/>
    <p:sldId id="307" r:id="rId26"/>
    <p:sldId id="308" r:id="rId27"/>
    <p:sldId id="309" r:id="rId28"/>
    <p:sldId id="310" r:id="rId29"/>
    <p:sldId id="311" r:id="rId30"/>
    <p:sldId id="312" r:id="rId31"/>
    <p:sldId id="316" r:id="rId32"/>
    <p:sldId id="321" r:id="rId33"/>
    <p:sldId id="322" r:id="rId34"/>
    <p:sldId id="323" r:id="rId35"/>
    <p:sldId id="328" r:id="rId36"/>
    <p:sldId id="329" r:id="rId37"/>
    <p:sldId id="335" r:id="rId38"/>
    <p:sldId id="336" r:id="rId39"/>
    <p:sldId id="339" r:id="rId40"/>
    <p:sldId id="264" r:id="rId41"/>
    <p:sldId id="265" r:id="rId42"/>
    <p:sldId id="266" r:id="rId43"/>
    <p:sldId id="267" r:id="rId44"/>
    <p:sldId id="268" r:id="rId45"/>
    <p:sldId id="269" r:id="rId46"/>
    <p:sldId id="270" r:id="rId47"/>
    <p:sldId id="271" r:id="rId48"/>
    <p:sldId id="272" r:id="rId49"/>
    <p:sldId id="273" r:id="rId50"/>
    <p:sldId id="274" r:id="rId51"/>
    <p:sldId id="275" r:id="rId52"/>
    <p:sldId id="276" r:id="rId53"/>
    <p:sldId id="277" r:id="rId54"/>
    <p:sldId id="278" r:id="rId55"/>
    <p:sldId id="279" r:id="rId56"/>
    <p:sldId id="280" r:id="rId57"/>
    <p:sldId id="281" r:id="rId58"/>
    <p:sldId id="282" r:id="rId59"/>
    <p:sldId id="283" r:id="rId60"/>
    <p:sldId id="284" r:id="rId61"/>
    <p:sldId id="285" r:id="rId62"/>
    <p:sldId id="286" r:id="rId63"/>
    <p:sldId id="287" r:id="rId64"/>
    <p:sldId id="288" r:id="rId65"/>
    <p:sldId id="289" r:id="rId66"/>
    <p:sldId id="290" r:id="rId67"/>
    <p:sldId id="291" r:id="rId68"/>
    <p:sldId id="292" r:id="rId69"/>
    <p:sldId id="293" r:id="rId70"/>
    <p:sldId id="294" r:id="rId71"/>
    <p:sldId id="295" r:id="rId72"/>
    <p:sldId id="298" r:id="rId73"/>
    <p:sldId id="342" r:id="rId74"/>
    <p:sldId id="343" r:id="rId75"/>
    <p:sldId id="344" r:id="rId7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32787"/>
    <p:restoredTop sz="90929"/>
  </p:normalViewPr>
  <p:slideViewPr>
    <p:cSldViewPr>
      <p:cViewPr>
        <p:scale>
          <a:sx n="100" d="100"/>
          <a:sy n="100" d="100"/>
        </p:scale>
        <p:origin x="2880" y="75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4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image" Target="../media/image15.png"/><Relationship Id="rId2"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x-none"/>
          </a:p>
        </p:txBody>
      </p:sp>
      <p:sp>
        <p:nvSpPr>
          <p:cNvPr id="7171"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x-none"/>
          </a:p>
        </p:txBody>
      </p:sp>
      <p:sp>
        <p:nvSpPr>
          <p:cNvPr id="7172"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x-none"/>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94E72BDF-CD0B-CA4A-9ADB-8F3DE070FD97}" type="slidenum">
              <a:rPr lang="en-US" altLang="x-none"/>
              <a:pPr/>
              <a:t>‹#›</a:t>
            </a:fld>
            <a:endParaRPr lang="en-US" altLang="x-non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CBB06-EDDB-3141-BC79-54DC2363C414}" type="slidenum">
              <a:rPr lang="en-US" altLang="x-none"/>
              <a:pPr/>
              <a:t>1</a:t>
            </a:fld>
            <a:endParaRPr lang="en-US" altLang="x-none"/>
          </a:p>
        </p:txBody>
      </p:sp>
      <p:sp>
        <p:nvSpPr>
          <p:cNvPr id="8194" name="Rectangle 2"/>
          <p:cNvSpPr>
            <a:spLocks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FDF28DA-22D1-4344-8088-37BE83F8638E}" type="slidenum">
              <a:rPr lang="en-US" altLang="x-none"/>
              <a:pPr/>
              <a:t>14</a:t>
            </a:fld>
            <a:endParaRPr lang="en-US" altLang="x-none"/>
          </a:p>
        </p:txBody>
      </p:sp>
      <p:sp>
        <p:nvSpPr>
          <p:cNvPr id="1873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a:defRPr sz="2400">
                <a:solidFill>
                  <a:schemeClr val="tx1"/>
                </a:solidFill>
                <a:latin typeface="Arial" charset="0"/>
                <a:ea typeface="ＭＳ Ｐゴシック" charset="-128"/>
              </a:defRPr>
            </a:lvl1pPr>
            <a:lvl2pPr marL="730250" indent="-280988">
              <a:defRPr sz="2400">
                <a:solidFill>
                  <a:schemeClr val="tx1"/>
                </a:solidFill>
                <a:latin typeface="Arial" charset="0"/>
                <a:ea typeface="ＭＳ Ｐゴシック" charset="-128"/>
              </a:defRPr>
            </a:lvl2pPr>
            <a:lvl3pPr marL="1123950" indent="-223838">
              <a:defRPr sz="2400">
                <a:solidFill>
                  <a:schemeClr val="tx1"/>
                </a:solidFill>
                <a:latin typeface="Arial" charset="0"/>
                <a:ea typeface="ＭＳ Ｐゴシック" charset="-128"/>
              </a:defRPr>
            </a:lvl3pPr>
            <a:lvl4pPr marL="1573213" indent="-223838">
              <a:defRPr sz="2400">
                <a:solidFill>
                  <a:schemeClr val="tx1"/>
                </a:solidFill>
                <a:latin typeface="Arial" charset="0"/>
                <a:ea typeface="ＭＳ Ｐゴシック" charset="-128"/>
              </a:defRPr>
            </a:lvl4pPr>
            <a:lvl5pPr marL="2024063" indent="-225425">
              <a:defRPr sz="2400">
                <a:solidFill>
                  <a:schemeClr val="tx1"/>
                </a:solidFill>
                <a:latin typeface="Arial" charset="0"/>
                <a:ea typeface="ＭＳ Ｐゴシック" charset="-128"/>
              </a:defRPr>
            </a:lvl5pPr>
            <a:lvl6pPr marL="2481263" indent="-225425" eaLnBrk="0" fontAlgn="base" hangingPunct="0">
              <a:spcBef>
                <a:spcPct val="0"/>
              </a:spcBef>
              <a:spcAft>
                <a:spcPct val="0"/>
              </a:spcAft>
              <a:defRPr sz="2400">
                <a:solidFill>
                  <a:schemeClr val="tx1"/>
                </a:solidFill>
                <a:latin typeface="Arial" charset="0"/>
                <a:ea typeface="ＭＳ Ｐゴシック" charset="-128"/>
              </a:defRPr>
            </a:lvl6pPr>
            <a:lvl7pPr marL="2938463" indent="-225425" eaLnBrk="0" fontAlgn="base" hangingPunct="0">
              <a:spcBef>
                <a:spcPct val="0"/>
              </a:spcBef>
              <a:spcAft>
                <a:spcPct val="0"/>
              </a:spcAft>
              <a:defRPr sz="2400">
                <a:solidFill>
                  <a:schemeClr val="tx1"/>
                </a:solidFill>
                <a:latin typeface="Arial" charset="0"/>
                <a:ea typeface="ＭＳ Ｐゴシック" charset="-128"/>
              </a:defRPr>
            </a:lvl7pPr>
            <a:lvl8pPr marL="3395663" indent="-225425" eaLnBrk="0" fontAlgn="base" hangingPunct="0">
              <a:spcBef>
                <a:spcPct val="0"/>
              </a:spcBef>
              <a:spcAft>
                <a:spcPct val="0"/>
              </a:spcAft>
              <a:defRPr sz="2400">
                <a:solidFill>
                  <a:schemeClr val="tx1"/>
                </a:solidFill>
                <a:latin typeface="Arial" charset="0"/>
                <a:ea typeface="ＭＳ Ｐゴシック" charset="-128"/>
              </a:defRPr>
            </a:lvl8pPr>
            <a:lvl9pPr marL="3852863" indent="-225425"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57AA4675-789A-EA4B-8A9E-07C7C2FDE689}" type="slidenum">
              <a:rPr lang="en-US" altLang="x-none" sz="1200"/>
              <a:pPr algn="r" eaLnBrk="1" hangingPunct="1"/>
              <a:t>14</a:t>
            </a:fld>
            <a:endParaRPr lang="en-US" altLang="x-none" sz="1200"/>
          </a:p>
        </p:txBody>
      </p:sp>
      <p:sp>
        <p:nvSpPr>
          <p:cNvPr id="187395" name="Rectangle 2"/>
          <p:cNvSpPr>
            <a:spLocks noRo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7396"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91433" tIns="45717" rIns="91433" bIns="45717"/>
          <a:lstStyle/>
          <a:p>
            <a:endParaRPr lang="x-none" altLang="x-non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5F53E4A-E045-A94C-BFED-15B5B34093F8}" type="slidenum">
              <a:rPr lang="en-US" altLang="x-none"/>
              <a:pPr/>
              <a:t>15</a:t>
            </a:fld>
            <a:endParaRPr lang="en-US" altLang="x-none"/>
          </a:p>
        </p:txBody>
      </p:sp>
      <p:sp>
        <p:nvSpPr>
          <p:cNvPr id="1914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a:defRPr sz="2400">
                <a:solidFill>
                  <a:schemeClr val="tx1"/>
                </a:solidFill>
                <a:latin typeface="Arial" charset="0"/>
                <a:ea typeface="ＭＳ Ｐゴシック" charset="-128"/>
              </a:defRPr>
            </a:lvl1pPr>
            <a:lvl2pPr marL="730250" indent="-280988">
              <a:defRPr sz="2400">
                <a:solidFill>
                  <a:schemeClr val="tx1"/>
                </a:solidFill>
                <a:latin typeface="Arial" charset="0"/>
                <a:ea typeface="ＭＳ Ｐゴシック" charset="-128"/>
              </a:defRPr>
            </a:lvl2pPr>
            <a:lvl3pPr marL="1123950" indent="-223838">
              <a:defRPr sz="2400">
                <a:solidFill>
                  <a:schemeClr val="tx1"/>
                </a:solidFill>
                <a:latin typeface="Arial" charset="0"/>
                <a:ea typeface="ＭＳ Ｐゴシック" charset="-128"/>
              </a:defRPr>
            </a:lvl3pPr>
            <a:lvl4pPr marL="1573213" indent="-223838">
              <a:defRPr sz="2400">
                <a:solidFill>
                  <a:schemeClr val="tx1"/>
                </a:solidFill>
                <a:latin typeface="Arial" charset="0"/>
                <a:ea typeface="ＭＳ Ｐゴシック" charset="-128"/>
              </a:defRPr>
            </a:lvl4pPr>
            <a:lvl5pPr marL="2024063" indent="-225425">
              <a:defRPr sz="2400">
                <a:solidFill>
                  <a:schemeClr val="tx1"/>
                </a:solidFill>
                <a:latin typeface="Arial" charset="0"/>
                <a:ea typeface="ＭＳ Ｐゴシック" charset="-128"/>
              </a:defRPr>
            </a:lvl5pPr>
            <a:lvl6pPr marL="2481263" indent="-225425" eaLnBrk="0" fontAlgn="base" hangingPunct="0">
              <a:spcBef>
                <a:spcPct val="0"/>
              </a:spcBef>
              <a:spcAft>
                <a:spcPct val="0"/>
              </a:spcAft>
              <a:defRPr sz="2400">
                <a:solidFill>
                  <a:schemeClr val="tx1"/>
                </a:solidFill>
                <a:latin typeface="Arial" charset="0"/>
                <a:ea typeface="ＭＳ Ｐゴシック" charset="-128"/>
              </a:defRPr>
            </a:lvl6pPr>
            <a:lvl7pPr marL="2938463" indent="-225425" eaLnBrk="0" fontAlgn="base" hangingPunct="0">
              <a:spcBef>
                <a:spcPct val="0"/>
              </a:spcBef>
              <a:spcAft>
                <a:spcPct val="0"/>
              </a:spcAft>
              <a:defRPr sz="2400">
                <a:solidFill>
                  <a:schemeClr val="tx1"/>
                </a:solidFill>
                <a:latin typeface="Arial" charset="0"/>
                <a:ea typeface="ＭＳ Ｐゴシック" charset="-128"/>
              </a:defRPr>
            </a:lvl7pPr>
            <a:lvl8pPr marL="3395663" indent="-225425" eaLnBrk="0" fontAlgn="base" hangingPunct="0">
              <a:spcBef>
                <a:spcPct val="0"/>
              </a:spcBef>
              <a:spcAft>
                <a:spcPct val="0"/>
              </a:spcAft>
              <a:defRPr sz="2400">
                <a:solidFill>
                  <a:schemeClr val="tx1"/>
                </a:solidFill>
                <a:latin typeface="Arial" charset="0"/>
                <a:ea typeface="ＭＳ Ｐゴシック" charset="-128"/>
              </a:defRPr>
            </a:lvl8pPr>
            <a:lvl9pPr marL="3852863" indent="-225425"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B4277716-9EFB-C648-A330-B3DB875E18A6}" type="slidenum">
              <a:rPr lang="en-US" altLang="x-none" sz="1200"/>
              <a:pPr algn="r" eaLnBrk="1" hangingPunct="1"/>
              <a:t>15</a:t>
            </a:fld>
            <a:endParaRPr lang="en-US" altLang="x-none" sz="1200"/>
          </a:p>
        </p:txBody>
      </p:sp>
      <p:sp>
        <p:nvSpPr>
          <p:cNvPr id="191491" name="Rectangle 2"/>
          <p:cNvSpPr>
            <a:spLocks noRo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1492"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91433" tIns="45717" rIns="91433" bIns="45717"/>
          <a:lstStyle/>
          <a:p>
            <a:endParaRPr lang="x-none" altLang="x-non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223FD2-1CC2-3841-8149-0502478C825E}" type="slidenum">
              <a:rPr lang="en-US" altLang="x-none"/>
              <a:pPr/>
              <a:t>20</a:t>
            </a:fld>
            <a:endParaRPr lang="en-US" altLang="x-none"/>
          </a:p>
        </p:txBody>
      </p:sp>
      <p:sp>
        <p:nvSpPr>
          <p:cNvPr id="11266" name="Rectangle 2"/>
          <p:cNvSpPr>
            <a:spLocks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2663F-6DF0-1A42-B1BF-84D9564B8DA8}" type="slidenum">
              <a:rPr lang="en-US" altLang="x-none"/>
              <a:pPr/>
              <a:t>21</a:t>
            </a:fld>
            <a:endParaRPr lang="en-US" altLang="x-none"/>
          </a:p>
        </p:txBody>
      </p:sp>
      <p:sp>
        <p:nvSpPr>
          <p:cNvPr id="12290" name="Rectangle 2"/>
          <p:cNvSpPr>
            <a:spLocks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5582F4-A478-B847-97D9-D659321C3D2C}" type="slidenum">
              <a:rPr lang="en-US" altLang="x-none"/>
              <a:pPr/>
              <a:t>22</a:t>
            </a:fld>
            <a:endParaRPr lang="en-US" altLang="x-none"/>
          </a:p>
        </p:txBody>
      </p:sp>
      <p:sp>
        <p:nvSpPr>
          <p:cNvPr id="83970" name="Rectangle 2"/>
          <p:cNvSpPr>
            <a:spLocks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ECDFA5-7376-3940-AEA0-D24B4B8BDF2D}" type="slidenum">
              <a:rPr lang="en-US" altLang="x-none"/>
              <a:pPr/>
              <a:t>23</a:t>
            </a:fld>
            <a:endParaRPr lang="en-US" altLang="x-none"/>
          </a:p>
        </p:txBody>
      </p:sp>
      <p:sp>
        <p:nvSpPr>
          <p:cNvPr id="84994" name="Rectangle 2"/>
          <p:cNvSpPr>
            <a:spLocks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0377E5-6D09-E741-9F17-65E2F29ABFD4}" type="slidenum">
              <a:rPr lang="en-US" altLang="x-none"/>
              <a:pPr/>
              <a:t>24</a:t>
            </a:fld>
            <a:endParaRPr lang="en-US" altLang="x-none"/>
          </a:p>
        </p:txBody>
      </p:sp>
      <p:sp>
        <p:nvSpPr>
          <p:cNvPr id="89090" name="Rectangle 2"/>
          <p:cNvSpPr>
            <a:spLocks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1C1B28-B937-6B47-A8A1-61F980B98FFC}" type="slidenum">
              <a:rPr lang="en-US" altLang="x-none"/>
              <a:pPr/>
              <a:t>25</a:t>
            </a:fld>
            <a:endParaRPr lang="en-US" altLang="x-none"/>
          </a:p>
        </p:txBody>
      </p:sp>
      <p:sp>
        <p:nvSpPr>
          <p:cNvPr id="10854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854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4A87FD-0097-9F40-969A-B6B522C1A7F7}" type="slidenum">
              <a:rPr lang="en-US" altLang="x-none"/>
              <a:pPr/>
              <a:t>26</a:t>
            </a:fld>
            <a:endParaRPr lang="en-US" altLang="x-none"/>
          </a:p>
        </p:txBody>
      </p:sp>
      <p:sp>
        <p:nvSpPr>
          <p:cNvPr id="11059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059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A7C9D-6B2D-DC42-9B5E-20E16DF9E664}" type="slidenum">
              <a:rPr lang="en-US" altLang="x-none"/>
              <a:pPr/>
              <a:t>27</a:t>
            </a:fld>
            <a:endParaRPr lang="en-US" altLang="x-none"/>
          </a:p>
        </p:txBody>
      </p:sp>
      <p:sp>
        <p:nvSpPr>
          <p:cNvPr id="11264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A8AE04-E852-3A4A-9721-DE170BEAA26E}" type="slidenum">
              <a:rPr lang="en-US" altLang="x-none"/>
              <a:pPr/>
              <a:t>2</a:t>
            </a:fld>
            <a:endParaRPr lang="en-US" altLang="x-none"/>
          </a:p>
        </p:txBody>
      </p:sp>
      <p:sp>
        <p:nvSpPr>
          <p:cNvPr id="9218" name="Rectangle 2"/>
          <p:cNvSpPr>
            <a:spLocks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D7A79D-2F38-BE4E-A6D7-9176FFBAEFA4}" type="slidenum">
              <a:rPr lang="en-US" altLang="x-none"/>
              <a:pPr/>
              <a:t>28</a:t>
            </a:fld>
            <a:endParaRPr lang="en-US" altLang="x-none"/>
          </a:p>
        </p:txBody>
      </p:sp>
      <p:sp>
        <p:nvSpPr>
          <p:cNvPr id="11469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469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62E2AE-CCA8-5043-813A-DA3A0215F7A6}" type="slidenum">
              <a:rPr lang="en-US" altLang="x-none"/>
              <a:pPr/>
              <a:t>29</a:t>
            </a:fld>
            <a:endParaRPr lang="en-US" altLang="x-none"/>
          </a:p>
        </p:txBody>
      </p:sp>
      <p:sp>
        <p:nvSpPr>
          <p:cNvPr id="11673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0109D8-ED65-4C4C-9DBB-E5E7A63A1CE3}" type="slidenum">
              <a:rPr lang="en-US" altLang="x-none"/>
              <a:pPr/>
              <a:t>30</a:t>
            </a:fld>
            <a:endParaRPr lang="en-US" altLang="x-none"/>
          </a:p>
        </p:txBody>
      </p:sp>
      <p:sp>
        <p:nvSpPr>
          <p:cNvPr id="11878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878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4284FC-4B1B-164B-AD7F-6FA367F0A37F}" type="slidenum">
              <a:rPr lang="en-US" altLang="x-none"/>
              <a:pPr/>
              <a:t>31</a:t>
            </a:fld>
            <a:endParaRPr lang="en-US" altLang="x-none"/>
          </a:p>
        </p:txBody>
      </p:sp>
      <p:sp>
        <p:nvSpPr>
          <p:cNvPr id="12697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697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9A0CB9-4228-3E47-9211-70F2B18E4AAA}" type="slidenum">
              <a:rPr lang="en-US" altLang="x-none"/>
              <a:pPr/>
              <a:t>32</a:t>
            </a:fld>
            <a:endParaRPr lang="en-US" altLang="x-none"/>
          </a:p>
        </p:txBody>
      </p:sp>
      <p:sp>
        <p:nvSpPr>
          <p:cNvPr id="13721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721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032F28-A5A8-B842-9276-13779E4FB5A4}" type="slidenum">
              <a:rPr lang="en-US" altLang="x-none"/>
              <a:pPr/>
              <a:t>33</a:t>
            </a:fld>
            <a:endParaRPr lang="en-US" altLang="x-none"/>
          </a:p>
        </p:txBody>
      </p:sp>
      <p:sp>
        <p:nvSpPr>
          <p:cNvPr id="13926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926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658DEF-A28E-304A-B3D1-E86C6DF17DB3}" type="slidenum">
              <a:rPr lang="en-US" altLang="x-none"/>
              <a:pPr/>
              <a:t>34</a:t>
            </a:fld>
            <a:endParaRPr lang="en-US" altLang="x-none"/>
          </a:p>
        </p:txBody>
      </p:sp>
      <p:sp>
        <p:nvSpPr>
          <p:cNvPr id="14131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131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9FC381-BEE9-8947-BD80-2C0EE1F20F14}" type="slidenum">
              <a:rPr lang="en-US" altLang="x-none"/>
              <a:pPr/>
              <a:t>35</a:t>
            </a:fld>
            <a:endParaRPr lang="en-US" altLang="x-none"/>
          </a:p>
        </p:txBody>
      </p:sp>
      <p:sp>
        <p:nvSpPr>
          <p:cNvPr id="15155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155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CBD1E1-FE6A-C144-9D7C-16555A1ED9BB}" type="slidenum">
              <a:rPr lang="en-US" altLang="x-none"/>
              <a:pPr/>
              <a:t>36</a:t>
            </a:fld>
            <a:endParaRPr lang="en-US" altLang="x-none"/>
          </a:p>
        </p:txBody>
      </p:sp>
      <p:sp>
        <p:nvSpPr>
          <p:cNvPr id="15360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360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7568B4-083B-3242-AD12-3EF00930F37F}" type="slidenum">
              <a:rPr lang="en-US" altLang="x-none"/>
              <a:pPr/>
              <a:t>37</a:t>
            </a:fld>
            <a:endParaRPr lang="en-US" altLang="x-none"/>
          </a:p>
        </p:txBody>
      </p:sp>
      <p:sp>
        <p:nvSpPr>
          <p:cNvPr id="16589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589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0CA1DC-15F2-D74B-BA4C-9E8E72378C06}" type="slidenum">
              <a:rPr lang="en-US" altLang="x-none"/>
              <a:pPr/>
              <a:t>5</a:t>
            </a:fld>
            <a:endParaRPr lang="en-US" altLang="x-none"/>
          </a:p>
        </p:txBody>
      </p:sp>
      <p:sp>
        <p:nvSpPr>
          <p:cNvPr id="86018" name="Rectangle 2"/>
          <p:cNvSpPr>
            <a:spLocks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6FB5A0-27DC-734A-87C8-CBC31AC2C014}" type="slidenum">
              <a:rPr lang="en-US" altLang="x-none"/>
              <a:pPr/>
              <a:t>38</a:t>
            </a:fld>
            <a:endParaRPr lang="en-US" altLang="x-none"/>
          </a:p>
        </p:txBody>
      </p:sp>
      <p:sp>
        <p:nvSpPr>
          <p:cNvPr id="16793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793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BD5D65-7DF6-2542-AB2D-41964CD7884F}" type="slidenum">
              <a:rPr lang="en-US" altLang="x-none"/>
              <a:pPr/>
              <a:t>39</a:t>
            </a:fld>
            <a:endParaRPr lang="en-US" altLang="x-none"/>
          </a:p>
        </p:txBody>
      </p:sp>
      <p:sp>
        <p:nvSpPr>
          <p:cNvPr id="17408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08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D6C63A-62DA-8C4C-AE80-8850B5E98F9C}" type="slidenum">
              <a:rPr lang="en-US" altLang="x-none"/>
              <a:pPr/>
              <a:t>40</a:t>
            </a:fld>
            <a:endParaRPr lang="en-US" altLang="x-none"/>
          </a:p>
        </p:txBody>
      </p:sp>
      <p:sp>
        <p:nvSpPr>
          <p:cNvPr id="1741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1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8A88E9-7749-B946-AABF-430312C00A94}" type="slidenum">
              <a:rPr lang="en-US" altLang="x-none"/>
              <a:pPr/>
              <a:t>41</a:t>
            </a:fld>
            <a:endParaRPr lang="en-US" altLang="x-none"/>
          </a:p>
        </p:txBody>
      </p:sp>
      <p:sp>
        <p:nvSpPr>
          <p:cNvPr id="1945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39FBA-CE95-2345-A9BB-DBBE2C9F8541}" type="slidenum">
              <a:rPr lang="en-US" altLang="x-none"/>
              <a:pPr/>
              <a:t>42</a:t>
            </a:fld>
            <a:endParaRPr lang="en-US" altLang="x-none"/>
          </a:p>
        </p:txBody>
      </p:sp>
      <p:sp>
        <p:nvSpPr>
          <p:cNvPr id="2150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FDD60F-1717-6049-911C-9AE14B0F4734}" type="slidenum">
              <a:rPr lang="en-US" altLang="x-none"/>
              <a:pPr/>
              <a:t>43</a:t>
            </a:fld>
            <a:endParaRPr lang="en-US" altLang="x-none"/>
          </a:p>
        </p:txBody>
      </p:sp>
      <p:sp>
        <p:nvSpPr>
          <p:cNvPr id="2355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DBDBD7-F5D9-A346-B468-3240CCB23265}" type="slidenum">
              <a:rPr lang="en-US" altLang="x-none"/>
              <a:pPr/>
              <a:t>44</a:t>
            </a:fld>
            <a:endParaRPr lang="en-US" altLang="x-none"/>
          </a:p>
        </p:txBody>
      </p:sp>
      <p:sp>
        <p:nvSpPr>
          <p:cNvPr id="2560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60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B6627-DCF8-0342-854A-EEDE0978F4CC}" type="slidenum">
              <a:rPr lang="en-US" altLang="x-none"/>
              <a:pPr/>
              <a:t>45</a:t>
            </a:fld>
            <a:endParaRPr lang="en-US" altLang="x-none"/>
          </a:p>
        </p:txBody>
      </p:sp>
      <p:sp>
        <p:nvSpPr>
          <p:cNvPr id="2765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65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AD343F-CB72-B643-80FF-2EF7FE1FE668}" type="slidenum">
              <a:rPr lang="en-US" altLang="x-none"/>
              <a:pPr/>
              <a:t>46</a:t>
            </a:fld>
            <a:endParaRPr lang="en-US" altLang="x-none"/>
          </a:p>
        </p:txBody>
      </p:sp>
      <p:sp>
        <p:nvSpPr>
          <p:cNvPr id="2969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69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A5D3DE-D7D4-5548-A201-D4DA6C64ABF2}" type="slidenum">
              <a:rPr lang="en-US" altLang="x-none"/>
              <a:pPr/>
              <a:t>47</a:t>
            </a:fld>
            <a:endParaRPr lang="en-US" altLang="x-none"/>
          </a:p>
        </p:txBody>
      </p:sp>
      <p:sp>
        <p:nvSpPr>
          <p:cNvPr id="3174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74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84A63B-5D17-8B4E-AE46-D77D24A03A38}" type="slidenum">
              <a:rPr lang="en-US" altLang="x-none"/>
              <a:pPr/>
              <a:t>6</a:t>
            </a:fld>
            <a:endParaRPr lang="en-US" altLang="x-none"/>
          </a:p>
        </p:txBody>
      </p:sp>
      <p:sp>
        <p:nvSpPr>
          <p:cNvPr id="20787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787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D2A454-524D-0B45-A839-6003C663F57D}" type="slidenum">
              <a:rPr lang="en-US" altLang="x-none"/>
              <a:pPr/>
              <a:t>48</a:t>
            </a:fld>
            <a:endParaRPr lang="en-US" altLang="x-none"/>
          </a:p>
        </p:txBody>
      </p:sp>
      <p:sp>
        <p:nvSpPr>
          <p:cNvPr id="3379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79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CF773B-E643-DE4B-95BE-436A545AEC8A}" type="slidenum">
              <a:rPr lang="en-US" altLang="x-none"/>
              <a:pPr/>
              <a:t>49</a:t>
            </a:fld>
            <a:endParaRPr lang="en-US" altLang="x-none"/>
          </a:p>
        </p:txBody>
      </p:sp>
      <p:sp>
        <p:nvSpPr>
          <p:cNvPr id="3584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440B8B-344B-924E-A1A8-B41BABA64AAB}" type="slidenum">
              <a:rPr lang="en-US" altLang="x-none"/>
              <a:pPr/>
              <a:t>50</a:t>
            </a:fld>
            <a:endParaRPr lang="en-US" altLang="x-none"/>
          </a:p>
        </p:txBody>
      </p:sp>
      <p:sp>
        <p:nvSpPr>
          <p:cNvPr id="3789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89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8225A5-D143-2B4A-A747-3E2476B05E69}" type="slidenum">
              <a:rPr lang="en-US" altLang="x-none"/>
              <a:pPr/>
              <a:t>51</a:t>
            </a:fld>
            <a:endParaRPr lang="en-US" altLang="x-none"/>
          </a:p>
        </p:txBody>
      </p:sp>
      <p:sp>
        <p:nvSpPr>
          <p:cNvPr id="3993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93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0D5816-8671-2742-9DD3-9330308B0F86}" type="slidenum">
              <a:rPr lang="en-US" altLang="x-none"/>
              <a:pPr/>
              <a:t>52</a:t>
            </a:fld>
            <a:endParaRPr lang="en-US" altLang="x-none"/>
          </a:p>
        </p:txBody>
      </p:sp>
      <p:sp>
        <p:nvSpPr>
          <p:cNvPr id="4198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98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C8175F-FFB4-8A4F-A170-DE7CA8991BFA}" type="slidenum">
              <a:rPr lang="en-US" altLang="x-none"/>
              <a:pPr/>
              <a:t>53</a:t>
            </a:fld>
            <a:endParaRPr lang="en-US" altLang="x-none"/>
          </a:p>
        </p:txBody>
      </p:sp>
      <p:sp>
        <p:nvSpPr>
          <p:cNvPr id="4403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03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DD1C0D-D301-7540-AEAE-D2EDB16E5DD0}" type="slidenum">
              <a:rPr lang="en-US" altLang="x-none"/>
              <a:pPr/>
              <a:t>54</a:t>
            </a:fld>
            <a:endParaRPr lang="en-US" altLang="x-none"/>
          </a:p>
        </p:txBody>
      </p:sp>
      <p:sp>
        <p:nvSpPr>
          <p:cNvPr id="4608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08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6EF00C-8284-684C-AFDA-E388493649DD}" type="slidenum">
              <a:rPr lang="en-US" altLang="x-none"/>
              <a:pPr/>
              <a:t>55</a:t>
            </a:fld>
            <a:endParaRPr lang="en-US" altLang="x-none"/>
          </a:p>
        </p:txBody>
      </p:sp>
      <p:sp>
        <p:nvSpPr>
          <p:cNvPr id="4813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8485ED-42C9-8442-9DE9-F8808A7D9DCE}" type="slidenum">
              <a:rPr lang="en-US" altLang="x-none"/>
              <a:pPr/>
              <a:t>56</a:t>
            </a:fld>
            <a:endParaRPr lang="en-US" altLang="x-none"/>
          </a:p>
        </p:txBody>
      </p:sp>
      <p:sp>
        <p:nvSpPr>
          <p:cNvPr id="5017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7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D84C99-437F-2A46-90A7-BBEC1B2DCF74}" type="slidenum">
              <a:rPr lang="en-US" altLang="x-none"/>
              <a:pPr/>
              <a:t>57</a:t>
            </a:fld>
            <a:endParaRPr lang="en-US" altLang="x-none"/>
          </a:p>
        </p:txBody>
      </p:sp>
      <p:sp>
        <p:nvSpPr>
          <p:cNvPr id="5222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222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5EE0F71-5866-7D4A-B4B3-583A5CC861FF}" type="slidenum">
              <a:rPr lang="en-US" altLang="x-none"/>
              <a:pPr/>
              <a:t>8</a:t>
            </a:fld>
            <a:endParaRPr lang="en-US" altLang="x-none"/>
          </a:p>
        </p:txBody>
      </p:sp>
      <p:sp>
        <p:nvSpPr>
          <p:cNvPr id="1955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a:defRPr sz="2400">
                <a:solidFill>
                  <a:schemeClr val="tx1"/>
                </a:solidFill>
                <a:latin typeface="Arial" charset="0"/>
                <a:ea typeface="ＭＳ Ｐゴシック" charset="-128"/>
              </a:defRPr>
            </a:lvl1pPr>
            <a:lvl2pPr marL="730250" indent="-280988">
              <a:defRPr sz="2400">
                <a:solidFill>
                  <a:schemeClr val="tx1"/>
                </a:solidFill>
                <a:latin typeface="Arial" charset="0"/>
                <a:ea typeface="ＭＳ Ｐゴシック" charset="-128"/>
              </a:defRPr>
            </a:lvl2pPr>
            <a:lvl3pPr marL="1123950" indent="-223838">
              <a:defRPr sz="2400">
                <a:solidFill>
                  <a:schemeClr val="tx1"/>
                </a:solidFill>
                <a:latin typeface="Arial" charset="0"/>
                <a:ea typeface="ＭＳ Ｐゴシック" charset="-128"/>
              </a:defRPr>
            </a:lvl3pPr>
            <a:lvl4pPr marL="1573213" indent="-223838">
              <a:defRPr sz="2400">
                <a:solidFill>
                  <a:schemeClr val="tx1"/>
                </a:solidFill>
                <a:latin typeface="Arial" charset="0"/>
                <a:ea typeface="ＭＳ Ｐゴシック" charset="-128"/>
              </a:defRPr>
            </a:lvl4pPr>
            <a:lvl5pPr marL="2024063" indent="-225425">
              <a:defRPr sz="2400">
                <a:solidFill>
                  <a:schemeClr val="tx1"/>
                </a:solidFill>
                <a:latin typeface="Arial" charset="0"/>
                <a:ea typeface="ＭＳ Ｐゴシック" charset="-128"/>
              </a:defRPr>
            </a:lvl5pPr>
            <a:lvl6pPr marL="2481263" indent="-225425" eaLnBrk="0" fontAlgn="base" hangingPunct="0">
              <a:spcBef>
                <a:spcPct val="0"/>
              </a:spcBef>
              <a:spcAft>
                <a:spcPct val="0"/>
              </a:spcAft>
              <a:defRPr sz="2400">
                <a:solidFill>
                  <a:schemeClr val="tx1"/>
                </a:solidFill>
                <a:latin typeface="Arial" charset="0"/>
                <a:ea typeface="ＭＳ Ｐゴシック" charset="-128"/>
              </a:defRPr>
            </a:lvl6pPr>
            <a:lvl7pPr marL="2938463" indent="-225425" eaLnBrk="0" fontAlgn="base" hangingPunct="0">
              <a:spcBef>
                <a:spcPct val="0"/>
              </a:spcBef>
              <a:spcAft>
                <a:spcPct val="0"/>
              </a:spcAft>
              <a:defRPr sz="2400">
                <a:solidFill>
                  <a:schemeClr val="tx1"/>
                </a:solidFill>
                <a:latin typeface="Arial" charset="0"/>
                <a:ea typeface="ＭＳ Ｐゴシック" charset="-128"/>
              </a:defRPr>
            </a:lvl7pPr>
            <a:lvl8pPr marL="3395663" indent="-225425" eaLnBrk="0" fontAlgn="base" hangingPunct="0">
              <a:spcBef>
                <a:spcPct val="0"/>
              </a:spcBef>
              <a:spcAft>
                <a:spcPct val="0"/>
              </a:spcAft>
              <a:defRPr sz="2400">
                <a:solidFill>
                  <a:schemeClr val="tx1"/>
                </a:solidFill>
                <a:latin typeface="Arial" charset="0"/>
                <a:ea typeface="ＭＳ Ｐゴシック" charset="-128"/>
              </a:defRPr>
            </a:lvl8pPr>
            <a:lvl9pPr marL="3852863" indent="-225425"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D036F142-0B33-2F4C-9EC7-A67A0242505E}" type="slidenum">
              <a:rPr lang="en-US" altLang="x-none" sz="1200"/>
              <a:pPr algn="r" eaLnBrk="1" hangingPunct="1"/>
              <a:t>8</a:t>
            </a:fld>
            <a:endParaRPr lang="en-US" altLang="x-none" sz="1200"/>
          </a:p>
        </p:txBody>
      </p:sp>
      <p:sp>
        <p:nvSpPr>
          <p:cNvPr id="195587" name="Rectangle 2"/>
          <p:cNvSpPr>
            <a:spLocks noRo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5588"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91433" tIns="45717" rIns="91433" bIns="45717"/>
          <a:lstStyle/>
          <a:p>
            <a:endParaRPr lang="x-none" altLang="x-non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9106EE-71A1-9642-93B0-001B0D063E57}" type="slidenum">
              <a:rPr lang="en-US" altLang="x-none"/>
              <a:pPr/>
              <a:t>58</a:t>
            </a:fld>
            <a:endParaRPr lang="en-US" altLang="x-none"/>
          </a:p>
        </p:txBody>
      </p:sp>
      <p:sp>
        <p:nvSpPr>
          <p:cNvPr id="5427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427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B1238-B551-1941-A791-D2B9DE1C73A0}" type="slidenum">
              <a:rPr lang="en-US" altLang="x-none"/>
              <a:pPr/>
              <a:t>59</a:t>
            </a:fld>
            <a:endParaRPr lang="en-US" altLang="x-none"/>
          </a:p>
        </p:txBody>
      </p:sp>
      <p:sp>
        <p:nvSpPr>
          <p:cNvPr id="5632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632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87F5CB-D3E4-7942-886B-9425E20D3427}" type="slidenum">
              <a:rPr lang="en-US" altLang="x-none"/>
              <a:pPr/>
              <a:t>60</a:t>
            </a:fld>
            <a:endParaRPr lang="en-US" altLang="x-none"/>
          </a:p>
        </p:txBody>
      </p:sp>
      <p:sp>
        <p:nvSpPr>
          <p:cNvPr id="5837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837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7CE303-3B21-744C-AAB2-BA22B89689C2}" type="slidenum">
              <a:rPr lang="en-US" altLang="x-none"/>
              <a:pPr/>
              <a:t>61</a:t>
            </a:fld>
            <a:endParaRPr lang="en-US" altLang="x-none"/>
          </a:p>
        </p:txBody>
      </p:sp>
      <p:sp>
        <p:nvSpPr>
          <p:cNvPr id="6041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EE90F5-9ACD-1E4D-BBCE-963D6A3F8830}" type="slidenum">
              <a:rPr lang="en-US" altLang="x-none"/>
              <a:pPr/>
              <a:t>62</a:t>
            </a:fld>
            <a:endParaRPr lang="en-US" altLang="x-none"/>
          </a:p>
        </p:txBody>
      </p:sp>
      <p:sp>
        <p:nvSpPr>
          <p:cNvPr id="6246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246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131CB-DD95-9B4F-AA7B-E6DFC7DA136F}" type="slidenum">
              <a:rPr lang="en-US" altLang="x-none"/>
              <a:pPr/>
              <a:t>63</a:t>
            </a:fld>
            <a:endParaRPr lang="en-US" altLang="x-none"/>
          </a:p>
        </p:txBody>
      </p:sp>
      <p:sp>
        <p:nvSpPr>
          <p:cNvPr id="6451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451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C723BB-102A-9545-B37E-0FF0970AF8EC}" type="slidenum">
              <a:rPr lang="en-US" altLang="x-none"/>
              <a:pPr/>
              <a:t>64</a:t>
            </a:fld>
            <a:endParaRPr lang="en-US" altLang="x-none"/>
          </a:p>
        </p:txBody>
      </p:sp>
      <p:sp>
        <p:nvSpPr>
          <p:cNvPr id="6656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656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D0A1A1-1CBD-F84E-90A2-841B55EFF69B}" type="slidenum">
              <a:rPr lang="en-US" altLang="x-none"/>
              <a:pPr/>
              <a:t>65</a:t>
            </a:fld>
            <a:endParaRPr lang="en-US" altLang="x-none"/>
          </a:p>
        </p:txBody>
      </p:sp>
      <p:sp>
        <p:nvSpPr>
          <p:cNvPr id="6861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861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AF9DAF-C904-414D-A56F-9D999472E1E0}" type="slidenum">
              <a:rPr lang="en-US" altLang="x-none"/>
              <a:pPr/>
              <a:t>66</a:t>
            </a:fld>
            <a:endParaRPr lang="en-US" altLang="x-none"/>
          </a:p>
        </p:txBody>
      </p:sp>
      <p:sp>
        <p:nvSpPr>
          <p:cNvPr id="7065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065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AAC860-99B8-F140-B1B3-4FBEEDD5C26F}" type="slidenum">
              <a:rPr lang="en-US" altLang="x-none"/>
              <a:pPr/>
              <a:t>67</a:t>
            </a:fld>
            <a:endParaRPr lang="en-US" altLang="x-none"/>
          </a:p>
        </p:txBody>
      </p:sp>
      <p:sp>
        <p:nvSpPr>
          <p:cNvPr id="72706"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270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478D45C-48C7-8842-9704-8DEE358E749A}" type="slidenum">
              <a:rPr lang="en-US" altLang="x-none"/>
              <a:pPr/>
              <a:t>10</a:t>
            </a:fld>
            <a:endParaRPr lang="en-US" altLang="x-none"/>
          </a:p>
        </p:txBody>
      </p:sp>
      <p:sp>
        <p:nvSpPr>
          <p:cNvPr id="1935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a:defRPr sz="2400">
                <a:solidFill>
                  <a:schemeClr val="tx1"/>
                </a:solidFill>
                <a:latin typeface="Arial" charset="0"/>
                <a:ea typeface="ＭＳ Ｐゴシック" charset="-128"/>
              </a:defRPr>
            </a:lvl1pPr>
            <a:lvl2pPr marL="730250" indent="-280988">
              <a:defRPr sz="2400">
                <a:solidFill>
                  <a:schemeClr val="tx1"/>
                </a:solidFill>
                <a:latin typeface="Arial" charset="0"/>
                <a:ea typeface="ＭＳ Ｐゴシック" charset="-128"/>
              </a:defRPr>
            </a:lvl2pPr>
            <a:lvl3pPr marL="1123950" indent="-223838">
              <a:defRPr sz="2400">
                <a:solidFill>
                  <a:schemeClr val="tx1"/>
                </a:solidFill>
                <a:latin typeface="Arial" charset="0"/>
                <a:ea typeface="ＭＳ Ｐゴシック" charset="-128"/>
              </a:defRPr>
            </a:lvl3pPr>
            <a:lvl4pPr marL="1573213" indent="-223838">
              <a:defRPr sz="2400">
                <a:solidFill>
                  <a:schemeClr val="tx1"/>
                </a:solidFill>
                <a:latin typeface="Arial" charset="0"/>
                <a:ea typeface="ＭＳ Ｐゴシック" charset="-128"/>
              </a:defRPr>
            </a:lvl4pPr>
            <a:lvl5pPr marL="2024063" indent="-225425">
              <a:defRPr sz="2400">
                <a:solidFill>
                  <a:schemeClr val="tx1"/>
                </a:solidFill>
                <a:latin typeface="Arial" charset="0"/>
                <a:ea typeface="ＭＳ Ｐゴシック" charset="-128"/>
              </a:defRPr>
            </a:lvl5pPr>
            <a:lvl6pPr marL="2481263" indent="-225425" eaLnBrk="0" fontAlgn="base" hangingPunct="0">
              <a:spcBef>
                <a:spcPct val="0"/>
              </a:spcBef>
              <a:spcAft>
                <a:spcPct val="0"/>
              </a:spcAft>
              <a:defRPr sz="2400">
                <a:solidFill>
                  <a:schemeClr val="tx1"/>
                </a:solidFill>
                <a:latin typeface="Arial" charset="0"/>
                <a:ea typeface="ＭＳ Ｐゴシック" charset="-128"/>
              </a:defRPr>
            </a:lvl6pPr>
            <a:lvl7pPr marL="2938463" indent="-225425" eaLnBrk="0" fontAlgn="base" hangingPunct="0">
              <a:spcBef>
                <a:spcPct val="0"/>
              </a:spcBef>
              <a:spcAft>
                <a:spcPct val="0"/>
              </a:spcAft>
              <a:defRPr sz="2400">
                <a:solidFill>
                  <a:schemeClr val="tx1"/>
                </a:solidFill>
                <a:latin typeface="Arial" charset="0"/>
                <a:ea typeface="ＭＳ Ｐゴシック" charset="-128"/>
              </a:defRPr>
            </a:lvl7pPr>
            <a:lvl8pPr marL="3395663" indent="-225425" eaLnBrk="0" fontAlgn="base" hangingPunct="0">
              <a:spcBef>
                <a:spcPct val="0"/>
              </a:spcBef>
              <a:spcAft>
                <a:spcPct val="0"/>
              </a:spcAft>
              <a:defRPr sz="2400">
                <a:solidFill>
                  <a:schemeClr val="tx1"/>
                </a:solidFill>
                <a:latin typeface="Arial" charset="0"/>
                <a:ea typeface="ＭＳ Ｐゴシック" charset="-128"/>
              </a:defRPr>
            </a:lvl8pPr>
            <a:lvl9pPr marL="3852863" indent="-225425"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A167FEBF-A97A-284E-B432-53D65FE9BF9E}" type="slidenum">
              <a:rPr lang="en-US" altLang="x-none" sz="1200"/>
              <a:pPr algn="r" eaLnBrk="1" hangingPunct="1"/>
              <a:t>10</a:t>
            </a:fld>
            <a:endParaRPr lang="en-US" altLang="x-none" sz="1200"/>
          </a:p>
        </p:txBody>
      </p:sp>
      <p:sp>
        <p:nvSpPr>
          <p:cNvPr id="193539" name="Rectangle 2"/>
          <p:cNvSpPr>
            <a:spLocks noRo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3540"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91433" tIns="45717" rIns="91433" bIns="45717"/>
          <a:lstStyle/>
          <a:p>
            <a:endParaRPr lang="x-none" altLang="x-non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DCDD8A-1B92-0D43-A455-A475937AC0F5}" type="slidenum">
              <a:rPr lang="en-US" altLang="x-none"/>
              <a:pPr/>
              <a:t>68</a:t>
            </a:fld>
            <a:endParaRPr lang="en-US" altLang="x-none"/>
          </a:p>
        </p:txBody>
      </p:sp>
      <p:sp>
        <p:nvSpPr>
          <p:cNvPr id="7475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475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35082E-E7CA-E74F-ACEA-9A9687BD46F3}" type="slidenum">
              <a:rPr lang="en-US" altLang="x-none"/>
              <a:pPr/>
              <a:t>69</a:t>
            </a:fld>
            <a:endParaRPr lang="en-US" altLang="x-none"/>
          </a:p>
        </p:txBody>
      </p:sp>
      <p:sp>
        <p:nvSpPr>
          <p:cNvPr id="7680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680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FC1AB9-0D36-8A4E-B901-CED899BF6E4E}" type="slidenum">
              <a:rPr lang="en-US" altLang="x-none"/>
              <a:pPr/>
              <a:t>70</a:t>
            </a:fld>
            <a:endParaRPr lang="en-US" altLang="x-none"/>
          </a:p>
        </p:txBody>
      </p:sp>
      <p:sp>
        <p:nvSpPr>
          <p:cNvPr id="7885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885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63962B-446D-A44C-8FA3-ECD4C7FB8190}" type="slidenum">
              <a:rPr lang="en-US" altLang="x-none"/>
              <a:pPr/>
              <a:t>71</a:t>
            </a:fld>
            <a:endParaRPr lang="en-US" altLang="x-none"/>
          </a:p>
        </p:txBody>
      </p:sp>
      <p:sp>
        <p:nvSpPr>
          <p:cNvPr id="8089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089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32A78A-C56A-BD49-AB30-761E414C53E6}" type="slidenum">
              <a:rPr lang="en-US" altLang="x-none"/>
              <a:pPr/>
              <a:t>72</a:t>
            </a:fld>
            <a:endParaRPr lang="en-US" altLang="x-none"/>
          </a:p>
        </p:txBody>
      </p:sp>
      <p:sp>
        <p:nvSpPr>
          <p:cNvPr id="90114" name="Rectangle 2"/>
          <p:cNvSpPr>
            <a:spLocks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06D023-6C5F-114A-B561-6A2712C1E060}" type="slidenum">
              <a:rPr lang="en-US" altLang="x-none"/>
              <a:pPr/>
              <a:t>73</a:t>
            </a:fld>
            <a:endParaRPr lang="en-US" altLang="x-none"/>
          </a:p>
        </p:txBody>
      </p:sp>
      <p:sp>
        <p:nvSpPr>
          <p:cNvPr id="179202"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920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x-none"/>
              <a: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F46F9A-CFBF-E143-9A99-962488F0349B}" type="slidenum">
              <a:rPr lang="en-US" altLang="x-none"/>
              <a:pPr/>
              <a:t>74</a:t>
            </a:fld>
            <a:endParaRPr lang="en-US" altLang="x-none"/>
          </a:p>
        </p:txBody>
      </p:sp>
      <p:sp>
        <p:nvSpPr>
          <p:cNvPr id="18125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125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3624BD-8E3E-734C-9358-FB2FE64897DB}" type="slidenum">
              <a:rPr lang="en-US" altLang="x-none"/>
              <a:pPr/>
              <a:t>75</a:t>
            </a:fld>
            <a:endParaRPr lang="en-US" altLang="x-none"/>
          </a:p>
        </p:txBody>
      </p:sp>
      <p:sp>
        <p:nvSpPr>
          <p:cNvPr id="18329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329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7636CE-CA7A-B045-9B34-4FA001854F9C}" type="slidenum">
              <a:rPr lang="en-US" altLang="x-none"/>
              <a:pPr/>
              <a:t>11</a:t>
            </a:fld>
            <a:endParaRPr lang="en-US" altLang="x-none"/>
          </a:p>
        </p:txBody>
      </p:sp>
      <p:sp>
        <p:nvSpPr>
          <p:cNvPr id="10445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445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x-none" altLang="x-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E2D39F-494D-CA4A-AC3B-9949841FCBE8}" type="slidenum">
              <a:rPr lang="en-US" altLang="x-none"/>
              <a:pPr/>
              <a:t>12</a:t>
            </a:fld>
            <a:endParaRPr lang="en-US" altLang="x-none"/>
          </a:p>
        </p:txBody>
      </p:sp>
      <p:sp>
        <p:nvSpPr>
          <p:cNvPr id="10242" name="Rectangle 2"/>
          <p:cNvSpPr>
            <a:spLocks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x-none" altLang="x-non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A93F8-4705-5449-93DF-D9BB091DEC62}" type="slidenum">
              <a:rPr lang="en-US" altLang="x-none"/>
              <a:pPr/>
              <a:t>13</a:t>
            </a:fld>
            <a:endParaRPr lang="en-US" altLang="x-none"/>
          </a:p>
        </p:txBody>
      </p:sp>
      <p:sp>
        <p:nvSpPr>
          <p:cNvPr id="18944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944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89940" tIns="44970" rIns="89940" bIns="44970"/>
          <a:lstStyle/>
          <a:p>
            <a:endParaRPr lang="x-none" alt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718774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8378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0"/>
            <a:ext cx="1971675" cy="6176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0"/>
            <a:ext cx="5762625" cy="6176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2008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28650" y="0"/>
            <a:ext cx="7886700" cy="6176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7855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4152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825625"/>
            <a:ext cx="3867150" cy="20986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76700"/>
            <a:ext cx="3867150" cy="21002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6078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1956864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1893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083250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3957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845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5700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813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684394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4900360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000FF"/>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31" name="Text Box 7"/>
          <p:cNvSpPr txBox="1">
            <a:spLocks noChangeArrowheads="1"/>
          </p:cNvSpPr>
          <p:nvPr userDrawn="1"/>
        </p:nvSpPr>
        <p:spPr bwMode="auto">
          <a:xfrm>
            <a:off x="7467600" y="6583363"/>
            <a:ext cx="16764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x-none" sz="1000">
                <a:solidFill>
                  <a:srgbClr val="FFFF00"/>
                </a:solidFill>
              </a:rPr>
              <a:t>Pat Arnott, ATMS360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fontAlgn="base">
        <a:spcBef>
          <a:spcPct val="0"/>
        </a:spcBef>
        <a:spcAft>
          <a:spcPct val="0"/>
        </a:spcAft>
        <a:defRPr sz="2800" kern="1200">
          <a:solidFill>
            <a:srgbClr val="FFFF00"/>
          </a:solidFill>
          <a:latin typeface="+mj-lt"/>
          <a:ea typeface="+mj-ea"/>
          <a:cs typeface="+mj-cs"/>
        </a:defRPr>
      </a:lvl1pPr>
      <a:lvl2pPr algn="ctr" rtl="0" fontAlgn="base">
        <a:spcBef>
          <a:spcPct val="0"/>
        </a:spcBef>
        <a:spcAft>
          <a:spcPct val="0"/>
        </a:spcAft>
        <a:defRPr sz="2800">
          <a:solidFill>
            <a:srgbClr val="FFFF00"/>
          </a:solidFill>
          <a:latin typeface="Apple Casual" charset="0"/>
          <a:ea typeface="ＭＳ Ｐゴシック" charset="-128"/>
        </a:defRPr>
      </a:lvl2pPr>
      <a:lvl3pPr algn="ctr" rtl="0" fontAlgn="base">
        <a:spcBef>
          <a:spcPct val="0"/>
        </a:spcBef>
        <a:spcAft>
          <a:spcPct val="0"/>
        </a:spcAft>
        <a:defRPr sz="2800">
          <a:solidFill>
            <a:srgbClr val="FFFF00"/>
          </a:solidFill>
          <a:latin typeface="Apple Casual" charset="0"/>
          <a:ea typeface="ＭＳ Ｐゴシック" charset="-128"/>
        </a:defRPr>
      </a:lvl3pPr>
      <a:lvl4pPr algn="ctr" rtl="0" fontAlgn="base">
        <a:spcBef>
          <a:spcPct val="0"/>
        </a:spcBef>
        <a:spcAft>
          <a:spcPct val="0"/>
        </a:spcAft>
        <a:defRPr sz="2800">
          <a:solidFill>
            <a:srgbClr val="FFFF00"/>
          </a:solidFill>
          <a:latin typeface="Apple Casual" charset="0"/>
          <a:ea typeface="ＭＳ Ｐゴシック" charset="-128"/>
        </a:defRPr>
      </a:lvl4pPr>
      <a:lvl5pPr algn="ctr" rtl="0" fontAlgn="base">
        <a:spcBef>
          <a:spcPct val="0"/>
        </a:spcBef>
        <a:spcAft>
          <a:spcPct val="0"/>
        </a:spcAft>
        <a:defRPr sz="2800">
          <a:solidFill>
            <a:srgbClr val="FFFF00"/>
          </a:solidFill>
          <a:latin typeface="Apple Casual" charset="0"/>
          <a:ea typeface="ＭＳ Ｐゴシック" charset="-128"/>
        </a:defRPr>
      </a:lvl5pPr>
      <a:lvl6pPr marL="457200" algn="ctr" rtl="0" fontAlgn="base">
        <a:spcBef>
          <a:spcPct val="0"/>
        </a:spcBef>
        <a:spcAft>
          <a:spcPct val="0"/>
        </a:spcAft>
        <a:defRPr sz="2800">
          <a:solidFill>
            <a:srgbClr val="FFFF00"/>
          </a:solidFill>
          <a:latin typeface="Apple Casual" charset="0"/>
          <a:ea typeface="ＭＳ Ｐゴシック" charset="-128"/>
        </a:defRPr>
      </a:lvl6pPr>
      <a:lvl7pPr marL="914400" algn="ctr" rtl="0" fontAlgn="base">
        <a:spcBef>
          <a:spcPct val="0"/>
        </a:spcBef>
        <a:spcAft>
          <a:spcPct val="0"/>
        </a:spcAft>
        <a:defRPr sz="2800">
          <a:solidFill>
            <a:srgbClr val="FFFF00"/>
          </a:solidFill>
          <a:latin typeface="Apple Casual" charset="0"/>
          <a:ea typeface="ＭＳ Ｐゴシック" charset="-128"/>
        </a:defRPr>
      </a:lvl7pPr>
      <a:lvl8pPr marL="1371600" algn="ctr" rtl="0" fontAlgn="base">
        <a:spcBef>
          <a:spcPct val="0"/>
        </a:spcBef>
        <a:spcAft>
          <a:spcPct val="0"/>
        </a:spcAft>
        <a:defRPr sz="2800">
          <a:solidFill>
            <a:srgbClr val="FFFF00"/>
          </a:solidFill>
          <a:latin typeface="Apple Casual" charset="0"/>
          <a:ea typeface="ＭＳ Ｐゴシック" charset="-128"/>
        </a:defRPr>
      </a:lvl8pPr>
      <a:lvl9pPr marL="1828800" algn="ctr" rtl="0" fontAlgn="base">
        <a:spcBef>
          <a:spcPct val="0"/>
        </a:spcBef>
        <a:spcAft>
          <a:spcPct val="0"/>
        </a:spcAft>
        <a:defRPr sz="2800">
          <a:solidFill>
            <a:srgbClr val="FFFF00"/>
          </a:solidFill>
          <a:latin typeface="Apple Casual" charset="0"/>
          <a:ea typeface="ＭＳ Ｐゴシック" charset="-128"/>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15.png"/><Relationship Id="rId6" Type="http://schemas.openxmlformats.org/officeDocument/2006/relationships/oleObject" Target="../embeddings/oleObject2.bin"/><Relationship Id="rId7" Type="http://schemas.openxmlformats.org/officeDocument/2006/relationships/image" Target="../media/image16.png"/><Relationship Id="rId8" Type="http://schemas.openxmlformats.org/officeDocument/2006/relationships/oleObject" Target="../embeddings/oleObject3.bin"/><Relationship Id="rId9" Type="http://schemas.openxmlformats.org/officeDocument/2006/relationships/image" Target="../media/image17.png"/><Relationship Id="rId10" Type="http://schemas.openxmlformats.org/officeDocument/2006/relationships/oleObject" Target="../embeddings/oleObject4.bin"/><Relationship Id="rId11" Type="http://schemas.openxmlformats.org/officeDocument/2006/relationships/image" Target="../media/image18.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27.png"/><Relationship Id="rId1" Type="http://schemas.microsoft.com/office/2007/relationships/media" Target="radar.mov" TargetMode="External"/><Relationship Id="rId2" Type="http://schemas.openxmlformats.org/officeDocument/2006/relationships/video" Target="radar.mov"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file:///G:\clones\Meterology\custom%20lectures\jpegs\chapter%2015\13.jpg" TargetMode="External"/><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file:///G:\clones\Meterology\custom%20lectures\jpegs\chapter%2015\14.jpg" TargetMode="External"/><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1.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0.xml"/><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2.png"/><Relationship Id="rId8" Type="http://schemas.openxmlformats.org/officeDocument/2006/relationships/image" Target="../media/image35.png"/><Relationship Id="rId1" Type="http://schemas.microsoft.com/office/2007/relationships/media" Target="../media/media1.wav"/><Relationship Id="rId2" Type="http://schemas.openxmlformats.org/officeDocument/2006/relationships/audio" Target="../media/media1.wav"/></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gi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gif"/></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8.gi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hyperlink" Target="http://ww2010.atmos.uiuc.edu/(Gh)/guides/mtr/svr/type/spr/home.rxml" TargetMode="External"/><Relationship Id="rId4" Type="http://schemas.openxmlformats.org/officeDocument/2006/relationships/hyperlink" Target="http://www.srh.noaa.gov/oun/severewx/branick2c.html" TargetMode="External"/><Relationship Id="rId5" Type="http://schemas.openxmlformats.org/officeDocument/2006/relationships/image" Target="../media/image41.jpe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5.bin"/><Relationship Id="rId5" Type="http://schemas.openxmlformats.org/officeDocument/2006/relationships/image" Target="../media/image42.png"/><Relationship Id="rId6" Type="http://schemas.openxmlformats.org/officeDocument/2006/relationships/image" Target="../media/image43.jpeg"/><Relationship Id="rId7" Type="http://schemas.openxmlformats.org/officeDocument/2006/relationships/image" Target="../media/image44.jpe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5" Type="http://schemas.openxmlformats.org/officeDocument/2006/relationships/image" Target="../media/image47.jpeg"/><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49.png"/><Relationship Id="rId5" Type="http://schemas.openxmlformats.org/officeDocument/2006/relationships/oleObject" Target="../embeddings/oleObject6.bin"/><Relationship Id="rId6" Type="http://schemas.openxmlformats.org/officeDocument/2006/relationships/image" Target="../media/image48.png"/><Relationship Id="rId1" Type="http://schemas.openxmlformats.org/officeDocument/2006/relationships/vmlDrawing" Target="../drawings/vmlDrawing3.vml"/><Relationship Id="rId2"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0.bmp"/><Relationship Id="rId4" Type="http://schemas.openxmlformats.org/officeDocument/2006/relationships/image" Target="../media/image51.bmp"/><Relationship Id="rId5" Type="http://schemas.openxmlformats.org/officeDocument/2006/relationships/image" Target="../media/image52.bmp"/><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3.gi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4.xml"/><Relationship Id="rId5" Type="http://schemas.openxmlformats.org/officeDocument/2006/relationships/image" Target="../media/image54.bmp"/><Relationship Id="rId6" Type="http://schemas.openxmlformats.org/officeDocument/2006/relationships/image" Target="../media/image55.bmp"/><Relationship Id="rId7" Type="http://schemas.openxmlformats.org/officeDocument/2006/relationships/image" Target="../media/image35.png"/><Relationship Id="rId1" Type="http://schemas.microsoft.com/office/2007/relationships/media" Target="file:///C:\Documents%20and%20Settings\Bryan%20McAvoy\My%20Documents\Outreach%20and%20Warning%20Coordination\SpotterTalks\carhornf%5b1%5d.au" TargetMode="External"/><Relationship Id="rId2" Type="http://schemas.openxmlformats.org/officeDocument/2006/relationships/audio" Target="file:///C:\Documents%20and%20Settings\Bryan%20McAvoy\My%20Documents\Outreach%20and%20Warning%20Coordination\SpotterTalks\carhornf%5b1%5d.a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6.bmp"/><Relationship Id="rId4" Type="http://schemas.openxmlformats.org/officeDocument/2006/relationships/image" Target="../media/image57.bmp"/><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3" Type="http://schemas.openxmlformats.org/officeDocument/2006/relationships/image" Target="../media/image58.bmp"/><Relationship Id="rId4" Type="http://schemas.openxmlformats.org/officeDocument/2006/relationships/image" Target="../media/image59.bmp"/><Relationship Id="rId1" Type="http://schemas.openxmlformats.org/officeDocument/2006/relationships/slideLayout" Target="../slideLayouts/slideLayout15.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3" Type="http://schemas.openxmlformats.org/officeDocument/2006/relationships/image" Target="../media/image60.bmp"/><Relationship Id="rId4" Type="http://schemas.openxmlformats.org/officeDocument/2006/relationships/image" Target="../media/image61.bmp"/><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3" Type="http://schemas.openxmlformats.org/officeDocument/2006/relationships/image" Target="../media/image62.bmp"/><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51.xml.rels><?xml version="1.0" encoding="UTF-8" standalone="yes"?>
<Relationships xmlns="http://schemas.openxmlformats.org/package/2006/relationships"><Relationship Id="rId3" Type="http://schemas.openxmlformats.org/officeDocument/2006/relationships/image" Target="../media/image67.bmp"/><Relationship Id="rId4" Type="http://schemas.openxmlformats.org/officeDocument/2006/relationships/image" Target="../media/image68.bmp"/><Relationship Id="rId1" Type="http://schemas.openxmlformats.org/officeDocument/2006/relationships/slideLayout" Target="../slideLayouts/slideLayout15.xml"/><Relationship Id="rId2" Type="http://schemas.openxmlformats.org/officeDocument/2006/relationships/notesSlide" Target="../notesSlides/notesSlide4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0.bmp"/><Relationship Id="rId4" Type="http://schemas.openxmlformats.org/officeDocument/2006/relationships/image" Target="../media/image71.bmp"/><Relationship Id="rId1" Type="http://schemas.openxmlformats.org/officeDocument/2006/relationships/slideLayout" Target="../slideLayouts/slideLayout15.xml"/><Relationship Id="rId2" Type="http://schemas.openxmlformats.org/officeDocument/2006/relationships/notesSlide" Target="../notesSlides/notesSlide45.xml"/></Relationships>
</file>

<file path=ppt/slides/_rels/slide54.xml.rels><?xml version="1.0" encoding="UTF-8" standalone="yes"?>
<Relationships xmlns="http://schemas.openxmlformats.org/package/2006/relationships"><Relationship Id="rId3" Type="http://schemas.openxmlformats.org/officeDocument/2006/relationships/image" Target="../media/image72.bmp"/><Relationship Id="rId4" Type="http://schemas.openxmlformats.org/officeDocument/2006/relationships/image" Target="../media/image73.bmp"/><Relationship Id="rId1" Type="http://schemas.openxmlformats.org/officeDocument/2006/relationships/slideLayout" Target="../slideLayouts/slideLayout15.xml"/><Relationship Id="rId2"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3.bmp"/></Relationships>
</file>

<file path=ppt/slides/_rels/slide56.xml.rels><?xml version="1.0" encoding="UTF-8" standalone="yes"?>
<Relationships xmlns="http://schemas.openxmlformats.org/package/2006/relationships"><Relationship Id="rId3" Type="http://schemas.openxmlformats.org/officeDocument/2006/relationships/image" Target="../media/image74.bmp"/><Relationship Id="rId4" Type="http://schemas.openxmlformats.org/officeDocument/2006/relationships/image" Target="../media/image75.bmp"/><Relationship Id="rId1" Type="http://schemas.openxmlformats.org/officeDocument/2006/relationships/slideLayout" Target="../slideLayouts/slideLayout15.xml"/><Relationship Id="rId2"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3" Type="http://schemas.openxmlformats.org/officeDocument/2006/relationships/image" Target="../media/image76.bmp"/><Relationship Id="rId4" Type="http://schemas.openxmlformats.org/officeDocument/2006/relationships/image" Target="../media/image77.bmp"/><Relationship Id="rId1" Type="http://schemas.openxmlformats.org/officeDocument/2006/relationships/slideLayout" Target="../slideLayouts/slideLayout15.xml"/><Relationship Id="rId2" Type="http://schemas.openxmlformats.org/officeDocument/2006/relationships/notesSlide" Target="../notesSlides/notesSlide49.xml"/></Relationships>
</file>

<file path=ppt/slides/_rels/slide58.xml.rels><?xml version="1.0" encoding="UTF-8" standalone="yes"?>
<Relationships xmlns="http://schemas.openxmlformats.org/package/2006/relationships"><Relationship Id="rId3" Type="http://schemas.openxmlformats.org/officeDocument/2006/relationships/image" Target="../media/image78.bmp"/><Relationship Id="rId4" Type="http://schemas.openxmlformats.org/officeDocument/2006/relationships/image" Target="../media/image79.bmp"/><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9.xml.rels><?xml version="1.0" encoding="UTF-8" standalone="yes"?>
<Relationships xmlns="http://schemas.openxmlformats.org/package/2006/relationships"><Relationship Id="rId3" Type="http://schemas.openxmlformats.org/officeDocument/2006/relationships/image" Target="../media/image80.bmp"/><Relationship Id="rId4" Type="http://schemas.openxmlformats.org/officeDocument/2006/relationships/image" Target="../media/image81.bmp"/><Relationship Id="rId5" Type="http://schemas.openxmlformats.org/officeDocument/2006/relationships/image" Target="../media/image82.bmp"/><Relationship Id="rId1" Type="http://schemas.openxmlformats.org/officeDocument/2006/relationships/slideLayout" Target="../slideLayouts/slideLayout15.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83.bmp"/></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 Id="rId3" Type="http://schemas.openxmlformats.org/officeDocument/2006/relationships/image" Target="../media/image84.bmp"/></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 Id="rId3" Type="http://schemas.openxmlformats.org/officeDocument/2006/relationships/image" Target="../media/image85.gif"/></Relationships>
</file>

<file path=ppt/slides/_rels/slide64.xml.rels><?xml version="1.0" encoding="UTF-8" standalone="yes"?>
<Relationships xmlns="http://schemas.openxmlformats.org/package/2006/relationships"><Relationship Id="rId3" Type="http://schemas.openxmlformats.org/officeDocument/2006/relationships/image" Target="../media/image86.bmp"/><Relationship Id="rId4" Type="http://schemas.openxmlformats.org/officeDocument/2006/relationships/image" Target="../media/image87.bmp"/><Relationship Id="rId1" Type="http://schemas.openxmlformats.org/officeDocument/2006/relationships/slideLayout" Target="../slideLayouts/slideLayout15.xml"/><Relationship Id="rId2"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image" Target="../media/image52.bmp"/></Relationships>
</file>

<file path=ppt/slides/_rels/slide66.xml.rels><?xml version="1.0" encoding="UTF-8" standalone="yes"?>
<Relationships xmlns="http://schemas.openxmlformats.org/package/2006/relationships"><Relationship Id="rId3" Type="http://schemas.openxmlformats.org/officeDocument/2006/relationships/image" Target="../media/image88.bmp"/><Relationship Id="rId4" Type="http://schemas.openxmlformats.org/officeDocument/2006/relationships/image" Target="../media/image89.bmp"/><Relationship Id="rId1" Type="http://schemas.openxmlformats.org/officeDocument/2006/relationships/slideLayout" Target="../slideLayouts/slideLayout15.xml"/><Relationship Id="rId2" Type="http://schemas.openxmlformats.org/officeDocument/2006/relationships/notesSlide" Target="../notesSlides/notesSlide5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9.xml"/><Relationship Id="rId3" Type="http://schemas.openxmlformats.org/officeDocument/2006/relationships/image" Target="../media/image90.bmp"/></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0.xml"/><Relationship Id="rId3" Type="http://schemas.openxmlformats.org/officeDocument/2006/relationships/image" Target="../media/image91.bmp"/></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9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95.png"/></Relationships>
</file>

<file path=ppt/slides/_rels/slide73.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96.gif"/><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jpe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10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52400"/>
            <a:ext cx="7772400" cy="1143000"/>
          </a:xfrm>
        </p:spPr>
        <p:txBody>
          <a:bodyPr anchor="ctr"/>
          <a:lstStyle/>
          <a:p>
            <a:r>
              <a:rPr lang="en-US" altLang="x-none" sz="4000" b="1"/>
              <a:t>Radar Meteorology</a:t>
            </a:r>
            <a:endParaRPr lang="en-US" altLang="x-none" sz="2800"/>
          </a:p>
        </p:txBody>
      </p:sp>
      <p:sp>
        <p:nvSpPr>
          <p:cNvPr id="2052" name="Rectangle 4"/>
          <p:cNvSpPr>
            <a:spLocks noChangeArrowheads="1"/>
          </p:cNvSpPr>
          <p:nvPr/>
        </p:nvSpPr>
        <p:spPr bwMode="auto">
          <a:xfrm>
            <a:off x="762000" y="990600"/>
            <a:ext cx="8170863" cy="447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b="1" i="1">
                <a:solidFill>
                  <a:schemeClr val="bg1"/>
                </a:solidFill>
              </a:rPr>
              <a:t>Purpose</a:t>
            </a:r>
            <a:r>
              <a:rPr lang="en-US" altLang="x-none">
                <a:solidFill>
                  <a:schemeClr val="bg1"/>
                </a:solidFill>
              </a:rPr>
              <a:t>:  </a:t>
            </a:r>
          </a:p>
          <a:p>
            <a:pPr>
              <a:buFont typeface="Arial" charset="0"/>
              <a:buAutoNum type="arabicPeriod"/>
            </a:pPr>
            <a:r>
              <a:rPr lang="en-US" altLang="x-none">
                <a:solidFill>
                  <a:schemeClr val="bg1"/>
                </a:solidFill>
              </a:rPr>
              <a:t>Explain the basic principles of radar.  What is dbz? This is related to the power backscattered by hydrometeors. </a:t>
            </a:r>
            <a:br>
              <a:rPr lang="en-US" altLang="x-none">
                <a:solidFill>
                  <a:schemeClr val="bg1"/>
                </a:solidFill>
              </a:rPr>
            </a:br>
            <a:endParaRPr lang="en-US" altLang="x-none">
              <a:solidFill>
                <a:schemeClr val="bg1"/>
              </a:solidFill>
            </a:endParaRPr>
          </a:p>
          <a:p>
            <a:pPr>
              <a:buFont typeface="Arial" charset="0"/>
              <a:buAutoNum type="arabicPeriod"/>
            </a:pPr>
            <a:r>
              <a:rPr lang="en-US" altLang="x-none">
                <a:solidFill>
                  <a:schemeClr val="bg1"/>
                </a:solidFill>
              </a:rPr>
              <a:t>Explain how radar can be used to measure the fall speed of hydrometeors and the wind direction.</a:t>
            </a:r>
            <a:br>
              <a:rPr lang="en-US" altLang="x-none">
                <a:solidFill>
                  <a:schemeClr val="bg1"/>
                </a:solidFill>
              </a:rPr>
            </a:br>
            <a:endParaRPr lang="en-US" altLang="x-none">
              <a:solidFill>
                <a:schemeClr val="bg1"/>
              </a:solidFill>
            </a:endParaRPr>
          </a:p>
          <a:p>
            <a:pPr>
              <a:buFont typeface="Arial" charset="0"/>
              <a:buAutoNum type="arabicPeriod"/>
            </a:pPr>
            <a:r>
              <a:rPr lang="en-US" altLang="x-none">
                <a:solidFill>
                  <a:schemeClr val="bg1"/>
                </a:solidFill>
              </a:rPr>
              <a:t>Discuss the NEXRAD radar used by the National Weather Service.</a:t>
            </a:r>
            <a:br>
              <a:rPr lang="en-US" altLang="x-none">
                <a:solidFill>
                  <a:schemeClr val="bg1"/>
                </a:solidFill>
              </a:rPr>
            </a:br>
            <a:endParaRPr lang="en-US" altLang="x-none">
              <a:solidFill>
                <a:schemeClr val="bg1"/>
              </a:solidFill>
            </a:endParaRPr>
          </a:p>
          <a:p>
            <a:pPr>
              <a:buFont typeface="Arial" charset="0"/>
              <a:buAutoNum type="arabicPeriod"/>
            </a:pPr>
            <a:r>
              <a:rPr lang="en-US" altLang="x-none">
                <a:solidFill>
                  <a:schemeClr val="bg1"/>
                </a:solidFill>
              </a:rPr>
              <a:t>Become aware of the advantages and disadvantages of radar.</a:t>
            </a:r>
          </a:p>
        </p:txBody>
      </p:sp>
      <p:pic>
        <p:nvPicPr>
          <p:cNvPr id="2053" name="Picture 5" descr="dualpol5_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5065713"/>
            <a:ext cx="3138488" cy="17922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title" idx="4294967295"/>
          </p:nvPr>
        </p:nvSpPr>
        <p:spPr/>
        <p:txBody>
          <a:bodyPr/>
          <a:lstStyle/>
          <a:p>
            <a:r>
              <a:rPr lang="en-US" altLang="x-none"/>
              <a:t>Clear-Air Wind Profilers</a:t>
            </a:r>
          </a:p>
        </p:txBody>
      </p:sp>
      <p:pic>
        <p:nvPicPr>
          <p:cNvPr id="192515" name="Picture 6" descr="RadarSiteBe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3709988"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6" name="Picture 7" descr="449MHzAnte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191000"/>
            <a:ext cx="32766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7" name="Picture 8" descr="vbgc1s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828800"/>
            <a:ext cx="34956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EMSpectrum"/>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4511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103427" name="Text Box 3"/>
          <p:cNvSpPr txBox="1">
            <a:spLocks noChangeArrowheads="1"/>
          </p:cNvSpPr>
          <p:nvPr/>
        </p:nvSpPr>
        <p:spPr bwMode="auto">
          <a:xfrm>
            <a:off x="320675" y="5256213"/>
            <a:ext cx="8823325" cy="137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x-none">
                <a:solidFill>
                  <a:schemeClr val="bg1"/>
                </a:solidFill>
                <a:latin typeface="Times New Roman" charset="0"/>
              </a:rPr>
              <a:t>The frequency of the </a:t>
            </a:r>
            <a:r>
              <a:rPr lang="en-US" altLang="x-none" i="1">
                <a:solidFill>
                  <a:schemeClr val="bg1"/>
                </a:solidFill>
                <a:latin typeface="Times New Roman" charset="0"/>
              </a:rPr>
              <a:t>em</a:t>
            </a:r>
            <a:r>
              <a:rPr lang="en-US" altLang="x-none">
                <a:solidFill>
                  <a:schemeClr val="bg1"/>
                </a:solidFill>
                <a:latin typeface="Times New Roman" charset="0"/>
              </a:rPr>
              <a:t> wave used depends on the application.  Some frequencies travel through clouds with virtually no attenuation.</a:t>
            </a:r>
            <a:endParaRPr lang="en-US" altLang="x-none">
              <a:latin typeface="Times New Roman" charset="0"/>
            </a:endParaRPr>
          </a:p>
          <a:p>
            <a:pPr algn="ctr" eaLnBrk="1" hangingPunct="1">
              <a:spcBef>
                <a:spcPct val="50000"/>
              </a:spcBef>
            </a:pPr>
            <a:r>
              <a:rPr lang="en-US" altLang="x-none">
                <a:solidFill>
                  <a:srgbClr val="FF0000"/>
                </a:solidFill>
                <a:latin typeface="Times New Roman" charset="0"/>
              </a:rPr>
              <a:t>ALL </a:t>
            </a:r>
            <a:r>
              <a:rPr lang="en-US" altLang="x-none" i="1">
                <a:solidFill>
                  <a:srgbClr val="FF0000"/>
                </a:solidFill>
                <a:latin typeface="Times New Roman" charset="0"/>
              </a:rPr>
              <a:t>em</a:t>
            </a:r>
            <a:r>
              <a:rPr lang="en-US" altLang="x-none">
                <a:solidFill>
                  <a:srgbClr val="FF0000"/>
                </a:solidFill>
                <a:latin typeface="Times New Roman" charset="0"/>
              </a:rPr>
              <a:t> waves move at the speed of light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x-none"/>
              <a:t>Radar Frequency Bands</a:t>
            </a:r>
          </a:p>
        </p:txBody>
      </p:sp>
      <p:pic>
        <p:nvPicPr>
          <p:cNvPr id="4101" name="Picture 5" descr="ra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0825" cy="5200650"/>
          </a:xfrm>
          <a:prstGeom prst="rect">
            <a:avLst/>
          </a:prstGeom>
          <a:noFill/>
          <a:extLst>
            <a:ext uri="{909E8E84-426E-40DD-AFC4-6F175D3DCCD1}">
              <a14:hiddenFill xmlns:a14="http://schemas.microsoft.com/office/drawing/2010/main">
                <a:solidFill>
                  <a:srgbClr val="FFFFFF"/>
                </a:solidFill>
              </a14:hiddenFill>
            </a:ext>
          </a:extLst>
        </p:spPr>
      </p:pic>
      <p:sp>
        <p:nvSpPr>
          <p:cNvPr id="4102" name="Rectangle 6"/>
          <p:cNvSpPr>
            <a:spLocks noChangeArrowheads="1"/>
          </p:cNvSpPr>
          <p:nvPr/>
        </p:nvSpPr>
        <p:spPr bwMode="auto">
          <a:xfrm>
            <a:off x="1219200" y="6178550"/>
            <a:ext cx="66976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solidFill>
                  <a:schemeClr val="bg1"/>
                </a:solidFill>
                <a:latin typeface="Symbol" charset="2"/>
                <a:sym typeface="Symbol" charset="2"/>
              </a:rPr>
              <a:t></a:t>
            </a:r>
            <a:r>
              <a:rPr lang="en-US" altLang="x-none">
                <a:solidFill>
                  <a:schemeClr val="bg1"/>
                </a:solidFill>
              </a:rPr>
              <a:t>f = c, c=3x10</a:t>
            </a:r>
            <a:r>
              <a:rPr lang="en-US" altLang="x-none" baseline="30000">
                <a:solidFill>
                  <a:schemeClr val="bg1"/>
                </a:solidFill>
              </a:rPr>
              <a:t>8</a:t>
            </a:r>
            <a:r>
              <a:rPr lang="en-US" altLang="x-none">
                <a:solidFill>
                  <a:schemeClr val="bg1"/>
                </a:solidFill>
              </a:rPr>
              <a:t> m/s, </a:t>
            </a:r>
            <a:r>
              <a:rPr lang="en-US" altLang="x-none">
                <a:solidFill>
                  <a:schemeClr val="bg1"/>
                </a:solidFill>
                <a:latin typeface="Symbol" charset="2"/>
                <a:sym typeface="Symbol" charset="2"/>
              </a:rPr>
              <a:t></a:t>
            </a:r>
            <a:r>
              <a:rPr lang="en-US" altLang="x-none">
                <a:solidFill>
                  <a:schemeClr val="bg1"/>
                </a:solidFill>
              </a:rPr>
              <a:t>=wavelength, f= frequency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idx="4294967295"/>
          </p:nvPr>
        </p:nvSpPr>
        <p:spPr/>
        <p:txBody>
          <a:bodyPr/>
          <a:lstStyle/>
          <a:p>
            <a:r>
              <a:rPr lang="en-US" altLang="x-none" sz="2400"/>
              <a:t>Pulse Lengths for WSR-88D Radar</a:t>
            </a:r>
            <a:br>
              <a:rPr lang="en-US" altLang="x-none" sz="2400"/>
            </a:br>
            <a:r>
              <a:rPr lang="en-US" altLang="x-none" sz="2400"/>
              <a:t>[</a:t>
            </a:r>
            <a:r>
              <a:rPr lang="en-US" altLang="x-none" sz="2400" b="1"/>
              <a:t>W</a:t>
            </a:r>
            <a:r>
              <a:rPr lang="en-US" altLang="x-none" sz="2400"/>
              <a:t>eather </a:t>
            </a:r>
            <a:r>
              <a:rPr lang="en-US" altLang="x-none" sz="2400" b="1"/>
              <a:t>S</a:t>
            </a:r>
            <a:r>
              <a:rPr lang="en-US" altLang="x-none" sz="2400"/>
              <a:t>urveillance </a:t>
            </a:r>
            <a:r>
              <a:rPr lang="en-US" altLang="x-none" sz="2400" b="1"/>
              <a:t>R</a:t>
            </a:r>
            <a:r>
              <a:rPr lang="en-US" altLang="x-none" sz="2400"/>
              <a:t>adar, 19</a:t>
            </a:r>
            <a:r>
              <a:rPr lang="en-US" altLang="x-none" sz="2400" b="1"/>
              <a:t>88</a:t>
            </a:r>
            <a:r>
              <a:rPr lang="en-US" altLang="x-none" sz="2400"/>
              <a:t>, </a:t>
            </a:r>
            <a:r>
              <a:rPr lang="en-US" altLang="x-none" sz="2400" b="1"/>
              <a:t>D</a:t>
            </a:r>
            <a:r>
              <a:rPr lang="en-US" altLang="x-none" sz="2400"/>
              <a:t>oppler]</a:t>
            </a:r>
          </a:p>
        </p:txBody>
      </p:sp>
      <p:sp>
        <p:nvSpPr>
          <p:cNvPr id="188419" name="Content Placeholder 2"/>
          <p:cNvSpPr>
            <a:spLocks noGrp="1"/>
          </p:cNvSpPr>
          <p:nvPr>
            <p:ph idx="4294967295"/>
          </p:nvPr>
        </p:nvSpPr>
        <p:spPr bwMode="auto">
          <a:xfrm>
            <a:off x="685800" y="1981200"/>
            <a:ext cx="7772400" cy="4114800"/>
          </a:xfrm>
          <a:prstGeom prst="rect">
            <a:avLst/>
          </a:prstGeom>
          <a:solidFill>
            <a:srgbClr val="FFFFFF"/>
          </a:solidFill>
          <a:ln>
            <a:solidFill>
              <a:srgbClr val="000000"/>
            </a:solidFill>
            <a:miter lim="800000"/>
            <a:headEnd/>
            <a:tailEnd/>
          </a:ln>
        </p:spPr>
        <p:txBody>
          <a:bodyPr/>
          <a:lstStyle/>
          <a:p>
            <a:r>
              <a:rPr lang="en-US" altLang="x-none"/>
              <a:t>Total radiated power in a radar pulse</a:t>
            </a:r>
          </a:p>
          <a:p>
            <a:endParaRPr lang="en-US" altLang="x-none"/>
          </a:p>
          <a:p>
            <a:endParaRPr lang="en-US" altLang="x-none"/>
          </a:p>
          <a:p>
            <a:r>
              <a:rPr lang="en-US" altLang="x-none"/>
              <a:t>Range Resolution: </a:t>
            </a:r>
          </a:p>
          <a:p>
            <a:endParaRPr lang="en-US" altLang="x-none"/>
          </a:p>
          <a:p>
            <a:r>
              <a:rPr lang="en-US" altLang="x-none"/>
              <a:t>Long Pulse: </a:t>
            </a:r>
          </a:p>
          <a:p>
            <a:r>
              <a:rPr lang="en-US" altLang="x-none"/>
              <a:t>Short Pulse:  </a:t>
            </a:r>
          </a:p>
        </p:txBody>
      </p:sp>
      <p:graphicFrame>
        <p:nvGraphicFramePr>
          <p:cNvPr id="188420" name="Object 2"/>
          <p:cNvGraphicFramePr>
            <a:graphicFrameLocks noChangeAspect="1"/>
          </p:cNvGraphicFramePr>
          <p:nvPr/>
        </p:nvGraphicFramePr>
        <p:xfrm>
          <a:off x="2971800" y="1295400"/>
          <a:ext cx="3217863" cy="803275"/>
        </p:xfrm>
        <a:graphic>
          <a:graphicData uri="http://schemas.openxmlformats.org/presentationml/2006/ole">
            <mc:AlternateContent xmlns:mc="http://schemas.openxmlformats.org/markup-compatibility/2006">
              <mc:Choice xmlns:v="urn:schemas-microsoft-com:vml" Requires="v">
                <p:oleObj spid="_x0000_s188424" name="Equation" r:id="rId4" imgW="30899100" imgH="7734300" progId="Equation.DSMT4">
                  <p:embed/>
                </p:oleObj>
              </mc:Choice>
              <mc:Fallback>
                <p:oleObj name="Equation" r:id="rId4" imgW="30899100" imgH="77343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295400"/>
                        <a:ext cx="3217863" cy="803275"/>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8421" name="Object 3"/>
          <p:cNvGraphicFramePr>
            <a:graphicFrameLocks noChangeAspect="1"/>
          </p:cNvGraphicFramePr>
          <p:nvPr/>
        </p:nvGraphicFramePr>
        <p:xfrm>
          <a:off x="4495800" y="3505200"/>
          <a:ext cx="565150" cy="1030288"/>
        </p:xfrm>
        <a:graphic>
          <a:graphicData uri="http://schemas.openxmlformats.org/presentationml/2006/ole">
            <mc:AlternateContent xmlns:mc="http://schemas.openxmlformats.org/markup-compatibility/2006">
              <mc:Choice xmlns:v="urn:schemas-microsoft-com:vml" Requires="v">
                <p:oleObj spid="_x0000_s188425" name="Equation" r:id="rId6" imgW="6921500" imgH="12611100" progId="Equation.DSMT4">
                  <p:embed/>
                </p:oleObj>
              </mc:Choice>
              <mc:Fallback>
                <p:oleObj name="Equation" r:id="rId6" imgW="6921500" imgH="126111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3505200"/>
                        <a:ext cx="565150" cy="1030288"/>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8422" name="Object 4"/>
          <p:cNvGraphicFramePr>
            <a:graphicFrameLocks noChangeAspect="1"/>
          </p:cNvGraphicFramePr>
          <p:nvPr/>
        </p:nvGraphicFramePr>
        <p:xfrm>
          <a:off x="3429000" y="4953000"/>
          <a:ext cx="3825875" cy="593725"/>
        </p:xfrm>
        <a:graphic>
          <a:graphicData uri="http://schemas.openxmlformats.org/presentationml/2006/ole">
            <mc:AlternateContent xmlns:mc="http://schemas.openxmlformats.org/markup-compatibility/2006">
              <mc:Choice xmlns:v="urn:schemas-microsoft-com:vml" Requires="v">
                <p:oleObj spid="_x0000_s188426" name="Equation" r:id="rId8" imgW="41871900" imgH="6515100" progId="Equation.DSMT4">
                  <p:embed/>
                </p:oleObj>
              </mc:Choice>
              <mc:Fallback>
                <p:oleObj name="Equation" r:id="rId8" imgW="41871900" imgH="6515100" progId="Equation.DSMT4">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4953000"/>
                        <a:ext cx="3825875"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8423" name="Object 7"/>
          <p:cNvGraphicFramePr>
            <a:graphicFrameLocks noChangeAspect="1"/>
          </p:cNvGraphicFramePr>
          <p:nvPr/>
        </p:nvGraphicFramePr>
        <p:xfrm>
          <a:off x="3590925" y="5562600"/>
          <a:ext cx="3571875" cy="560388"/>
        </p:xfrm>
        <a:graphic>
          <a:graphicData uri="http://schemas.openxmlformats.org/presentationml/2006/ole">
            <mc:AlternateContent xmlns:mc="http://schemas.openxmlformats.org/markup-compatibility/2006">
              <mc:Choice xmlns:v="urn:schemas-microsoft-com:vml" Requires="v">
                <p:oleObj spid="_x0000_s188427" name="Equation" r:id="rId10" imgW="41465500" imgH="6515100" progId="Equation.DSMT4">
                  <p:embed/>
                </p:oleObj>
              </mc:Choice>
              <mc:Fallback>
                <p:oleObj name="Equation" r:id="rId10" imgW="41465500" imgH="6515100" progId="Equation.DSMT4">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90925" y="5562600"/>
                        <a:ext cx="3571875" cy="560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4"/>
          <p:cNvSpPr>
            <a:spLocks noGrp="1" noChangeArrowheads="1"/>
          </p:cNvSpPr>
          <p:nvPr>
            <p:ph type="title" idx="4294967295"/>
          </p:nvPr>
        </p:nvSpPr>
        <p:spPr/>
        <p:txBody>
          <a:bodyPr/>
          <a:lstStyle/>
          <a:p>
            <a:r>
              <a:rPr lang="en-US" altLang="x-none" sz="4000"/>
              <a:t>Introduction to Meteorological Radar</a:t>
            </a:r>
          </a:p>
        </p:txBody>
      </p:sp>
      <p:pic>
        <p:nvPicPr>
          <p:cNvPr id="186371" name="Picture 5" descr="electro_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0"/>
            <a:ext cx="37417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Picture 6" descr="microw_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513" y="1371600"/>
            <a:ext cx="4179887"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Line 2"/>
          <p:cNvSpPr>
            <a:spLocks noChangeShapeType="1"/>
          </p:cNvSpPr>
          <p:nvPr/>
        </p:nvSpPr>
        <p:spPr bwMode="auto">
          <a:xfrm>
            <a:off x="2971800" y="1066800"/>
            <a:ext cx="0" cy="4495800"/>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90467" name="Line 3"/>
          <p:cNvSpPr>
            <a:spLocks noChangeShapeType="1"/>
          </p:cNvSpPr>
          <p:nvPr/>
        </p:nvSpPr>
        <p:spPr bwMode="auto">
          <a:xfrm>
            <a:off x="2971800" y="5562600"/>
            <a:ext cx="35052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0468" name="Text Box 4"/>
          <p:cNvSpPr txBox="1">
            <a:spLocks noChangeArrowheads="1"/>
          </p:cNvSpPr>
          <p:nvPr/>
        </p:nvSpPr>
        <p:spPr bwMode="auto">
          <a:xfrm rot="-5400000">
            <a:off x="454819" y="2947194"/>
            <a:ext cx="4271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solidFill>
                  <a:schemeClr val="bg1"/>
                </a:solidFill>
                <a:latin typeface="Times New Roman" charset="0"/>
              </a:rPr>
              <a:t>Energy Absorbed by Atmosphere</a:t>
            </a:r>
          </a:p>
        </p:txBody>
      </p:sp>
      <p:sp>
        <p:nvSpPr>
          <p:cNvPr id="190469" name="Text Box 5"/>
          <p:cNvSpPr txBox="1">
            <a:spLocks noChangeArrowheads="1"/>
          </p:cNvSpPr>
          <p:nvPr/>
        </p:nvSpPr>
        <p:spPr bwMode="auto">
          <a:xfrm>
            <a:off x="3352800" y="6096000"/>
            <a:ext cx="2460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solidFill>
                  <a:schemeClr val="bg1"/>
                </a:solidFill>
                <a:latin typeface="Times New Roman" charset="0"/>
              </a:rPr>
              <a:t>Radar Wavelength</a:t>
            </a:r>
          </a:p>
        </p:txBody>
      </p:sp>
      <p:sp>
        <p:nvSpPr>
          <p:cNvPr id="190470" name="Freeform 6"/>
          <p:cNvSpPr>
            <a:spLocks/>
          </p:cNvSpPr>
          <p:nvPr/>
        </p:nvSpPr>
        <p:spPr bwMode="auto">
          <a:xfrm>
            <a:off x="2971800" y="1447800"/>
            <a:ext cx="3276600" cy="4114800"/>
          </a:xfrm>
          <a:custGeom>
            <a:avLst/>
            <a:gdLst>
              <a:gd name="T0" fmla="*/ 2064 w 2064"/>
              <a:gd name="T1" fmla="*/ 2592 h 2592"/>
              <a:gd name="T2" fmla="*/ 1776 w 2064"/>
              <a:gd name="T3" fmla="*/ 1920 h 2592"/>
              <a:gd name="T4" fmla="*/ 1584 w 2064"/>
              <a:gd name="T5" fmla="*/ 1488 h 2592"/>
              <a:gd name="T6" fmla="*/ 1344 w 2064"/>
              <a:gd name="T7" fmla="*/ 1392 h 2592"/>
              <a:gd name="T8" fmla="*/ 1248 w 2064"/>
              <a:gd name="T9" fmla="*/ 1680 h 2592"/>
              <a:gd name="T10" fmla="*/ 1200 w 2064"/>
              <a:gd name="T11" fmla="*/ 1920 h 2592"/>
              <a:gd name="T12" fmla="*/ 1104 w 2064"/>
              <a:gd name="T13" fmla="*/ 1920 h 2592"/>
              <a:gd name="T14" fmla="*/ 1008 w 2064"/>
              <a:gd name="T15" fmla="*/ 1536 h 2592"/>
              <a:gd name="T16" fmla="*/ 912 w 2064"/>
              <a:gd name="T17" fmla="*/ 960 h 2592"/>
              <a:gd name="T18" fmla="*/ 720 w 2064"/>
              <a:gd name="T19" fmla="*/ 816 h 2592"/>
              <a:gd name="T20" fmla="*/ 624 w 2064"/>
              <a:gd name="T21" fmla="*/ 1392 h 2592"/>
              <a:gd name="T22" fmla="*/ 480 w 2064"/>
              <a:gd name="T23" fmla="*/ 1488 h 2592"/>
              <a:gd name="T24" fmla="*/ 384 w 2064"/>
              <a:gd name="T25" fmla="*/ 1296 h 2592"/>
              <a:gd name="T26" fmla="*/ 240 w 2064"/>
              <a:gd name="T27" fmla="*/ 288 h 2592"/>
              <a:gd name="T28" fmla="*/ 0 w 2064"/>
              <a:gd name="T29" fmla="*/ 0 h 25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64"/>
              <a:gd name="T46" fmla="*/ 0 h 2592"/>
              <a:gd name="T47" fmla="*/ 2064 w 2064"/>
              <a:gd name="T48" fmla="*/ 2592 h 259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64" h="2592">
                <a:moveTo>
                  <a:pt x="2064" y="2592"/>
                </a:moveTo>
                <a:cubicBezTo>
                  <a:pt x="1960" y="2348"/>
                  <a:pt x="1856" y="2104"/>
                  <a:pt x="1776" y="1920"/>
                </a:cubicBezTo>
                <a:cubicBezTo>
                  <a:pt x="1696" y="1736"/>
                  <a:pt x="1656" y="1576"/>
                  <a:pt x="1584" y="1488"/>
                </a:cubicBezTo>
                <a:cubicBezTo>
                  <a:pt x="1512" y="1400"/>
                  <a:pt x="1400" y="1360"/>
                  <a:pt x="1344" y="1392"/>
                </a:cubicBezTo>
                <a:cubicBezTo>
                  <a:pt x="1288" y="1424"/>
                  <a:pt x="1272" y="1592"/>
                  <a:pt x="1248" y="1680"/>
                </a:cubicBezTo>
                <a:cubicBezTo>
                  <a:pt x="1224" y="1768"/>
                  <a:pt x="1224" y="1880"/>
                  <a:pt x="1200" y="1920"/>
                </a:cubicBezTo>
                <a:cubicBezTo>
                  <a:pt x="1176" y="1960"/>
                  <a:pt x="1136" y="1984"/>
                  <a:pt x="1104" y="1920"/>
                </a:cubicBezTo>
                <a:cubicBezTo>
                  <a:pt x="1072" y="1856"/>
                  <a:pt x="1040" y="1696"/>
                  <a:pt x="1008" y="1536"/>
                </a:cubicBezTo>
                <a:cubicBezTo>
                  <a:pt x="976" y="1376"/>
                  <a:pt x="960" y="1080"/>
                  <a:pt x="912" y="960"/>
                </a:cubicBezTo>
                <a:cubicBezTo>
                  <a:pt x="864" y="840"/>
                  <a:pt x="768" y="744"/>
                  <a:pt x="720" y="816"/>
                </a:cubicBezTo>
                <a:cubicBezTo>
                  <a:pt x="672" y="888"/>
                  <a:pt x="664" y="1280"/>
                  <a:pt x="624" y="1392"/>
                </a:cubicBezTo>
                <a:cubicBezTo>
                  <a:pt x="584" y="1504"/>
                  <a:pt x="520" y="1504"/>
                  <a:pt x="480" y="1488"/>
                </a:cubicBezTo>
                <a:cubicBezTo>
                  <a:pt x="440" y="1472"/>
                  <a:pt x="424" y="1496"/>
                  <a:pt x="384" y="1296"/>
                </a:cubicBezTo>
                <a:cubicBezTo>
                  <a:pt x="344" y="1096"/>
                  <a:pt x="304" y="504"/>
                  <a:pt x="240" y="288"/>
                </a:cubicBezTo>
                <a:cubicBezTo>
                  <a:pt x="176" y="72"/>
                  <a:pt x="40" y="40"/>
                  <a:pt x="0"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solidFill>
                <a:schemeClr val="bg1"/>
              </a:solidFill>
            </a:endParaRPr>
          </a:p>
        </p:txBody>
      </p:sp>
      <p:sp>
        <p:nvSpPr>
          <p:cNvPr id="190471" name="Text Box 7"/>
          <p:cNvSpPr txBox="1">
            <a:spLocks noChangeArrowheads="1"/>
          </p:cNvSpPr>
          <p:nvPr/>
        </p:nvSpPr>
        <p:spPr bwMode="auto">
          <a:xfrm>
            <a:off x="4343400" y="2057400"/>
            <a:ext cx="1141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solidFill>
                  <a:schemeClr val="bg1"/>
                </a:solidFill>
                <a:latin typeface="Times New Roman" charset="0"/>
              </a:rPr>
              <a:t>35 GHz</a:t>
            </a:r>
          </a:p>
        </p:txBody>
      </p:sp>
      <p:sp>
        <p:nvSpPr>
          <p:cNvPr id="190472" name="Text Box 8"/>
          <p:cNvSpPr txBox="1">
            <a:spLocks noChangeArrowheads="1"/>
          </p:cNvSpPr>
          <p:nvPr/>
        </p:nvSpPr>
        <p:spPr bwMode="auto">
          <a:xfrm>
            <a:off x="3352800" y="1143000"/>
            <a:ext cx="1141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solidFill>
                  <a:schemeClr val="bg1"/>
                </a:solidFill>
                <a:latin typeface="Times New Roman" charset="0"/>
              </a:rPr>
              <a:t>94 GHz</a:t>
            </a:r>
          </a:p>
        </p:txBody>
      </p:sp>
      <p:sp>
        <p:nvSpPr>
          <p:cNvPr id="190473" name="Line 9"/>
          <p:cNvSpPr>
            <a:spLocks noChangeShapeType="1"/>
          </p:cNvSpPr>
          <p:nvPr/>
        </p:nvSpPr>
        <p:spPr bwMode="auto">
          <a:xfrm>
            <a:off x="4800600" y="2590800"/>
            <a:ext cx="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0474" name="Line 10"/>
          <p:cNvSpPr>
            <a:spLocks noChangeShapeType="1"/>
          </p:cNvSpPr>
          <p:nvPr/>
        </p:nvSpPr>
        <p:spPr bwMode="auto">
          <a:xfrm>
            <a:off x="3810000" y="1600200"/>
            <a:ext cx="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0475" name="Text Box 11"/>
          <p:cNvSpPr txBox="1">
            <a:spLocks noChangeArrowheads="1"/>
          </p:cNvSpPr>
          <p:nvPr/>
        </p:nvSpPr>
        <p:spPr bwMode="auto">
          <a:xfrm>
            <a:off x="6553200" y="2362200"/>
            <a:ext cx="16573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a:solidFill>
                  <a:schemeClr val="bg1"/>
                </a:solidFill>
                <a:latin typeface="Times New Roman" charset="0"/>
              </a:rPr>
              <a:t>Maximum</a:t>
            </a:r>
          </a:p>
          <a:p>
            <a:pPr algn="ctr"/>
            <a:r>
              <a:rPr lang="en-US" altLang="x-none">
                <a:solidFill>
                  <a:schemeClr val="bg1"/>
                </a:solidFill>
                <a:latin typeface="Times New Roman" charset="0"/>
              </a:rPr>
              <a:t>Propagation</a:t>
            </a:r>
          </a:p>
          <a:p>
            <a:pPr algn="ctr"/>
            <a:r>
              <a:rPr lang="en-US" altLang="x-none">
                <a:solidFill>
                  <a:schemeClr val="bg1"/>
                </a:solidFill>
                <a:latin typeface="Times New Roman" charset="0"/>
              </a:rPr>
              <a:t>Distance</a:t>
            </a:r>
          </a:p>
        </p:txBody>
      </p:sp>
      <p:sp>
        <p:nvSpPr>
          <p:cNvPr id="190476" name="Line 12"/>
          <p:cNvSpPr>
            <a:spLocks noChangeShapeType="1"/>
          </p:cNvSpPr>
          <p:nvPr/>
        </p:nvSpPr>
        <p:spPr bwMode="auto">
          <a:xfrm flipV="1">
            <a:off x="4800600" y="4572000"/>
            <a:ext cx="1905000" cy="0"/>
          </a:xfrm>
          <a:prstGeom prst="line">
            <a:avLst/>
          </a:prstGeom>
          <a:noFill/>
          <a:ln w="254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90477" name="Text Box 13"/>
          <p:cNvSpPr txBox="1">
            <a:spLocks noChangeArrowheads="1"/>
          </p:cNvSpPr>
          <p:nvPr/>
        </p:nvSpPr>
        <p:spPr bwMode="auto">
          <a:xfrm>
            <a:off x="6705600" y="4343400"/>
            <a:ext cx="1360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solidFill>
                  <a:schemeClr val="bg1"/>
                </a:solidFill>
                <a:latin typeface="Times New Roman" charset="0"/>
              </a:rPr>
              <a:t>20-30 km</a:t>
            </a:r>
          </a:p>
        </p:txBody>
      </p:sp>
      <p:sp>
        <p:nvSpPr>
          <p:cNvPr id="190478" name="Line 14"/>
          <p:cNvSpPr>
            <a:spLocks noChangeShapeType="1"/>
          </p:cNvSpPr>
          <p:nvPr/>
        </p:nvSpPr>
        <p:spPr bwMode="auto">
          <a:xfrm flipV="1">
            <a:off x="3810000" y="3810000"/>
            <a:ext cx="2819400" cy="0"/>
          </a:xfrm>
          <a:prstGeom prst="line">
            <a:avLst/>
          </a:prstGeom>
          <a:noFill/>
          <a:ln w="254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90479" name="Text Box 15"/>
          <p:cNvSpPr txBox="1">
            <a:spLocks noChangeArrowheads="1"/>
          </p:cNvSpPr>
          <p:nvPr/>
        </p:nvSpPr>
        <p:spPr bwMode="auto">
          <a:xfrm>
            <a:off x="6705600" y="3581400"/>
            <a:ext cx="1360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solidFill>
                  <a:schemeClr val="bg1"/>
                </a:solidFill>
                <a:latin typeface="Times New Roman" charset="0"/>
              </a:rPr>
              <a:t>10-15 km</a:t>
            </a:r>
          </a:p>
        </p:txBody>
      </p:sp>
      <p:sp>
        <p:nvSpPr>
          <p:cNvPr id="190480" name="Line 16"/>
          <p:cNvSpPr>
            <a:spLocks noChangeShapeType="1"/>
          </p:cNvSpPr>
          <p:nvPr/>
        </p:nvSpPr>
        <p:spPr bwMode="auto">
          <a:xfrm>
            <a:off x="4800600" y="4572000"/>
            <a:ext cx="0" cy="99060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lIns="0" rIns="0" anchor="ctr"/>
          <a:lstStyle/>
          <a:p>
            <a:endParaRPr lang="en-US"/>
          </a:p>
        </p:txBody>
      </p:sp>
      <p:sp>
        <p:nvSpPr>
          <p:cNvPr id="190481" name="Text Box 17"/>
          <p:cNvSpPr txBox="1">
            <a:spLocks noChangeArrowheads="1"/>
          </p:cNvSpPr>
          <p:nvPr/>
        </p:nvSpPr>
        <p:spPr bwMode="auto">
          <a:xfrm>
            <a:off x="4279900" y="5576888"/>
            <a:ext cx="585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20000"/>
              </a:spcBef>
            </a:pPr>
            <a:r>
              <a:rPr lang="en-US" altLang="x-none" sz="2000">
                <a:solidFill>
                  <a:schemeClr val="bg1"/>
                </a:solidFill>
                <a:latin typeface="Times New Roman" charset="0"/>
              </a:rPr>
              <a:t>8 mm</a:t>
            </a:r>
          </a:p>
        </p:txBody>
      </p:sp>
      <p:sp>
        <p:nvSpPr>
          <p:cNvPr id="190482" name="Line 18"/>
          <p:cNvSpPr>
            <a:spLocks noChangeShapeType="1"/>
          </p:cNvSpPr>
          <p:nvPr/>
        </p:nvSpPr>
        <p:spPr bwMode="auto">
          <a:xfrm>
            <a:off x="3810000" y="3810000"/>
            <a:ext cx="0" cy="175260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lIns="0" rIns="0" anchor="ctr"/>
          <a:lstStyle/>
          <a:p>
            <a:endParaRPr lang="en-US"/>
          </a:p>
        </p:txBody>
      </p:sp>
      <p:sp>
        <p:nvSpPr>
          <p:cNvPr id="190483" name="Text Box 19"/>
          <p:cNvSpPr txBox="1">
            <a:spLocks noChangeArrowheads="1"/>
          </p:cNvSpPr>
          <p:nvPr/>
        </p:nvSpPr>
        <p:spPr bwMode="auto">
          <a:xfrm>
            <a:off x="2959100" y="5562600"/>
            <a:ext cx="1231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20000"/>
              </a:spcBef>
            </a:pPr>
            <a:r>
              <a:rPr lang="en-US" altLang="x-none" sz="2000">
                <a:solidFill>
                  <a:schemeClr val="bg1"/>
                </a:solidFill>
                <a:latin typeface="Times New Roman" charset="0"/>
              </a:rPr>
              <a:t>3.2 mm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152400" y="0"/>
            <a:ext cx="9296400" cy="609600"/>
          </a:xfrm>
        </p:spPr>
        <p:txBody>
          <a:bodyPr/>
          <a:lstStyle/>
          <a:p>
            <a:r>
              <a:rPr lang="en-US" altLang="x-none" b="1"/>
              <a:t>Zenith Microwave Transmittance: Cloud Free Atmospheres</a:t>
            </a:r>
          </a:p>
        </p:txBody>
      </p:sp>
      <p:pic>
        <p:nvPicPr>
          <p:cNvPr id="224259" name="Picture 3" descr="fig12-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96900"/>
            <a:ext cx="8683625" cy="5395913"/>
          </a:xfrm>
          <a:prstGeom prst="rect">
            <a:avLst/>
          </a:prstGeom>
          <a:noFill/>
          <a:extLst>
            <a:ext uri="{909E8E84-426E-40DD-AFC4-6F175D3DCCD1}">
              <a14:hiddenFill xmlns:a14="http://schemas.microsoft.com/office/drawing/2010/main">
                <a:solidFill>
                  <a:srgbClr val="FFFFFF"/>
                </a:solidFill>
              </a14:hiddenFill>
            </a:ext>
          </a:extLst>
        </p:spPr>
      </p:pic>
      <p:sp>
        <p:nvSpPr>
          <p:cNvPr id="224260" name="Rectangle 4"/>
          <p:cNvSpPr>
            <a:spLocks noChangeArrowheads="1"/>
          </p:cNvSpPr>
          <p:nvPr/>
        </p:nvSpPr>
        <p:spPr bwMode="auto">
          <a:xfrm>
            <a:off x="371475" y="6037263"/>
            <a:ext cx="8329613"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2000" i="1">
                <a:solidFill>
                  <a:srgbClr val="FF0000"/>
                </a:solidFill>
              </a:rPr>
              <a:t>Choose microwave frequencies for cloud emissivity measurement where</a:t>
            </a:r>
            <a:br>
              <a:rPr lang="en-US" altLang="x-none" sz="2000" i="1">
                <a:solidFill>
                  <a:srgbClr val="FF0000"/>
                </a:solidFill>
              </a:rPr>
            </a:br>
            <a:r>
              <a:rPr lang="en-US" altLang="x-none" sz="2000" i="1">
                <a:solidFill>
                  <a:srgbClr val="FF0000"/>
                </a:solidFill>
              </a:rPr>
              <a:t>transmittance is high!!! Water vapor is variable; choose low frequency.</a:t>
            </a:r>
          </a:p>
        </p:txBody>
      </p:sp>
      <p:sp>
        <p:nvSpPr>
          <p:cNvPr id="224261" name="Rectangle 5"/>
          <p:cNvSpPr>
            <a:spLocks noChangeArrowheads="1"/>
          </p:cNvSpPr>
          <p:nvPr/>
        </p:nvSpPr>
        <p:spPr bwMode="auto">
          <a:xfrm>
            <a:off x="2754313" y="3979863"/>
            <a:ext cx="1098550" cy="106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ltLang="x-none" sz="1600">
                <a:solidFill>
                  <a:srgbClr val="FF0000"/>
                </a:solidFill>
              </a:rPr>
              <a:t>Water</a:t>
            </a:r>
          </a:p>
          <a:p>
            <a:pPr algn="ctr"/>
            <a:r>
              <a:rPr lang="en-US" altLang="x-none" sz="1600">
                <a:solidFill>
                  <a:srgbClr val="FF0000"/>
                </a:solidFill>
              </a:rPr>
              <a:t>Vapor</a:t>
            </a:r>
          </a:p>
          <a:p>
            <a:pPr algn="ctr"/>
            <a:r>
              <a:rPr lang="en-US" altLang="x-none" sz="1600">
                <a:solidFill>
                  <a:srgbClr val="FF0000"/>
                </a:solidFill>
              </a:rPr>
              <a:t>Rotational</a:t>
            </a:r>
          </a:p>
          <a:p>
            <a:pPr algn="ctr"/>
            <a:r>
              <a:rPr lang="en-US" altLang="x-none" sz="1600">
                <a:solidFill>
                  <a:srgbClr val="FF0000"/>
                </a:solidFill>
              </a:rPr>
              <a:t>Lines</a:t>
            </a:r>
          </a:p>
        </p:txBody>
      </p:sp>
      <p:sp>
        <p:nvSpPr>
          <p:cNvPr id="224262" name="Line 6"/>
          <p:cNvSpPr>
            <a:spLocks noChangeShapeType="1"/>
          </p:cNvSpPr>
          <p:nvPr/>
        </p:nvSpPr>
        <p:spPr bwMode="auto">
          <a:xfrm flipH="1">
            <a:off x="2484438" y="4922838"/>
            <a:ext cx="473075" cy="3143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4263" name="Line 7"/>
          <p:cNvSpPr>
            <a:spLocks noChangeShapeType="1"/>
          </p:cNvSpPr>
          <p:nvPr/>
        </p:nvSpPr>
        <p:spPr bwMode="auto">
          <a:xfrm>
            <a:off x="3581400" y="4770438"/>
            <a:ext cx="333375" cy="5365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ctrTitle"/>
          </p:nvPr>
        </p:nvSpPr>
        <p:spPr>
          <a:xfrm>
            <a:off x="914400" y="0"/>
            <a:ext cx="7772400" cy="457200"/>
          </a:xfrm>
        </p:spPr>
        <p:txBody>
          <a:bodyPr anchor="ctr"/>
          <a:lstStyle/>
          <a:p>
            <a:r>
              <a:rPr lang="en-US" altLang="x-none" sz="2800">
                <a:solidFill>
                  <a:schemeClr val="tx1"/>
                </a:solidFill>
              </a:rPr>
              <a:t>Scattering and Absorption by Particles</a:t>
            </a:r>
          </a:p>
        </p:txBody>
      </p:sp>
      <p:pic>
        <p:nvPicPr>
          <p:cNvPr id="225283" name="Picture 3" descr="fig12-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4088" y="-222250"/>
            <a:ext cx="5429250" cy="5943600"/>
          </a:xfrm>
          <a:prstGeom prst="rect">
            <a:avLst/>
          </a:prstGeom>
          <a:noFill/>
          <a:extLst>
            <a:ext uri="{909E8E84-426E-40DD-AFC4-6F175D3DCCD1}">
              <a14:hiddenFill xmlns:a14="http://schemas.microsoft.com/office/drawing/2010/main">
                <a:solidFill>
                  <a:srgbClr val="FFFFFF"/>
                </a:solidFill>
              </a14:hiddenFill>
            </a:ext>
          </a:extLst>
        </p:spPr>
      </p:pic>
      <p:sp>
        <p:nvSpPr>
          <p:cNvPr id="225284" name="Rectangle 4"/>
          <p:cNvSpPr>
            <a:spLocks noChangeArrowheads="1"/>
          </p:cNvSpPr>
          <p:nvPr/>
        </p:nvSpPr>
        <p:spPr bwMode="auto">
          <a:xfrm>
            <a:off x="1046163" y="5851525"/>
            <a:ext cx="652145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ltLang="x-none" sz="2000" b="1">
                <a:solidFill>
                  <a:srgbClr val="FF0000"/>
                </a:solidFill>
              </a:rPr>
              <a:t>Summary of Scattering Regimes: Note Particle Sizes</a:t>
            </a:r>
          </a:p>
          <a:p>
            <a:pPr algn="ctr"/>
            <a:r>
              <a:rPr lang="en-US" altLang="x-none" sz="2000" b="1">
                <a:solidFill>
                  <a:srgbClr val="FF0000"/>
                </a:solidFill>
              </a:rPr>
              <a:t>and wavelengths of radiation!!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0" y="0"/>
            <a:ext cx="9296400" cy="533400"/>
          </a:xfrm>
        </p:spPr>
        <p:txBody>
          <a:bodyPr/>
          <a:lstStyle/>
          <a:p>
            <a:r>
              <a:rPr lang="en-US" altLang="x-none" sz="2400">
                <a:solidFill>
                  <a:schemeClr val="tx1"/>
                </a:solidFill>
              </a:rPr>
              <a:t>Mie Radar Backscatter Efficiency for Water and Ice Spheres</a:t>
            </a:r>
            <a:endParaRPr lang="en-US" altLang="x-none"/>
          </a:p>
        </p:txBody>
      </p:sp>
      <p:pic>
        <p:nvPicPr>
          <p:cNvPr id="226307" name="Picture 3" descr="fig12-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61963"/>
            <a:ext cx="8866188" cy="6396037"/>
          </a:xfrm>
          <a:prstGeom prst="rect">
            <a:avLst/>
          </a:prstGeom>
          <a:noFill/>
          <a:extLst>
            <a:ext uri="{909E8E84-426E-40DD-AFC4-6F175D3DCCD1}">
              <a14:hiddenFill xmlns:a14="http://schemas.microsoft.com/office/drawing/2010/main">
                <a:solidFill>
                  <a:srgbClr val="FFFFFF"/>
                </a:solidFill>
              </a14:hiddenFill>
            </a:ext>
          </a:extLst>
        </p:spPr>
      </p:pic>
      <p:sp>
        <p:nvSpPr>
          <p:cNvPr id="226308" name="Rectangle 4"/>
          <p:cNvSpPr>
            <a:spLocks noChangeArrowheads="1"/>
          </p:cNvSpPr>
          <p:nvPr/>
        </p:nvSpPr>
        <p:spPr bwMode="auto">
          <a:xfrm>
            <a:off x="3124200" y="3367088"/>
            <a:ext cx="117316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2000">
                <a:solidFill>
                  <a:srgbClr val="FF0000"/>
                </a:solidFill>
              </a:rPr>
              <a:t>Rayleigh</a:t>
            </a:r>
          </a:p>
        </p:txBody>
      </p:sp>
      <p:sp>
        <p:nvSpPr>
          <p:cNvPr id="226309" name="Rectangle 5"/>
          <p:cNvSpPr>
            <a:spLocks noChangeArrowheads="1"/>
          </p:cNvSpPr>
          <p:nvPr/>
        </p:nvSpPr>
        <p:spPr bwMode="auto">
          <a:xfrm>
            <a:off x="5557838" y="1257300"/>
            <a:ext cx="1709737"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2000">
                <a:solidFill>
                  <a:schemeClr val="accent2"/>
                </a:solidFill>
              </a:rPr>
              <a:t>Non Rayleigh</a:t>
            </a:r>
          </a:p>
        </p:txBody>
      </p:sp>
      <p:pic>
        <p:nvPicPr>
          <p:cNvPr id="226310" name="Picture 6" descr="rayleigh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3975" y="4789488"/>
            <a:ext cx="4022725" cy="912812"/>
          </a:xfrm>
          <a:prstGeom prst="rect">
            <a:avLst/>
          </a:prstGeom>
          <a:noFill/>
          <a:extLst>
            <a:ext uri="{909E8E84-426E-40DD-AFC4-6F175D3DCCD1}">
              <a14:hiddenFill xmlns:a14="http://schemas.microsoft.com/office/drawing/2010/main">
                <a:solidFill>
                  <a:srgbClr val="FFFFFF"/>
                </a:solidFill>
              </a14:hiddenFill>
            </a:ext>
          </a:extLst>
        </p:spPr>
      </p:pic>
      <p:sp>
        <p:nvSpPr>
          <p:cNvPr id="226311" name="Text Box 7"/>
          <p:cNvSpPr txBox="1">
            <a:spLocks noChangeArrowheads="1"/>
          </p:cNvSpPr>
          <p:nvPr/>
        </p:nvSpPr>
        <p:spPr bwMode="auto">
          <a:xfrm>
            <a:off x="6292850" y="3817938"/>
            <a:ext cx="2022475" cy="104457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p>
            <a:pPr>
              <a:spcBef>
                <a:spcPct val="50000"/>
              </a:spcBef>
            </a:pPr>
            <a:r>
              <a:rPr lang="en-US" altLang="x-none" sz="2000"/>
              <a:t>WSR-88D NWS Doppler Radar</a:t>
            </a:r>
          </a:p>
        </p:txBody>
      </p:sp>
      <p:sp>
        <p:nvSpPr>
          <p:cNvPr id="226312" name="Text Box 8"/>
          <p:cNvSpPr txBox="1">
            <a:spLocks noChangeArrowheads="1"/>
          </p:cNvSpPr>
          <p:nvPr/>
        </p:nvSpPr>
        <p:spPr bwMode="auto">
          <a:xfrm>
            <a:off x="2085975" y="1946275"/>
            <a:ext cx="3271838" cy="741363"/>
          </a:xfrm>
          <a:prstGeom prst="rect">
            <a:avLst/>
          </a:prstGeom>
          <a:noFill/>
          <a:ln w="38100">
            <a:solidFill>
              <a:srgbClr val="000000"/>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p>
            <a:pPr algn="ctr">
              <a:spcBef>
                <a:spcPct val="50000"/>
              </a:spcBef>
            </a:pPr>
            <a:r>
              <a:rPr lang="en-US" altLang="x-none" sz="1600"/>
              <a:t>strong backscatter by water drops</a:t>
            </a:r>
          </a:p>
          <a:p>
            <a:pPr algn="ctr">
              <a:spcBef>
                <a:spcPct val="50000"/>
              </a:spcBef>
            </a:pPr>
            <a:r>
              <a:rPr lang="en-US" altLang="x-none" sz="1600"/>
              <a:t>compared to that of ice!!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altLang="x-none">
                <a:solidFill>
                  <a:schemeClr val="tx1"/>
                </a:solidFill>
              </a:rPr>
              <a:t>Rayleigh Scattering Phase Function: Angular Distribution of Light Scattered by a Dipole</a:t>
            </a:r>
          </a:p>
        </p:txBody>
      </p:sp>
      <p:pic>
        <p:nvPicPr>
          <p:cNvPr id="227331" name="Picture 3" descr="fig12-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800" y="912813"/>
            <a:ext cx="3363913" cy="5945187"/>
          </a:xfrm>
          <a:prstGeom prst="rect">
            <a:avLst/>
          </a:prstGeom>
          <a:noFill/>
          <a:extLst>
            <a:ext uri="{909E8E84-426E-40DD-AFC4-6F175D3DCCD1}">
              <a14:hiddenFill xmlns:a14="http://schemas.microsoft.com/office/drawing/2010/main">
                <a:solidFill>
                  <a:srgbClr val="FFFFFF"/>
                </a:solidFill>
              </a14:hiddenFill>
            </a:ext>
          </a:extLst>
        </p:spPr>
      </p:pic>
      <p:sp>
        <p:nvSpPr>
          <p:cNvPr id="227332" name="Rectangle 4"/>
          <p:cNvSpPr>
            <a:spLocks noChangeArrowheads="1"/>
          </p:cNvSpPr>
          <p:nvPr/>
        </p:nvSpPr>
        <p:spPr bwMode="auto">
          <a:xfrm>
            <a:off x="381000" y="1614488"/>
            <a:ext cx="165258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2000"/>
              <a:t>3D rendering</a:t>
            </a:r>
          </a:p>
        </p:txBody>
      </p:sp>
      <p:sp>
        <p:nvSpPr>
          <p:cNvPr id="227333" name="Rectangle 5"/>
          <p:cNvSpPr>
            <a:spLocks noChangeArrowheads="1"/>
          </p:cNvSpPr>
          <p:nvPr/>
        </p:nvSpPr>
        <p:spPr bwMode="auto">
          <a:xfrm>
            <a:off x="6638925" y="1122363"/>
            <a:ext cx="2359025"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2000"/>
              <a:t>vertical polarization</a:t>
            </a:r>
          </a:p>
          <a:p>
            <a:r>
              <a:rPr lang="en-US" altLang="x-none" sz="2000"/>
              <a:t>state</a:t>
            </a:r>
          </a:p>
        </p:txBody>
      </p:sp>
      <p:sp>
        <p:nvSpPr>
          <p:cNvPr id="227334" name="Rectangle 6"/>
          <p:cNvSpPr>
            <a:spLocks noChangeArrowheads="1"/>
          </p:cNvSpPr>
          <p:nvPr/>
        </p:nvSpPr>
        <p:spPr bwMode="auto">
          <a:xfrm>
            <a:off x="6248400" y="3255963"/>
            <a:ext cx="26543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2000"/>
              <a:t>horizontal polarization</a:t>
            </a:r>
          </a:p>
          <a:p>
            <a:r>
              <a:rPr lang="en-US" altLang="x-none" sz="2000"/>
              <a:t>state</a:t>
            </a:r>
          </a:p>
        </p:txBody>
      </p:sp>
      <p:sp>
        <p:nvSpPr>
          <p:cNvPr id="227335" name="Rectangle 7"/>
          <p:cNvSpPr>
            <a:spLocks noChangeArrowheads="1"/>
          </p:cNvSpPr>
          <p:nvPr/>
        </p:nvSpPr>
        <p:spPr bwMode="auto">
          <a:xfrm>
            <a:off x="6518275" y="5573713"/>
            <a:ext cx="2301875"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2000"/>
              <a:t>The Peanut!</a:t>
            </a:r>
          </a:p>
          <a:p>
            <a:r>
              <a:rPr lang="en-US" altLang="x-none" sz="2000"/>
              <a:t>Average of both</a:t>
            </a:r>
          </a:p>
          <a:p>
            <a:r>
              <a:rPr lang="en-US" altLang="x-none" sz="2000"/>
              <a:t>polarization states.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x-none"/>
              <a:t>Definitions</a:t>
            </a:r>
          </a:p>
        </p:txBody>
      </p:sp>
      <p:sp>
        <p:nvSpPr>
          <p:cNvPr id="3076" name="Rectangle 4"/>
          <p:cNvSpPr>
            <a:spLocks noChangeArrowheads="1"/>
          </p:cNvSpPr>
          <p:nvPr/>
        </p:nvSpPr>
        <p:spPr bwMode="auto">
          <a:xfrm>
            <a:off x="457200" y="838200"/>
            <a:ext cx="7935913"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x-none" b="1">
                <a:solidFill>
                  <a:srgbClr val="FF0000"/>
                </a:solidFill>
              </a:rPr>
              <a:t>RADAR</a:t>
            </a:r>
            <a:r>
              <a:rPr lang="en-US" altLang="x-none">
                <a:solidFill>
                  <a:schemeClr val="bg1"/>
                </a:solidFill>
              </a:rPr>
              <a:t> is an acronym.  </a:t>
            </a:r>
            <a:r>
              <a:rPr lang="en-US" altLang="x-none">
                <a:solidFill>
                  <a:srgbClr val="FF0000"/>
                </a:solidFill>
              </a:rPr>
              <a:t>RA</a:t>
            </a:r>
            <a:r>
              <a:rPr lang="en-US" altLang="x-none">
                <a:solidFill>
                  <a:schemeClr val="bg1"/>
                </a:solidFill>
              </a:rPr>
              <a:t>dio </a:t>
            </a:r>
            <a:r>
              <a:rPr lang="en-US" altLang="x-none">
                <a:solidFill>
                  <a:srgbClr val="FF0000"/>
                </a:solidFill>
              </a:rPr>
              <a:t>D</a:t>
            </a:r>
            <a:r>
              <a:rPr lang="en-US" altLang="x-none">
                <a:solidFill>
                  <a:schemeClr val="bg1"/>
                </a:solidFill>
              </a:rPr>
              <a:t>etection </a:t>
            </a:r>
            <a:r>
              <a:rPr lang="en-US" altLang="x-none">
                <a:solidFill>
                  <a:srgbClr val="FF0000"/>
                </a:solidFill>
              </a:rPr>
              <a:t>A</a:t>
            </a:r>
            <a:r>
              <a:rPr lang="en-US" altLang="x-none">
                <a:solidFill>
                  <a:schemeClr val="bg1"/>
                </a:solidFill>
              </a:rPr>
              <a:t>nd </a:t>
            </a:r>
            <a:r>
              <a:rPr lang="en-US" altLang="x-none">
                <a:solidFill>
                  <a:srgbClr val="FF0000"/>
                </a:solidFill>
              </a:rPr>
              <a:t>R</a:t>
            </a:r>
            <a:r>
              <a:rPr lang="en-US" altLang="x-none">
                <a:solidFill>
                  <a:schemeClr val="bg1"/>
                </a:solidFill>
              </a:rPr>
              <a:t>anging.</a:t>
            </a:r>
          </a:p>
          <a:p>
            <a:endParaRPr lang="en-US" altLang="x-none">
              <a:solidFill>
                <a:schemeClr val="bg1"/>
              </a:solidFill>
            </a:endParaRPr>
          </a:p>
          <a:p>
            <a:endParaRPr lang="en-US" altLang="x-none">
              <a:solidFill>
                <a:schemeClr val="bg1"/>
              </a:solidFill>
            </a:endParaRPr>
          </a:p>
          <a:p>
            <a:endParaRPr lang="en-US" altLang="x-none">
              <a:solidFill>
                <a:schemeClr val="bg1"/>
              </a:solidFill>
            </a:endParaRPr>
          </a:p>
        </p:txBody>
      </p:sp>
      <p:pic>
        <p:nvPicPr>
          <p:cNvPr id="3079" name="Picture 7" descr="470px-Radar_anten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219200"/>
            <a:ext cx="2870200" cy="366553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abNexr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6088063" cy="456565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9"/>
          <p:cNvSpPr>
            <a:spLocks noChangeArrowheads="1"/>
          </p:cNvSpPr>
          <p:nvPr/>
        </p:nvSpPr>
        <p:spPr bwMode="auto">
          <a:xfrm>
            <a:off x="762000" y="6019800"/>
            <a:ext cx="36052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solidFill>
                  <a:schemeClr val="bg1"/>
                </a:solidFill>
              </a:rPr>
              <a:t>NEXRAD Weather Radar</a:t>
            </a:r>
          </a:p>
        </p:txBody>
      </p:sp>
      <p:sp>
        <p:nvSpPr>
          <p:cNvPr id="3082" name="Rectangle 10"/>
          <p:cNvSpPr>
            <a:spLocks noChangeArrowheads="1"/>
          </p:cNvSpPr>
          <p:nvPr/>
        </p:nvSpPr>
        <p:spPr bwMode="auto">
          <a:xfrm>
            <a:off x="6172200" y="4800600"/>
            <a:ext cx="29718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x-none" sz="1800">
                <a:solidFill>
                  <a:srgbClr val="FF0000"/>
                </a:solidFill>
              </a:rPr>
              <a:t>Advanced Research Project Agency (ARPA) Long-range Tracking and Identification Radar (ALTAIR). Ballistic Missiles and Space Surveillance (military).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x-none"/>
              <a:t>Example: June 27, 2008, Omaha Nebraska.</a:t>
            </a:r>
          </a:p>
        </p:txBody>
      </p:sp>
      <p:pic>
        <p:nvPicPr>
          <p:cNvPr id="5124" name="Picture 4" descr="histGraph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5703888" cy="5475288"/>
          </a:xfrm>
          <a:prstGeom prst="rect">
            <a:avLst/>
          </a:prstGeom>
          <a:noFill/>
          <a:extLst>
            <a:ext uri="{909E8E84-426E-40DD-AFC4-6F175D3DCCD1}">
              <a14:hiddenFill xmlns:a14="http://schemas.microsoft.com/office/drawing/2010/main">
                <a:solidFill>
                  <a:srgbClr val="FFFFFF"/>
                </a:solidFill>
              </a14:hiddenFill>
            </a:ext>
          </a:extLst>
        </p:spPr>
      </p:pic>
      <p:sp>
        <p:nvSpPr>
          <p:cNvPr id="5125" name="Rectangle 5"/>
          <p:cNvSpPr>
            <a:spLocks noChangeArrowheads="1"/>
          </p:cNvSpPr>
          <p:nvPr/>
        </p:nvSpPr>
        <p:spPr bwMode="auto">
          <a:xfrm>
            <a:off x="6096000" y="1571625"/>
            <a:ext cx="3049588" cy="192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2000" b="1">
                <a:solidFill>
                  <a:srgbClr val="FF0000"/>
                </a:solidFill>
              </a:rPr>
              <a:t>Check out those</a:t>
            </a:r>
          </a:p>
          <a:p>
            <a:r>
              <a:rPr lang="en-US" altLang="x-none" sz="2000" b="1">
                <a:solidFill>
                  <a:srgbClr val="FF0000"/>
                </a:solidFill>
              </a:rPr>
              <a:t>monster spikes</a:t>
            </a:r>
          </a:p>
          <a:p>
            <a:r>
              <a:rPr lang="en-US" altLang="x-none" sz="2000" b="1">
                <a:solidFill>
                  <a:srgbClr val="FF0000"/>
                </a:solidFill>
              </a:rPr>
              <a:t>near 5 pm!!</a:t>
            </a:r>
          </a:p>
          <a:p>
            <a:endParaRPr lang="en-US" altLang="x-none" sz="2000" b="1">
              <a:solidFill>
                <a:srgbClr val="FF0000"/>
              </a:solidFill>
            </a:endParaRPr>
          </a:p>
          <a:p>
            <a:r>
              <a:rPr lang="en-US" altLang="x-none" sz="2000" b="1">
                <a:solidFill>
                  <a:srgbClr val="FF0000"/>
                </a:solidFill>
              </a:rPr>
              <a:t>More than 0.5” rain</a:t>
            </a:r>
          </a:p>
          <a:p>
            <a:r>
              <a:rPr lang="en-US" altLang="x-none" sz="2000" b="1">
                <a:solidFill>
                  <a:srgbClr val="FF0000"/>
                </a:solidFill>
              </a:rPr>
              <a:t>in less than 15 minutes.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1143000"/>
          </a:xfrm>
        </p:spPr>
        <p:txBody>
          <a:bodyPr/>
          <a:lstStyle/>
          <a:p>
            <a:r>
              <a:rPr lang="en-US" altLang="x-none"/>
              <a:t>NEXRAD Radar in Omaha Nebraska, 27 June 2008.</a:t>
            </a:r>
          </a:p>
        </p:txBody>
      </p:sp>
      <p:pic>
        <p:nvPicPr>
          <p:cNvPr id="6148" name="radar.mov" descr="Graphics:Users:pat:Pictures:radar.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36563" y="153988"/>
            <a:ext cx="8269287" cy="65547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521" fill="hold"/>
                                        <p:tgtEl>
                                          <p:spTgt spid="61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148"/>
                </p:tgtEl>
              </p:cMediaNode>
            </p:video>
            <p:seq concurrent="1" nextAc="seek">
              <p:cTn id="8" restart="whenNotActive" fill="hold" evtFilter="cancelBubble" nodeType="interactiveSeq">
                <p:stCondLst>
                  <p:cond evt="onClick" delay="0">
                    <p:tgtEl>
                      <p:spTgt spid="614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148"/>
                                        </p:tgtEl>
                                      </p:cBhvr>
                                    </p:cmd>
                                  </p:childTnLst>
                                </p:cTn>
                              </p:par>
                            </p:childTnLst>
                          </p:cTn>
                        </p:par>
                      </p:childTnLst>
                    </p:cTn>
                  </p:par>
                </p:childTnLst>
              </p:cTn>
              <p:nextCondLst>
                <p:cond evt="onClick" delay="0">
                  <p:tgtEl>
                    <p:spTgt spid="614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0" y="-127000"/>
            <a:ext cx="90805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US" altLang="x-none" sz="2800" b="1">
                <a:solidFill>
                  <a:srgbClr val="FFFF00"/>
                </a:solidFill>
                <a:effectLst>
                  <a:outerShdw blurRad="38100" dist="38100" dir="2700000" algn="tl">
                    <a:srgbClr val="000000"/>
                  </a:outerShdw>
                </a:effectLst>
                <a:latin typeface="Times New Roman" charset="0"/>
              </a:rPr>
              <a:t>Gravity Waves</a:t>
            </a:r>
          </a:p>
        </p:txBody>
      </p:sp>
      <p:sp>
        <p:nvSpPr>
          <p:cNvPr id="14339" name="Text Box 3"/>
          <p:cNvSpPr txBox="1">
            <a:spLocks noChangeArrowheads="1"/>
          </p:cNvSpPr>
          <p:nvPr/>
        </p:nvSpPr>
        <p:spPr bwMode="auto">
          <a:xfrm>
            <a:off x="12700" y="4573588"/>
            <a:ext cx="9080500" cy="182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ltLang="x-none" b="1">
                <a:solidFill>
                  <a:srgbClr val="FF0000"/>
                </a:solidFill>
                <a:effectLst>
                  <a:outerShdw blurRad="38100" dist="38100" dir="2700000" algn="tl">
                    <a:srgbClr val="000000"/>
                  </a:outerShdw>
                </a:effectLst>
                <a:latin typeface="Times New Roman" charset="0"/>
              </a:rPr>
              <a:t>Pre-frontal squall line formation is not fully understood.</a:t>
            </a:r>
          </a:p>
          <a:p>
            <a:pPr eaLnBrk="1" hangingPunct="1"/>
            <a:endParaRPr lang="en-US" altLang="x-none" b="1">
              <a:solidFill>
                <a:srgbClr val="FF0000"/>
              </a:solidFill>
              <a:effectLst>
                <a:outerShdw blurRad="38100" dist="38100" dir="2700000" algn="tl">
                  <a:srgbClr val="000000"/>
                </a:outerShdw>
              </a:effectLst>
              <a:latin typeface="Times New Roman" charset="0"/>
            </a:endParaRPr>
          </a:p>
          <a:p>
            <a:pPr eaLnBrk="1" hangingPunct="1"/>
            <a:r>
              <a:rPr lang="en-US" altLang="x-none" b="1">
                <a:solidFill>
                  <a:srgbClr val="FF0000"/>
                </a:solidFill>
                <a:effectLst>
                  <a:outerShdw blurRad="38100" dist="38100" dir="2700000" algn="tl">
                    <a:srgbClr val="000000"/>
                  </a:outerShdw>
                </a:effectLst>
                <a:latin typeface="Times New Roman" charset="0"/>
              </a:rPr>
              <a:t>One theory suggests that a surging cold front may initiate "gravity waves" aloft, where the rising motion of the wave causes cumulus cloud development.</a:t>
            </a:r>
          </a:p>
        </p:txBody>
      </p:sp>
      <p:pic>
        <p:nvPicPr>
          <p:cNvPr id="14340" name="Picture 4" descr="G:\clones\Meterology\custom lectures\jpegs\chapter 15\13.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2700" y="603250"/>
            <a:ext cx="908050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0" y="-127000"/>
            <a:ext cx="90805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US" altLang="x-none" sz="2800" b="1">
                <a:solidFill>
                  <a:srgbClr val="FFFF00"/>
                </a:solidFill>
                <a:effectLst>
                  <a:outerShdw blurRad="38100" dist="38100" dir="2700000" algn="tl">
                    <a:srgbClr val="000000"/>
                  </a:outerShdw>
                </a:effectLst>
                <a:latin typeface="Times New Roman" charset="0"/>
              </a:rPr>
              <a:t>Trailing Stratified Clouds</a:t>
            </a:r>
          </a:p>
        </p:txBody>
      </p:sp>
      <p:sp>
        <p:nvSpPr>
          <p:cNvPr id="15363" name="Text Box 3"/>
          <p:cNvSpPr txBox="1">
            <a:spLocks noChangeArrowheads="1"/>
          </p:cNvSpPr>
          <p:nvPr/>
        </p:nvSpPr>
        <p:spPr bwMode="auto">
          <a:xfrm>
            <a:off x="12700" y="4849813"/>
            <a:ext cx="9080500" cy="182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ltLang="x-none" b="1">
                <a:solidFill>
                  <a:srgbClr val="FF0000"/>
                </a:solidFill>
                <a:effectLst>
                  <a:outerShdw blurRad="38100" dist="38100" dir="2700000" algn="tl">
                    <a:srgbClr val="000000"/>
                  </a:outerShdw>
                </a:effectLst>
                <a:latin typeface="Times New Roman" charset="0"/>
              </a:rPr>
              <a:t>An extensive region of stratified clouds may follow behind a squall line.</a:t>
            </a:r>
          </a:p>
          <a:p>
            <a:pPr eaLnBrk="1" hangingPunct="1"/>
            <a:r>
              <a:rPr lang="en-US" altLang="x-none" b="1">
                <a:solidFill>
                  <a:srgbClr val="FF0000"/>
                </a:solidFill>
                <a:effectLst>
                  <a:outerShdw blurRad="38100" dist="38100" dir="2700000" algn="tl">
                    <a:srgbClr val="000000"/>
                  </a:outerShdw>
                </a:effectLst>
                <a:latin typeface="Times New Roman" charset="0"/>
              </a:rPr>
              <a:t>This figure shows a loop of rising and falling air that supplies the moisture to the stratiform clouds and associated light precipitation.</a:t>
            </a:r>
          </a:p>
        </p:txBody>
      </p:sp>
      <p:pic>
        <p:nvPicPr>
          <p:cNvPr id="15364" name="Picture 4" descr="G:\clones\Meterology\custom lectures\jpegs\chapter 15\14.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47638" y="325438"/>
            <a:ext cx="8785225"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838200" y="0"/>
            <a:ext cx="7772400" cy="838200"/>
          </a:xfrm>
        </p:spPr>
        <p:txBody>
          <a:bodyPr anchor="ctr"/>
          <a:lstStyle/>
          <a:p>
            <a:r>
              <a:rPr lang="en-US" altLang="x-none" sz="2800"/>
              <a:t>NEX RAD SITES IN THE U.S.</a:t>
            </a:r>
          </a:p>
        </p:txBody>
      </p:sp>
      <p:pic>
        <p:nvPicPr>
          <p:cNvPr id="87044" name="Picture 4" descr="NEXRAD_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09600"/>
            <a:ext cx="7523163"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Animated_Radar_Explination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
            <a:ext cx="8305800" cy="6229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BD09487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98625" y="3540125"/>
            <a:ext cx="511175" cy="1184275"/>
          </a:xfrm>
          <a:prstGeom prst="rect">
            <a:avLst/>
          </a:prstGeom>
          <a:noFill/>
          <a:extLst>
            <a:ext uri="{909E8E84-426E-40DD-AFC4-6F175D3DCCD1}">
              <a14:hiddenFill xmlns:a14="http://schemas.microsoft.com/office/drawing/2010/main">
                <a:solidFill>
                  <a:srgbClr val="FFFFFF"/>
                </a:solidFill>
              </a14:hiddenFill>
            </a:ext>
          </a:extLst>
        </p:spPr>
      </p:pic>
      <p:sp>
        <p:nvSpPr>
          <p:cNvPr id="109571" name="AutoShape 3"/>
          <p:cNvSpPr>
            <a:spLocks noChangeArrowheads="1"/>
          </p:cNvSpPr>
          <p:nvPr/>
        </p:nvSpPr>
        <p:spPr bwMode="auto">
          <a:xfrm>
            <a:off x="2667000" y="2514600"/>
            <a:ext cx="1752600" cy="838200"/>
          </a:xfrm>
          <a:prstGeom prst="wedgeEllipseCallout">
            <a:avLst>
              <a:gd name="adj1" fmla="val -86593"/>
              <a:gd name="adj2" fmla="val 10871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US" altLang="x-none" sz="3200"/>
              <a:t>hello</a:t>
            </a:r>
          </a:p>
        </p:txBody>
      </p:sp>
      <p:sp>
        <p:nvSpPr>
          <p:cNvPr id="109573" name="Text Box 5"/>
          <p:cNvSpPr txBox="1">
            <a:spLocks noChangeArrowheads="1"/>
          </p:cNvSpPr>
          <p:nvPr/>
        </p:nvSpPr>
        <p:spPr bwMode="auto">
          <a:xfrm>
            <a:off x="762000" y="457200"/>
            <a:ext cx="777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x-none" sz="3600"/>
              <a:t>Compare to: Acoustic Echo-location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D09487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98625" y="3540125"/>
            <a:ext cx="5111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111619" name="Picture 3" descr="j023899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514600"/>
            <a:ext cx="2590800" cy="2362200"/>
          </a:xfrm>
          <a:prstGeom prst="rect">
            <a:avLst/>
          </a:prstGeom>
          <a:noFill/>
          <a:extLst>
            <a:ext uri="{909E8E84-426E-40DD-AFC4-6F175D3DCCD1}">
              <a14:hiddenFill xmlns:a14="http://schemas.microsoft.com/office/drawing/2010/main">
                <a:solidFill>
                  <a:srgbClr val="FFFFFF"/>
                </a:solidFill>
              </a14:hiddenFill>
            </a:ext>
          </a:extLst>
        </p:spPr>
      </p:pic>
      <p:sp>
        <p:nvSpPr>
          <p:cNvPr id="111620" name="AutoShape 4"/>
          <p:cNvSpPr>
            <a:spLocks noChangeArrowheads="1"/>
          </p:cNvSpPr>
          <p:nvPr/>
        </p:nvSpPr>
        <p:spPr bwMode="auto">
          <a:xfrm>
            <a:off x="2667000" y="2514600"/>
            <a:ext cx="1752600" cy="838200"/>
          </a:xfrm>
          <a:prstGeom prst="wedgeEllipseCallout">
            <a:avLst>
              <a:gd name="adj1" fmla="val -86593"/>
              <a:gd name="adj2" fmla="val 10871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US" altLang="x-none" sz="3200"/>
              <a:t>hello</a:t>
            </a:r>
          </a:p>
        </p:txBody>
      </p:sp>
      <p:pic>
        <p:nvPicPr>
          <p:cNvPr id="1116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505200"/>
            <a:ext cx="4572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1623" name="Text Box 7"/>
          <p:cNvSpPr txBox="1">
            <a:spLocks noChangeArrowheads="1"/>
          </p:cNvSpPr>
          <p:nvPr/>
        </p:nvSpPr>
        <p:spPr bwMode="auto">
          <a:xfrm>
            <a:off x="1981200" y="304800"/>
            <a:ext cx="579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x-none" sz="3600"/>
              <a:t>Acoustic Echo-location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j023899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514600"/>
            <a:ext cx="2590800" cy="2362200"/>
          </a:xfrm>
          <a:prstGeom prst="rect">
            <a:avLst/>
          </a:prstGeom>
          <a:noFill/>
          <a:extLst>
            <a:ext uri="{909E8E84-426E-40DD-AFC4-6F175D3DCCD1}">
              <a14:hiddenFill xmlns:a14="http://schemas.microsoft.com/office/drawing/2010/main">
                <a:solidFill>
                  <a:srgbClr val="FFFFFF"/>
                </a:solidFill>
              </a14:hiddenFill>
            </a:ext>
          </a:extLst>
        </p:spPr>
      </p:pic>
      <p:sp>
        <p:nvSpPr>
          <p:cNvPr id="113667" name="AutoShape 3"/>
          <p:cNvSpPr>
            <a:spLocks noChangeArrowheads="1"/>
          </p:cNvSpPr>
          <p:nvPr/>
        </p:nvSpPr>
        <p:spPr bwMode="auto">
          <a:xfrm>
            <a:off x="2667000" y="2514600"/>
            <a:ext cx="1752600" cy="838200"/>
          </a:xfrm>
          <a:prstGeom prst="wedgeEllipseCallout">
            <a:avLst>
              <a:gd name="adj1" fmla="val -86593"/>
              <a:gd name="adj2" fmla="val 10871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US" altLang="x-none" sz="3200"/>
              <a:t>hello</a:t>
            </a:r>
          </a:p>
        </p:txBody>
      </p:sp>
      <p:sp>
        <p:nvSpPr>
          <p:cNvPr id="113668" name="Freeform 4"/>
          <p:cNvSpPr>
            <a:spLocks/>
          </p:cNvSpPr>
          <p:nvPr/>
        </p:nvSpPr>
        <p:spPr bwMode="auto">
          <a:xfrm rot="200575">
            <a:off x="1143000" y="3646488"/>
            <a:ext cx="5953125" cy="371475"/>
          </a:xfrm>
          <a:custGeom>
            <a:avLst/>
            <a:gdLst>
              <a:gd name="T0" fmla="*/ 0 w 3848"/>
              <a:gd name="T1" fmla="*/ 568 h 856"/>
              <a:gd name="T2" fmla="*/ 3312 w 3848"/>
              <a:gd name="T3" fmla="*/ 40 h 856"/>
              <a:gd name="T4" fmla="*/ 3216 w 3848"/>
              <a:gd name="T5" fmla="*/ 328 h 856"/>
              <a:gd name="T6" fmla="*/ 432 w 3848"/>
              <a:gd name="T7" fmla="*/ 856 h 856"/>
            </a:gdLst>
            <a:ahLst/>
            <a:cxnLst>
              <a:cxn ang="0">
                <a:pos x="T0" y="T1"/>
              </a:cxn>
              <a:cxn ang="0">
                <a:pos x="T2" y="T3"/>
              </a:cxn>
              <a:cxn ang="0">
                <a:pos x="T4" y="T5"/>
              </a:cxn>
              <a:cxn ang="0">
                <a:pos x="T6" y="T7"/>
              </a:cxn>
            </a:cxnLst>
            <a:rect l="0" t="0" r="r" b="b"/>
            <a:pathLst>
              <a:path w="3848" h="856">
                <a:moveTo>
                  <a:pt x="0" y="568"/>
                </a:moveTo>
                <a:cubicBezTo>
                  <a:pt x="1388" y="324"/>
                  <a:pt x="2776" y="80"/>
                  <a:pt x="3312" y="40"/>
                </a:cubicBezTo>
                <a:cubicBezTo>
                  <a:pt x="3848" y="0"/>
                  <a:pt x="3696" y="192"/>
                  <a:pt x="3216" y="328"/>
                </a:cubicBezTo>
                <a:cubicBezTo>
                  <a:pt x="2736" y="464"/>
                  <a:pt x="1584" y="660"/>
                  <a:pt x="432" y="856"/>
                </a:cubicBezTo>
              </a:path>
            </a:pathLst>
          </a:custGeom>
          <a:noFill/>
          <a:ln w="25400" cap="flat">
            <a:solidFill>
              <a:srgbClr val="0000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3669" name="Text Box 5"/>
          <p:cNvSpPr txBox="1">
            <a:spLocks noChangeArrowheads="1"/>
          </p:cNvSpPr>
          <p:nvPr/>
        </p:nvSpPr>
        <p:spPr bwMode="auto">
          <a:xfrm>
            <a:off x="3717925" y="4800600"/>
            <a:ext cx="142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x-none" b="1"/>
              <a:t>distance</a:t>
            </a:r>
          </a:p>
        </p:txBody>
      </p:sp>
      <p:sp>
        <p:nvSpPr>
          <p:cNvPr id="113670" name="Line 6"/>
          <p:cNvSpPr>
            <a:spLocks noChangeShapeType="1"/>
          </p:cNvSpPr>
          <p:nvPr/>
        </p:nvSpPr>
        <p:spPr bwMode="auto">
          <a:xfrm>
            <a:off x="1905000" y="5181600"/>
            <a:ext cx="4876800"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1367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4275" y="3124200"/>
            <a:ext cx="1457325"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367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8275" y="3463925"/>
            <a:ext cx="84772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367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470275"/>
            <a:ext cx="6096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367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3436938"/>
            <a:ext cx="533400" cy="29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367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3505200"/>
            <a:ext cx="4572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3677" name="Text Box 13"/>
          <p:cNvSpPr txBox="1">
            <a:spLocks noChangeArrowheads="1"/>
          </p:cNvSpPr>
          <p:nvPr/>
        </p:nvSpPr>
        <p:spPr bwMode="auto">
          <a:xfrm>
            <a:off x="1981200" y="304800"/>
            <a:ext cx="579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x-none" sz="3600"/>
              <a:t>Acoustic Echo-location</a:t>
            </a:r>
          </a:p>
        </p:txBody>
      </p:sp>
      <p:sp>
        <p:nvSpPr>
          <p:cNvPr id="113678" name="Oval 14"/>
          <p:cNvSpPr>
            <a:spLocks noChangeArrowheads="1"/>
          </p:cNvSpPr>
          <p:nvPr/>
        </p:nvSpPr>
        <p:spPr bwMode="auto">
          <a:xfrm>
            <a:off x="2133600" y="3810000"/>
            <a:ext cx="152400" cy="152400"/>
          </a:xfrm>
          <a:prstGeom prst="ellipse">
            <a:avLst/>
          </a:prstGeom>
          <a:gradFill rotWithShape="1">
            <a:gsLst>
              <a:gs pos="0">
                <a:schemeClr val="bg1"/>
              </a:gs>
              <a:gs pos="100000">
                <a:schemeClr val="accent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13679" name="Picture 15" descr="BD09487_[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600200" y="3505200"/>
            <a:ext cx="5111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113680" name="Picture 16">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121650" y="4500563"/>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36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136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1367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1367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13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3680"/>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mediacall" presetSubtype="0" fill="hold" nodeType="clickEffect">
                                  <p:stCondLst>
                                    <p:cond delay="0"/>
                                  </p:stCondLst>
                                  <p:childTnLst>
                                    <p:cmd type="call" cmd="playFrom(0.0)">
                                      <p:cBhvr>
                                        <p:cTn id="31" dur="1" fill="hold"/>
                                        <p:tgtEl>
                                          <p:spTgt spid="113680"/>
                                        </p:tgtEl>
                                      </p:cBhvr>
                                    </p:cmd>
                                  </p:childTnLst>
                                </p:cTn>
                              </p:par>
                            </p:childTnLst>
                          </p:cTn>
                        </p:par>
                      </p:childTnLst>
                    </p:cTn>
                  </p:par>
                </p:childTnLst>
              </p:cTn>
              <p:nextCondLst>
                <p:cond evt="onClick" delay="0">
                  <p:tgtEl>
                    <p:spTgt spid="113680"/>
                  </p:tgtEl>
                </p:cond>
              </p:nextCondLst>
            </p:seq>
            <p:audio>
              <p:cMediaNode vol="80000">
                <p:cTn id="32" fill="hold" display="0">
                  <p:stCondLst>
                    <p:cond delay="indefinite"/>
                  </p:stCondLst>
                  <p:endCondLst>
                    <p:cond evt="onStopAudio" delay="0">
                      <p:tgtEl>
                        <p:sldTgt/>
                      </p:tgtEl>
                    </p:cond>
                  </p:endCondLst>
                </p:cTn>
                <p:tgtEl>
                  <p:spTgt spid="113680"/>
                </p:tgtEl>
              </p:cMediaNode>
            </p:audio>
          </p:childTnLst>
        </p:cTn>
      </p:par>
    </p:tnLst>
    <p:bldLst>
      <p:bldP spid="113667"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BD09487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38200" y="838200"/>
            <a:ext cx="1776413" cy="4114800"/>
          </a:xfrm>
          <a:prstGeom prst="rect">
            <a:avLst/>
          </a:prstGeom>
          <a:noFill/>
          <a:extLst>
            <a:ext uri="{909E8E84-426E-40DD-AFC4-6F175D3DCCD1}">
              <a14:hiddenFill xmlns:a14="http://schemas.microsoft.com/office/drawing/2010/main">
                <a:solidFill>
                  <a:srgbClr val="FFFFFF"/>
                </a:solidFill>
              </a14:hiddenFill>
            </a:ext>
          </a:extLst>
        </p:spPr>
      </p:pic>
      <p:sp>
        <p:nvSpPr>
          <p:cNvPr id="115715" name="AutoShape 3"/>
          <p:cNvSpPr>
            <a:spLocks noChangeArrowheads="1"/>
          </p:cNvSpPr>
          <p:nvPr/>
        </p:nvSpPr>
        <p:spPr bwMode="auto">
          <a:xfrm>
            <a:off x="3124200" y="914400"/>
            <a:ext cx="1752600" cy="838200"/>
          </a:xfrm>
          <a:prstGeom prst="wedgeEllipseCallout">
            <a:avLst>
              <a:gd name="adj1" fmla="val -121106"/>
              <a:gd name="adj2" fmla="val 6799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US" altLang="x-none" sz="3200"/>
              <a:t>Hi !!</a:t>
            </a:r>
          </a:p>
        </p:txBody>
      </p:sp>
      <p:pic>
        <p:nvPicPr>
          <p:cNvPr id="1157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95400"/>
            <a:ext cx="533400"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15717" name="Group 5"/>
          <p:cNvGrpSpPr>
            <a:grpSpLocks/>
          </p:cNvGrpSpPr>
          <p:nvPr/>
        </p:nvGrpSpPr>
        <p:grpSpPr bwMode="auto">
          <a:xfrm>
            <a:off x="3495675" y="2684463"/>
            <a:ext cx="5410200" cy="2438400"/>
            <a:chOff x="2064" y="1776"/>
            <a:chExt cx="3408" cy="1536"/>
          </a:xfrm>
        </p:grpSpPr>
        <p:sp>
          <p:nvSpPr>
            <p:cNvPr id="115718" name="Line 6"/>
            <p:cNvSpPr>
              <a:spLocks noChangeShapeType="1"/>
            </p:cNvSpPr>
            <p:nvPr/>
          </p:nvSpPr>
          <p:spPr bwMode="auto">
            <a:xfrm>
              <a:off x="2304" y="2928"/>
              <a:ext cx="27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5719" name="AutoShape 7"/>
            <p:cNvSpPr>
              <a:spLocks noChangeArrowheads="1"/>
            </p:cNvSpPr>
            <p:nvPr/>
          </p:nvSpPr>
          <p:spPr bwMode="auto">
            <a:xfrm>
              <a:off x="2064" y="1776"/>
              <a:ext cx="1104" cy="528"/>
            </a:xfrm>
            <a:prstGeom prst="wedgeEllipseCallout">
              <a:avLst>
                <a:gd name="adj1" fmla="val -14042"/>
                <a:gd name="adj2" fmla="val 16363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US" altLang="x-none" sz="3200"/>
                <a:t>Hi !!</a:t>
              </a:r>
            </a:p>
          </p:txBody>
        </p:sp>
        <p:pic>
          <p:nvPicPr>
            <p:cNvPr id="11572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 y="2627"/>
              <a:ext cx="48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5721" name="Text Box 9"/>
            <p:cNvSpPr txBox="1">
              <a:spLocks noChangeArrowheads="1"/>
            </p:cNvSpPr>
            <p:nvPr/>
          </p:nvSpPr>
          <p:spPr bwMode="auto">
            <a:xfrm>
              <a:off x="4993" y="2880"/>
              <a:ext cx="47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x-none"/>
                <a:t>time</a:t>
              </a:r>
            </a:p>
          </p:txBody>
        </p:sp>
        <p:sp>
          <p:nvSpPr>
            <p:cNvPr id="115722" name="AutoShape 10"/>
            <p:cNvSpPr>
              <a:spLocks/>
            </p:cNvSpPr>
            <p:nvPr/>
          </p:nvSpPr>
          <p:spPr bwMode="auto">
            <a:xfrm rot="16200000">
              <a:off x="3168" y="2304"/>
              <a:ext cx="288" cy="1728"/>
            </a:xfrm>
            <a:prstGeom prst="leftBrace">
              <a:avLst>
                <a:gd name="adj1" fmla="val 50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15723" name="Text Box 11"/>
          <p:cNvSpPr txBox="1">
            <a:spLocks noChangeArrowheads="1"/>
          </p:cNvSpPr>
          <p:nvPr/>
        </p:nvSpPr>
        <p:spPr bwMode="auto">
          <a:xfrm>
            <a:off x="2865438" y="5110163"/>
            <a:ext cx="44783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x-none" b="1" i="1">
                <a:solidFill>
                  <a:schemeClr val="hlink"/>
                </a:solidFill>
              </a:rPr>
              <a:t>t = 2 x range / speed of sound</a:t>
            </a:r>
            <a:endParaRPr lang="el-GR" altLang="x-none" sz="1800" b="1"/>
          </a:p>
        </p:txBody>
      </p:sp>
      <p:sp>
        <p:nvSpPr>
          <p:cNvPr id="115724" name="Rectangle 12"/>
          <p:cNvSpPr>
            <a:spLocks noChangeArrowheads="1"/>
          </p:cNvSpPr>
          <p:nvPr/>
        </p:nvSpPr>
        <p:spPr bwMode="auto">
          <a:xfrm>
            <a:off x="2078038" y="5546725"/>
            <a:ext cx="65262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x-none" sz="2000" b="1">
                <a:solidFill>
                  <a:schemeClr val="accent2"/>
                </a:solidFill>
              </a:rPr>
              <a:t>Example:</a:t>
            </a:r>
            <a:r>
              <a:rPr lang="en-US" altLang="x-none" sz="2000" b="1"/>
              <a:t> </a:t>
            </a:r>
            <a:r>
              <a:rPr lang="en-US" altLang="x-none" sz="2000" b="1">
                <a:solidFill>
                  <a:srgbClr val="FF0066"/>
                </a:solidFill>
              </a:rPr>
              <a:t>range</a:t>
            </a:r>
            <a:r>
              <a:rPr lang="en-US" altLang="x-none" sz="2000" b="1"/>
              <a:t> </a:t>
            </a:r>
            <a:r>
              <a:rPr lang="en-US" altLang="x-none" sz="2000" b="1">
                <a:solidFill>
                  <a:srgbClr val="FF0066"/>
                </a:solidFill>
              </a:rPr>
              <a:t>=</a:t>
            </a:r>
            <a:r>
              <a:rPr lang="en-US" altLang="x-none" sz="2000" b="1"/>
              <a:t> 150 m</a:t>
            </a:r>
          </a:p>
          <a:p>
            <a:pPr eaLnBrk="1" hangingPunct="1"/>
            <a:r>
              <a:rPr lang="en-US" altLang="x-none" sz="2000" b="1">
                <a:solidFill>
                  <a:srgbClr val="FF0066"/>
                </a:solidFill>
              </a:rPr>
              <a:t>Speed of sound</a:t>
            </a:r>
            <a:r>
              <a:rPr lang="en-US" altLang="x-none" sz="2000" b="1"/>
              <a:t> </a:t>
            </a:r>
            <a:r>
              <a:rPr lang="en-US" altLang="x-none" sz="1800" b="1"/>
              <a:t>≈</a:t>
            </a:r>
            <a:r>
              <a:rPr lang="en-US" altLang="x-none" sz="1800"/>
              <a:t> </a:t>
            </a:r>
            <a:r>
              <a:rPr lang="en-US" altLang="x-none" sz="2000" b="1"/>
              <a:t>340 meters/second</a:t>
            </a:r>
          </a:p>
          <a:p>
            <a:pPr eaLnBrk="1" hangingPunct="1"/>
            <a:r>
              <a:rPr lang="en-US" altLang="x-none" sz="2000" b="1" i="1">
                <a:solidFill>
                  <a:srgbClr val="FF0066"/>
                </a:solidFill>
              </a:rPr>
              <a:t>t</a:t>
            </a:r>
            <a:r>
              <a:rPr lang="en-US" altLang="x-none" sz="2000" b="1"/>
              <a:t> </a:t>
            </a:r>
            <a:r>
              <a:rPr lang="en-US" altLang="x-none" sz="2000" b="1">
                <a:solidFill>
                  <a:srgbClr val="FF0066"/>
                </a:solidFill>
              </a:rPr>
              <a:t>=</a:t>
            </a:r>
            <a:r>
              <a:rPr lang="en-US" altLang="x-none" sz="2000" b="1"/>
              <a:t> 2 X 150 / 340 ≈ 1 second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iterate type="lt">
                                    <p:tmPct val="10000"/>
                                  </p:iterate>
                                  <p:childTnLst>
                                    <p:set>
                                      <p:cBhvr>
                                        <p:cTn id="6" dur="1" fill="hold">
                                          <p:stCondLst>
                                            <p:cond delay="0"/>
                                          </p:stCondLst>
                                        </p:cTn>
                                        <p:tgtEl>
                                          <p:spTgt spid="115724"/>
                                        </p:tgtEl>
                                        <p:attrNameLst>
                                          <p:attrName>style.visibility</p:attrName>
                                        </p:attrNameLst>
                                      </p:cBhvr>
                                      <p:to>
                                        <p:strVal val="visible"/>
                                      </p:to>
                                    </p:set>
                                    <p:animEffect transition="in" filter="blinds(horizontal)">
                                      <p:cBhvr>
                                        <p:cTn id="7" dur="500"/>
                                        <p:tgtEl>
                                          <p:spTgt spid="115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r>
              <a:rPr lang="en-US" altLang="x-none"/>
              <a:t>NEXRAD RADAR</a:t>
            </a:r>
          </a:p>
        </p:txBody>
      </p:sp>
      <p:pic>
        <p:nvPicPr>
          <p:cNvPr id="209924" name="Picture 4"/>
          <p:cNvPicPr>
            <a:picLocks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bwMode="auto">
          <a:xfrm>
            <a:off x="6705600" y="1524000"/>
            <a:ext cx="2286000" cy="41148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9926" name="Picture 6" descr="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6399213" cy="4265613"/>
          </a:xfrm>
          <a:prstGeom prst="rect">
            <a:avLst/>
          </a:prstGeom>
          <a:noFill/>
          <a:extLst>
            <a:ext uri="{909E8E84-426E-40DD-AFC4-6F175D3DCCD1}">
              <a14:hiddenFill xmlns:a14="http://schemas.microsoft.com/office/drawing/2010/main">
                <a:solidFill>
                  <a:srgbClr val="FFFFFF"/>
                </a:solidFill>
              </a14:hiddenFill>
            </a:ext>
          </a:extLst>
        </p:spPr>
      </p:pic>
      <p:sp>
        <p:nvSpPr>
          <p:cNvPr id="209927" name="Rectangle 7"/>
          <p:cNvSpPr>
            <a:spLocks noChangeArrowheads="1"/>
          </p:cNvSpPr>
          <p:nvPr/>
        </p:nvSpPr>
        <p:spPr bwMode="auto">
          <a:xfrm>
            <a:off x="0" y="5838825"/>
            <a:ext cx="683418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sz="2000">
                <a:solidFill>
                  <a:schemeClr val="bg1"/>
                </a:solidFill>
              </a:rPr>
              <a:t>NEXRAD (background) and weather balloon launch facility.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ltLang="x-none"/>
              <a:t>RADAR</a:t>
            </a:r>
            <a:r>
              <a:rPr lang="en-US" altLang="x-none" sz="2400"/>
              <a:t> Echolocation</a:t>
            </a:r>
            <a:br>
              <a:rPr lang="en-US" altLang="x-none" sz="2400"/>
            </a:br>
            <a:r>
              <a:rPr lang="en-US" altLang="x-none" sz="2400">
                <a:solidFill>
                  <a:srgbClr val="FF0066"/>
                </a:solidFill>
              </a:rPr>
              <a:t>(</a:t>
            </a:r>
            <a:r>
              <a:rPr lang="en-US" altLang="x-none" sz="1600">
                <a:solidFill>
                  <a:srgbClr val="FF0066"/>
                </a:solidFill>
              </a:rPr>
              <a:t>RADAR ~</a:t>
            </a:r>
            <a:r>
              <a:rPr lang="en-US" altLang="x-none" sz="1600" u="sng">
                <a:solidFill>
                  <a:srgbClr val="FF0066"/>
                </a:solidFill>
              </a:rPr>
              <a:t> RA</a:t>
            </a:r>
            <a:r>
              <a:rPr lang="en-US" altLang="x-none" sz="1600">
                <a:solidFill>
                  <a:srgbClr val="FF0066"/>
                </a:solidFill>
              </a:rPr>
              <a:t>dio </a:t>
            </a:r>
            <a:r>
              <a:rPr lang="en-US" altLang="x-none" sz="1600" u="sng">
                <a:solidFill>
                  <a:srgbClr val="FF0066"/>
                </a:solidFill>
              </a:rPr>
              <a:t>D</a:t>
            </a:r>
            <a:r>
              <a:rPr lang="en-US" altLang="x-none" sz="1600">
                <a:solidFill>
                  <a:srgbClr val="FF0066"/>
                </a:solidFill>
              </a:rPr>
              <a:t>etection </a:t>
            </a:r>
            <a:r>
              <a:rPr lang="en-US" altLang="x-none" sz="1600" u="sng">
                <a:solidFill>
                  <a:srgbClr val="FF0066"/>
                </a:solidFill>
              </a:rPr>
              <a:t>A</a:t>
            </a:r>
            <a:r>
              <a:rPr lang="en-US" altLang="x-none" sz="1600">
                <a:solidFill>
                  <a:srgbClr val="FF0066"/>
                </a:solidFill>
              </a:rPr>
              <a:t>nd </a:t>
            </a:r>
            <a:r>
              <a:rPr lang="en-US" altLang="x-none" sz="1600" u="sng">
                <a:solidFill>
                  <a:srgbClr val="FF0066"/>
                </a:solidFill>
              </a:rPr>
              <a:t>R</a:t>
            </a:r>
            <a:r>
              <a:rPr lang="en-US" altLang="x-none" sz="1600">
                <a:solidFill>
                  <a:srgbClr val="FF0066"/>
                </a:solidFill>
              </a:rPr>
              <a:t>anging)</a:t>
            </a:r>
            <a:r>
              <a:rPr lang="en-US" altLang="x-none" sz="1600"/>
              <a:t/>
            </a:r>
            <a:br>
              <a:rPr lang="en-US" altLang="x-none" sz="1600"/>
            </a:br>
            <a:r>
              <a:rPr lang="en-US" altLang="x-none" sz="1600"/>
              <a:t>“</a:t>
            </a:r>
            <a:r>
              <a:rPr lang="en-US" altLang="x-none" sz="1600" i="1"/>
              <a:t>Microwave Echo-Location”</a:t>
            </a:r>
          </a:p>
        </p:txBody>
      </p:sp>
      <p:sp>
        <p:nvSpPr>
          <p:cNvPr id="117763" name="Rectangle 3"/>
          <p:cNvSpPr>
            <a:spLocks noChangeArrowheads="1"/>
          </p:cNvSpPr>
          <p:nvPr/>
        </p:nvSpPr>
        <p:spPr bwMode="auto">
          <a:xfrm>
            <a:off x="457200" y="4572000"/>
            <a:ext cx="1371600" cy="9144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x-none" sz="1800" b="1"/>
              <a:t>Microwave</a:t>
            </a:r>
          </a:p>
          <a:p>
            <a:pPr algn="ctr" eaLnBrk="1" hangingPunct="1"/>
            <a:r>
              <a:rPr lang="en-US" altLang="x-none" sz="1800" b="1"/>
              <a:t>Transmitter</a:t>
            </a:r>
          </a:p>
        </p:txBody>
      </p:sp>
      <p:sp>
        <p:nvSpPr>
          <p:cNvPr id="117764" name="Rectangle 4"/>
          <p:cNvSpPr>
            <a:spLocks noChangeArrowheads="1"/>
          </p:cNvSpPr>
          <p:nvPr/>
        </p:nvSpPr>
        <p:spPr bwMode="auto">
          <a:xfrm>
            <a:off x="1447800" y="5715000"/>
            <a:ext cx="1371600" cy="9144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x-none" sz="1800" b="1"/>
              <a:t>Receiver</a:t>
            </a:r>
          </a:p>
        </p:txBody>
      </p:sp>
      <p:sp>
        <p:nvSpPr>
          <p:cNvPr id="117765" name="Line 5"/>
          <p:cNvSpPr>
            <a:spLocks noChangeShapeType="1"/>
          </p:cNvSpPr>
          <p:nvPr/>
        </p:nvSpPr>
        <p:spPr bwMode="auto">
          <a:xfrm>
            <a:off x="1828800" y="49530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7766" name="Line 6"/>
          <p:cNvSpPr>
            <a:spLocks noChangeShapeType="1"/>
          </p:cNvSpPr>
          <p:nvPr/>
        </p:nvSpPr>
        <p:spPr bwMode="auto">
          <a:xfrm flipV="1">
            <a:off x="2133600" y="49530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7767" name="Rectangle 7"/>
          <p:cNvSpPr>
            <a:spLocks noChangeArrowheads="1"/>
          </p:cNvSpPr>
          <p:nvPr/>
        </p:nvSpPr>
        <p:spPr bwMode="auto">
          <a:xfrm>
            <a:off x="2819400" y="2971800"/>
            <a:ext cx="762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7768" name="Line 8"/>
          <p:cNvSpPr>
            <a:spLocks noChangeShapeType="1"/>
          </p:cNvSpPr>
          <p:nvPr/>
        </p:nvSpPr>
        <p:spPr bwMode="auto">
          <a:xfrm>
            <a:off x="2438400" y="3886200"/>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7769" name="Line 9"/>
          <p:cNvSpPr>
            <a:spLocks noChangeShapeType="1"/>
          </p:cNvSpPr>
          <p:nvPr/>
        </p:nvSpPr>
        <p:spPr bwMode="auto">
          <a:xfrm flipV="1">
            <a:off x="3048000" y="3352800"/>
            <a:ext cx="609600" cy="381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7770" name="Rectangle 10"/>
          <p:cNvSpPr>
            <a:spLocks noChangeArrowheads="1"/>
          </p:cNvSpPr>
          <p:nvPr/>
        </p:nvSpPr>
        <p:spPr bwMode="auto">
          <a:xfrm>
            <a:off x="3886200" y="4495800"/>
            <a:ext cx="76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7771" name="Line 11"/>
          <p:cNvSpPr>
            <a:spLocks noChangeShapeType="1"/>
          </p:cNvSpPr>
          <p:nvPr/>
        </p:nvSpPr>
        <p:spPr bwMode="auto">
          <a:xfrm>
            <a:off x="3505200" y="4725988"/>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7772" name="Line 12"/>
          <p:cNvSpPr>
            <a:spLocks noChangeShapeType="1"/>
          </p:cNvSpPr>
          <p:nvPr/>
        </p:nvSpPr>
        <p:spPr bwMode="auto">
          <a:xfrm flipH="1">
            <a:off x="4038600" y="4133850"/>
            <a:ext cx="304800" cy="28575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7773" name="Rectangle 13"/>
          <p:cNvSpPr>
            <a:spLocks noChangeArrowheads="1"/>
          </p:cNvSpPr>
          <p:nvPr/>
        </p:nvSpPr>
        <p:spPr bwMode="auto">
          <a:xfrm>
            <a:off x="4957763" y="2667000"/>
            <a:ext cx="1371600" cy="2286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7774" name="AutoShape 14"/>
          <p:cNvSpPr>
            <a:spLocks noChangeArrowheads="1"/>
          </p:cNvSpPr>
          <p:nvPr/>
        </p:nvSpPr>
        <p:spPr bwMode="auto">
          <a:xfrm rot="16200000">
            <a:off x="4614863" y="2547937"/>
            <a:ext cx="223838" cy="461963"/>
          </a:xfrm>
          <a:prstGeom prst="triangle">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17775" name="Picture 15" descr="photo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178050"/>
            <a:ext cx="2095500" cy="1174750"/>
          </a:xfrm>
          <a:prstGeom prst="rect">
            <a:avLst/>
          </a:prstGeom>
          <a:noFill/>
          <a:extLst>
            <a:ext uri="{909E8E84-426E-40DD-AFC4-6F175D3DCCD1}">
              <a14:hiddenFill xmlns:a14="http://schemas.microsoft.com/office/drawing/2010/main">
                <a:solidFill>
                  <a:srgbClr val="FFFFFF"/>
                </a:solidFill>
              </a14:hiddenFill>
            </a:ext>
          </a:extLst>
        </p:spPr>
      </p:pic>
      <p:sp>
        <p:nvSpPr>
          <p:cNvPr id="117776" name="Freeform 16"/>
          <p:cNvSpPr>
            <a:spLocks/>
          </p:cNvSpPr>
          <p:nvPr/>
        </p:nvSpPr>
        <p:spPr bwMode="auto">
          <a:xfrm>
            <a:off x="2819400" y="2667000"/>
            <a:ext cx="2667000" cy="2057400"/>
          </a:xfrm>
          <a:custGeom>
            <a:avLst/>
            <a:gdLst>
              <a:gd name="T0" fmla="*/ 0 w 1872"/>
              <a:gd name="T1" fmla="*/ 1344 h 1488"/>
              <a:gd name="T2" fmla="*/ 624 w 1872"/>
              <a:gd name="T3" fmla="*/ 864 h 1488"/>
              <a:gd name="T4" fmla="*/ 1632 w 1872"/>
              <a:gd name="T5" fmla="*/ 96 h 1488"/>
              <a:gd name="T6" fmla="*/ 1632 w 1872"/>
              <a:gd name="T7" fmla="*/ 288 h 1488"/>
              <a:gd name="T8" fmla="*/ 192 w 1872"/>
              <a:gd name="T9" fmla="*/ 1488 h 1488"/>
            </a:gdLst>
            <a:ahLst/>
            <a:cxnLst>
              <a:cxn ang="0">
                <a:pos x="T0" y="T1"/>
              </a:cxn>
              <a:cxn ang="0">
                <a:pos x="T2" y="T3"/>
              </a:cxn>
              <a:cxn ang="0">
                <a:pos x="T4" y="T5"/>
              </a:cxn>
              <a:cxn ang="0">
                <a:pos x="T6" y="T7"/>
              </a:cxn>
              <a:cxn ang="0">
                <a:pos x="T8" y="T9"/>
              </a:cxn>
            </a:cxnLst>
            <a:rect l="0" t="0" r="r" b="b"/>
            <a:pathLst>
              <a:path w="1872" h="1488">
                <a:moveTo>
                  <a:pt x="0" y="1344"/>
                </a:moveTo>
                <a:cubicBezTo>
                  <a:pt x="176" y="1208"/>
                  <a:pt x="352" y="1072"/>
                  <a:pt x="624" y="864"/>
                </a:cubicBezTo>
                <a:cubicBezTo>
                  <a:pt x="896" y="656"/>
                  <a:pt x="1464" y="192"/>
                  <a:pt x="1632" y="96"/>
                </a:cubicBezTo>
                <a:cubicBezTo>
                  <a:pt x="1800" y="0"/>
                  <a:pt x="1872" y="56"/>
                  <a:pt x="1632" y="288"/>
                </a:cubicBezTo>
                <a:cubicBezTo>
                  <a:pt x="1392" y="520"/>
                  <a:pt x="792" y="1004"/>
                  <a:pt x="192" y="1488"/>
                </a:cubicBezTo>
              </a:path>
            </a:pathLst>
          </a:custGeom>
          <a:noFill/>
          <a:ln w="12700" cap="flat">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17777" name="Picture 17" descr="j0283775"/>
          <p:cNvPicPr>
            <a:picLocks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65300" y="4475163"/>
            <a:ext cx="1582738" cy="1023937"/>
          </a:xfr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117778" name="AutoShape 18"/>
          <p:cNvSpPr>
            <a:spLocks noChangeArrowheads="1"/>
          </p:cNvSpPr>
          <p:nvPr/>
        </p:nvSpPr>
        <p:spPr bwMode="auto">
          <a:xfrm>
            <a:off x="3048000" y="4800600"/>
            <a:ext cx="457200" cy="533400"/>
          </a:xfrm>
          <a:prstGeom prst="curvedLeftArrow">
            <a:avLst>
              <a:gd name="adj1" fmla="val 23333"/>
              <a:gd name="adj2" fmla="val 46667"/>
              <a:gd name="adj3" fmla="val 33333"/>
            </a:avLst>
          </a:prstGeom>
          <a:solidFill>
            <a:srgbClr val="FF99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7779" name="Text Box 19"/>
          <p:cNvSpPr txBox="1">
            <a:spLocks noChangeArrowheads="1"/>
          </p:cNvSpPr>
          <p:nvPr/>
        </p:nvSpPr>
        <p:spPr bwMode="auto">
          <a:xfrm>
            <a:off x="2154238" y="3113088"/>
            <a:ext cx="5603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x-none" sz="1800"/>
              <a:t>Tx</a:t>
            </a:r>
          </a:p>
        </p:txBody>
      </p:sp>
      <p:sp>
        <p:nvSpPr>
          <p:cNvPr id="117780" name="Text Box 20"/>
          <p:cNvSpPr txBox="1">
            <a:spLocks noChangeArrowheads="1"/>
          </p:cNvSpPr>
          <p:nvPr/>
        </p:nvSpPr>
        <p:spPr bwMode="auto">
          <a:xfrm>
            <a:off x="4351338" y="434975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x-none" sz="1800"/>
              <a:t>Rx</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131763" y="1449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grpSp>
        <p:nvGrpSpPr>
          <p:cNvPr id="125955" name="Group 3"/>
          <p:cNvGrpSpPr>
            <a:grpSpLocks/>
          </p:cNvGrpSpPr>
          <p:nvPr/>
        </p:nvGrpSpPr>
        <p:grpSpPr bwMode="auto">
          <a:xfrm>
            <a:off x="131763" y="1449388"/>
            <a:ext cx="6940550" cy="1066800"/>
            <a:chOff x="0" y="0"/>
            <a:chExt cx="4372" cy="672"/>
          </a:xfrm>
        </p:grpSpPr>
        <p:sp>
          <p:nvSpPr>
            <p:cNvPr id="125956" name="Rectangle 4"/>
            <p:cNvSpPr>
              <a:spLocks noChangeArrowheads="1"/>
            </p:cNvSpPr>
            <p:nvPr/>
          </p:nvSpPr>
          <p:spPr bwMode="auto">
            <a:xfrm>
              <a:off x="0" y="0"/>
              <a:ext cx="964"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r>
                <a:rPr lang="en-US" altLang="x-none">
                  <a:latin typeface="Times New Roman" charset="0"/>
                </a:rPr>
                <a:t>  </a:t>
              </a:r>
              <a:r>
                <a:rPr lang="en-US" altLang="x-none" sz="6400">
                  <a:latin typeface="Times New Roman" charset="0"/>
                </a:rPr>
                <a:t> </a:t>
              </a:r>
              <a:r>
                <a:rPr lang="en-US" altLang="x-none">
                  <a:latin typeface="Times New Roman" charset="0"/>
                </a:rPr>
                <a:t>             </a:t>
              </a:r>
            </a:p>
          </p:txBody>
        </p:sp>
        <p:sp>
          <p:nvSpPr>
            <p:cNvPr id="125957" name="Rectangle 5"/>
            <p:cNvSpPr>
              <a:spLocks noChangeArrowheads="1"/>
            </p:cNvSpPr>
            <p:nvPr/>
          </p:nvSpPr>
          <p:spPr bwMode="auto">
            <a:xfrm>
              <a:off x="964" y="0"/>
              <a:ext cx="2444"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r>
                <a:rPr lang="en-US" altLang="x-none">
                  <a:latin typeface="Times New Roman" charset="0"/>
                </a:rPr>
                <a:t>  </a:t>
              </a:r>
              <a:r>
                <a:rPr lang="en-US" altLang="x-none" sz="3600">
                  <a:latin typeface="Times New Roman" charset="0"/>
                </a:rPr>
                <a:t> </a:t>
              </a:r>
              <a:r>
                <a:rPr lang="en-US" altLang="x-none">
                  <a:latin typeface="Times New Roman" charset="0"/>
                </a:rPr>
                <a:t>                                             </a:t>
              </a:r>
            </a:p>
          </p:txBody>
        </p:sp>
        <p:sp>
          <p:nvSpPr>
            <p:cNvPr id="125958" name="Rectangle 6"/>
            <p:cNvSpPr>
              <a:spLocks noChangeArrowheads="1"/>
            </p:cNvSpPr>
            <p:nvPr/>
          </p:nvSpPr>
          <p:spPr bwMode="auto">
            <a:xfrm>
              <a:off x="3408" y="0"/>
              <a:ext cx="964"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r>
                <a:rPr lang="en-US" altLang="x-none">
                  <a:latin typeface="Times New Roman" charset="0"/>
                </a:rPr>
                <a:t>  </a:t>
              </a:r>
              <a:r>
                <a:rPr lang="en-US" altLang="x-none" sz="6400">
                  <a:latin typeface="Times New Roman" charset="0"/>
                </a:rPr>
                <a:t> </a:t>
              </a:r>
              <a:r>
                <a:rPr lang="en-US" altLang="x-none">
                  <a:latin typeface="Times New Roman" charset="0"/>
                </a:rPr>
                <a:t>             </a:t>
              </a:r>
            </a:p>
          </p:txBody>
        </p:sp>
      </p:grpSp>
      <p:pic>
        <p:nvPicPr>
          <p:cNvPr id="125959" name="Picture 7" descr="blank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76400"/>
            <a:ext cx="34290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25960" name="Picture 8" descr="blank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4022725"/>
            <a:ext cx="5086350" cy="11113"/>
          </a:xfrm>
          <a:prstGeom prst="rect">
            <a:avLst/>
          </a:prstGeom>
          <a:noFill/>
          <a:extLst>
            <a:ext uri="{909E8E84-426E-40DD-AFC4-6F175D3DCCD1}">
              <a14:hiddenFill xmlns:a14="http://schemas.microsoft.com/office/drawing/2010/main">
                <a:solidFill>
                  <a:srgbClr val="FFFFFF"/>
                </a:solidFill>
              </a14:hiddenFill>
            </a:ext>
          </a:extLst>
        </p:spPr>
      </p:pic>
      <p:sp>
        <p:nvSpPr>
          <p:cNvPr id="125961" name="Text Box 9"/>
          <p:cNvSpPr txBox="1">
            <a:spLocks noChangeArrowheads="1"/>
          </p:cNvSpPr>
          <p:nvPr/>
        </p:nvSpPr>
        <p:spPr bwMode="auto">
          <a:xfrm>
            <a:off x="381000" y="685800"/>
            <a:ext cx="8382000" cy="472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x-none" sz="2800" b="1"/>
              <a:t>Radars work by…</a:t>
            </a:r>
          </a:p>
          <a:p>
            <a:pPr eaLnBrk="1" hangingPunct="1"/>
            <a:endParaRPr lang="en-US" altLang="x-none" sz="2800" b="1"/>
          </a:p>
          <a:p>
            <a:pPr eaLnBrk="1" hangingPunct="1"/>
            <a:r>
              <a:rPr lang="en-US" altLang="x-none" sz="2800" b="1">
                <a:solidFill>
                  <a:schemeClr val="hlink"/>
                </a:solidFill>
              </a:rPr>
              <a:t>Transmitting microwave pulses….</a:t>
            </a:r>
          </a:p>
          <a:p>
            <a:pPr eaLnBrk="1" hangingPunct="1"/>
            <a:endParaRPr lang="en-US" altLang="x-none" sz="2800" b="1">
              <a:solidFill>
                <a:schemeClr val="hlink"/>
              </a:solidFill>
            </a:endParaRPr>
          </a:p>
          <a:p>
            <a:pPr eaLnBrk="1" hangingPunct="1"/>
            <a:r>
              <a:rPr lang="en-US" altLang="x-none" sz="2800" b="1">
                <a:solidFill>
                  <a:schemeClr val="hlink"/>
                </a:solidFill>
              </a:rPr>
              <a:t>and measuring the …</a:t>
            </a:r>
          </a:p>
          <a:p>
            <a:pPr lvl="2" eaLnBrk="1" hangingPunct="1">
              <a:buFontTx/>
              <a:buChar char="•"/>
            </a:pPr>
            <a:r>
              <a:rPr lang="en-US" altLang="x-none" sz="2800" b="1">
                <a:solidFill>
                  <a:srgbClr val="FF0066"/>
                </a:solidFill>
              </a:rPr>
              <a:t>Time delay (range)</a:t>
            </a:r>
            <a:endParaRPr lang="en-US" altLang="x-none" sz="4000" b="1">
              <a:solidFill>
                <a:schemeClr val="hlink"/>
              </a:solidFill>
            </a:endParaRPr>
          </a:p>
          <a:p>
            <a:pPr lvl="2" eaLnBrk="1" hangingPunct="1">
              <a:buFontTx/>
              <a:buChar char="•"/>
            </a:pPr>
            <a:r>
              <a:rPr lang="en-US" altLang="x-none" sz="2800" b="1">
                <a:solidFill>
                  <a:srgbClr val="FF0066"/>
                </a:solidFill>
              </a:rPr>
              <a:t>Amplitude</a:t>
            </a:r>
            <a:endParaRPr lang="en-US" altLang="x-none" sz="4000" b="1">
              <a:solidFill>
                <a:srgbClr val="FF0066"/>
              </a:solidFill>
            </a:endParaRPr>
          </a:p>
          <a:p>
            <a:pPr lvl="2" eaLnBrk="1" hangingPunct="1">
              <a:buFontTx/>
              <a:buChar char="•"/>
            </a:pPr>
            <a:r>
              <a:rPr lang="en-US" altLang="x-none" sz="2800" b="1">
                <a:solidFill>
                  <a:srgbClr val="FF0066"/>
                </a:solidFill>
              </a:rPr>
              <a:t>Frequency</a:t>
            </a:r>
            <a:endParaRPr lang="en-US" altLang="x-none" sz="4000" b="1">
              <a:solidFill>
                <a:srgbClr val="FF0066"/>
              </a:solidFill>
            </a:endParaRPr>
          </a:p>
          <a:p>
            <a:pPr lvl="2" eaLnBrk="1" hangingPunct="1">
              <a:buFontTx/>
              <a:buChar char="•"/>
            </a:pPr>
            <a:r>
              <a:rPr lang="en-US" altLang="x-none" sz="2800" b="1">
                <a:solidFill>
                  <a:srgbClr val="FF0066"/>
                </a:solidFill>
              </a:rPr>
              <a:t>Polarization</a:t>
            </a:r>
            <a:endParaRPr lang="en-US" altLang="x-none" sz="4000" b="1">
              <a:solidFill>
                <a:srgbClr val="FF0066"/>
              </a:solidFill>
            </a:endParaRPr>
          </a:p>
          <a:p>
            <a:pPr eaLnBrk="1" hangingPunct="1"/>
            <a:endParaRPr lang="en-US" altLang="x-none" b="1">
              <a:solidFill>
                <a:srgbClr val="FF0066"/>
              </a:solidFill>
            </a:endParaRPr>
          </a:p>
          <a:p>
            <a:pPr eaLnBrk="1" hangingPunct="1"/>
            <a:r>
              <a:rPr lang="en-US" altLang="x-none" sz="2800" b="1">
                <a:solidFill>
                  <a:schemeClr val="hlink"/>
                </a:solidFill>
              </a:rPr>
              <a:t>… of the </a:t>
            </a:r>
            <a:r>
              <a:rPr lang="en-US" altLang="x-none" sz="2800" b="1" i="1">
                <a:solidFill>
                  <a:schemeClr val="hlink"/>
                </a:solidFill>
              </a:rPr>
              <a:t>microwave echo in each range gate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iterate type="lt">
                                    <p:tmPct val="10000"/>
                                  </p:iterate>
                                  <p:childTnLst>
                                    <p:animEffect transition="out" filter="fade">
                                      <p:cBhvr>
                                        <p:cTn id="6" dur="500" tmFilter="0, 0; .2, .5; .8, .5; 1, 0"/>
                                        <p:tgtEl>
                                          <p:spTgt spid="125961">
                                            <p:txEl>
                                              <p:pRg st="5" end="5"/>
                                            </p:txEl>
                                          </p:spTgt>
                                        </p:tgtEl>
                                      </p:cBhvr>
                                    </p:animEffect>
                                    <p:animScale>
                                      <p:cBhvr>
                                        <p:cTn id="7" dur="250" autoRev="1" fill="hold"/>
                                        <p:tgtEl>
                                          <p:spTgt spid="125961">
                                            <p:txEl>
                                              <p:pRg st="5" end="5"/>
                                            </p:txEl>
                                          </p:spTgt>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25961">
                                            <p:txEl>
                                              <p:pRg st="6" end="6"/>
                                            </p:txEl>
                                          </p:spTgt>
                                        </p:tgtEl>
                                      </p:cBhvr>
                                    </p:animEffect>
                                    <p:animScale>
                                      <p:cBhvr>
                                        <p:cTn id="12" dur="250" autoRev="1" fill="hold"/>
                                        <p:tgtEl>
                                          <p:spTgt spid="125961">
                                            <p:txEl>
                                              <p:pRg st="6" end="6"/>
                                            </p:txEl>
                                          </p:spTgt>
                                        </p:tgtEl>
                                      </p:cBhvr>
                                      <p:by x="105000" y="105000"/>
                                    </p:animScale>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25961">
                                            <p:txEl>
                                              <p:pRg st="7" end="7"/>
                                            </p:txEl>
                                          </p:spTgt>
                                        </p:tgtEl>
                                      </p:cBhvr>
                                    </p:animEffect>
                                    <p:animScale>
                                      <p:cBhvr>
                                        <p:cTn id="17" dur="250" autoRev="1" fill="hold"/>
                                        <p:tgtEl>
                                          <p:spTgt spid="125961">
                                            <p:txEl>
                                              <p:pRg st="7" end="7"/>
                                            </p:txEl>
                                          </p:spTgt>
                                        </p:tgtEl>
                                      </p:cBhvr>
                                      <p:by x="105000" y="105000"/>
                                    </p:animScale>
                                  </p:childTnLst>
                                </p:cTn>
                              </p:par>
                            </p:childTnLst>
                          </p:cTn>
                        </p:par>
                      </p:childTnLst>
                    </p:cTn>
                  </p:par>
                  <p:par>
                    <p:cTn id="18" fill="hold" nodeType="clickPar">
                      <p:stCondLst>
                        <p:cond delay="indefinite"/>
                      </p:stCondLst>
                      <p:childTnLst>
                        <p:par>
                          <p:cTn id="19" fill="hold" nodeType="withGroup">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25961">
                                            <p:txEl>
                                              <p:pRg st="8" end="8"/>
                                            </p:txEl>
                                          </p:spTgt>
                                        </p:tgtEl>
                                      </p:cBhvr>
                                    </p:animEffect>
                                    <p:animScale>
                                      <p:cBhvr>
                                        <p:cTn id="22" dur="250" autoRev="1" fill="hold"/>
                                        <p:tgtEl>
                                          <p:spTgt spid="125961">
                                            <p:txEl>
                                              <p:pRg st="8" end="8"/>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ltLang="x-none"/>
              <a:t>Target Spatial Orientation</a:t>
            </a:r>
            <a:endParaRPr lang="en-US" altLang="x-none" sz="1600"/>
          </a:p>
        </p:txBody>
      </p:sp>
      <p:sp>
        <p:nvSpPr>
          <p:cNvPr id="136195" name="Rectangle 3"/>
          <p:cNvSpPr>
            <a:spLocks noChangeArrowheads="1"/>
          </p:cNvSpPr>
          <p:nvPr/>
        </p:nvSpPr>
        <p:spPr bwMode="auto">
          <a:xfrm>
            <a:off x="2819400" y="2971800"/>
            <a:ext cx="762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196" name="Line 4"/>
          <p:cNvSpPr>
            <a:spLocks noChangeShapeType="1"/>
          </p:cNvSpPr>
          <p:nvPr/>
        </p:nvSpPr>
        <p:spPr bwMode="auto">
          <a:xfrm>
            <a:off x="2438400" y="3886200"/>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197" name="Line 5"/>
          <p:cNvSpPr>
            <a:spLocks noChangeShapeType="1"/>
          </p:cNvSpPr>
          <p:nvPr/>
        </p:nvSpPr>
        <p:spPr bwMode="auto">
          <a:xfrm flipV="1">
            <a:off x="3048000" y="3352800"/>
            <a:ext cx="609600" cy="381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198" name="Rectangle 6"/>
          <p:cNvSpPr>
            <a:spLocks noChangeArrowheads="1"/>
          </p:cNvSpPr>
          <p:nvPr/>
        </p:nvSpPr>
        <p:spPr bwMode="auto">
          <a:xfrm>
            <a:off x="3886200" y="4495800"/>
            <a:ext cx="76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199" name="Line 7"/>
          <p:cNvSpPr>
            <a:spLocks noChangeShapeType="1"/>
          </p:cNvSpPr>
          <p:nvPr/>
        </p:nvSpPr>
        <p:spPr bwMode="auto">
          <a:xfrm>
            <a:off x="3505200" y="4725988"/>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200" name="Line 8"/>
          <p:cNvSpPr>
            <a:spLocks noChangeShapeType="1"/>
          </p:cNvSpPr>
          <p:nvPr/>
        </p:nvSpPr>
        <p:spPr bwMode="auto">
          <a:xfrm flipH="1">
            <a:off x="4038600" y="4133850"/>
            <a:ext cx="304800" cy="28575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201" name="Line 9"/>
          <p:cNvSpPr>
            <a:spLocks noChangeShapeType="1"/>
          </p:cNvSpPr>
          <p:nvPr/>
        </p:nvSpPr>
        <p:spPr bwMode="auto">
          <a:xfrm flipV="1">
            <a:off x="2819400" y="2743200"/>
            <a:ext cx="2438400" cy="1905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202" name="Text Box 10"/>
          <p:cNvSpPr txBox="1">
            <a:spLocks noChangeArrowheads="1"/>
          </p:cNvSpPr>
          <p:nvPr/>
        </p:nvSpPr>
        <p:spPr bwMode="auto">
          <a:xfrm>
            <a:off x="1836738" y="1981200"/>
            <a:ext cx="214153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x-none" sz="2800"/>
              <a:t>Polarization </a:t>
            </a:r>
          </a:p>
          <a:p>
            <a:pPr algn="ctr" eaLnBrk="1" hangingPunct="1"/>
            <a:r>
              <a:rPr lang="en-US" altLang="x-none" sz="2800"/>
              <a:t>P</a:t>
            </a:r>
            <a:r>
              <a:rPr lang="en-US" altLang="x-none" sz="2800" baseline="-25000"/>
              <a:t>t </a:t>
            </a:r>
          </a:p>
        </p:txBody>
      </p:sp>
      <p:sp>
        <p:nvSpPr>
          <p:cNvPr id="136203" name="Text Box 11"/>
          <p:cNvSpPr txBox="1">
            <a:spLocks noChangeArrowheads="1"/>
          </p:cNvSpPr>
          <p:nvPr/>
        </p:nvSpPr>
        <p:spPr bwMode="auto">
          <a:xfrm>
            <a:off x="3443288" y="4768850"/>
            <a:ext cx="20415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x-none" sz="2800"/>
              <a:t>Polarization</a:t>
            </a:r>
          </a:p>
          <a:p>
            <a:pPr algn="ctr" eaLnBrk="1" hangingPunct="1"/>
            <a:r>
              <a:rPr lang="en-US" altLang="x-none" sz="2800"/>
              <a:t>P</a:t>
            </a:r>
            <a:r>
              <a:rPr lang="en-US" altLang="x-none" sz="2800" baseline="-25000"/>
              <a:t>s</a:t>
            </a:r>
          </a:p>
        </p:txBody>
      </p:sp>
      <p:sp>
        <p:nvSpPr>
          <p:cNvPr id="136204" name="Oval 12"/>
          <p:cNvSpPr>
            <a:spLocks noChangeArrowheads="1"/>
          </p:cNvSpPr>
          <p:nvPr/>
        </p:nvSpPr>
        <p:spPr bwMode="auto">
          <a:xfrm>
            <a:off x="5257800" y="2514600"/>
            <a:ext cx="152400" cy="1524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05" name="Text Box 13"/>
          <p:cNvSpPr txBox="1">
            <a:spLocks noChangeArrowheads="1"/>
          </p:cNvSpPr>
          <p:nvPr/>
        </p:nvSpPr>
        <p:spPr bwMode="auto">
          <a:xfrm>
            <a:off x="7010400" y="1462088"/>
            <a:ext cx="1530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x-none" sz="1800" b="1">
                <a:solidFill>
                  <a:srgbClr val="FF0066"/>
                </a:solidFill>
              </a:rPr>
              <a:t>Large Drops</a:t>
            </a:r>
          </a:p>
        </p:txBody>
      </p:sp>
      <p:sp>
        <p:nvSpPr>
          <p:cNvPr id="136206" name="Text Box 14"/>
          <p:cNvSpPr txBox="1">
            <a:spLocks noChangeArrowheads="1"/>
          </p:cNvSpPr>
          <p:nvPr/>
        </p:nvSpPr>
        <p:spPr bwMode="auto">
          <a:xfrm>
            <a:off x="5943600" y="2590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x-none" sz="1800" b="1">
                <a:solidFill>
                  <a:srgbClr val="FF0066"/>
                </a:solidFill>
              </a:rPr>
              <a:t>Small Drops</a:t>
            </a:r>
          </a:p>
        </p:txBody>
      </p:sp>
      <p:sp>
        <p:nvSpPr>
          <p:cNvPr id="136207" name="Line 15"/>
          <p:cNvSpPr>
            <a:spLocks noChangeShapeType="1"/>
          </p:cNvSpPr>
          <p:nvPr/>
        </p:nvSpPr>
        <p:spPr bwMode="auto">
          <a:xfrm>
            <a:off x="2743200" y="25146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208" name="Line 16"/>
          <p:cNvSpPr>
            <a:spLocks noChangeShapeType="1"/>
          </p:cNvSpPr>
          <p:nvPr/>
        </p:nvSpPr>
        <p:spPr bwMode="auto">
          <a:xfrm>
            <a:off x="4267200" y="52578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209" name="Oval 17"/>
          <p:cNvSpPr>
            <a:spLocks noChangeArrowheads="1"/>
          </p:cNvSpPr>
          <p:nvPr/>
        </p:nvSpPr>
        <p:spPr bwMode="auto">
          <a:xfrm>
            <a:off x="5105400" y="2590800"/>
            <a:ext cx="152400" cy="1524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10" name="Oval 18"/>
          <p:cNvSpPr>
            <a:spLocks noChangeArrowheads="1"/>
          </p:cNvSpPr>
          <p:nvPr/>
        </p:nvSpPr>
        <p:spPr bwMode="auto">
          <a:xfrm>
            <a:off x="5334000" y="2743200"/>
            <a:ext cx="152400" cy="1524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11" name="Oval 19"/>
          <p:cNvSpPr>
            <a:spLocks noChangeArrowheads="1"/>
          </p:cNvSpPr>
          <p:nvPr/>
        </p:nvSpPr>
        <p:spPr bwMode="auto">
          <a:xfrm>
            <a:off x="5410200" y="2133600"/>
            <a:ext cx="152400" cy="1524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12" name="Oval 20"/>
          <p:cNvSpPr>
            <a:spLocks noChangeArrowheads="1"/>
          </p:cNvSpPr>
          <p:nvPr/>
        </p:nvSpPr>
        <p:spPr bwMode="auto">
          <a:xfrm>
            <a:off x="5334000" y="2286000"/>
            <a:ext cx="152400" cy="1524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13" name="Oval 21"/>
          <p:cNvSpPr>
            <a:spLocks noChangeArrowheads="1"/>
          </p:cNvSpPr>
          <p:nvPr/>
        </p:nvSpPr>
        <p:spPr bwMode="auto">
          <a:xfrm>
            <a:off x="5562600" y="2362200"/>
            <a:ext cx="152400" cy="1524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14" name="Oval 22"/>
          <p:cNvSpPr>
            <a:spLocks noChangeArrowheads="1"/>
          </p:cNvSpPr>
          <p:nvPr/>
        </p:nvSpPr>
        <p:spPr bwMode="auto">
          <a:xfrm>
            <a:off x="5410200" y="2667000"/>
            <a:ext cx="152400" cy="1524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15" name="Oval 23"/>
          <p:cNvSpPr>
            <a:spLocks noChangeArrowheads="1"/>
          </p:cNvSpPr>
          <p:nvPr/>
        </p:nvSpPr>
        <p:spPr bwMode="auto">
          <a:xfrm>
            <a:off x="5638800" y="2667000"/>
            <a:ext cx="152400" cy="1524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16" name="Oval 24"/>
          <p:cNvSpPr>
            <a:spLocks noChangeArrowheads="1"/>
          </p:cNvSpPr>
          <p:nvPr/>
        </p:nvSpPr>
        <p:spPr bwMode="auto">
          <a:xfrm>
            <a:off x="5486400" y="2438400"/>
            <a:ext cx="152400" cy="1524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17" name="Oval 25"/>
          <p:cNvSpPr>
            <a:spLocks noChangeArrowheads="1"/>
          </p:cNvSpPr>
          <p:nvPr/>
        </p:nvSpPr>
        <p:spPr bwMode="auto">
          <a:xfrm>
            <a:off x="5562600" y="2819400"/>
            <a:ext cx="152400" cy="1524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18" name="Oval 26"/>
          <p:cNvSpPr>
            <a:spLocks noChangeArrowheads="1"/>
          </p:cNvSpPr>
          <p:nvPr/>
        </p:nvSpPr>
        <p:spPr bwMode="auto">
          <a:xfrm>
            <a:off x="5791200" y="2819400"/>
            <a:ext cx="152400" cy="1524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19" name="Oval 27"/>
          <p:cNvSpPr>
            <a:spLocks noChangeArrowheads="1"/>
          </p:cNvSpPr>
          <p:nvPr/>
        </p:nvSpPr>
        <p:spPr bwMode="auto">
          <a:xfrm>
            <a:off x="5486400" y="2971800"/>
            <a:ext cx="152400" cy="1524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20" name="Oval 28"/>
          <p:cNvSpPr>
            <a:spLocks noChangeArrowheads="1"/>
          </p:cNvSpPr>
          <p:nvPr/>
        </p:nvSpPr>
        <p:spPr bwMode="auto">
          <a:xfrm>
            <a:off x="4876800" y="2362200"/>
            <a:ext cx="152400" cy="1524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21" name="Oval 29"/>
          <p:cNvSpPr>
            <a:spLocks noChangeArrowheads="1"/>
          </p:cNvSpPr>
          <p:nvPr/>
        </p:nvSpPr>
        <p:spPr bwMode="auto">
          <a:xfrm>
            <a:off x="5105400" y="2362200"/>
            <a:ext cx="152400" cy="1524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22" name="Oval 30"/>
          <p:cNvSpPr>
            <a:spLocks noChangeArrowheads="1"/>
          </p:cNvSpPr>
          <p:nvPr/>
        </p:nvSpPr>
        <p:spPr bwMode="auto">
          <a:xfrm>
            <a:off x="4953000" y="2133600"/>
            <a:ext cx="152400" cy="1524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23" name="Oval 31"/>
          <p:cNvSpPr>
            <a:spLocks noChangeArrowheads="1"/>
          </p:cNvSpPr>
          <p:nvPr/>
        </p:nvSpPr>
        <p:spPr bwMode="auto">
          <a:xfrm>
            <a:off x="5715000" y="2438400"/>
            <a:ext cx="152400" cy="1524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24" name="Oval 32"/>
          <p:cNvSpPr>
            <a:spLocks noChangeArrowheads="1"/>
          </p:cNvSpPr>
          <p:nvPr/>
        </p:nvSpPr>
        <p:spPr bwMode="auto">
          <a:xfrm>
            <a:off x="5257800" y="2971800"/>
            <a:ext cx="152400" cy="1524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25" name="Oval 33"/>
          <p:cNvSpPr>
            <a:spLocks noChangeArrowheads="1"/>
          </p:cNvSpPr>
          <p:nvPr/>
        </p:nvSpPr>
        <p:spPr bwMode="auto">
          <a:xfrm>
            <a:off x="5181600" y="2209800"/>
            <a:ext cx="152400" cy="1524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26" name="Oval 34"/>
          <p:cNvSpPr>
            <a:spLocks noChangeArrowheads="1"/>
          </p:cNvSpPr>
          <p:nvPr/>
        </p:nvSpPr>
        <p:spPr bwMode="auto">
          <a:xfrm>
            <a:off x="5791200" y="1447800"/>
            <a:ext cx="457200" cy="2286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27" name="Oval 35"/>
          <p:cNvSpPr>
            <a:spLocks noChangeArrowheads="1"/>
          </p:cNvSpPr>
          <p:nvPr/>
        </p:nvSpPr>
        <p:spPr bwMode="auto">
          <a:xfrm>
            <a:off x="5867400" y="1828800"/>
            <a:ext cx="381000" cy="2286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28" name="Oval 36"/>
          <p:cNvSpPr>
            <a:spLocks noChangeArrowheads="1"/>
          </p:cNvSpPr>
          <p:nvPr/>
        </p:nvSpPr>
        <p:spPr bwMode="auto">
          <a:xfrm>
            <a:off x="6553200" y="1905000"/>
            <a:ext cx="381000" cy="2286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29" name="Oval 37"/>
          <p:cNvSpPr>
            <a:spLocks noChangeArrowheads="1"/>
          </p:cNvSpPr>
          <p:nvPr/>
        </p:nvSpPr>
        <p:spPr bwMode="auto">
          <a:xfrm>
            <a:off x="6400800" y="1600200"/>
            <a:ext cx="457200" cy="2286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30" name="Oval 38"/>
          <p:cNvSpPr>
            <a:spLocks noChangeArrowheads="1"/>
          </p:cNvSpPr>
          <p:nvPr/>
        </p:nvSpPr>
        <p:spPr bwMode="auto">
          <a:xfrm>
            <a:off x="6248400" y="1295400"/>
            <a:ext cx="381000" cy="2286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31" name="Oval 39"/>
          <p:cNvSpPr>
            <a:spLocks noChangeArrowheads="1"/>
          </p:cNvSpPr>
          <p:nvPr/>
        </p:nvSpPr>
        <p:spPr bwMode="auto">
          <a:xfrm>
            <a:off x="6934200" y="1752600"/>
            <a:ext cx="381000" cy="2286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32" name="Oval 40"/>
          <p:cNvSpPr>
            <a:spLocks noChangeArrowheads="1"/>
          </p:cNvSpPr>
          <p:nvPr/>
        </p:nvSpPr>
        <p:spPr bwMode="auto">
          <a:xfrm>
            <a:off x="6629400" y="1371600"/>
            <a:ext cx="457200" cy="228600"/>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36233" name="Group 41"/>
          <p:cNvGrpSpPr>
            <a:grpSpLocks/>
          </p:cNvGrpSpPr>
          <p:nvPr/>
        </p:nvGrpSpPr>
        <p:grpSpPr bwMode="auto">
          <a:xfrm>
            <a:off x="6477000" y="4038600"/>
            <a:ext cx="2286000" cy="2682875"/>
            <a:chOff x="4176" y="2544"/>
            <a:chExt cx="1440" cy="1690"/>
          </a:xfrm>
        </p:grpSpPr>
        <p:sp>
          <p:nvSpPr>
            <p:cNvPr id="136234" name="Oval 42"/>
            <p:cNvSpPr>
              <a:spLocks noChangeArrowheads="1"/>
            </p:cNvSpPr>
            <p:nvPr/>
          </p:nvSpPr>
          <p:spPr bwMode="auto">
            <a:xfrm>
              <a:off x="4176" y="2544"/>
              <a:ext cx="1440" cy="816"/>
            </a:xfrm>
            <a:prstGeom prst="ellipse">
              <a:avLst/>
            </a:prstGeom>
            <a:gradFill rotWithShape="1">
              <a:gsLst>
                <a:gs pos="0">
                  <a:schemeClr val="bg1"/>
                </a:gs>
                <a:gs pos="100000">
                  <a:srgbClr val="33CCCC"/>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235" name="Line 43"/>
            <p:cNvSpPr>
              <a:spLocks noChangeShapeType="1"/>
            </p:cNvSpPr>
            <p:nvPr/>
          </p:nvSpPr>
          <p:spPr bwMode="auto">
            <a:xfrm>
              <a:off x="4896" y="2544"/>
              <a:ext cx="0" cy="81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236" name="Line 44"/>
            <p:cNvSpPr>
              <a:spLocks noChangeShapeType="1"/>
            </p:cNvSpPr>
            <p:nvPr/>
          </p:nvSpPr>
          <p:spPr bwMode="auto">
            <a:xfrm rot="5400000">
              <a:off x="4872" y="2232"/>
              <a:ext cx="0" cy="139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6237" name="Text Box 45"/>
            <p:cNvSpPr txBox="1">
              <a:spLocks noChangeArrowheads="1"/>
            </p:cNvSpPr>
            <p:nvPr/>
          </p:nvSpPr>
          <p:spPr bwMode="auto">
            <a:xfrm>
              <a:off x="4368" y="3600"/>
              <a:ext cx="1104"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x-none" sz="2000" b="1">
                  <a:solidFill>
                    <a:schemeClr val="bg1"/>
                  </a:solidFill>
                </a:rPr>
                <a:t>Closer look at Large drop</a:t>
              </a:r>
            </a:p>
          </p:txBody>
        </p:sp>
      </p:grpSp>
      <p:pic>
        <p:nvPicPr>
          <p:cNvPr id="136238" name="Picture 46" descr="j0283775"/>
          <p:cNvPicPr>
            <a:picLocks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36738" y="4752975"/>
            <a:ext cx="1511300" cy="976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6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altLang="x-none"/>
              <a:t>Example: Weather Echoes</a:t>
            </a:r>
            <a:endParaRPr lang="en-US" altLang="x-none" sz="1600"/>
          </a:p>
        </p:txBody>
      </p:sp>
      <p:sp>
        <p:nvSpPr>
          <p:cNvPr id="138243" name="Rectangle 3"/>
          <p:cNvSpPr>
            <a:spLocks noChangeArrowheads="1"/>
          </p:cNvSpPr>
          <p:nvPr/>
        </p:nvSpPr>
        <p:spPr bwMode="auto">
          <a:xfrm>
            <a:off x="457200" y="4572000"/>
            <a:ext cx="1371600" cy="914400"/>
          </a:xfrm>
          <a:prstGeom prst="rect">
            <a:avLst/>
          </a:prstGeom>
          <a:solidFill>
            <a:srgbClr val="FF99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x-none" sz="1800" b="1"/>
              <a:t>Microwave</a:t>
            </a:r>
          </a:p>
          <a:p>
            <a:pPr algn="ctr" eaLnBrk="1" hangingPunct="1"/>
            <a:r>
              <a:rPr lang="en-US" altLang="x-none" sz="1800" b="1"/>
              <a:t>Transmitter</a:t>
            </a:r>
          </a:p>
        </p:txBody>
      </p:sp>
      <p:sp>
        <p:nvSpPr>
          <p:cNvPr id="138244" name="Rectangle 4"/>
          <p:cNvSpPr>
            <a:spLocks noChangeArrowheads="1"/>
          </p:cNvSpPr>
          <p:nvPr/>
        </p:nvSpPr>
        <p:spPr bwMode="auto">
          <a:xfrm>
            <a:off x="1447800" y="5715000"/>
            <a:ext cx="1371600" cy="914400"/>
          </a:xfrm>
          <a:prstGeom prst="rect">
            <a:avLst/>
          </a:prstGeom>
          <a:solidFill>
            <a:srgbClr val="FF99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r>
              <a:rPr lang="en-US" altLang="x-none" sz="1800" b="1"/>
              <a:t>Receiver</a:t>
            </a:r>
          </a:p>
        </p:txBody>
      </p:sp>
      <p:sp>
        <p:nvSpPr>
          <p:cNvPr id="138245" name="Line 5"/>
          <p:cNvSpPr>
            <a:spLocks noChangeShapeType="1"/>
          </p:cNvSpPr>
          <p:nvPr/>
        </p:nvSpPr>
        <p:spPr bwMode="auto">
          <a:xfrm>
            <a:off x="1828800" y="49530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8246" name="Line 6"/>
          <p:cNvSpPr>
            <a:spLocks noChangeShapeType="1"/>
          </p:cNvSpPr>
          <p:nvPr/>
        </p:nvSpPr>
        <p:spPr bwMode="auto">
          <a:xfrm flipV="1">
            <a:off x="2133600" y="4953000"/>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38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981200"/>
            <a:ext cx="70485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8248" name="Oval 8"/>
          <p:cNvSpPr>
            <a:spLocks noChangeArrowheads="1"/>
          </p:cNvSpPr>
          <p:nvPr/>
        </p:nvSpPr>
        <p:spPr bwMode="auto">
          <a:xfrm>
            <a:off x="5334000" y="2362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49" name="Oval 9"/>
          <p:cNvSpPr>
            <a:spLocks noChangeArrowheads="1"/>
          </p:cNvSpPr>
          <p:nvPr/>
        </p:nvSpPr>
        <p:spPr bwMode="auto">
          <a:xfrm>
            <a:off x="5562600" y="25146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50" name="Oval 10"/>
          <p:cNvSpPr>
            <a:spLocks noChangeArrowheads="1"/>
          </p:cNvSpPr>
          <p:nvPr/>
        </p:nvSpPr>
        <p:spPr bwMode="auto">
          <a:xfrm>
            <a:off x="5334000" y="25908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51" name="Oval 11"/>
          <p:cNvSpPr>
            <a:spLocks noChangeArrowheads="1"/>
          </p:cNvSpPr>
          <p:nvPr/>
        </p:nvSpPr>
        <p:spPr bwMode="auto">
          <a:xfrm>
            <a:off x="5562600" y="2362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52" name="Oval 12"/>
          <p:cNvSpPr>
            <a:spLocks noChangeArrowheads="1"/>
          </p:cNvSpPr>
          <p:nvPr/>
        </p:nvSpPr>
        <p:spPr bwMode="auto">
          <a:xfrm>
            <a:off x="5791200" y="25146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53" name="Oval 13"/>
          <p:cNvSpPr>
            <a:spLocks noChangeArrowheads="1"/>
          </p:cNvSpPr>
          <p:nvPr/>
        </p:nvSpPr>
        <p:spPr bwMode="auto">
          <a:xfrm>
            <a:off x="5562600" y="25908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54" name="Oval 14"/>
          <p:cNvSpPr>
            <a:spLocks noChangeArrowheads="1"/>
          </p:cNvSpPr>
          <p:nvPr/>
        </p:nvSpPr>
        <p:spPr bwMode="auto">
          <a:xfrm>
            <a:off x="5486400" y="25908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55" name="Oval 15"/>
          <p:cNvSpPr>
            <a:spLocks noChangeArrowheads="1"/>
          </p:cNvSpPr>
          <p:nvPr/>
        </p:nvSpPr>
        <p:spPr bwMode="auto">
          <a:xfrm>
            <a:off x="5715000" y="2743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56" name="Oval 16"/>
          <p:cNvSpPr>
            <a:spLocks noChangeArrowheads="1"/>
          </p:cNvSpPr>
          <p:nvPr/>
        </p:nvSpPr>
        <p:spPr bwMode="auto">
          <a:xfrm>
            <a:off x="5486400" y="2819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57" name="Oval 17"/>
          <p:cNvSpPr>
            <a:spLocks noChangeArrowheads="1"/>
          </p:cNvSpPr>
          <p:nvPr/>
        </p:nvSpPr>
        <p:spPr bwMode="auto">
          <a:xfrm>
            <a:off x="5715000" y="25908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58" name="Oval 18"/>
          <p:cNvSpPr>
            <a:spLocks noChangeArrowheads="1"/>
          </p:cNvSpPr>
          <p:nvPr/>
        </p:nvSpPr>
        <p:spPr bwMode="auto">
          <a:xfrm>
            <a:off x="5943600" y="2743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59" name="Oval 19"/>
          <p:cNvSpPr>
            <a:spLocks noChangeArrowheads="1"/>
          </p:cNvSpPr>
          <p:nvPr/>
        </p:nvSpPr>
        <p:spPr bwMode="auto">
          <a:xfrm>
            <a:off x="5715000" y="2819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60" name="Oval 20"/>
          <p:cNvSpPr>
            <a:spLocks noChangeArrowheads="1"/>
          </p:cNvSpPr>
          <p:nvPr/>
        </p:nvSpPr>
        <p:spPr bwMode="auto">
          <a:xfrm>
            <a:off x="5562600" y="1981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61" name="Oval 21"/>
          <p:cNvSpPr>
            <a:spLocks noChangeArrowheads="1"/>
          </p:cNvSpPr>
          <p:nvPr/>
        </p:nvSpPr>
        <p:spPr bwMode="auto">
          <a:xfrm>
            <a:off x="5791200" y="21336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62" name="Oval 22"/>
          <p:cNvSpPr>
            <a:spLocks noChangeArrowheads="1"/>
          </p:cNvSpPr>
          <p:nvPr/>
        </p:nvSpPr>
        <p:spPr bwMode="auto">
          <a:xfrm>
            <a:off x="5562600" y="22098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63" name="Oval 23"/>
          <p:cNvSpPr>
            <a:spLocks noChangeArrowheads="1"/>
          </p:cNvSpPr>
          <p:nvPr/>
        </p:nvSpPr>
        <p:spPr bwMode="auto">
          <a:xfrm>
            <a:off x="5791200" y="1981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64" name="Oval 24"/>
          <p:cNvSpPr>
            <a:spLocks noChangeArrowheads="1"/>
          </p:cNvSpPr>
          <p:nvPr/>
        </p:nvSpPr>
        <p:spPr bwMode="auto">
          <a:xfrm>
            <a:off x="6019800" y="21336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65" name="Oval 25"/>
          <p:cNvSpPr>
            <a:spLocks noChangeArrowheads="1"/>
          </p:cNvSpPr>
          <p:nvPr/>
        </p:nvSpPr>
        <p:spPr bwMode="auto">
          <a:xfrm>
            <a:off x="5791200" y="22098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66" name="Oval 26"/>
          <p:cNvSpPr>
            <a:spLocks noChangeArrowheads="1"/>
          </p:cNvSpPr>
          <p:nvPr/>
        </p:nvSpPr>
        <p:spPr bwMode="auto">
          <a:xfrm>
            <a:off x="5715000" y="22098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67" name="Oval 27"/>
          <p:cNvSpPr>
            <a:spLocks noChangeArrowheads="1"/>
          </p:cNvSpPr>
          <p:nvPr/>
        </p:nvSpPr>
        <p:spPr bwMode="auto">
          <a:xfrm>
            <a:off x="5943600" y="2362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68" name="Oval 28"/>
          <p:cNvSpPr>
            <a:spLocks noChangeArrowheads="1"/>
          </p:cNvSpPr>
          <p:nvPr/>
        </p:nvSpPr>
        <p:spPr bwMode="auto">
          <a:xfrm>
            <a:off x="5715000" y="2438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69" name="Oval 29"/>
          <p:cNvSpPr>
            <a:spLocks noChangeArrowheads="1"/>
          </p:cNvSpPr>
          <p:nvPr/>
        </p:nvSpPr>
        <p:spPr bwMode="auto">
          <a:xfrm>
            <a:off x="5943600" y="22098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70" name="Oval 30"/>
          <p:cNvSpPr>
            <a:spLocks noChangeArrowheads="1"/>
          </p:cNvSpPr>
          <p:nvPr/>
        </p:nvSpPr>
        <p:spPr bwMode="auto">
          <a:xfrm>
            <a:off x="6172200" y="2362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71" name="Oval 31"/>
          <p:cNvSpPr>
            <a:spLocks noChangeArrowheads="1"/>
          </p:cNvSpPr>
          <p:nvPr/>
        </p:nvSpPr>
        <p:spPr bwMode="auto">
          <a:xfrm>
            <a:off x="5943600" y="2438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72" name="Oval 32"/>
          <p:cNvSpPr>
            <a:spLocks noChangeArrowheads="1"/>
          </p:cNvSpPr>
          <p:nvPr/>
        </p:nvSpPr>
        <p:spPr bwMode="auto">
          <a:xfrm>
            <a:off x="5715000" y="2362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73" name="Oval 33"/>
          <p:cNvSpPr>
            <a:spLocks noChangeArrowheads="1"/>
          </p:cNvSpPr>
          <p:nvPr/>
        </p:nvSpPr>
        <p:spPr bwMode="auto">
          <a:xfrm>
            <a:off x="5943600" y="25146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74" name="Oval 34"/>
          <p:cNvSpPr>
            <a:spLocks noChangeArrowheads="1"/>
          </p:cNvSpPr>
          <p:nvPr/>
        </p:nvSpPr>
        <p:spPr bwMode="auto">
          <a:xfrm>
            <a:off x="5715000" y="25908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75" name="Oval 35"/>
          <p:cNvSpPr>
            <a:spLocks noChangeArrowheads="1"/>
          </p:cNvSpPr>
          <p:nvPr/>
        </p:nvSpPr>
        <p:spPr bwMode="auto">
          <a:xfrm>
            <a:off x="5943600" y="2362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76" name="Oval 36"/>
          <p:cNvSpPr>
            <a:spLocks noChangeArrowheads="1"/>
          </p:cNvSpPr>
          <p:nvPr/>
        </p:nvSpPr>
        <p:spPr bwMode="auto">
          <a:xfrm>
            <a:off x="6172200" y="25146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77" name="Oval 37"/>
          <p:cNvSpPr>
            <a:spLocks noChangeArrowheads="1"/>
          </p:cNvSpPr>
          <p:nvPr/>
        </p:nvSpPr>
        <p:spPr bwMode="auto">
          <a:xfrm>
            <a:off x="5943600" y="25908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78" name="Oval 38"/>
          <p:cNvSpPr>
            <a:spLocks noChangeArrowheads="1"/>
          </p:cNvSpPr>
          <p:nvPr/>
        </p:nvSpPr>
        <p:spPr bwMode="auto">
          <a:xfrm>
            <a:off x="5867400" y="25908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79" name="Oval 39"/>
          <p:cNvSpPr>
            <a:spLocks noChangeArrowheads="1"/>
          </p:cNvSpPr>
          <p:nvPr/>
        </p:nvSpPr>
        <p:spPr bwMode="auto">
          <a:xfrm>
            <a:off x="6096000" y="2743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80" name="Oval 40"/>
          <p:cNvSpPr>
            <a:spLocks noChangeArrowheads="1"/>
          </p:cNvSpPr>
          <p:nvPr/>
        </p:nvSpPr>
        <p:spPr bwMode="auto">
          <a:xfrm>
            <a:off x="5867400" y="2819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81" name="Oval 41"/>
          <p:cNvSpPr>
            <a:spLocks noChangeArrowheads="1"/>
          </p:cNvSpPr>
          <p:nvPr/>
        </p:nvSpPr>
        <p:spPr bwMode="auto">
          <a:xfrm>
            <a:off x="6096000" y="25908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82" name="Oval 42"/>
          <p:cNvSpPr>
            <a:spLocks noChangeArrowheads="1"/>
          </p:cNvSpPr>
          <p:nvPr/>
        </p:nvSpPr>
        <p:spPr bwMode="auto">
          <a:xfrm>
            <a:off x="6324600" y="2743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83" name="Oval 43"/>
          <p:cNvSpPr>
            <a:spLocks noChangeArrowheads="1"/>
          </p:cNvSpPr>
          <p:nvPr/>
        </p:nvSpPr>
        <p:spPr bwMode="auto">
          <a:xfrm>
            <a:off x="6096000" y="28194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84" name="Rectangle 44"/>
          <p:cNvSpPr>
            <a:spLocks noChangeArrowheads="1"/>
          </p:cNvSpPr>
          <p:nvPr/>
        </p:nvSpPr>
        <p:spPr bwMode="auto">
          <a:xfrm>
            <a:off x="2819400" y="2971800"/>
            <a:ext cx="762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85" name="Line 45"/>
          <p:cNvSpPr>
            <a:spLocks noChangeShapeType="1"/>
          </p:cNvSpPr>
          <p:nvPr/>
        </p:nvSpPr>
        <p:spPr bwMode="auto">
          <a:xfrm>
            <a:off x="2438400" y="3886200"/>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8286" name="Line 46"/>
          <p:cNvSpPr>
            <a:spLocks noChangeShapeType="1"/>
          </p:cNvSpPr>
          <p:nvPr/>
        </p:nvSpPr>
        <p:spPr bwMode="auto">
          <a:xfrm flipV="1">
            <a:off x="3048000" y="3352800"/>
            <a:ext cx="609600" cy="381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8287" name="Rectangle 47"/>
          <p:cNvSpPr>
            <a:spLocks noChangeArrowheads="1"/>
          </p:cNvSpPr>
          <p:nvPr/>
        </p:nvSpPr>
        <p:spPr bwMode="auto">
          <a:xfrm>
            <a:off x="3886200" y="4495800"/>
            <a:ext cx="76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288" name="Line 48"/>
          <p:cNvSpPr>
            <a:spLocks noChangeShapeType="1"/>
          </p:cNvSpPr>
          <p:nvPr/>
        </p:nvSpPr>
        <p:spPr bwMode="auto">
          <a:xfrm>
            <a:off x="3505200" y="4725988"/>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8289" name="Line 49"/>
          <p:cNvSpPr>
            <a:spLocks noChangeShapeType="1"/>
          </p:cNvSpPr>
          <p:nvPr/>
        </p:nvSpPr>
        <p:spPr bwMode="auto">
          <a:xfrm flipH="1">
            <a:off x="4038600" y="4133850"/>
            <a:ext cx="304800" cy="28575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8290" name="Cloud"/>
          <p:cNvSpPr>
            <a:spLocks noChangeAspect="1" noEditPoints="1" noChangeArrowheads="1"/>
          </p:cNvSpPr>
          <p:nvPr/>
        </p:nvSpPr>
        <p:spPr bwMode="auto">
          <a:xfrm>
            <a:off x="4267200" y="1851025"/>
            <a:ext cx="1681163" cy="81597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0">
            <a:gsLst>
              <a:gs pos="0">
                <a:srgbClr val="C0C0C0"/>
              </a:gs>
              <a:gs pos="100000">
                <a:srgbClr val="FFFFFF"/>
              </a:gs>
            </a:gsLst>
            <a:lin ang="5400000" scaled="1"/>
          </a:gra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138291" name="Cloud"/>
          <p:cNvSpPr>
            <a:spLocks noChangeAspect="1" noEditPoints="1" noChangeArrowheads="1"/>
          </p:cNvSpPr>
          <p:nvPr/>
        </p:nvSpPr>
        <p:spPr bwMode="auto">
          <a:xfrm>
            <a:off x="5410200" y="1701800"/>
            <a:ext cx="1681163" cy="8128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FFFFFF"/>
              </a:gs>
              <a:gs pos="100000">
                <a:srgbClr val="CCCCFF"/>
              </a:gs>
            </a:gsLst>
            <a:lin ang="18900000" scaled="1"/>
          </a:gra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138292" name="Cloud"/>
          <p:cNvSpPr>
            <a:spLocks noChangeAspect="1" noEditPoints="1" noChangeArrowheads="1"/>
          </p:cNvSpPr>
          <p:nvPr/>
        </p:nvSpPr>
        <p:spPr bwMode="auto">
          <a:xfrm>
            <a:off x="4948238" y="2286000"/>
            <a:ext cx="1681162" cy="8128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0">
            <a:gsLst>
              <a:gs pos="0">
                <a:srgbClr val="B2B2B2"/>
              </a:gs>
              <a:gs pos="100000">
                <a:srgbClr val="FFFFFF"/>
              </a:gs>
            </a:gsLst>
            <a:lin ang="5400000" scaled="1"/>
          </a:gra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138293" name="Cloud"/>
          <p:cNvSpPr>
            <a:spLocks noChangeAspect="1" noEditPoints="1" noChangeArrowheads="1"/>
          </p:cNvSpPr>
          <p:nvPr/>
        </p:nvSpPr>
        <p:spPr bwMode="auto">
          <a:xfrm>
            <a:off x="6015038" y="2082800"/>
            <a:ext cx="1681162" cy="8128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0">
            <a:gsLst>
              <a:gs pos="0">
                <a:srgbClr val="B2B2B2"/>
              </a:gs>
              <a:gs pos="100000">
                <a:srgbClr val="FFFFFF"/>
              </a:gs>
            </a:gsLst>
            <a:lin ang="5400000" scaled="1"/>
          </a:gradFill>
          <a:ln w="9525">
            <a:solidFill>
              <a:srgbClr val="000000"/>
            </a:solidFill>
            <a:miter lim="800000"/>
            <a:headEnd/>
            <a:tailEnd/>
          </a:ln>
          <a:effectLst>
            <a:outerShdw blurRad="63500" dist="107763" dir="2700000" algn="ctr" rotWithShape="0">
              <a:srgbClr val="000000">
                <a:alpha val="74998"/>
              </a:srgbClr>
            </a:outerShdw>
          </a:effectLst>
        </p:spPr>
        <p:txBody>
          <a:bodyPr/>
          <a:lstStyle/>
          <a:p>
            <a:endParaRPr lang="en-US"/>
          </a:p>
        </p:txBody>
      </p:sp>
      <p:sp>
        <p:nvSpPr>
          <p:cNvPr id="138294" name="Freeform 54"/>
          <p:cNvSpPr>
            <a:spLocks/>
          </p:cNvSpPr>
          <p:nvPr/>
        </p:nvSpPr>
        <p:spPr bwMode="auto">
          <a:xfrm>
            <a:off x="2819400" y="2667000"/>
            <a:ext cx="2667000" cy="2057400"/>
          </a:xfrm>
          <a:custGeom>
            <a:avLst/>
            <a:gdLst>
              <a:gd name="T0" fmla="*/ 0 w 1872"/>
              <a:gd name="T1" fmla="*/ 1344 h 1488"/>
              <a:gd name="T2" fmla="*/ 624 w 1872"/>
              <a:gd name="T3" fmla="*/ 864 h 1488"/>
              <a:gd name="T4" fmla="*/ 1632 w 1872"/>
              <a:gd name="T5" fmla="*/ 96 h 1488"/>
              <a:gd name="T6" fmla="*/ 1632 w 1872"/>
              <a:gd name="T7" fmla="*/ 288 h 1488"/>
              <a:gd name="T8" fmla="*/ 192 w 1872"/>
              <a:gd name="T9" fmla="*/ 1488 h 1488"/>
            </a:gdLst>
            <a:ahLst/>
            <a:cxnLst>
              <a:cxn ang="0">
                <a:pos x="T0" y="T1"/>
              </a:cxn>
              <a:cxn ang="0">
                <a:pos x="T2" y="T3"/>
              </a:cxn>
              <a:cxn ang="0">
                <a:pos x="T4" y="T5"/>
              </a:cxn>
              <a:cxn ang="0">
                <a:pos x="T6" y="T7"/>
              </a:cxn>
              <a:cxn ang="0">
                <a:pos x="T8" y="T9"/>
              </a:cxn>
            </a:cxnLst>
            <a:rect l="0" t="0" r="r" b="b"/>
            <a:pathLst>
              <a:path w="1872" h="1488">
                <a:moveTo>
                  <a:pt x="0" y="1344"/>
                </a:moveTo>
                <a:cubicBezTo>
                  <a:pt x="176" y="1208"/>
                  <a:pt x="352" y="1072"/>
                  <a:pt x="624" y="864"/>
                </a:cubicBezTo>
                <a:cubicBezTo>
                  <a:pt x="896" y="656"/>
                  <a:pt x="1464" y="192"/>
                  <a:pt x="1632" y="96"/>
                </a:cubicBezTo>
                <a:cubicBezTo>
                  <a:pt x="1800" y="0"/>
                  <a:pt x="1872" y="56"/>
                  <a:pt x="1632" y="288"/>
                </a:cubicBezTo>
                <a:cubicBezTo>
                  <a:pt x="1392" y="520"/>
                  <a:pt x="792" y="1004"/>
                  <a:pt x="192" y="1488"/>
                </a:cubicBezTo>
              </a:path>
            </a:pathLst>
          </a:custGeom>
          <a:noFill/>
          <a:ln w="1270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38295" name="Picture 55" descr="j0283775"/>
          <p:cNvPicPr>
            <a:picLocks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25663" y="4683125"/>
            <a:ext cx="1366837" cy="882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09600" y="76200"/>
            <a:ext cx="8229600" cy="1143000"/>
          </a:xfrm>
        </p:spPr>
        <p:txBody>
          <a:bodyPr/>
          <a:lstStyle/>
          <a:p>
            <a:r>
              <a:rPr lang="en-US" altLang="x-none" sz="3600" b="1"/>
              <a:t>Echo versus Range</a:t>
            </a:r>
            <a:br>
              <a:rPr lang="en-US" altLang="x-none" sz="3600" b="1"/>
            </a:br>
            <a:r>
              <a:rPr lang="en-US" altLang="x-none" sz="3600" b="1"/>
              <a:t>(range profile)</a:t>
            </a:r>
          </a:p>
        </p:txBody>
      </p:sp>
      <p:sp>
        <p:nvSpPr>
          <p:cNvPr id="140291" name="Line 3"/>
          <p:cNvSpPr>
            <a:spLocks noChangeShapeType="1"/>
          </p:cNvSpPr>
          <p:nvPr/>
        </p:nvSpPr>
        <p:spPr bwMode="auto">
          <a:xfrm>
            <a:off x="1752600" y="5257800"/>
            <a:ext cx="6019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0292" name="Text Box 4"/>
          <p:cNvSpPr txBox="1">
            <a:spLocks noChangeArrowheads="1"/>
          </p:cNvSpPr>
          <p:nvPr/>
        </p:nvSpPr>
        <p:spPr bwMode="auto">
          <a:xfrm>
            <a:off x="6935788" y="5334000"/>
            <a:ext cx="760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x-none"/>
              <a:t>time</a:t>
            </a:r>
          </a:p>
        </p:txBody>
      </p:sp>
      <p:sp>
        <p:nvSpPr>
          <p:cNvPr id="140293" name="Rectangle 5"/>
          <p:cNvSpPr>
            <a:spLocks noChangeArrowheads="1"/>
          </p:cNvSpPr>
          <p:nvPr/>
        </p:nvSpPr>
        <p:spPr bwMode="auto">
          <a:xfrm>
            <a:off x="1143000" y="2667000"/>
            <a:ext cx="76200" cy="2590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294" name="Line 6"/>
          <p:cNvSpPr>
            <a:spLocks noChangeShapeType="1"/>
          </p:cNvSpPr>
          <p:nvPr/>
        </p:nvSpPr>
        <p:spPr bwMode="auto">
          <a:xfrm>
            <a:off x="990600" y="5257800"/>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0295" name="Rectangle 7"/>
          <p:cNvSpPr>
            <a:spLocks noChangeArrowheads="1"/>
          </p:cNvSpPr>
          <p:nvPr/>
        </p:nvSpPr>
        <p:spPr bwMode="auto">
          <a:xfrm>
            <a:off x="5562600" y="5029200"/>
            <a:ext cx="76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296" name="Line 8"/>
          <p:cNvSpPr>
            <a:spLocks noChangeShapeType="1"/>
          </p:cNvSpPr>
          <p:nvPr/>
        </p:nvSpPr>
        <p:spPr bwMode="auto">
          <a:xfrm>
            <a:off x="5181600" y="5259388"/>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0297" name="Rectangle 9"/>
          <p:cNvSpPr>
            <a:spLocks noChangeArrowheads="1"/>
          </p:cNvSpPr>
          <p:nvPr/>
        </p:nvSpPr>
        <p:spPr bwMode="auto">
          <a:xfrm>
            <a:off x="5638800" y="4876800"/>
            <a:ext cx="762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298" name="Rectangle 10"/>
          <p:cNvSpPr>
            <a:spLocks noChangeArrowheads="1"/>
          </p:cNvSpPr>
          <p:nvPr/>
        </p:nvSpPr>
        <p:spPr bwMode="auto">
          <a:xfrm>
            <a:off x="5715000" y="5029200"/>
            <a:ext cx="76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299" name="Rectangle 11"/>
          <p:cNvSpPr>
            <a:spLocks noChangeArrowheads="1"/>
          </p:cNvSpPr>
          <p:nvPr/>
        </p:nvSpPr>
        <p:spPr bwMode="auto">
          <a:xfrm>
            <a:off x="5334000" y="5029200"/>
            <a:ext cx="76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00" name="Rectangle 12"/>
          <p:cNvSpPr>
            <a:spLocks noChangeArrowheads="1"/>
          </p:cNvSpPr>
          <p:nvPr/>
        </p:nvSpPr>
        <p:spPr bwMode="auto">
          <a:xfrm>
            <a:off x="5410200" y="4724400"/>
            <a:ext cx="762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01" name="Rectangle 13"/>
          <p:cNvSpPr>
            <a:spLocks noChangeArrowheads="1"/>
          </p:cNvSpPr>
          <p:nvPr/>
        </p:nvSpPr>
        <p:spPr bwMode="auto">
          <a:xfrm>
            <a:off x="5486400" y="4800600"/>
            <a:ext cx="762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02" name="Rectangle 14"/>
          <p:cNvSpPr>
            <a:spLocks noChangeArrowheads="1"/>
          </p:cNvSpPr>
          <p:nvPr/>
        </p:nvSpPr>
        <p:spPr bwMode="auto">
          <a:xfrm>
            <a:off x="6019800" y="5029200"/>
            <a:ext cx="76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03" name="Rectangle 15"/>
          <p:cNvSpPr>
            <a:spLocks noChangeArrowheads="1"/>
          </p:cNvSpPr>
          <p:nvPr/>
        </p:nvSpPr>
        <p:spPr bwMode="auto">
          <a:xfrm>
            <a:off x="6096000" y="4876800"/>
            <a:ext cx="762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04" name="Rectangle 16"/>
          <p:cNvSpPr>
            <a:spLocks noChangeArrowheads="1"/>
          </p:cNvSpPr>
          <p:nvPr/>
        </p:nvSpPr>
        <p:spPr bwMode="auto">
          <a:xfrm>
            <a:off x="6172200" y="5029200"/>
            <a:ext cx="76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05" name="Rectangle 17"/>
          <p:cNvSpPr>
            <a:spLocks noChangeArrowheads="1"/>
          </p:cNvSpPr>
          <p:nvPr/>
        </p:nvSpPr>
        <p:spPr bwMode="auto">
          <a:xfrm>
            <a:off x="5791200" y="4876800"/>
            <a:ext cx="762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06" name="Rectangle 18"/>
          <p:cNvSpPr>
            <a:spLocks noChangeArrowheads="1"/>
          </p:cNvSpPr>
          <p:nvPr/>
        </p:nvSpPr>
        <p:spPr bwMode="auto">
          <a:xfrm>
            <a:off x="5867400" y="4419600"/>
            <a:ext cx="762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07" name="Rectangle 19"/>
          <p:cNvSpPr>
            <a:spLocks noChangeArrowheads="1"/>
          </p:cNvSpPr>
          <p:nvPr/>
        </p:nvSpPr>
        <p:spPr bwMode="auto">
          <a:xfrm>
            <a:off x="5943600" y="4724400"/>
            <a:ext cx="762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08" name="Rectangle 20"/>
          <p:cNvSpPr>
            <a:spLocks noChangeArrowheads="1"/>
          </p:cNvSpPr>
          <p:nvPr/>
        </p:nvSpPr>
        <p:spPr bwMode="auto">
          <a:xfrm>
            <a:off x="6477000" y="5029200"/>
            <a:ext cx="76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09" name="Line 21"/>
          <p:cNvSpPr>
            <a:spLocks noChangeShapeType="1"/>
          </p:cNvSpPr>
          <p:nvPr/>
        </p:nvSpPr>
        <p:spPr bwMode="auto">
          <a:xfrm>
            <a:off x="6096000" y="5259388"/>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0310" name="Rectangle 22"/>
          <p:cNvSpPr>
            <a:spLocks noChangeArrowheads="1"/>
          </p:cNvSpPr>
          <p:nvPr/>
        </p:nvSpPr>
        <p:spPr bwMode="auto">
          <a:xfrm>
            <a:off x="6553200" y="4876800"/>
            <a:ext cx="762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11" name="Rectangle 23"/>
          <p:cNvSpPr>
            <a:spLocks noChangeArrowheads="1"/>
          </p:cNvSpPr>
          <p:nvPr/>
        </p:nvSpPr>
        <p:spPr bwMode="auto">
          <a:xfrm>
            <a:off x="6629400" y="5029200"/>
            <a:ext cx="76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12" name="Rectangle 24"/>
          <p:cNvSpPr>
            <a:spLocks noChangeArrowheads="1"/>
          </p:cNvSpPr>
          <p:nvPr/>
        </p:nvSpPr>
        <p:spPr bwMode="auto">
          <a:xfrm>
            <a:off x="6248400" y="4648200"/>
            <a:ext cx="762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13" name="Rectangle 25"/>
          <p:cNvSpPr>
            <a:spLocks noChangeArrowheads="1"/>
          </p:cNvSpPr>
          <p:nvPr/>
        </p:nvSpPr>
        <p:spPr bwMode="auto">
          <a:xfrm>
            <a:off x="6324600" y="4724400"/>
            <a:ext cx="762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14" name="Rectangle 26"/>
          <p:cNvSpPr>
            <a:spLocks noChangeArrowheads="1"/>
          </p:cNvSpPr>
          <p:nvPr/>
        </p:nvSpPr>
        <p:spPr bwMode="auto">
          <a:xfrm flipH="1">
            <a:off x="6400800" y="4800600"/>
            <a:ext cx="762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15" name="Rectangle 27"/>
          <p:cNvSpPr>
            <a:spLocks noChangeArrowheads="1"/>
          </p:cNvSpPr>
          <p:nvPr/>
        </p:nvSpPr>
        <p:spPr bwMode="auto">
          <a:xfrm>
            <a:off x="6934200" y="5029200"/>
            <a:ext cx="76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16" name="Rectangle 28"/>
          <p:cNvSpPr>
            <a:spLocks noChangeArrowheads="1"/>
          </p:cNvSpPr>
          <p:nvPr/>
        </p:nvSpPr>
        <p:spPr bwMode="auto">
          <a:xfrm>
            <a:off x="7010400" y="4876800"/>
            <a:ext cx="762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17" name="Rectangle 29"/>
          <p:cNvSpPr>
            <a:spLocks noChangeArrowheads="1"/>
          </p:cNvSpPr>
          <p:nvPr/>
        </p:nvSpPr>
        <p:spPr bwMode="auto">
          <a:xfrm>
            <a:off x="7086600" y="5029200"/>
            <a:ext cx="76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18" name="Rectangle 30"/>
          <p:cNvSpPr>
            <a:spLocks noChangeArrowheads="1"/>
          </p:cNvSpPr>
          <p:nvPr/>
        </p:nvSpPr>
        <p:spPr bwMode="auto">
          <a:xfrm>
            <a:off x="6705600" y="4876800"/>
            <a:ext cx="762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19" name="Rectangle 31"/>
          <p:cNvSpPr>
            <a:spLocks noChangeArrowheads="1"/>
          </p:cNvSpPr>
          <p:nvPr/>
        </p:nvSpPr>
        <p:spPr bwMode="auto">
          <a:xfrm>
            <a:off x="6781800" y="4724400"/>
            <a:ext cx="762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20" name="Rectangle 32"/>
          <p:cNvSpPr>
            <a:spLocks noChangeArrowheads="1"/>
          </p:cNvSpPr>
          <p:nvPr/>
        </p:nvSpPr>
        <p:spPr bwMode="auto">
          <a:xfrm>
            <a:off x="6858000" y="4038600"/>
            <a:ext cx="76200" cy="1219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21" name="Text Box 33"/>
          <p:cNvSpPr txBox="1">
            <a:spLocks noChangeArrowheads="1"/>
          </p:cNvSpPr>
          <p:nvPr/>
        </p:nvSpPr>
        <p:spPr bwMode="auto">
          <a:xfrm>
            <a:off x="533400" y="1828800"/>
            <a:ext cx="2133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x-none" b="1"/>
              <a:t>Transmitted Pulse #1</a:t>
            </a:r>
          </a:p>
        </p:txBody>
      </p:sp>
      <p:sp>
        <p:nvSpPr>
          <p:cNvPr id="140322" name="Text Box 34"/>
          <p:cNvSpPr txBox="1">
            <a:spLocks noChangeArrowheads="1"/>
          </p:cNvSpPr>
          <p:nvPr/>
        </p:nvSpPr>
        <p:spPr bwMode="auto">
          <a:xfrm>
            <a:off x="4343400" y="19050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x-none" b="1"/>
              <a:t>Cloud Echo</a:t>
            </a:r>
          </a:p>
        </p:txBody>
      </p:sp>
      <p:sp>
        <p:nvSpPr>
          <p:cNvPr id="140323" name="Rectangle 35"/>
          <p:cNvSpPr>
            <a:spLocks noChangeArrowheads="1"/>
          </p:cNvSpPr>
          <p:nvPr/>
        </p:nvSpPr>
        <p:spPr bwMode="auto">
          <a:xfrm>
            <a:off x="3733800" y="5029200"/>
            <a:ext cx="76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24" name="Line 36"/>
          <p:cNvSpPr>
            <a:spLocks noChangeShapeType="1"/>
          </p:cNvSpPr>
          <p:nvPr/>
        </p:nvSpPr>
        <p:spPr bwMode="auto">
          <a:xfrm>
            <a:off x="3352800" y="5259388"/>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0325" name="Rectangle 37"/>
          <p:cNvSpPr>
            <a:spLocks noChangeArrowheads="1"/>
          </p:cNvSpPr>
          <p:nvPr/>
        </p:nvSpPr>
        <p:spPr bwMode="auto">
          <a:xfrm>
            <a:off x="3810000" y="4876800"/>
            <a:ext cx="762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26" name="Rectangle 38"/>
          <p:cNvSpPr>
            <a:spLocks noChangeArrowheads="1"/>
          </p:cNvSpPr>
          <p:nvPr/>
        </p:nvSpPr>
        <p:spPr bwMode="auto">
          <a:xfrm>
            <a:off x="3886200" y="5029200"/>
            <a:ext cx="76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27" name="Rectangle 39"/>
          <p:cNvSpPr>
            <a:spLocks noChangeArrowheads="1"/>
          </p:cNvSpPr>
          <p:nvPr/>
        </p:nvSpPr>
        <p:spPr bwMode="auto">
          <a:xfrm>
            <a:off x="3505200" y="5029200"/>
            <a:ext cx="76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28" name="Rectangle 40"/>
          <p:cNvSpPr>
            <a:spLocks noChangeArrowheads="1"/>
          </p:cNvSpPr>
          <p:nvPr/>
        </p:nvSpPr>
        <p:spPr bwMode="auto">
          <a:xfrm>
            <a:off x="3581400" y="4724400"/>
            <a:ext cx="762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29" name="Rectangle 41"/>
          <p:cNvSpPr>
            <a:spLocks noChangeArrowheads="1"/>
          </p:cNvSpPr>
          <p:nvPr/>
        </p:nvSpPr>
        <p:spPr bwMode="auto">
          <a:xfrm>
            <a:off x="3657600" y="4800600"/>
            <a:ext cx="762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30" name="Rectangle 42"/>
          <p:cNvSpPr>
            <a:spLocks noChangeArrowheads="1"/>
          </p:cNvSpPr>
          <p:nvPr/>
        </p:nvSpPr>
        <p:spPr bwMode="auto">
          <a:xfrm>
            <a:off x="4191000" y="5029200"/>
            <a:ext cx="76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31" name="Rectangle 43"/>
          <p:cNvSpPr>
            <a:spLocks noChangeArrowheads="1"/>
          </p:cNvSpPr>
          <p:nvPr/>
        </p:nvSpPr>
        <p:spPr bwMode="auto">
          <a:xfrm>
            <a:off x="4267200" y="4876800"/>
            <a:ext cx="762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32" name="Rectangle 44"/>
          <p:cNvSpPr>
            <a:spLocks noChangeArrowheads="1"/>
          </p:cNvSpPr>
          <p:nvPr/>
        </p:nvSpPr>
        <p:spPr bwMode="auto">
          <a:xfrm>
            <a:off x="4343400" y="5029200"/>
            <a:ext cx="76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33" name="Rectangle 45"/>
          <p:cNvSpPr>
            <a:spLocks noChangeArrowheads="1"/>
          </p:cNvSpPr>
          <p:nvPr/>
        </p:nvSpPr>
        <p:spPr bwMode="auto">
          <a:xfrm>
            <a:off x="3962400" y="4876800"/>
            <a:ext cx="762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34" name="Rectangle 46"/>
          <p:cNvSpPr>
            <a:spLocks noChangeArrowheads="1"/>
          </p:cNvSpPr>
          <p:nvPr/>
        </p:nvSpPr>
        <p:spPr bwMode="auto">
          <a:xfrm>
            <a:off x="4038600" y="4419600"/>
            <a:ext cx="762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35" name="Rectangle 47"/>
          <p:cNvSpPr>
            <a:spLocks noChangeArrowheads="1"/>
          </p:cNvSpPr>
          <p:nvPr/>
        </p:nvSpPr>
        <p:spPr bwMode="auto">
          <a:xfrm>
            <a:off x="4114800" y="4724400"/>
            <a:ext cx="762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36" name="Rectangle 48"/>
          <p:cNvSpPr>
            <a:spLocks noChangeArrowheads="1"/>
          </p:cNvSpPr>
          <p:nvPr/>
        </p:nvSpPr>
        <p:spPr bwMode="auto">
          <a:xfrm>
            <a:off x="4648200" y="5029200"/>
            <a:ext cx="76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37" name="Line 49"/>
          <p:cNvSpPr>
            <a:spLocks noChangeShapeType="1"/>
          </p:cNvSpPr>
          <p:nvPr/>
        </p:nvSpPr>
        <p:spPr bwMode="auto">
          <a:xfrm>
            <a:off x="4267200" y="5259388"/>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0338" name="Rectangle 50"/>
          <p:cNvSpPr>
            <a:spLocks noChangeArrowheads="1"/>
          </p:cNvSpPr>
          <p:nvPr/>
        </p:nvSpPr>
        <p:spPr bwMode="auto">
          <a:xfrm>
            <a:off x="4724400" y="4876800"/>
            <a:ext cx="762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39" name="Rectangle 51"/>
          <p:cNvSpPr>
            <a:spLocks noChangeArrowheads="1"/>
          </p:cNvSpPr>
          <p:nvPr/>
        </p:nvSpPr>
        <p:spPr bwMode="auto">
          <a:xfrm>
            <a:off x="4800600" y="4343400"/>
            <a:ext cx="762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40" name="Rectangle 52"/>
          <p:cNvSpPr>
            <a:spLocks noChangeArrowheads="1"/>
          </p:cNvSpPr>
          <p:nvPr/>
        </p:nvSpPr>
        <p:spPr bwMode="auto">
          <a:xfrm>
            <a:off x="4419600" y="4648200"/>
            <a:ext cx="762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41" name="Rectangle 53"/>
          <p:cNvSpPr>
            <a:spLocks noChangeArrowheads="1"/>
          </p:cNvSpPr>
          <p:nvPr/>
        </p:nvSpPr>
        <p:spPr bwMode="auto">
          <a:xfrm>
            <a:off x="4495800" y="4724400"/>
            <a:ext cx="762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42" name="Rectangle 54"/>
          <p:cNvSpPr>
            <a:spLocks noChangeArrowheads="1"/>
          </p:cNvSpPr>
          <p:nvPr/>
        </p:nvSpPr>
        <p:spPr bwMode="auto">
          <a:xfrm flipH="1">
            <a:off x="4572000" y="4800600"/>
            <a:ext cx="762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43" name="Rectangle 55"/>
          <p:cNvSpPr>
            <a:spLocks noChangeArrowheads="1"/>
          </p:cNvSpPr>
          <p:nvPr/>
        </p:nvSpPr>
        <p:spPr bwMode="auto">
          <a:xfrm>
            <a:off x="5105400" y="5029200"/>
            <a:ext cx="762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44" name="Rectangle 56"/>
          <p:cNvSpPr>
            <a:spLocks noChangeArrowheads="1"/>
          </p:cNvSpPr>
          <p:nvPr/>
        </p:nvSpPr>
        <p:spPr bwMode="auto">
          <a:xfrm flipH="1">
            <a:off x="5181600" y="4114800"/>
            <a:ext cx="762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45" name="Rectangle 57"/>
          <p:cNvSpPr>
            <a:spLocks noChangeArrowheads="1"/>
          </p:cNvSpPr>
          <p:nvPr/>
        </p:nvSpPr>
        <p:spPr bwMode="auto">
          <a:xfrm>
            <a:off x="5257800" y="3352800"/>
            <a:ext cx="76200" cy="1905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46" name="Rectangle 58"/>
          <p:cNvSpPr>
            <a:spLocks noChangeArrowheads="1"/>
          </p:cNvSpPr>
          <p:nvPr/>
        </p:nvSpPr>
        <p:spPr bwMode="auto">
          <a:xfrm>
            <a:off x="4876800" y="3581400"/>
            <a:ext cx="76200" cy="1676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47" name="Rectangle 59"/>
          <p:cNvSpPr>
            <a:spLocks noChangeArrowheads="1"/>
          </p:cNvSpPr>
          <p:nvPr/>
        </p:nvSpPr>
        <p:spPr bwMode="auto">
          <a:xfrm>
            <a:off x="4953000" y="4724400"/>
            <a:ext cx="762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348" name="Rectangle 60"/>
          <p:cNvSpPr>
            <a:spLocks noChangeArrowheads="1"/>
          </p:cNvSpPr>
          <p:nvPr/>
        </p:nvSpPr>
        <p:spPr bwMode="auto">
          <a:xfrm>
            <a:off x="5029200" y="4038600"/>
            <a:ext cx="76200" cy="1219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altLang="x-none" sz="4400" b="1"/>
              <a:t>Why Radar Can't (Usually) See Tornadoes</a:t>
            </a:r>
          </a:p>
        </p:txBody>
      </p:sp>
      <p:sp>
        <p:nvSpPr>
          <p:cNvPr id="150531" name="Rectangle 3"/>
          <p:cNvSpPr>
            <a:spLocks noChangeArrowheads="1"/>
          </p:cNvSpPr>
          <p:nvPr>
            <p:ph type="body" sz="half" idx="1"/>
          </p:nvPr>
        </p:nvSpPr>
        <p:spPr bwMode="auto">
          <a:xfrm>
            <a:off x="1524000" y="1828800"/>
            <a:ext cx="7391400" cy="5257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90000"/>
              </a:lnSpc>
            </a:pPr>
            <a:r>
              <a:rPr lang="en-US" altLang="x-none" sz="2000">
                <a:solidFill>
                  <a:schemeClr val="bg1"/>
                </a:solidFill>
              </a:rPr>
              <a:t>The network of WSR-88D Doppler radars across the US has certainly proven itself for the ability to detect severe weather. Tornado warnings, in particular, are much better now that National Weather Service forecasters have this fantastic new (new as of the early 1990s) tool. </a:t>
            </a:r>
          </a:p>
          <a:p>
            <a:pPr>
              <a:lnSpc>
                <a:spcPct val="90000"/>
              </a:lnSpc>
            </a:pPr>
            <a:r>
              <a:rPr lang="en-US" altLang="x-none" sz="2000">
                <a:solidFill>
                  <a:schemeClr val="bg1"/>
                </a:solidFill>
              </a:rPr>
              <a:t>But did you know that Doppler radar (usually) can't see an actual tornado? When Doppler radar is cited in a tornado warning it is generally because meteorologists see evidence the storm itself is rotating. It is a </a:t>
            </a:r>
            <a:r>
              <a:rPr lang="en-US" altLang="x-none" sz="2000">
                <a:solidFill>
                  <a:schemeClr val="bg1"/>
                </a:solidFill>
                <a:hlinkClick r:id="rId3"/>
              </a:rPr>
              <a:t>supercell thunderstorm</a:t>
            </a:r>
            <a:r>
              <a:rPr lang="en-US" altLang="x-none" sz="2000">
                <a:solidFill>
                  <a:schemeClr val="bg1"/>
                </a:solidFill>
              </a:rPr>
              <a:t> or at least contains an area of rotation called a </a:t>
            </a:r>
            <a:r>
              <a:rPr lang="en-US" altLang="x-none" sz="2000">
                <a:solidFill>
                  <a:schemeClr val="bg1"/>
                </a:solidFill>
                <a:hlinkClick r:id="rId4"/>
              </a:rPr>
              <a:t>mesocyclone</a:t>
            </a:r>
            <a:r>
              <a:rPr lang="en-US" altLang="x-none" sz="2000">
                <a:solidFill>
                  <a:schemeClr val="bg1"/>
                </a:solidFill>
              </a:rPr>
              <a:t>.</a:t>
            </a:r>
          </a:p>
          <a:p>
            <a:pPr>
              <a:lnSpc>
                <a:spcPct val="90000"/>
              </a:lnSpc>
            </a:pPr>
            <a:r>
              <a:rPr lang="en-US" altLang="x-none" sz="2000">
                <a:solidFill>
                  <a:schemeClr val="bg1"/>
                </a:solidFill>
              </a:rPr>
              <a:t>When can and when can't Doppler radar see a tornado? It's math! Let's figure it out. We'll be looking into two factors: </a:t>
            </a:r>
          </a:p>
          <a:p>
            <a:pPr lvl="1">
              <a:lnSpc>
                <a:spcPct val="90000"/>
              </a:lnSpc>
            </a:pPr>
            <a:r>
              <a:rPr lang="en-US" altLang="x-none" sz="1600">
                <a:solidFill>
                  <a:schemeClr val="bg1"/>
                </a:solidFill>
              </a:rPr>
              <a:t>1) the first is something you learned in school a loooong time ago - the earth is curved, and </a:t>
            </a:r>
          </a:p>
          <a:p>
            <a:pPr lvl="1">
              <a:lnSpc>
                <a:spcPct val="90000"/>
              </a:lnSpc>
            </a:pPr>
            <a:r>
              <a:rPr lang="en-US" altLang="x-none" sz="1600">
                <a:solidFill>
                  <a:schemeClr val="bg1"/>
                </a:solidFill>
              </a:rPr>
              <a:t>2) the radar "beam" is 1 degree wide.</a:t>
            </a:r>
            <a:endParaRPr lang="en-US" altLang="x-none" sz="1800">
              <a:solidFill>
                <a:schemeClr val="bg1"/>
              </a:solidFill>
            </a:endParaRPr>
          </a:p>
        </p:txBody>
      </p:sp>
      <p:pic>
        <p:nvPicPr>
          <p:cNvPr id="150532" name="Picture 4" descr="nexrad"/>
          <p:cNvPicPr>
            <a:picLocks noChangeAspect="1" noChangeArrowheads="1"/>
          </p:cNvPicPr>
          <p:nvPr>
            <p:ph sz="half" idx="2"/>
          </p:nvPr>
        </p:nvPicPr>
        <p:blipFill>
          <a:blip r:embed="rId5">
            <a:lum bright="20000"/>
            <a:extLst>
              <a:ext uri="{28A0092B-C50C-407E-A947-70E740481C1C}">
                <a14:useLocalDpi xmlns:a14="http://schemas.microsoft.com/office/drawing/2010/main" val="0"/>
              </a:ext>
            </a:extLst>
          </a:blip>
          <a:srcRect/>
          <a:stretch>
            <a:fillRect/>
          </a:stretch>
        </p:blipFill>
        <p:spPr bwMode="auto">
          <a:xfrm>
            <a:off x="0" y="2590800"/>
            <a:ext cx="1620838" cy="2362200"/>
          </a:xfr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578" name="Object 2"/>
          <p:cNvGraphicFramePr>
            <a:graphicFrameLocks noChangeAspect="1"/>
          </p:cNvGraphicFramePr>
          <p:nvPr/>
        </p:nvGraphicFramePr>
        <p:xfrm>
          <a:off x="2743200" y="1219200"/>
          <a:ext cx="5715000" cy="4445000"/>
        </p:xfrm>
        <a:graphic>
          <a:graphicData uri="http://schemas.openxmlformats.org/presentationml/2006/ole">
            <mc:AlternateContent xmlns:mc="http://schemas.openxmlformats.org/markup-compatibility/2006">
              <mc:Choice xmlns:v="urn:schemas-microsoft-com:vml" Requires="v">
                <p:oleObj spid="_x0000_s152589" name="PhotoImpact" r:id="rId4" imgW="3703641" imgH="2880610" progId="PI3.Image">
                  <p:embed/>
                </p:oleObj>
              </mc:Choice>
              <mc:Fallback>
                <p:oleObj name="PhotoImpact" r:id="rId4" imgW="3703641" imgH="2880610" progId="PI3.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219200"/>
                        <a:ext cx="57150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2579" name="Rectangle 3"/>
          <p:cNvSpPr>
            <a:spLocks noChangeArrowheads="1"/>
          </p:cNvSpPr>
          <p:nvPr/>
        </p:nvSpPr>
        <p:spPr bwMode="auto">
          <a:xfrm>
            <a:off x="436563" y="155575"/>
            <a:ext cx="8245475" cy="69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128"/>
              </a:defRPr>
            </a:lvl1pPr>
            <a:lvl2pPr>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kumimoji="1" lang="en-US" altLang="x-none" sz="4000">
                <a:solidFill>
                  <a:srgbClr val="FFFF00"/>
                </a:solidFill>
                <a:effectLst>
                  <a:outerShdw blurRad="38100" dist="38100" dir="2700000" algn="tl">
                    <a:srgbClr val="000000"/>
                  </a:outerShdw>
                </a:effectLst>
                <a:latin typeface="Apple Casual" charset="0"/>
              </a:rPr>
              <a:t>NEXRAD System Today</a:t>
            </a:r>
          </a:p>
        </p:txBody>
      </p:sp>
      <p:pic>
        <p:nvPicPr>
          <p:cNvPr id="152580" name="Picture 4" descr="MAP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 y="3633788"/>
            <a:ext cx="4278313" cy="2922587"/>
          </a:xfrm>
          <a:prstGeom prst="rect">
            <a:avLst/>
          </a:prstGeom>
          <a:noFill/>
          <a:extLst>
            <a:ext uri="{909E8E84-426E-40DD-AFC4-6F175D3DCCD1}">
              <a14:hiddenFill xmlns:a14="http://schemas.microsoft.com/office/drawing/2010/main">
                <a:solidFill>
                  <a:srgbClr val="FFFFFF"/>
                </a:solidFill>
              </a14:hiddenFill>
            </a:ext>
          </a:extLst>
        </p:spPr>
      </p:pic>
      <p:pic>
        <p:nvPicPr>
          <p:cNvPr id="152581" name="Picture 5" descr="nexr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150" y="1387475"/>
            <a:ext cx="574675" cy="1865313"/>
          </a:xfrm>
          <a:prstGeom prst="rect">
            <a:avLst/>
          </a:prstGeom>
          <a:noFill/>
          <a:extLst>
            <a:ext uri="{909E8E84-426E-40DD-AFC4-6F175D3DCCD1}">
              <a14:hiddenFill xmlns:a14="http://schemas.microsoft.com/office/drawing/2010/main">
                <a:solidFill>
                  <a:srgbClr val="FFFFFF"/>
                </a:solidFill>
              </a14:hiddenFill>
            </a:ext>
          </a:extLst>
        </p:spPr>
      </p:pic>
      <p:pic>
        <p:nvPicPr>
          <p:cNvPr id="152582" name="Picture 6" descr="nexr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350" y="939800"/>
            <a:ext cx="574675" cy="1865313"/>
          </a:xfrm>
          <a:prstGeom prst="rect">
            <a:avLst/>
          </a:prstGeom>
          <a:noFill/>
          <a:extLst>
            <a:ext uri="{909E8E84-426E-40DD-AFC4-6F175D3DCCD1}">
              <a14:hiddenFill xmlns:a14="http://schemas.microsoft.com/office/drawing/2010/main">
                <a:solidFill>
                  <a:srgbClr val="FFFFFF"/>
                </a:solidFill>
              </a14:hiddenFill>
            </a:ext>
          </a:extLst>
        </p:spPr>
      </p:pic>
      <p:pic>
        <p:nvPicPr>
          <p:cNvPr id="152583" name="Picture 7" descr="nexr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2288" y="1411288"/>
            <a:ext cx="574675" cy="1865312"/>
          </a:xfrm>
          <a:prstGeom prst="rect">
            <a:avLst/>
          </a:prstGeom>
          <a:noFill/>
          <a:extLst>
            <a:ext uri="{909E8E84-426E-40DD-AFC4-6F175D3DCCD1}">
              <a14:hiddenFill xmlns:a14="http://schemas.microsoft.com/office/drawing/2010/main">
                <a:solidFill>
                  <a:srgbClr val="FFFFFF"/>
                </a:solidFill>
              </a14:hiddenFill>
            </a:ext>
          </a:extLst>
        </p:spPr>
      </p:pic>
      <p:sp>
        <p:nvSpPr>
          <p:cNvPr id="152584" name="Line 8"/>
          <p:cNvSpPr>
            <a:spLocks noChangeShapeType="1"/>
          </p:cNvSpPr>
          <p:nvPr/>
        </p:nvSpPr>
        <p:spPr bwMode="auto">
          <a:xfrm>
            <a:off x="2209800" y="3200400"/>
            <a:ext cx="15240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585" name="Line 9"/>
          <p:cNvSpPr>
            <a:spLocks noChangeShapeType="1"/>
          </p:cNvSpPr>
          <p:nvPr/>
        </p:nvSpPr>
        <p:spPr bwMode="auto">
          <a:xfrm>
            <a:off x="1371600" y="2667000"/>
            <a:ext cx="15240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586" name="Line 10"/>
          <p:cNvSpPr>
            <a:spLocks noChangeShapeType="1"/>
          </p:cNvSpPr>
          <p:nvPr/>
        </p:nvSpPr>
        <p:spPr bwMode="auto">
          <a:xfrm>
            <a:off x="609600" y="2895600"/>
            <a:ext cx="30480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587" name="Line 11"/>
          <p:cNvSpPr>
            <a:spLocks noChangeShapeType="1"/>
          </p:cNvSpPr>
          <p:nvPr/>
        </p:nvSpPr>
        <p:spPr bwMode="auto">
          <a:xfrm>
            <a:off x="7391400" y="3352800"/>
            <a:ext cx="0" cy="1371600"/>
          </a:xfrm>
          <a:prstGeom prst="line">
            <a:avLst/>
          </a:prstGeom>
          <a:noFill/>
          <a:ln w="762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588" name="Text Box 12"/>
          <p:cNvSpPr txBox="1">
            <a:spLocks noChangeArrowheads="1"/>
          </p:cNvSpPr>
          <p:nvPr/>
        </p:nvSpPr>
        <p:spPr bwMode="auto">
          <a:xfrm>
            <a:off x="7258050" y="3778250"/>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x-none" sz="3600" b="1">
                <a:solidFill>
                  <a:srgbClr val="FF0000"/>
                </a:solidFill>
              </a:rPr>
              <a:t> Gap</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altLang="x-none" sz="5400"/>
              <a:t>Antennas</a:t>
            </a:r>
          </a:p>
        </p:txBody>
      </p:sp>
      <p:pic>
        <p:nvPicPr>
          <p:cNvPr id="164867" name="Picture 3" descr="horn_antennas"/>
          <p:cNvPicPr>
            <a:picLocks noChangeAspect="1" noChangeArrowheads="1"/>
          </p:cNvPicPr>
          <p:nvPr>
            <p:ph sz="quarter" idx="2"/>
          </p:nvPr>
        </p:nvPicPr>
        <p:blipFill>
          <a:blip r:embed="rId3">
            <a:lum bright="20000"/>
            <a:extLst>
              <a:ext uri="{28A0092B-C50C-407E-A947-70E740481C1C}">
                <a14:useLocalDpi xmlns:a14="http://schemas.microsoft.com/office/drawing/2010/main" val="0"/>
              </a:ext>
            </a:extLst>
          </a:blip>
          <a:srcRect/>
          <a:stretch>
            <a:fillRect/>
          </a:stretch>
        </p:blipFill>
        <p:spPr bwMode="auto">
          <a:xfrm>
            <a:off x="3421063" y="2673350"/>
            <a:ext cx="2959100" cy="1700213"/>
          </a:xfr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pic>
        <p:nvPicPr>
          <p:cNvPr id="164868" name="Picture 4" descr="em wave"/>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bwMode="auto">
          <a:xfrm>
            <a:off x="4968875" y="2509838"/>
            <a:ext cx="3238500" cy="1651000"/>
          </a:xfr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164869" name="Rectangle 5"/>
          <p:cNvSpPr>
            <a:spLocks noChangeArrowheads="1"/>
          </p:cNvSpPr>
          <p:nvPr>
            <p:ph type="body" sz="half" idx="1"/>
          </p:nvPr>
        </p:nvSpPr>
        <p:spPr bwMode="auto">
          <a:xfrm>
            <a:off x="304800" y="1828800"/>
            <a:ext cx="3429000" cy="41148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en-US" altLang="x-none" sz="2800" b="1"/>
              <a:t>Antenna</a:t>
            </a:r>
            <a:r>
              <a:rPr lang="en-US" altLang="x-none" sz="2800"/>
              <a:t> is a transition passive device between the air and a transmission line that is used to </a:t>
            </a:r>
            <a:r>
              <a:rPr lang="en-US" altLang="x-none" sz="2800">
                <a:solidFill>
                  <a:schemeClr val="hlink"/>
                </a:solidFill>
              </a:rPr>
              <a:t>transmit or receive</a:t>
            </a:r>
            <a:r>
              <a:rPr lang="en-US" altLang="x-none" sz="2800"/>
              <a:t> </a:t>
            </a:r>
            <a:r>
              <a:rPr lang="en-US" altLang="x-none" sz="2800" b="1"/>
              <a:t>electromagnetic waves.</a:t>
            </a:r>
          </a:p>
        </p:txBody>
      </p:sp>
      <p:pic>
        <p:nvPicPr>
          <p:cNvPr id="1648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5650" y="3790950"/>
            <a:ext cx="203835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48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3" presetClass="path" presetSubtype="0" accel="50000" decel="50000" fill="hold" nodeType="clickEffect">
                                  <p:stCondLst>
                                    <p:cond delay="0"/>
                                  </p:stCondLst>
                                  <p:childTnLst>
                                    <p:animMotion origin="layout" path="M -0.04827 0.01713 L 0.71163 0.01505 " pathEditMode="relative" rAng="0" ptsTypes="AA">
                                      <p:cBhvr>
                                        <p:cTn id="10" dur="2000" fill="hold"/>
                                        <p:tgtEl>
                                          <p:spTgt spid="164868"/>
                                        </p:tgtEl>
                                        <p:attrNameLst>
                                          <p:attrName>ppt_x</p:attrName>
                                          <p:attrName>ppt_y</p:attrName>
                                        </p:attrNameLst>
                                      </p:cBhvr>
                                      <p:rCtr x="3798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5800" y="0"/>
            <a:ext cx="7772400" cy="1981200"/>
          </a:xfrm>
        </p:spPr>
        <p:txBody>
          <a:bodyPr/>
          <a:lstStyle/>
          <a:p>
            <a:r>
              <a:rPr lang="en-US" altLang="x-none" sz="7200"/>
              <a:t>Antenna Beamwidth</a:t>
            </a:r>
          </a:p>
        </p:txBody>
      </p:sp>
      <p:pic>
        <p:nvPicPr>
          <p:cNvPr id="166915" name="Picture 3" descr="j0280332"/>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922463" y="3257550"/>
            <a:ext cx="1339850" cy="1560513"/>
          </a:xfr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166916" name="Text Box 4"/>
          <p:cNvSpPr txBox="1">
            <a:spLocks noChangeArrowheads="1"/>
          </p:cNvSpPr>
          <p:nvPr/>
        </p:nvSpPr>
        <p:spPr bwMode="auto">
          <a:xfrm>
            <a:off x="3886200" y="1828800"/>
            <a:ext cx="5257800"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endParaRPr lang="en-US" altLang="x-none" sz="2800">
              <a:solidFill>
                <a:schemeClr val="bg1"/>
              </a:solidFill>
            </a:endParaRPr>
          </a:p>
          <a:p>
            <a:pPr eaLnBrk="1" hangingPunct="1">
              <a:spcBef>
                <a:spcPct val="50000"/>
              </a:spcBef>
            </a:pPr>
            <a:r>
              <a:rPr lang="en-US" altLang="x-none" sz="2800">
                <a:solidFill>
                  <a:schemeClr val="bg1"/>
                </a:solidFill>
              </a:rPr>
              <a:t>             radians </a:t>
            </a:r>
          </a:p>
          <a:p>
            <a:pPr eaLnBrk="1" hangingPunct="1">
              <a:spcBef>
                <a:spcPct val="50000"/>
              </a:spcBef>
            </a:pPr>
            <a:r>
              <a:rPr lang="en-US" altLang="x-none">
                <a:solidFill>
                  <a:schemeClr val="bg1"/>
                </a:solidFill>
              </a:rPr>
              <a:t>D is the antenna diameter</a:t>
            </a:r>
          </a:p>
          <a:p>
            <a:pPr eaLnBrk="1" hangingPunct="1">
              <a:spcBef>
                <a:spcPct val="50000"/>
              </a:spcBef>
            </a:pPr>
            <a:r>
              <a:rPr lang="el-GR" altLang="x-none">
                <a:solidFill>
                  <a:schemeClr val="bg1"/>
                </a:solidFill>
              </a:rPr>
              <a:t>λ</a:t>
            </a:r>
            <a:r>
              <a:rPr lang="en-US" altLang="x-none">
                <a:solidFill>
                  <a:schemeClr val="bg1"/>
                </a:solidFill>
              </a:rPr>
              <a:t> is the wavelength of signal in air</a:t>
            </a:r>
          </a:p>
        </p:txBody>
      </p:sp>
      <p:sp>
        <p:nvSpPr>
          <p:cNvPr id="166917" name="Line 5"/>
          <p:cNvSpPr>
            <a:spLocks noChangeShapeType="1"/>
          </p:cNvSpPr>
          <p:nvPr/>
        </p:nvSpPr>
        <p:spPr bwMode="auto">
          <a:xfrm flipV="1">
            <a:off x="1276350" y="1905000"/>
            <a:ext cx="1466850" cy="3352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6918" name="Line 6"/>
          <p:cNvSpPr>
            <a:spLocks noChangeShapeType="1"/>
          </p:cNvSpPr>
          <p:nvPr/>
        </p:nvSpPr>
        <p:spPr bwMode="auto">
          <a:xfrm flipV="1">
            <a:off x="1276350" y="2362200"/>
            <a:ext cx="2305050" cy="2895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6919" name="Arc 7"/>
          <p:cNvSpPr>
            <a:spLocks/>
          </p:cNvSpPr>
          <p:nvPr/>
        </p:nvSpPr>
        <p:spPr bwMode="auto">
          <a:xfrm rot="-2872702">
            <a:off x="1189832" y="4296568"/>
            <a:ext cx="914400" cy="398463"/>
          </a:xfrm>
          <a:custGeom>
            <a:avLst/>
            <a:gdLst>
              <a:gd name="G0" fmla="+- 0 0 0"/>
              <a:gd name="G1" fmla="+- 9395 0 0"/>
              <a:gd name="G2" fmla="+- 21600 0 0"/>
              <a:gd name="T0" fmla="*/ 19450 w 21600"/>
              <a:gd name="T1" fmla="*/ 0 h 9395"/>
              <a:gd name="T2" fmla="*/ 21600 w 21600"/>
              <a:gd name="T3" fmla="*/ 9395 h 9395"/>
              <a:gd name="T4" fmla="*/ 0 w 21600"/>
              <a:gd name="T5" fmla="*/ 9395 h 9395"/>
            </a:gdLst>
            <a:ahLst/>
            <a:cxnLst>
              <a:cxn ang="0">
                <a:pos x="T0" y="T1"/>
              </a:cxn>
              <a:cxn ang="0">
                <a:pos x="T2" y="T3"/>
              </a:cxn>
              <a:cxn ang="0">
                <a:pos x="T4" y="T5"/>
              </a:cxn>
            </a:cxnLst>
            <a:rect l="0" t="0" r="r" b="b"/>
            <a:pathLst>
              <a:path w="21600" h="9395" fill="none" extrusionOk="0">
                <a:moveTo>
                  <a:pt x="19449" y="0"/>
                </a:moveTo>
                <a:cubicBezTo>
                  <a:pt x="20864" y="2929"/>
                  <a:pt x="21600" y="6141"/>
                  <a:pt x="21600" y="9395"/>
                </a:cubicBezTo>
              </a:path>
              <a:path w="21600" h="9395" stroke="0" extrusionOk="0">
                <a:moveTo>
                  <a:pt x="19449" y="0"/>
                </a:moveTo>
                <a:cubicBezTo>
                  <a:pt x="20864" y="2929"/>
                  <a:pt x="21600" y="6141"/>
                  <a:pt x="21600" y="9395"/>
                </a:cubicBezTo>
                <a:lnTo>
                  <a:pt x="0" y="9395"/>
                </a:lnTo>
                <a:close/>
              </a:path>
            </a:pathLst>
          </a:custGeom>
          <a:noFill/>
          <a:ln w="38100">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6920" name="Line 8"/>
          <p:cNvSpPr>
            <a:spLocks noChangeShapeType="1"/>
          </p:cNvSpPr>
          <p:nvPr/>
        </p:nvSpPr>
        <p:spPr bwMode="auto">
          <a:xfrm flipH="1">
            <a:off x="2057400" y="2590800"/>
            <a:ext cx="190500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6921" name="Rectangle 9"/>
          <p:cNvSpPr>
            <a:spLocks noChangeArrowheads="1"/>
          </p:cNvSpPr>
          <p:nvPr/>
        </p:nvSpPr>
        <p:spPr bwMode="auto">
          <a:xfrm>
            <a:off x="2819400" y="4495800"/>
            <a:ext cx="6324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x-none" sz="2800">
                <a:solidFill>
                  <a:srgbClr val="FF0066"/>
                </a:solidFill>
              </a:rPr>
              <a:t>Tradeoff:</a:t>
            </a:r>
            <a:r>
              <a:rPr lang="en-US" altLang="x-none" sz="2800"/>
              <a:t> </a:t>
            </a:r>
          </a:p>
          <a:p>
            <a:pPr eaLnBrk="1" hangingPunct="1"/>
            <a:r>
              <a:rPr lang="en-US" altLang="x-none" sz="2800"/>
              <a:t>Small wavelengths (high frequencies) = small antennas</a:t>
            </a:r>
          </a:p>
          <a:p>
            <a:pPr eaLnBrk="1" hangingPunct="1"/>
            <a:r>
              <a:rPr lang="en-US" altLang="x-none" sz="2800"/>
              <a:t>But small wavelengths attenuate more</a:t>
            </a:r>
            <a:endParaRPr lang="el-GR" altLang="x-none" sz="2800"/>
          </a:p>
        </p:txBody>
      </p:sp>
      <p:graphicFrame>
        <p:nvGraphicFramePr>
          <p:cNvPr id="166922" name="Object 10"/>
          <p:cNvGraphicFramePr>
            <a:graphicFrameLocks noChangeAspect="1"/>
          </p:cNvGraphicFramePr>
          <p:nvPr>
            <p:ph sz="half" idx="2"/>
          </p:nvPr>
        </p:nvGraphicFramePr>
        <p:xfrm>
          <a:off x="4219575" y="2332038"/>
          <a:ext cx="927100" cy="812800"/>
        </p:xfrm>
        <a:graphic>
          <a:graphicData uri="http://schemas.openxmlformats.org/presentationml/2006/ole">
            <mc:AlternateContent xmlns:mc="http://schemas.openxmlformats.org/markup-compatibility/2006">
              <mc:Choice xmlns:v="urn:schemas-microsoft-com:vml" Requires="v">
                <p:oleObj spid="_x0000_s166923" name="Equation" r:id="rId5" imgW="13830300" imgH="12611100" progId="Equation.DSMT4">
                  <p:embed/>
                </p:oleObj>
              </mc:Choice>
              <mc:Fallback>
                <p:oleObj name="Equation" r:id="rId5" imgW="13830300" imgH="12611100" progId="Equation.DSMT4">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9575" y="2332038"/>
                        <a:ext cx="927100"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r>
              <a:rPr lang="en-US" altLang="x-none" sz="4400" b="1"/>
              <a:t>Object Size</a:t>
            </a:r>
            <a:br>
              <a:rPr lang="en-US" altLang="x-none" sz="4400" b="1"/>
            </a:br>
            <a:endParaRPr lang="en-US" altLang="x-none" sz="4400" b="1"/>
          </a:p>
        </p:txBody>
      </p:sp>
      <p:sp>
        <p:nvSpPr>
          <p:cNvPr id="173059" name="Rectangle 3"/>
          <p:cNvSpPr>
            <a:spLocks noChangeArrowheads="1"/>
          </p:cNvSpPr>
          <p:nvPr>
            <p:ph type="body" idx="1"/>
          </p:nvPr>
        </p:nvSpPr>
        <p:spPr bwMode="auto">
          <a:xfrm>
            <a:off x="1447800" y="1066800"/>
            <a:ext cx="7010400" cy="12192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buFontTx/>
              <a:buNone/>
            </a:pPr>
            <a:r>
              <a:rPr lang="en-US" altLang="x-none"/>
              <a:t>How wide and tall are various things we want to see?</a:t>
            </a:r>
          </a:p>
        </p:txBody>
      </p:sp>
      <p:sp>
        <p:nvSpPr>
          <p:cNvPr id="173060" name="Rectangle 4"/>
          <p:cNvSpPr>
            <a:spLocks noChangeArrowheads="1"/>
          </p:cNvSpPr>
          <p:nvPr/>
        </p:nvSpPr>
        <p:spPr bwMode="auto">
          <a:xfrm>
            <a:off x="1371600" y="2438400"/>
            <a:ext cx="641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1" hangingPunct="1"/>
            <a:r>
              <a:rPr lang="en-US" altLang="x-none" sz="1800" b="1">
                <a:solidFill>
                  <a:srgbClr val="FF6699"/>
                </a:solidFill>
              </a:rPr>
              <a:t>Width of Meteorological Objects (i.e. Storms, Tornadoes)</a:t>
            </a:r>
            <a:r>
              <a:rPr lang="en-US" altLang="x-none" sz="1800">
                <a:solidFill>
                  <a:srgbClr val="FF6699"/>
                </a:solidFill>
              </a:rPr>
              <a:t> </a:t>
            </a:r>
          </a:p>
        </p:txBody>
      </p:sp>
      <p:graphicFrame>
        <p:nvGraphicFramePr>
          <p:cNvPr id="173061" name="Group 5"/>
          <p:cNvGraphicFramePr>
            <a:graphicFrameLocks noGrp="1"/>
          </p:cNvGraphicFramePr>
          <p:nvPr/>
        </p:nvGraphicFramePr>
        <p:xfrm>
          <a:off x="914400" y="2971800"/>
          <a:ext cx="8001000" cy="3291840"/>
        </p:xfrm>
        <a:graphic>
          <a:graphicData uri="http://schemas.openxmlformats.org/drawingml/2006/table">
            <a:tbl>
              <a:tblPr/>
              <a:tblGrid>
                <a:gridCol w="2667000"/>
                <a:gridCol w="2667000"/>
                <a:gridCol w="2667000"/>
              </a:tblGrid>
              <a:tr h="149225">
                <a:tc>
                  <a:txBody>
                    <a:bodyPr/>
                    <a:lstStyle>
                      <a:lvl1pPr>
                        <a:spcBef>
                          <a:spcPct val="20000"/>
                        </a:spcBef>
                        <a:defRPr sz="2800">
                          <a:solidFill>
                            <a:schemeClr val="tx1"/>
                          </a:solidFill>
                          <a:latin typeface="Arial" charset="0"/>
                          <a:ea typeface="ＭＳ Ｐゴシック" charset="-128"/>
                        </a:defRPr>
                      </a:lvl1pPr>
                      <a:lvl2pPr>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fontAlgn="base">
                        <a:spcBef>
                          <a:spcPct val="20000"/>
                        </a:spcBef>
                        <a:spcAft>
                          <a:spcPct val="0"/>
                        </a:spcAft>
                        <a:defRPr>
                          <a:solidFill>
                            <a:schemeClr val="tx1"/>
                          </a:solidFill>
                          <a:latin typeface="Arial" charset="0"/>
                          <a:ea typeface="ＭＳ Ｐゴシック" charset="-128"/>
                        </a:defRPr>
                      </a:lvl6pPr>
                      <a:lvl7pPr fontAlgn="base">
                        <a:spcBef>
                          <a:spcPct val="20000"/>
                        </a:spcBef>
                        <a:spcAft>
                          <a:spcPct val="0"/>
                        </a:spcAft>
                        <a:defRPr>
                          <a:solidFill>
                            <a:schemeClr val="tx1"/>
                          </a:solidFill>
                          <a:latin typeface="Arial" charset="0"/>
                          <a:ea typeface="ＭＳ Ｐゴシック" charset="-128"/>
                        </a:defRPr>
                      </a:lvl7pPr>
                      <a:lvl8pPr fontAlgn="base">
                        <a:spcBef>
                          <a:spcPct val="20000"/>
                        </a:spcBef>
                        <a:spcAft>
                          <a:spcPct val="0"/>
                        </a:spcAft>
                        <a:defRPr>
                          <a:solidFill>
                            <a:schemeClr val="tx1"/>
                          </a:solidFill>
                          <a:latin typeface="Arial" charset="0"/>
                          <a:ea typeface="ＭＳ Ｐゴシック" charset="-128"/>
                        </a:defRPr>
                      </a:lvl8pPr>
                      <a:lvl9pPr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800" b="1" i="0" u="none" strike="noStrike" cap="none" normalizeH="0" baseline="0">
                          <a:ln>
                            <a:noFill/>
                          </a:ln>
                          <a:solidFill>
                            <a:schemeClr val="tx1"/>
                          </a:solidFill>
                          <a:effectLst/>
                          <a:latin typeface="Arial" charset="0"/>
                          <a:ea typeface="ＭＳ Ｐゴシック" charset="-128"/>
                        </a:rPr>
                        <a:t>Object</a:t>
                      </a:r>
                      <a:endParaRPr kumimoji="0" lang="en-US" altLang="x-none" sz="1800" b="0" i="0" u="none" strike="noStrike" cap="none" normalizeH="0" baseline="0">
                        <a:ln>
                          <a:noFill/>
                        </a:ln>
                        <a:solidFill>
                          <a:schemeClr val="tx1"/>
                        </a:solidFill>
                        <a:effectLst/>
                        <a:latin typeface="Arial" charset="0"/>
                        <a:ea typeface="ＭＳ Ｐゴシック" charset="-128"/>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fontAlgn="base">
                        <a:spcBef>
                          <a:spcPct val="20000"/>
                        </a:spcBef>
                        <a:spcAft>
                          <a:spcPct val="0"/>
                        </a:spcAft>
                        <a:defRPr>
                          <a:solidFill>
                            <a:schemeClr val="tx1"/>
                          </a:solidFill>
                          <a:latin typeface="Arial" charset="0"/>
                          <a:ea typeface="ＭＳ Ｐゴシック" charset="-128"/>
                        </a:defRPr>
                      </a:lvl6pPr>
                      <a:lvl7pPr fontAlgn="base">
                        <a:spcBef>
                          <a:spcPct val="20000"/>
                        </a:spcBef>
                        <a:spcAft>
                          <a:spcPct val="0"/>
                        </a:spcAft>
                        <a:defRPr>
                          <a:solidFill>
                            <a:schemeClr val="tx1"/>
                          </a:solidFill>
                          <a:latin typeface="Arial" charset="0"/>
                          <a:ea typeface="ＭＳ Ｐゴシック" charset="-128"/>
                        </a:defRPr>
                      </a:lvl7pPr>
                      <a:lvl8pPr fontAlgn="base">
                        <a:spcBef>
                          <a:spcPct val="20000"/>
                        </a:spcBef>
                        <a:spcAft>
                          <a:spcPct val="0"/>
                        </a:spcAft>
                        <a:defRPr>
                          <a:solidFill>
                            <a:schemeClr val="tx1"/>
                          </a:solidFill>
                          <a:latin typeface="Arial" charset="0"/>
                          <a:ea typeface="ＭＳ Ｐゴシック" charset="-128"/>
                        </a:defRPr>
                      </a:lvl8pPr>
                      <a:lvl9pPr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1" i="0" u="none" strike="noStrike" cap="none" normalizeH="0" baseline="0">
                          <a:ln>
                            <a:noFill/>
                          </a:ln>
                          <a:solidFill>
                            <a:schemeClr val="tx1"/>
                          </a:solidFill>
                          <a:effectLst/>
                          <a:latin typeface="Arial" charset="0"/>
                          <a:ea typeface="ＭＳ Ｐゴシック" charset="-128"/>
                        </a:rPr>
                        <a:t>Width</a:t>
                      </a:r>
                      <a:endParaRPr kumimoji="0" lang="en-US" altLang="x-none" sz="1800" b="0" i="0" u="none" strike="noStrike" cap="none" normalizeH="0" baseline="0">
                        <a:ln>
                          <a:noFill/>
                        </a:ln>
                        <a:solidFill>
                          <a:schemeClr val="tx1"/>
                        </a:solidFill>
                        <a:effectLst/>
                        <a:latin typeface="Arial" charset="0"/>
                        <a:ea typeface="ＭＳ Ｐゴシック" charset="-128"/>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fontAlgn="base">
                        <a:spcBef>
                          <a:spcPct val="20000"/>
                        </a:spcBef>
                        <a:spcAft>
                          <a:spcPct val="0"/>
                        </a:spcAft>
                        <a:defRPr>
                          <a:solidFill>
                            <a:schemeClr val="tx1"/>
                          </a:solidFill>
                          <a:latin typeface="Arial" charset="0"/>
                          <a:ea typeface="ＭＳ Ｐゴシック" charset="-128"/>
                        </a:defRPr>
                      </a:lvl6pPr>
                      <a:lvl7pPr fontAlgn="base">
                        <a:spcBef>
                          <a:spcPct val="20000"/>
                        </a:spcBef>
                        <a:spcAft>
                          <a:spcPct val="0"/>
                        </a:spcAft>
                        <a:defRPr>
                          <a:solidFill>
                            <a:schemeClr val="tx1"/>
                          </a:solidFill>
                          <a:latin typeface="Arial" charset="0"/>
                          <a:ea typeface="ＭＳ Ｐゴシック" charset="-128"/>
                        </a:defRPr>
                      </a:lvl7pPr>
                      <a:lvl8pPr fontAlgn="base">
                        <a:spcBef>
                          <a:spcPct val="20000"/>
                        </a:spcBef>
                        <a:spcAft>
                          <a:spcPct val="0"/>
                        </a:spcAft>
                        <a:defRPr>
                          <a:solidFill>
                            <a:schemeClr val="tx1"/>
                          </a:solidFill>
                          <a:latin typeface="Arial" charset="0"/>
                          <a:ea typeface="ＭＳ Ｐゴシック" charset="-128"/>
                        </a:defRPr>
                      </a:lvl8pPr>
                      <a:lvl9pPr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1" i="0" u="none" strike="noStrike" cap="none" normalizeH="0" baseline="0">
                          <a:ln>
                            <a:noFill/>
                          </a:ln>
                          <a:solidFill>
                            <a:schemeClr val="tx1"/>
                          </a:solidFill>
                          <a:effectLst/>
                          <a:latin typeface="Arial" charset="0"/>
                          <a:ea typeface="ＭＳ Ｐゴシック" charset="-128"/>
                        </a:rPr>
                        <a:t>Height or Depth</a:t>
                      </a:r>
                      <a:endParaRPr kumimoji="0" lang="en-US" altLang="x-none" sz="1800" b="0" i="0" u="none" strike="noStrike" cap="none" normalizeH="0" baseline="0">
                        <a:ln>
                          <a:noFill/>
                        </a:ln>
                        <a:solidFill>
                          <a:schemeClr val="tx1"/>
                        </a:solidFill>
                        <a:effectLst/>
                        <a:latin typeface="Arial" charset="0"/>
                        <a:ea typeface="ＭＳ Ｐゴシック" charset="-128"/>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33375">
                <a:tc>
                  <a:txBody>
                    <a:bodyPr/>
                    <a:lstStyle>
                      <a:lvl1pPr>
                        <a:spcBef>
                          <a:spcPct val="20000"/>
                        </a:spcBef>
                        <a:defRPr sz="2800">
                          <a:solidFill>
                            <a:schemeClr val="tx1"/>
                          </a:solidFill>
                          <a:latin typeface="Arial" charset="0"/>
                          <a:ea typeface="ＭＳ Ｐゴシック" charset="-128"/>
                        </a:defRPr>
                      </a:lvl1pPr>
                      <a:lvl2pPr>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fontAlgn="base">
                        <a:spcBef>
                          <a:spcPct val="20000"/>
                        </a:spcBef>
                        <a:spcAft>
                          <a:spcPct val="0"/>
                        </a:spcAft>
                        <a:defRPr>
                          <a:solidFill>
                            <a:schemeClr val="tx1"/>
                          </a:solidFill>
                          <a:latin typeface="Arial" charset="0"/>
                          <a:ea typeface="ＭＳ Ｐゴシック" charset="-128"/>
                        </a:defRPr>
                      </a:lvl6pPr>
                      <a:lvl7pPr fontAlgn="base">
                        <a:spcBef>
                          <a:spcPct val="20000"/>
                        </a:spcBef>
                        <a:spcAft>
                          <a:spcPct val="0"/>
                        </a:spcAft>
                        <a:defRPr>
                          <a:solidFill>
                            <a:schemeClr val="tx1"/>
                          </a:solidFill>
                          <a:latin typeface="Arial" charset="0"/>
                          <a:ea typeface="ＭＳ Ｐゴシック" charset="-128"/>
                        </a:defRPr>
                      </a:lvl7pPr>
                      <a:lvl8pPr fontAlgn="base">
                        <a:spcBef>
                          <a:spcPct val="20000"/>
                        </a:spcBef>
                        <a:spcAft>
                          <a:spcPct val="0"/>
                        </a:spcAft>
                        <a:defRPr>
                          <a:solidFill>
                            <a:schemeClr val="tx1"/>
                          </a:solidFill>
                          <a:latin typeface="Arial" charset="0"/>
                          <a:ea typeface="ＭＳ Ｐゴシック" charset="-128"/>
                        </a:defRPr>
                      </a:lvl8pPr>
                      <a:lvl9pPr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chemeClr val="tx1"/>
                          </a:solidFill>
                          <a:effectLst/>
                          <a:latin typeface="Arial" charset="0"/>
                          <a:ea typeface="ＭＳ Ｐゴシック" charset="-128"/>
                        </a:rPr>
                        <a:t>Supercell thunderstorm</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fontAlgn="base">
                        <a:spcBef>
                          <a:spcPct val="20000"/>
                        </a:spcBef>
                        <a:spcAft>
                          <a:spcPct val="0"/>
                        </a:spcAft>
                        <a:defRPr>
                          <a:solidFill>
                            <a:schemeClr val="tx1"/>
                          </a:solidFill>
                          <a:latin typeface="Arial" charset="0"/>
                          <a:ea typeface="ＭＳ Ｐゴシック" charset="-128"/>
                        </a:defRPr>
                      </a:lvl6pPr>
                      <a:lvl7pPr fontAlgn="base">
                        <a:spcBef>
                          <a:spcPct val="20000"/>
                        </a:spcBef>
                        <a:spcAft>
                          <a:spcPct val="0"/>
                        </a:spcAft>
                        <a:defRPr>
                          <a:solidFill>
                            <a:schemeClr val="tx1"/>
                          </a:solidFill>
                          <a:latin typeface="Arial" charset="0"/>
                          <a:ea typeface="ＭＳ Ｐゴシック" charset="-128"/>
                        </a:defRPr>
                      </a:lvl7pPr>
                      <a:lvl8pPr fontAlgn="base">
                        <a:spcBef>
                          <a:spcPct val="20000"/>
                        </a:spcBef>
                        <a:spcAft>
                          <a:spcPct val="0"/>
                        </a:spcAft>
                        <a:defRPr>
                          <a:solidFill>
                            <a:schemeClr val="tx1"/>
                          </a:solidFill>
                          <a:latin typeface="Arial" charset="0"/>
                          <a:ea typeface="ＭＳ Ｐゴシック" charset="-128"/>
                        </a:defRPr>
                      </a:lvl8pPr>
                      <a:lvl9pPr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chemeClr val="tx1"/>
                          </a:solidFill>
                          <a:effectLst/>
                          <a:latin typeface="Arial" charset="0"/>
                          <a:ea typeface="ＭＳ Ｐゴシック" charset="-128"/>
                        </a:rPr>
                        <a:t>10-30 mi</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fontAlgn="base">
                        <a:spcBef>
                          <a:spcPct val="20000"/>
                        </a:spcBef>
                        <a:spcAft>
                          <a:spcPct val="0"/>
                        </a:spcAft>
                        <a:defRPr>
                          <a:solidFill>
                            <a:schemeClr val="tx1"/>
                          </a:solidFill>
                          <a:latin typeface="Arial" charset="0"/>
                          <a:ea typeface="ＭＳ Ｐゴシック" charset="-128"/>
                        </a:defRPr>
                      </a:lvl6pPr>
                      <a:lvl7pPr fontAlgn="base">
                        <a:spcBef>
                          <a:spcPct val="20000"/>
                        </a:spcBef>
                        <a:spcAft>
                          <a:spcPct val="0"/>
                        </a:spcAft>
                        <a:defRPr>
                          <a:solidFill>
                            <a:schemeClr val="tx1"/>
                          </a:solidFill>
                          <a:latin typeface="Arial" charset="0"/>
                          <a:ea typeface="ＭＳ Ｐゴシック" charset="-128"/>
                        </a:defRPr>
                      </a:lvl7pPr>
                      <a:lvl8pPr fontAlgn="base">
                        <a:spcBef>
                          <a:spcPct val="20000"/>
                        </a:spcBef>
                        <a:spcAft>
                          <a:spcPct val="0"/>
                        </a:spcAft>
                        <a:defRPr>
                          <a:solidFill>
                            <a:schemeClr val="tx1"/>
                          </a:solidFill>
                          <a:latin typeface="Arial" charset="0"/>
                          <a:ea typeface="ＭＳ Ｐゴシック" charset="-128"/>
                        </a:defRPr>
                      </a:lvl8pPr>
                      <a:lvl9pPr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chemeClr val="tx1"/>
                          </a:solidFill>
                          <a:effectLst/>
                          <a:latin typeface="Arial" charset="0"/>
                          <a:ea typeface="ＭＳ Ｐゴシック" charset="-128"/>
                        </a:rPr>
                        <a:t>28,000-55,000 ft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713">
                <a:tc>
                  <a:txBody>
                    <a:bodyPr/>
                    <a:lstStyle>
                      <a:lvl1pPr>
                        <a:spcBef>
                          <a:spcPct val="20000"/>
                        </a:spcBef>
                        <a:defRPr sz="2800">
                          <a:solidFill>
                            <a:schemeClr val="tx1"/>
                          </a:solidFill>
                          <a:latin typeface="Arial" charset="0"/>
                          <a:ea typeface="ＭＳ Ｐゴシック" charset="-128"/>
                        </a:defRPr>
                      </a:lvl1pPr>
                      <a:lvl2pPr>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fontAlgn="base">
                        <a:spcBef>
                          <a:spcPct val="20000"/>
                        </a:spcBef>
                        <a:spcAft>
                          <a:spcPct val="0"/>
                        </a:spcAft>
                        <a:defRPr>
                          <a:solidFill>
                            <a:schemeClr val="tx1"/>
                          </a:solidFill>
                          <a:latin typeface="Arial" charset="0"/>
                          <a:ea typeface="ＭＳ Ｐゴシック" charset="-128"/>
                        </a:defRPr>
                      </a:lvl6pPr>
                      <a:lvl7pPr fontAlgn="base">
                        <a:spcBef>
                          <a:spcPct val="20000"/>
                        </a:spcBef>
                        <a:spcAft>
                          <a:spcPct val="0"/>
                        </a:spcAft>
                        <a:defRPr>
                          <a:solidFill>
                            <a:schemeClr val="tx1"/>
                          </a:solidFill>
                          <a:latin typeface="Arial" charset="0"/>
                          <a:ea typeface="ＭＳ Ｐゴシック" charset="-128"/>
                        </a:defRPr>
                      </a:lvl7pPr>
                      <a:lvl8pPr fontAlgn="base">
                        <a:spcBef>
                          <a:spcPct val="20000"/>
                        </a:spcBef>
                        <a:spcAft>
                          <a:spcPct val="0"/>
                        </a:spcAft>
                        <a:defRPr>
                          <a:solidFill>
                            <a:schemeClr val="tx1"/>
                          </a:solidFill>
                          <a:latin typeface="Arial" charset="0"/>
                          <a:ea typeface="ＭＳ Ｐゴシック" charset="-128"/>
                        </a:defRPr>
                      </a:lvl8pPr>
                      <a:lvl9pPr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chemeClr val="tx1"/>
                          </a:solidFill>
                          <a:effectLst/>
                          <a:latin typeface="Arial" charset="0"/>
                          <a:ea typeface="ＭＳ Ｐゴシック" charset="-128"/>
                        </a:rPr>
                        <a:t>Circulation within the supercell thunderstorm</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fontAlgn="base">
                        <a:spcBef>
                          <a:spcPct val="20000"/>
                        </a:spcBef>
                        <a:spcAft>
                          <a:spcPct val="0"/>
                        </a:spcAft>
                        <a:defRPr>
                          <a:solidFill>
                            <a:schemeClr val="tx1"/>
                          </a:solidFill>
                          <a:latin typeface="Arial" charset="0"/>
                          <a:ea typeface="ＭＳ Ｐゴシック" charset="-128"/>
                        </a:defRPr>
                      </a:lvl6pPr>
                      <a:lvl7pPr fontAlgn="base">
                        <a:spcBef>
                          <a:spcPct val="20000"/>
                        </a:spcBef>
                        <a:spcAft>
                          <a:spcPct val="0"/>
                        </a:spcAft>
                        <a:defRPr>
                          <a:solidFill>
                            <a:schemeClr val="tx1"/>
                          </a:solidFill>
                          <a:latin typeface="Arial" charset="0"/>
                          <a:ea typeface="ＭＳ Ｐゴシック" charset="-128"/>
                        </a:defRPr>
                      </a:lvl7pPr>
                      <a:lvl8pPr fontAlgn="base">
                        <a:spcBef>
                          <a:spcPct val="20000"/>
                        </a:spcBef>
                        <a:spcAft>
                          <a:spcPct val="0"/>
                        </a:spcAft>
                        <a:defRPr>
                          <a:solidFill>
                            <a:schemeClr val="tx1"/>
                          </a:solidFill>
                          <a:latin typeface="Arial" charset="0"/>
                          <a:ea typeface="ＭＳ Ｐゴシック" charset="-128"/>
                        </a:defRPr>
                      </a:lvl8pPr>
                      <a:lvl9pPr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chemeClr val="tx1"/>
                          </a:solidFill>
                          <a:effectLst/>
                          <a:latin typeface="Arial" charset="0"/>
                          <a:ea typeface="ＭＳ Ｐゴシック" charset="-128"/>
                        </a:rPr>
                        <a:t>2-8 mi</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fontAlgn="base">
                        <a:spcBef>
                          <a:spcPct val="20000"/>
                        </a:spcBef>
                        <a:spcAft>
                          <a:spcPct val="0"/>
                        </a:spcAft>
                        <a:defRPr>
                          <a:solidFill>
                            <a:schemeClr val="tx1"/>
                          </a:solidFill>
                          <a:latin typeface="Arial" charset="0"/>
                          <a:ea typeface="ＭＳ Ｐゴシック" charset="-128"/>
                        </a:defRPr>
                      </a:lvl6pPr>
                      <a:lvl7pPr fontAlgn="base">
                        <a:spcBef>
                          <a:spcPct val="20000"/>
                        </a:spcBef>
                        <a:spcAft>
                          <a:spcPct val="0"/>
                        </a:spcAft>
                        <a:defRPr>
                          <a:solidFill>
                            <a:schemeClr val="tx1"/>
                          </a:solidFill>
                          <a:latin typeface="Arial" charset="0"/>
                          <a:ea typeface="ＭＳ Ｐゴシック" charset="-128"/>
                        </a:defRPr>
                      </a:lvl7pPr>
                      <a:lvl8pPr fontAlgn="base">
                        <a:spcBef>
                          <a:spcPct val="20000"/>
                        </a:spcBef>
                        <a:spcAft>
                          <a:spcPct val="0"/>
                        </a:spcAft>
                        <a:defRPr>
                          <a:solidFill>
                            <a:schemeClr val="tx1"/>
                          </a:solidFill>
                          <a:latin typeface="Arial" charset="0"/>
                          <a:ea typeface="ＭＳ Ｐゴシック" charset="-128"/>
                        </a:defRPr>
                      </a:lvl8pPr>
                      <a:lvl9pPr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chemeClr val="tx1"/>
                          </a:solidFill>
                          <a:effectLst/>
                          <a:latin typeface="Arial" charset="0"/>
                          <a:ea typeface="ＭＳ Ｐゴシック" charset="-128"/>
                        </a:rPr>
                        <a:t>2,000-55,000 ft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33375">
                <a:tc>
                  <a:txBody>
                    <a:bodyPr/>
                    <a:lstStyle>
                      <a:lvl1pPr>
                        <a:spcBef>
                          <a:spcPct val="20000"/>
                        </a:spcBef>
                        <a:defRPr sz="2800">
                          <a:solidFill>
                            <a:schemeClr val="tx1"/>
                          </a:solidFill>
                          <a:latin typeface="Arial" charset="0"/>
                          <a:ea typeface="ＭＳ Ｐゴシック" charset="-128"/>
                        </a:defRPr>
                      </a:lvl1pPr>
                      <a:lvl2pPr>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fontAlgn="base">
                        <a:spcBef>
                          <a:spcPct val="20000"/>
                        </a:spcBef>
                        <a:spcAft>
                          <a:spcPct val="0"/>
                        </a:spcAft>
                        <a:defRPr>
                          <a:solidFill>
                            <a:schemeClr val="tx1"/>
                          </a:solidFill>
                          <a:latin typeface="Arial" charset="0"/>
                          <a:ea typeface="ＭＳ Ｐゴシック" charset="-128"/>
                        </a:defRPr>
                      </a:lvl6pPr>
                      <a:lvl7pPr fontAlgn="base">
                        <a:spcBef>
                          <a:spcPct val="20000"/>
                        </a:spcBef>
                        <a:spcAft>
                          <a:spcPct val="0"/>
                        </a:spcAft>
                        <a:defRPr>
                          <a:solidFill>
                            <a:schemeClr val="tx1"/>
                          </a:solidFill>
                          <a:latin typeface="Arial" charset="0"/>
                          <a:ea typeface="ＭＳ Ｐゴシック" charset="-128"/>
                        </a:defRPr>
                      </a:lvl7pPr>
                      <a:lvl8pPr fontAlgn="base">
                        <a:spcBef>
                          <a:spcPct val="20000"/>
                        </a:spcBef>
                        <a:spcAft>
                          <a:spcPct val="0"/>
                        </a:spcAft>
                        <a:defRPr>
                          <a:solidFill>
                            <a:schemeClr val="tx1"/>
                          </a:solidFill>
                          <a:latin typeface="Arial" charset="0"/>
                          <a:ea typeface="ＭＳ Ｐゴシック" charset="-128"/>
                        </a:defRPr>
                      </a:lvl8pPr>
                      <a:lvl9pPr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chemeClr val="tx1"/>
                          </a:solidFill>
                          <a:effectLst/>
                          <a:latin typeface="Arial" charset="0"/>
                          <a:ea typeface="ＭＳ Ｐゴシック" charset="-128"/>
                        </a:rPr>
                        <a:t>Tornado</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fontAlgn="base">
                        <a:spcBef>
                          <a:spcPct val="20000"/>
                        </a:spcBef>
                        <a:spcAft>
                          <a:spcPct val="0"/>
                        </a:spcAft>
                        <a:defRPr>
                          <a:solidFill>
                            <a:schemeClr val="tx1"/>
                          </a:solidFill>
                          <a:latin typeface="Arial" charset="0"/>
                          <a:ea typeface="ＭＳ Ｐゴシック" charset="-128"/>
                        </a:defRPr>
                      </a:lvl6pPr>
                      <a:lvl7pPr fontAlgn="base">
                        <a:spcBef>
                          <a:spcPct val="20000"/>
                        </a:spcBef>
                        <a:spcAft>
                          <a:spcPct val="0"/>
                        </a:spcAft>
                        <a:defRPr>
                          <a:solidFill>
                            <a:schemeClr val="tx1"/>
                          </a:solidFill>
                          <a:latin typeface="Arial" charset="0"/>
                          <a:ea typeface="ＭＳ Ｐゴシック" charset="-128"/>
                        </a:defRPr>
                      </a:lvl7pPr>
                      <a:lvl8pPr fontAlgn="base">
                        <a:spcBef>
                          <a:spcPct val="20000"/>
                        </a:spcBef>
                        <a:spcAft>
                          <a:spcPct val="0"/>
                        </a:spcAft>
                        <a:defRPr>
                          <a:solidFill>
                            <a:schemeClr val="tx1"/>
                          </a:solidFill>
                          <a:latin typeface="Arial" charset="0"/>
                          <a:ea typeface="ＭＳ Ｐゴシック" charset="-128"/>
                        </a:defRPr>
                      </a:lvl8pPr>
                      <a:lvl9pPr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chemeClr val="tx1"/>
                          </a:solidFill>
                          <a:effectLst/>
                          <a:latin typeface="Arial" charset="0"/>
                          <a:ea typeface="ＭＳ Ｐゴシック" charset="-128"/>
                        </a:rPr>
                        <a:t>0.1 - 1.0 mi</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fontAlgn="base">
                        <a:spcBef>
                          <a:spcPct val="20000"/>
                        </a:spcBef>
                        <a:spcAft>
                          <a:spcPct val="0"/>
                        </a:spcAft>
                        <a:defRPr>
                          <a:solidFill>
                            <a:schemeClr val="tx1"/>
                          </a:solidFill>
                          <a:latin typeface="Arial" charset="0"/>
                          <a:ea typeface="ＭＳ Ｐゴシック" charset="-128"/>
                        </a:defRPr>
                      </a:lvl6pPr>
                      <a:lvl7pPr fontAlgn="base">
                        <a:spcBef>
                          <a:spcPct val="20000"/>
                        </a:spcBef>
                        <a:spcAft>
                          <a:spcPct val="0"/>
                        </a:spcAft>
                        <a:defRPr>
                          <a:solidFill>
                            <a:schemeClr val="tx1"/>
                          </a:solidFill>
                          <a:latin typeface="Arial" charset="0"/>
                          <a:ea typeface="ＭＳ Ｐゴシック" charset="-128"/>
                        </a:defRPr>
                      </a:lvl7pPr>
                      <a:lvl8pPr fontAlgn="base">
                        <a:spcBef>
                          <a:spcPct val="20000"/>
                        </a:spcBef>
                        <a:spcAft>
                          <a:spcPct val="0"/>
                        </a:spcAft>
                        <a:defRPr>
                          <a:solidFill>
                            <a:schemeClr val="tx1"/>
                          </a:solidFill>
                          <a:latin typeface="Arial" charset="0"/>
                          <a:ea typeface="ＭＳ Ｐゴシック" charset="-128"/>
                        </a:defRPr>
                      </a:lvl8pPr>
                      <a:lvl9pPr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chemeClr val="tx1"/>
                          </a:solidFill>
                          <a:effectLst/>
                          <a:latin typeface="Arial" charset="0"/>
                          <a:ea typeface="ＭＳ Ｐゴシック" charset="-128"/>
                        </a:rPr>
                        <a:t>Cloud base - 0.5 - 1.5 mi*</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713">
                <a:tc>
                  <a:txBody>
                    <a:bodyPr/>
                    <a:lstStyle>
                      <a:lvl1pPr>
                        <a:spcBef>
                          <a:spcPct val="20000"/>
                        </a:spcBef>
                        <a:defRPr sz="2800">
                          <a:solidFill>
                            <a:schemeClr val="tx1"/>
                          </a:solidFill>
                          <a:latin typeface="Arial" charset="0"/>
                          <a:ea typeface="ＭＳ Ｐゴシック" charset="-128"/>
                        </a:defRPr>
                      </a:lvl1pPr>
                      <a:lvl2pPr>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fontAlgn="base">
                        <a:spcBef>
                          <a:spcPct val="20000"/>
                        </a:spcBef>
                        <a:spcAft>
                          <a:spcPct val="0"/>
                        </a:spcAft>
                        <a:defRPr>
                          <a:solidFill>
                            <a:schemeClr val="tx1"/>
                          </a:solidFill>
                          <a:latin typeface="Arial" charset="0"/>
                          <a:ea typeface="ＭＳ Ｐゴシック" charset="-128"/>
                        </a:defRPr>
                      </a:lvl6pPr>
                      <a:lvl7pPr fontAlgn="base">
                        <a:spcBef>
                          <a:spcPct val="20000"/>
                        </a:spcBef>
                        <a:spcAft>
                          <a:spcPct val="0"/>
                        </a:spcAft>
                        <a:defRPr>
                          <a:solidFill>
                            <a:schemeClr val="tx1"/>
                          </a:solidFill>
                          <a:latin typeface="Arial" charset="0"/>
                          <a:ea typeface="ＭＳ Ｐゴシック" charset="-128"/>
                        </a:defRPr>
                      </a:lvl7pPr>
                      <a:lvl8pPr fontAlgn="base">
                        <a:spcBef>
                          <a:spcPct val="20000"/>
                        </a:spcBef>
                        <a:spcAft>
                          <a:spcPct val="0"/>
                        </a:spcAft>
                        <a:defRPr>
                          <a:solidFill>
                            <a:schemeClr val="tx1"/>
                          </a:solidFill>
                          <a:latin typeface="Arial" charset="0"/>
                          <a:ea typeface="ＭＳ Ｐゴシック" charset="-128"/>
                        </a:defRPr>
                      </a:lvl8pPr>
                      <a:lvl9pPr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chemeClr val="tx1"/>
                          </a:solidFill>
                          <a:effectLst/>
                          <a:latin typeface="Arial" charset="0"/>
                          <a:ea typeface="ＭＳ Ｐゴシック" charset="-128"/>
                        </a:rPr>
                        <a:t>Individual storm cell within a squall line</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fontAlgn="base">
                        <a:spcBef>
                          <a:spcPct val="20000"/>
                        </a:spcBef>
                        <a:spcAft>
                          <a:spcPct val="0"/>
                        </a:spcAft>
                        <a:defRPr>
                          <a:solidFill>
                            <a:schemeClr val="tx1"/>
                          </a:solidFill>
                          <a:latin typeface="Arial" charset="0"/>
                          <a:ea typeface="ＭＳ Ｐゴシック" charset="-128"/>
                        </a:defRPr>
                      </a:lvl6pPr>
                      <a:lvl7pPr fontAlgn="base">
                        <a:spcBef>
                          <a:spcPct val="20000"/>
                        </a:spcBef>
                        <a:spcAft>
                          <a:spcPct val="0"/>
                        </a:spcAft>
                        <a:defRPr>
                          <a:solidFill>
                            <a:schemeClr val="tx1"/>
                          </a:solidFill>
                          <a:latin typeface="Arial" charset="0"/>
                          <a:ea typeface="ＭＳ Ｐゴシック" charset="-128"/>
                        </a:defRPr>
                      </a:lvl7pPr>
                      <a:lvl8pPr fontAlgn="base">
                        <a:spcBef>
                          <a:spcPct val="20000"/>
                        </a:spcBef>
                        <a:spcAft>
                          <a:spcPct val="0"/>
                        </a:spcAft>
                        <a:defRPr>
                          <a:solidFill>
                            <a:schemeClr val="tx1"/>
                          </a:solidFill>
                          <a:latin typeface="Arial" charset="0"/>
                          <a:ea typeface="ＭＳ Ｐゴシック" charset="-128"/>
                        </a:defRPr>
                      </a:lvl8pPr>
                      <a:lvl9pPr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chemeClr val="tx1"/>
                          </a:solidFill>
                          <a:effectLst/>
                          <a:latin typeface="Arial" charset="0"/>
                          <a:ea typeface="ＭＳ Ｐゴシック" charset="-128"/>
                        </a:rPr>
                        <a:t>2-8 mi</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fontAlgn="base">
                        <a:spcBef>
                          <a:spcPct val="20000"/>
                        </a:spcBef>
                        <a:spcAft>
                          <a:spcPct val="0"/>
                        </a:spcAft>
                        <a:defRPr>
                          <a:solidFill>
                            <a:schemeClr val="tx1"/>
                          </a:solidFill>
                          <a:latin typeface="Arial" charset="0"/>
                          <a:ea typeface="ＭＳ Ｐゴシック" charset="-128"/>
                        </a:defRPr>
                      </a:lvl6pPr>
                      <a:lvl7pPr fontAlgn="base">
                        <a:spcBef>
                          <a:spcPct val="20000"/>
                        </a:spcBef>
                        <a:spcAft>
                          <a:spcPct val="0"/>
                        </a:spcAft>
                        <a:defRPr>
                          <a:solidFill>
                            <a:schemeClr val="tx1"/>
                          </a:solidFill>
                          <a:latin typeface="Arial" charset="0"/>
                          <a:ea typeface="ＭＳ Ｐゴシック" charset="-128"/>
                        </a:defRPr>
                      </a:lvl7pPr>
                      <a:lvl8pPr fontAlgn="base">
                        <a:spcBef>
                          <a:spcPct val="20000"/>
                        </a:spcBef>
                        <a:spcAft>
                          <a:spcPct val="0"/>
                        </a:spcAft>
                        <a:defRPr>
                          <a:solidFill>
                            <a:schemeClr val="tx1"/>
                          </a:solidFill>
                          <a:latin typeface="Arial" charset="0"/>
                          <a:ea typeface="ＭＳ Ｐゴシック" charset="-128"/>
                        </a:defRPr>
                      </a:lvl8pPr>
                      <a:lvl9pPr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chemeClr val="tx1"/>
                          </a:solidFill>
                          <a:effectLst/>
                          <a:latin typeface="Arial" charset="0"/>
                          <a:ea typeface="ＭＳ Ｐゴシック" charset="-128"/>
                        </a:rPr>
                        <a:t>4,000-55,000 ft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6713">
                <a:tc>
                  <a:txBody>
                    <a:bodyPr/>
                    <a:lstStyle>
                      <a:lvl1pPr>
                        <a:spcBef>
                          <a:spcPct val="20000"/>
                        </a:spcBef>
                        <a:defRPr sz="2800">
                          <a:solidFill>
                            <a:schemeClr val="tx1"/>
                          </a:solidFill>
                          <a:latin typeface="Arial" charset="0"/>
                          <a:ea typeface="ＭＳ Ｐゴシック" charset="-128"/>
                        </a:defRPr>
                      </a:lvl1pPr>
                      <a:lvl2pPr>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fontAlgn="base">
                        <a:spcBef>
                          <a:spcPct val="20000"/>
                        </a:spcBef>
                        <a:spcAft>
                          <a:spcPct val="0"/>
                        </a:spcAft>
                        <a:defRPr>
                          <a:solidFill>
                            <a:schemeClr val="tx1"/>
                          </a:solidFill>
                          <a:latin typeface="Arial" charset="0"/>
                          <a:ea typeface="ＭＳ Ｐゴシック" charset="-128"/>
                        </a:defRPr>
                      </a:lvl6pPr>
                      <a:lvl7pPr fontAlgn="base">
                        <a:spcBef>
                          <a:spcPct val="20000"/>
                        </a:spcBef>
                        <a:spcAft>
                          <a:spcPct val="0"/>
                        </a:spcAft>
                        <a:defRPr>
                          <a:solidFill>
                            <a:schemeClr val="tx1"/>
                          </a:solidFill>
                          <a:latin typeface="Arial" charset="0"/>
                          <a:ea typeface="ＭＳ Ｐゴシック" charset="-128"/>
                        </a:defRPr>
                      </a:lvl7pPr>
                      <a:lvl8pPr fontAlgn="base">
                        <a:spcBef>
                          <a:spcPct val="20000"/>
                        </a:spcBef>
                        <a:spcAft>
                          <a:spcPct val="0"/>
                        </a:spcAft>
                        <a:defRPr>
                          <a:solidFill>
                            <a:schemeClr val="tx1"/>
                          </a:solidFill>
                          <a:latin typeface="Arial" charset="0"/>
                          <a:ea typeface="ＭＳ Ｐゴシック" charset="-128"/>
                        </a:defRPr>
                      </a:lvl8pPr>
                      <a:lvl9pPr fontAlgn="base">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chemeClr val="tx1"/>
                          </a:solidFill>
                          <a:effectLst/>
                          <a:latin typeface="Arial" charset="0"/>
                          <a:ea typeface="ＭＳ Ｐゴシック" charset="-128"/>
                        </a:rPr>
                        <a:t>Circulation embedded within a squall line</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fontAlgn="base">
                        <a:spcBef>
                          <a:spcPct val="20000"/>
                        </a:spcBef>
                        <a:spcAft>
                          <a:spcPct val="0"/>
                        </a:spcAft>
                        <a:defRPr>
                          <a:solidFill>
                            <a:schemeClr val="tx1"/>
                          </a:solidFill>
                          <a:latin typeface="Arial" charset="0"/>
                          <a:ea typeface="ＭＳ Ｐゴシック" charset="-128"/>
                        </a:defRPr>
                      </a:lvl6pPr>
                      <a:lvl7pPr fontAlgn="base">
                        <a:spcBef>
                          <a:spcPct val="20000"/>
                        </a:spcBef>
                        <a:spcAft>
                          <a:spcPct val="0"/>
                        </a:spcAft>
                        <a:defRPr>
                          <a:solidFill>
                            <a:schemeClr val="tx1"/>
                          </a:solidFill>
                          <a:latin typeface="Arial" charset="0"/>
                          <a:ea typeface="ＭＳ Ｐゴシック" charset="-128"/>
                        </a:defRPr>
                      </a:lvl7pPr>
                      <a:lvl8pPr fontAlgn="base">
                        <a:spcBef>
                          <a:spcPct val="20000"/>
                        </a:spcBef>
                        <a:spcAft>
                          <a:spcPct val="0"/>
                        </a:spcAft>
                        <a:defRPr>
                          <a:solidFill>
                            <a:schemeClr val="tx1"/>
                          </a:solidFill>
                          <a:latin typeface="Arial" charset="0"/>
                          <a:ea typeface="ＭＳ Ｐゴシック" charset="-128"/>
                        </a:defRPr>
                      </a:lvl8pPr>
                      <a:lvl9pPr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chemeClr val="tx1"/>
                          </a:solidFill>
                          <a:effectLst/>
                          <a:latin typeface="Arial" charset="0"/>
                          <a:ea typeface="ＭＳ Ｐゴシック" charset="-128"/>
                        </a:rPr>
                        <a:t>2-5 mi</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ＭＳ Ｐゴシック" charset="-128"/>
                        </a:defRPr>
                      </a:lvl1pPr>
                      <a:lvl2pPr>
                        <a:spcBef>
                          <a:spcPct val="20000"/>
                        </a:spcBef>
                        <a:defRPr sz="2400">
                          <a:solidFill>
                            <a:schemeClr val="tx1"/>
                          </a:solidFill>
                          <a:latin typeface="Arial" charset="0"/>
                          <a:ea typeface="ＭＳ Ｐゴシック" charset="-128"/>
                        </a:defRPr>
                      </a:lvl2pPr>
                      <a:lvl3pPr>
                        <a:spcBef>
                          <a:spcPct val="20000"/>
                        </a:spcBef>
                        <a:defRPr sz="2000">
                          <a:solidFill>
                            <a:schemeClr val="tx1"/>
                          </a:solidFill>
                          <a:latin typeface="Arial" charset="0"/>
                          <a:ea typeface="ＭＳ Ｐゴシック" charset="-128"/>
                        </a:defRPr>
                      </a:lvl3pPr>
                      <a:lvl4pPr>
                        <a:spcBef>
                          <a:spcPct val="20000"/>
                        </a:spcBef>
                        <a:defRPr>
                          <a:solidFill>
                            <a:schemeClr val="tx1"/>
                          </a:solidFill>
                          <a:latin typeface="Arial" charset="0"/>
                          <a:ea typeface="ＭＳ Ｐゴシック" charset="-128"/>
                        </a:defRPr>
                      </a:lvl4pPr>
                      <a:lvl5pPr>
                        <a:spcBef>
                          <a:spcPct val="20000"/>
                        </a:spcBef>
                        <a:defRPr>
                          <a:solidFill>
                            <a:schemeClr val="tx1"/>
                          </a:solidFill>
                          <a:latin typeface="Arial" charset="0"/>
                          <a:ea typeface="ＭＳ Ｐゴシック" charset="-128"/>
                        </a:defRPr>
                      </a:lvl5pPr>
                      <a:lvl6pPr fontAlgn="base">
                        <a:spcBef>
                          <a:spcPct val="20000"/>
                        </a:spcBef>
                        <a:spcAft>
                          <a:spcPct val="0"/>
                        </a:spcAft>
                        <a:defRPr>
                          <a:solidFill>
                            <a:schemeClr val="tx1"/>
                          </a:solidFill>
                          <a:latin typeface="Arial" charset="0"/>
                          <a:ea typeface="ＭＳ Ｐゴシック" charset="-128"/>
                        </a:defRPr>
                      </a:lvl6pPr>
                      <a:lvl7pPr fontAlgn="base">
                        <a:spcBef>
                          <a:spcPct val="20000"/>
                        </a:spcBef>
                        <a:spcAft>
                          <a:spcPct val="0"/>
                        </a:spcAft>
                        <a:defRPr>
                          <a:solidFill>
                            <a:schemeClr val="tx1"/>
                          </a:solidFill>
                          <a:latin typeface="Arial" charset="0"/>
                          <a:ea typeface="ＭＳ Ｐゴシック" charset="-128"/>
                        </a:defRPr>
                      </a:lvl7pPr>
                      <a:lvl8pPr fontAlgn="base">
                        <a:spcBef>
                          <a:spcPct val="20000"/>
                        </a:spcBef>
                        <a:spcAft>
                          <a:spcPct val="0"/>
                        </a:spcAft>
                        <a:defRPr>
                          <a:solidFill>
                            <a:schemeClr val="tx1"/>
                          </a:solidFill>
                          <a:latin typeface="Arial" charset="0"/>
                          <a:ea typeface="ＭＳ Ｐゴシック" charset="-128"/>
                        </a:defRPr>
                      </a:lvl8pPr>
                      <a:lvl9pPr fontAlgn="base">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800" b="0" i="0" u="none" strike="noStrike" cap="none" normalizeH="0" baseline="0">
                          <a:ln>
                            <a:noFill/>
                          </a:ln>
                          <a:solidFill>
                            <a:schemeClr val="tx1"/>
                          </a:solidFill>
                          <a:effectLst/>
                          <a:latin typeface="Arial" charset="0"/>
                          <a:ea typeface="ＭＳ Ｐゴシック" charset="-128"/>
                        </a:rPr>
                        <a:t>4,000-40,000 ft</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altLang="x-none" sz="6600"/>
              <a:t>NEXRAD RADAR</a:t>
            </a:r>
          </a:p>
        </p:txBody>
      </p:sp>
      <p:sp>
        <p:nvSpPr>
          <p:cNvPr id="208899" name="Rectangle 3"/>
          <p:cNvSpPr>
            <a:spLocks noChangeArrowheads="1"/>
          </p:cNvSpPr>
          <p:nvPr>
            <p:ph type="body" sz="half" idx="1"/>
          </p:nvPr>
        </p:nvSpPr>
        <p:spPr bwMode="auto">
          <a:xfrm>
            <a:off x="685800" y="1981200"/>
            <a:ext cx="38100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90000"/>
              </a:lnSpc>
            </a:pPr>
            <a:r>
              <a:rPr lang="en-US" altLang="x-none" sz="2800">
                <a:solidFill>
                  <a:schemeClr val="bg1"/>
                </a:solidFill>
              </a:rPr>
              <a:t>Named WSR-88D</a:t>
            </a:r>
          </a:p>
          <a:p>
            <a:pPr>
              <a:lnSpc>
                <a:spcPct val="90000"/>
              </a:lnSpc>
            </a:pPr>
            <a:r>
              <a:rPr lang="en-US" altLang="x-none" sz="2800">
                <a:solidFill>
                  <a:schemeClr val="bg1"/>
                </a:solidFill>
              </a:rPr>
              <a:t>S-band radar</a:t>
            </a:r>
          </a:p>
          <a:p>
            <a:pPr>
              <a:lnSpc>
                <a:spcPct val="90000"/>
              </a:lnSpc>
            </a:pPr>
            <a:r>
              <a:rPr lang="en-US" altLang="x-none" sz="2800">
                <a:solidFill>
                  <a:schemeClr val="bg1"/>
                </a:solidFill>
              </a:rPr>
              <a:t>radiation wavelength is </a:t>
            </a:r>
            <a:r>
              <a:rPr lang="en-US" altLang="x-none" sz="2800">
                <a:solidFill>
                  <a:schemeClr val="bg1"/>
                </a:solidFill>
                <a:sym typeface="Math A" charset="0"/>
              </a:rPr>
              <a:t>λ</a:t>
            </a:r>
            <a:r>
              <a:rPr lang="en-US" altLang="x-none" sz="2800">
                <a:solidFill>
                  <a:schemeClr val="bg1"/>
                </a:solidFill>
              </a:rPr>
              <a:t> = 10.7 cm</a:t>
            </a:r>
          </a:p>
          <a:p>
            <a:pPr>
              <a:lnSpc>
                <a:spcPct val="90000"/>
              </a:lnSpc>
            </a:pPr>
            <a:r>
              <a:rPr lang="en-US" altLang="x-none" sz="2800">
                <a:solidFill>
                  <a:schemeClr val="bg1"/>
                </a:solidFill>
              </a:rPr>
              <a:t>Power is 750,000 kW</a:t>
            </a:r>
          </a:p>
          <a:p>
            <a:pPr>
              <a:lnSpc>
                <a:spcPct val="90000"/>
              </a:lnSpc>
            </a:pPr>
            <a:endParaRPr lang="en-US" altLang="x-none" sz="2800">
              <a:solidFill>
                <a:schemeClr val="bg1"/>
              </a:solidFill>
            </a:endParaRPr>
          </a:p>
          <a:p>
            <a:pPr>
              <a:lnSpc>
                <a:spcPct val="90000"/>
              </a:lnSpc>
            </a:pPr>
            <a:endParaRPr lang="en-US" altLang="x-none" sz="2800">
              <a:solidFill>
                <a:schemeClr val="bg1"/>
              </a:solidFill>
            </a:endParaRPr>
          </a:p>
          <a:p>
            <a:pPr lvl="1">
              <a:lnSpc>
                <a:spcPct val="90000"/>
              </a:lnSpc>
            </a:pPr>
            <a:r>
              <a:rPr lang="en-US" altLang="x-none" sz="2400">
                <a:solidFill>
                  <a:schemeClr val="bg1"/>
                </a:solidFill>
              </a:rPr>
              <a:t>Tallahassee (right)</a:t>
            </a:r>
          </a:p>
        </p:txBody>
      </p:sp>
      <p:pic>
        <p:nvPicPr>
          <p:cNvPr id="208900" name="Picture 4"/>
          <p:cNvPicPr>
            <a:picLocks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bwMode="auto">
          <a:xfrm>
            <a:off x="5410200" y="1981200"/>
            <a:ext cx="2286000" cy="41148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55563" y="841375"/>
            <a:ext cx="8653462" cy="854075"/>
          </a:xfrm>
          <a:noFill/>
          <a:ln/>
        </p:spPr>
        <p:txBody>
          <a:bodyPr lIns="0" tIns="0" rIns="0" bIns="0" anchor="ctr">
            <a:spAutoFit/>
          </a:bodyPr>
          <a:lstStyle/>
          <a:p>
            <a:pPr defTabSz="381000"/>
            <a:r>
              <a:rPr lang="en-US" altLang="x-none" sz="2800">
                <a:latin typeface="AvantGarde Md BT Medium" charset="0"/>
              </a:rPr>
              <a:t>Understanding and Interpreting NWS WSR-88D Doppler Radar</a:t>
            </a:r>
          </a:p>
        </p:txBody>
      </p:sp>
      <p:sp>
        <p:nvSpPr>
          <p:cNvPr id="16387" name="Rectangle 3"/>
          <p:cNvSpPr>
            <a:spLocks noChangeArrowheads="1"/>
          </p:cNvSpPr>
          <p:nvPr/>
        </p:nvSpPr>
        <p:spPr bwMode="auto">
          <a:xfrm>
            <a:off x="55563" y="2293938"/>
            <a:ext cx="8653462" cy="103187"/>
          </a:xfrm>
          <a:prstGeom prst="rect">
            <a:avLst/>
          </a:prstGeom>
          <a:solidFill>
            <a:srgbClr val="39D7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388" name="Rectangle 4"/>
          <p:cNvSpPr>
            <a:spLocks noChangeArrowheads="1"/>
          </p:cNvSpPr>
          <p:nvPr>
            <p:ph type="subTitle" idx="1"/>
          </p:nvPr>
        </p:nvSpPr>
        <p:spPr bwMode="auto">
          <a:xfrm>
            <a:off x="0" y="6389688"/>
            <a:ext cx="3124200" cy="468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lgn="l" defTabSz="381000"/>
            <a:r>
              <a:rPr lang="en-US" altLang="x-none" sz="1400">
                <a:solidFill>
                  <a:schemeClr val="bg1"/>
                </a:solidFill>
              </a:rPr>
              <a:t>From the National Weather Service </a:t>
            </a:r>
          </a:p>
          <a:p>
            <a:pPr algn="l" defTabSz="381000"/>
            <a:r>
              <a:rPr lang="en-US" altLang="x-none" sz="1400">
                <a:solidFill>
                  <a:schemeClr val="bg1"/>
                </a:solidFill>
              </a:rPr>
              <a:t>Greenville-Spartanburg, SC</a:t>
            </a:r>
          </a:p>
        </p:txBody>
      </p:sp>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2514600"/>
            <a:ext cx="3316287"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950" y="2628900"/>
            <a:ext cx="171450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850" y="2571750"/>
            <a:ext cx="1944688"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cover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381000"/>
            <a:ext cx="7772400" cy="1143000"/>
          </a:xfrm>
          <a:no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indent="252413"/>
            <a:r>
              <a:rPr lang="en-US" altLang="x-none" b="1"/>
              <a:t>Quick Overview</a:t>
            </a:r>
            <a:endParaRPr lang="en-US" altLang="x-none" b="1">
              <a:solidFill>
                <a:srgbClr val="FF0000"/>
              </a:solidFill>
              <a:latin typeface="BernhardMod BT Bold" charset="0"/>
            </a:endParaRPr>
          </a:p>
        </p:txBody>
      </p:sp>
      <p:sp>
        <p:nvSpPr>
          <p:cNvPr id="18435" name="Rectangle 3"/>
          <p:cNvSpPr>
            <a:spLocks noGrp="1" noChangeArrowheads="1"/>
          </p:cNvSpPr>
          <p:nvPr>
            <p:ph type="body" idx="1"/>
          </p:nvPr>
        </p:nvSpPr>
        <p:spPr bwMode="auto">
          <a:xfrm>
            <a:off x="4572000" y="1447800"/>
            <a:ext cx="3886200" cy="44196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a:buClr>
                <a:srgbClr val="FFFF00"/>
              </a:buClr>
            </a:pPr>
            <a:r>
              <a:rPr lang="en-US" altLang="x-none" sz="2600">
                <a:solidFill>
                  <a:srgbClr val="FF0000"/>
                </a:solidFill>
              </a:rPr>
              <a:t>Antenna emits series of radio waves</a:t>
            </a:r>
          </a:p>
          <a:p>
            <a:pPr>
              <a:buClr>
                <a:srgbClr val="FFFF00"/>
              </a:buClr>
            </a:pPr>
            <a:r>
              <a:rPr lang="en-US" altLang="x-none" sz="2600">
                <a:solidFill>
                  <a:srgbClr val="FF0000"/>
                </a:solidFill>
              </a:rPr>
              <a:t>Listens for amount of energy reflected back</a:t>
            </a:r>
          </a:p>
          <a:p>
            <a:pPr>
              <a:buClr>
                <a:srgbClr val="FFFF00"/>
              </a:buClr>
            </a:pPr>
            <a:r>
              <a:rPr lang="en-US" altLang="x-none" sz="2600">
                <a:solidFill>
                  <a:srgbClr val="FF0000"/>
                </a:solidFill>
              </a:rPr>
              <a:t>The better the target is reflecting (i.e. more raindrops) the stronger the signal or echo will be</a:t>
            </a:r>
          </a:p>
        </p:txBody>
      </p:sp>
      <p:pic>
        <p:nvPicPr>
          <p:cNvPr id="18436" name="Picture 4" descr="RADAROP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47800"/>
            <a:ext cx="4191000" cy="2371725"/>
          </a:xfrm>
          <a:prstGeom prst="rect">
            <a:avLst/>
          </a:prstGeom>
          <a:noFill/>
          <a:extLst>
            <a:ext uri="{909E8E84-426E-40DD-AFC4-6F175D3DCCD1}">
              <a14:hiddenFill xmlns:a14="http://schemas.microsoft.com/office/drawing/2010/main">
                <a:solidFill>
                  <a:srgbClr val="FFFFFF"/>
                </a:solidFill>
              </a14:hiddenFill>
            </a:ext>
          </a:extLst>
        </p:spPr>
      </p:pic>
      <p:sp>
        <p:nvSpPr>
          <p:cNvPr id="18437" name="Text Box 5"/>
          <p:cNvSpPr txBox="1">
            <a:spLocks noChangeArrowheads="1"/>
          </p:cNvSpPr>
          <p:nvPr/>
        </p:nvSpPr>
        <p:spPr bwMode="auto">
          <a:xfrm>
            <a:off x="0" y="4038600"/>
            <a:ext cx="426720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200">
                <a:solidFill>
                  <a:srgbClr val="FF9933"/>
                </a:solidFill>
                <a:latin typeface="Times New Roman" charset="0"/>
              </a:rPr>
              <a:t>Interesting Tidbit: The WSR-88D takes about 0.0000016sec to emit a pulse or radio wave.  This means for every hour, the Radar is “on” for 7 seconds and “listens” for the remaining 59min and 53sec</a:t>
            </a:r>
          </a:p>
        </p:txBody>
      </p:sp>
      <p:sp>
        <p:nvSpPr>
          <p:cNvPr id="18438" name="Rectangle 6"/>
          <p:cNvSpPr>
            <a:spLocks noChangeArrowheads="1"/>
          </p:cNvSpPr>
          <p:nvPr/>
        </p:nvSpPr>
        <p:spPr bwMode="auto">
          <a:xfrm>
            <a:off x="228600" y="1143000"/>
            <a:ext cx="8675688" cy="69850"/>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9" name="Rectangle 7"/>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334963"/>
            <a:ext cx="8229600" cy="427037"/>
          </a:xfrm>
          <a:noFill/>
          <a:ln/>
        </p:spPr>
        <p:txBody>
          <a:bodyPr lIns="0" tIns="0" rIns="0" bIns="0">
            <a:spAutoFit/>
          </a:bodyPr>
          <a:lstStyle/>
          <a:p>
            <a:pPr defTabSz="381000"/>
            <a:r>
              <a:rPr lang="en-US" altLang="x-none" b="1">
                <a:solidFill>
                  <a:srgbClr val="FF0000"/>
                </a:solidFill>
                <a:latin typeface="BernhardMod BT Bold" charset="0"/>
              </a:rPr>
              <a:t>How Doppler Works</a:t>
            </a:r>
          </a:p>
        </p:txBody>
      </p:sp>
      <p:sp>
        <p:nvSpPr>
          <p:cNvPr id="20483" name="Rectangle 3"/>
          <p:cNvSpPr>
            <a:spLocks noChangeArrowheads="1"/>
          </p:cNvSpPr>
          <p:nvPr/>
        </p:nvSpPr>
        <p:spPr bwMode="auto">
          <a:xfrm>
            <a:off x="228600" y="1066800"/>
            <a:ext cx="8675688" cy="69850"/>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484" name="Text Box 4"/>
          <p:cNvSpPr txBox="1">
            <a:spLocks noChangeArrowheads="1"/>
          </p:cNvSpPr>
          <p:nvPr/>
        </p:nvSpPr>
        <p:spPr bwMode="auto">
          <a:xfrm>
            <a:off x="228600" y="1295400"/>
            <a:ext cx="87137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b="1">
                <a:solidFill>
                  <a:srgbClr val="FF9933"/>
                </a:solidFill>
              </a:rPr>
              <a:t>The Doppler effect</a:t>
            </a:r>
            <a:r>
              <a:rPr lang="en-US" altLang="x-none">
                <a:solidFill>
                  <a:srgbClr val="FF9933"/>
                </a:solidFill>
              </a:rPr>
              <a:t>:</a:t>
            </a:r>
            <a:r>
              <a:rPr lang="en-US" altLang="x-none">
                <a:solidFill>
                  <a:srgbClr val="993300"/>
                </a:solidFill>
              </a:rPr>
              <a:t> change in frequency depending upon movement toward or away from observer</a:t>
            </a:r>
          </a:p>
        </p:txBody>
      </p:sp>
      <p:sp>
        <p:nvSpPr>
          <p:cNvPr id="20485" name="Text Box 5"/>
          <p:cNvSpPr txBox="1">
            <a:spLocks noChangeArrowheads="1"/>
          </p:cNvSpPr>
          <p:nvPr/>
        </p:nvSpPr>
        <p:spPr bwMode="auto">
          <a:xfrm>
            <a:off x="2286000" y="5029200"/>
            <a:ext cx="30861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200">
                <a:solidFill>
                  <a:srgbClr val="FF0080"/>
                </a:solidFill>
              </a:rPr>
              <a:t>Velocity data useful during severe weather and detecting rotation such as tornadoes</a:t>
            </a:r>
          </a:p>
        </p:txBody>
      </p:sp>
      <p:pic>
        <p:nvPicPr>
          <p:cNvPr id="204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191000"/>
            <a:ext cx="18415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962400"/>
            <a:ext cx="3602038"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8"/>
          <p:cNvSpPr txBox="1">
            <a:spLocks noChangeArrowheads="1"/>
          </p:cNvSpPr>
          <p:nvPr/>
        </p:nvSpPr>
        <p:spPr bwMode="auto">
          <a:xfrm>
            <a:off x="533400" y="2362200"/>
            <a:ext cx="74676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3200">
                <a:solidFill>
                  <a:srgbClr val="FF9999"/>
                </a:solidFill>
              </a:rPr>
              <a:t>When a train passes, what sound does it make?</a:t>
            </a:r>
          </a:p>
        </p:txBody>
      </p:sp>
      <p:pic>
        <p:nvPicPr>
          <p:cNvPr id="20489" name="carhornf[1].au">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2133600" y="2895600"/>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20490" name="Rectangle 10"/>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childTnLst>
            <p:seq concurrent="1" nextAc="seek">
              <p:cTn id="2" restart="whenNotActive" fill="hold" evtFilter="cancelBubble" nodeType="interactiveSeq">
                <p:stCondLst>
                  <p:cond evt="onClick" delay="0">
                    <p:tgtEl>
                      <p:spTgt spid="2048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0489"/>
                                        </p:tgtEl>
                                      </p:cBhvr>
                                    </p:cmd>
                                  </p:childTnLst>
                                </p:cTn>
                              </p:par>
                            </p:childTnLst>
                          </p:cTn>
                        </p:par>
                      </p:childTnLst>
                    </p:cTn>
                  </p:par>
                </p:childTnLst>
              </p:cTn>
              <p:nextCondLst>
                <p:cond evt="onClick" delay="0">
                  <p:tgtEl>
                    <p:spTgt spid="20489"/>
                  </p:tgtEl>
                </p:cond>
              </p:nextCondLst>
            </p:seq>
            <p:audio>
              <p:cMediaNode vol="80000">
                <p:cTn id="7" fill="hold" display="0">
                  <p:stCondLst>
                    <p:cond delay="indefinite"/>
                  </p:stCondLst>
                  <p:endCondLst>
                    <p:cond evt="onStopAudio" delay="0">
                      <p:tgtEl>
                        <p:sldTgt/>
                      </p:tgtEl>
                    </p:cond>
                  </p:endCondLst>
                </p:cTn>
                <p:tgtEl>
                  <p:spTgt spid="2048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8600" y="365125"/>
            <a:ext cx="8675688" cy="487363"/>
          </a:xfrm>
          <a:noFill/>
          <a:ln/>
        </p:spPr>
        <p:txBody>
          <a:bodyPr lIns="0" tIns="0" rIns="0" bIns="0">
            <a:spAutoFit/>
          </a:bodyPr>
          <a:lstStyle/>
          <a:p>
            <a:pPr defTabSz="381000"/>
            <a:r>
              <a:rPr lang="en-US" altLang="x-none" sz="3200" b="1">
                <a:latin typeface="BernhardMod BT Bold" charset="0"/>
              </a:rPr>
              <a:t>Scan Patterns</a:t>
            </a:r>
          </a:p>
        </p:txBody>
      </p:sp>
      <p:sp>
        <p:nvSpPr>
          <p:cNvPr id="22531" name="Rectangle 3"/>
          <p:cNvSpPr>
            <a:spLocks noChangeArrowheads="1"/>
          </p:cNvSpPr>
          <p:nvPr/>
        </p:nvSpPr>
        <p:spPr bwMode="auto">
          <a:xfrm>
            <a:off x="228600" y="1066800"/>
            <a:ext cx="8675688" cy="69850"/>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4343400"/>
            <a:ext cx="3030538"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371600"/>
            <a:ext cx="3030538"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Freeform 6"/>
          <p:cNvSpPr>
            <a:spLocks/>
          </p:cNvSpPr>
          <p:nvPr/>
        </p:nvSpPr>
        <p:spPr bwMode="auto">
          <a:xfrm>
            <a:off x="114300" y="4092575"/>
            <a:ext cx="9029700" cy="0"/>
          </a:xfrm>
          <a:custGeom>
            <a:avLst/>
            <a:gdLst>
              <a:gd name="T0" fmla="*/ 0 w 5688"/>
              <a:gd name="T1" fmla="*/ 5688 w 5688"/>
            </a:gdLst>
            <a:ahLst/>
            <a:cxnLst>
              <a:cxn ang="0">
                <a:pos x="T0" y="0"/>
              </a:cxn>
              <a:cxn ang="0">
                <a:pos x="T1" y="0"/>
              </a:cxn>
            </a:cxnLst>
            <a:rect l="0" t="0" r="r" b="b"/>
            <a:pathLst>
              <a:path w="5688">
                <a:moveTo>
                  <a:pt x="0" y="0"/>
                </a:moveTo>
                <a:lnTo>
                  <a:pt x="5688" y="0"/>
                </a:lnTo>
              </a:path>
            </a:pathLst>
          </a:custGeom>
          <a:noFill/>
          <a:ln w="39922">
            <a:solidFill>
              <a:srgbClr val="E01E6F"/>
            </a:solidFill>
            <a:prstDash val="dash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35" name="Text Box 7"/>
          <p:cNvSpPr txBox="1">
            <a:spLocks noChangeArrowheads="1"/>
          </p:cNvSpPr>
          <p:nvPr/>
        </p:nvSpPr>
        <p:spPr bwMode="auto">
          <a:xfrm>
            <a:off x="3379788" y="1295400"/>
            <a:ext cx="5418137"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b="1">
                <a:solidFill>
                  <a:srgbClr val="FFFF00"/>
                </a:solidFill>
              </a:rPr>
              <a:t>Clear Air Mode</a:t>
            </a:r>
          </a:p>
          <a:p>
            <a:pPr algn="ctr"/>
            <a:endParaRPr lang="en-US" altLang="x-none" sz="2000" b="1">
              <a:solidFill>
                <a:srgbClr val="D7D968"/>
              </a:solidFill>
            </a:endParaRPr>
          </a:p>
          <a:p>
            <a:pPr algn="ctr"/>
            <a:r>
              <a:rPr lang="en-US" altLang="x-none" sz="2000">
                <a:solidFill>
                  <a:srgbClr val="D7D968"/>
                </a:solidFill>
              </a:rPr>
              <a:t>Used when no precipitation is present</a:t>
            </a:r>
          </a:p>
          <a:p>
            <a:pPr algn="ctr"/>
            <a:endParaRPr lang="en-US" altLang="x-none" sz="2000">
              <a:solidFill>
                <a:srgbClr val="D7D968"/>
              </a:solidFill>
            </a:endParaRPr>
          </a:p>
          <a:p>
            <a:pPr algn="ctr"/>
            <a:r>
              <a:rPr lang="en-US" altLang="x-none" sz="2000">
                <a:solidFill>
                  <a:srgbClr val="D7D968"/>
                </a:solidFill>
              </a:rPr>
              <a:t>Can detect smoke plumes, clouds, fog, birds and insect swarms</a:t>
            </a:r>
          </a:p>
          <a:p>
            <a:pPr algn="ctr"/>
            <a:endParaRPr lang="en-US" altLang="x-none" sz="2000">
              <a:solidFill>
                <a:srgbClr val="D7D968"/>
              </a:solidFill>
            </a:endParaRPr>
          </a:p>
          <a:p>
            <a:pPr algn="ctr"/>
            <a:r>
              <a:rPr lang="en-US" altLang="x-none" sz="2000">
                <a:solidFill>
                  <a:srgbClr val="D7D968"/>
                </a:solidFill>
              </a:rPr>
              <a:t>One full scan every 10 minutes</a:t>
            </a:r>
          </a:p>
        </p:txBody>
      </p:sp>
      <p:sp>
        <p:nvSpPr>
          <p:cNvPr id="22536" name="Text Box 8"/>
          <p:cNvSpPr txBox="1">
            <a:spLocks noChangeArrowheads="1"/>
          </p:cNvSpPr>
          <p:nvPr/>
        </p:nvSpPr>
        <p:spPr bwMode="auto">
          <a:xfrm>
            <a:off x="230188" y="4191000"/>
            <a:ext cx="521811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b="1">
                <a:solidFill>
                  <a:srgbClr val="EFB08A"/>
                </a:solidFill>
              </a:rPr>
              <a:t>Precipitation Mode</a:t>
            </a:r>
          </a:p>
          <a:p>
            <a:pPr algn="ctr"/>
            <a:endParaRPr lang="en-US" altLang="x-none">
              <a:solidFill>
                <a:srgbClr val="EFB08A"/>
              </a:solidFill>
            </a:endParaRPr>
          </a:p>
          <a:p>
            <a:pPr algn="ctr"/>
            <a:r>
              <a:rPr lang="en-US" altLang="x-none">
                <a:solidFill>
                  <a:srgbClr val="D7D968"/>
                </a:solidFill>
              </a:rPr>
              <a:t>Switches over from Clear Air Mode</a:t>
            </a:r>
          </a:p>
          <a:p>
            <a:pPr algn="ctr"/>
            <a:r>
              <a:rPr lang="en-US" altLang="x-none">
                <a:solidFill>
                  <a:srgbClr val="D7D968"/>
                </a:solidFill>
              </a:rPr>
              <a:t>automatically when considerable precipitation is detected</a:t>
            </a:r>
          </a:p>
          <a:p>
            <a:pPr algn="ctr"/>
            <a:endParaRPr lang="en-US" altLang="x-none">
              <a:solidFill>
                <a:srgbClr val="D7D968"/>
              </a:solidFill>
            </a:endParaRPr>
          </a:p>
          <a:p>
            <a:pPr algn="ctr"/>
            <a:r>
              <a:rPr lang="en-US" altLang="x-none">
                <a:solidFill>
                  <a:srgbClr val="D7D968"/>
                </a:solidFill>
              </a:rPr>
              <a:t>One full scan every 5-6 minutes</a:t>
            </a:r>
          </a:p>
        </p:txBody>
      </p:sp>
      <p:sp>
        <p:nvSpPr>
          <p:cNvPr id="22537" name="Rectangle 9"/>
          <p:cNvSpPr>
            <a:spLocks noChangeArrowheads="1"/>
          </p:cNvSpPr>
          <p:nvPr/>
        </p:nvSpPr>
        <p:spPr bwMode="auto">
          <a:xfrm>
            <a:off x="0" y="0"/>
            <a:ext cx="31242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8600" y="476250"/>
            <a:ext cx="8675688" cy="427038"/>
          </a:xfrm>
          <a:noFill/>
          <a:ln/>
        </p:spPr>
        <p:txBody>
          <a:bodyPr lIns="0" tIns="0" rIns="0" bIns="0">
            <a:spAutoFit/>
          </a:bodyPr>
          <a:lstStyle/>
          <a:p>
            <a:pPr defTabSz="381000"/>
            <a:r>
              <a:rPr lang="en-US" altLang="x-none" b="1">
                <a:latin typeface="BernhardMod BT Bold" charset="0"/>
              </a:rPr>
              <a:t>Ground Clutter</a:t>
            </a:r>
          </a:p>
        </p:txBody>
      </p:sp>
      <p:sp>
        <p:nvSpPr>
          <p:cNvPr id="24579" name="Rectangle 3"/>
          <p:cNvSpPr>
            <a:spLocks noChangeArrowheads="1"/>
          </p:cNvSpPr>
          <p:nvPr/>
        </p:nvSpPr>
        <p:spPr bwMode="auto">
          <a:xfrm>
            <a:off x="228600" y="968375"/>
            <a:ext cx="8675688" cy="69850"/>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0" name="Text Box 4"/>
          <p:cNvSpPr txBox="1">
            <a:spLocks noChangeArrowheads="1"/>
          </p:cNvSpPr>
          <p:nvPr/>
        </p:nvSpPr>
        <p:spPr bwMode="auto">
          <a:xfrm>
            <a:off x="304800" y="1295400"/>
            <a:ext cx="3810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255588"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buClr>
                <a:srgbClr val="000080"/>
              </a:buClr>
              <a:buSzPct val="100000"/>
              <a:buFont typeface="Arial" charset="0"/>
              <a:buChar char="○"/>
            </a:pPr>
            <a:r>
              <a:rPr lang="en-US" altLang="x-none" sz="2000">
                <a:solidFill>
                  <a:srgbClr val="FFFF90"/>
                </a:solidFill>
              </a:rPr>
              <a:t>Most prevalent on 0.5° reflectivity and velocity images</a:t>
            </a:r>
          </a:p>
          <a:p>
            <a:pPr>
              <a:buClr>
                <a:srgbClr val="000080"/>
              </a:buClr>
              <a:buSzPct val="100000"/>
              <a:buFont typeface="Arial" charset="0"/>
              <a:buChar char="○"/>
            </a:pPr>
            <a:r>
              <a:rPr lang="en-US" altLang="x-none" sz="2000">
                <a:solidFill>
                  <a:srgbClr val="FFFF90"/>
                </a:solidFill>
              </a:rPr>
              <a:t>Radar beam is striking stationary ground targets</a:t>
            </a:r>
          </a:p>
          <a:p>
            <a:pPr>
              <a:buClr>
                <a:srgbClr val="000080"/>
              </a:buClr>
              <a:buSzPct val="100000"/>
              <a:buFont typeface="Arial" charset="0"/>
              <a:buChar char="○"/>
            </a:pPr>
            <a:r>
              <a:rPr lang="en-US" altLang="x-none" sz="2000">
                <a:solidFill>
                  <a:srgbClr val="FFFF90"/>
                </a:solidFill>
              </a:rPr>
              <a:t>Usually appears as an area of uniform returns surrounding radar site</a:t>
            </a:r>
          </a:p>
          <a:p>
            <a:pPr>
              <a:buClr>
                <a:srgbClr val="000080"/>
              </a:buClr>
              <a:buSzPct val="100000"/>
              <a:buFont typeface="Arial" charset="0"/>
              <a:buChar char="○"/>
            </a:pPr>
            <a:r>
              <a:rPr lang="en-US" altLang="x-none" sz="2000">
                <a:solidFill>
                  <a:srgbClr val="FFFF90"/>
                </a:solidFill>
              </a:rPr>
              <a:t>Velocities usually near zero on velocity images</a:t>
            </a:r>
          </a:p>
          <a:p>
            <a:pPr>
              <a:buClr>
                <a:srgbClr val="000080"/>
              </a:buClr>
              <a:buSzPct val="100000"/>
              <a:buFont typeface="Arial" charset="0"/>
              <a:buChar char="○"/>
            </a:pPr>
            <a:r>
              <a:rPr lang="en-US" altLang="x-none" sz="2000">
                <a:solidFill>
                  <a:srgbClr val="FFFF90"/>
                </a:solidFill>
              </a:rPr>
              <a:t>Some is filtered but it is impossible to remove it all</a:t>
            </a:r>
          </a:p>
          <a:p>
            <a:pPr>
              <a:buClr>
                <a:srgbClr val="000080"/>
              </a:buClr>
              <a:buSzPct val="100000"/>
              <a:buFont typeface="Arial" charset="0"/>
              <a:buChar char="○"/>
            </a:pPr>
            <a:r>
              <a:rPr lang="en-US" altLang="x-none" sz="2000">
                <a:solidFill>
                  <a:srgbClr val="FFFF90"/>
                </a:solidFill>
              </a:rPr>
              <a:t>Especially bad during inversions or after frontal passages</a:t>
            </a:r>
          </a:p>
        </p:txBody>
      </p:sp>
      <p:pic>
        <p:nvPicPr>
          <p:cNvPr id="245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1143000"/>
            <a:ext cx="3259138"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0" y="3829050"/>
            <a:ext cx="3592513"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Rectangle 7"/>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28600" y="674688"/>
            <a:ext cx="8675688" cy="427037"/>
          </a:xfrm>
          <a:noFill/>
          <a:ln/>
        </p:spPr>
        <p:txBody>
          <a:bodyPr lIns="0" tIns="0" rIns="0" bIns="0">
            <a:spAutoFit/>
          </a:bodyPr>
          <a:lstStyle/>
          <a:p>
            <a:pPr defTabSz="381000"/>
            <a:r>
              <a:rPr lang="en-US" altLang="x-none" b="1">
                <a:solidFill>
                  <a:srgbClr val="FF0000"/>
                </a:solidFill>
                <a:latin typeface="BernhardMod BT Bold" charset="0"/>
              </a:rPr>
              <a:t>Beam Spreading</a:t>
            </a:r>
          </a:p>
        </p:txBody>
      </p:sp>
      <p:sp>
        <p:nvSpPr>
          <p:cNvPr id="26627" name="Rectangle 3"/>
          <p:cNvSpPr>
            <a:spLocks noChangeArrowheads="1"/>
          </p:cNvSpPr>
          <p:nvPr/>
        </p:nvSpPr>
        <p:spPr bwMode="auto">
          <a:xfrm>
            <a:off x="228600" y="1166813"/>
            <a:ext cx="8675688" cy="69850"/>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28" name="Rectangle 4"/>
          <p:cNvSpPr>
            <a:spLocks noChangeArrowheads="1"/>
          </p:cNvSpPr>
          <p:nvPr>
            <p:ph type="body" idx="1"/>
          </p:nvPr>
        </p:nvSpPr>
        <p:spPr bwMode="auto">
          <a:xfrm>
            <a:off x="93663" y="5014913"/>
            <a:ext cx="9126537" cy="11541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indent="252413" defTabSz="381000">
              <a:buClr>
                <a:srgbClr val="00FF00"/>
              </a:buClr>
            </a:pPr>
            <a:r>
              <a:rPr lang="en-US" altLang="x-none" sz="1800">
                <a:solidFill>
                  <a:srgbClr val="FFFFFF"/>
                </a:solidFill>
              </a:rPr>
              <a:t>The beam widens as it moves away from the radar.  If a small storm is a considerable distance from the radar...it may not be big enough to completely fill the beam.</a:t>
            </a:r>
          </a:p>
          <a:p>
            <a:pPr marL="0" indent="252413" defTabSz="381000">
              <a:buClr>
                <a:srgbClr val="00FF00"/>
              </a:buClr>
            </a:pPr>
            <a:r>
              <a:rPr lang="en-US" altLang="x-none" sz="1800">
                <a:solidFill>
                  <a:srgbClr val="FFFFFF"/>
                </a:solidFill>
              </a:rPr>
              <a:t>Since the radar cannot discern things thinner than the beam, it assumes the storm is filling it entirely. This can make a storm look bigger than reality.</a:t>
            </a:r>
          </a:p>
        </p:txBody>
      </p:sp>
      <p:sp>
        <p:nvSpPr>
          <p:cNvPr id="26629" name="Rectangle 5"/>
          <p:cNvSpPr>
            <a:spLocks noChangeArrowheads="1"/>
          </p:cNvSpPr>
          <p:nvPr/>
        </p:nvSpPr>
        <p:spPr bwMode="auto">
          <a:xfrm>
            <a:off x="285750" y="4533900"/>
            <a:ext cx="683736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x-none" sz="2800" b="1">
                <a:solidFill>
                  <a:srgbClr val="FFFF00"/>
                </a:solidFill>
                <a:latin typeface="CopprplGoth Bd BT Bold" charset="0"/>
              </a:rPr>
              <a:t>          Actual                              Depicted   </a:t>
            </a:r>
          </a:p>
        </p:txBody>
      </p:sp>
      <p:pic>
        <p:nvPicPr>
          <p:cNvPr id="266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371600"/>
            <a:ext cx="4002088"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7700" y="1371600"/>
            <a:ext cx="4002088"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Rectangle 8"/>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334963"/>
            <a:ext cx="8229600" cy="427037"/>
          </a:xfrm>
          <a:noFill/>
          <a:ln/>
        </p:spPr>
        <p:txBody>
          <a:bodyPr lIns="0" tIns="0" rIns="0" bIns="0">
            <a:spAutoFit/>
          </a:bodyPr>
          <a:lstStyle/>
          <a:p>
            <a:pPr defTabSz="381000"/>
            <a:r>
              <a:rPr lang="en-US" altLang="x-none" b="1">
                <a:solidFill>
                  <a:srgbClr val="FFCC00"/>
                </a:solidFill>
                <a:latin typeface="BernhardMod BT Bold" charset="0"/>
              </a:rPr>
              <a:t>Beam Height vs. Distance</a:t>
            </a:r>
          </a:p>
        </p:txBody>
      </p:sp>
      <p:sp>
        <p:nvSpPr>
          <p:cNvPr id="28675" name="Rectangle 3"/>
          <p:cNvSpPr>
            <a:spLocks noChangeArrowheads="1"/>
          </p:cNvSpPr>
          <p:nvPr/>
        </p:nvSpPr>
        <p:spPr bwMode="auto">
          <a:xfrm>
            <a:off x="228600" y="1163638"/>
            <a:ext cx="8675688" cy="69850"/>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76" name="Text Box 4"/>
          <p:cNvSpPr txBox="1">
            <a:spLocks noChangeArrowheads="1"/>
          </p:cNvSpPr>
          <p:nvPr/>
        </p:nvSpPr>
        <p:spPr bwMode="auto">
          <a:xfrm>
            <a:off x="241300" y="1771650"/>
            <a:ext cx="35687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231775"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buClr>
                <a:srgbClr val="FFCC00"/>
              </a:buClr>
              <a:buSzPct val="100000"/>
              <a:buFont typeface="Comic Sans MS" charset="0"/>
              <a:buChar char="○"/>
            </a:pPr>
            <a:r>
              <a:rPr lang="en-US" altLang="x-none" sz="2200">
                <a:solidFill>
                  <a:srgbClr val="00FF00"/>
                </a:solidFill>
                <a:latin typeface="Comic Sans MS" charset="0"/>
              </a:rPr>
              <a:t>Lowest elevation slice is 0.5° so it is not totally horizontal. </a:t>
            </a:r>
          </a:p>
          <a:p>
            <a:pPr>
              <a:buClr>
                <a:srgbClr val="FFCC00"/>
              </a:buClr>
              <a:buSzPct val="100000"/>
              <a:buFont typeface="Comic Sans MS" charset="0"/>
              <a:buChar char="○"/>
            </a:pPr>
            <a:r>
              <a:rPr lang="en-US" altLang="x-none" sz="2200">
                <a:solidFill>
                  <a:srgbClr val="00FF00"/>
                </a:solidFill>
                <a:latin typeface="Comic Sans MS" charset="0"/>
              </a:rPr>
              <a:t>Earth’s curvature also plays a role.</a:t>
            </a:r>
          </a:p>
          <a:p>
            <a:pPr>
              <a:buClr>
                <a:srgbClr val="FFCC00"/>
              </a:buClr>
              <a:buSzPct val="100000"/>
              <a:buFont typeface="Comic Sans MS" charset="0"/>
              <a:buChar char="○"/>
            </a:pPr>
            <a:r>
              <a:rPr lang="en-US" altLang="x-none" sz="2200">
                <a:solidFill>
                  <a:srgbClr val="00FF00"/>
                </a:solidFill>
                <a:latin typeface="Comic Sans MS" charset="0"/>
              </a:rPr>
              <a:t>Radar beam gets higher off the ground farther from the radar.</a:t>
            </a:r>
          </a:p>
          <a:p>
            <a:pPr>
              <a:buClr>
                <a:srgbClr val="FFCC00"/>
              </a:buClr>
              <a:buSzPct val="100000"/>
              <a:buFont typeface="Comic Sans MS" charset="0"/>
              <a:buChar char="○"/>
            </a:pPr>
            <a:r>
              <a:rPr lang="en-US" altLang="x-none" sz="2200">
                <a:solidFill>
                  <a:srgbClr val="00FF00"/>
                </a:solidFill>
                <a:latin typeface="Comic Sans MS" charset="0"/>
              </a:rPr>
              <a:t>Makes low level precipitation invisible to radar at considerable distances.</a:t>
            </a:r>
          </a:p>
        </p:txBody>
      </p:sp>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113" y="2133600"/>
            <a:ext cx="4891087"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curvature"/>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86200" y="2057400"/>
            <a:ext cx="4953000" cy="276383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28679" name="Rectangle 7"/>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8600" y="735013"/>
            <a:ext cx="8675688" cy="427037"/>
          </a:xfrm>
          <a:noFill/>
          <a:ln/>
        </p:spPr>
        <p:txBody>
          <a:bodyPr lIns="0" tIns="0" rIns="0" bIns="0">
            <a:spAutoFit/>
          </a:bodyPr>
          <a:lstStyle/>
          <a:p>
            <a:pPr defTabSz="381000"/>
            <a:r>
              <a:rPr lang="en-US" altLang="x-none" b="1">
                <a:latin typeface="BernhardMod BT Bold" charset="0"/>
              </a:rPr>
              <a:t>Products Available</a:t>
            </a:r>
          </a:p>
        </p:txBody>
      </p:sp>
      <p:sp>
        <p:nvSpPr>
          <p:cNvPr id="30723" name="Rectangle 3"/>
          <p:cNvSpPr>
            <a:spLocks noChangeArrowheads="1"/>
          </p:cNvSpPr>
          <p:nvPr/>
        </p:nvSpPr>
        <p:spPr bwMode="auto">
          <a:xfrm>
            <a:off x="228600" y="1230313"/>
            <a:ext cx="8675688" cy="68262"/>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24" name="Rectangle 4"/>
          <p:cNvSpPr>
            <a:spLocks noChangeArrowheads="1"/>
          </p:cNvSpPr>
          <p:nvPr>
            <p:ph type="body" idx="1"/>
          </p:nvPr>
        </p:nvSpPr>
        <p:spPr bwMode="auto">
          <a:xfrm>
            <a:off x="285750" y="1830388"/>
            <a:ext cx="8675688"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indent="252413" defTabSz="381000">
              <a:buClr>
                <a:srgbClr val="4DD54F"/>
              </a:buClr>
              <a:buFont typeface="Arial" charset="0"/>
              <a:buChar char="▪"/>
            </a:pPr>
            <a:r>
              <a:rPr lang="en-US" altLang="x-none">
                <a:solidFill>
                  <a:srgbClr val="FFFF00"/>
                </a:solidFill>
              </a:rPr>
              <a:t>Reflectivity Images</a:t>
            </a:r>
          </a:p>
          <a:p>
            <a:pPr marL="0" indent="252413" defTabSz="381000">
              <a:buClr>
                <a:srgbClr val="4DD54F"/>
              </a:buClr>
              <a:buFont typeface="Arial" charset="0"/>
              <a:buChar char="▪"/>
            </a:pPr>
            <a:r>
              <a:rPr lang="en-US" altLang="x-none">
                <a:solidFill>
                  <a:srgbClr val="FFFF00"/>
                </a:solidFill>
              </a:rPr>
              <a:t>Velocity Images (Doppler)</a:t>
            </a:r>
          </a:p>
          <a:p>
            <a:pPr marL="0" indent="252413" defTabSz="381000">
              <a:buClr>
                <a:srgbClr val="4DD54F"/>
              </a:buClr>
              <a:buFont typeface="Arial" charset="0"/>
              <a:buChar char="▪"/>
            </a:pPr>
            <a:r>
              <a:rPr lang="en-US" altLang="x-none">
                <a:solidFill>
                  <a:srgbClr val="FFFF00"/>
                </a:solidFill>
              </a:rPr>
              <a:t>Precipitation Estimates</a:t>
            </a:r>
          </a:p>
          <a:p>
            <a:pPr marL="0" indent="252413" defTabSz="381000">
              <a:buClr>
                <a:srgbClr val="4DD54F"/>
              </a:buClr>
              <a:buFont typeface="Arial" charset="0"/>
              <a:buChar char="▪"/>
            </a:pPr>
            <a:r>
              <a:rPr lang="en-US" altLang="x-none">
                <a:solidFill>
                  <a:srgbClr val="FFFF00"/>
                </a:solidFill>
              </a:rPr>
              <a:t>Vertically Integrated Liquid</a:t>
            </a:r>
          </a:p>
          <a:p>
            <a:pPr marL="0" indent="252413" defTabSz="381000">
              <a:buClr>
                <a:srgbClr val="4DD54F"/>
              </a:buClr>
              <a:buFont typeface="Arial" charset="0"/>
              <a:buChar char="▪"/>
            </a:pPr>
            <a:r>
              <a:rPr lang="en-US" altLang="x-none">
                <a:solidFill>
                  <a:srgbClr val="FFFF00"/>
                </a:solidFill>
              </a:rPr>
              <a:t>Echo Tops</a:t>
            </a:r>
          </a:p>
          <a:p>
            <a:pPr marL="0" indent="252413" defTabSz="381000">
              <a:buClr>
                <a:srgbClr val="4DD54F"/>
              </a:buClr>
              <a:buFont typeface="Arial" charset="0"/>
              <a:buChar char="▪"/>
            </a:pPr>
            <a:r>
              <a:rPr lang="en-US" altLang="x-none">
                <a:solidFill>
                  <a:srgbClr val="FFFF00"/>
                </a:solidFill>
              </a:rPr>
              <a:t>Animated Loops of Most Products</a:t>
            </a:r>
            <a:endParaRPr lang="en-US" altLang="x-none">
              <a:solidFill>
                <a:srgbClr val="FF0080"/>
              </a:solidFill>
            </a:endParaRPr>
          </a:p>
          <a:p>
            <a:pPr marL="0" indent="252413" defTabSz="381000">
              <a:buClr>
                <a:srgbClr val="4DD54F"/>
              </a:buClr>
              <a:buFont typeface="Arial" charset="0"/>
              <a:buChar char="▪"/>
            </a:pPr>
            <a:r>
              <a:rPr lang="en-US" altLang="x-none">
                <a:solidFill>
                  <a:srgbClr val="FFCC00"/>
                </a:solidFill>
              </a:rPr>
              <a:t>Many Other Products</a:t>
            </a:r>
          </a:p>
        </p:txBody>
      </p:sp>
      <p:sp>
        <p:nvSpPr>
          <p:cNvPr id="30725" name="Rectangle 5"/>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669925"/>
            <a:ext cx="8675688" cy="427038"/>
          </a:xfrm>
          <a:noFill/>
          <a:ln/>
        </p:spPr>
        <p:txBody>
          <a:bodyPr lIns="0" tIns="0" rIns="0" bIns="0">
            <a:spAutoFit/>
          </a:bodyPr>
          <a:lstStyle/>
          <a:p>
            <a:pPr defTabSz="381000"/>
            <a:r>
              <a:rPr lang="en-US" altLang="x-none" b="1">
                <a:solidFill>
                  <a:srgbClr val="FFFF90"/>
                </a:solidFill>
                <a:latin typeface="BernhardMod BT Bold" charset="0"/>
              </a:rPr>
              <a:t>Reflectivity Images</a:t>
            </a:r>
          </a:p>
        </p:txBody>
      </p:sp>
      <p:sp>
        <p:nvSpPr>
          <p:cNvPr id="32771" name="Rectangle 3"/>
          <p:cNvSpPr>
            <a:spLocks noChangeArrowheads="1"/>
          </p:cNvSpPr>
          <p:nvPr/>
        </p:nvSpPr>
        <p:spPr bwMode="auto">
          <a:xfrm>
            <a:off x="228600" y="1238250"/>
            <a:ext cx="8675688" cy="69850"/>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2" name="Text Box 4"/>
          <p:cNvSpPr txBox="1">
            <a:spLocks noChangeArrowheads="1"/>
          </p:cNvSpPr>
          <p:nvPr/>
        </p:nvSpPr>
        <p:spPr bwMode="auto">
          <a:xfrm>
            <a:off x="228600" y="1447800"/>
            <a:ext cx="86788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2500">
                <a:solidFill>
                  <a:srgbClr val="B7FFD7"/>
                </a:solidFill>
              </a:rPr>
              <a:t>Base Reflectivity and Composite Reflectivity</a:t>
            </a:r>
          </a:p>
        </p:txBody>
      </p:sp>
      <p:sp>
        <p:nvSpPr>
          <p:cNvPr id="32773" name="Text Box 5"/>
          <p:cNvSpPr txBox="1">
            <a:spLocks noChangeArrowheads="1"/>
          </p:cNvSpPr>
          <p:nvPr/>
        </p:nvSpPr>
        <p:spPr bwMode="auto">
          <a:xfrm>
            <a:off x="533400" y="2057400"/>
            <a:ext cx="30321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800" b="1" u="sng">
                <a:solidFill>
                  <a:srgbClr val="FF8000"/>
                </a:solidFill>
                <a:latin typeface="BernhardMod BT Bold" charset="0"/>
              </a:rPr>
              <a:t>Base Reflectivity</a:t>
            </a:r>
          </a:p>
        </p:txBody>
      </p:sp>
      <p:sp>
        <p:nvSpPr>
          <p:cNvPr id="32774" name="Text Box 6"/>
          <p:cNvSpPr txBox="1">
            <a:spLocks noChangeArrowheads="1"/>
          </p:cNvSpPr>
          <p:nvPr/>
        </p:nvSpPr>
        <p:spPr bwMode="auto">
          <a:xfrm>
            <a:off x="4572000" y="2057400"/>
            <a:ext cx="40719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800" b="1" u="sng">
                <a:solidFill>
                  <a:srgbClr val="FF8000"/>
                </a:solidFill>
                <a:latin typeface="BernhardMod BT Bold" charset="0"/>
              </a:rPr>
              <a:t>Composite Reflectivity</a:t>
            </a:r>
          </a:p>
        </p:txBody>
      </p:sp>
      <p:sp>
        <p:nvSpPr>
          <p:cNvPr id="32775" name="Text Box 7"/>
          <p:cNvSpPr txBox="1">
            <a:spLocks noChangeArrowheads="1"/>
          </p:cNvSpPr>
          <p:nvPr/>
        </p:nvSpPr>
        <p:spPr bwMode="auto">
          <a:xfrm>
            <a:off x="381000" y="2895600"/>
            <a:ext cx="32766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506413"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buClr>
                <a:srgbClr val="00E061"/>
              </a:buClr>
              <a:buSzPct val="100000"/>
              <a:buFont typeface="OzHandicraft BT Roman" charset="0"/>
              <a:buChar char="○"/>
            </a:pPr>
            <a:r>
              <a:rPr lang="en-US" altLang="x-none">
                <a:solidFill>
                  <a:srgbClr val="FFFFFF"/>
                </a:solidFill>
                <a:latin typeface="OzHandicraft BT Roman" charset="0"/>
              </a:rPr>
              <a:t>0.5° elevation slice</a:t>
            </a:r>
          </a:p>
          <a:p>
            <a:pPr>
              <a:buClr>
                <a:srgbClr val="00E061"/>
              </a:buClr>
              <a:buSzPct val="100000"/>
              <a:buFont typeface="OzHandicraft BT Roman" charset="0"/>
              <a:buChar char="○"/>
            </a:pPr>
            <a:r>
              <a:rPr lang="en-US" altLang="x-none">
                <a:solidFill>
                  <a:srgbClr val="FFFFFF"/>
                </a:solidFill>
                <a:latin typeface="OzHandicraft BT Roman" charset="0"/>
              </a:rPr>
              <a:t>Shows only the precipitation at the lowest tilt level</a:t>
            </a:r>
          </a:p>
          <a:p>
            <a:pPr>
              <a:buClr>
                <a:srgbClr val="00E061"/>
              </a:buClr>
              <a:buSzPct val="100000"/>
              <a:buFont typeface="OzHandicraft BT Roman" charset="0"/>
              <a:buChar char="○"/>
            </a:pPr>
            <a:r>
              <a:rPr lang="en-US" altLang="x-none">
                <a:solidFill>
                  <a:srgbClr val="FFFFFF"/>
                </a:solidFill>
                <a:latin typeface="OzHandicraft BT Roman" charset="0"/>
              </a:rPr>
              <a:t>May underestimate intensity of elevated convection or storm cores</a:t>
            </a:r>
          </a:p>
        </p:txBody>
      </p:sp>
      <p:sp>
        <p:nvSpPr>
          <p:cNvPr id="32776" name="Text Box 8"/>
          <p:cNvSpPr txBox="1">
            <a:spLocks noChangeArrowheads="1"/>
          </p:cNvSpPr>
          <p:nvPr/>
        </p:nvSpPr>
        <p:spPr bwMode="auto">
          <a:xfrm>
            <a:off x="4572000" y="2819400"/>
            <a:ext cx="36576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506413"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buClr>
                <a:srgbClr val="FFA0D0"/>
              </a:buClr>
              <a:buSzPct val="100000"/>
              <a:buFont typeface="OzHandicraft BT Roman" charset="0"/>
              <a:buChar char="○"/>
            </a:pPr>
            <a:r>
              <a:rPr lang="en-US" altLang="x-none">
                <a:solidFill>
                  <a:srgbClr val="FFFFFF"/>
                </a:solidFill>
                <a:latin typeface="OzHandicraft BT Roman" charset="0"/>
              </a:rPr>
              <a:t>Displays the maximum returned signal from all of the elevation scans</a:t>
            </a:r>
          </a:p>
          <a:p>
            <a:pPr>
              <a:buClr>
                <a:srgbClr val="FFA0D0"/>
              </a:buClr>
              <a:buSzPct val="100000"/>
              <a:buFont typeface="OzHandicraft BT Roman" charset="0"/>
              <a:buChar char="○"/>
            </a:pPr>
            <a:r>
              <a:rPr lang="en-US" altLang="x-none">
                <a:solidFill>
                  <a:srgbClr val="FFFFFF"/>
                </a:solidFill>
                <a:latin typeface="OzHandicraft BT Roman" charset="0"/>
              </a:rPr>
              <a:t>Better summary of precipitation intensity</a:t>
            </a:r>
          </a:p>
          <a:p>
            <a:pPr>
              <a:buClr>
                <a:srgbClr val="FFA0D0"/>
              </a:buClr>
              <a:buSzPct val="100000"/>
              <a:buFont typeface="OzHandicraft BT Roman" charset="0"/>
              <a:buChar char="○"/>
            </a:pPr>
            <a:r>
              <a:rPr lang="en-US" altLang="x-none">
                <a:solidFill>
                  <a:srgbClr val="FFFFFF"/>
                </a:solidFill>
                <a:latin typeface="OzHandicraft BT Roman" charset="0"/>
              </a:rPr>
              <a:t>Much less deceiving than Base Reflectivity</a:t>
            </a:r>
          </a:p>
          <a:p>
            <a:pPr>
              <a:buClr>
                <a:srgbClr val="FFA0D0"/>
              </a:buClr>
              <a:buSzPct val="100000"/>
              <a:buFont typeface="OzHandicraft BT Roman" charset="0"/>
              <a:buChar char="○"/>
            </a:pPr>
            <a:r>
              <a:rPr lang="en-US" altLang="x-none">
                <a:solidFill>
                  <a:srgbClr val="FFFFFF"/>
                </a:solidFill>
                <a:latin typeface="OzHandicraft BT Roman" charset="0"/>
              </a:rPr>
              <a:t>Subtle 3-D storm structure hidden</a:t>
            </a:r>
          </a:p>
        </p:txBody>
      </p:sp>
      <p:sp>
        <p:nvSpPr>
          <p:cNvPr id="32777" name="Rectangle 9"/>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665163"/>
            <a:ext cx="8675688" cy="427037"/>
          </a:xfrm>
          <a:noFill/>
          <a:ln/>
        </p:spPr>
        <p:txBody>
          <a:bodyPr lIns="0" tIns="0" rIns="0" bIns="0">
            <a:spAutoFit/>
          </a:bodyPr>
          <a:lstStyle/>
          <a:p>
            <a:pPr defTabSz="381000"/>
            <a:r>
              <a:rPr lang="en-US" altLang="x-none" b="1">
                <a:solidFill>
                  <a:srgbClr val="FFFF90"/>
                </a:solidFill>
                <a:latin typeface="BernhardMod BT Bold" charset="0"/>
              </a:rPr>
              <a:t>Reflectivity Images</a:t>
            </a:r>
          </a:p>
        </p:txBody>
      </p:sp>
      <p:sp>
        <p:nvSpPr>
          <p:cNvPr id="34819" name="Rectangle 3"/>
          <p:cNvSpPr>
            <a:spLocks noChangeArrowheads="1"/>
          </p:cNvSpPr>
          <p:nvPr/>
        </p:nvSpPr>
        <p:spPr bwMode="auto">
          <a:xfrm>
            <a:off x="228600" y="1238250"/>
            <a:ext cx="8675688" cy="69850"/>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20" name="Text Box 4"/>
          <p:cNvSpPr txBox="1">
            <a:spLocks noChangeArrowheads="1"/>
          </p:cNvSpPr>
          <p:nvPr/>
        </p:nvSpPr>
        <p:spPr bwMode="auto">
          <a:xfrm>
            <a:off x="227013" y="1420813"/>
            <a:ext cx="86788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2500">
                <a:solidFill>
                  <a:srgbClr val="B7FFD7"/>
                </a:solidFill>
              </a:rPr>
              <a:t>Composite Reflectivity</a:t>
            </a:r>
          </a:p>
        </p:txBody>
      </p:sp>
      <p:sp>
        <p:nvSpPr>
          <p:cNvPr id="34821" name="Text Box 5"/>
          <p:cNvSpPr txBox="1">
            <a:spLocks noChangeArrowheads="1"/>
          </p:cNvSpPr>
          <p:nvPr/>
        </p:nvSpPr>
        <p:spPr bwMode="auto">
          <a:xfrm>
            <a:off x="5715000" y="1981200"/>
            <a:ext cx="3200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506413"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buClr>
                <a:srgbClr val="FFA0D0"/>
              </a:buClr>
              <a:buSzPct val="100000"/>
              <a:buFont typeface="OzHandicraft BT Roman" charset="0"/>
              <a:buChar char="○"/>
            </a:pPr>
            <a:r>
              <a:rPr lang="en-US" altLang="x-none">
                <a:solidFill>
                  <a:srgbClr val="FFFFFF"/>
                </a:solidFill>
                <a:latin typeface="OzHandicraft BT Roman" charset="0"/>
              </a:rPr>
              <a:t>Displays the maximum returned signal from all of the elevation scans to form a single image</a:t>
            </a:r>
          </a:p>
          <a:p>
            <a:pPr>
              <a:buClr>
                <a:srgbClr val="FFA0D0"/>
              </a:buClr>
              <a:buSzPct val="100000"/>
              <a:buFont typeface="OzHandicraft BT Roman" charset="0"/>
              <a:buChar char="○"/>
            </a:pPr>
            <a:r>
              <a:rPr lang="en-US" altLang="x-none">
                <a:solidFill>
                  <a:srgbClr val="FFFFFF"/>
                </a:solidFill>
                <a:latin typeface="OzHandicraft BT Roman" charset="0"/>
              </a:rPr>
              <a:t>Can often mask some Base Reflectivity signatures such as a hook echo</a:t>
            </a:r>
          </a:p>
        </p:txBody>
      </p:sp>
      <p:pic>
        <p:nvPicPr>
          <p:cNvPr id="34822" name="Picture 6" descr="coMPR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1970088"/>
            <a:ext cx="5181600" cy="4670425"/>
          </a:xfrm>
          <a:prstGeom prst="rect">
            <a:avLst/>
          </a:prstGeom>
          <a:noFill/>
          <a:extLst>
            <a:ext uri="{909E8E84-426E-40DD-AFC4-6F175D3DCCD1}">
              <a14:hiddenFill xmlns:a14="http://schemas.microsoft.com/office/drawing/2010/main">
                <a:solidFill>
                  <a:srgbClr val="FFFFFF"/>
                </a:solidFill>
              </a14:hiddenFill>
            </a:ext>
          </a:extLst>
        </p:spPr>
      </p:pic>
      <p:sp>
        <p:nvSpPr>
          <p:cNvPr id="34823" name="Rectangle 7"/>
          <p:cNvSpPr>
            <a:spLocks noChangeArrowheads="1"/>
          </p:cNvSpPr>
          <p:nvPr/>
        </p:nvSpPr>
        <p:spPr bwMode="auto">
          <a:xfrm>
            <a:off x="5867400" y="5943600"/>
            <a:ext cx="31242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0"/>
            <a:ext cx="7772400" cy="685800"/>
          </a:xfrm>
        </p:spPr>
        <p:txBody>
          <a:bodyPr/>
          <a:lstStyle/>
          <a:p>
            <a:r>
              <a:rPr lang="en-US" altLang="x-none"/>
              <a:t>More Definitions: NEXRAD and WSR-88D</a:t>
            </a:r>
          </a:p>
        </p:txBody>
      </p:sp>
      <p:sp>
        <p:nvSpPr>
          <p:cNvPr id="13316" name="Rectangle 4"/>
          <p:cNvSpPr>
            <a:spLocks noChangeArrowheads="1"/>
          </p:cNvSpPr>
          <p:nvPr/>
        </p:nvSpPr>
        <p:spPr bwMode="auto">
          <a:xfrm>
            <a:off x="574675" y="685800"/>
            <a:ext cx="8416925"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x-none" sz="2800">
                <a:solidFill>
                  <a:schemeClr val="bg1"/>
                </a:solidFill>
              </a:rPr>
              <a:t>NEXRAD or Nexrad</a:t>
            </a:r>
            <a:r>
              <a:rPr lang="en-US" altLang="x-none" sz="2000">
                <a:solidFill>
                  <a:schemeClr val="bg1"/>
                </a:solidFill>
              </a:rPr>
              <a:t> (</a:t>
            </a:r>
            <a:r>
              <a:rPr lang="en-US" altLang="x-none" sz="2800">
                <a:solidFill>
                  <a:schemeClr val="bg1"/>
                </a:solidFill>
              </a:rPr>
              <a:t>Next-Generation Radar</a:t>
            </a:r>
            <a:r>
              <a:rPr lang="en-US" altLang="x-none" sz="2000">
                <a:solidFill>
                  <a:schemeClr val="bg1"/>
                </a:solidFill>
              </a:rPr>
              <a:t>) is a network of </a:t>
            </a:r>
            <a:r>
              <a:rPr lang="en-US" altLang="x-none" sz="2000" i="1">
                <a:solidFill>
                  <a:schemeClr val="bg1"/>
                </a:solidFill>
              </a:rPr>
              <a:t>159</a:t>
            </a:r>
            <a:r>
              <a:rPr lang="en-US" altLang="x-none" sz="2000">
                <a:solidFill>
                  <a:schemeClr val="bg1"/>
                </a:solidFill>
              </a:rPr>
              <a:t> high-resolution Doppler weather radars operated by the National Weather Service, an agency of the National Oceanic and Atmospheric Administration (NOAA) within the United States Department of Commerce. Its technical name is </a:t>
            </a:r>
            <a:r>
              <a:rPr lang="en-US" altLang="x-none" sz="2800">
                <a:solidFill>
                  <a:schemeClr val="bg1"/>
                </a:solidFill>
              </a:rPr>
              <a:t>WSR-88D</a:t>
            </a:r>
            <a:r>
              <a:rPr lang="en-US" altLang="x-none" sz="2000">
                <a:solidFill>
                  <a:schemeClr val="bg1"/>
                </a:solidFill>
              </a:rPr>
              <a:t>, which stands for </a:t>
            </a:r>
            <a:r>
              <a:rPr lang="en-US" altLang="x-none" sz="2800">
                <a:solidFill>
                  <a:schemeClr val="bg1"/>
                </a:solidFill>
              </a:rPr>
              <a:t>Weather Surveillance Radar, 1988, Doppler.</a:t>
            </a:r>
            <a:r>
              <a:rPr lang="en-US" altLang="x-none" sz="2000">
                <a:solidFill>
                  <a:schemeClr val="bg1"/>
                </a:solidFill>
              </a:rPr>
              <a:t> </a:t>
            </a:r>
          </a:p>
          <a:p>
            <a:endParaRPr lang="en-US" altLang="x-none" sz="2000">
              <a:solidFill>
                <a:schemeClr val="bg1"/>
              </a:solidFill>
            </a:endParaRPr>
          </a:p>
          <a:p>
            <a:r>
              <a:rPr lang="en-US" altLang="x-none" sz="2000">
                <a:solidFill>
                  <a:schemeClr val="bg1"/>
                </a:solidFill>
              </a:rPr>
              <a:t>NEXRAD detects precipitation and atmospheric movement or wind. It returns data which when processed can be displayed in a mosaic map which shows patterns of precipitation and its movement. The radar system operates in two basic modes, selectable by the operator: a slow-scanning clear-air mode for analyzing air movements when there is little or no activity in the area, and a precipitation mode with a faster scan time for tracking active weather. NEXRAD has an increased emphasis on automation, including the use of algorithms and automated volume scans.</a:t>
            </a:r>
          </a:p>
          <a:p>
            <a:endParaRPr lang="en-US" altLang="x-none" sz="2000">
              <a:solidFill>
                <a:schemeClr val="bg1"/>
              </a:solidFill>
            </a:endParaRPr>
          </a:p>
          <a:p>
            <a:r>
              <a:rPr lang="en-US" altLang="x-none" sz="2000">
                <a:solidFill>
                  <a:schemeClr val="bg1"/>
                </a:solidFill>
              </a:rPr>
              <a:t>(wikipedia).</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305175" y="1047750"/>
            <a:ext cx="43751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800" b="1">
                <a:solidFill>
                  <a:srgbClr val="FF0000"/>
                </a:solidFill>
                <a:latin typeface="Charlesworth Bold" charset="0"/>
              </a:rPr>
              <a:t>Which is which?</a:t>
            </a:r>
          </a:p>
        </p:txBody>
      </p:sp>
      <p:sp>
        <p:nvSpPr>
          <p:cNvPr id="36867" name="Text Box 3"/>
          <p:cNvSpPr txBox="1">
            <a:spLocks noChangeArrowheads="1"/>
          </p:cNvSpPr>
          <p:nvPr/>
        </p:nvSpPr>
        <p:spPr bwMode="auto">
          <a:xfrm>
            <a:off x="533400" y="5791200"/>
            <a:ext cx="3741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252413"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buClr>
                <a:srgbClr val="B7FFD7"/>
              </a:buClr>
              <a:buSzPct val="100000"/>
              <a:buFont typeface="AvantGarde Bk BT Book" charset="0"/>
              <a:buChar char="▪"/>
            </a:pPr>
            <a:r>
              <a:rPr lang="en-US" altLang="x-none" sz="2000">
                <a:solidFill>
                  <a:srgbClr val="FFFFFF"/>
                </a:solidFill>
                <a:latin typeface="AvantGarde Bk BT Book" charset="0"/>
              </a:rPr>
              <a:t>Notice the lighter returns </a:t>
            </a:r>
          </a:p>
        </p:txBody>
      </p:sp>
      <p:sp>
        <p:nvSpPr>
          <p:cNvPr id="36868" name="Text Box 4"/>
          <p:cNvSpPr txBox="1">
            <a:spLocks noChangeArrowheads="1"/>
          </p:cNvSpPr>
          <p:nvPr/>
        </p:nvSpPr>
        <p:spPr bwMode="auto">
          <a:xfrm>
            <a:off x="4876800" y="5486400"/>
            <a:ext cx="36036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252413"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buClr>
                <a:srgbClr val="B7FFD7"/>
              </a:buClr>
              <a:buSzPct val="100000"/>
              <a:buFont typeface="AvantGarde Bk BT Book" charset="0"/>
              <a:buNone/>
            </a:pPr>
            <a:endParaRPr lang="en-US" altLang="x-none" sz="2000">
              <a:solidFill>
                <a:srgbClr val="FFFFFF"/>
              </a:solidFill>
              <a:latin typeface="AvantGarde Bk BT Book" charset="0"/>
            </a:endParaRPr>
          </a:p>
          <a:p>
            <a:pPr>
              <a:buClr>
                <a:srgbClr val="B7FFD7"/>
              </a:buClr>
              <a:buSzPct val="100000"/>
              <a:buFont typeface="AvantGarde Bk BT Book" charset="0"/>
              <a:buChar char="▪"/>
            </a:pPr>
            <a:r>
              <a:rPr lang="en-US" altLang="x-none" sz="2000">
                <a:solidFill>
                  <a:srgbClr val="FFFFFF"/>
                </a:solidFill>
                <a:latin typeface="AvantGarde Bk BT Book" charset="0"/>
              </a:rPr>
              <a:t>Notice the heavier returns and more coverage</a:t>
            </a:r>
          </a:p>
        </p:txBody>
      </p:sp>
      <p:sp>
        <p:nvSpPr>
          <p:cNvPr id="36869" name="Rectangle 5"/>
          <p:cNvSpPr>
            <a:spLocks noGrp="1" noChangeArrowheads="1"/>
          </p:cNvSpPr>
          <p:nvPr>
            <p:ph type="title"/>
          </p:nvPr>
        </p:nvSpPr>
        <p:spPr>
          <a:xfrm>
            <a:off x="461963" y="0"/>
            <a:ext cx="8229600" cy="609600"/>
          </a:xfrm>
          <a:no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tLang="x-none" sz="2400" b="1"/>
              <a:t>Base vs </a:t>
            </a:r>
            <a:br>
              <a:rPr lang="en-US" altLang="x-none" sz="2400" b="1"/>
            </a:br>
            <a:r>
              <a:rPr lang="en-US" altLang="x-none" sz="2400" b="1"/>
              <a:t>Composite Reflectivity</a:t>
            </a:r>
          </a:p>
        </p:txBody>
      </p:sp>
      <p:pic>
        <p:nvPicPr>
          <p:cNvPr id="36870" name="Picture 6" descr="baserefl"/>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57200" y="2020888"/>
            <a:ext cx="4038600" cy="368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pic>
        <p:nvPicPr>
          <p:cNvPr id="36871" name="Picture 7" descr="composite"/>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725988" y="2008188"/>
            <a:ext cx="4038600" cy="36893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36872" name="Text Box 8"/>
          <p:cNvSpPr txBox="1">
            <a:spLocks noChangeArrowheads="1"/>
          </p:cNvSpPr>
          <p:nvPr/>
        </p:nvSpPr>
        <p:spPr bwMode="auto">
          <a:xfrm>
            <a:off x="685800" y="15240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solidFill>
                  <a:schemeClr val="bg1"/>
                </a:solidFill>
                <a:latin typeface="Times New Roman" charset="0"/>
              </a:rPr>
              <a:t>Base Reflectivity Image</a:t>
            </a:r>
          </a:p>
        </p:txBody>
      </p:sp>
      <p:sp>
        <p:nvSpPr>
          <p:cNvPr id="36873" name="Text Box 9"/>
          <p:cNvSpPr txBox="1">
            <a:spLocks noChangeArrowheads="1"/>
          </p:cNvSpPr>
          <p:nvPr/>
        </p:nvSpPr>
        <p:spPr bwMode="auto">
          <a:xfrm>
            <a:off x="4800600" y="15240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a:solidFill>
                  <a:schemeClr val="bg1"/>
                </a:solidFill>
                <a:latin typeface="Times New Roman" charset="0"/>
              </a:rPr>
              <a:t>Composite Reflectivity Image</a:t>
            </a:r>
          </a:p>
        </p:txBody>
      </p:sp>
      <p:sp>
        <p:nvSpPr>
          <p:cNvPr id="36874" name="Rectangle 10"/>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72"/>
                                        </p:tgtEl>
                                        <p:attrNameLst>
                                          <p:attrName>style.visibility</p:attrName>
                                        </p:attrNameLst>
                                      </p:cBhvr>
                                      <p:to>
                                        <p:strVal val="visible"/>
                                      </p:to>
                                    </p:set>
                                    <p:anim calcmode="lin" valueType="num">
                                      <p:cBhvr additive="base">
                                        <p:cTn id="7" dur="500" fill="hold"/>
                                        <p:tgtEl>
                                          <p:spTgt spid="36872"/>
                                        </p:tgtEl>
                                        <p:attrNameLst>
                                          <p:attrName>ppt_x</p:attrName>
                                        </p:attrNameLst>
                                      </p:cBhvr>
                                      <p:tavLst>
                                        <p:tav tm="0">
                                          <p:val>
                                            <p:strVal val="#ppt_x"/>
                                          </p:val>
                                        </p:tav>
                                        <p:tav tm="100000">
                                          <p:val>
                                            <p:strVal val="#ppt_x"/>
                                          </p:val>
                                        </p:tav>
                                      </p:tavLst>
                                    </p:anim>
                                    <p:anim calcmode="lin" valueType="num">
                                      <p:cBhvr additive="base">
                                        <p:cTn id="8" dur="500" fill="hold"/>
                                        <p:tgtEl>
                                          <p:spTgt spid="368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873"/>
                                        </p:tgtEl>
                                        <p:attrNameLst>
                                          <p:attrName>style.visibility</p:attrName>
                                        </p:attrNameLst>
                                      </p:cBhvr>
                                      <p:to>
                                        <p:strVal val="visible"/>
                                      </p:to>
                                    </p:set>
                                    <p:anim calcmode="lin" valueType="num">
                                      <p:cBhvr additive="base">
                                        <p:cTn id="11" dur="500" fill="hold"/>
                                        <p:tgtEl>
                                          <p:spTgt spid="36873"/>
                                        </p:tgtEl>
                                        <p:attrNameLst>
                                          <p:attrName>ppt_x</p:attrName>
                                        </p:attrNameLst>
                                      </p:cBhvr>
                                      <p:tavLst>
                                        <p:tav tm="0">
                                          <p:val>
                                            <p:strVal val="#ppt_x"/>
                                          </p:val>
                                        </p:tav>
                                        <p:tav tm="100000">
                                          <p:val>
                                            <p:strVal val="#ppt_x"/>
                                          </p:val>
                                        </p:tav>
                                      </p:tavLst>
                                    </p:anim>
                                    <p:anim calcmode="lin" valueType="num">
                                      <p:cBhvr additive="base">
                                        <p:cTn id="12" dur="500" fill="hold"/>
                                        <p:tgtEl>
                                          <p:spTgt spid="3687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867"/>
                                        </p:tgtEl>
                                        <p:attrNameLst>
                                          <p:attrName>style.visibility</p:attrName>
                                        </p:attrNameLst>
                                      </p:cBhvr>
                                      <p:to>
                                        <p:strVal val="visible"/>
                                      </p:to>
                                    </p:set>
                                    <p:anim calcmode="lin" valueType="num">
                                      <p:cBhvr additive="base">
                                        <p:cTn id="17" dur="500" fill="hold"/>
                                        <p:tgtEl>
                                          <p:spTgt spid="36867"/>
                                        </p:tgtEl>
                                        <p:attrNameLst>
                                          <p:attrName>ppt_x</p:attrName>
                                        </p:attrNameLst>
                                      </p:cBhvr>
                                      <p:tavLst>
                                        <p:tav tm="0">
                                          <p:val>
                                            <p:strVal val="#ppt_x"/>
                                          </p:val>
                                        </p:tav>
                                        <p:tav tm="100000">
                                          <p:val>
                                            <p:strVal val="#ppt_x"/>
                                          </p:val>
                                        </p:tav>
                                      </p:tavLst>
                                    </p:anim>
                                    <p:anim calcmode="lin" valueType="num">
                                      <p:cBhvr additive="base">
                                        <p:cTn id="18" dur="500" fill="hold"/>
                                        <p:tgtEl>
                                          <p:spTgt spid="36867"/>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6868"/>
                                        </p:tgtEl>
                                        <p:attrNameLst>
                                          <p:attrName>style.visibility</p:attrName>
                                        </p:attrNameLst>
                                      </p:cBhvr>
                                      <p:to>
                                        <p:strVal val="visible"/>
                                      </p:to>
                                    </p:set>
                                    <p:anim calcmode="lin" valueType="num">
                                      <p:cBhvr additive="base">
                                        <p:cTn id="23" dur="500" fill="hold"/>
                                        <p:tgtEl>
                                          <p:spTgt spid="36868"/>
                                        </p:tgtEl>
                                        <p:attrNameLst>
                                          <p:attrName>ppt_x</p:attrName>
                                        </p:attrNameLst>
                                      </p:cBhvr>
                                      <p:tavLst>
                                        <p:tav tm="0">
                                          <p:val>
                                            <p:strVal val="#ppt_x"/>
                                          </p:val>
                                        </p:tav>
                                        <p:tav tm="100000">
                                          <p:val>
                                            <p:strVal val="#ppt_x"/>
                                          </p:val>
                                        </p:tav>
                                      </p:tavLst>
                                    </p:anim>
                                    <p:anim calcmode="lin" valueType="num">
                                      <p:cBhvr additive="base">
                                        <p:cTn id="24" dur="500" fill="hold"/>
                                        <p:tgtEl>
                                          <p:spTgt spid="368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P spid="36868" grpId="0"/>
      <p:bldP spid="36872" grpId="0"/>
      <p:bldP spid="3687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04800" y="441325"/>
            <a:ext cx="8675688" cy="427038"/>
          </a:xfrm>
          <a:noFill/>
          <a:ln/>
        </p:spPr>
        <p:txBody>
          <a:bodyPr lIns="0" tIns="0" rIns="0" bIns="0">
            <a:spAutoFit/>
          </a:bodyPr>
          <a:lstStyle/>
          <a:p>
            <a:pPr defTabSz="381000"/>
            <a:r>
              <a:rPr lang="en-US" altLang="x-none" b="1">
                <a:latin typeface="BernhardMod BT Bold" charset="0"/>
              </a:rPr>
              <a:t>Velocity Imagery</a:t>
            </a:r>
          </a:p>
        </p:txBody>
      </p:sp>
      <p:sp>
        <p:nvSpPr>
          <p:cNvPr id="38915" name="Text Box 3"/>
          <p:cNvSpPr txBox="1">
            <a:spLocks noChangeArrowheads="1"/>
          </p:cNvSpPr>
          <p:nvPr/>
        </p:nvSpPr>
        <p:spPr bwMode="auto">
          <a:xfrm>
            <a:off x="152400" y="838200"/>
            <a:ext cx="1941513"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b="1">
                <a:solidFill>
                  <a:srgbClr val="FF0000"/>
                </a:solidFill>
                <a:latin typeface="Serifa BT Roman" charset="0"/>
              </a:rPr>
              <a:t>Warm colors are winds moving away from radome</a:t>
            </a:r>
          </a:p>
          <a:p>
            <a:r>
              <a:rPr lang="en-US" altLang="x-none" b="1">
                <a:solidFill>
                  <a:srgbClr val="FF0000"/>
                </a:solidFill>
                <a:latin typeface="Serifa BT Roman" charset="0"/>
              </a:rPr>
              <a:t>(reds, +)</a:t>
            </a:r>
          </a:p>
          <a:p>
            <a:endParaRPr lang="en-US" altLang="x-none">
              <a:solidFill>
                <a:srgbClr val="FF0000"/>
              </a:solidFill>
              <a:latin typeface="Serifa BT Roman" charset="0"/>
            </a:endParaRPr>
          </a:p>
          <a:p>
            <a:r>
              <a:rPr lang="en-US" altLang="x-none" b="1">
                <a:solidFill>
                  <a:srgbClr val="00FF00"/>
                </a:solidFill>
                <a:latin typeface="Serifa BT Roman" charset="0"/>
              </a:rPr>
              <a:t>Cool colors are winds moving toward radome</a:t>
            </a:r>
          </a:p>
          <a:p>
            <a:r>
              <a:rPr lang="en-US" altLang="x-none" b="1">
                <a:solidFill>
                  <a:srgbClr val="00FF00"/>
                </a:solidFill>
                <a:latin typeface="Serifa BT Roman" charset="0"/>
              </a:rPr>
              <a:t>(greens, -)</a:t>
            </a:r>
            <a:endParaRPr lang="en-US" altLang="x-none" b="1">
              <a:solidFill>
                <a:srgbClr val="FF0000"/>
              </a:solidFill>
              <a:latin typeface="Serifa BT Roman" charset="0"/>
            </a:endParaRPr>
          </a:p>
          <a:p>
            <a:endParaRPr lang="en-US" altLang="x-none" b="1">
              <a:solidFill>
                <a:srgbClr val="FF0000"/>
              </a:solidFill>
              <a:latin typeface="Serifa BT Roman" charset="0"/>
            </a:endParaRPr>
          </a:p>
        </p:txBody>
      </p:sp>
      <p:sp>
        <p:nvSpPr>
          <p:cNvPr id="38916" name="Text Box 4"/>
          <p:cNvSpPr txBox="1">
            <a:spLocks noChangeArrowheads="1"/>
          </p:cNvSpPr>
          <p:nvPr/>
        </p:nvSpPr>
        <p:spPr bwMode="auto">
          <a:xfrm>
            <a:off x="2133600" y="5486400"/>
            <a:ext cx="65357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solidFill>
                  <a:srgbClr val="D65928"/>
                </a:solidFill>
                <a:latin typeface="Humanst521 BT Roman" charset="0"/>
              </a:rPr>
              <a:t>Tight area of opposing winds (+ and -) can indicate convergence or rotation. Circled area called a couplet. Indicates a possible tornado.</a:t>
            </a:r>
          </a:p>
        </p:txBody>
      </p:sp>
      <p:sp>
        <p:nvSpPr>
          <p:cNvPr id="38917" name="Text Box 5"/>
          <p:cNvSpPr txBox="1">
            <a:spLocks noChangeArrowheads="1"/>
          </p:cNvSpPr>
          <p:nvPr/>
        </p:nvSpPr>
        <p:spPr bwMode="auto">
          <a:xfrm>
            <a:off x="7467600" y="3581400"/>
            <a:ext cx="148907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800">
                <a:solidFill>
                  <a:srgbClr val="FFFF00"/>
                </a:solidFill>
              </a:rPr>
              <a:t>Wind speed is in knots</a:t>
            </a:r>
          </a:p>
        </p:txBody>
      </p:sp>
      <p:pic>
        <p:nvPicPr>
          <p:cNvPr id="389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371600"/>
            <a:ext cx="4951413"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Oval 7"/>
          <p:cNvSpPr>
            <a:spLocks noChangeArrowheads="1"/>
          </p:cNvSpPr>
          <p:nvPr/>
        </p:nvSpPr>
        <p:spPr bwMode="auto">
          <a:xfrm>
            <a:off x="4267200" y="2743200"/>
            <a:ext cx="857250" cy="800100"/>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3892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876800"/>
            <a:ext cx="49736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Rectangle 9"/>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no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tLang="x-none"/>
              <a:t>Storm Relative Motion</a:t>
            </a:r>
          </a:p>
        </p:txBody>
      </p:sp>
      <p:pic>
        <p:nvPicPr>
          <p:cNvPr id="40963" name="Picture 3" descr="SR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
            <a:ext cx="8763000" cy="6569075"/>
          </a:xfrm>
          <a:prstGeom prst="rect">
            <a:avLst/>
          </a:prstGeom>
          <a:noFill/>
          <a:extLst>
            <a:ext uri="{909E8E84-426E-40DD-AFC4-6F175D3DCCD1}">
              <a14:hiddenFill xmlns:a14="http://schemas.microsoft.com/office/drawing/2010/main">
                <a:solidFill>
                  <a:srgbClr val="FFFFFF"/>
                </a:solidFill>
              </a14:hiddenFill>
            </a:ext>
          </a:extLst>
        </p:spPr>
      </p:pic>
      <p:sp>
        <p:nvSpPr>
          <p:cNvPr id="40964" name="Rectangle 4"/>
          <p:cNvSpPr>
            <a:spLocks noChangeArrowheads="1"/>
          </p:cNvSpPr>
          <p:nvPr/>
        </p:nvSpPr>
        <p:spPr bwMode="auto">
          <a:xfrm>
            <a:off x="5791200" y="6172200"/>
            <a:ext cx="31242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8600" y="674688"/>
            <a:ext cx="8675688" cy="427037"/>
          </a:xfrm>
          <a:noFill/>
          <a:ln/>
        </p:spPr>
        <p:txBody>
          <a:bodyPr lIns="0" tIns="0" rIns="0" bIns="0">
            <a:spAutoFit/>
          </a:bodyPr>
          <a:lstStyle/>
          <a:p>
            <a:pPr defTabSz="381000"/>
            <a:r>
              <a:rPr lang="en-US" altLang="x-none" b="1">
                <a:solidFill>
                  <a:srgbClr val="FFB870"/>
                </a:solidFill>
                <a:latin typeface="BernhardMod BT Bold" charset="0"/>
              </a:rPr>
              <a:t>Examples of Velocity Images</a:t>
            </a:r>
          </a:p>
        </p:txBody>
      </p:sp>
      <p:sp>
        <p:nvSpPr>
          <p:cNvPr id="43011" name="Rectangle 3"/>
          <p:cNvSpPr>
            <a:spLocks noChangeArrowheads="1"/>
          </p:cNvSpPr>
          <p:nvPr/>
        </p:nvSpPr>
        <p:spPr bwMode="auto">
          <a:xfrm>
            <a:off x="228600" y="1171575"/>
            <a:ext cx="8675688" cy="68263"/>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314450"/>
            <a:ext cx="3659188"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000500"/>
            <a:ext cx="45529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6"/>
          <p:cNvSpPr txBox="1">
            <a:spLocks noChangeArrowheads="1"/>
          </p:cNvSpPr>
          <p:nvPr/>
        </p:nvSpPr>
        <p:spPr bwMode="auto">
          <a:xfrm>
            <a:off x="3883025" y="1454150"/>
            <a:ext cx="4797425"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200">
                <a:solidFill>
                  <a:srgbClr val="FFCC00"/>
                </a:solidFill>
                <a:latin typeface="Comic Sans MS" charset="0"/>
              </a:rPr>
              <a:t>Circled areas are MARC signatures</a:t>
            </a:r>
          </a:p>
          <a:p>
            <a:r>
              <a:rPr lang="en-US" altLang="x-none" sz="2200">
                <a:solidFill>
                  <a:srgbClr val="FFCC00"/>
                </a:solidFill>
                <a:latin typeface="Comic Sans MS" charset="0"/>
              </a:rPr>
              <a:t>- </a:t>
            </a:r>
            <a:r>
              <a:rPr lang="en-US" altLang="x-none" sz="2200" i="1">
                <a:solidFill>
                  <a:srgbClr val="FFCC00"/>
                </a:solidFill>
                <a:latin typeface="Comic Sans MS" charset="0"/>
              </a:rPr>
              <a:t>Mid-Altitude Radial Convergence</a:t>
            </a:r>
            <a:r>
              <a:rPr lang="en-US" altLang="x-none" sz="2200">
                <a:solidFill>
                  <a:srgbClr val="FFCC00"/>
                </a:solidFill>
                <a:latin typeface="Comic Sans MS" charset="0"/>
              </a:rPr>
              <a:t> -</a:t>
            </a:r>
          </a:p>
          <a:p>
            <a:endParaRPr lang="en-US" altLang="x-none" sz="2200">
              <a:solidFill>
                <a:srgbClr val="FFCC00"/>
              </a:solidFill>
              <a:latin typeface="Comic Sans MS" charset="0"/>
            </a:endParaRPr>
          </a:p>
          <a:p>
            <a:r>
              <a:rPr lang="en-US" altLang="x-none" sz="2200">
                <a:solidFill>
                  <a:srgbClr val="FFCC00"/>
                </a:solidFill>
                <a:latin typeface="Comic Sans MS" charset="0"/>
              </a:rPr>
              <a:t>These indicate a strong likelihood        of a downburst wind.</a:t>
            </a:r>
          </a:p>
        </p:txBody>
      </p:sp>
      <p:sp>
        <p:nvSpPr>
          <p:cNvPr id="43015" name="Oval 7"/>
          <p:cNvSpPr>
            <a:spLocks noChangeArrowheads="1"/>
          </p:cNvSpPr>
          <p:nvPr/>
        </p:nvSpPr>
        <p:spPr bwMode="auto">
          <a:xfrm>
            <a:off x="5600700" y="4743450"/>
            <a:ext cx="968375" cy="1257300"/>
          </a:xfrm>
          <a:prstGeom prst="ellipse">
            <a:avLst/>
          </a:prstGeom>
          <a:noFill/>
          <a:ln w="19961">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6" name="Oval 8"/>
          <p:cNvSpPr>
            <a:spLocks noChangeArrowheads="1"/>
          </p:cNvSpPr>
          <p:nvPr/>
        </p:nvSpPr>
        <p:spPr bwMode="auto">
          <a:xfrm>
            <a:off x="6577013" y="3892550"/>
            <a:ext cx="971550" cy="914400"/>
          </a:xfrm>
          <a:prstGeom prst="ellipse">
            <a:avLst/>
          </a:prstGeom>
          <a:noFill/>
          <a:ln w="19961">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7" name="Text Box 9"/>
          <p:cNvSpPr txBox="1">
            <a:spLocks noChangeArrowheads="1"/>
          </p:cNvSpPr>
          <p:nvPr/>
        </p:nvSpPr>
        <p:spPr bwMode="auto">
          <a:xfrm>
            <a:off x="109538" y="4914900"/>
            <a:ext cx="4186237"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800">
                <a:solidFill>
                  <a:srgbClr val="B0FFB0"/>
                </a:solidFill>
                <a:latin typeface="Comic Sans MS" charset="0"/>
              </a:rPr>
              <a:t>- Circled pink areas (sometimes purple) indicate ‘range folding’ (RF); areas where velocity data cannot be determined.</a:t>
            </a:r>
          </a:p>
          <a:p>
            <a:r>
              <a:rPr lang="en-US" altLang="x-none" sz="1800">
                <a:solidFill>
                  <a:srgbClr val="B0FFB0"/>
                </a:solidFill>
                <a:latin typeface="Comic Sans MS" charset="0"/>
              </a:rPr>
              <a:t> </a:t>
            </a:r>
          </a:p>
          <a:p>
            <a:r>
              <a:rPr lang="en-US" altLang="x-none" sz="1800">
                <a:solidFill>
                  <a:srgbClr val="B0FFB0"/>
                </a:solidFill>
                <a:latin typeface="Comic Sans MS" charset="0"/>
              </a:rPr>
              <a:t>-This can be due to distance from antenna or interference of data.</a:t>
            </a:r>
          </a:p>
        </p:txBody>
      </p:sp>
      <p:sp>
        <p:nvSpPr>
          <p:cNvPr id="43018" name="Freeform 10"/>
          <p:cNvSpPr>
            <a:spLocks noChangeArrowheads="1"/>
          </p:cNvSpPr>
          <p:nvPr/>
        </p:nvSpPr>
        <p:spPr bwMode="auto">
          <a:xfrm>
            <a:off x="3314700" y="5657850"/>
            <a:ext cx="800100" cy="514350"/>
          </a:xfrm>
          <a:custGeom>
            <a:avLst/>
            <a:gdLst>
              <a:gd name="T0" fmla="*/ 0 w 504"/>
              <a:gd name="T1" fmla="*/ 243 h 324"/>
              <a:gd name="T2" fmla="*/ 252 w 504"/>
              <a:gd name="T3" fmla="*/ 243 h 324"/>
              <a:gd name="T4" fmla="*/ 252 w 504"/>
              <a:gd name="T5" fmla="*/ 324 h 324"/>
              <a:gd name="T6" fmla="*/ 504 w 504"/>
              <a:gd name="T7" fmla="*/ 162 h 324"/>
              <a:gd name="T8" fmla="*/ 252 w 504"/>
              <a:gd name="T9" fmla="*/ 0 h 324"/>
              <a:gd name="T10" fmla="*/ 252 w 504"/>
              <a:gd name="T11" fmla="*/ 80 h 324"/>
              <a:gd name="T12" fmla="*/ 0 w 504"/>
              <a:gd name="T13" fmla="*/ 80 h 324"/>
              <a:gd name="T14" fmla="*/ 0 w 504"/>
              <a:gd name="T15" fmla="*/ 243 h 324"/>
              <a:gd name="T16" fmla="*/ 0 w 504"/>
              <a:gd name="T17" fmla="*/ 24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4" h="324">
                <a:moveTo>
                  <a:pt x="0" y="243"/>
                </a:moveTo>
                <a:lnTo>
                  <a:pt x="252" y="243"/>
                </a:lnTo>
                <a:lnTo>
                  <a:pt x="252" y="324"/>
                </a:lnTo>
                <a:lnTo>
                  <a:pt x="504" y="162"/>
                </a:lnTo>
                <a:lnTo>
                  <a:pt x="252" y="0"/>
                </a:lnTo>
                <a:lnTo>
                  <a:pt x="252" y="80"/>
                </a:lnTo>
                <a:lnTo>
                  <a:pt x="0" y="80"/>
                </a:lnTo>
                <a:lnTo>
                  <a:pt x="0" y="243"/>
                </a:lnTo>
                <a:lnTo>
                  <a:pt x="0" y="243"/>
                </a:lnTo>
                <a:close/>
              </a:path>
            </a:pathLst>
          </a:custGeom>
          <a:gradFill rotWithShape="0">
            <a:gsLst>
              <a:gs pos="0">
                <a:srgbClr val="FFFFFF"/>
              </a:gs>
              <a:gs pos="100000">
                <a:srgbClr val="DB006D"/>
              </a:gs>
            </a:gsLst>
            <a:path path="rect">
              <a:fillToRect l="50000" t="50000" r="50000" b="50000"/>
            </a:path>
          </a:gradFill>
          <a:ln w="19961">
            <a:solidFill>
              <a:srgbClr val="FFFFFF"/>
            </a:solidFill>
            <a:prstDash val="solid"/>
            <a:round/>
            <a:headEnd/>
            <a:tailEnd/>
          </a:ln>
        </p:spPr>
        <p:txBody>
          <a:bodyPr/>
          <a:lstStyle/>
          <a:p>
            <a:endParaRPr lang="en-US"/>
          </a:p>
        </p:txBody>
      </p:sp>
      <p:sp>
        <p:nvSpPr>
          <p:cNvPr id="43019" name="Freeform 11"/>
          <p:cNvSpPr>
            <a:spLocks noChangeArrowheads="1"/>
          </p:cNvSpPr>
          <p:nvPr/>
        </p:nvSpPr>
        <p:spPr bwMode="auto">
          <a:xfrm>
            <a:off x="3886200" y="3295650"/>
            <a:ext cx="1143000" cy="514350"/>
          </a:xfrm>
          <a:custGeom>
            <a:avLst/>
            <a:gdLst>
              <a:gd name="T0" fmla="*/ 720 w 720"/>
              <a:gd name="T1" fmla="*/ 243 h 324"/>
              <a:gd name="T2" fmla="*/ 360 w 720"/>
              <a:gd name="T3" fmla="*/ 243 h 324"/>
              <a:gd name="T4" fmla="*/ 360 w 720"/>
              <a:gd name="T5" fmla="*/ 324 h 324"/>
              <a:gd name="T6" fmla="*/ 0 w 720"/>
              <a:gd name="T7" fmla="*/ 162 h 324"/>
              <a:gd name="T8" fmla="*/ 360 w 720"/>
              <a:gd name="T9" fmla="*/ 0 h 324"/>
              <a:gd name="T10" fmla="*/ 360 w 720"/>
              <a:gd name="T11" fmla="*/ 80 h 324"/>
              <a:gd name="T12" fmla="*/ 720 w 720"/>
              <a:gd name="T13" fmla="*/ 80 h 324"/>
              <a:gd name="T14" fmla="*/ 720 w 720"/>
              <a:gd name="T15" fmla="*/ 243 h 324"/>
              <a:gd name="T16" fmla="*/ 720 w 720"/>
              <a:gd name="T17" fmla="*/ 24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24">
                <a:moveTo>
                  <a:pt x="720" y="243"/>
                </a:moveTo>
                <a:lnTo>
                  <a:pt x="360" y="243"/>
                </a:lnTo>
                <a:lnTo>
                  <a:pt x="360" y="324"/>
                </a:lnTo>
                <a:lnTo>
                  <a:pt x="0" y="162"/>
                </a:lnTo>
                <a:lnTo>
                  <a:pt x="360" y="0"/>
                </a:lnTo>
                <a:lnTo>
                  <a:pt x="360" y="80"/>
                </a:lnTo>
                <a:lnTo>
                  <a:pt x="720" y="80"/>
                </a:lnTo>
                <a:lnTo>
                  <a:pt x="720" y="243"/>
                </a:lnTo>
                <a:lnTo>
                  <a:pt x="720" y="243"/>
                </a:lnTo>
                <a:close/>
              </a:path>
            </a:pathLst>
          </a:custGeom>
          <a:gradFill rotWithShape="0">
            <a:gsLst>
              <a:gs pos="0">
                <a:srgbClr val="B0FFB0"/>
              </a:gs>
              <a:gs pos="0">
                <a:srgbClr val="0000FF"/>
              </a:gs>
              <a:gs pos="100000">
                <a:srgbClr val="B0FFB0"/>
              </a:gs>
            </a:gsLst>
            <a:lin ang="5400000" scaled="1"/>
          </a:gradFill>
          <a:ln w="19961">
            <a:solidFill>
              <a:srgbClr val="FFFFFF"/>
            </a:solidFill>
            <a:prstDash val="solid"/>
            <a:round/>
            <a:headEnd/>
            <a:tailEnd/>
          </a:ln>
        </p:spPr>
        <p:txBody>
          <a:bodyPr/>
          <a:lstStyle/>
          <a:p>
            <a:endParaRPr lang="en-US"/>
          </a:p>
        </p:txBody>
      </p:sp>
      <p:sp>
        <p:nvSpPr>
          <p:cNvPr id="43020" name="Rectangle 12"/>
          <p:cNvSpPr>
            <a:spLocks noChangeArrowheads="1"/>
          </p:cNvSpPr>
          <p:nvPr/>
        </p:nvSpPr>
        <p:spPr bwMode="auto">
          <a:xfrm>
            <a:off x="152400" y="0"/>
            <a:ext cx="31242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28600" y="673100"/>
            <a:ext cx="8675688" cy="427038"/>
          </a:xfrm>
          <a:noFill/>
          <a:ln/>
        </p:spPr>
        <p:txBody>
          <a:bodyPr lIns="0" tIns="0" rIns="0" bIns="0">
            <a:spAutoFit/>
          </a:bodyPr>
          <a:lstStyle/>
          <a:p>
            <a:pPr defTabSz="381000"/>
            <a:r>
              <a:rPr lang="en-US" altLang="x-none" b="1">
                <a:solidFill>
                  <a:srgbClr val="FFB870"/>
                </a:solidFill>
                <a:latin typeface="BernhardMod BT Bold" charset="0"/>
              </a:rPr>
              <a:t>How to read the intensity scale</a:t>
            </a:r>
          </a:p>
        </p:txBody>
      </p:sp>
      <p:sp>
        <p:nvSpPr>
          <p:cNvPr id="45059" name="Rectangle 3"/>
          <p:cNvSpPr>
            <a:spLocks noChangeArrowheads="1"/>
          </p:cNvSpPr>
          <p:nvPr/>
        </p:nvSpPr>
        <p:spPr bwMode="auto">
          <a:xfrm>
            <a:off x="228600" y="1169988"/>
            <a:ext cx="8675688" cy="68262"/>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5060" name="Text Box 4"/>
          <p:cNvSpPr txBox="1">
            <a:spLocks noChangeArrowheads="1"/>
          </p:cNvSpPr>
          <p:nvPr/>
        </p:nvSpPr>
        <p:spPr bwMode="auto">
          <a:xfrm>
            <a:off x="6324600" y="5592763"/>
            <a:ext cx="2343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000" b="1">
                <a:solidFill>
                  <a:srgbClr val="FF0000"/>
                </a:solidFill>
                <a:latin typeface="Courier New" charset="0"/>
              </a:rPr>
              <a:t>Clear-Air Scale</a:t>
            </a:r>
          </a:p>
        </p:txBody>
      </p:sp>
      <p:sp>
        <p:nvSpPr>
          <p:cNvPr id="45061" name="Text Box 5"/>
          <p:cNvSpPr txBox="1">
            <a:spLocks noChangeArrowheads="1"/>
          </p:cNvSpPr>
          <p:nvPr/>
        </p:nvSpPr>
        <p:spPr bwMode="auto">
          <a:xfrm>
            <a:off x="457200" y="5486400"/>
            <a:ext cx="24653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000" b="1">
                <a:solidFill>
                  <a:srgbClr val="FF0000"/>
                </a:solidFill>
                <a:latin typeface="Courier New Bold" charset="0"/>
              </a:rPr>
              <a:t>Precipitation     Mode Scale</a:t>
            </a:r>
          </a:p>
        </p:txBody>
      </p:sp>
      <p:pic>
        <p:nvPicPr>
          <p:cNvPr id="450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638" y="1382713"/>
            <a:ext cx="492125"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a:off x="6834188" y="1489075"/>
            <a:ext cx="2287587"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x-none" sz="1800">
              <a:solidFill>
                <a:srgbClr val="FFFF90"/>
              </a:solidFill>
            </a:endParaRPr>
          </a:p>
          <a:p>
            <a:endParaRPr lang="en-US" altLang="x-none" sz="1800">
              <a:solidFill>
                <a:srgbClr val="FFFF90"/>
              </a:solidFill>
            </a:endParaRPr>
          </a:p>
          <a:p>
            <a:endParaRPr lang="en-US" altLang="x-none" sz="1800">
              <a:solidFill>
                <a:srgbClr val="FFFF90"/>
              </a:solidFill>
            </a:endParaRPr>
          </a:p>
          <a:p>
            <a:r>
              <a:rPr lang="en-US" altLang="x-none" sz="1800">
                <a:solidFill>
                  <a:srgbClr val="FFFF90"/>
                </a:solidFill>
              </a:rPr>
              <a:t>Light Precipitation</a:t>
            </a:r>
          </a:p>
          <a:p>
            <a:endParaRPr lang="en-US" altLang="x-none" sz="1800">
              <a:solidFill>
                <a:srgbClr val="FFFF90"/>
              </a:solidFill>
            </a:endParaRPr>
          </a:p>
          <a:p>
            <a:r>
              <a:rPr lang="en-US" altLang="x-none" sz="1800">
                <a:solidFill>
                  <a:srgbClr val="FFFF90"/>
                </a:solidFill>
              </a:rPr>
              <a:t>Very light precipitation</a:t>
            </a:r>
          </a:p>
          <a:p>
            <a:endParaRPr lang="en-US" altLang="x-none" sz="1800">
              <a:solidFill>
                <a:srgbClr val="FFFF90"/>
              </a:solidFill>
            </a:endParaRPr>
          </a:p>
          <a:p>
            <a:endParaRPr lang="en-US" altLang="x-none" sz="1800">
              <a:solidFill>
                <a:srgbClr val="FFFF90"/>
              </a:solidFill>
            </a:endParaRPr>
          </a:p>
          <a:p>
            <a:endParaRPr lang="en-US" altLang="x-none" sz="1800">
              <a:solidFill>
                <a:srgbClr val="FFFF90"/>
              </a:solidFill>
            </a:endParaRPr>
          </a:p>
          <a:p>
            <a:endParaRPr lang="en-US" altLang="x-none" sz="1800">
              <a:solidFill>
                <a:srgbClr val="FFFF90"/>
              </a:solidFill>
            </a:endParaRPr>
          </a:p>
          <a:p>
            <a:r>
              <a:rPr lang="en-US" altLang="x-none" sz="1800">
                <a:solidFill>
                  <a:srgbClr val="FFFF90"/>
                </a:solidFill>
              </a:rPr>
              <a:t>Fog, Clouds, Smoke</a:t>
            </a:r>
          </a:p>
          <a:p>
            <a:endParaRPr lang="en-US" altLang="x-none" sz="1800">
              <a:solidFill>
                <a:srgbClr val="FFFF90"/>
              </a:solidFill>
            </a:endParaRPr>
          </a:p>
          <a:p>
            <a:r>
              <a:rPr lang="en-US" altLang="x-none" sz="1800">
                <a:solidFill>
                  <a:srgbClr val="FFFF90"/>
                </a:solidFill>
              </a:rPr>
              <a:t>Dust, Insects, Birds</a:t>
            </a:r>
          </a:p>
        </p:txBody>
      </p:sp>
      <p:pic>
        <p:nvPicPr>
          <p:cNvPr id="4506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125" y="1374775"/>
            <a:ext cx="493713"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Text Box 9"/>
          <p:cNvSpPr txBox="1">
            <a:spLocks noChangeArrowheads="1"/>
          </p:cNvSpPr>
          <p:nvPr/>
        </p:nvSpPr>
        <p:spPr bwMode="auto">
          <a:xfrm>
            <a:off x="1943100" y="1981200"/>
            <a:ext cx="37719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279400"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buClr>
                <a:srgbClr val="FF8000"/>
              </a:buClr>
              <a:buSzPct val="100000"/>
              <a:buFont typeface="AvantGarde Bk BT Book" charset="0"/>
              <a:buChar char="♦"/>
            </a:pPr>
            <a:r>
              <a:rPr lang="en-US" altLang="x-none" sz="2200">
                <a:solidFill>
                  <a:srgbClr val="FFFFFF"/>
                </a:solidFill>
                <a:latin typeface="AvantGarde Bk BT Book" charset="0"/>
              </a:rPr>
              <a:t>The time listed is usually in UTC or Z time.  To convert this to eastern daylight time, subtract 4 hours; for standard time subtract 5.</a:t>
            </a:r>
          </a:p>
          <a:p>
            <a:pPr>
              <a:buClr>
                <a:srgbClr val="FF8000"/>
              </a:buClr>
              <a:buSzPct val="100000"/>
              <a:buFont typeface="AvantGarde Bk BT Book" charset="0"/>
              <a:buChar char="♦"/>
            </a:pPr>
            <a:r>
              <a:rPr lang="en-US" altLang="x-none" sz="2200">
                <a:solidFill>
                  <a:srgbClr val="FFFFFF"/>
                </a:solidFill>
                <a:latin typeface="AvantGarde Bk BT Book" charset="0"/>
              </a:rPr>
              <a:t>Units are decibels of Z (reflectivity).</a:t>
            </a:r>
          </a:p>
        </p:txBody>
      </p:sp>
      <p:sp>
        <p:nvSpPr>
          <p:cNvPr id="45066" name="Text Box 10"/>
          <p:cNvSpPr txBox="1">
            <a:spLocks noChangeArrowheads="1"/>
          </p:cNvSpPr>
          <p:nvPr/>
        </p:nvSpPr>
        <p:spPr bwMode="auto">
          <a:xfrm>
            <a:off x="188913" y="1444625"/>
            <a:ext cx="1023937"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x-none" sz="1800">
              <a:solidFill>
                <a:srgbClr val="FFFF90"/>
              </a:solidFill>
            </a:endParaRPr>
          </a:p>
          <a:p>
            <a:r>
              <a:rPr lang="en-US" altLang="x-none" sz="1800">
                <a:solidFill>
                  <a:srgbClr val="FFFF90"/>
                </a:solidFill>
              </a:rPr>
              <a:t>Extreme</a:t>
            </a:r>
          </a:p>
          <a:p>
            <a:r>
              <a:rPr lang="en-US" altLang="x-none" sz="1800">
                <a:solidFill>
                  <a:srgbClr val="FFFF90"/>
                </a:solidFill>
              </a:rPr>
              <a:t>Intense</a:t>
            </a:r>
          </a:p>
          <a:p>
            <a:r>
              <a:rPr lang="en-US" altLang="x-none" sz="1800">
                <a:solidFill>
                  <a:srgbClr val="FFFF90"/>
                </a:solidFill>
              </a:rPr>
              <a:t>Severe</a:t>
            </a:r>
          </a:p>
          <a:p>
            <a:endParaRPr lang="en-US" altLang="x-none" sz="1800">
              <a:solidFill>
                <a:srgbClr val="FFFF90"/>
              </a:solidFill>
            </a:endParaRPr>
          </a:p>
          <a:p>
            <a:r>
              <a:rPr lang="en-US" altLang="x-none" sz="1800">
                <a:solidFill>
                  <a:srgbClr val="FFFF90"/>
                </a:solidFill>
              </a:rPr>
              <a:t>Heavy</a:t>
            </a:r>
          </a:p>
          <a:p>
            <a:endParaRPr lang="en-US" altLang="x-none" sz="1800">
              <a:solidFill>
                <a:srgbClr val="FFFF90"/>
              </a:solidFill>
            </a:endParaRPr>
          </a:p>
          <a:p>
            <a:r>
              <a:rPr lang="en-US" altLang="x-none" sz="1800">
                <a:solidFill>
                  <a:srgbClr val="FFFF90"/>
                </a:solidFill>
              </a:rPr>
              <a:t>Moderate</a:t>
            </a:r>
          </a:p>
          <a:p>
            <a:endParaRPr lang="en-US" altLang="x-none" sz="1800">
              <a:solidFill>
                <a:srgbClr val="FFFF90"/>
              </a:solidFill>
            </a:endParaRPr>
          </a:p>
          <a:p>
            <a:r>
              <a:rPr lang="en-US" altLang="x-none" sz="1800">
                <a:solidFill>
                  <a:srgbClr val="FFFF90"/>
                </a:solidFill>
              </a:rPr>
              <a:t>Light</a:t>
            </a:r>
          </a:p>
          <a:p>
            <a:endParaRPr lang="en-US" altLang="x-none" sz="1800">
              <a:solidFill>
                <a:srgbClr val="FFFF90"/>
              </a:solidFill>
            </a:endParaRPr>
          </a:p>
          <a:p>
            <a:r>
              <a:rPr lang="en-US" altLang="x-none" sz="1800">
                <a:solidFill>
                  <a:srgbClr val="FFFF90"/>
                </a:solidFill>
              </a:rPr>
              <a:t>Very light</a:t>
            </a:r>
          </a:p>
        </p:txBody>
      </p:sp>
      <p:sp>
        <p:nvSpPr>
          <p:cNvPr id="45067" name="Rectangle 11"/>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8600" y="673100"/>
            <a:ext cx="8675688" cy="427038"/>
          </a:xfrm>
          <a:noFill/>
          <a:ln/>
        </p:spPr>
        <p:txBody>
          <a:bodyPr lIns="0" tIns="0" rIns="0" bIns="0">
            <a:spAutoFit/>
          </a:bodyPr>
          <a:lstStyle/>
          <a:p>
            <a:pPr defTabSz="381000"/>
            <a:r>
              <a:rPr lang="en-US" altLang="x-none" b="1">
                <a:latin typeface="BernhardMod BT Bold" charset="0"/>
              </a:rPr>
              <a:t>Hail Detection</a:t>
            </a:r>
          </a:p>
        </p:txBody>
      </p:sp>
      <p:sp>
        <p:nvSpPr>
          <p:cNvPr id="47107" name="Rectangle 3"/>
          <p:cNvSpPr>
            <a:spLocks noChangeArrowheads="1"/>
          </p:cNvSpPr>
          <p:nvPr/>
        </p:nvSpPr>
        <p:spPr bwMode="auto">
          <a:xfrm>
            <a:off x="228600" y="1166813"/>
            <a:ext cx="8675688" cy="69850"/>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108" name="Rectangle 4"/>
          <p:cNvSpPr>
            <a:spLocks noChangeArrowheads="1"/>
          </p:cNvSpPr>
          <p:nvPr>
            <p:ph type="body" idx="1"/>
          </p:nvPr>
        </p:nvSpPr>
        <p:spPr bwMode="auto">
          <a:xfrm>
            <a:off x="285750" y="1703388"/>
            <a:ext cx="7051675" cy="3578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indent="252413" defTabSz="381000">
              <a:buClr>
                <a:srgbClr val="F35552"/>
              </a:buClr>
            </a:pPr>
            <a:r>
              <a:rPr lang="en-US" altLang="x-none" sz="2400">
                <a:solidFill>
                  <a:srgbClr val="FFFFFF"/>
                </a:solidFill>
              </a:rPr>
              <a:t>Returns &gt; 55 dBz usually indicate hail.</a:t>
            </a:r>
          </a:p>
          <a:p>
            <a:pPr marL="0" indent="252413" defTabSz="381000">
              <a:buClr>
                <a:srgbClr val="F35552"/>
              </a:buClr>
            </a:pPr>
            <a:r>
              <a:rPr lang="en-US" altLang="x-none" sz="2400">
                <a:solidFill>
                  <a:srgbClr val="FFFFFF"/>
                </a:solidFill>
              </a:rPr>
              <a:t>However, the probability of hail reaching the ground depends on the freezing altitude.</a:t>
            </a:r>
          </a:p>
          <a:p>
            <a:pPr marL="0" indent="252413" defTabSz="381000">
              <a:buClr>
                <a:srgbClr val="F35552"/>
              </a:buClr>
            </a:pPr>
            <a:r>
              <a:rPr lang="en-US" altLang="x-none" sz="2400">
                <a:solidFill>
                  <a:srgbClr val="FFFFFF"/>
                </a:solidFill>
              </a:rPr>
              <a:t>Usually, a freezing level above 14,000 feet will not support much hail.</a:t>
            </a:r>
          </a:p>
          <a:p>
            <a:pPr marL="0" indent="252413" defTabSz="381000">
              <a:buClr>
                <a:srgbClr val="F35552"/>
              </a:buClr>
            </a:pPr>
            <a:r>
              <a:rPr lang="en-US" altLang="x-none" sz="2400">
                <a:solidFill>
                  <a:srgbClr val="FFFFFF"/>
                </a:solidFill>
              </a:rPr>
              <a:t>This is because the hail melts before reaching the ground.</a:t>
            </a:r>
          </a:p>
          <a:p>
            <a:pPr marL="0" indent="252413" defTabSz="381000">
              <a:buClr>
                <a:srgbClr val="F35552"/>
              </a:buClr>
            </a:pPr>
            <a:r>
              <a:rPr lang="en-US" altLang="x-none" sz="2400">
                <a:solidFill>
                  <a:srgbClr val="FFFFFF"/>
                </a:solidFill>
              </a:rPr>
              <a:t>Freezing level can be determined from an upper air sounding.                     </a:t>
            </a:r>
          </a:p>
        </p:txBody>
      </p:sp>
      <p:pic>
        <p:nvPicPr>
          <p:cNvPr id="471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7800" y="1854200"/>
            <a:ext cx="493713"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Oval 6"/>
          <p:cNvSpPr>
            <a:spLocks noChangeArrowheads="1"/>
          </p:cNvSpPr>
          <p:nvPr/>
        </p:nvSpPr>
        <p:spPr bwMode="auto">
          <a:xfrm>
            <a:off x="7491413" y="3006725"/>
            <a:ext cx="766762" cy="230188"/>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111" name="Rectangle 7"/>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10"/>
                                        </p:tgtEl>
                                        <p:attrNameLst>
                                          <p:attrName>style.visibility</p:attrName>
                                        </p:attrNameLst>
                                      </p:cBhvr>
                                      <p:to>
                                        <p:strVal val="visible"/>
                                      </p:to>
                                    </p:set>
                                    <p:anim calcmode="lin" valueType="num">
                                      <p:cBhvr additive="base">
                                        <p:cTn id="7" dur="500" fill="hold"/>
                                        <p:tgtEl>
                                          <p:spTgt spid="47110"/>
                                        </p:tgtEl>
                                        <p:attrNameLst>
                                          <p:attrName>ppt_x</p:attrName>
                                        </p:attrNameLst>
                                      </p:cBhvr>
                                      <p:tavLst>
                                        <p:tav tm="0">
                                          <p:val>
                                            <p:strVal val="#ppt_x"/>
                                          </p:val>
                                        </p:tav>
                                        <p:tav tm="100000">
                                          <p:val>
                                            <p:strVal val="#ppt_x"/>
                                          </p:val>
                                        </p:tav>
                                      </p:tavLst>
                                    </p:anim>
                                    <p:anim calcmode="lin" valueType="num">
                                      <p:cBhvr additive="base">
                                        <p:cTn id="8" dur="500" fill="hold"/>
                                        <p:tgtEl>
                                          <p:spTgt spid="471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600075" y="387350"/>
            <a:ext cx="2974975" cy="2936875"/>
          </a:xfrm>
          <a:prstGeom prst="rect">
            <a:avLst/>
          </a:prstGeom>
          <a:pattFill prst="pct60">
            <a:fgClr>
              <a:srgbClr val="000000"/>
            </a:fgClr>
            <a:bgClr>
              <a:srgbClr val="000000"/>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 y="571500"/>
            <a:ext cx="2976563"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4"/>
          <p:cNvSpPr>
            <a:spLocks noChangeArrowheads="1"/>
          </p:cNvSpPr>
          <p:nvPr/>
        </p:nvSpPr>
        <p:spPr bwMode="auto">
          <a:xfrm>
            <a:off x="5416550" y="407988"/>
            <a:ext cx="3200400" cy="2862262"/>
          </a:xfrm>
          <a:prstGeom prst="rect">
            <a:avLst/>
          </a:prstGeom>
          <a:pattFill prst="pct60">
            <a:fgClr>
              <a:srgbClr val="000000"/>
            </a:fgClr>
            <a:bgClr>
              <a:srgbClr val="000000"/>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91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0700" y="573088"/>
            <a:ext cx="3201988"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6"/>
          <p:cNvSpPr txBox="1">
            <a:spLocks noChangeArrowheads="1"/>
          </p:cNvSpPr>
          <p:nvPr/>
        </p:nvSpPr>
        <p:spPr bwMode="auto">
          <a:xfrm>
            <a:off x="3481388" y="1222375"/>
            <a:ext cx="200501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3200">
                <a:solidFill>
                  <a:srgbClr val="FFFF00"/>
                </a:solidFill>
              </a:rPr>
              <a:t>Hail?</a:t>
            </a:r>
          </a:p>
        </p:txBody>
      </p:sp>
      <p:sp>
        <p:nvSpPr>
          <p:cNvPr id="49159" name="Text Box 7"/>
          <p:cNvSpPr txBox="1">
            <a:spLocks noChangeArrowheads="1"/>
          </p:cNvSpPr>
          <p:nvPr/>
        </p:nvSpPr>
        <p:spPr bwMode="auto">
          <a:xfrm>
            <a:off x="377825" y="3717925"/>
            <a:ext cx="3836988"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200">
                <a:solidFill>
                  <a:srgbClr val="FFFF00"/>
                </a:solidFill>
              </a:rPr>
              <a:t>Max return of 60 dbZ</a:t>
            </a:r>
          </a:p>
        </p:txBody>
      </p:sp>
      <p:sp>
        <p:nvSpPr>
          <p:cNvPr id="49160" name="Text Box 8"/>
          <p:cNvSpPr txBox="1">
            <a:spLocks noChangeArrowheads="1"/>
          </p:cNvSpPr>
          <p:nvPr/>
        </p:nvSpPr>
        <p:spPr bwMode="auto">
          <a:xfrm>
            <a:off x="5461000" y="3763963"/>
            <a:ext cx="3395663"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200">
                <a:solidFill>
                  <a:srgbClr val="FFFF00"/>
                </a:solidFill>
              </a:rPr>
              <a:t>   Max return of 65 dbZ</a:t>
            </a:r>
          </a:p>
        </p:txBody>
      </p:sp>
      <p:sp>
        <p:nvSpPr>
          <p:cNvPr id="49161" name="Text Box 9"/>
          <p:cNvSpPr txBox="1">
            <a:spLocks noChangeArrowheads="1"/>
          </p:cNvSpPr>
          <p:nvPr/>
        </p:nvSpPr>
        <p:spPr bwMode="auto">
          <a:xfrm>
            <a:off x="223838" y="4289425"/>
            <a:ext cx="874871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200">
                <a:solidFill>
                  <a:srgbClr val="FFFF00"/>
                </a:solidFill>
              </a:rPr>
              <a:t>     </a:t>
            </a:r>
            <a:r>
              <a:rPr lang="en-US" altLang="x-none" sz="2200">
                <a:solidFill>
                  <a:srgbClr val="DB006D"/>
                </a:solidFill>
              </a:rPr>
              <a:t>Freezing level was 7,000 feet          Freezing level was 17,000 feet</a:t>
            </a:r>
          </a:p>
        </p:txBody>
      </p:sp>
      <p:sp>
        <p:nvSpPr>
          <p:cNvPr id="49162" name="Text Box 10"/>
          <p:cNvSpPr txBox="1">
            <a:spLocks noChangeArrowheads="1"/>
          </p:cNvSpPr>
          <p:nvPr/>
        </p:nvSpPr>
        <p:spPr bwMode="auto">
          <a:xfrm>
            <a:off x="228600" y="4953000"/>
            <a:ext cx="86868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800">
                <a:solidFill>
                  <a:srgbClr val="FFFF00"/>
                </a:solidFill>
                <a:latin typeface="Gill Sans Ultra Bold Condensed" charset="0"/>
              </a:rPr>
              <a:t>Produced golfball sized hail           </a:t>
            </a:r>
            <a:r>
              <a:rPr lang="en-US" altLang="x-none" sz="2800">
                <a:solidFill>
                  <a:srgbClr val="FFCC00"/>
                </a:solidFill>
                <a:latin typeface="Gill Sans Ultra Bold Condensed" charset="0"/>
              </a:rPr>
              <a:t>Produced no hail</a:t>
            </a:r>
          </a:p>
          <a:p>
            <a:endParaRPr lang="en-US" altLang="x-none" sz="2800">
              <a:solidFill>
                <a:srgbClr val="FFCC00"/>
              </a:solidFill>
              <a:latin typeface="Gill Sans Ultra Bold Condensed" charset="0"/>
            </a:endParaRPr>
          </a:p>
          <a:p>
            <a:r>
              <a:rPr lang="en-US" altLang="x-none" sz="2200">
                <a:solidFill>
                  <a:srgbClr val="FFCC00"/>
                </a:solidFill>
                <a:latin typeface="Comic Sans MS" charset="0"/>
              </a:rPr>
              <a:t>      Hence, hail production depends directly on freezing level.</a:t>
            </a:r>
            <a:endParaRPr lang="en-US" altLang="x-none" sz="2800">
              <a:solidFill>
                <a:srgbClr val="FFFF00"/>
              </a:solidFill>
              <a:latin typeface="Gill Sans Ultra Bold Condensed" charset="0"/>
            </a:endParaRPr>
          </a:p>
        </p:txBody>
      </p:sp>
      <p:sp>
        <p:nvSpPr>
          <p:cNvPr id="49163" name="Freeform 11"/>
          <p:cNvSpPr>
            <a:spLocks noChangeArrowheads="1"/>
          </p:cNvSpPr>
          <p:nvPr/>
        </p:nvSpPr>
        <p:spPr bwMode="auto">
          <a:xfrm>
            <a:off x="4648200" y="2133600"/>
            <a:ext cx="571500" cy="381000"/>
          </a:xfrm>
          <a:custGeom>
            <a:avLst/>
            <a:gdLst>
              <a:gd name="T0" fmla="*/ 0 w 504"/>
              <a:gd name="T1" fmla="*/ 243 h 324"/>
              <a:gd name="T2" fmla="*/ 252 w 504"/>
              <a:gd name="T3" fmla="*/ 243 h 324"/>
              <a:gd name="T4" fmla="*/ 252 w 504"/>
              <a:gd name="T5" fmla="*/ 324 h 324"/>
              <a:gd name="T6" fmla="*/ 504 w 504"/>
              <a:gd name="T7" fmla="*/ 162 h 324"/>
              <a:gd name="T8" fmla="*/ 252 w 504"/>
              <a:gd name="T9" fmla="*/ 0 h 324"/>
              <a:gd name="T10" fmla="*/ 252 w 504"/>
              <a:gd name="T11" fmla="*/ 80 h 324"/>
              <a:gd name="T12" fmla="*/ 0 w 504"/>
              <a:gd name="T13" fmla="*/ 80 h 324"/>
              <a:gd name="T14" fmla="*/ 0 w 504"/>
              <a:gd name="T15" fmla="*/ 243 h 324"/>
              <a:gd name="T16" fmla="*/ 0 w 504"/>
              <a:gd name="T17" fmla="*/ 24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4" h="324">
                <a:moveTo>
                  <a:pt x="0" y="243"/>
                </a:moveTo>
                <a:lnTo>
                  <a:pt x="252" y="243"/>
                </a:lnTo>
                <a:lnTo>
                  <a:pt x="252" y="324"/>
                </a:lnTo>
                <a:lnTo>
                  <a:pt x="504" y="162"/>
                </a:lnTo>
                <a:lnTo>
                  <a:pt x="252" y="0"/>
                </a:lnTo>
                <a:lnTo>
                  <a:pt x="252" y="80"/>
                </a:lnTo>
                <a:lnTo>
                  <a:pt x="0" y="80"/>
                </a:lnTo>
                <a:lnTo>
                  <a:pt x="0" y="243"/>
                </a:lnTo>
                <a:lnTo>
                  <a:pt x="0" y="243"/>
                </a:lnTo>
                <a:close/>
              </a:path>
            </a:pathLst>
          </a:custGeom>
          <a:gradFill rotWithShape="0">
            <a:gsLst>
              <a:gs pos="0">
                <a:srgbClr val="FFFFFF"/>
              </a:gs>
              <a:gs pos="100000">
                <a:srgbClr val="DB006D"/>
              </a:gs>
            </a:gsLst>
            <a:path path="rect">
              <a:fillToRect l="50000" t="50000" r="50000" b="50000"/>
            </a:path>
          </a:gradFill>
          <a:ln w="19961">
            <a:solidFill>
              <a:srgbClr val="FFFFFF"/>
            </a:solidFill>
            <a:prstDash val="solid"/>
            <a:round/>
            <a:headEnd/>
            <a:tailEnd/>
          </a:ln>
        </p:spPr>
        <p:txBody>
          <a:bodyPr/>
          <a:lstStyle/>
          <a:p>
            <a:endParaRPr lang="en-US"/>
          </a:p>
        </p:txBody>
      </p:sp>
      <p:sp>
        <p:nvSpPr>
          <p:cNvPr id="49164" name="Freeform 12"/>
          <p:cNvSpPr>
            <a:spLocks noChangeArrowheads="1"/>
          </p:cNvSpPr>
          <p:nvPr/>
        </p:nvSpPr>
        <p:spPr bwMode="auto">
          <a:xfrm>
            <a:off x="3733800" y="2133600"/>
            <a:ext cx="533400" cy="381000"/>
          </a:xfrm>
          <a:custGeom>
            <a:avLst/>
            <a:gdLst>
              <a:gd name="T0" fmla="*/ 720 w 720"/>
              <a:gd name="T1" fmla="*/ 243 h 324"/>
              <a:gd name="T2" fmla="*/ 360 w 720"/>
              <a:gd name="T3" fmla="*/ 243 h 324"/>
              <a:gd name="T4" fmla="*/ 360 w 720"/>
              <a:gd name="T5" fmla="*/ 324 h 324"/>
              <a:gd name="T6" fmla="*/ 0 w 720"/>
              <a:gd name="T7" fmla="*/ 162 h 324"/>
              <a:gd name="T8" fmla="*/ 360 w 720"/>
              <a:gd name="T9" fmla="*/ 0 h 324"/>
              <a:gd name="T10" fmla="*/ 360 w 720"/>
              <a:gd name="T11" fmla="*/ 80 h 324"/>
              <a:gd name="T12" fmla="*/ 720 w 720"/>
              <a:gd name="T13" fmla="*/ 80 h 324"/>
              <a:gd name="T14" fmla="*/ 720 w 720"/>
              <a:gd name="T15" fmla="*/ 243 h 324"/>
              <a:gd name="T16" fmla="*/ 720 w 720"/>
              <a:gd name="T17" fmla="*/ 24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24">
                <a:moveTo>
                  <a:pt x="720" y="243"/>
                </a:moveTo>
                <a:lnTo>
                  <a:pt x="360" y="243"/>
                </a:lnTo>
                <a:lnTo>
                  <a:pt x="360" y="324"/>
                </a:lnTo>
                <a:lnTo>
                  <a:pt x="0" y="162"/>
                </a:lnTo>
                <a:lnTo>
                  <a:pt x="360" y="0"/>
                </a:lnTo>
                <a:lnTo>
                  <a:pt x="360" y="80"/>
                </a:lnTo>
                <a:lnTo>
                  <a:pt x="720" y="80"/>
                </a:lnTo>
                <a:lnTo>
                  <a:pt x="720" y="243"/>
                </a:lnTo>
                <a:lnTo>
                  <a:pt x="720" y="243"/>
                </a:lnTo>
                <a:close/>
              </a:path>
            </a:pathLst>
          </a:custGeom>
          <a:gradFill rotWithShape="0">
            <a:gsLst>
              <a:gs pos="0">
                <a:srgbClr val="B0FFB0"/>
              </a:gs>
              <a:gs pos="0">
                <a:srgbClr val="0000FF"/>
              </a:gs>
              <a:gs pos="100000">
                <a:srgbClr val="B0FFB0"/>
              </a:gs>
            </a:gsLst>
            <a:lin ang="5400000" scaled="1"/>
          </a:gradFill>
          <a:ln w="19961">
            <a:solidFill>
              <a:srgbClr val="FFFFFF"/>
            </a:solidFill>
            <a:prstDash val="solid"/>
            <a:round/>
            <a:headEnd/>
            <a:tailEnd/>
          </a:ln>
        </p:spPr>
        <p:txBody>
          <a:bodyPr/>
          <a:lstStyle/>
          <a:p>
            <a:endParaRPr lang="en-US"/>
          </a:p>
        </p:txBody>
      </p:sp>
      <p:sp>
        <p:nvSpPr>
          <p:cNvPr id="49165" name="Rectangle 13"/>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162"/>
                                        </p:tgtEl>
                                        <p:attrNameLst>
                                          <p:attrName>style.visibility</p:attrName>
                                        </p:attrNameLst>
                                      </p:cBhvr>
                                      <p:to>
                                        <p:strVal val="visible"/>
                                      </p:to>
                                    </p:set>
                                    <p:animEffect transition="in" filter="blinds(horizontal)">
                                      <p:cBhvr>
                                        <p:cTn id="7" dur="500"/>
                                        <p:tgtEl>
                                          <p:spTgt spid="49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2"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8600" y="517525"/>
            <a:ext cx="8675688" cy="427038"/>
          </a:xfrm>
          <a:noFill/>
          <a:ln/>
        </p:spPr>
        <p:txBody>
          <a:bodyPr lIns="0" tIns="0" rIns="0" bIns="0">
            <a:spAutoFit/>
          </a:bodyPr>
          <a:lstStyle/>
          <a:p>
            <a:pPr defTabSz="381000"/>
            <a:r>
              <a:rPr lang="en-US" altLang="x-none" b="1">
                <a:solidFill>
                  <a:schemeClr val="tx1"/>
                </a:solidFill>
                <a:latin typeface="BernhardMod BT Bold" charset="0"/>
              </a:rPr>
              <a:t>Vertically Integrated Liquid (VIL)</a:t>
            </a:r>
          </a:p>
        </p:txBody>
      </p:sp>
      <p:sp>
        <p:nvSpPr>
          <p:cNvPr id="51203" name="Rectangle 3"/>
          <p:cNvSpPr>
            <a:spLocks noChangeArrowheads="1"/>
          </p:cNvSpPr>
          <p:nvPr/>
        </p:nvSpPr>
        <p:spPr bwMode="auto">
          <a:xfrm>
            <a:off x="228600" y="1066800"/>
            <a:ext cx="8675688" cy="69850"/>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204" name="Text Box 4"/>
          <p:cNvSpPr txBox="1">
            <a:spLocks noChangeArrowheads="1"/>
          </p:cNvSpPr>
          <p:nvPr/>
        </p:nvSpPr>
        <p:spPr bwMode="auto">
          <a:xfrm>
            <a:off x="127000" y="1368425"/>
            <a:ext cx="90678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506413"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buClr>
                <a:srgbClr val="F35552"/>
              </a:buClr>
              <a:buSzPct val="100000"/>
              <a:buFont typeface="ZapfEllipt BT Roman" charset="0"/>
              <a:buChar char="■"/>
            </a:pPr>
            <a:r>
              <a:rPr lang="en-US" altLang="x-none" sz="2800">
                <a:solidFill>
                  <a:srgbClr val="F2F2F2"/>
                </a:solidFill>
                <a:latin typeface="ZapfEllipt BT Roman" charset="0"/>
              </a:rPr>
              <a:t>Take a vertical column of the atmosphere: estimate the amount of liquid water in it.</a:t>
            </a:r>
          </a:p>
          <a:p>
            <a:pPr>
              <a:buClr>
                <a:srgbClr val="F35552"/>
              </a:buClr>
              <a:buSzPct val="100000"/>
              <a:buFont typeface="ZapfEllipt BT Roman" charset="0"/>
              <a:buChar char="■"/>
            </a:pPr>
            <a:r>
              <a:rPr lang="en-US" altLang="x-none" sz="2800">
                <a:solidFill>
                  <a:srgbClr val="F2F2F2"/>
                </a:solidFill>
                <a:latin typeface="ZapfEllipt BT Roman" charset="0"/>
              </a:rPr>
              <a:t>High VIL values are a good indication of hail.</a:t>
            </a:r>
          </a:p>
        </p:txBody>
      </p:sp>
      <p:sp>
        <p:nvSpPr>
          <p:cNvPr id="51205" name="Text Box 5"/>
          <p:cNvSpPr txBox="1">
            <a:spLocks noChangeArrowheads="1"/>
          </p:cNvSpPr>
          <p:nvPr/>
        </p:nvSpPr>
        <p:spPr bwMode="auto">
          <a:xfrm>
            <a:off x="347663" y="2959100"/>
            <a:ext cx="51958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252413"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buClr>
                <a:srgbClr val="FFCC00"/>
              </a:buClr>
              <a:buSzPct val="100000"/>
              <a:buFont typeface="ZapfEllipt BT Roman" charset="0"/>
              <a:buChar char="•"/>
            </a:pPr>
            <a:r>
              <a:rPr lang="en-US" altLang="x-none" sz="2800">
                <a:solidFill>
                  <a:srgbClr val="FFFFFF"/>
                </a:solidFill>
                <a:latin typeface="ZapfEllipt BT Roman" charset="0"/>
              </a:rPr>
              <a:t>The white pixel indicates a VIL of 70.</a:t>
            </a:r>
          </a:p>
          <a:p>
            <a:pPr>
              <a:buClr>
                <a:srgbClr val="FFCC00"/>
              </a:buClr>
              <a:buSzPct val="100000"/>
              <a:buFont typeface="ZapfEllipt BT Roman" charset="0"/>
              <a:buChar char="•"/>
            </a:pPr>
            <a:r>
              <a:rPr lang="en-US" altLang="x-none" sz="2800">
                <a:solidFill>
                  <a:srgbClr val="FFFFFF"/>
                </a:solidFill>
                <a:latin typeface="ZapfEllipt BT Roman" charset="0"/>
              </a:rPr>
              <a:t>This storm produced golfball size hail.</a:t>
            </a:r>
          </a:p>
          <a:p>
            <a:pPr>
              <a:buClr>
                <a:srgbClr val="FFCC00"/>
              </a:buClr>
              <a:buSzPct val="100000"/>
              <a:buFont typeface="ZapfEllipt BT Roman" charset="0"/>
              <a:buChar char="•"/>
            </a:pPr>
            <a:r>
              <a:rPr lang="en-US" altLang="x-none" sz="2800">
                <a:solidFill>
                  <a:srgbClr val="FFFFFF"/>
                </a:solidFill>
                <a:latin typeface="ZapfEllipt BT Roman" charset="0"/>
              </a:rPr>
              <a:t>Trouble with VIL is that the operator has to wait for the scan to complete before getting the product.</a:t>
            </a:r>
          </a:p>
        </p:txBody>
      </p:sp>
      <p:sp>
        <p:nvSpPr>
          <p:cNvPr id="51206" name="Freeform 6"/>
          <p:cNvSpPr>
            <a:spLocks noChangeArrowheads="1"/>
          </p:cNvSpPr>
          <p:nvPr/>
        </p:nvSpPr>
        <p:spPr bwMode="auto">
          <a:xfrm>
            <a:off x="4418013" y="4465638"/>
            <a:ext cx="971550" cy="228600"/>
          </a:xfrm>
          <a:custGeom>
            <a:avLst/>
            <a:gdLst>
              <a:gd name="T0" fmla="*/ 0 w 612"/>
              <a:gd name="T1" fmla="*/ 108 h 144"/>
              <a:gd name="T2" fmla="*/ 305 w 612"/>
              <a:gd name="T3" fmla="*/ 108 h 144"/>
              <a:gd name="T4" fmla="*/ 305 w 612"/>
              <a:gd name="T5" fmla="*/ 144 h 144"/>
              <a:gd name="T6" fmla="*/ 612 w 612"/>
              <a:gd name="T7" fmla="*/ 72 h 144"/>
              <a:gd name="T8" fmla="*/ 305 w 612"/>
              <a:gd name="T9" fmla="*/ 0 h 144"/>
              <a:gd name="T10" fmla="*/ 305 w 612"/>
              <a:gd name="T11" fmla="*/ 36 h 144"/>
              <a:gd name="T12" fmla="*/ 0 w 612"/>
              <a:gd name="T13" fmla="*/ 36 h 144"/>
              <a:gd name="T14" fmla="*/ 0 w 612"/>
              <a:gd name="T15" fmla="*/ 108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2" h="144">
                <a:moveTo>
                  <a:pt x="0" y="108"/>
                </a:moveTo>
                <a:lnTo>
                  <a:pt x="305" y="108"/>
                </a:lnTo>
                <a:lnTo>
                  <a:pt x="305" y="144"/>
                </a:lnTo>
                <a:lnTo>
                  <a:pt x="612" y="72"/>
                </a:lnTo>
                <a:lnTo>
                  <a:pt x="305" y="0"/>
                </a:lnTo>
                <a:lnTo>
                  <a:pt x="305" y="36"/>
                </a:lnTo>
                <a:lnTo>
                  <a:pt x="0" y="36"/>
                </a:lnTo>
                <a:lnTo>
                  <a:pt x="0" y="108"/>
                </a:lnTo>
              </a:path>
            </a:pathLst>
          </a:custGeom>
          <a:noFill/>
          <a:ln w="19961">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5120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550" y="3048000"/>
            <a:ext cx="3529013"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2263" y="3944938"/>
            <a:ext cx="839787"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Rectangle 9"/>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28600" y="423863"/>
            <a:ext cx="8675688" cy="427037"/>
          </a:xfrm>
          <a:noFill/>
          <a:ln/>
        </p:spPr>
        <p:txBody>
          <a:bodyPr lIns="0" tIns="0" rIns="0" bIns="0">
            <a:spAutoFit/>
          </a:bodyPr>
          <a:lstStyle/>
          <a:p>
            <a:pPr defTabSz="381000"/>
            <a:r>
              <a:rPr lang="en-US" altLang="x-none" b="1">
                <a:solidFill>
                  <a:srgbClr val="FFCC00"/>
                </a:solidFill>
                <a:latin typeface="BernhardMod BT Bold" charset="0"/>
              </a:rPr>
              <a:t>The Hail Spike</a:t>
            </a:r>
          </a:p>
        </p:txBody>
      </p:sp>
      <p:sp>
        <p:nvSpPr>
          <p:cNvPr id="53251" name="Rectangle 3"/>
          <p:cNvSpPr>
            <a:spLocks noChangeArrowheads="1"/>
          </p:cNvSpPr>
          <p:nvPr/>
        </p:nvSpPr>
        <p:spPr bwMode="auto">
          <a:xfrm>
            <a:off x="228600" y="919163"/>
            <a:ext cx="8675688" cy="69850"/>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3252" name="Text Box 4"/>
          <p:cNvSpPr txBox="1">
            <a:spLocks noChangeArrowheads="1"/>
          </p:cNvSpPr>
          <p:nvPr/>
        </p:nvSpPr>
        <p:spPr bwMode="auto">
          <a:xfrm>
            <a:off x="228600" y="1143000"/>
            <a:ext cx="86772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2500">
                <a:solidFill>
                  <a:srgbClr val="B7FFD7"/>
                </a:solidFill>
              </a:rPr>
              <a:t>Also called </a:t>
            </a:r>
            <a:r>
              <a:rPr lang="en-US" altLang="x-none" sz="2500" i="1">
                <a:solidFill>
                  <a:srgbClr val="B7FFD7"/>
                </a:solidFill>
              </a:rPr>
              <a:t>Three-Body Scattering</a:t>
            </a:r>
          </a:p>
        </p:txBody>
      </p:sp>
      <p:sp>
        <p:nvSpPr>
          <p:cNvPr id="53253" name="Rectangle 5"/>
          <p:cNvSpPr>
            <a:spLocks noChangeArrowheads="1"/>
          </p:cNvSpPr>
          <p:nvPr>
            <p:ph type="body" idx="1"/>
          </p:nvPr>
        </p:nvSpPr>
        <p:spPr bwMode="auto">
          <a:xfrm>
            <a:off x="169863" y="5256213"/>
            <a:ext cx="8974137" cy="1209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indent="252413" defTabSz="381000">
              <a:buClr>
                <a:srgbClr val="B7FFD7"/>
              </a:buClr>
              <a:buFont typeface="Arial" charset="0"/>
              <a:buChar char="▪"/>
            </a:pPr>
            <a:r>
              <a:rPr lang="en-US" altLang="x-none" sz="1800">
                <a:solidFill>
                  <a:srgbClr val="FFFFFF"/>
                </a:solidFill>
              </a:rPr>
              <a:t>A dense core of wet hail will reflect part of the beam to the ground, which then scatters back into the cloud, and is bounced back to the antenna. </a:t>
            </a:r>
          </a:p>
          <a:p>
            <a:pPr marL="0" indent="252413" defTabSz="381000">
              <a:buClr>
                <a:srgbClr val="B7FFD7"/>
              </a:buClr>
              <a:buFont typeface="Arial" charset="0"/>
              <a:buChar char="▪"/>
            </a:pPr>
            <a:r>
              <a:rPr lang="en-US" altLang="x-none" sz="1800">
                <a:solidFill>
                  <a:srgbClr val="FFFFFF"/>
                </a:solidFill>
              </a:rPr>
              <a:t>The delayed returns trick the radar into displaying a spike past the core.</a:t>
            </a:r>
          </a:p>
          <a:p>
            <a:pPr marL="0" indent="252413" defTabSz="381000">
              <a:buClr>
                <a:srgbClr val="B7FFD7"/>
              </a:buClr>
              <a:buFont typeface="Arial" charset="0"/>
              <a:buChar char="▪"/>
            </a:pPr>
            <a:r>
              <a:rPr lang="en-US" altLang="x-none" sz="1800">
                <a:solidFill>
                  <a:srgbClr val="FFFFFF"/>
                </a:solidFill>
              </a:rPr>
              <a:t>Usually, will only result from hail 1 inch in diameter or larger (quarter size).</a:t>
            </a:r>
          </a:p>
        </p:txBody>
      </p:sp>
      <p:pic>
        <p:nvPicPr>
          <p:cNvPr id="532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544638"/>
            <a:ext cx="394335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100" y="1543050"/>
            <a:ext cx="473392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Rectangle 8"/>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85750" y="595313"/>
            <a:ext cx="8675688" cy="427037"/>
          </a:xfrm>
          <a:noFill/>
          <a:ln/>
        </p:spPr>
        <p:txBody>
          <a:bodyPr lIns="0" tIns="0" rIns="0" bIns="0">
            <a:spAutoFit/>
          </a:bodyPr>
          <a:lstStyle/>
          <a:p>
            <a:pPr defTabSz="381000"/>
            <a:r>
              <a:rPr lang="en-US" altLang="x-none" b="1">
                <a:solidFill>
                  <a:srgbClr val="FF0000"/>
                </a:solidFill>
                <a:latin typeface="BernhardMod BT Bold" charset="0"/>
              </a:rPr>
              <a:t>Echo Tops</a:t>
            </a:r>
          </a:p>
        </p:txBody>
      </p:sp>
      <p:sp>
        <p:nvSpPr>
          <p:cNvPr id="55299" name="Rectangle 3"/>
          <p:cNvSpPr>
            <a:spLocks noChangeArrowheads="1"/>
          </p:cNvSpPr>
          <p:nvPr/>
        </p:nvSpPr>
        <p:spPr bwMode="auto">
          <a:xfrm>
            <a:off x="285750" y="1090613"/>
            <a:ext cx="8675688" cy="69850"/>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5300" name="Text Box 4"/>
          <p:cNvSpPr txBox="1">
            <a:spLocks noChangeArrowheads="1"/>
          </p:cNvSpPr>
          <p:nvPr/>
        </p:nvSpPr>
        <p:spPr bwMode="auto">
          <a:xfrm>
            <a:off x="227013" y="1420813"/>
            <a:ext cx="86788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2500">
                <a:solidFill>
                  <a:schemeClr val="accent2"/>
                </a:solidFill>
              </a:rPr>
              <a:t>Fairly accurate at depicting height of storm tops</a:t>
            </a:r>
          </a:p>
        </p:txBody>
      </p:sp>
      <p:sp>
        <p:nvSpPr>
          <p:cNvPr id="55301" name="Text Box 5"/>
          <p:cNvSpPr txBox="1">
            <a:spLocks noChangeArrowheads="1"/>
          </p:cNvSpPr>
          <p:nvPr/>
        </p:nvSpPr>
        <p:spPr bwMode="auto">
          <a:xfrm>
            <a:off x="174625" y="1905000"/>
            <a:ext cx="88804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2800">
                <a:solidFill>
                  <a:srgbClr val="00FFFF"/>
                </a:solidFill>
                <a:latin typeface="Berlin Sans FB" charset="0"/>
              </a:rPr>
              <a:t>Inaccurate data close to radar because there is no beam angle high enough to see tops. </a:t>
            </a:r>
          </a:p>
          <a:p>
            <a:pPr algn="ctr"/>
            <a:r>
              <a:rPr lang="en-US" altLang="x-none" sz="2800">
                <a:solidFill>
                  <a:srgbClr val="FF8000"/>
                </a:solidFill>
                <a:latin typeface="Berlin Sans FB" charset="0"/>
              </a:rPr>
              <a:t>Often has stair-stepped appearance due to uneven sampling of data between elevation scans.</a:t>
            </a:r>
          </a:p>
        </p:txBody>
      </p:sp>
      <p:pic>
        <p:nvPicPr>
          <p:cNvPr id="553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3716338"/>
            <a:ext cx="400050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450" y="3778250"/>
            <a:ext cx="3525838"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450" y="4497388"/>
            <a:ext cx="801688"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5" name="Rectangle 9"/>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idx="4294967295"/>
          </p:nvPr>
        </p:nvSpPr>
        <p:spPr>
          <a:xfrm>
            <a:off x="228600" y="304800"/>
            <a:ext cx="8458200" cy="2209800"/>
          </a:xfrm>
        </p:spPr>
        <p:txBody>
          <a:bodyPr/>
          <a:lstStyle/>
          <a:p>
            <a:r>
              <a:rPr lang="en-US" altLang="x-none" sz="4800"/>
              <a:t>Precipitation Estimation using the</a:t>
            </a:r>
            <a:br>
              <a:rPr lang="en-US" altLang="x-none" sz="4800"/>
            </a:br>
            <a:r>
              <a:rPr lang="en-US" altLang="x-none" sz="4800"/>
              <a:t>Z-R Relationship</a:t>
            </a:r>
          </a:p>
        </p:txBody>
      </p:sp>
      <p:sp>
        <p:nvSpPr>
          <p:cNvPr id="206851" name="Text Box 3"/>
          <p:cNvSpPr txBox="1">
            <a:spLocks noChangeArrowheads="1"/>
          </p:cNvSpPr>
          <p:nvPr/>
        </p:nvSpPr>
        <p:spPr bwMode="auto">
          <a:xfrm>
            <a:off x="3624263" y="2897188"/>
            <a:ext cx="5257800" cy="3317875"/>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x-none" sz="3200" b="1"/>
              <a:t>R = aZ</a:t>
            </a:r>
            <a:r>
              <a:rPr lang="en-US" altLang="x-none" sz="3200" b="1" baseline="30000"/>
              <a:t>b</a:t>
            </a:r>
          </a:p>
          <a:p>
            <a:pPr algn="ctr" eaLnBrk="1" hangingPunct="1">
              <a:spcBef>
                <a:spcPct val="50000"/>
              </a:spcBef>
            </a:pPr>
            <a:r>
              <a:rPr lang="en-US" altLang="x-none" b="1"/>
              <a:t>where</a:t>
            </a:r>
          </a:p>
          <a:p>
            <a:pPr algn="ctr" eaLnBrk="1" hangingPunct="1">
              <a:spcBef>
                <a:spcPct val="50000"/>
              </a:spcBef>
            </a:pPr>
            <a:r>
              <a:rPr lang="en-US" altLang="x-none" b="1"/>
              <a:t>R = Rain Estimation</a:t>
            </a:r>
          </a:p>
          <a:p>
            <a:pPr algn="ctr" eaLnBrk="1" hangingPunct="1">
              <a:spcBef>
                <a:spcPct val="50000"/>
              </a:spcBef>
            </a:pPr>
            <a:r>
              <a:rPr lang="en-US" altLang="x-none" b="1"/>
              <a:t>a = 300</a:t>
            </a:r>
          </a:p>
          <a:p>
            <a:pPr algn="ctr" eaLnBrk="1" hangingPunct="1">
              <a:spcBef>
                <a:spcPct val="50000"/>
              </a:spcBef>
            </a:pPr>
            <a:r>
              <a:rPr lang="en-US" altLang="x-none" b="1"/>
              <a:t>Z = Radar Reflectivity</a:t>
            </a:r>
          </a:p>
          <a:p>
            <a:pPr algn="ctr" eaLnBrk="1" hangingPunct="1">
              <a:spcBef>
                <a:spcPct val="50000"/>
              </a:spcBef>
            </a:pPr>
            <a:r>
              <a:rPr lang="en-US" altLang="x-none" b="1"/>
              <a:t>b = 1.5</a:t>
            </a:r>
          </a:p>
        </p:txBody>
      </p:sp>
      <p:sp>
        <p:nvSpPr>
          <p:cNvPr id="206852" name="Rectangle 4"/>
          <p:cNvSpPr>
            <a:spLocks noChangeArrowheads="1"/>
          </p:cNvSpPr>
          <p:nvPr/>
        </p:nvSpPr>
        <p:spPr bwMode="auto">
          <a:xfrm>
            <a:off x="171450" y="1844675"/>
            <a:ext cx="3257550"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2800">
                <a:solidFill>
                  <a:srgbClr val="FFFF00"/>
                </a:solidFill>
                <a:latin typeface="Apple Casual" charset="0"/>
                <a:ea typeface="ＭＳ Ｐゴシック" charset="-128"/>
              </a:defRPr>
            </a:lvl1pPr>
            <a:lvl2pPr algn="ctr">
              <a:defRPr sz="2800">
                <a:solidFill>
                  <a:srgbClr val="FFFF00"/>
                </a:solidFill>
                <a:latin typeface="Apple Casual" charset="0"/>
                <a:ea typeface="ＭＳ Ｐゴシック" charset="-128"/>
              </a:defRPr>
            </a:lvl2pPr>
            <a:lvl3pPr algn="ctr">
              <a:defRPr sz="2800">
                <a:solidFill>
                  <a:srgbClr val="FFFF00"/>
                </a:solidFill>
                <a:latin typeface="Apple Casual" charset="0"/>
                <a:ea typeface="ＭＳ Ｐゴシック" charset="-128"/>
              </a:defRPr>
            </a:lvl3pPr>
            <a:lvl4pPr algn="ctr">
              <a:defRPr sz="2800">
                <a:solidFill>
                  <a:srgbClr val="FFFF00"/>
                </a:solidFill>
                <a:latin typeface="Apple Casual" charset="0"/>
                <a:ea typeface="ＭＳ Ｐゴシック" charset="-128"/>
              </a:defRPr>
            </a:lvl4pPr>
            <a:lvl5pPr algn="ctr">
              <a:defRPr sz="2800">
                <a:solidFill>
                  <a:srgbClr val="FFFF00"/>
                </a:solidFill>
                <a:latin typeface="Apple Casual" charset="0"/>
                <a:ea typeface="ＭＳ Ｐゴシック" charset="-128"/>
              </a:defRPr>
            </a:lvl5pPr>
            <a:lvl6pPr marL="457200" algn="ctr" fontAlgn="base">
              <a:spcBef>
                <a:spcPct val="0"/>
              </a:spcBef>
              <a:spcAft>
                <a:spcPct val="0"/>
              </a:spcAft>
              <a:defRPr sz="2800">
                <a:solidFill>
                  <a:srgbClr val="FFFF00"/>
                </a:solidFill>
                <a:latin typeface="Apple Casual" charset="0"/>
                <a:ea typeface="ＭＳ Ｐゴシック" charset="-128"/>
              </a:defRPr>
            </a:lvl6pPr>
            <a:lvl7pPr marL="914400" algn="ctr" fontAlgn="base">
              <a:spcBef>
                <a:spcPct val="0"/>
              </a:spcBef>
              <a:spcAft>
                <a:spcPct val="0"/>
              </a:spcAft>
              <a:defRPr sz="2800">
                <a:solidFill>
                  <a:srgbClr val="FFFF00"/>
                </a:solidFill>
                <a:latin typeface="Apple Casual" charset="0"/>
                <a:ea typeface="ＭＳ Ｐゴシック" charset="-128"/>
              </a:defRPr>
            </a:lvl7pPr>
            <a:lvl8pPr marL="1371600" algn="ctr" fontAlgn="base">
              <a:spcBef>
                <a:spcPct val="0"/>
              </a:spcBef>
              <a:spcAft>
                <a:spcPct val="0"/>
              </a:spcAft>
              <a:defRPr sz="2800">
                <a:solidFill>
                  <a:srgbClr val="FFFF00"/>
                </a:solidFill>
                <a:latin typeface="Apple Casual" charset="0"/>
                <a:ea typeface="ＭＳ Ｐゴシック" charset="-128"/>
              </a:defRPr>
            </a:lvl8pPr>
            <a:lvl9pPr marL="1828800" algn="ctr" fontAlgn="base">
              <a:spcBef>
                <a:spcPct val="0"/>
              </a:spcBef>
              <a:spcAft>
                <a:spcPct val="0"/>
              </a:spcAft>
              <a:defRPr sz="2800">
                <a:solidFill>
                  <a:srgbClr val="FFFF00"/>
                </a:solidFill>
                <a:latin typeface="Apple Casual" charset="0"/>
                <a:ea typeface="ＭＳ Ｐゴシック" charset="-128"/>
              </a:defRPr>
            </a:lvl9pPr>
          </a:lstStyle>
          <a:p>
            <a:pPr eaLnBrk="1" hangingPunct="1"/>
            <a:endParaRPr lang="x-none" altLang="x-none" sz="1200"/>
          </a:p>
        </p:txBody>
      </p:sp>
      <p:sp>
        <p:nvSpPr>
          <p:cNvPr id="206853" name="Text Box 5"/>
          <p:cNvSpPr txBox="1">
            <a:spLocks noChangeArrowheads="1"/>
          </p:cNvSpPr>
          <p:nvPr/>
        </p:nvSpPr>
        <p:spPr bwMode="auto">
          <a:xfrm>
            <a:off x="241300" y="2665413"/>
            <a:ext cx="2911475" cy="3749675"/>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x-none" sz="2000" b="1">
                <a:solidFill>
                  <a:srgbClr val="003300"/>
                </a:solidFill>
              </a:rPr>
              <a:t>The equation used for</a:t>
            </a:r>
          </a:p>
          <a:p>
            <a:pPr algn="ctr" eaLnBrk="1" hangingPunct="1"/>
            <a:r>
              <a:rPr lang="en-US" altLang="x-none" sz="2000" b="1">
                <a:solidFill>
                  <a:srgbClr val="003300"/>
                </a:solidFill>
              </a:rPr>
              <a:t>the Z-R relationship can be changed to produce different outputs.  Private companies or researchers may use a different Z-R relationship for different geographical regions or climatic zones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8600" y="595313"/>
            <a:ext cx="8675688" cy="427037"/>
          </a:xfrm>
          <a:noFill/>
          <a:ln/>
        </p:spPr>
        <p:txBody>
          <a:bodyPr lIns="0" tIns="0" rIns="0" bIns="0">
            <a:spAutoFit/>
          </a:bodyPr>
          <a:lstStyle/>
          <a:p>
            <a:pPr defTabSz="381000"/>
            <a:r>
              <a:rPr lang="en-US" altLang="x-none" b="1">
                <a:solidFill>
                  <a:schemeClr val="bg1"/>
                </a:solidFill>
                <a:latin typeface="BernhardMod BT Bold" charset="0"/>
              </a:rPr>
              <a:t>Precipitation Estimates</a:t>
            </a:r>
          </a:p>
        </p:txBody>
      </p:sp>
      <p:sp>
        <p:nvSpPr>
          <p:cNvPr id="57347" name="Rectangle 3"/>
          <p:cNvSpPr>
            <a:spLocks noChangeArrowheads="1"/>
          </p:cNvSpPr>
          <p:nvPr/>
        </p:nvSpPr>
        <p:spPr bwMode="auto">
          <a:xfrm>
            <a:off x="228600" y="1168400"/>
            <a:ext cx="8675688" cy="69850"/>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7348" name="Text Box 4"/>
          <p:cNvSpPr txBox="1">
            <a:spLocks noChangeArrowheads="1"/>
          </p:cNvSpPr>
          <p:nvPr/>
        </p:nvSpPr>
        <p:spPr bwMode="auto">
          <a:xfrm>
            <a:off x="227013" y="1420813"/>
            <a:ext cx="86788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2500">
                <a:solidFill>
                  <a:srgbClr val="CC0000"/>
                </a:solidFill>
              </a:rPr>
              <a:t>An incredibly powerful tool to the meteorologist</a:t>
            </a:r>
          </a:p>
        </p:txBody>
      </p:sp>
      <p:sp>
        <p:nvSpPr>
          <p:cNvPr id="57349" name="Text Box 5"/>
          <p:cNvSpPr txBox="1">
            <a:spLocks noChangeArrowheads="1"/>
          </p:cNvSpPr>
          <p:nvPr/>
        </p:nvSpPr>
        <p:spPr bwMode="auto">
          <a:xfrm>
            <a:off x="50800" y="2228850"/>
            <a:ext cx="2616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u="sng">
                <a:solidFill>
                  <a:srgbClr val="000050"/>
                </a:solidFill>
                <a:latin typeface="Comic Sans MS" charset="0"/>
              </a:rPr>
              <a:t>Storm Total</a:t>
            </a:r>
            <a:r>
              <a:rPr lang="en-US" altLang="x-none">
                <a:solidFill>
                  <a:srgbClr val="000050"/>
                </a:solidFill>
                <a:latin typeface="Comic Sans MS" charset="0"/>
              </a:rPr>
              <a:t>                    </a:t>
            </a:r>
            <a:r>
              <a:rPr lang="en-US" altLang="x-none" u="sng">
                <a:solidFill>
                  <a:srgbClr val="000050"/>
                </a:solidFill>
                <a:latin typeface="Comic Sans MS" charset="0"/>
              </a:rPr>
              <a:t>Precipitation</a:t>
            </a:r>
          </a:p>
        </p:txBody>
      </p:sp>
      <p:sp>
        <p:nvSpPr>
          <p:cNvPr id="57350" name="Text Box 6"/>
          <p:cNvSpPr txBox="1">
            <a:spLocks noChangeArrowheads="1"/>
          </p:cNvSpPr>
          <p:nvPr/>
        </p:nvSpPr>
        <p:spPr bwMode="auto">
          <a:xfrm>
            <a:off x="122238" y="3086100"/>
            <a:ext cx="368776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252413"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buClr>
                <a:srgbClr val="00FFFF"/>
              </a:buClr>
              <a:buSzPct val="100000"/>
              <a:buFont typeface="Courier New" charset="0"/>
              <a:buChar char="●"/>
            </a:pPr>
            <a:r>
              <a:rPr lang="en-US" altLang="x-none" sz="2000">
                <a:solidFill>
                  <a:srgbClr val="FFFFFF"/>
                </a:solidFill>
                <a:latin typeface="Courier New" charset="0"/>
              </a:rPr>
              <a:t>Total estimated accumulation for a set amount of time.</a:t>
            </a:r>
          </a:p>
          <a:p>
            <a:pPr>
              <a:buClr>
                <a:srgbClr val="00FFFF"/>
              </a:buClr>
              <a:buSzPct val="100000"/>
              <a:buFont typeface="Courier New" charset="0"/>
              <a:buChar char="●"/>
            </a:pPr>
            <a:r>
              <a:rPr lang="en-US" altLang="x-none" sz="2000">
                <a:solidFill>
                  <a:srgbClr val="FFFFFF"/>
                </a:solidFill>
                <a:latin typeface="Courier New" charset="0"/>
              </a:rPr>
              <a:t>Totals are in inches</a:t>
            </a:r>
          </a:p>
          <a:p>
            <a:pPr>
              <a:buClr>
                <a:srgbClr val="00FFFF"/>
              </a:buClr>
              <a:buSzPct val="100000"/>
              <a:buFont typeface="Courier New" charset="0"/>
              <a:buChar char="●"/>
            </a:pPr>
            <a:r>
              <a:rPr lang="en-US" altLang="x-none" sz="2000">
                <a:solidFill>
                  <a:srgbClr val="FFFFFF"/>
                </a:solidFill>
                <a:latin typeface="Courier New" charset="0"/>
              </a:rPr>
              <a:t>Time range is sometimes listed on image.</a:t>
            </a:r>
          </a:p>
          <a:p>
            <a:pPr>
              <a:buClr>
                <a:srgbClr val="00FFFF"/>
              </a:buClr>
              <a:buSzPct val="100000"/>
              <a:buFont typeface="Courier New" charset="0"/>
              <a:buChar char="●"/>
            </a:pPr>
            <a:r>
              <a:rPr lang="en-US" altLang="x-none" sz="2000">
                <a:solidFill>
                  <a:srgbClr val="FFFFFF"/>
                </a:solidFill>
                <a:latin typeface="Courier New" charset="0"/>
              </a:rPr>
              <a:t>Resets storm total whenever there is no rain detected for an hour.</a:t>
            </a:r>
          </a:p>
        </p:txBody>
      </p:sp>
      <p:pic>
        <p:nvPicPr>
          <p:cNvPr id="573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2001838"/>
            <a:ext cx="54356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Rectangle 8"/>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5486400" y="2057400"/>
            <a:ext cx="3494088"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2800">
                <a:solidFill>
                  <a:srgbClr val="CCECFF"/>
                </a:solidFill>
              </a:rPr>
              <a:t>-Updated once per volume scan.</a:t>
            </a:r>
          </a:p>
          <a:p>
            <a:pPr algn="ctr">
              <a:buFontTx/>
              <a:buChar char="-"/>
            </a:pPr>
            <a:r>
              <a:rPr lang="en-US" altLang="x-none" sz="2800">
                <a:solidFill>
                  <a:srgbClr val="CCECFF"/>
                </a:solidFill>
              </a:rPr>
              <a:t>Shows accumulated rainfall for the last hour.</a:t>
            </a:r>
          </a:p>
          <a:p>
            <a:pPr algn="ctr">
              <a:buFontTx/>
              <a:buChar char="-"/>
            </a:pPr>
            <a:r>
              <a:rPr lang="en-US" altLang="x-none" sz="2800">
                <a:solidFill>
                  <a:srgbClr val="CCECFF"/>
                </a:solidFill>
              </a:rPr>
              <a:t>Useful for determining rainfall rate of ongoing convection.</a:t>
            </a:r>
          </a:p>
        </p:txBody>
      </p:sp>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1390650"/>
            <a:ext cx="5373688"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p:cNvSpPr txBox="1">
            <a:spLocks noChangeArrowheads="1"/>
          </p:cNvSpPr>
          <p:nvPr/>
        </p:nvSpPr>
        <p:spPr bwMode="auto">
          <a:xfrm>
            <a:off x="1479550" y="273050"/>
            <a:ext cx="5962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3600" b="1" u="sng">
                <a:solidFill>
                  <a:srgbClr val="FFFF00"/>
                </a:solidFill>
                <a:latin typeface="Times New Roman" charset="0"/>
              </a:rPr>
              <a:t>One Hour Precipitation Total</a:t>
            </a:r>
          </a:p>
        </p:txBody>
      </p:sp>
      <p:sp>
        <p:nvSpPr>
          <p:cNvPr id="59397" name="Rectangle 5"/>
          <p:cNvSpPr>
            <a:spLocks noChangeArrowheads="1"/>
          </p:cNvSpPr>
          <p:nvPr/>
        </p:nvSpPr>
        <p:spPr bwMode="auto">
          <a:xfrm>
            <a:off x="5867400" y="990600"/>
            <a:ext cx="31242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28600" y="671513"/>
            <a:ext cx="8675688" cy="427037"/>
          </a:xfrm>
          <a:noFill/>
          <a:ln/>
        </p:spPr>
        <p:txBody>
          <a:bodyPr lIns="0" tIns="0" rIns="0" bIns="0">
            <a:spAutoFit/>
          </a:bodyPr>
          <a:lstStyle/>
          <a:p>
            <a:pPr defTabSz="381000"/>
            <a:r>
              <a:rPr lang="en-US" altLang="x-none" b="1"/>
              <a:t>Doppler Precipitation Estimate</a:t>
            </a:r>
          </a:p>
        </p:txBody>
      </p:sp>
      <p:sp>
        <p:nvSpPr>
          <p:cNvPr id="61443" name="Rectangle 3"/>
          <p:cNvSpPr>
            <a:spLocks noChangeArrowheads="1"/>
          </p:cNvSpPr>
          <p:nvPr/>
        </p:nvSpPr>
        <p:spPr bwMode="auto">
          <a:xfrm>
            <a:off x="228600" y="1162050"/>
            <a:ext cx="8675688" cy="69850"/>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444" name="Text Box 4"/>
          <p:cNvSpPr txBox="1">
            <a:spLocks noChangeArrowheads="1"/>
          </p:cNvSpPr>
          <p:nvPr/>
        </p:nvSpPr>
        <p:spPr bwMode="auto">
          <a:xfrm>
            <a:off x="152400" y="1371600"/>
            <a:ext cx="86788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2500" u="sng">
                <a:solidFill>
                  <a:srgbClr val="CC0000"/>
                </a:solidFill>
              </a:rPr>
              <a:t>Advantages</a:t>
            </a:r>
            <a:r>
              <a:rPr lang="en-US" altLang="x-none" sz="2500">
                <a:solidFill>
                  <a:srgbClr val="CC0000"/>
                </a:solidFill>
              </a:rPr>
              <a:t>           and               </a:t>
            </a:r>
            <a:r>
              <a:rPr lang="en-US" altLang="x-none" sz="2500" u="sng">
                <a:solidFill>
                  <a:srgbClr val="CC0000"/>
                </a:solidFill>
              </a:rPr>
              <a:t>Limitations</a:t>
            </a:r>
          </a:p>
        </p:txBody>
      </p:sp>
      <p:sp>
        <p:nvSpPr>
          <p:cNvPr id="61445" name="Text Box 5"/>
          <p:cNvSpPr txBox="1">
            <a:spLocks noChangeArrowheads="1"/>
          </p:cNvSpPr>
          <p:nvPr/>
        </p:nvSpPr>
        <p:spPr bwMode="auto">
          <a:xfrm>
            <a:off x="304800" y="1905000"/>
            <a:ext cx="39306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228600"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buClr>
                <a:srgbClr val="800000"/>
              </a:buClr>
              <a:buSzPct val="100000"/>
              <a:buFont typeface="Comic Sans MS" charset="0"/>
              <a:buChar char="●"/>
            </a:pPr>
            <a:r>
              <a:rPr lang="en-US" altLang="x-none" sz="2000">
                <a:solidFill>
                  <a:schemeClr val="bg1"/>
                </a:solidFill>
                <a:latin typeface="Comic Sans MS" charset="0"/>
              </a:rPr>
              <a:t>Great for scattered areas of rain where no rain gauges are located</a:t>
            </a:r>
          </a:p>
          <a:p>
            <a:pPr>
              <a:buClr>
                <a:srgbClr val="800000"/>
              </a:buClr>
              <a:buSzPct val="100000"/>
              <a:buFont typeface="Comic Sans MS" charset="0"/>
              <a:buChar char="●"/>
            </a:pPr>
            <a:r>
              <a:rPr lang="en-US" altLang="x-none" sz="2000">
                <a:solidFill>
                  <a:schemeClr val="bg1"/>
                </a:solidFill>
                <a:latin typeface="Comic Sans MS" charset="0"/>
              </a:rPr>
              <a:t>Has helped issue flash flood warnings more efficiently</a:t>
            </a:r>
          </a:p>
          <a:p>
            <a:pPr>
              <a:buClr>
                <a:srgbClr val="800000"/>
              </a:buClr>
              <a:buSzPct val="100000"/>
              <a:buFont typeface="Comic Sans MS" charset="0"/>
              <a:buChar char="●"/>
            </a:pPr>
            <a:r>
              <a:rPr lang="en-US" altLang="x-none" sz="2000">
                <a:solidFill>
                  <a:schemeClr val="bg1"/>
                </a:solidFill>
                <a:latin typeface="Comic Sans MS" charset="0"/>
              </a:rPr>
              <a:t>Helps fill in the holes where ground truth information is not available</a:t>
            </a:r>
          </a:p>
          <a:p>
            <a:pPr>
              <a:buClr>
                <a:srgbClr val="800000"/>
              </a:buClr>
              <a:buSzPct val="100000"/>
              <a:buFont typeface="Comic Sans MS" charset="0"/>
              <a:buChar char="●"/>
            </a:pPr>
            <a:r>
              <a:rPr lang="en-US" altLang="x-none" sz="2000">
                <a:solidFill>
                  <a:schemeClr val="bg1"/>
                </a:solidFill>
                <a:latin typeface="Comic Sans MS" charset="0"/>
              </a:rPr>
              <a:t>Much better lead time for warnings</a:t>
            </a:r>
          </a:p>
          <a:p>
            <a:pPr>
              <a:buClr>
                <a:srgbClr val="800000"/>
              </a:buClr>
              <a:buSzPct val="100000"/>
              <a:buFont typeface="Comic Sans MS" charset="0"/>
              <a:buChar char="●"/>
            </a:pPr>
            <a:r>
              <a:rPr lang="en-US" altLang="x-none" sz="2000">
                <a:solidFill>
                  <a:schemeClr val="bg1"/>
                </a:solidFill>
                <a:latin typeface="Comic Sans MS" charset="0"/>
              </a:rPr>
              <a:t>Provides a graphical ‘map’ of rainfall for an entire region</a:t>
            </a:r>
          </a:p>
          <a:p>
            <a:pPr>
              <a:buClr>
                <a:srgbClr val="800000"/>
              </a:buClr>
              <a:buSzPct val="100000"/>
              <a:buFont typeface="Comic Sans MS" charset="0"/>
              <a:buChar char="●"/>
            </a:pPr>
            <a:r>
              <a:rPr lang="en-US" altLang="x-none" sz="2000">
                <a:solidFill>
                  <a:schemeClr val="bg1"/>
                </a:solidFill>
                <a:latin typeface="Comic Sans MS" charset="0"/>
              </a:rPr>
              <a:t>Data can be overlaid with terrain and watersheds to predict reservoir and waterway crests</a:t>
            </a:r>
          </a:p>
        </p:txBody>
      </p:sp>
      <p:sp>
        <p:nvSpPr>
          <p:cNvPr id="61446" name="Text Box 6"/>
          <p:cNvSpPr txBox="1">
            <a:spLocks noChangeArrowheads="1"/>
          </p:cNvSpPr>
          <p:nvPr/>
        </p:nvSpPr>
        <p:spPr bwMode="auto">
          <a:xfrm>
            <a:off x="4724400" y="1981200"/>
            <a:ext cx="41116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228600"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buClr>
                <a:srgbClr val="800000"/>
              </a:buClr>
              <a:buSzPct val="100000"/>
              <a:buFont typeface="Comic Sans MS" charset="0"/>
              <a:buChar char="●"/>
            </a:pPr>
            <a:r>
              <a:rPr lang="en-US" altLang="x-none" sz="2000">
                <a:solidFill>
                  <a:schemeClr val="bg1"/>
                </a:solidFill>
                <a:latin typeface="Comic Sans MS" charset="0"/>
              </a:rPr>
              <a:t>Estimates based on cloud water levels and not ground level rainfall</a:t>
            </a:r>
          </a:p>
          <a:p>
            <a:pPr>
              <a:buClr>
                <a:srgbClr val="800000"/>
              </a:buClr>
              <a:buSzPct val="100000"/>
              <a:buFont typeface="Comic Sans MS" charset="0"/>
              <a:buChar char="●"/>
            </a:pPr>
            <a:r>
              <a:rPr lang="en-US" altLang="x-none" sz="2000">
                <a:solidFill>
                  <a:schemeClr val="bg1"/>
                </a:solidFill>
                <a:latin typeface="Comic Sans MS" charset="0"/>
              </a:rPr>
              <a:t>‘Hail Contamination’ causes highly inflated values</a:t>
            </a:r>
          </a:p>
          <a:p>
            <a:pPr>
              <a:buClr>
                <a:srgbClr val="800000"/>
              </a:buClr>
              <a:buSzPct val="100000"/>
              <a:buFont typeface="Comic Sans MS" charset="0"/>
              <a:buChar char="●"/>
            </a:pPr>
            <a:r>
              <a:rPr lang="en-US" altLang="x-none" sz="2000">
                <a:solidFill>
                  <a:schemeClr val="bg1"/>
                </a:solidFill>
                <a:latin typeface="Comic Sans MS" charset="0"/>
              </a:rPr>
              <a:t>High terrain causes underestimates</a:t>
            </a:r>
          </a:p>
          <a:p>
            <a:pPr>
              <a:buClr>
                <a:srgbClr val="800000"/>
              </a:buClr>
              <a:buSzPct val="100000"/>
              <a:buFont typeface="Comic Sans MS" charset="0"/>
              <a:buChar char="●"/>
            </a:pPr>
            <a:r>
              <a:rPr lang="en-US" altLang="x-none" sz="2000">
                <a:solidFill>
                  <a:schemeClr val="bg1"/>
                </a:solidFill>
                <a:latin typeface="Comic Sans MS" charset="0"/>
              </a:rPr>
              <a:t>Lower resolution than reflectivity images</a:t>
            </a:r>
          </a:p>
          <a:p>
            <a:pPr>
              <a:buClr>
                <a:srgbClr val="800000"/>
              </a:buClr>
              <a:buSzPct val="100000"/>
              <a:buFont typeface="Comic Sans MS" charset="0"/>
              <a:buChar char="●"/>
            </a:pPr>
            <a:r>
              <a:rPr lang="en-US" altLang="x-none" sz="2000">
                <a:solidFill>
                  <a:schemeClr val="bg1"/>
                </a:solidFill>
                <a:latin typeface="Comic Sans MS" charset="0"/>
              </a:rPr>
              <a:t>Useful as a supplement, not replacement for ground truth information</a:t>
            </a:r>
          </a:p>
        </p:txBody>
      </p:sp>
      <p:sp>
        <p:nvSpPr>
          <p:cNvPr id="61447" name="Rectangle 7"/>
          <p:cNvSpPr>
            <a:spLocks noChangeArrowheads="1"/>
          </p:cNvSpPr>
          <p:nvPr/>
        </p:nvSpPr>
        <p:spPr bwMode="auto">
          <a:xfrm>
            <a:off x="5867400" y="5867400"/>
            <a:ext cx="31242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28600" y="676275"/>
            <a:ext cx="8675688" cy="427038"/>
          </a:xfrm>
          <a:noFill/>
          <a:ln/>
        </p:spPr>
        <p:txBody>
          <a:bodyPr lIns="0" tIns="0" rIns="0" bIns="0">
            <a:spAutoFit/>
          </a:bodyPr>
          <a:lstStyle/>
          <a:p>
            <a:pPr defTabSz="381000"/>
            <a:r>
              <a:rPr lang="en-US" altLang="x-none" b="1">
                <a:solidFill>
                  <a:srgbClr val="FF8000"/>
                </a:solidFill>
                <a:latin typeface="Comic Sans MS Bold" charset="0"/>
              </a:rPr>
              <a:t>Radar Loops</a:t>
            </a:r>
          </a:p>
        </p:txBody>
      </p:sp>
      <p:sp>
        <p:nvSpPr>
          <p:cNvPr id="63491" name="Rectangle 3"/>
          <p:cNvSpPr>
            <a:spLocks noChangeArrowheads="1"/>
          </p:cNvSpPr>
          <p:nvPr/>
        </p:nvSpPr>
        <p:spPr bwMode="auto">
          <a:xfrm>
            <a:off x="228600" y="1169988"/>
            <a:ext cx="8675688" cy="69850"/>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3492" name="Picture 4" descr="hurricane-Alex-rad-loo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371600"/>
            <a:ext cx="5156200" cy="5181600"/>
          </a:xfrm>
          <a:prstGeom prst="rect">
            <a:avLst/>
          </a:prstGeom>
          <a:noFill/>
          <a:extLst>
            <a:ext uri="{909E8E84-426E-40DD-AFC4-6F175D3DCCD1}">
              <a14:hiddenFill xmlns:a14="http://schemas.microsoft.com/office/drawing/2010/main">
                <a:solidFill>
                  <a:srgbClr val="FFFFFF"/>
                </a:solidFill>
              </a14:hiddenFill>
            </a:ext>
          </a:extLst>
        </p:spPr>
      </p:pic>
      <p:sp>
        <p:nvSpPr>
          <p:cNvPr id="63493" name="Rectangle 5"/>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28600" y="673100"/>
            <a:ext cx="8675688" cy="427038"/>
          </a:xfrm>
          <a:noFill/>
          <a:ln/>
        </p:spPr>
        <p:txBody>
          <a:bodyPr lIns="0" tIns="0" rIns="0" bIns="0">
            <a:spAutoFit/>
          </a:bodyPr>
          <a:lstStyle/>
          <a:p>
            <a:pPr defTabSz="381000"/>
            <a:r>
              <a:rPr lang="en-US" altLang="x-none" b="1">
                <a:solidFill>
                  <a:srgbClr val="FF0000"/>
                </a:solidFill>
                <a:latin typeface="BernhardMod BT Bold" charset="0"/>
              </a:rPr>
              <a:t>A few examples</a:t>
            </a:r>
          </a:p>
        </p:txBody>
      </p:sp>
      <p:sp>
        <p:nvSpPr>
          <p:cNvPr id="65539" name="Rectangle 3"/>
          <p:cNvSpPr>
            <a:spLocks noChangeArrowheads="1"/>
          </p:cNvSpPr>
          <p:nvPr/>
        </p:nvSpPr>
        <p:spPr bwMode="auto">
          <a:xfrm>
            <a:off x="228600" y="1168400"/>
            <a:ext cx="8675688" cy="69850"/>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55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133600"/>
            <a:ext cx="4030663"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5"/>
          <p:cNvSpPr txBox="1">
            <a:spLocks noChangeArrowheads="1"/>
          </p:cNvSpPr>
          <p:nvPr/>
        </p:nvSpPr>
        <p:spPr bwMode="auto">
          <a:xfrm>
            <a:off x="4411663" y="5578475"/>
            <a:ext cx="3970337"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200" b="1">
                <a:solidFill>
                  <a:srgbClr val="00FF00"/>
                </a:solidFill>
                <a:latin typeface="AvantGarde Md BT Medium" charset="0"/>
              </a:rPr>
              <a:t>Heavy rains along the coast</a:t>
            </a:r>
          </a:p>
        </p:txBody>
      </p:sp>
      <p:pic>
        <p:nvPicPr>
          <p:cNvPr id="655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 y="1828800"/>
            <a:ext cx="2460625"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7"/>
          <p:cNvSpPr txBox="1">
            <a:spLocks noChangeArrowheads="1"/>
          </p:cNvSpPr>
          <p:nvPr/>
        </p:nvSpPr>
        <p:spPr bwMode="auto">
          <a:xfrm>
            <a:off x="838200" y="4740275"/>
            <a:ext cx="24622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2200" b="1">
                <a:solidFill>
                  <a:srgbClr val="FFFF00"/>
                </a:solidFill>
                <a:latin typeface="AvantGarde Md BT Medium" charset="0"/>
              </a:rPr>
              <a:t>Tornadic couplet</a:t>
            </a:r>
          </a:p>
        </p:txBody>
      </p:sp>
      <p:sp>
        <p:nvSpPr>
          <p:cNvPr id="65544" name="Rectangle 8"/>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28600" y="669925"/>
            <a:ext cx="8675688" cy="427038"/>
          </a:xfrm>
          <a:noFill/>
          <a:ln/>
        </p:spPr>
        <p:txBody>
          <a:bodyPr lIns="0" tIns="0" rIns="0" bIns="0">
            <a:spAutoFit/>
          </a:bodyPr>
          <a:lstStyle/>
          <a:p>
            <a:pPr defTabSz="381000"/>
            <a:r>
              <a:rPr lang="en-US" altLang="x-none" b="1">
                <a:solidFill>
                  <a:srgbClr val="FF0000"/>
                </a:solidFill>
                <a:latin typeface="BernhardMod BT Bold" charset="0"/>
              </a:rPr>
              <a:t>Bow Echoes</a:t>
            </a:r>
          </a:p>
        </p:txBody>
      </p:sp>
      <p:sp>
        <p:nvSpPr>
          <p:cNvPr id="67587" name="Rectangle 3"/>
          <p:cNvSpPr>
            <a:spLocks noChangeArrowheads="1"/>
          </p:cNvSpPr>
          <p:nvPr/>
        </p:nvSpPr>
        <p:spPr bwMode="auto">
          <a:xfrm>
            <a:off x="228600" y="1162050"/>
            <a:ext cx="8675688" cy="69850"/>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7588" name="Text Box 4"/>
          <p:cNvSpPr txBox="1">
            <a:spLocks noChangeArrowheads="1"/>
          </p:cNvSpPr>
          <p:nvPr/>
        </p:nvSpPr>
        <p:spPr bwMode="auto">
          <a:xfrm>
            <a:off x="227013" y="1420813"/>
            <a:ext cx="86788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2500">
                <a:solidFill>
                  <a:srgbClr val="B7FFD7"/>
                </a:solidFill>
              </a:rPr>
              <a:t>Detecting and Predicting Downbursts</a:t>
            </a:r>
          </a:p>
        </p:txBody>
      </p:sp>
      <p:pic>
        <p:nvPicPr>
          <p:cNvPr id="675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093913"/>
            <a:ext cx="221615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6"/>
          <p:cNvSpPr txBox="1">
            <a:spLocks noChangeArrowheads="1"/>
          </p:cNvSpPr>
          <p:nvPr/>
        </p:nvSpPr>
        <p:spPr bwMode="auto">
          <a:xfrm>
            <a:off x="2654300" y="2179638"/>
            <a:ext cx="59436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252413"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buClr>
                <a:srgbClr val="FFCC00"/>
              </a:buClr>
              <a:buSzPct val="100000"/>
              <a:buFontTx/>
              <a:buChar char="o"/>
            </a:pPr>
            <a:r>
              <a:rPr lang="en-US" altLang="x-none" b="1">
                <a:solidFill>
                  <a:srgbClr val="7EEA57"/>
                </a:solidFill>
                <a:latin typeface="BernhardMod BT Bold" charset="0"/>
              </a:rPr>
              <a:t>Bow echoes are caused by severe downbursts, accelerating part of a line of thunderstorms ahead of the rest.</a:t>
            </a:r>
          </a:p>
          <a:p>
            <a:pPr>
              <a:buClr>
                <a:srgbClr val="FFCC00"/>
              </a:buClr>
              <a:buSzPct val="100000"/>
              <a:buFontTx/>
              <a:buChar char="o"/>
            </a:pPr>
            <a:r>
              <a:rPr lang="en-US" altLang="x-none" b="1" u="sng">
                <a:solidFill>
                  <a:srgbClr val="7EEA57"/>
                </a:solidFill>
                <a:latin typeface="BernhardMod BT Bold" charset="0"/>
              </a:rPr>
              <a:t>The strongest downbursts occur under and just north of the apex of the bow</a:t>
            </a:r>
            <a:r>
              <a:rPr lang="en-US" altLang="x-none" b="1">
                <a:solidFill>
                  <a:srgbClr val="7EEA57"/>
                </a:solidFill>
                <a:latin typeface="BernhardMod BT Bold" charset="0"/>
              </a:rPr>
              <a:t>, but can occur elsewhere too.</a:t>
            </a:r>
          </a:p>
          <a:p>
            <a:pPr>
              <a:buClr>
                <a:srgbClr val="FFCC00"/>
              </a:buClr>
              <a:buSzPct val="100000"/>
              <a:buFontTx/>
              <a:buChar char="o"/>
            </a:pPr>
            <a:r>
              <a:rPr lang="en-US" altLang="x-none" b="1">
                <a:solidFill>
                  <a:srgbClr val="7EEA57"/>
                </a:solidFill>
                <a:latin typeface="BernhardMod BT Bold" charset="0"/>
              </a:rPr>
              <a:t>Surface winds can exceed 70mph in strong bow echoes.</a:t>
            </a:r>
          </a:p>
          <a:p>
            <a:pPr>
              <a:buClr>
                <a:srgbClr val="FFCC00"/>
              </a:buClr>
              <a:buSzPct val="100000"/>
              <a:buFontTx/>
              <a:buChar char="o"/>
            </a:pPr>
            <a:r>
              <a:rPr lang="en-US" altLang="x-none" b="1">
                <a:solidFill>
                  <a:srgbClr val="7EEA57"/>
                </a:solidFill>
                <a:latin typeface="BernhardMod BT Bold" charset="0"/>
              </a:rPr>
              <a:t>Bow echoes can move at over 50 mph.</a:t>
            </a:r>
          </a:p>
          <a:p>
            <a:pPr>
              <a:buClr>
                <a:srgbClr val="FFCC00"/>
              </a:buClr>
              <a:buSzPct val="100000"/>
              <a:buFontTx/>
              <a:buChar char="o"/>
            </a:pPr>
            <a:r>
              <a:rPr lang="en-US" altLang="x-none" b="1">
                <a:solidFill>
                  <a:srgbClr val="7EEA57"/>
                </a:solidFill>
                <a:latin typeface="BernhardMod BT Bold" charset="0"/>
              </a:rPr>
              <a:t>Highest reflectivities and strongest velocities are found at the apex.</a:t>
            </a:r>
          </a:p>
          <a:p>
            <a:pPr>
              <a:buClr>
                <a:srgbClr val="FFCC00"/>
              </a:buClr>
              <a:buSzPct val="100000"/>
              <a:buFontTx/>
              <a:buChar char="o"/>
            </a:pPr>
            <a:r>
              <a:rPr lang="en-US" altLang="x-none" b="1">
                <a:solidFill>
                  <a:srgbClr val="7EEA57"/>
                </a:solidFill>
                <a:latin typeface="BernhardMod BT Bold" charset="0"/>
              </a:rPr>
              <a:t>Look for a tight gradient of reflectivity.</a:t>
            </a:r>
          </a:p>
        </p:txBody>
      </p:sp>
      <p:sp>
        <p:nvSpPr>
          <p:cNvPr id="67591" name="Rectangle 7"/>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28600" y="669925"/>
            <a:ext cx="8675688" cy="427038"/>
          </a:xfrm>
          <a:noFill/>
          <a:ln/>
        </p:spPr>
        <p:txBody>
          <a:bodyPr lIns="0" tIns="0" rIns="0" bIns="0">
            <a:spAutoFit/>
          </a:bodyPr>
          <a:lstStyle/>
          <a:p>
            <a:pPr defTabSz="381000"/>
            <a:r>
              <a:rPr lang="en-US" altLang="x-none" b="1">
                <a:solidFill>
                  <a:srgbClr val="FF0000"/>
                </a:solidFill>
                <a:latin typeface="BernhardMod BT Bold" charset="0"/>
              </a:rPr>
              <a:t>Small Scale Outflow Boundaries</a:t>
            </a:r>
          </a:p>
        </p:txBody>
      </p:sp>
      <p:sp>
        <p:nvSpPr>
          <p:cNvPr id="69635" name="Rectangle 3"/>
          <p:cNvSpPr>
            <a:spLocks noChangeArrowheads="1"/>
          </p:cNvSpPr>
          <p:nvPr/>
        </p:nvSpPr>
        <p:spPr bwMode="auto">
          <a:xfrm>
            <a:off x="228600" y="1163638"/>
            <a:ext cx="8675688" cy="69850"/>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636" name="Text Box 4"/>
          <p:cNvSpPr txBox="1">
            <a:spLocks noChangeArrowheads="1"/>
          </p:cNvSpPr>
          <p:nvPr/>
        </p:nvSpPr>
        <p:spPr bwMode="auto">
          <a:xfrm>
            <a:off x="227013" y="1420813"/>
            <a:ext cx="86788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2500">
                <a:solidFill>
                  <a:srgbClr val="B7FFD7"/>
                </a:solidFill>
              </a:rPr>
              <a:t>And their effects on convective storms</a:t>
            </a:r>
          </a:p>
        </p:txBody>
      </p:sp>
      <p:sp>
        <p:nvSpPr>
          <p:cNvPr id="69637" name="Rectangle 5"/>
          <p:cNvSpPr>
            <a:spLocks noChangeArrowheads="1"/>
          </p:cNvSpPr>
          <p:nvPr/>
        </p:nvSpPr>
        <p:spPr bwMode="auto">
          <a:xfrm>
            <a:off x="4078288" y="1917700"/>
            <a:ext cx="4597400" cy="4667250"/>
          </a:xfrm>
          <a:prstGeom prst="rect">
            <a:avLst/>
          </a:prstGeom>
          <a:gradFill rotWithShape="0">
            <a:gsLst>
              <a:gs pos="0">
                <a:srgbClr val="000050"/>
              </a:gs>
              <a:gs pos="0">
                <a:srgbClr val="800000"/>
              </a:gs>
              <a:gs pos="100000">
                <a:srgbClr val="00005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638" name="Text Box 6"/>
          <p:cNvSpPr txBox="1">
            <a:spLocks noChangeArrowheads="1"/>
          </p:cNvSpPr>
          <p:nvPr/>
        </p:nvSpPr>
        <p:spPr bwMode="auto">
          <a:xfrm>
            <a:off x="4078288" y="1917700"/>
            <a:ext cx="45974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252413"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buClr>
                <a:srgbClr val="FFFF90"/>
              </a:buClr>
              <a:buSzPct val="100000"/>
              <a:buFont typeface="BernhardMod BT Bold" charset="0"/>
              <a:buChar char="★"/>
            </a:pPr>
            <a:r>
              <a:rPr lang="en-US" altLang="x-none" b="1">
                <a:solidFill>
                  <a:srgbClr val="FFCC00"/>
                </a:solidFill>
                <a:latin typeface="BernhardMod BT Bold" charset="0"/>
              </a:rPr>
              <a:t>Are boundaries separating thunderstorm-cooled air from surrounding air</a:t>
            </a:r>
          </a:p>
          <a:p>
            <a:pPr>
              <a:buClr>
                <a:srgbClr val="FFFF90"/>
              </a:buClr>
              <a:buSzPct val="100000"/>
              <a:buFont typeface="BernhardMod BT Bold" charset="0"/>
              <a:buChar char="★"/>
            </a:pPr>
            <a:r>
              <a:rPr lang="en-US" altLang="x-none" b="1">
                <a:solidFill>
                  <a:srgbClr val="FFCC00"/>
                </a:solidFill>
                <a:latin typeface="BernhardMod BT Bold" charset="0"/>
              </a:rPr>
              <a:t>Characteristics similar to small cold fronts</a:t>
            </a:r>
          </a:p>
          <a:p>
            <a:pPr>
              <a:buClr>
                <a:srgbClr val="FFFF90"/>
              </a:buClr>
              <a:buSzPct val="100000"/>
              <a:buFont typeface="BernhardMod BT Bold" charset="0"/>
              <a:buChar char="★"/>
            </a:pPr>
            <a:r>
              <a:rPr lang="en-US" altLang="x-none" b="1">
                <a:solidFill>
                  <a:srgbClr val="FFCC00"/>
                </a:solidFill>
                <a:latin typeface="BernhardMod BT Bold" charset="0"/>
              </a:rPr>
              <a:t>Can move 100 miles from point of origin</a:t>
            </a:r>
          </a:p>
          <a:p>
            <a:pPr>
              <a:buClr>
                <a:srgbClr val="FFFF90"/>
              </a:buClr>
              <a:buSzPct val="100000"/>
              <a:buFont typeface="BernhardMod BT Bold" charset="0"/>
              <a:buChar char="★"/>
            </a:pPr>
            <a:r>
              <a:rPr lang="en-US" altLang="x-none" b="1">
                <a:solidFill>
                  <a:srgbClr val="FFCC00"/>
                </a:solidFill>
                <a:latin typeface="BernhardMod BT Bold" charset="0"/>
              </a:rPr>
              <a:t>Eventually stall and can persist for more than 24 hours after forming</a:t>
            </a:r>
          </a:p>
          <a:p>
            <a:pPr>
              <a:buClr>
                <a:srgbClr val="FFFF90"/>
              </a:buClr>
              <a:buSzPct val="100000"/>
              <a:buFont typeface="BernhardMod BT Bold" charset="0"/>
              <a:buChar char="★"/>
            </a:pPr>
            <a:r>
              <a:rPr lang="en-US" altLang="x-none" b="1">
                <a:solidFill>
                  <a:srgbClr val="FFCC00"/>
                </a:solidFill>
                <a:latin typeface="BernhardMod BT Bold" charset="0"/>
              </a:rPr>
              <a:t>Boost new and developing convection</a:t>
            </a:r>
          </a:p>
        </p:txBody>
      </p:sp>
      <p:pic>
        <p:nvPicPr>
          <p:cNvPr id="6963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38" y="4402138"/>
            <a:ext cx="269240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 y="1843088"/>
            <a:ext cx="2430463"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1" name="Text Box 9"/>
          <p:cNvSpPr txBox="1">
            <a:spLocks noChangeArrowheads="1"/>
          </p:cNvSpPr>
          <p:nvPr/>
        </p:nvSpPr>
        <p:spPr bwMode="auto">
          <a:xfrm>
            <a:off x="647700" y="6515100"/>
            <a:ext cx="2752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a:solidFill>
                  <a:srgbClr val="FFFF00"/>
                </a:solidFill>
              </a:rPr>
              <a:t>Five hours later</a:t>
            </a:r>
          </a:p>
        </p:txBody>
      </p:sp>
      <p:sp>
        <p:nvSpPr>
          <p:cNvPr id="69642" name="Text Box 10"/>
          <p:cNvSpPr txBox="1">
            <a:spLocks noChangeArrowheads="1"/>
          </p:cNvSpPr>
          <p:nvPr/>
        </p:nvSpPr>
        <p:spPr bwMode="auto">
          <a:xfrm>
            <a:off x="2362200" y="5105400"/>
            <a:ext cx="53181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4200" b="1">
                <a:solidFill>
                  <a:srgbClr val="000050"/>
                </a:solidFill>
                <a:latin typeface="Comic Sans MS Bold" charset="0"/>
              </a:rPr>
              <a:t>←</a:t>
            </a:r>
          </a:p>
        </p:txBody>
      </p:sp>
      <p:sp>
        <p:nvSpPr>
          <p:cNvPr id="69643" name="Text Box 11"/>
          <p:cNvSpPr txBox="1">
            <a:spLocks noChangeArrowheads="1"/>
          </p:cNvSpPr>
          <p:nvPr/>
        </p:nvSpPr>
        <p:spPr bwMode="auto">
          <a:xfrm>
            <a:off x="187325" y="4068763"/>
            <a:ext cx="3573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2000">
                <a:solidFill>
                  <a:srgbClr val="FFCC00"/>
                </a:solidFill>
              </a:rPr>
              <a:t>Leftover outflow boundary</a:t>
            </a:r>
          </a:p>
        </p:txBody>
      </p:sp>
      <p:sp>
        <p:nvSpPr>
          <p:cNvPr id="69644" name="Text Box 12"/>
          <p:cNvSpPr txBox="1">
            <a:spLocks noChangeArrowheads="1"/>
          </p:cNvSpPr>
          <p:nvPr/>
        </p:nvSpPr>
        <p:spPr bwMode="auto">
          <a:xfrm>
            <a:off x="1525588" y="2255838"/>
            <a:ext cx="53181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4200" b="1">
                <a:solidFill>
                  <a:srgbClr val="000050"/>
                </a:solidFill>
                <a:latin typeface="Comic Sans MS Bold" charset="0"/>
              </a:rPr>
              <a:t>←</a:t>
            </a:r>
          </a:p>
        </p:txBody>
      </p:sp>
      <p:sp>
        <p:nvSpPr>
          <p:cNvPr id="69645" name="Rectangle 13"/>
          <p:cNvSpPr>
            <a:spLocks noChangeArrowheads="1"/>
          </p:cNvSpPr>
          <p:nvPr/>
        </p:nvSpPr>
        <p:spPr bwMode="auto">
          <a:xfrm>
            <a:off x="0" y="0"/>
            <a:ext cx="31242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671513"/>
            <a:ext cx="8675688" cy="427037"/>
          </a:xfrm>
          <a:noFill/>
          <a:ln/>
        </p:spPr>
        <p:txBody>
          <a:bodyPr lIns="0" tIns="0" rIns="0" bIns="0">
            <a:spAutoFit/>
          </a:bodyPr>
          <a:lstStyle/>
          <a:p>
            <a:pPr defTabSz="381000"/>
            <a:r>
              <a:rPr lang="en-US" altLang="x-none" b="1">
                <a:solidFill>
                  <a:srgbClr val="FF0000"/>
                </a:solidFill>
                <a:latin typeface="BernhardMod BT Bold" charset="0"/>
              </a:rPr>
              <a:t>Sun Spike</a:t>
            </a:r>
          </a:p>
        </p:txBody>
      </p:sp>
      <p:sp>
        <p:nvSpPr>
          <p:cNvPr id="71683" name="Rectangle 3"/>
          <p:cNvSpPr>
            <a:spLocks noChangeArrowheads="1"/>
          </p:cNvSpPr>
          <p:nvPr/>
        </p:nvSpPr>
        <p:spPr bwMode="auto">
          <a:xfrm>
            <a:off x="228600" y="1166813"/>
            <a:ext cx="8675688" cy="69850"/>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684" name="Text Box 4"/>
          <p:cNvSpPr txBox="1">
            <a:spLocks noChangeArrowheads="1"/>
          </p:cNvSpPr>
          <p:nvPr/>
        </p:nvSpPr>
        <p:spPr bwMode="auto">
          <a:xfrm>
            <a:off x="-17463" y="1274763"/>
            <a:ext cx="91900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2500">
                <a:solidFill>
                  <a:srgbClr val="B7FFD7"/>
                </a:solidFill>
              </a:rPr>
              <a:t>Visible at sunrise and sunset.  It is electromagnetic interference from the sun when radar antenna is aimed directly at it.</a:t>
            </a:r>
          </a:p>
        </p:txBody>
      </p:sp>
      <p:pic>
        <p:nvPicPr>
          <p:cNvPr id="716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5088" y="2078038"/>
            <a:ext cx="4748212"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Rectangle 6"/>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28600" y="669925"/>
            <a:ext cx="8675688" cy="427038"/>
          </a:xfrm>
          <a:noFill/>
          <a:ln/>
        </p:spPr>
        <p:txBody>
          <a:bodyPr lIns="0" tIns="0" rIns="0" bIns="0">
            <a:spAutoFit/>
          </a:bodyPr>
          <a:lstStyle/>
          <a:p>
            <a:pPr defTabSz="381000"/>
            <a:r>
              <a:rPr lang="en-US" altLang="x-none" b="1">
                <a:solidFill>
                  <a:srgbClr val="FF0000"/>
                </a:solidFill>
                <a:latin typeface="BernhardMod BT Bold" charset="0"/>
              </a:rPr>
              <a:t>Radar Ornithology: The study of birds</a:t>
            </a:r>
          </a:p>
        </p:txBody>
      </p:sp>
      <p:sp>
        <p:nvSpPr>
          <p:cNvPr id="73731" name="Rectangle 3"/>
          <p:cNvSpPr>
            <a:spLocks noChangeArrowheads="1"/>
          </p:cNvSpPr>
          <p:nvPr/>
        </p:nvSpPr>
        <p:spPr bwMode="auto">
          <a:xfrm>
            <a:off x="228600" y="1163638"/>
            <a:ext cx="8675688" cy="69850"/>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732" name="Text Box 4"/>
          <p:cNvSpPr txBox="1">
            <a:spLocks noChangeArrowheads="1"/>
          </p:cNvSpPr>
          <p:nvPr/>
        </p:nvSpPr>
        <p:spPr bwMode="auto">
          <a:xfrm>
            <a:off x="219075" y="1371600"/>
            <a:ext cx="8437563"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3200">
                <a:solidFill>
                  <a:srgbClr val="CCECFF"/>
                </a:solidFill>
              </a:rPr>
              <a:t>A unique use of the WSR-88D</a:t>
            </a:r>
          </a:p>
          <a:p>
            <a:pPr algn="ctr"/>
            <a:endParaRPr lang="en-US" altLang="x-none">
              <a:solidFill>
                <a:srgbClr val="CCECFF"/>
              </a:solidFill>
              <a:latin typeface="Comic Sans MS" charset="0"/>
            </a:endParaRPr>
          </a:p>
          <a:p>
            <a:pPr algn="ctr">
              <a:lnSpc>
                <a:spcPct val="120000"/>
              </a:lnSpc>
            </a:pPr>
            <a:r>
              <a:rPr lang="en-US" altLang="x-none" sz="2200">
                <a:solidFill>
                  <a:srgbClr val="CCECFF"/>
                </a:solidFill>
                <a:latin typeface="Comic Sans MS" charset="0"/>
              </a:rPr>
              <a:t>- NEXRAD is much more sensitive than previous radars.</a:t>
            </a:r>
          </a:p>
          <a:p>
            <a:pPr algn="ctr">
              <a:lnSpc>
                <a:spcPct val="120000"/>
              </a:lnSpc>
            </a:pPr>
            <a:r>
              <a:rPr lang="en-US" altLang="x-none" sz="2200">
                <a:solidFill>
                  <a:srgbClr val="CCECFF"/>
                </a:solidFill>
                <a:latin typeface="Comic Sans MS" charset="0"/>
              </a:rPr>
              <a:t>- Most commercial image providers remove clutter such as birds from imagery, so few actually see them.</a:t>
            </a:r>
          </a:p>
          <a:p>
            <a:pPr algn="ctr">
              <a:lnSpc>
                <a:spcPct val="120000"/>
              </a:lnSpc>
            </a:pPr>
            <a:r>
              <a:rPr lang="en-US" altLang="x-none" sz="2200">
                <a:solidFill>
                  <a:srgbClr val="CCECFF"/>
                </a:solidFill>
                <a:latin typeface="Comic Sans MS" charset="0"/>
              </a:rPr>
              <a:t>- Ornithologists track migrations and movement of large groups of birds using radar.</a:t>
            </a:r>
          </a:p>
          <a:p>
            <a:pPr algn="ctr">
              <a:lnSpc>
                <a:spcPct val="120000"/>
              </a:lnSpc>
            </a:pPr>
            <a:r>
              <a:rPr lang="en-US" altLang="x-none" sz="2200">
                <a:solidFill>
                  <a:srgbClr val="CCECFF"/>
                </a:solidFill>
                <a:latin typeface="Comic Sans MS" charset="0"/>
              </a:rPr>
              <a:t>- Only useful when precipitation is not present.</a:t>
            </a:r>
          </a:p>
        </p:txBody>
      </p:sp>
      <p:sp>
        <p:nvSpPr>
          <p:cNvPr id="73733" name="Freeform 5"/>
          <p:cNvSpPr>
            <a:spLocks noChangeArrowheads="1"/>
          </p:cNvSpPr>
          <p:nvPr/>
        </p:nvSpPr>
        <p:spPr bwMode="auto">
          <a:xfrm>
            <a:off x="5770563" y="4857750"/>
            <a:ext cx="2233612" cy="1677988"/>
          </a:xfrm>
          <a:custGeom>
            <a:avLst/>
            <a:gdLst>
              <a:gd name="T0" fmla="*/ 1407 w 1407"/>
              <a:gd name="T1" fmla="*/ 1044 h 1057"/>
              <a:gd name="T2" fmla="*/ 1397 w 1407"/>
              <a:gd name="T3" fmla="*/ 0 h 1057"/>
              <a:gd name="T4" fmla="*/ 0 w 1407"/>
              <a:gd name="T5" fmla="*/ 14 h 1057"/>
              <a:gd name="T6" fmla="*/ 10 w 1407"/>
              <a:gd name="T7" fmla="*/ 1057 h 1057"/>
              <a:gd name="T8" fmla="*/ 1407 w 1407"/>
              <a:gd name="T9" fmla="*/ 1044 h 1057"/>
            </a:gdLst>
            <a:ahLst/>
            <a:cxnLst>
              <a:cxn ang="0">
                <a:pos x="T0" y="T1"/>
              </a:cxn>
              <a:cxn ang="0">
                <a:pos x="T2" y="T3"/>
              </a:cxn>
              <a:cxn ang="0">
                <a:pos x="T4" y="T5"/>
              </a:cxn>
              <a:cxn ang="0">
                <a:pos x="T6" y="T7"/>
              </a:cxn>
              <a:cxn ang="0">
                <a:pos x="T8" y="T9"/>
              </a:cxn>
            </a:cxnLst>
            <a:rect l="0" t="0" r="r" b="b"/>
            <a:pathLst>
              <a:path w="1407" h="1057">
                <a:moveTo>
                  <a:pt x="1407" y="1044"/>
                </a:moveTo>
                <a:lnTo>
                  <a:pt x="1397" y="0"/>
                </a:lnTo>
                <a:lnTo>
                  <a:pt x="0" y="14"/>
                </a:lnTo>
                <a:lnTo>
                  <a:pt x="10" y="1057"/>
                </a:lnTo>
                <a:lnTo>
                  <a:pt x="1407" y="1044"/>
                </a:lnTo>
                <a:close/>
              </a:path>
            </a:pathLst>
          </a:custGeom>
          <a:solidFill>
            <a:srgbClr val="A04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737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150" y="4859338"/>
            <a:ext cx="22336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Text Box 7"/>
          <p:cNvSpPr txBox="1">
            <a:spLocks noChangeArrowheads="1"/>
          </p:cNvSpPr>
          <p:nvPr/>
        </p:nvSpPr>
        <p:spPr bwMode="auto">
          <a:xfrm>
            <a:off x="2862263" y="5427663"/>
            <a:ext cx="27416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000">
                <a:solidFill>
                  <a:srgbClr val="FFFFFF"/>
                </a:solidFill>
                <a:latin typeface="Comic Sans MS" charset="0"/>
              </a:rPr>
              <a:t>Purple Martins flying off a lake in S.C., 30 minutes before sunrise</a:t>
            </a:r>
          </a:p>
        </p:txBody>
      </p:sp>
      <p:sp>
        <p:nvSpPr>
          <p:cNvPr id="73736" name="Rectangle 8"/>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441325"/>
            <a:ext cx="8229600" cy="427038"/>
          </a:xfrm>
          <a:noFill/>
          <a:ln/>
        </p:spPr>
        <p:txBody>
          <a:bodyPr lIns="0" tIns="0" rIns="0" bIns="0">
            <a:spAutoFit/>
          </a:bodyPr>
          <a:lstStyle/>
          <a:p>
            <a:pPr defTabSz="381000"/>
            <a:r>
              <a:rPr lang="en-US" altLang="x-none" b="1">
                <a:solidFill>
                  <a:srgbClr val="FF0000"/>
                </a:solidFill>
                <a:latin typeface="BernhardMod BT Bold" charset="0"/>
              </a:rPr>
              <a:t>Where to find radar imagery</a:t>
            </a:r>
          </a:p>
        </p:txBody>
      </p:sp>
      <p:pic>
        <p:nvPicPr>
          <p:cNvPr id="75779" name="Picture 3" descr="Ridg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1524000" cy="107315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75780" name="Rectangle 4"/>
          <p:cNvSpPr>
            <a:spLocks noChangeArrowheads="1"/>
          </p:cNvSpPr>
          <p:nvPr/>
        </p:nvSpPr>
        <p:spPr bwMode="auto">
          <a:xfrm>
            <a:off x="228600" y="1066800"/>
            <a:ext cx="8675688" cy="68263"/>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781" name="Text Box 5"/>
          <p:cNvSpPr txBox="1">
            <a:spLocks noChangeArrowheads="1"/>
          </p:cNvSpPr>
          <p:nvPr/>
        </p:nvSpPr>
        <p:spPr bwMode="auto">
          <a:xfrm>
            <a:off x="465138" y="1371600"/>
            <a:ext cx="86788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sz="2400">
                <a:solidFill>
                  <a:schemeClr val="tx1"/>
                </a:solidFill>
                <a:latin typeface="Arial" charset="0"/>
                <a:ea typeface="ＭＳ Ｐゴシック" charset="-128"/>
              </a:defRPr>
            </a:lvl1pPr>
            <a:lvl2pPr defTabSz="381000">
              <a:defRPr sz="2400">
                <a:solidFill>
                  <a:schemeClr val="tx1"/>
                </a:solidFill>
                <a:latin typeface="Arial" charset="0"/>
                <a:ea typeface="ＭＳ Ｐゴシック" charset="-128"/>
              </a:defRPr>
            </a:lvl2pPr>
            <a:lvl3pPr defTabSz="381000">
              <a:defRPr sz="2400">
                <a:solidFill>
                  <a:schemeClr val="tx1"/>
                </a:solidFill>
                <a:latin typeface="Arial" charset="0"/>
                <a:ea typeface="ＭＳ Ｐゴシック" charset="-128"/>
              </a:defRPr>
            </a:lvl3pPr>
            <a:lvl4pPr defTabSz="381000">
              <a:defRPr sz="2400">
                <a:solidFill>
                  <a:schemeClr val="tx1"/>
                </a:solidFill>
                <a:latin typeface="Arial" charset="0"/>
                <a:ea typeface="ＭＳ Ｐゴシック" charset="-128"/>
              </a:defRPr>
            </a:lvl4pPr>
            <a:lvl5pPr defTabSz="381000">
              <a:defRPr sz="2400">
                <a:solidFill>
                  <a:schemeClr val="tx1"/>
                </a:solidFill>
                <a:latin typeface="Arial" charset="0"/>
                <a:ea typeface="ＭＳ Ｐゴシック" charset="-128"/>
              </a:defRPr>
            </a:lvl5pPr>
            <a:lvl6pPr defTabSz="381000" eaLnBrk="0" fontAlgn="base" hangingPunct="0">
              <a:spcBef>
                <a:spcPct val="0"/>
              </a:spcBef>
              <a:spcAft>
                <a:spcPct val="0"/>
              </a:spcAft>
              <a:defRPr sz="2400">
                <a:solidFill>
                  <a:schemeClr val="tx1"/>
                </a:solidFill>
                <a:latin typeface="Arial" charset="0"/>
                <a:ea typeface="ＭＳ Ｐゴシック" charset="-128"/>
              </a:defRPr>
            </a:lvl6pPr>
            <a:lvl7pPr defTabSz="381000" eaLnBrk="0" fontAlgn="base" hangingPunct="0">
              <a:spcBef>
                <a:spcPct val="0"/>
              </a:spcBef>
              <a:spcAft>
                <a:spcPct val="0"/>
              </a:spcAft>
              <a:defRPr sz="2400">
                <a:solidFill>
                  <a:schemeClr val="tx1"/>
                </a:solidFill>
                <a:latin typeface="Arial" charset="0"/>
                <a:ea typeface="ＭＳ Ｐゴシック" charset="-128"/>
              </a:defRPr>
            </a:lvl7pPr>
            <a:lvl8pPr defTabSz="381000" eaLnBrk="0" fontAlgn="base" hangingPunct="0">
              <a:spcBef>
                <a:spcPct val="0"/>
              </a:spcBef>
              <a:spcAft>
                <a:spcPct val="0"/>
              </a:spcAft>
              <a:defRPr sz="2400">
                <a:solidFill>
                  <a:schemeClr val="tx1"/>
                </a:solidFill>
                <a:latin typeface="Arial" charset="0"/>
                <a:ea typeface="ＭＳ Ｐゴシック" charset="-128"/>
              </a:defRPr>
            </a:lvl8pPr>
            <a:lvl9pPr defTabSz="3810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2500" i="1">
                <a:solidFill>
                  <a:srgbClr val="B7FFD7"/>
                </a:solidFill>
              </a:rPr>
              <a:t>Some internet resources</a:t>
            </a:r>
          </a:p>
        </p:txBody>
      </p:sp>
      <p:sp>
        <p:nvSpPr>
          <p:cNvPr id="75782" name="Text Box 6"/>
          <p:cNvSpPr txBox="1">
            <a:spLocks noChangeArrowheads="1"/>
          </p:cNvSpPr>
          <p:nvPr/>
        </p:nvSpPr>
        <p:spPr bwMode="auto">
          <a:xfrm>
            <a:off x="2209800" y="1981200"/>
            <a:ext cx="6629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Clr>
                <a:srgbClr val="FF0000"/>
              </a:buClr>
              <a:buFont typeface="Wingdings" charset="2"/>
              <a:buChar char="Ø"/>
            </a:pPr>
            <a:r>
              <a:rPr lang="en-US" altLang="x-none">
                <a:solidFill>
                  <a:schemeClr val="bg1"/>
                </a:solidFill>
              </a:rPr>
              <a:t> Go to our web page: </a:t>
            </a:r>
            <a:r>
              <a:rPr lang="en-US" altLang="x-none" u="sng"/>
              <a:t>weather.gov/GSP</a:t>
            </a:r>
            <a:r>
              <a:rPr lang="en-US" altLang="x-none">
                <a:solidFill>
                  <a:schemeClr val="bg1"/>
                </a:solidFill>
              </a:rPr>
              <a:t> and look under the “Radar Imagery” Menu</a:t>
            </a:r>
          </a:p>
        </p:txBody>
      </p:sp>
      <p:pic>
        <p:nvPicPr>
          <p:cNvPr id="75783" name="Picture 7" descr="Ridge-rada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876800" y="3124200"/>
            <a:ext cx="4038600" cy="345598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75784" name="Text Box 8"/>
          <p:cNvSpPr txBox="1">
            <a:spLocks noChangeArrowheads="1"/>
          </p:cNvSpPr>
          <p:nvPr/>
        </p:nvSpPr>
        <p:spPr bwMode="auto">
          <a:xfrm>
            <a:off x="609600" y="3505200"/>
            <a:ext cx="3886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 typeface="Wingdings" charset="2"/>
              <a:buChar char="Ø"/>
            </a:pPr>
            <a:r>
              <a:rPr lang="en-US" altLang="x-none">
                <a:latin typeface="Times New Roman" charset="0"/>
              </a:rPr>
              <a:t> </a:t>
            </a:r>
            <a:r>
              <a:rPr lang="en-US" altLang="x-none" b="1" u="sng">
                <a:solidFill>
                  <a:srgbClr val="FF0000"/>
                </a:solidFill>
                <a:latin typeface="Times New Roman" charset="0"/>
              </a:rPr>
              <a:t>R.I.D.G.E</a:t>
            </a:r>
            <a:r>
              <a:rPr lang="en-US" altLang="x-none">
                <a:solidFill>
                  <a:schemeClr val="bg1"/>
                </a:solidFill>
                <a:latin typeface="Times New Roman" charset="0"/>
              </a:rPr>
              <a:t> radar: </a:t>
            </a:r>
            <a:r>
              <a:rPr lang="en-US" altLang="x-none" b="1">
                <a:latin typeface="Times New Roman" charset="0"/>
              </a:rPr>
              <a:t>R</a:t>
            </a:r>
            <a:r>
              <a:rPr lang="en-US" altLang="x-none">
                <a:solidFill>
                  <a:schemeClr val="bg1"/>
                </a:solidFill>
                <a:latin typeface="Times New Roman" charset="0"/>
              </a:rPr>
              <a:t>adar </a:t>
            </a:r>
            <a:r>
              <a:rPr lang="en-US" altLang="x-none" b="1">
                <a:solidFill>
                  <a:schemeClr val="tx2"/>
                </a:solidFill>
                <a:latin typeface="Times New Roman" charset="0"/>
              </a:rPr>
              <a:t>I</a:t>
            </a:r>
            <a:r>
              <a:rPr lang="en-US" altLang="x-none">
                <a:solidFill>
                  <a:schemeClr val="bg1"/>
                </a:solidFill>
                <a:latin typeface="Times New Roman" charset="0"/>
              </a:rPr>
              <a:t>ntegrated </a:t>
            </a:r>
            <a:r>
              <a:rPr lang="en-US" altLang="x-none" b="1">
                <a:solidFill>
                  <a:schemeClr val="tx2"/>
                </a:solidFill>
                <a:latin typeface="Times New Roman" charset="0"/>
              </a:rPr>
              <a:t>D</a:t>
            </a:r>
            <a:r>
              <a:rPr lang="en-US" altLang="x-none">
                <a:solidFill>
                  <a:schemeClr val="bg1"/>
                </a:solidFill>
                <a:latin typeface="Times New Roman" charset="0"/>
              </a:rPr>
              <a:t>isplay with </a:t>
            </a:r>
            <a:r>
              <a:rPr lang="en-US" altLang="x-none" b="1">
                <a:latin typeface="Times New Roman" charset="0"/>
              </a:rPr>
              <a:t>G</a:t>
            </a:r>
            <a:r>
              <a:rPr lang="en-US" altLang="x-none">
                <a:solidFill>
                  <a:schemeClr val="bg1"/>
                </a:solidFill>
                <a:latin typeface="Times New Roman" charset="0"/>
              </a:rPr>
              <a:t>eospatial </a:t>
            </a:r>
            <a:r>
              <a:rPr lang="en-US" altLang="x-none" b="1">
                <a:solidFill>
                  <a:schemeClr val="tx2"/>
                </a:solidFill>
                <a:latin typeface="Times New Roman" charset="0"/>
              </a:rPr>
              <a:t>E</a:t>
            </a:r>
            <a:r>
              <a:rPr lang="en-US" altLang="x-none">
                <a:solidFill>
                  <a:schemeClr val="bg1"/>
                </a:solidFill>
                <a:latin typeface="Times New Roman" charset="0"/>
              </a:rPr>
              <a:t>lements </a:t>
            </a:r>
          </a:p>
        </p:txBody>
      </p:sp>
      <p:sp>
        <p:nvSpPr>
          <p:cNvPr id="75785" name="Text Box 9"/>
          <p:cNvSpPr txBox="1">
            <a:spLocks noChangeArrowheads="1"/>
          </p:cNvSpPr>
          <p:nvPr/>
        </p:nvSpPr>
        <p:spPr bwMode="auto">
          <a:xfrm>
            <a:off x="609600" y="4876800"/>
            <a:ext cx="3505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Clr>
                <a:schemeClr val="tx1"/>
              </a:buClr>
              <a:buFont typeface="Wingdings" charset="2"/>
              <a:buChar char="Ø"/>
            </a:pPr>
            <a:r>
              <a:rPr lang="en-US" altLang="x-none">
                <a:solidFill>
                  <a:schemeClr val="bg1"/>
                </a:solidFill>
                <a:latin typeface="Times New Roman" charset="0"/>
              </a:rPr>
              <a:t> You can still get our old style radar display by clicking on “Standard Radar”</a:t>
            </a:r>
          </a:p>
        </p:txBody>
      </p:sp>
      <p:sp>
        <p:nvSpPr>
          <p:cNvPr id="75786" name="Oval 10"/>
          <p:cNvSpPr>
            <a:spLocks noChangeArrowheads="1"/>
          </p:cNvSpPr>
          <p:nvPr/>
        </p:nvSpPr>
        <p:spPr bwMode="auto">
          <a:xfrm>
            <a:off x="457200" y="1905000"/>
            <a:ext cx="1219200" cy="228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787" name="Line 11"/>
          <p:cNvSpPr>
            <a:spLocks noChangeShapeType="1"/>
          </p:cNvSpPr>
          <p:nvPr/>
        </p:nvSpPr>
        <p:spPr bwMode="auto">
          <a:xfrm flipH="1" flipV="1">
            <a:off x="1143000" y="2133600"/>
            <a:ext cx="304800" cy="14478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5788" name="Rectangle 12"/>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ransition advClick="0">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787"/>
                                        </p:tgtEl>
                                        <p:attrNameLst>
                                          <p:attrName>style.visibility</p:attrName>
                                        </p:attrNameLst>
                                      </p:cBhvr>
                                      <p:to>
                                        <p:strVal val="visible"/>
                                      </p:to>
                                    </p:set>
                                    <p:anim calcmode="lin" valueType="num">
                                      <p:cBhvr additive="base">
                                        <p:cTn id="7" dur="500" fill="hold"/>
                                        <p:tgtEl>
                                          <p:spTgt spid="75787"/>
                                        </p:tgtEl>
                                        <p:attrNameLst>
                                          <p:attrName>ppt_x</p:attrName>
                                        </p:attrNameLst>
                                      </p:cBhvr>
                                      <p:tavLst>
                                        <p:tav tm="0">
                                          <p:val>
                                            <p:strVal val="#ppt_x"/>
                                          </p:val>
                                        </p:tav>
                                        <p:tav tm="100000">
                                          <p:val>
                                            <p:strVal val="#ppt_x"/>
                                          </p:val>
                                        </p:tav>
                                      </p:tavLst>
                                    </p:anim>
                                    <p:anim calcmode="lin" valueType="num">
                                      <p:cBhvr additive="base">
                                        <p:cTn id="8" dur="500" fill="hold"/>
                                        <p:tgtEl>
                                          <p:spTgt spid="7578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5786"/>
                                        </p:tgtEl>
                                        <p:attrNameLst>
                                          <p:attrName>style.visibility</p:attrName>
                                        </p:attrNameLst>
                                      </p:cBhvr>
                                      <p:to>
                                        <p:strVal val="visible"/>
                                      </p:to>
                                    </p:set>
                                    <p:anim calcmode="lin" valueType="num">
                                      <p:cBhvr additive="base">
                                        <p:cTn id="11" dur="500" fill="hold"/>
                                        <p:tgtEl>
                                          <p:spTgt spid="75786"/>
                                        </p:tgtEl>
                                        <p:attrNameLst>
                                          <p:attrName>ppt_x</p:attrName>
                                        </p:attrNameLst>
                                      </p:cBhvr>
                                      <p:tavLst>
                                        <p:tav tm="0">
                                          <p:val>
                                            <p:strVal val="#ppt_x"/>
                                          </p:val>
                                        </p:tav>
                                        <p:tav tm="100000">
                                          <p:val>
                                            <p:strVal val="#ppt_x"/>
                                          </p:val>
                                        </p:tav>
                                      </p:tavLst>
                                    </p:anim>
                                    <p:anim calcmode="lin" valueType="num">
                                      <p:cBhvr additive="base">
                                        <p:cTn id="12" dur="500" fill="hold"/>
                                        <p:tgtEl>
                                          <p:spTgt spid="757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6" grpId="0" animBg="1"/>
      <p:bldP spid="7578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0" y="0"/>
            <a:ext cx="9144000" cy="990600"/>
          </a:xfrm>
        </p:spPr>
        <p:txBody>
          <a:bodyPr/>
          <a:lstStyle/>
          <a:p>
            <a:r>
              <a:rPr lang="en-US" altLang="x-none">
                <a:solidFill>
                  <a:srgbClr val="0000FF"/>
                </a:solidFill>
              </a:rPr>
              <a:t>Radar Bright Band: Strong Scattering from Melting Hydrometeors</a:t>
            </a:r>
          </a:p>
        </p:txBody>
      </p:sp>
      <p:pic>
        <p:nvPicPr>
          <p:cNvPr id="228355" name="Picture 3" descr="king_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69975"/>
            <a:ext cx="5208588" cy="2959100"/>
          </a:xfrm>
          <a:prstGeom prst="rect">
            <a:avLst/>
          </a:prstGeom>
          <a:noFill/>
          <a:extLst>
            <a:ext uri="{909E8E84-426E-40DD-AFC4-6F175D3DCCD1}">
              <a14:hiddenFill xmlns:a14="http://schemas.microsoft.com/office/drawing/2010/main">
                <a:solidFill>
                  <a:srgbClr val="FFFFFF"/>
                </a:solidFill>
              </a14:hiddenFill>
            </a:ext>
          </a:extLst>
        </p:spPr>
      </p:pic>
      <p:sp>
        <p:nvSpPr>
          <p:cNvPr id="228356" name="Rectangle 4"/>
          <p:cNvSpPr>
            <a:spLocks noChangeArrowheads="1"/>
          </p:cNvSpPr>
          <p:nvPr/>
        </p:nvSpPr>
        <p:spPr bwMode="auto">
          <a:xfrm>
            <a:off x="936625" y="4616450"/>
            <a:ext cx="60293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x-none"/>
              <a:t>http://www.radar.mcgill.ca/bright_band.html</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152400"/>
            <a:ext cx="8229600" cy="1143000"/>
          </a:xfrm>
          <a:no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tLang="x-none"/>
              <a:t>R.I.D.G.E. &amp; Severe Weather</a:t>
            </a:r>
          </a:p>
        </p:txBody>
      </p:sp>
      <p:sp>
        <p:nvSpPr>
          <p:cNvPr id="77827" name="Rectangle 3"/>
          <p:cNvSpPr>
            <a:spLocks noGrp="1" noChangeArrowheads="1"/>
          </p:cNvSpPr>
          <p:nvPr>
            <p:ph type="body" sz="half" idx="1"/>
          </p:nvPr>
        </p:nvSpPr>
        <p:spPr bwMode="auto">
          <a:xfrm>
            <a:off x="0" y="1295400"/>
            <a:ext cx="2819400" cy="452596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a:lnSpc>
                <a:spcPct val="90000"/>
              </a:lnSpc>
            </a:pPr>
            <a:r>
              <a:rPr lang="en-US" altLang="x-none" sz="2000" b="1">
                <a:solidFill>
                  <a:srgbClr val="FFFF00"/>
                </a:solidFill>
              </a:rPr>
              <a:t>Warning boxes are now an optional overlay with the R.I.D.G.E. graphics</a:t>
            </a:r>
          </a:p>
          <a:p>
            <a:pPr>
              <a:lnSpc>
                <a:spcPct val="90000"/>
              </a:lnSpc>
            </a:pPr>
            <a:r>
              <a:rPr lang="en-US" altLang="x-none" sz="2000" b="1">
                <a:solidFill>
                  <a:srgbClr val="FFFF00"/>
                </a:solidFill>
              </a:rPr>
              <a:t>Warning boxes are updated practically in real time</a:t>
            </a:r>
          </a:p>
        </p:txBody>
      </p:sp>
      <p:sp>
        <p:nvSpPr>
          <p:cNvPr id="77828" name="Text Box 4"/>
          <p:cNvSpPr txBox="1">
            <a:spLocks noChangeArrowheads="1"/>
          </p:cNvSpPr>
          <p:nvPr/>
        </p:nvSpPr>
        <p:spPr bwMode="auto">
          <a:xfrm>
            <a:off x="1219200" y="5791200"/>
            <a:ext cx="7772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altLang="x-none">
                <a:solidFill>
                  <a:srgbClr val="FF9933"/>
                </a:solidFill>
                <a:latin typeface="Times New Roman" charset="0"/>
              </a:rPr>
              <a:t>Polygon is an actual representation of Warning Box</a:t>
            </a:r>
          </a:p>
          <a:p>
            <a:pPr>
              <a:buFontTx/>
              <a:buChar char="•"/>
            </a:pPr>
            <a:r>
              <a:rPr lang="en-US" altLang="x-none">
                <a:solidFill>
                  <a:srgbClr val="FF9933"/>
                </a:solidFill>
                <a:latin typeface="Times New Roman" charset="0"/>
              </a:rPr>
              <a:t>Better assessment of severe threat than county based warning</a:t>
            </a:r>
          </a:p>
        </p:txBody>
      </p:sp>
      <p:pic>
        <p:nvPicPr>
          <p:cNvPr id="77829" name="Picture 5" descr="RIDGE-warning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971800" y="838200"/>
            <a:ext cx="5410200" cy="483393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77830" name="Line 6"/>
          <p:cNvSpPr>
            <a:spLocks noChangeShapeType="1"/>
          </p:cNvSpPr>
          <p:nvPr/>
        </p:nvSpPr>
        <p:spPr bwMode="auto">
          <a:xfrm flipV="1">
            <a:off x="4114800" y="3962400"/>
            <a:ext cx="1143000" cy="160020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831" name="Oval 7"/>
          <p:cNvSpPr>
            <a:spLocks noChangeArrowheads="1"/>
          </p:cNvSpPr>
          <p:nvPr/>
        </p:nvSpPr>
        <p:spPr bwMode="auto">
          <a:xfrm>
            <a:off x="5105400" y="3200400"/>
            <a:ext cx="914400" cy="838200"/>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832" name="Rectangle 8"/>
          <p:cNvSpPr>
            <a:spLocks noChangeArrowheads="1"/>
          </p:cNvSpPr>
          <p:nvPr/>
        </p:nvSpPr>
        <p:spPr bwMode="auto">
          <a:xfrm>
            <a:off x="0" y="0"/>
            <a:ext cx="31242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7831"/>
                                        </p:tgtEl>
                                        <p:attrNameLst>
                                          <p:attrName>style.visibility</p:attrName>
                                        </p:attrNameLst>
                                      </p:cBhvr>
                                      <p:to>
                                        <p:strVal val="visible"/>
                                      </p:to>
                                    </p:set>
                                    <p:animEffect transition="in" filter="strips(downLeft)">
                                      <p:cBhvr>
                                        <p:cTn id="7" dur="500"/>
                                        <p:tgtEl>
                                          <p:spTgt spid="77831"/>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77830"/>
                                        </p:tgtEl>
                                        <p:attrNameLst>
                                          <p:attrName>style.visibility</p:attrName>
                                        </p:attrNameLst>
                                      </p:cBhvr>
                                      <p:to>
                                        <p:strVal val="visible"/>
                                      </p:to>
                                    </p:set>
                                    <p:animEffect transition="in" filter="strips(downLeft)">
                                      <p:cBhvr>
                                        <p:cTn id="11" dur="500"/>
                                        <p:tgtEl>
                                          <p:spTgt spid="77830"/>
                                        </p:tgtEl>
                                      </p:cBhvr>
                                    </p:animEffect>
                                  </p:childTnLst>
                                </p:cTn>
                              </p:par>
                            </p:childTnLst>
                          </p:cTn>
                        </p:par>
                        <p:par>
                          <p:cTn id="12" fill="hold" nodeType="afterGroup">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77828"/>
                                        </p:tgtEl>
                                        <p:attrNameLst>
                                          <p:attrName>style.visibility</p:attrName>
                                        </p:attrNameLst>
                                      </p:cBhvr>
                                      <p:to>
                                        <p:strVal val="visible"/>
                                      </p:to>
                                    </p:set>
                                    <p:animEffect transition="in" filter="slide(fromBottom)">
                                      <p:cBhvr>
                                        <p:cTn id="15"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P spid="77830" grpId="0" animBg="1"/>
      <p:bldP spid="7783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274638"/>
            <a:ext cx="8229600" cy="792162"/>
          </a:xfrm>
          <a:no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tLang="x-none" sz="2400" b="1">
                <a:solidFill>
                  <a:srgbClr val="FF0000"/>
                </a:solidFill>
                <a:latin typeface="BernhardMod BT Bold" charset="0"/>
              </a:rPr>
              <a:t>Where to find radar imagery,</a:t>
            </a:r>
            <a:r>
              <a:rPr lang="en-US" altLang="x-none" sz="2400" b="1"/>
              <a:t> continued</a:t>
            </a:r>
          </a:p>
        </p:txBody>
      </p:sp>
      <p:sp>
        <p:nvSpPr>
          <p:cNvPr id="79875" name="Rectangle 3"/>
          <p:cNvSpPr>
            <a:spLocks noGrp="1" noChangeArrowheads="1"/>
          </p:cNvSpPr>
          <p:nvPr>
            <p:ph type="body" idx="1"/>
          </p:nvPr>
        </p:nvSpPr>
        <p:spPr bwMode="auto">
          <a:xfrm>
            <a:off x="457200" y="1600200"/>
            <a:ext cx="8229600" cy="452596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a:lnSpc>
                <a:spcPct val="90000"/>
              </a:lnSpc>
              <a:buClr>
                <a:srgbClr val="FFFF00"/>
              </a:buClr>
              <a:buFont typeface="Wingdings" charset="2"/>
              <a:buChar char="Ø"/>
            </a:pPr>
            <a:r>
              <a:rPr lang="en-US" altLang="x-none" sz="2800" b="1">
                <a:solidFill>
                  <a:srgbClr val="FFB0B0"/>
                </a:solidFill>
                <a:latin typeface="AvantGarde Md BT Medium" charset="0"/>
              </a:rPr>
              <a:t>The NWS web pages don</a:t>
            </a:r>
            <a:r>
              <a:rPr lang="en-US" altLang="x-none" sz="2800" b="1">
                <a:solidFill>
                  <a:srgbClr val="FFB0B0"/>
                </a:solidFill>
              </a:rPr>
              <a:t>’</a:t>
            </a:r>
            <a:r>
              <a:rPr lang="en-US" altLang="x-none" sz="2800" b="1">
                <a:solidFill>
                  <a:srgbClr val="FFB0B0"/>
                </a:solidFill>
                <a:latin typeface="AvantGarde Md BT Medium" charset="0"/>
              </a:rPr>
              <a:t>t have all of the radar products discussed today. We allow universities and 3</a:t>
            </a:r>
            <a:r>
              <a:rPr lang="en-US" altLang="x-none" sz="2800" b="1" baseline="30000">
                <a:solidFill>
                  <a:srgbClr val="FFB0B0"/>
                </a:solidFill>
                <a:latin typeface="AvantGarde Md BT Medium" charset="0"/>
              </a:rPr>
              <a:t>rd</a:t>
            </a:r>
            <a:r>
              <a:rPr lang="en-US" altLang="x-none" sz="2800" b="1">
                <a:solidFill>
                  <a:srgbClr val="FFB0B0"/>
                </a:solidFill>
                <a:latin typeface="AvantGarde Md BT Medium" charset="0"/>
              </a:rPr>
              <a:t> party vendors to display this data.</a:t>
            </a:r>
          </a:p>
          <a:p>
            <a:pPr>
              <a:lnSpc>
                <a:spcPct val="90000"/>
              </a:lnSpc>
              <a:buClr>
                <a:srgbClr val="FFFF00"/>
              </a:buClr>
              <a:buFont typeface="Wingdings" charset="2"/>
              <a:buChar char="Ø"/>
            </a:pPr>
            <a:r>
              <a:rPr lang="en-US" altLang="x-none" sz="2800" b="1">
                <a:solidFill>
                  <a:srgbClr val="FFB0B0"/>
                </a:solidFill>
                <a:latin typeface="AvantGarde Md BT Medium" charset="0"/>
              </a:rPr>
              <a:t>http://weather.cod.edu/analysis/analysis.radar.html</a:t>
            </a:r>
            <a:r>
              <a:rPr lang="en-US" altLang="x-none" sz="2800">
                <a:solidFill>
                  <a:srgbClr val="FFB0B0"/>
                </a:solidFill>
                <a:latin typeface="AvantGarde Md BT Medium" charset="0"/>
              </a:rPr>
              <a:t> </a:t>
            </a:r>
            <a:r>
              <a:rPr lang="en-US" altLang="x-none" sz="2800">
                <a:solidFill>
                  <a:srgbClr val="00FF00"/>
                </a:solidFill>
                <a:latin typeface="AvantGarde Md BT Medium" charset="0"/>
              </a:rPr>
              <a:t>: College of DuPage; velocity, reflectivity, VIL, precip estimates.  All free of charge.</a:t>
            </a:r>
          </a:p>
          <a:p>
            <a:pPr>
              <a:lnSpc>
                <a:spcPct val="90000"/>
              </a:lnSpc>
              <a:buClr>
                <a:srgbClr val="FFFF00"/>
              </a:buClr>
              <a:buFont typeface="Wingdings" charset="2"/>
              <a:buChar char="Ø"/>
            </a:pPr>
            <a:r>
              <a:rPr lang="en-US" altLang="x-none" sz="2800">
                <a:solidFill>
                  <a:srgbClr val="00FF00"/>
                </a:solidFill>
                <a:latin typeface="AvantGarde Md BT Medium" charset="0"/>
              </a:rPr>
              <a:t>Numerous other commercial vendors</a:t>
            </a:r>
          </a:p>
          <a:p>
            <a:pPr>
              <a:lnSpc>
                <a:spcPct val="90000"/>
              </a:lnSpc>
            </a:pPr>
            <a:endParaRPr lang="en-US" altLang="x-none" sz="2800"/>
          </a:p>
        </p:txBody>
      </p:sp>
      <p:sp>
        <p:nvSpPr>
          <p:cNvPr id="79876" name="Rectangle 4"/>
          <p:cNvSpPr>
            <a:spLocks noChangeArrowheads="1"/>
          </p:cNvSpPr>
          <p:nvPr/>
        </p:nvSpPr>
        <p:spPr bwMode="auto">
          <a:xfrm>
            <a:off x="228600" y="1066800"/>
            <a:ext cx="8675688" cy="69850"/>
          </a:xfrm>
          <a:prstGeom prst="rect">
            <a:avLst/>
          </a:prstGeom>
          <a:solidFill>
            <a:srgbClr val="A04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7" name="Rectangle 5"/>
          <p:cNvSpPr>
            <a:spLocks noChangeArrowheads="1"/>
          </p:cNvSpPr>
          <p:nvPr/>
        </p:nvSpPr>
        <p:spPr bwMode="auto">
          <a:xfrm>
            <a:off x="0" y="6389688"/>
            <a:ext cx="31242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defTabSz="381000">
              <a:spcBef>
                <a:spcPct val="20000"/>
              </a:spcBef>
              <a:defRPr sz="3200">
                <a:solidFill>
                  <a:schemeClr val="tx1"/>
                </a:solidFill>
                <a:latin typeface="Arial" charset="0"/>
                <a:ea typeface="ＭＳ Ｐゴシック" charset="-128"/>
              </a:defRPr>
            </a:lvl1pPr>
            <a:lvl2pPr marL="342900" indent="-342900" algn="ctr" defTabSz="381000">
              <a:spcBef>
                <a:spcPct val="20000"/>
              </a:spcBef>
              <a:defRPr sz="2800">
                <a:solidFill>
                  <a:schemeClr val="tx1"/>
                </a:solidFill>
                <a:latin typeface="Arial" charset="0"/>
                <a:ea typeface="ＭＳ Ｐゴシック" charset="-128"/>
              </a:defRPr>
            </a:lvl2pPr>
            <a:lvl3pPr marL="342900" indent="-342900" algn="ctr" defTabSz="381000">
              <a:spcBef>
                <a:spcPct val="20000"/>
              </a:spcBef>
              <a:defRPr sz="2400">
                <a:solidFill>
                  <a:schemeClr val="tx1"/>
                </a:solidFill>
                <a:latin typeface="Arial" charset="0"/>
                <a:ea typeface="ＭＳ Ｐゴシック" charset="-128"/>
              </a:defRPr>
            </a:lvl3pPr>
            <a:lvl4pPr marL="342900" indent="-342900" algn="ctr" defTabSz="381000">
              <a:spcBef>
                <a:spcPct val="20000"/>
              </a:spcBef>
              <a:defRPr sz="2000">
                <a:solidFill>
                  <a:schemeClr val="tx1"/>
                </a:solidFill>
                <a:latin typeface="Arial" charset="0"/>
                <a:ea typeface="ＭＳ Ｐゴシック" charset="-128"/>
              </a:defRPr>
            </a:lvl4pPr>
            <a:lvl5pPr marL="342900" indent="-342900" algn="ctr" defTabSz="381000">
              <a:spcBef>
                <a:spcPct val="20000"/>
              </a:spcBef>
              <a:defRPr sz="2000">
                <a:solidFill>
                  <a:schemeClr val="tx1"/>
                </a:solidFill>
                <a:latin typeface="Arial" charset="0"/>
                <a:ea typeface="ＭＳ Ｐゴシック" charset="-128"/>
              </a:defRPr>
            </a:lvl5pPr>
            <a:lvl6pPr marL="800100" indent="-342900" algn="ctr" defTabSz="381000" fontAlgn="base">
              <a:spcBef>
                <a:spcPct val="20000"/>
              </a:spcBef>
              <a:spcAft>
                <a:spcPct val="0"/>
              </a:spcAft>
              <a:defRPr sz="2000">
                <a:solidFill>
                  <a:schemeClr val="tx1"/>
                </a:solidFill>
                <a:latin typeface="Arial" charset="0"/>
                <a:ea typeface="ＭＳ Ｐゴシック" charset="-128"/>
              </a:defRPr>
            </a:lvl6pPr>
            <a:lvl7pPr marL="1257300" indent="-342900" algn="ctr" defTabSz="381000" fontAlgn="base">
              <a:spcBef>
                <a:spcPct val="20000"/>
              </a:spcBef>
              <a:spcAft>
                <a:spcPct val="0"/>
              </a:spcAft>
              <a:defRPr sz="2000">
                <a:solidFill>
                  <a:schemeClr val="tx1"/>
                </a:solidFill>
                <a:latin typeface="Arial" charset="0"/>
                <a:ea typeface="ＭＳ Ｐゴシック" charset="-128"/>
              </a:defRPr>
            </a:lvl7pPr>
            <a:lvl8pPr marL="1714500" indent="-342900" algn="ctr" defTabSz="381000" fontAlgn="base">
              <a:spcBef>
                <a:spcPct val="20000"/>
              </a:spcBef>
              <a:spcAft>
                <a:spcPct val="0"/>
              </a:spcAft>
              <a:defRPr sz="2000">
                <a:solidFill>
                  <a:schemeClr val="tx1"/>
                </a:solidFill>
                <a:latin typeface="Arial" charset="0"/>
                <a:ea typeface="ＭＳ Ｐゴシック" charset="-128"/>
              </a:defRPr>
            </a:lvl8pPr>
            <a:lvl9pPr marL="2171700" indent="-342900" algn="ctr" defTabSz="381000" fontAlgn="base">
              <a:spcBef>
                <a:spcPct val="20000"/>
              </a:spcBef>
              <a:spcAft>
                <a:spcPct val="0"/>
              </a:spcAft>
              <a:defRPr sz="2000">
                <a:solidFill>
                  <a:schemeClr val="tx1"/>
                </a:solidFill>
                <a:latin typeface="Arial" charset="0"/>
                <a:ea typeface="ＭＳ Ｐゴシック" charset="-128"/>
              </a:defRPr>
            </a:lvl9pPr>
          </a:lstStyle>
          <a:p>
            <a:pPr algn="l" eaLnBrk="1" hangingPunct="1"/>
            <a:r>
              <a:rPr lang="en-US" altLang="x-none" sz="1400">
                <a:solidFill>
                  <a:schemeClr val="bg1"/>
                </a:solidFill>
              </a:rPr>
              <a:t>From the National Weather Service </a:t>
            </a:r>
          </a:p>
          <a:p>
            <a:pPr algn="l" eaLnBrk="1" hangingPunct="1"/>
            <a:r>
              <a:rPr lang="en-US" altLang="x-none" sz="1400">
                <a:solidFill>
                  <a:schemeClr val="bg1"/>
                </a:solidFill>
              </a:rPr>
              <a:t>Greenville-Spartanburg, SC</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685800" y="0"/>
            <a:ext cx="7772400" cy="457200"/>
          </a:xfrm>
        </p:spPr>
        <p:txBody>
          <a:bodyPr anchor="ctr"/>
          <a:lstStyle/>
          <a:p>
            <a:r>
              <a:rPr lang="en-US" altLang="x-none" sz="2800"/>
              <a:t>What Next for NEXRAD? WSRP-2010D </a:t>
            </a:r>
          </a:p>
        </p:txBody>
      </p:sp>
      <p:sp>
        <p:nvSpPr>
          <p:cNvPr id="88067" name="Rectangle 3"/>
          <p:cNvSpPr>
            <a:spLocks noGrp="1" noChangeArrowheads="1"/>
          </p:cNvSpPr>
          <p:nvPr>
            <p:ph type="subTitle" idx="1"/>
          </p:nvPr>
        </p:nvSpPr>
        <p:spPr bwMode="auto">
          <a:xfrm>
            <a:off x="304800" y="4267200"/>
            <a:ext cx="8839200" cy="28194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x-none" sz="1600" b="1">
                <a:solidFill>
                  <a:schemeClr val="bg1"/>
                </a:solidFill>
              </a:rPr>
              <a:t>Polarimetric radar</a:t>
            </a:r>
            <a:endParaRPr lang="en-US" altLang="x-none" sz="1600">
              <a:solidFill>
                <a:schemeClr val="bg1"/>
              </a:solidFill>
            </a:endParaRPr>
          </a:p>
          <a:p>
            <a:pPr algn="l"/>
            <a:r>
              <a:rPr lang="en-US" altLang="x-none" sz="1600">
                <a:solidFill>
                  <a:schemeClr val="bg1"/>
                </a:solidFill>
              </a:rPr>
              <a:t>The next major upgrade is polarimetric radar, which adds vertical polarization to the current horizontal radar waves, in order to more accurately discern what is reflecting the signal. This so-called dual polarization allows the radar to distinguish between rain, hail and snow, something the horizontally polarized radars cannot accurately do. Early trials have shown that rain, ice pellets, snow, hail, birds, insects, and ground clutter all have different signatures with dual-polarization, which could mark a significant improvement in forecasting winter storms and severe thunderstorms. The deployment of the dual polarization capability to nexrad sites will begin in 2010 and last until 2012.</a:t>
            </a:r>
          </a:p>
        </p:txBody>
      </p:sp>
      <p:pic>
        <p:nvPicPr>
          <p:cNvPr id="88068" name="Picture 4" descr="bsp_po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0"/>
            <a:ext cx="5843588" cy="3811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dualpol5_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28600"/>
            <a:ext cx="5486400" cy="3135313"/>
          </a:xfrm>
          <a:prstGeom prst="rect">
            <a:avLst/>
          </a:prstGeom>
          <a:noFill/>
          <a:extLst>
            <a:ext uri="{909E8E84-426E-40DD-AFC4-6F175D3DCCD1}">
              <a14:hiddenFill xmlns:a14="http://schemas.microsoft.com/office/drawing/2010/main">
                <a:solidFill>
                  <a:srgbClr val="FFFFFF"/>
                </a:solidFill>
              </a14:hiddenFill>
            </a:ext>
          </a:extLst>
        </p:spPr>
      </p:pic>
      <p:pic>
        <p:nvPicPr>
          <p:cNvPr id="178179" name="Picture 3" descr="dualpol5_v"/>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505200"/>
            <a:ext cx="5486400" cy="3135313"/>
          </a:xfrm>
          <a:prstGeom prst="rect">
            <a:avLst/>
          </a:prstGeom>
          <a:noFill/>
          <a:extLst>
            <a:ext uri="{909E8E84-426E-40DD-AFC4-6F175D3DCCD1}">
              <a14:hiddenFill xmlns:a14="http://schemas.microsoft.com/office/drawing/2010/main">
                <a:solidFill>
                  <a:srgbClr val="FFFFFF"/>
                </a:solidFill>
              </a14:hiddenFill>
            </a:ext>
          </a:extLst>
        </p:spPr>
      </p:pic>
      <p:sp>
        <p:nvSpPr>
          <p:cNvPr id="178180" name="Text Box 4"/>
          <p:cNvSpPr txBox="1">
            <a:spLocks noChangeArrowheads="1"/>
          </p:cNvSpPr>
          <p:nvPr/>
        </p:nvSpPr>
        <p:spPr bwMode="auto">
          <a:xfrm>
            <a:off x="211138" y="1006475"/>
            <a:ext cx="2174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altLang="x-none" sz="2000">
                <a:solidFill>
                  <a:schemeClr val="bg1"/>
                </a:solidFill>
              </a:rPr>
              <a:t>Conventional</a:t>
            </a:r>
          </a:p>
          <a:p>
            <a:pPr algn="ctr" eaLnBrk="1" hangingPunct="1"/>
            <a:r>
              <a:rPr lang="en-US" altLang="x-none" sz="2000">
                <a:solidFill>
                  <a:schemeClr val="bg1"/>
                </a:solidFill>
              </a:rPr>
              <a:t>Radar (NEXRAD)</a:t>
            </a:r>
          </a:p>
        </p:txBody>
      </p:sp>
      <p:sp>
        <p:nvSpPr>
          <p:cNvPr id="178181" name="Text Box 5"/>
          <p:cNvSpPr txBox="1">
            <a:spLocks noChangeArrowheads="1"/>
          </p:cNvSpPr>
          <p:nvPr/>
        </p:nvSpPr>
        <p:spPr bwMode="auto">
          <a:xfrm>
            <a:off x="184150" y="3081338"/>
            <a:ext cx="228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altLang="x-none" sz="2000">
                <a:solidFill>
                  <a:schemeClr val="bg1"/>
                </a:solidFill>
              </a:rPr>
              <a:t>Polarimetric</a:t>
            </a:r>
          </a:p>
          <a:p>
            <a:pPr algn="ctr" eaLnBrk="1" hangingPunct="1"/>
            <a:r>
              <a:rPr lang="en-US" altLang="x-none" sz="2000">
                <a:solidFill>
                  <a:schemeClr val="bg1"/>
                </a:solidFill>
              </a:rPr>
              <a:t>Radar (ARMOR)</a:t>
            </a:r>
          </a:p>
        </p:txBody>
      </p:sp>
      <p:pic>
        <p:nvPicPr>
          <p:cNvPr id="178182" name="Picture 6" descr="tsdualpol_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513" y="1719263"/>
            <a:ext cx="2270125" cy="1363662"/>
          </a:xfrm>
          <a:prstGeom prst="rect">
            <a:avLst/>
          </a:prstGeom>
          <a:solidFill>
            <a:schemeClr val="bg1"/>
          </a:solidFill>
        </p:spPr>
      </p:pic>
      <p:pic>
        <p:nvPicPr>
          <p:cNvPr id="178183" name="Picture 7" descr="tsdualpol_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513" y="5124450"/>
            <a:ext cx="2274887" cy="1365250"/>
          </a:xfrm>
          <a:prstGeom prst="rect">
            <a:avLst/>
          </a:prstGeom>
          <a:solidFill>
            <a:schemeClr val="bg1"/>
          </a:solidFill>
        </p:spPr>
      </p:pic>
      <p:pic>
        <p:nvPicPr>
          <p:cNvPr id="178184" name="Picture 8" descr="tsdualpol_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729038"/>
            <a:ext cx="2255837" cy="1355725"/>
          </a:xfrm>
          <a:prstGeom prst="rect">
            <a:avLst/>
          </a:prstGeom>
          <a:solidFill>
            <a:schemeClr val="bg1"/>
          </a:solidFill>
        </p:spPr>
      </p:pic>
      <p:grpSp>
        <p:nvGrpSpPr>
          <p:cNvPr id="178185" name="Group 9"/>
          <p:cNvGrpSpPr>
            <a:grpSpLocks/>
          </p:cNvGrpSpPr>
          <p:nvPr/>
        </p:nvGrpSpPr>
        <p:grpSpPr bwMode="auto">
          <a:xfrm>
            <a:off x="6629400" y="381000"/>
            <a:ext cx="1600200" cy="1143000"/>
            <a:chOff x="3792" y="1440"/>
            <a:chExt cx="1824" cy="1302"/>
          </a:xfrm>
        </p:grpSpPr>
        <p:pic>
          <p:nvPicPr>
            <p:cNvPr id="178186" name="Picture 10" descr="drop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2" y="1440"/>
              <a:ext cx="1824" cy="1302"/>
            </a:xfrm>
            <a:prstGeom prst="rect">
              <a:avLst/>
            </a:prstGeom>
            <a:noFill/>
            <a:extLst>
              <a:ext uri="{909E8E84-426E-40DD-AFC4-6F175D3DCCD1}">
                <a14:hiddenFill xmlns:a14="http://schemas.microsoft.com/office/drawing/2010/main">
                  <a:solidFill>
                    <a:srgbClr val="FFFFFF"/>
                  </a:solidFill>
                </a14:hiddenFill>
              </a:ext>
            </a:extLst>
          </p:spPr>
        </p:pic>
        <p:grpSp>
          <p:nvGrpSpPr>
            <p:cNvPr id="178187" name="Group 11"/>
            <p:cNvGrpSpPr>
              <a:grpSpLocks/>
            </p:cNvGrpSpPr>
            <p:nvPr/>
          </p:nvGrpSpPr>
          <p:grpSpPr bwMode="auto">
            <a:xfrm>
              <a:off x="3888" y="1776"/>
              <a:ext cx="1680" cy="672"/>
              <a:chOff x="3840" y="2160"/>
              <a:chExt cx="1680" cy="672"/>
            </a:xfrm>
          </p:grpSpPr>
          <p:sp>
            <p:nvSpPr>
              <p:cNvPr id="178188" name="Line 12"/>
              <p:cNvSpPr>
                <a:spLocks noChangeShapeType="1"/>
              </p:cNvSpPr>
              <p:nvPr/>
            </p:nvSpPr>
            <p:spPr bwMode="auto">
              <a:xfrm>
                <a:off x="3840" y="2160"/>
                <a:ext cx="672" cy="0"/>
              </a:xfrm>
              <a:prstGeom prst="line">
                <a:avLst/>
              </a:prstGeom>
              <a:noFill/>
              <a:ln w="15875">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8189" name="Line 13"/>
              <p:cNvSpPr>
                <a:spLocks noChangeShapeType="1"/>
              </p:cNvSpPr>
              <p:nvPr/>
            </p:nvSpPr>
            <p:spPr bwMode="auto">
              <a:xfrm>
                <a:off x="4560" y="2832"/>
                <a:ext cx="960" cy="0"/>
              </a:xfrm>
              <a:prstGeom prst="line">
                <a:avLst/>
              </a:prstGeom>
              <a:noFill/>
              <a:ln w="15875">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grpSp>
        <p:nvGrpSpPr>
          <p:cNvPr id="178190" name="Group 14"/>
          <p:cNvGrpSpPr>
            <a:grpSpLocks/>
          </p:cNvGrpSpPr>
          <p:nvPr/>
        </p:nvGrpSpPr>
        <p:grpSpPr bwMode="auto">
          <a:xfrm>
            <a:off x="6629400" y="3657600"/>
            <a:ext cx="1600200" cy="1143000"/>
            <a:chOff x="3744" y="1824"/>
            <a:chExt cx="1824" cy="1302"/>
          </a:xfrm>
        </p:grpSpPr>
        <p:pic>
          <p:nvPicPr>
            <p:cNvPr id="178191" name="Picture 15" descr="drop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4" y="1824"/>
              <a:ext cx="1824" cy="1302"/>
            </a:xfrm>
            <a:prstGeom prst="rect">
              <a:avLst/>
            </a:prstGeom>
            <a:noFill/>
            <a:extLst>
              <a:ext uri="{909E8E84-426E-40DD-AFC4-6F175D3DCCD1}">
                <a14:hiddenFill xmlns:a14="http://schemas.microsoft.com/office/drawing/2010/main">
                  <a:solidFill>
                    <a:srgbClr val="FFFFFF"/>
                  </a:solidFill>
                </a14:hiddenFill>
              </a:ext>
            </a:extLst>
          </p:spPr>
        </p:pic>
        <p:grpSp>
          <p:nvGrpSpPr>
            <p:cNvPr id="178192" name="Group 16"/>
            <p:cNvGrpSpPr>
              <a:grpSpLocks/>
            </p:cNvGrpSpPr>
            <p:nvPr/>
          </p:nvGrpSpPr>
          <p:grpSpPr bwMode="auto">
            <a:xfrm>
              <a:off x="3840" y="2160"/>
              <a:ext cx="1680" cy="672"/>
              <a:chOff x="3840" y="2160"/>
              <a:chExt cx="1680" cy="672"/>
            </a:xfrm>
          </p:grpSpPr>
          <p:sp>
            <p:nvSpPr>
              <p:cNvPr id="178193" name="Line 17"/>
              <p:cNvSpPr>
                <a:spLocks noChangeShapeType="1"/>
              </p:cNvSpPr>
              <p:nvPr/>
            </p:nvSpPr>
            <p:spPr bwMode="auto">
              <a:xfrm>
                <a:off x="3840" y="2160"/>
                <a:ext cx="672" cy="0"/>
              </a:xfrm>
              <a:prstGeom prst="line">
                <a:avLst/>
              </a:prstGeom>
              <a:noFill/>
              <a:ln w="15875">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8194" name="Line 18"/>
              <p:cNvSpPr>
                <a:spLocks noChangeShapeType="1"/>
              </p:cNvSpPr>
              <p:nvPr/>
            </p:nvSpPr>
            <p:spPr bwMode="auto">
              <a:xfrm>
                <a:off x="4560" y="2832"/>
                <a:ext cx="960" cy="0"/>
              </a:xfrm>
              <a:prstGeom prst="line">
                <a:avLst/>
              </a:prstGeom>
              <a:noFill/>
              <a:ln w="15875">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178195" name="Group 19"/>
            <p:cNvGrpSpPr>
              <a:grpSpLocks/>
            </p:cNvGrpSpPr>
            <p:nvPr/>
          </p:nvGrpSpPr>
          <p:grpSpPr bwMode="auto">
            <a:xfrm>
              <a:off x="4128" y="1824"/>
              <a:ext cx="912" cy="1296"/>
              <a:chOff x="4128" y="1824"/>
              <a:chExt cx="912" cy="1296"/>
            </a:xfrm>
          </p:grpSpPr>
          <p:sp>
            <p:nvSpPr>
              <p:cNvPr id="178196" name="Line 20"/>
              <p:cNvSpPr>
                <a:spLocks noChangeShapeType="1"/>
              </p:cNvSpPr>
              <p:nvPr/>
            </p:nvSpPr>
            <p:spPr bwMode="auto">
              <a:xfrm flipV="1">
                <a:off x="5040" y="2448"/>
                <a:ext cx="0" cy="672"/>
              </a:xfrm>
              <a:prstGeom prst="line">
                <a:avLst/>
              </a:prstGeom>
              <a:noFill/>
              <a:ln w="1587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8197" name="Line 21"/>
              <p:cNvSpPr>
                <a:spLocks noChangeShapeType="1"/>
              </p:cNvSpPr>
              <p:nvPr/>
            </p:nvSpPr>
            <p:spPr bwMode="auto">
              <a:xfrm flipV="1">
                <a:off x="4128" y="1824"/>
                <a:ext cx="0" cy="624"/>
              </a:xfrm>
              <a:prstGeom prst="line">
                <a:avLst/>
              </a:prstGeom>
              <a:noFill/>
              <a:ln w="1587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sp>
        <p:nvSpPr>
          <p:cNvPr id="178198" name="Text Box 22"/>
          <p:cNvSpPr txBox="1">
            <a:spLocks noChangeArrowheads="1"/>
          </p:cNvSpPr>
          <p:nvPr/>
        </p:nvSpPr>
        <p:spPr bwMode="auto">
          <a:xfrm>
            <a:off x="198438" y="231775"/>
            <a:ext cx="28130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x-none" sz="2000" b="1">
                <a:solidFill>
                  <a:srgbClr val="FFFF00"/>
                </a:solidFill>
              </a:rPr>
              <a:t>POLARIMETRIC RADAR?</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1390650" y="177800"/>
            <a:ext cx="6019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x-none" sz="3200">
                <a:solidFill>
                  <a:schemeClr val="accent2"/>
                </a:solidFill>
              </a:rPr>
              <a:t>Polarimetric Variables</a:t>
            </a:r>
          </a:p>
        </p:txBody>
      </p:sp>
      <p:sp>
        <p:nvSpPr>
          <p:cNvPr id="180227" name="Text Box 3"/>
          <p:cNvSpPr txBox="1">
            <a:spLocks noChangeArrowheads="1"/>
          </p:cNvSpPr>
          <p:nvPr/>
        </p:nvSpPr>
        <p:spPr bwMode="auto">
          <a:xfrm>
            <a:off x="185738" y="755650"/>
            <a:ext cx="7696200" cy="540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90513" indent="-290513">
              <a:tabLst>
                <a:tab pos="798513" algn="l"/>
              </a:tabLst>
              <a:defRPr sz="2400">
                <a:solidFill>
                  <a:schemeClr val="tx1"/>
                </a:solidFill>
                <a:latin typeface="Arial" charset="0"/>
                <a:ea typeface="ＭＳ Ｐゴシック" charset="-128"/>
              </a:defRPr>
            </a:lvl1pPr>
            <a:lvl2pPr marL="682625" indent="-225425">
              <a:tabLst>
                <a:tab pos="798513" algn="l"/>
              </a:tabLst>
              <a:defRPr sz="2400">
                <a:solidFill>
                  <a:schemeClr val="tx1"/>
                </a:solidFill>
                <a:latin typeface="Arial" charset="0"/>
                <a:ea typeface="ＭＳ Ｐゴシック" charset="-128"/>
              </a:defRPr>
            </a:lvl2pPr>
            <a:lvl3pPr marL="1257300" indent="-342900">
              <a:tabLst>
                <a:tab pos="798513" algn="l"/>
              </a:tabLst>
              <a:defRPr sz="2400">
                <a:solidFill>
                  <a:schemeClr val="tx1"/>
                </a:solidFill>
                <a:latin typeface="Arial" charset="0"/>
                <a:ea typeface="ＭＳ Ｐゴシック" charset="-128"/>
              </a:defRPr>
            </a:lvl3pPr>
            <a:lvl4pPr marL="1714500" indent="-342900">
              <a:tabLst>
                <a:tab pos="798513" algn="l"/>
              </a:tabLst>
              <a:defRPr sz="2400">
                <a:solidFill>
                  <a:schemeClr val="tx1"/>
                </a:solidFill>
                <a:latin typeface="Arial" charset="0"/>
                <a:ea typeface="ＭＳ Ｐゴシック" charset="-128"/>
              </a:defRPr>
            </a:lvl4pPr>
            <a:lvl5pPr marL="2171700" indent="-342900">
              <a:tabLst>
                <a:tab pos="798513" algn="l"/>
              </a:tabLst>
              <a:defRPr sz="2400">
                <a:solidFill>
                  <a:schemeClr val="tx1"/>
                </a:solidFill>
                <a:latin typeface="Arial" charset="0"/>
                <a:ea typeface="ＭＳ Ｐゴシック" charset="-128"/>
              </a:defRPr>
            </a:lvl5pPr>
            <a:lvl6pPr marL="2628900" indent="-342900" eaLnBrk="0" fontAlgn="base" hangingPunct="0">
              <a:spcBef>
                <a:spcPct val="0"/>
              </a:spcBef>
              <a:spcAft>
                <a:spcPct val="0"/>
              </a:spcAft>
              <a:tabLst>
                <a:tab pos="798513" algn="l"/>
              </a:tabLst>
              <a:defRPr sz="2400">
                <a:solidFill>
                  <a:schemeClr val="tx1"/>
                </a:solidFill>
                <a:latin typeface="Arial" charset="0"/>
                <a:ea typeface="ＭＳ Ｐゴシック" charset="-128"/>
              </a:defRPr>
            </a:lvl6pPr>
            <a:lvl7pPr marL="3086100" indent="-342900" eaLnBrk="0" fontAlgn="base" hangingPunct="0">
              <a:spcBef>
                <a:spcPct val="0"/>
              </a:spcBef>
              <a:spcAft>
                <a:spcPct val="0"/>
              </a:spcAft>
              <a:tabLst>
                <a:tab pos="798513" algn="l"/>
              </a:tabLst>
              <a:defRPr sz="2400">
                <a:solidFill>
                  <a:schemeClr val="tx1"/>
                </a:solidFill>
                <a:latin typeface="Arial" charset="0"/>
                <a:ea typeface="ＭＳ Ｐゴシック" charset="-128"/>
              </a:defRPr>
            </a:lvl7pPr>
            <a:lvl8pPr marL="3543300" indent="-342900" eaLnBrk="0" fontAlgn="base" hangingPunct="0">
              <a:spcBef>
                <a:spcPct val="0"/>
              </a:spcBef>
              <a:spcAft>
                <a:spcPct val="0"/>
              </a:spcAft>
              <a:tabLst>
                <a:tab pos="798513" algn="l"/>
              </a:tabLst>
              <a:defRPr sz="2400">
                <a:solidFill>
                  <a:schemeClr val="tx1"/>
                </a:solidFill>
                <a:latin typeface="Arial" charset="0"/>
                <a:ea typeface="ＭＳ Ｐゴシック" charset="-128"/>
              </a:defRPr>
            </a:lvl8pPr>
            <a:lvl9pPr marL="4000500" indent="-342900" eaLnBrk="0" fontAlgn="base" hangingPunct="0">
              <a:spcBef>
                <a:spcPct val="0"/>
              </a:spcBef>
              <a:spcAft>
                <a:spcPct val="0"/>
              </a:spcAft>
              <a:tabLst>
                <a:tab pos="798513" algn="l"/>
              </a:tabLst>
              <a:defRPr sz="2400">
                <a:solidFill>
                  <a:schemeClr val="tx1"/>
                </a:solidFill>
                <a:latin typeface="Arial" charset="0"/>
                <a:ea typeface="ＭＳ Ｐゴシック" charset="-128"/>
              </a:defRPr>
            </a:lvl9pPr>
          </a:lstStyle>
          <a:p>
            <a:pPr eaLnBrk="1" hangingPunct="1">
              <a:spcBef>
                <a:spcPct val="50000"/>
              </a:spcBef>
              <a:buFontTx/>
              <a:buAutoNum type="arabicPeriod"/>
            </a:pPr>
            <a:r>
              <a:rPr lang="en-US" altLang="x-none" sz="2000" b="1"/>
              <a:t>Reflectivity factor </a:t>
            </a:r>
            <a:r>
              <a:rPr lang="en-US" altLang="x-none" sz="2000" b="1">
                <a:solidFill>
                  <a:srgbClr val="FF0000"/>
                </a:solidFill>
              </a:rPr>
              <a:t>Z</a:t>
            </a:r>
            <a:r>
              <a:rPr lang="en-US" altLang="x-none" sz="2000" b="1"/>
              <a:t> at horizontal polarization</a:t>
            </a:r>
          </a:p>
          <a:p>
            <a:pPr eaLnBrk="1" hangingPunct="1">
              <a:spcBef>
                <a:spcPct val="50000"/>
              </a:spcBef>
            </a:pPr>
            <a:r>
              <a:rPr lang="en-US" altLang="x-none" sz="1800"/>
              <a:t>	- Measure of size and concentration of scatters </a:t>
            </a:r>
          </a:p>
          <a:p>
            <a:pPr lvl="1" eaLnBrk="1" hangingPunct="1">
              <a:spcBef>
                <a:spcPct val="50000"/>
              </a:spcBef>
            </a:pPr>
            <a:r>
              <a:rPr lang="en-US" altLang="x-none" sz="1800"/>
              <a:t>(dominated by </a:t>
            </a:r>
            <a:r>
              <a:rPr lang="en-US" altLang="x-none" sz="1800" b="1"/>
              <a:t>SIZE</a:t>
            </a:r>
            <a:r>
              <a:rPr lang="en-US" altLang="x-none" sz="1800"/>
              <a:t>)</a:t>
            </a:r>
            <a:endParaRPr lang="en-US" altLang="x-none" sz="1800">
              <a:solidFill>
                <a:srgbClr val="FF0000"/>
              </a:solidFill>
            </a:endParaRPr>
          </a:p>
          <a:p>
            <a:pPr eaLnBrk="1" hangingPunct="1">
              <a:spcBef>
                <a:spcPct val="50000"/>
              </a:spcBef>
            </a:pPr>
            <a:r>
              <a:rPr lang="en-US" altLang="x-none" sz="2000"/>
              <a:t>2.	</a:t>
            </a:r>
            <a:r>
              <a:rPr lang="en-US" altLang="x-none" sz="2000" b="1"/>
              <a:t>Differential reflectivity </a:t>
            </a:r>
            <a:r>
              <a:rPr lang="en-US" altLang="x-none" sz="2000" b="1">
                <a:solidFill>
                  <a:srgbClr val="FF0000"/>
                </a:solidFill>
              </a:rPr>
              <a:t>Z</a:t>
            </a:r>
            <a:r>
              <a:rPr lang="en-US" altLang="x-none" sz="2000" b="1" baseline="-25000">
                <a:solidFill>
                  <a:srgbClr val="FF0000"/>
                </a:solidFill>
              </a:rPr>
              <a:t>DR</a:t>
            </a:r>
            <a:endParaRPr lang="en-US" altLang="x-none" sz="2000" b="1">
              <a:solidFill>
                <a:srgbClr val="FF0000"/>
              </a:solidFill>
            </a:endParaRPr>
          </a:p>
          <a:p>
            <a:pPr eaLnBrk="1" hangingPunct="1">
              <a:spcBef>
                <a:spcPct val="50000"/>
              </a:spcBef>
            </a:pPr>
            <a:r>
              <a:rPr lang="en-US" altLang="x-none" sz="1800"/>
              <a:t>	- Measure of median drop diameter</a:t>
            </a:r>
            <a:r>
              <a:rPr lang="en-US" altLang="x-none" sz="2000" b="1"/>
              <a:t>→</a:t>
            </a:r>
            <a:r>
              <a:rPr lang="en-US" altLang="x-none" sz="1800"/>
              <a:t> </a:t>
            </a:r>
            <a:r>
              <a:rPr lang="en-US" altLang="x-none" sz="1800" b="1"/>
              <a:t>SIZE</a:t>
            </a:r>
            <a:r>
              <a:rPr lang="en-US" altLang="x-none" sz="1800"/>
              <a:t>/</a:t>
            </a:r>
            <a:r>
              <a:rPr lang="en-US" altLang="x-none" sz="1800" b="1"/>
              <a:t>SHAPE </a:t>
            </a:r>
          </a:p>
          <a:p>
            <a:pPr eaLnBrk="1" hangingPunct="1">
              <a:lnSpc>
                <a:spcPct val="80000"/>
              </a:lnSpc>
              <a:spcBef>
                <a:spcPct val="50000"/>
              </a:spcBef>
            </a:pPr>
            <a:r>
              <a:rPr lang="en-US" altLang="x-none" sz="1800"/>
              <a:t>	- Useful for rain / hail / snow discrimination</a:t>
            </a:r>
            <a:r>
              <a:rPr lang="en-US" altLang="x-none" sz="2000" b="1"/>
              <a:t>→</a:t>
            </a:r>
            <a:r>
              <a:rPr lang="en-US" altLang="x-none" sz="1800"/>
              <a:t> </a:t>
            </a:r>
            <a:r>
              <a:rPr lang="en-US" altLang="x-none" sz="1800" b="1"/>
              <a:t>SIZE</a:t>
            </a:r>
            <a:r>
              <a:rPr lang="en-US" altLang="x-none" sz="1800"/>
              <a:t>/</a:t>
            </a:r>
            <a:r>
              <a:rPr lang="en-US" altLang="x-none" sz="1800" b="1"/>
              <a:t>SHAPE/PHASE</a:t>
            </a:r>
          </a:p>
          <a:p>
            <a:pPr eaLnBrk="1" hangingPunct="1">
              <a:spcBef>
                <a:spcPct val="50000"/>
              </a:spcBef>
            </a:pPr>
            <a:r>
              <a:rPr lang="en-US" altLang="x-none" sz="2000"/>
              <a:t>3.	</a:t>
            </a:r>
            <a:r>
              <a:rPr lang="en-US" altLang="x-none" sz="2000" b="1"/>
              <a:t>Differential phase </a:t>
            </a:r>
            <a:r>
              <a:rPr lang="el-GR" altLang="x-none" sz="2000" b="1"/>
              <a:t>Φ</a:t>
            </a:r>
            <a:r>
              <a:rPr lang="en-US" altLang="x-none" sz="2000" b="1" baseline="-25000"/>
              <a:t>DP </a:t>
            </a:r>
            <a:r>
              <a:rPr lang="en-US" altLang="x-none" sz="1400" b="1"/>
              <a:t>(Specific Differential Phase- </a:t>
            </a:r>
            <a:r>
              <a:rPr lang="en-US" altLang="x-none" sz="1600" b="1">
                <a:solidFill>
                  <a:srgbClr val="FF0000"/>
                </a:solidFill>
              </a:rPr>
              <a:t>K</a:t>
            </a:r>
            <a:r>
              <a:rPr lang="en-US" altLang="x-none" sz="1600" b="1" baseline="-25000">
                <a:solidFill>
                  <a:srgbClr val="FF0000"/>
                </a:solidFill>
              </a:rPr>
              <a:t>DP</a:t>
            </a:r>
            <a:r>
              <a:rPr lang="en-US" altLang="x-none" sz="1400" b="1"/>
              <a:t>)</a:t>
            </a:r>
          </a:p>
          <a:p>
            <a:pPr eaLnBrk="1" hangingPunct="1">
              <a:spcBef>
                <a:spcPct val="50000"/>
              </a:spcBef>
            </a:pPr>
            <a:r>
              <a:rPr lang="en-US" altLang="x-none" sz="1800"/>
              <a:t>	- Efficient for accurate rainfall estimation</a:t>
            </a:r>
            <a:r>
              <a:rPr lang="en-US" altLang="x-none" sz="2000" b="1"/>
              <a:t>→</a:t>
            </a:r>
            <a:r>
              <a:rPr lang="en-US" altLang="x-none" sz="1800"/>
              <a:t> </a:t>
            </a:r>
            <a:r>
              <a:rPr lang="en-US" altLang="x-none" sz="1800" b="1"/>
              <a:t>NUMBER/SHAPE</a:t>
            </a:r>
          </a:p>
          <a:p>
            <a:pPr eaLnBrk="1" hangingPunct="1">
              <a:spcBef>
                <a:spcPct val="50000"/>
              </a:spcBef>
            </a:pPr>
            <a:r>
              <a:rPr lang="en-US" altLang="x-none" sz="1800"/>
              <a:t>	- Immune to radar miscalibration, attenuation, and partial beam blockage</a:t>
            </a:r>
          </a:p>
          <a:p>
            <a:pPr eaLnBrk="1" hangingPunct="1">
              <a:lnSpc>
                <a:spcPct val="80000"/>
              </a:lnSpc>
              <a:spcBef>
                <a:spcPct val="50000"/>
              </a:spcBef>
            </a:pPr>
            <a:r>
              <a:rPr lang="en-US" altLang="x-none" sz="2000"/>
              <a:t>4.	</a:t>
            </a:r>
            <a:r>
              <a:rPr lang="en-US" altLang="x-none" sz="2000" b="1"/>
              <a:t>Cross-correlation coefficient </a:t>
            </a:r>
            <a:r>
              <a:rPr lang="el-GR" altLang="x-none" sz="2000" b="1">
                <a:solidFill>
                  <a:srgbClr val="FF0000"/>
                </a:solidFill>
              </a:rPr>
              <a:t>ρ</a:t>
            </a:r>
            <a:r>
              <a:rPr lang="en-US" altLang="x-none" sz="2000" b="1" baseline="-25000">
                <a:solidFill>
                  <a:srgbClr val="FF0000"/>
                </a:solidFill>
              </a:rPr>
              <a:t>hv</a:t>
            </a:r>
            <a:endParaRPr lang="en-US" altLang="x-none" sz="2000" b="1">
              <a:solidFill>
                <a:srgbClr val="FF0000"/>
              </a:solidFill>
            </a:endParaRPr>
          </a:p>
          <a:p>
            <a:pPr eaLnBrk="1" hangingPunct="1">
              <a:spcBef>
                <a:spcPct val="50000"/>
              </a:spcBef>
            </a:pPr>
            <a:r>
              <a:rPr lang="en-US" altLang="x-none" sz="1800"/>
              <a:t>	- Indicator of mixed precipitation </a:t>
            </a:r>
            <a:r>
              <a:rPr lang="en-US" altLang="x-none" sz="2000" b="1"/>
              <a:t>→ </a:t>
            </a:r>
            <a:r>
              <a:rPr lang="en-US" altLang="x-none" sz="1800" b="1"/>
              <a:t>SHAPE/PHASE</a:t>
            </a:r>
          </a:p>
          <a:p>
            <a:pPr eaLnBrk="1" hangingPunct="1">
              <a:spcBef>
                <a:spcPct val="50000"/>
              </a:spcBef>
            </a:pPr>
            <a:r>
              <a:rPr lang="en-US" altLang="x-none" sz="1800"/>
              <a:t>	- Efficient for identifying nonmeteorological scatterers</a:t>
            </a:r>
            <a:endParaRPr lang="el-GR" altLang="x-none" sz="1800"/>
          </a:p>
        </p:txBody>
      </p:sp>
      <p:sp>
        <p:nvSpPr>
          <p:cNvPr id="180228" name="AutoShape 4"/>
          <p:cNvSpPr>
            <a:spLocks/>
          </p:cNvSpPr>
          <p:nvPr/>
        </p:nvSpPr>
        <p:spPr bwMode="auto">
          <a:xfrm>
            <a:off x="7605713" y="622300"/>
            <a:ext cx="928687" cy="5486400"/>
          </a:xfrm>
          <a:prstGeom prst="rightBrace">
            <a:avLst>
              <a:gd name="adj1" fmla="val 49231"/>
              <a:gd name="adj2" fmla="val 50000"/>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x-none" altLang="x-none" sz="1800" b="1">
              <a:solidFill>
                <a:srgbClr val="FF0000"/>
              </a:solidFill>
            </a:endParaRPr>
          </a:p>
        </p:txBody>
      </p:sp>
      <p:sp>
        <p:nvSpPr>
          <p:cNvPr id="180229" name="Text Box 5"/>
          <p:cNvSpPr txBox="1">
            <a:spLocks noChangeArrowheads="1"/>
          </p:cNvSpPr>
          <p:nvPr/>
        </p:nvSpPr>
        <p:spPr bwMode="auto">
          <a:xfrm>
            <a:off x="7212013" y="3659188"/>
            <a:ext cx="1757362" cy="20605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x-none" sz="1800" b="1">
                <a:solidFill>
                  <a:schemeClr val="bg1"/>
                </a:solidFill>
              </a:rPr>
              <a:t>Research:</a:t>
            </a:r>
          </a:p>
          <a:p>
            <a:pPr eaLnBrk="1" hangingPunct="1">
              <a:spcBef>
                <a:spcPct val="50000"/>
              </a:spcBef>
            </a:pPr>
            <a:r>
              <a:rPr lang="en-US" altLang="x-none" sz="1800" b="1">
                <a:solidFill>
                  <a:schemeClr val="bg1"/>
                </a:solidFill>
              </a:rPr>
              <a:t>NCAR, CSU, NASA, UND, DLR, BMRC, NOAA-ETL </a:t>
            </a:r>
          </a:p>
          <a:p>
            <a:pPr eaLnBrk="1" hangingPunct="1">
              <a:spcBef>
                <a:spcPct val="50000"/>
              </a:spcBef>
            </a:pPr>
            <a:r>
              <a:rPr lang="en-US" altLang="x-none" sz="2000" b="1">
                <a:solidFill>
                  <a:srgbClr val="FFFF00"/>
                </a:solidFill>
              </a:rPr>
              <a:t>ARMOR</a:t>
            </a:r>
          </a:p>
        </p:txBody>
      </p:sp>
      <p:sp>
        <p:nvSpPr>
          <p:cNvPr id="180230" name="AutoShape 6"/>
          <p:cNvSpPr>
            <a:spLocks/>
          </p:cNvSpPr>
          <p:nvPr/>
        </p:nvSpPr>
        <p:spPr bwMode="auto">
          <a:xfrm>
            <a:off x="5984875" y="881063"/>
            <a:ext cx="423863" cy="931862"/>
          </a:xfrm>
          <a:prstGeom prst="rightBrace">
            <a:avLst>
              <a:gd name="adj1" fmla="val 18321"/>
              <a:gd name="adj2" fmla="val 50000"/>
            </a:avLst>
          </a:prstGeom>
          <a:noFill/>
          <a:ln w="25400">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31" name="Text Box 7"/>
          <p:cNvSpPr txBox="1">
            <a:spLocks noChangeArrowheads="1"/>
          </p:cNvSpPr>
          <p:nvPr/>
        </p:nvSpPr>
        <p:spPr bwMode="auto">
          <a:xfrm>
            <a:off x="6324600" y="1027113"/>
            <a:ext cx="1624013" cy="779462"/>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x-none" sz="1800" b="1"/>
              <a:t>Operational:</a:t>
            </a:r>
          </a:p>
          <a:p>
            <a:pPr eaLnBrk="1" hangingPunct="1">
              <a:spcBef>
                <a:spcPct val="50000"/>
              </a:spcBef>
            </a:pPr>
            <a:r>
              <a:rPr lang="en-US" altLang="x-none" sz="1800" b="1"/>
              <a:t>NEXRAD, TV</a:t>
            </a:r>
          </a:p>
        </p:txBody>
      </p:sp>
      <p:grpSp>
        <p:nvGrpSpPr>
          <p:cNvPr id="180232" name="Group 8"/>
          <p:cNvGrpSpPr>
            <a:grpSpLocks/>
          </p:cNvGrpSpPr>
          <p:nvPr/>
        </p:nvGrpSpPr>
        <p:grpSpPr bwMode="auto">
          <a:xfrm>
            <a:off x="5283200" y="2032000"/>
            <a:ext cx="2895600" cy="762000"/>
            <a:chOff x="3320" y="1312"/>
            <a:chExt cx="1824" cy="480"/>
          </a:xfrm>
        </p:grpSpPr>
        <p:grpSp>
          <p:nvGrpSpPr>
            <p:cNvPr id="180233" name="Group 9"/>
            <p:cNvGrpSpPr>
              <a:grpSpLocks/>
            </p:cNvGrpSpPr>
            <p:nvPr/>
          </p:nvGrpSpPr>
          <p:grpSpPr bwMode="auto">
            <a:xfrm>
              <a:off x="3744" y="1528"/>
              <a:ext cx="928" cy="264"/>
              <a:chOff x="3792" y="1520"/>
              <a:chExt cx="928" cy="264"/>
            </a:xfrm>
          </p:grpSpPr>
          <p:sp>
            <p:nvSpPr>
              <p:cNvPr id="180234" name="Oval 10"/>
              <p:cNvSpPr>
                <a:spLocks noChangeArrowheads="1"/>
              </p:cNvSpPr>
              <p:nvPr/>
            </p:nvSpPr>
            <p:spPr bwMode="auto">
              <a:xfrm>
                <a:off x="3792" y="1592"/>
                <a:ext cx="168" cy="16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35" name="Oval 11"/>
              <p:cNvSpPr>
                <a:spLocks noChangeArrowheads="1"/>
              </p:cNvSpPr>
              <p:nvPr/>
            </p:nvSpPr>
            <p:spPr bwMode="auto">
              <a:xfrm>
                <a:off x="4392" y="1528"/>
                <a:ext cx="328" cy="2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36" name="Text Box 12"/>
              <p:cNvSpPr txBox="1">
                <a:spLocks noChangeArrowheads="1"/>
              </p:cNvSpPr>
              <p:nvPr/>
            </p:nvSpPr>
            <p:spPr bwMode="auto">
              <a:xfrm>
                <a:off x="4048" y="1544"/>
                <a:ext cx="3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x-none" sz="1800"/>
                  <a:t>vs</a:t>
                </a:r>
              </a:p>
            </p:txBody>
          </p:sp>
          <p:sp>
            <p:nvSpPr>
              <p:cNvPr id="180237" name="Line 13"/>
              <p:cNvSpPr>
                <a:spLocks noChangeShapeType="1"/>
              </p:cNvSpPr>
              <p:nvPr/>
            </p:nvSpPr>
            <p:spPr bwMode="auto">
              <a:xfrm>
                <a:off x="3872" y="1592"/>
                <a:ext cx="0" cy="1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238" name="Line 14"/>
              <p:cNvSpPr>
                <a:spLocks noChangeShapeType="1"/>
              </p:cNvSpPr>
              <p:nvPr/>
            </p:nvSpPr>
            <p:spPr bwMode="auto">
              <a:xfrm>
                <a:off x="3792" y="1672"/>
                <a:ext cx="1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239" name="Line 15"/>
              <p:cNvSpPr>
                <a:spLocks noChangeShapeType="1"/>
              </p:cNvSpPr>
              <p:nvPr/>
            </p:nvSpPr>
            <p:spPr bwMode="auto">
              <a:xfrm>
                <a:off x="4384" y="1648"/>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240" name="Line 16"/>
              <p:cNvSpPr>
                <a:spLocks noChangeShapeType="1"/>
              </p:cNvSpPr>
              <p:nvPr/>
            </p:nvSpPr>
            <p:spPr bwMode="auto">
              <a:xfrm>
                <a:off x="4552" y="1520"/>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80241" name="Text Box 17"/>
            <p:cNvSpPr txBox="1">
              <a:spLocks noChangeArrowheads="1"/>
            </p:cNvSpPr>
            <p:nvPr/>
          </p:nvSpPr>
          <p:spPr bwMode="auto">
            <a:xfrm>
              <a:off x="3320" y="1312"/>
              <a:ext cx="18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x-none" sz="1800"/>
                <a:t>  </a:t>
              </a:r>
              <a:r>
                <a:rPr lang="en-US" altLang="x-none" sz="1600" b="1">
                  <a:solidFill>
                    <a:srgbClr val="FF0000"/>
                  </a:solidFill>
                </a:rPr>
                <a:t>Small ZDR    Large ZDR</a:t>
              </a:r>
            </a:p>
          </p:txBody>
        </p:sp>
      </p:grpSp>
      <p:sp>
        <p:nvSpPr>
          <p:cNvPr id="180242" name="Freeform 18"/>
          <p:cNvSpPr>
            <a:spLocks/>
          </p:cNvSpPr>
          <p:nvPr/>
        </p:nvSpPr>
        <p:spPr bwMode="auto">
          <a:xfrm rot="-1750804">
            <a:off x="6642100" y="3068638"/>
            <a:ext cx="1073150" cy="654050"/>
          </a:xfrm>
          <a:custGeom>
            <a:avLst/>
            <a:gdLst>
              <a:gd name="T0" fmla="*/ 0 w 369"/>
              <a:gd name="T1" fmla="*/ 672 h 672"/>
              <a:gd name="T2" fmla="*/ 256 w 369"/>
              <a:gd name="T3" fmla="*/ 376 h 672"/>
              <a:gd name="T4" fmla="*/ 352 w 369"/>
              <a:gd name="T5" fmla="*/ 168 h 672"/>
              <a:gd name="T6" fmla="*/ 360 w 369"/>
              <a:gd name="T7" fmla="*/ 0 h 672"/>
            </a:gdLst>
            <a:ahLst/>
            <a:cxnLst>
              <a:cxn ang="0">
                <a:pos x="T0" y="T1"/>
              </a:cxn>
              <a:cxn ang="0">
                <a:pos x="T2" y="T3"/>
              </a:cxn>
              <a:cxn ang="0">
                <a:pos x="T4" y="T5"/>
              </a:cxn>
              <a:cxn ang="0">
                <a:pos x="T6" y="T7"/>
              </a:cxn>
            </a:cxnLst>
            <a:rect l="0" t="0" r="r" b="b"/>
            <a:pathLst>
              <a:path w="369" h="672">
                <a:moveTo>
                  <a:pt x="0" y="672"/>
                </a:moveTo>
                <a:cubicBezTo>
                  <a:pt x="98" y="566"/>
                  <a:pt x="197" y="460"/>
                  <a:pt x="256" y="376"/>
                </a:cubicBezTo>
                <a:cubicBezTo>
                  <a:pt x="315" y="292"/>
                  <a:pt x="335" y="231"/>
                  <a:pt x="352" y="168"/>
                </a:cubicBezTo>
                <a:cubicBezTo>
                  <a:pt x="369" y="105"/>
                  <a:pt x="359" y="35"/>
                  <a:pt x="360" y="0"/>
                </a:cubicBezTo>
              </a:path>
            </a:pathLst>
          </a:custGeom>
          <a:noFill/>
          <a:ln w="12700">
            <a:solidFill>
              <a:srgbClr val="0000FF"/>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609600" y="1409700"/>
            <a:ext cx="8077200" cy="537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5425" indent="-225425">
              <a:defRPr sz="2400">
                <a:solidFill>
                  <a:schemeClr val="tx1"/>
                </a:solidFill>
                <a:latin typeface="Arial" charset="0"/>
                <a:ea typeface="ＭＳ Ｐゴシック" charset="-128"/>
              </a:defRPr>
            </a:lvl1pPr>
            <a:lvl2pPr marL="568325" indent="-228600">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eaLnBrk="0" fontAlgn="base" hangingPunct="0">
              <a:spcBef>
                <a:spcPct val="0"/>
              </a:spcBef>
              <a:spcAft>
                <a:spcPct val="0"/>
              </a:spcAft>
              <a:defRPr sz="2400">
                <a:solidFill>
                  <a:schemeClr val="tx1"/>
                </a:solidFill>
                <a:latin typeface="Arial" charset="0"/>
                <a:ea typeface="ＭＳ Ｐゴシック" charset="-128"/>
              </a:defRPr>
            </a:lvl6pPr>
            <a:lvl7pPr eaLnBrk="0" fontAlgn="base" hangingPunct="0">
              <a:spcBef>
                <a:spcPct val="0"/>
              </a:spcBef>
              <a:spcAft>
                <a:spcPct val="0"/>
              </a:spcAft>
              <a:defRPr sz="2400">
                <a:solidFill>
                  <a:schemeClr val="tx1"/>
                </a:solidFill>
                <a:latin typeface="Arial" charset="0"/>
                <a:ea typeface="ＭＳ Ｐゴシック" charset="-128"/>
              </a:defRPr>
            </a:lvl7pPr>
            <a:lvl8pPr eaLnBrk="0" fontAlgn="base" hangingPunct="0">
              <a:spcBef>
                <a:spcPct val="0"/>
              </a:spcBef>
              <a:spcAft>
                <a:spcPct val="0"/>
              </a:spcAft>
              <a:defRPr sz="2400">
                <a:solidFill>
                  <a:schemeClr val="tx1"/>
                </a:solidFill>
                <a:latin typeface="Arial" charset="0"/>
                <a:ea typeface="ＭＳ Ｐゴシック" charset="-128"/>
              </a:defRPr>
            </a:lvl8pPr>
            <a:lvl9pP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10000"/>
              </a:lnSpc>
              <a:spcBef>
                <a:spcPct val="50000"/>
              </a:spcBef>
            </a:pPr>
            <a:endParaRPr lang="en-US" altLang="x-none" sz="1800" b="1"/>
          </a:p>
          <a:p>
            <a:pPr eaLnBrk="1" hangingPunct="1">
              <a:spcBef>
                <a:spcPct val="50000"/>
              </a:spcBef>
              <a:buFontTx/>
              <a:buChar char="•"/>
            </a:pPr>
            <a:r>
              <a:rPr lang="en-US" altLang="x-none" sz="1800" b="1"/>
              <a:t>More accurate rainfall estimation (10-20% max accumulation error as opposed to 200-300%).  	</a:t>
            </a:r>
          </a:p>
          <a:p>
            <a:pPr lvl="1" eaLnBrk="1" hangingPunct="1">
              <a:spcBef>
                <a:spcPct val="50000"/>
              </a:spcBef>
              <a:buFontTx/>
              <a:buChar char="•"/>
            </a:pPr>
            <a:r>
              <a:rPr lang="en-US" altLang="x-none" sz="1800" b="1"/>
              <a:t>Why? Because we collect information on drop size/shape/concentration and are able to mitigate hail contamination.</a:t>
            </a:r>
          </a:p>
          <a:p>
            <a:pPr lvl="1" eaLnBrk="1" hangingPunct="1">
              <a:spcBef>
                <a:spcPct val="50000"/>
              </a:spcBef>
            </a:pPr>
            <a:endParaRPr lang="en-US" altLang="x-none" sz="1800" b="1"/>
          </a:p>
          <a:p>
            <a:pPr lvl="1" eaLnBrk="1" hangingPunct="1">
              <a:spcBef>
                <a:spcPct val="50000"/>
              </a:spcBef>
            </a:pPr>
            <a:endParaRPr lang="en-US" altLang="x-none" sz="1800" b="1"/>
          </a:p>
          <a:p>
            <a:pPr eaLnBrk="1" hangingPunct="1">
              <a:lnSpc>
                <a:spcPct val="120000"/>
              </a:lnSpc>
              <a:spcBef>
                <a:spcPct val="50000"/>
              </a:spcBef>
              <a:buFontTx/>
              <a:buChar char="•"/>
            </a:pPr>
            <a:r>
              <a:rPr lang="en-US" altLang="x-none" sz="1800" b="1"/>
              <a:t>Identification of precipitation types and discrimination between meteorological and non-meteorological scatterers</a:t>
            </a:r>
          </a:p>
          <a:p>
            <a:pPr eaLnBrk="1" hangingPunct="1">
              <a:lnSpc>
                <a:spcPct val="120000"/>
              </a:lnSpc>
              <a:spcBef>
                <a:spcPct val="50000"/>
              </a:spcBef>
            </a:pPr>
            <a:endParaRPr lang="en-US" altLang="x-none" sz="1800" b="1"/>
          </a:p>
          <a:p>
            <a:pPr eaLnBrk="1" hangingPunct="1">
              <a:spcBef>
                <a:spcPct val="50000"/>
              </a:spcBef>
            </a:pPr>
            <a:endParaRPr lang="en-US" altLang="x-none" sz="1800" b="1"/>
          </a:p>
          <a:p>
            <a:pPr eaLnBrk="1" hangingPunct="1">
              <a:spcBef>
                <a:spcPct val="50000"/>
              </a:spcBef>
              <a:buFontTx/>
              <a:buChar char="•"/>
            </a:pPr>
            <a:r>
              <a:rPr lang="en-US" altLang="x-none" sz="1800" b="1"/>
              <a:t>Improvement in radar data quality:  Self consistent way to calibrate using polarimetric variables</a:t>
            </a:r>
          </a:p>
          <a:p>
            <a:pPr eaLnBrk="1" hangingPunct="1">
              <a:spcBef>
                <a:spcPct val="50000"/>
              </a:spcBef>
              <a:buFontTx/>
              <a:buChar char="•"/>
            </a:pPr>
            <a:endParaRPr lang="en-US" altLang="x-none" sz="1800" b="1"/>
          </a:p>
        </p:txBody>
      </p:sp>
      <p:sp>
        <p:nvSpPr>
          <p:cNvPr id="182275" name="Text Box 3"/>
          <p:cNvSpPr txBox="1">
            <a:spLocks noChangeArrowheads="1"/>
          </p:cNvSpPr>
          <p:nvPr/>
        </p:nvSpPr>
        <p:spPr bwMode="auto">
          <a:xfrm>
            <a:off x="14288" y="203200"/>
            <a:ext cx="90503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altLang="x-none" sz="3200">
                <a:solidFill>
                  <a:schemeClr val="accent2"/>
                </a:solidFill>
              </a:rPr>
              <a:t>Advantages of a Dual-Polarization Radar</a:t>
            </a:r>
          </a:p>
        </p:txBody>
      </p:sp>
      <p:sp>
        <p:nvSpPr>
          <p:cNvPr id="182276" name="Text Box 4"/>
          <p:cNvSpPr txBox="1">
            <a:spLocks noChangeArrowheads="1"/>
          </p:cNvSpPr>
          <p:nvPr/>
        </p:nvSpPr>
        <p:spPr bwMode="auto">
          <a:xfrm>
            <a:off x="373063" y="839788"/>
            <a:ext cx="85328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x-none" sz="1800" b="1">
                <a:solidFill>
                  <a:srgbClr val="FF0000"/>
                </a:solidFill>
              </a:rPr>
              <a:t>Really just a self-consistent way of obtaining a more complete description of the particle types and shapes present in a given volume of space.</a:t>
            </a:r>
          </a:p>
        </p:txBody>
      </p:sp>
      <p:grpSp>
        <p:nvGrpSpPr>
          <p:cNvPr id="182277" name="Group 5"/>
          <p:cNvGrpSpPr>
            <a:grpSpLocks/>
          </p:cNvGrpSpPr>
          <p:nvPr/>
        </p:nvGrpSpPr>
        <p:grpSpPr bwMode="auto">
          <a:xfrm>
            <a:off x="3251200" y="2971800"/>
            <a:ext cx="2590800" cy="876300"/>
            <a:chOff x="3912" y="1864"/>
            <a:chExt cx="1632" cy="552"/>
          </a:xfrm>
        </p:grpSpPr>
        <p:grpSp>
          <p:nvGrpSpPr>
            <p:cNvPr id="182278" name="Group 6"/>
            <p:cNvGrpSpPr>
              <a:grpSpLocks/>
            </p:cNvGrpSpPr>
            <p:nvPr/>
          </p:nvGrpSpPr>
          <p:grpSpPr bwMode="auto">
            <a:xfrm>
              <a:off x="4192" y="2152"/>
              <a:ext cx="928" cy="264"/>
              <a:chOff x="3792" y="1520"/>
              <a:chExt cx="928" cy="264"/>
            </a:xfrm>
          </p:grpSpPr>
          <p:sp>
            <p:nvSpPr>
              <p:cNvPr id="182279" name="Oval 7"/>
              <p:cNvSpPr>
                <a:spLocks noChangeArrowheads="1"/>
              </p:cNvSpPr>
              <p:nvPr/>
            </p:nvSpPr>
            <p:spPr bwMode="auto">
              <a:xfrm>
                <a:off x="3792" y="1592"/>
                <a:ext cx="168" cy="16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2280" name="Oval 8"/>
              <p:cNvSpPr>
                <a:spLocks noChangeArrowheads="1"/>
              </p:cNvSpPr>
              <p:nvPr/>
            </p:nvSpPr>
            <p:spPr bwMode="auto">
              <a:xfrm>
                <a:off x="4392" y="1528"/>
                <a:ext cx="328" cy="2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2281" name="Text Box 9"/>
              <p:cNvSpPr txBox="1">
                <a:spLocks noChangeArrowheads="1"/>
              </p:cNvSpPr>
              <p:nvPr/>
            </p:nvSpPr>
            <p:spPr bwMode="auto">
              <a:xfrm>
                <a:off x="4048" y="1544"/>
                <a:ext cx="3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x-none" sz="1800"/>
                  <a:t>vs</a:t>
                </a:r>
              </a:p>
            </p:txBody>
          </p:sp>
          <p:sp>
            <p:nvSpPr>
              <p:cNvPr id="182282" name="Line 10"/>
              <p:cNvSpPr>
                <a:spLocks noChangeShapeType="1"/>
              </p:cNvSpPr>
              <p:nvPr/>
            </p:nvSpPr>
            <p:spPr bwMode="auto">
              <a:xfrm>
                <a:off x="3872" y="1592"/>
                <a:ext cx="0" cy="1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2283" name="Line 11"/>
              <p:cNvSpPr>
                <a:spLocks noChangeShapeType="1"/>
              </p:cNvSpPr>
              <p:nvPr/>
            </p:nvSpPr>
            <p:spPr bwMode="auto">
              <a:xfrm>
                <a:off x="3792" y="1672"/>
                <a:ext cx="1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2284" name="Line 12"/>
              <p:cNvSpPr>
                <a:spLocks noChangeShapeType="1"/>
              </p:cNvSpPr>
              <p:nvPr/>
            </p:nvSpPr>
            <p:spPr bwMode="auto">
              <a:xfrm>
                <a:off x="4384" y="1648"/>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2285" name="Line 13"/>
              <p:cNvSpPr>
                <a:spLocks noChangeShapeType="1"/>
              </p:cNvSpPr>
              <p:nvPr/>
            </p:nvSpPr>
            <p:spPr bwMode="auto">
              <a:xfrm>
                <a:off x="4552" y="1520"/>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82286" name="Text Box 14"/>
            <p:cNvSpPr txBox="1">
              <a:spLocks noChangeArrowheads="1"/>
            </p:cNvSpPr>
            <p:nvPr/>
          </p:nvSpPr>
          <p:spPr bwMode="auto">
            <a:xfrm>
              <a:off x="3912" y="1864"/>
              <a:ext cx="1632" cy="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x-none" sz="1400"/>
                <a:t>  </a:t>
              </a:r>
              <a:r>
                <a:rPr lang="en-US" altLang="x-none" sz="1400" b="1">
                  <a:solidFill>
                    <a:srgbClr val="FF0000"/>
                  </a:solidFill>
                </a:rPr>
                <a:t>Small ZDR     Large ZDR</a:t>
              </a:r>
            </a:p>
            <a:p>
              <a:pPr eaLnBrk="1" hangingPunct="1">
                <a:lnSpc>
                  <a:spcPct val="40000"/>
                </a:lnSpc>
                <a:spcBef>
                  <a:spcPct val="50000"/>
                </a:spcBef>
              </a:pPr>
              <a:r>
                <a:rPr lang="en-US" altLang="x-none" sz="1400" b="1">
                  <a:solidFill>
                    <a:srgbClr val="FF0000"/>
                  </a:solidFill>
                </a:rPr>
                <a:t>Small drops    Large drops</a:t>
              </a:r>
            </a:p>
          </p:txBody>
        </p:sp>
      </p:grpSp>
      <p:grpSp>
        <p:nvGrpSpPr>
          <p:cNvPr id="182287" name="Group 15"/>
          <p:cNvGrpSpPr>
            <a:grpSpLocks/>
          </p:cNvGrpSpPr>
          <p:nvPr/>
        </p:nvGrpSpPr>
        <p:grpSpPr bwMode="auto">
          <a:xfrm>
            <a:off x="1498600" y="4813300"/>
            <a:ext cx="1905000" cy="762000"/>
            <a:chOff x="4088" y="2656"/>
            <a:chExt cx="1200" cy="480"/>
          </a:xfrm>
        </p:grpSpPr>
        <p:grpSp>
          <p:nvGrpSpPr>
            <p:cNvPr id="182288" name="Group 16"/>
            <p:cNvGrpSpPr>
              <a:grpSpLocks/>
            </p:cNvGrpSpPr>
            <p:nvPr/>
          </p:nvGrpSpPr>
          <p:grpSpPr bwMode="auto">
            <a:xfrm>
              <a:off x="4304" y="2872"/>
              <a:ext cx="928" cy="264"/>
              <a:chOff x="3792" y="1520"/>
              <a:chExt cx="928" cy="264"/>
            </a:xfrm>
          </p:grpSpPr>
          <p:sp>
            <p:nvSpPr>
              <p:cNvPr id="182289" name="Oval 17"/>
              <p:cNvSpPr>
                <a:spLocks noChangeArrowheads="1"/>
              </p:cNvSpPr>
              <p:nvPr/>
            </p:nvSpPr>
            <p:spPr bwMode="auto">
              <a:xfrm>
                <a:off x="3792" y="1592"/>
                <a:ext cx="168" cy="16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2290" name="Oval 18"/>
              <p:cNvSpPr>
                <a:spLocks noChangeArrowheads="1"/>
              </p:cNvSpPr>
              <p:nvPr/>
            </p:nvSpPr>
            <p:spPr bwMode="auto">
              <a:xfrm>
                <a:off x="4392" y="1528"/>
                <a:ext cx="328" cy="2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2291" name="Text Box 19"/>
              <p:cNvSpPr txBox="1">
                <a:spLocks noChangeArrowheads="1"/>
              </p:cNvSpPr>
              <p:nvPr/>
            </p:nvSpPr>
            <p:spPr bwMode="auto">
              <a:xfrm>
                <a:off x="4048" y="1544"/>
                <a:ext cx="3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x-none" sz="1800"/>
                  <a:t>vs</a:t>
                </a:r>
              </a:p>
            </p:txBody>
          </p:sp>
          <p:sp>
            <p:nvSpPr>
              <p:cNvPr id="182292" name="Line 20"/>
              <p:cNvSpPr>
                <a:spLocks noChangeShapeType="1"/>
              </p:cNvSpPr>
              <p:nvPr/>
            </p:nvSpPr>
            <p:spPr bwMode="auto">
              <a:xfrm>
                <a:off x="3872" y="1592"/>
                <a:ext cx="0" cy="1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2293" name="Line 21"/>
              <p:cNvSpPr>
                <a:spLocks noChangeShapeType="1"/>
              </p:cNvSpPr>
              <p:nvPr/>
            </p:nvSpPr>
            <p:spPr bwMode="auto">
              <a:xfrm>
                <a:off x="3792" y="1672"/>
                <a:ext cx="1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2294" name="Line 22"/>
              <p:cNvSpPr>
                <a:spLocks noChangeShapeType="1"/>
              </p:cNvSpPr>
              <p:nvPr/>
            </p:nvSpPr>
            <p:spPr bwMode="auto">
              <a:xfrm>
                <a:off x="4384" y="1648"/>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2295" name="Line 23"/>
              <p:cNvSpPr>
                <a:spLocks noChangeShapeType="1"/>
              </p:cNvSpPr>
              <p:nvPr/>
            </p:nvSpPr>
            <p:spPr bwMode="auto">
              <a:xfrm>
                <a:off x="4552" y="1520"/>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82296" name="Text Box 24"/>
            <p:cNvSpPr txBox="1">
              <a:spLocks noChangeArrowheads="1"/>
            </p:cNvSpPr>
            <p:nvPr/>
          </p:nvSpPr>
          <p:spPr bwMode="auto">
            <a:xfrm>
              <a:off x="4088" y="2656"/>
              <a:ext cx="12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x-none" sz="1800"/>
                <a:t>   </a:t>
              </a:r>
              <a:r>
                <a:rPr lang="en-US" altLang="x-none" sz="1600" b="1">
                  <a:solidFill>
                    <a:srgbClr val="FF0000"/>
                  </a:solidFill>
                </a:rPr>
                <a:t>Hail            Rain</a:t>
              </a:r>
            </a:p>
          </p:txBody>
        </p:sp>
      </p:grpSp>
      <p:grpSp>
        <p:nvGrpSpPr>
          <p:cNvPr id="182297" name="Group 25"/>
          <p:cNvGrpSpPr>
            <a:grpSpLocks/>
          </p:cNvGrpSpPr>
          <p:nvPr/>
        </p:nvGrpSpPr>
        <p:grpSpPr bwMode="auto">
          <a:xfrm>
            <a:off x="4813300" y="4800600"/>
            <a:ext cx="2463800" cy="787400"/>
            <a:chOff x="3256" y="2976"/>
            <a:chExt cx="1552" cy="496"/>
          </a:xfrm>
        </p:grpSpPr>
        <p:grpSp>
          <p:nvGrpSpPr>
            <p:cNvPr id="182298" name="Group 26"/>
            <p:cNvGrpSpPr>
              <a:grpSpLocks/>
            </p:cNvGrpSpPr>
            <p:nvPr/>
          </p:nvGrpSpPr>
          <p:grpSpPr bwMode="auto">
            <a:xfrm>
              <a:off x="3296" y="3192"/>
              <a:ext cx="544" cy="280"/>
              <a:chOff x="3664" y="3152"/>
              <a:chExt cx="544" cy="328"/>
            </a:xfrm>
          </p:grpSpPr>
          <p:grpSp>
            <p:nvGrpSpPr>
              <p:cNvPr id="182299" name="Group 27"/>
              <p:cNvGrpSpPr>
                <a:grpSpLocks/>
              </p:cNvGrpSpPr>
              <p:nvPr/>
            </p:nvGrpSpPr>
            <p:grpSpPr bwMode="auto">
              <a:xfrm>
                <a:off x="3664" y="3152"/>
                <a:ext cx="544" cy="328"/>
                <a:chOff x="4176" y="3160"/>
                <a:chExt cx="544" cy="328"/>
              </a:xfrm>
            </p:grpSpPr>
            <p:sp>
              <p:nvSpPr>
                <p:cNvPr id="182300" name="Oval 28"/>
                <p:cNvSpPr>
                  <a:spLocks noChangeArrowheads="1"/>
                </p:cNvSpPr>
                <p:nvPr/>
              </p:nvSpPr>
              <p:spPr bwMode="auto">
                <a:xfrm>
                  <a:off x="4176" y="3160"/>
                  <a:ext cx="544" cy="328"/>
                </a:xfrm>
                <a:prstGeom prst="ellipse">
                  <a:avLst/>
                </a:prstGeom>
                <a:solidFill>
                  <a:schemeClr val="accent1">
                    <a:alpha val="98000"/>
                  </a:scheme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82301" name="Picture 29" descr="MCAN00487_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8" y="3164"/>
                  <a:ext cx="455" cy="296"/>
                </a:xfrm>
                <a:prstGeom prst="rect">
                  <a:avLst/>
                </a:prstGeom>
                <a:noFill/>
                <a:extLst>
                  <a:ext uri="{909E8E84-426E-40DD-AFC4-6F175D3DCCD1}">
                    <a14:hiddenFill xmlns:a14="http://schemas.microsoft.com/office/drawing/2010/main">
                      <a:solidFill>
                        <a:srgbClr val="FFFFFF"/>
                      </a:solidFill>
                    </a14:hiddenFill>
                  </a:ext>
                </a:extLst>
              </p:spPr>
            </p:pic>
          </p:grpSp>
          <p:sp>
            <p:nvSpPr>
              <p:cNvPr id="182302" name="Line 30"/>
              <p:cNvSpPr>
                <a:spLocks noChangeShapeType="1"/>
              </p:cNvSpPr>
              <p:nvPr/>
            </p:nvSpPr>
            <p:spPr bwMode="auto">
              <a:xfrm flipH="1">
                <a:off x="3928" y="3152"/>
                <a:ext cx="8" cy="3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2303" name="Line 31"/>
              <p:cNvSpPr>
                <a:spLocks noChangeShapeType="1"/>
              </p:cNvSpPr>
              <p:nvPr/>
            </p:nvSpPr>
            <p:spPr bwMode="auto">
              <a:xfrm>
                <a:off x="3664" y="3312"/>
                <a:ext cx="5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82304" name="Group 32"/>
            <p:cNvGrpSpPr>
              <a:grpSpLocks/>
            </p:cNvGrpSpPr>
            <p:nvPr/>
          </p:nvGrpSpPr>
          <p:grpSpPr bwMode="auto">
            <a:xfrm>
              <a:off x="4432" y="3208"/>
              <a:ext cx="240" cy="200"/>
              <a:chOff x="4432" y="3208"/>
              <a:chExt cx="240" cy="200"/>
            </a:xfrm>
          </p:grpSpPr>
          <p:sp>
            <p:nvSpPr>
              <p:cNvPr id="182305" name="Oval 33"/>
              <p:cNvSpPr>
                <a:spLocks noChangeArrowheads="1"/>
              </p:cNvSpPr>
              <p:nvPr/>
            </p:nvSpPr>
            <p:spPr bwMode="auto">
              <a:xfrm>
                <a:off x="4432" y="3208"/>
                <a:ext cx="240" cy="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2306" name="Line 34"/>
              <p:cNvSpPr>
                <a:spLocks noChangeShapeType="1"/>
              </p:cNvSpPr>
              <p:nvPr/>
            </p:nvSpPr>
            <p:spPr bwMode="auto">
              <a:xfrm>
                <a:off x="4552" y="320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2307" name="Line 35"/>
              <p:cNvSpPr>
                <a:spLocks noChangeShapeType="1"/>
              </p:cNvSpPr>
              <p:nvPr/>
            </p:nvSpPr>
            <p:spPr bwMode="auto">
              <a:xfrm>
                <a:off x="4432" y="3312"/>
                <a:ext cx="23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82308" name="Text Box 36"/>
            <p:cNvSpPr txBox="1">
              <a:spLocks noChangeArrowheads="1"/>
            </p:cNvSpPr>
            <p:nvPr/>
          </p:nvSpPr>
          <p:spPr bwMode="auto">
            <a:xfrm>
              <a:off x="4000" y="3192"/>
              <a:ext cx="3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x-none" sz="1800"/>
                <a:t>vs</a:t>
              </a:r>
            </a:p>
          </p:txBody>
        </p:sp>
        <p:sp>
          <p:nvSpPr>
            <p:cNvPr id="182309" name="Text Box 37"/>
            <p:cNvSpPr txBox="1">
              <a:spLocks noChangeArrowheads="1"/>
            </p:cNvSpPr>
            <p:nvPr/>
          </p:nvSpPr>
          <p:spPr bwMode="auto">
            <a:xfrm>
              <a:off x="3256" y="2976"/>
              <a:ext cx="7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x-none" sz="1800" b="1">
                  <a:solidFill>
                    <a:srgbClr val="FF0000"/>
                  </a:solidFill>
                </a:rPr>
                <a:t>Insects</a:t>
              </a:r>
            </a:p>
          </p:txBody>
        </p:sp>
        <p:sp>
          <p:nvSpPr>
            <p:cNvPr id="182310" name="Text Box 38"/>
            <p:cNvSpPr txBox="1">
              <a:spLocks noChangeArrowheads="1"/>
            </p:cNvSpPr>
            <p:nvPr/>
          </p:nvSpPr>
          <p:spPr bwMode="auto">
            <a:xfrm>
              <a:off x="4328" y="2984"/>
              <a:ext cx="4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x-none" sz="1800" b="1">
                  <a:solidFill>
                    <a:srgbClr val="FF0000"/>
                  </a:solidFill>
                </a:rPr>
                <a:t>Rain</a:t>
              </a:r>
            </a:p>
          </p:txBody>
        </p:sp>
      </p:grpSp>
      <p:sp>
        <p:nvSpPr>
          <p:cNvPr id="182311" name="Text Box 39"/>
          <p:cNvSpPr txBox="1">
            <a:spLocks noChangeArrowheads="1"/>
          </p:cNvSpPr>
          <p:nvPr/>
        </p:nvSpPr>
        <p:spPr bwMode="auto">
          <a:xfrm>
            <a:off x="609600" y="3251200"/>
            <a:ext cx="2540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altLang="x-none" sz="1800" b="1"/>
              <a:t>Mitigates the multiple Z-R issues!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5"/>
          <p:cNvSpPr>
            <a:spLocks noGrp="1" noChangeArrowheads="1"/>
          </p:cNvSpPr>
          <p:nvPr>
            <p:ph type="title" idx="4294967295"/>
          </p:nvPr>
        </p:nvSpPr>
        <p:spPr/>
        <p:txBody>
          <a:bodyPr/>
          <a:lstStyle/>
          <a:p>
            <a:r>
              <a:rPr lang="en-US" altLang="x-none"/>
              <a:t>The Radar “Bright” Band</a:t>
            </a:r>
          </a:p>
        </p:txBody>
      </p:sp>
      <p:pic>
        <p:nvPicPr>
          <p:cNvPr id="194563" name="Picture 6" descr="bb_x_uh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71600"/>
            <a:ext cx="4075113"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profiler_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38450"/>
            <a:ext cx="514350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177155" name="Picture 3" descr="Fig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819400"/>
            <a:ext cx="2195513" cy="3581400"/>
          </a:xfrm>
          <a:prstGeom prst="rect">
            <a:avLst/>
          </a:prstGeom>
          <a:noFill/>
          <a:extLst>
            <a:ext uri="{909E8E84-426E-40DD-AFC4-6F175D3DCCD1}">
              <a14:hiddenFill xmlns:a14="http://schemas.microsoft.com/office/drawing/2010/main">
                <a:solidFill>
                  <a:srgbClr val="FFFFFF"/>
                </a:solidFill>
              </a14:hiddenFill>
            </a:ext>
          </a:extLst>
        </p:spPr>
      </p:pic>
      <p:sp>
        <p:nvSpPr>
          <p:cNvPr id="177156" name="Text Box 4"/>
          <p:cNvSpPr txBox="1">
            <a:spLocks noChangeArrowheads="1"/>
          </p:cNvSpPr>
          <p:nvPr/>
        </p:nvSpPr>
        <p:spPr bwMode="auto">
          <a:xfrm>
            <a:off x="228600" y="1130300"/>
            <a:ext cx="75596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x-none">
                <a:solidFill>
                  <a:schemeClr val="bg1"/>
                </a:solidFill>
                <a:latin typeface="Times New Roman" charset="0"/>
              </a:rPr>
              <a:t>The wind profiler is a ground based array of multiple beam </a:t>
            </a:r>
            <a:r>
              <a:rPr lang="en-US" altLang="x-none" b="1" i="1">
                <a:solidFill>
                  <a:schemeClr val="bg1"/>
                </a:solidFill>
                <a:latin typeface="Times New Roman" charset="0"/>
              </a:rPr>
              <a:t>Doppler radar units</a:t>
            </a:r>
            <a:r>
              <a:rPr lang="en-US" altLang="x-none">
                <a:solidFill>
                  <a:schemeClr val="bg1"/>
                </a:solidFill>
                <a:latin typeface="Times New Roman" charset="0"/>
              </a:rPr>
              <a:t> which measures and displays wind information up to an altitude of 16 km. This instrument is generally used to detect low level </a:t>
            </a:r>
            <a:r>
              <a:rPr lang="en-US" altLang="x-none" b="1" i="1">
                <a:solidFill>
                  <a:schemeClr val="bg1"/>
                </a:solidFill>
                <a:latin typeface="Times New Roman" charset="0"/>
              </a:rPr>
              <a:t>wind shear</a:t>
            </a:r>
            <a:r>
              <a:rPr lang="en-US" altLang="x-none">
                <a:solidFill>
                  <a:schemeClr val="bg1"/>
                </a:solidFill>
                <a:latin typeface="Times New Roman" charset="0"/>
              </a:rPr>
              <a:t>. </a:t>
            </a:r>
          </a:p>
          <a:p>
            <a:pPr eaLnBrk="1" hangingPunct="1"/>
            <a:endParaRPr lang="en-US" altLang="x-none">
              <a:solidFill>
                <a:schemeClr val="bg1"/>
              </a:solidFill>
              <a:latin typeface="Times New Roman" charset="0"/>
            </a:endParaRPr>
          </a:p>
        </p:txBody>
      </p:sp>
      <p:sp>
        <p:nvSpPr>
          <p:cNvPr id="177157" name="Text Box 5"/>
          <p:cNvSpPr txBox="1">
            <a:spLocks noChangeArrowheads="1"/>
          </p:cNvSpPr>
          <p:nvPr/>
        </p:nvSpPr>
        <p:spPr bwMode="auto">
          <a:xfrm>
            <a:off x="304800" y="422275"/>
            <a:ext cx="26289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altLang="x-none" sz="2800" b="1" i="1">
                <a:solidFill>
                  <a:srgbClr val="FFFF00"/>
                </a:solidFill>
                <a:latin typeface="Apple Casual" charset="0"/>
              </a:rPr>
              <a:t>WIND PROFILER</a:t>
            </a:r>
          </a:p>
          <a:p>
            <a:pPr eaLnBrk="1" hangingPunct="1"/>
            <a:endParaRPr lang="en-US" altLang="x-none" sz="2800" b="1" i="1">
              <a:solidFill>
                <a:srgbClr val="FFFF00"/>
              </a:solidFill>
              <a:latin typeface="Apple Casu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pple Casu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1592</TotalTime>
  <Words>3248</Words>
  <Application>Microsoft Macintosh PowerPoint</Application>
  <PresentationFormat>On-screen Show (4:3)</PresentationFormat>
  <Paragraphs>595</Paragraphs>
  <Slides>75</Slides>
  <Notes>67</Notes>
  <HiddenSlides>0</HiddenSlides>
  <MMClips>3</MMClips>
  <ScaleCrop>false</ScaleCrop>
  <HeadingPairs>
    <vt:vector size="8" baseType="variant">
      <vt:variant>
        <vt:lpstr>Fonts Used</vt:lpstr>
      </vt:variant>
      <vt:variant>
        <vt:i4>23</vt:i4>
      </vt:variant>
      <vt:variant>
        <vt:lpstr>Theme</vt:lpstr>
      </vt:variant>
      <vt:variant>
        <vt:i4>1</vt:i4>
      </vt:variant>
      <vt:variant>
        <vt:lpstr>Embedded OLE Servers</vt:lpstr>
      </vt:variant>
      <vt:variant>
        <vt:i4>2</vt:i4>
      </vt:variant>
      <vt:variant>
        <vt:lpstr>Slide Titles</vt:lpstr>
      </vt:variant>
      <vt:variant>
        <vt:i4>75</vt:i4>
      </vt:variant>
    </vt:vector>
  </HeadingPairs>
  <TitlesOfParts>
    <vt:vector size="101" baseType="lpstr">
      <vt:lpstr>Arial</vt:lpstr>
      <vt:lpstr>ＭＳ Ｐゴシック</vt:lpstr>
      <vt:lpstr>Apple Casual</vt:lpstr>
      <vt:lpstr>Times New Roman</vt:lpstr>
      <vt:lpstr>Math A</vt:lpstr>
      <vt:lpstr>Symbol</vt:lpstr>
      <vt:lpstr>AvantGarde Md BT Medium</vt:lpstr>
      <vt:lpstr>BernhardMod BT Bold</vt:lpstr>
      <vt:lpstr>CopprplGoth Bd BT Bold</vt:lpstr>
      <vt:lpstr>Comic Sans MS</vt:lpstr>
      <vt:lpstr>OzHandicraft BT Roman</vt:lpstr>
      <vt:lpstr>Charlesworth Bold</vt:lpstr>
      <vt:lpstr>AvantGarde Bk BT Book</vt:lpstr>
      <vt:lpstr>Serifa BT Roman</vt:lpstr>
      <vt:lpstr>Humanst521 BT Roman</vt:lpstr>
      <vt:lpstr>Courier New</vt:lpstr>
      <vt:lpstr>Courier New Bold</vt:lpstr>
      <vt:lpstr>Gill Sans Ultra Bold Condensed</vt:lpstr>
      <vt:lpstr>ZapfEllipt BT Roman</vt:lpstr>
      <vt:lpstr>Berlin Sans FB</vt:lpstr>
      <vt:lpstr>Comic Sans MS Bold</vt:lpstr>
      <vt:lpstr>Lucida Grande</vt:lpstr>
      <vt:lpstr>Wingdings</vt:lpstr>
      <vt:lpstr>Blank Presentation</vt:lpstr>
      <vt:lpstr>MathType 5.0 Equation</vt:lpstr>
      <vt:lpstr>Ulead PhotoImpact Image</vt:lpstr>
      <vt:lpstr>Radar Meteorology</vt:lpstr>
      <vt:lpstr>Definitions</vt:lpstr>
      <vt:lpstr>NEXRAD RADAR</vt:lpstr>
      <vt:lpstr>NEXRAD RADAR</vt:lpstr>
      <vt:lpstr>More Definitions: NEXRAD and WSR-88D</vt:lpstr>
      <vt:lpstr>Precipitation Estimation using the Z-R Relationship</vt:lpstr>
      <vt:lpstr>Radar Bright Band: Strong Scattering from Melting Hydrometeors</vt:lpstr>
      <vt:lpstr>The Radar “Bright” Band</vt:lpstr>
      <vt:lpstr>PowerPoint Presentation</vt:lpstr>
      <vt:lpstr>Clear-Air Wind Profilers</vt:lpstr>
      <vt:lpstr>PowerPoint Presentation</vt:lpstr>
      <vt:lpstr>Radar Frequency Bands</vt:lpstr>
      <vt:lpstr>Pulse Lengths for WSR-88D Radar [Weather Surveillance Radar, 1988, Doppler]</vt:lpstr>
      <vt:lpstr>Introduction to Meteorological Radar</vt:lpstr>
      <vt:lpstr>PowerPoint Presentation</vt:lpstr>
      <vt:lpstr>Zenith Microwave Transmittance: Cloud Free Atmospheres</vt:lpstr>
      <vt:lpstr>Scattering and Absorption by Particles</vt:lpstr>
      <vt:lpstr>Mie Radar Backscatter Efficiency for Water and Ice Spheres</vt:lpstr>
      <vt:lpstr>Rayleigh Scattering Phase Function: Angular Distribution of Light Scattered by a Dipole</vt:lpstr>
      <vt:lpstr>Example: June 27, 2008, Omaha Nebraska.</vt:lpstr>
      <vt:lpstr>NEXRAD Radar in Omaha Nebraska, 27 June 2008.</vt:lpstr>
      <vt:lpstr>PowerPoint Presentation</vt:lpstr>
      <vt:lpstr>PowerPoint Presentation</vt:lpstr>
      <vt:lpstr>NEX RAD SITES IN THE U.S.</vt:lpstr>
      <vt:lpstr>PowerPoint Presentation</vt:lpstr>
      <vt:lpstr>PowerPoint Presentation</vt:lpstr>
      <vt:lpstr>PowerPoint Presentation</vt:lpstr>
      <vt:lpstr>PowerPoint Presentation</vt:lpstr>
      <vt:lpstr>PowerPoint Presentation</vt:lpstr>
      <vt:lpstr>RADAR Echolocation (RADAR ~ RAdio Detection And Ranging) “Microwave Echo-Location”</vt:lpstr>
      <vt:lpstr>PowerPoint Presentation</vt:lpstr>
      <vt:lpstr>Target Spatial Orientation</vt:lpstr>
      <vt:lpstr>Example: Weather Echoes</vt:lpstr>
      <vt:lpstr>Echo versus Range (range profile)</vt:lpstr>
      <vt:lpstr>Why Radar Can't (Usually) See Tornadoes</vt:lpstr>
      <vt:lpstr>PowerPoint Presentation</vt:lpstr>
      <vt:lpstr>Antennas</vt:lpstr>
      <vt:lpstr>Antenna Beamwidth</vt:lpstr>
      <vt:lpstr>Object Size </vt:lpstr>
      <vt:lpstr>Understanding and Interpreting NWS WSR-88D Doppler Radar</vt:lpstr>
      <vt:lpstr>Quick Overview</vt:lpstr>
      <vt:lpstr>How Doppler Works</vt:lpstr>
      <vt:lpstr>Scan Patterns</vt:lpstr>
      <vt:lpstr>Ground Clutter</vt:lpstr>
      <vt:lpstr>Beam Spreading</vt:lpstr>
      <vt:lpstr>Beam Height vs. Distance</vt:lpstr>
      <vt:lpstr>Products Available</vt:lpstr>
      <vt:lpstr>Reflectivity Images</vt:lpstr>
      <vt:lpstr>Reflectivity Images</vt:lpstr>
      <vt:lpstr>Base vs  Composite Reflectivity</vt:lpstr>
      <vt:lpstr>Velocity Imagery</vt:lpstr>
      <vt:lpstr>Storm Relative Motion</vt:lpstr>
      <vt:lpstr>Examples of Velocity Images</vt:lpstr>
      <vt:lpstr>How to read the intensity scale</vt:lpstr>
      <vt:lpstr>Hail Detection</vt:lpstr>
      <vt:lpstr>PowerPoint Presentation</vt:lpstr>
      <vt:lpstr>Vertically Integrated Liquid (VIL)</vt:lpstr>
      <vt:lpstr>The Hail Spike</vt:lpstr>
      <vt:lpstr>Echo Tops</vt:lpstr>
      <vt:lpstr>Precipitation Estimates</vt:lpstr>
      <vt:lpstr>PowerPoint Presentation</vt:lpstr>
      <vt:lpstr>Doppler Precipitation Estimate</vt:lpstr>
      <vt:lpstr>Radar Loops</vt:lpstr>
      <vt:lpstr>A few examples</vt:lpstr>
      <vt:lpstr>Bow Echoes</vt:lpstr>
      <vt:lpstr>Small Scale Outflow Boundaries</vt:lpstr>
      <vt:lpstr>Sun Spike</vt:lpstr>
      <vt:lpstr>Radar Ornithology: The study of birds</vt:lpstr>
      <vt:lpstr>Where to find radar imagery</vt:lpstr>
      <vt:lpstr>R.I.D.G.E. &amp; Severe Weather</vt:lpstr>
      <vt:lpstr>Where to find radar imagery, continued</vt:lpstr>
      <vt:lpstr>What Next for NEXRAD? WSRP-2010D </vt:lpstr>
      <vt:lpstr>PowerPoint Presentation</vt:lpstr>
      <vt:lpstr>PowerPoint Presentation</vt:lpstr>
      <vt:lpstr>PowerPoint Presentation</vt:lpstr>
    </vt:vector>
  </TitlesOfParts>
  <Company>Desert Research Institute</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 Arnott</dc:creator>
  <cp:lastModifiedBy>William P Arnott</cp:lastModifiedBy>
  <cp:revision>42</cp:revision>
  <dcterms:created xsi:type="dcterms:W3CDTF">2009-03-10T04:05:22Z</dcterms:created>
  <dcterms:modified xsi:type="dcterms:W3CDTF">2017-02-22T06:07:49Z</dcterms:modified>
</cp:coreProperties>
</file>