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7" r:id="rId9"/>
    <p:sldId id="273" r:id="rId10"/>
    <p:sldId id="265" r:id="rId11"/>
    <p:sldId id="272" r:id="rId12"/>
    <p:sldId id="268" r:id="rId13"/>
    <p:sldId id="269" r:id="rId14"/>
    <p:sldId id="270" r:id="rId15"/>
    <p:sldId id="266" r:id="rId16"/>
    <p:sldId id="261" r:id="rId17"/>
    <p:sldId id="262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25B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64" d="100"/>
          <a:sy n="64" d="100"/>
        </p:scale>
        <p:origin x="-112" y="-2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x-non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x-none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x-non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4464C0-FFAA-EA47-B288-5017189B6007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8DF55-9FF3-EC49-9515-D01522A1E501}" type="slidenum">
              <a:rPr lang="en-US" altLang="x-none"/>
              <a:pPr/>
              <a:t>1</a:t>
            </a:fld>
            <a:endParaRPr lang="en-US" altLang="x-none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82F87-E87C-FE4F-A8AF-6AEBD6D19EAF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23900" indent="-277813"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14425" indent="-222250"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60513" indent="-223838"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06600" indent="-223838"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63800" indent="-223838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21000" indent="-223838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78200" indent="-223838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35400" indent="-223838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E03FF4AD-89FC-3B41-8C0F-33B7939D673E}" type="slidenum">
              <a:rPr lang="en-US" altLang="x-none" sz="1200"/>
              <a:pPr algn="r"/>
              <a:t>16</a:t>
            </a:fld>
            <a:endParaRPr lang="en-US" altLang="x-none" sz="1200"/>
          </a:p>
        </p:txBody>
      </p:sp>
      <p:sp>
        <p:nvSpPr>
          <p:cNvPr id="1331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4" rIns="91428" bIns="45714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4BAE-A6ED-8347-900A-178F4E19F098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23900" indent="-277813"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14425" indent="-222250"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60513" indent="-223838"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06600" indent="-223838"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63800" indent="-223838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21000" indent="-223838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78200" indent="-223838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35400" indent="-223838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26D213F4-1E41-0C4A-8DF7-422F5178F532}" type="slidenum">
              <a:rPr lang="en-US" altLang="x-none" sz="1200"/>
              <a:pPr algn="r"/>
              <a:t>17</a:t>
            </a:fld>
            <a:endParaRPr lang="en-US" altLang="x-none" sz="1200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4" rIns="91428" bIns="45714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083F3-93F7-8A44-8710-C3F1247D5792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51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F4B62-6B81-D744-AF6D-CEDD7987C4BE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71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E2333-AA5A-F344-B77A-6812F0465B15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92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9B452-826A-0846-A15A-924486140CEB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112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2774A-86CF-1A48-8745-CF5EAA171F96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C6E36-2EB7-4247-92AD-DD0A1EF9AFF8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424AF-4F6F-8946-B36C-21981661EAA9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2457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65997-9209-8344-B0B9-6F968283CB9A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4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0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0"/>
            <a:ext cx="1971675" cy="617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5762625" cy="617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2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3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9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1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63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82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7829550" y="6613525"/>
            <a:ext cx="1314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 sz="1000">
                <a:solidFill>
                  <a:schemeClr val="hlink"/>
                </a:solidFill>
              </a:rPr>
              <a:t>pat arnott, atms 360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29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762000"/>
          </a:xfrm>
        </p:spPr>
        <p:txBody>
          <a:bodyPr anchor="ctr"/>
          <a:lstStyle/>
          <a:p>
            <a:r>
              <a:rPr lang="en-US" altLang="x-none" sz="2400" b="1"/>
              <a:t>Radar: The Quickest Path to dbZ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2000" y="685800"/>
            <a:ext cx="77930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 altLang="x-none"/>
              <a:t>Absorption, scattering and extinction cross sections.</a:t>
            </a:r>
            <a:br>
              <a:rPr lang="en-US" altLang="x-none"/>
            </a:br>
            <a:endParaRPr lang="en-US" altLang="x-none"/>
          </a:p>
          <a:p>
            <a:pPr>
              <a:buFont typeface="Arial" charset="0"/>
              <a:buAutoNum type="arabicPeriod"/>
            </a:pPr>
            <a:r>
              <a:rPr lang="en-US" altLang="x-none"/>
              <a:t>Backscattering cross section.</a:t>
            </a:r>
            <a:br>
              <a:rPr lang="en-US" altLang="x-none"/>
            </a:br>
            <a:endParaRPr lang="en-US" altLang="x-none"/>
          </a:p>
          <a:p>
            <a:pPr>
              <a:buFont typeface="Arial" charset="0"/>
              <a:buAutoNum type="arabicPeriod"/>
            </a:pPr>
            <a:r>
              <a:rPr lang="en-US" altLang="x-none"/>
              <a:t>Cross section in the Rayleigh limit (particle diameter  is much smaller than the wavelength of the radiation.)</a:t>
            </a:r>
            <a:br>
              <a:rPr lang="en-US" altLang="x-none"/>
            </a:br>
            <a:endParaRPr lang="en-US" altLang="x-none"/>
          </a:p>
          <a:p>
            <a:pPr>
              <a:buFont typeface="Arial" charset="0"/>
              <a:buAutoNum type="arabicPeriod"/>
            </a:pPr>
            <a:r>
              <a:rPr lang="en-US" altLang="x-none"/>
              <a:t>Radar cross section for a particle in the Rayleigh limit.</a:t>
            </a:r>
            <a:br>
              <a:rPr lang="en-US" altLang="x-none"/>
            </a:br>
            <a:endParaRPr lang="en-US" altLang="x-none"/>
          </a:p>
          <a:p>
            <a:pPr>
              <a:buFont typeface="Arial" charset="0"/>
              <a:buAutoNum type="arabicPeriod"/>
            </a:pPr>
            <a:r>
              <a:rPr lang="en-US" altLang="x-none"/>
              <a:t>Radar cross section for N particles in the Rayleigh limit.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5638800"/>
            <a:ext cx="8382000" cy="87947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/>
              <a:t>Note: Key results are circled by a red box like this.  The homework assignment is also given by a red box.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609600"/>
          </a:xfrm>
        </p:spPr>
        <p:txBody>
          <a:bodyPr/>
          <a:lstStyle/>
          <a:p>
            <a:r>
              <a:rPr lang="en-US" altLang="x-none"/>
              <a:t>Radar Theory Part 3: Rainfall Rate Estimate From Radar</a:t>
            </a:r>
          </a:p>
        </p:txBody>
      </p:sp>
      <p:pic>
        <p:nvPicPr>
          <p:cNvPr id="19463" name="Picture 7" descr="rainfall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313613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81000" y="4724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x-none" sz="2000"/>
              <a:t>Definition of rainfall rate and what happens after rain hits the surface. Rainfall rate depends on the mass of water droplets and their fall speed.</a:t>
            </a:r>
          </a:p>
        </p:txBody>
      </p:sp>
      <p:pic>
        <p:nvPicPr>
          <p:cNvPr id="19468" name="Picture 12" descr="r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10200"/>
            <a:ext cx="3048000" cy="129222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 b="1"/>
              <a:t>Rainfall Rate Analogy</a:t>
            </a:r>
          </a:p>
        </p:txBody>
      </p:sp>
      <p:pic>
        <p:nvPicPr>
          <p:cNvPr id="31748" name="Picture 4" descr="967726-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556125" y="1876425"/>
            <a:ext cx="387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Falling rain: Coffee is being</a:t>
            </a:r>
          </a:p>
          <a:p>
            <a:r>
              <a:rPr lang="en-US" altLang="x-none"/>
              <a:t>poured at some rate.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3124200" y="2133600"/>
            <a:ext cx="1447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4343400" y="3429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4419600" y="5105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800600" y="3505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327525" y="4086225"/>
            <a:ext cx="28860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Height of coffee = H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860425" y="5857875"/>
            <a:ext cx="7885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Rainfall Rate = Height of Coffee / time elapsed pouring it.</a:t>
            </a:r>
          </a:p>
          <a:p>
            <a:r>
              <a:rPr lang="en-US" altLang="x-none"/>
              <a:t>Rainfall Rate = dH / dt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/>
              <a:t>Rain Drop Fall Speed</a:t>
            </a:r>
          </a:p>
        </p:txBody>
      </p:sp>
      <p:pic>
        <p:nvPicPr>
          <p:cNvPr id="27652" name="Picture 4" descr="rainFallsp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066800"/>
            <a:ext cx="9140825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solidFill>
                  <a:srgbClr val="FFFF00"/>
                </a:solidFill>
              </a:rPr>
              <a:t>Rain Drop Fall Speed: A balance of Forces, Drag and Gravity</a:t>
            </a:r>
          </a:p>
        </p:txBody>
      </p:sp>
      <p:pic>
        <p:nvPicPr>
          <p:cNvPr id="28677" name="Picture 5" descr="rainFallspe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90600"/>
            <a:ext cx="9140825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rain-drop-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00600"/>
            <a:ext cx="22987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ainFallspe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460375"/>
            <a:ext cx="4725987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457200"/>
          </a:xfrm>
        </p:spPr>
        <p:txBody>
          <a:bodyPr/>
          <a:lstStyle/>
          <a:p>
            <a:r>
              <a:rPr lang="en-US" altLang="x-none" sz="2000" b="1">
                <a:solidFill>
                  <a:srgbClr val="FFFF00"/>
                </a:solidFill>
              </a:rPr>
              <a:t>Fall Speed Is a Function of Size: Note the Shape in Terminal Flow</a:t>
            </a:r>
          </a:p>
        </p:txBody>
      </p:sp>
      <p:pic>
        <p:nvPicPr>
          <p:cNvPr id="29701" name="Picture 5" descr="386489900_98bfea3a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413000" cy="45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rainFallspee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1828800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rainFallspee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4113213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9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1828800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1346200" cy="1711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contourW="127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>
                        <a:alpha val="56000"/>
                      </a:srgbClr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charset="0"/>
                <a:ea typeface="Impact" charset="0"/>
                <a:cs typeface="Impact" charset="0"/>
              </a:rPr>
              <a:t>Ugggh!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>
                        <a:alpha val="56000"/>
                      </a:srgbClr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charset="0"/>
                <a:ea typeface="Impact" charset="0"/>
                <a:cs typeface="Impact" charset="0"/>
              </a:rPr>
              <a:t>NOT!!!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609600"/>
          </a:xfrm>
        </p:spPr>
        <p:txBody>
          <a:bodyPr/>
          <a:lstStyle/>
          <a:p>
            <a:r>
              <a:rPr lang="en-US" altLang="x-none"/>
              <a:t>Radar Theory Part 3: Rainfall Rate Estimate From Radar</a:t>
            </a:r>
          </a:p>
        </p:txBody>
      </p:sp>
      <p:pic>
        <p:nvPicPr>
          <p:cNvPr id="20483" name="Picture 3" descr="radartheor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683625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6200" y="2819400"/>
            <a:ext cx="6019800" cy="1905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6200" y="2133600"/>
            <a:ext cx="5638800" cy="5334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6" name="Picture 6" descr="rainfallR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4822825"/>
            <a:ext cx="3656012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248400" y="2300288"/>
            <a:ext cx="2667000" cy="4329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/>
              <a:t>This is one relationship used to get rainfall rate (depth / time) from radar.  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Problem: People have developed many such relationships! Which is correct, if any?????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 txBox="1">
            <a:spLocks noGrp="1"/>
          </p:cNvSpPr>
          <p:nvPr/>
        </p:nvSpPr>
        <p:spPr bwMode="auto">
          <a:xfrm>
            <a:off x="0" y="6553200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/>
              <a:t>W. P. Arnott, AAAR tutorial, Sept. 2007</a:t>
            </a:r>
          </a:p>
        </p:txBody>
      </p:sp>
      <p:sp>
        <p:nvSpPr>
          <p:cNvPr id="12291" name="Slide Number Placeholder 4"/>
          <p:cNvSpPr txBox="1">
            <a:spLocks noGrp="1"/>
          </p:cNvSpPr>
          <p:nvPr/>
        </p:nvSpPr>
        <p:spPr bwMode="auto">
          <a:xfrm>
            <a:off x="8196263" y="6477000"/>
            <a:ext cx="947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D9756862-801D-DE4F-8167-4C13AFE1F4D0}" type="slidenum">
              <a:rPr lang="en-US" altLang="x-none" sz="1400"/>
              <a:pPr algn="r"/>
              <a:t>16</a:t>
            </a:fld>
            <a:endParaRPr lang="en-US" altLang="x-none" sz="14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5413"/>
            <a:ext cx="7772400" cy="609600"/>
          </a:xfrm>
        </p:spPr>
        <p:txBody>
          <a:bodyPr/>
          <a:lstStyle/>
          <a:p>
            <a:r>
              <a:rPr lang="en-US" altLang="x-none" b="1" i="1"/>
              <a:t>Definitions:  Optical Coefficients for Particles</a:t>
            </a:r>
          </a:p>
        </p:txBody>
      </p:sp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392113" y="846138"/>
            <a:ext cx="4032250" cy="1892300"/>
            <a:chOff x="1481" y="726"/>
            <a:chExt cx="2540" cy="1192"/>
          </a:xfrm>
        </p:grpSpPr>
        <p:graphicFrame>
          <p:nvGraphicFramePr>
            <p:cNvPr id="12294" name="Object 7"/>
            <p:cNvGraphicFramePr>
              <a:graphicFrameLocks noChangeAspect="1"/>
            </p:cNvGraphicFramePr>
            <p:nvPr/>
          </p:nvGraphicFramePr>
          <p:xfrm>
            <a:off x="1552" y="1266"/>
            <a:ext cx="2315" cy="6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6" name="Equation" r:id="rId4" imgW="1638300" imgH="457200" progId="Equation.DSMT4">
                    <p:embed/>
                  </p:oleObj>
                </mc:Choice>
                <mc:Fallback>
                  <p:oleObj name="Equation" r:id="rId4" imgW="1638300" imgH="4572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2" y="1266"/>
                          <a:ext cx="2315" cy="6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5" name="Rectangle 8"/>
            <p:cNvSpPr>
              <a:spLocks noChangeArrowheads="1"/>
            </p:cNvSpPr>
            <p:nvPr/>
          </p:nvSpPr>
          <p:spPr bwMode="auto">
            <a:xfrm>
              <a:off x="1520" y="758"/>
              <a:ext cx="250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/>
                <a:t>Extinction coefficient for particle mono dispersions</a:t>
              </a:r>
            </a:p>
          </p:txBody>
        </p:sp>
        <p:sp>
          <p:nvSpPr>
            <p:cNvPr id="12296" name="Rectangle 9"/>
            <p:cNvSpPr>
              <a:spLocks noChangeArrowheads="1"/>
            </p:cNvSpPr>
            <p:nvPr/>
          </p:nvSpPr>
          <p:spPr bwMode="auto">
            <a:xfrm>
              <a:off x="1481" y="726"/>
              <a:ext cx="2434" cy="1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grpSp>
        <p:nvGrpSpPr>
          <p:cNvPr id="12297" name="Group 14"/>
          <p:cNvGrpSpPr>
            <a:grpSpLocks/>
          </p:cNvGrpSpPr>
          <p:nvPr/>
        </p:nvGrpSpPr>
        <p:grpSpPr bwMode="auto">
          <a:xfrm>
            <a:off x="5049838" y="896938"/>
            <a:ext cx="3790950" cy="2027237"/>
            <a:chOff x="1524" y="2255"/>
            <a:chExt cx="2388" cy="1277"/>
          </a:xfrm>
        </p:grpSpPr>
        <p:graphicFrame>
          <p:nvGraphicFramePr>
            <p:cNvPr id="12298" name="Object 5"/>
            <p:cNvGraphicFramePr>
              <a:graphicFrameLocks noChangeAspect="1"/>
            </p:cNvGraphicFramePr>
            <p:nvPr/>
          </p:nvGraphicFramePr>
          <p:xfrm>
            <a:off x="1608" y="2749"/>
            <a:ext cx="2251" cy="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7" name="Equation" r:id="rId6" imgW="2425700" imgH="838200" progId="Equation.DSMT4">
                    <p:embed/>
                  </p:oleObj>
                </mc:Choice>
                <mc:Fallback>
                  <p:oleObj name="Equation" r:id="rId6" imgW="2425700" imgH="8382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8" y="2749"/>
                          <a:ext cx="2251" cy="7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9" name="Text Box 6"/>
            <p:cNvSpPr txBox="1">
              <a:spLocks noChangeArrowheads="1"/>
            </p:cNvSpPr>
            <p:nvPr/>
          </p:nvSpPr>
          <p:spPr bwMode="auto">
            <a:xfrm>
              <a:off x="1620" y="2255"/>
              <a:ext cx="220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/>
                <a:t>Extinction coefficient for particle dispersions</a:t>
              </a:r>
            </a:p>
          </p:txBody>
        </p:sp>
        <p:sp>
          <p:nvSpPr>
            <p:cNvPr id="12300" name="Rectangle 10"/>
            <p:cNvSpPr>
              <a:spLocks noChangeArrowheads="1"/>
            </p:cNvSpPr>
            <p:nvPr/>
          </p:nvSpPr>
          <p:spPr bwMode="auto">
            <a:xfrm>
              <a:off x="1524" y="2261"/>
              <a:ext cx="2388" cy="127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2108200" y="728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pic>
        <p:nvPicPr>
          <p:cNvPr id="12302" name="Picture 15" descr="RAOS_dNdLOG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2987675"/>
            <a:ext cx="5319712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Rectangle 16"/>
          <p:cNvSpPr>
            <a:spLocks noChangeArrowheads="1"/>
          </p:cNvSpPr>
          <p:nvPr/>
        </p:nvSpPr>
        <p:spPr bwMode="auto">
          <a:xfrm>
            <a:off x="5345113" y="3910013"/>
            <a:ext cx="18049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 b="1"/>
              <a:t>Nebulized, dried </a:t>
            </a:r>
          </a:p>
          <a:p>
            <a:r>
              <a:rPr lang="en-US" altLang="x-none" sz="1400" b="1"/>
              <a:t>Ammonium Sulfate</a:t>
            </a:r>
          </a:p>
          <a:p>
            <a:r>
              <a:rPr lang="en-US" altLang="x-none" sz="1400" b="1"/>
              <a:t>532 nm</a:t>
            </a:r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239713" y="2897188"/>
            <a:ext cx="3228975" cy="1379537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Sheridan, P. J., W. P. Arnott, J. A. Ogren, B. E. Anderson, D. B. Atkinson, D. S. Covert, H. Moosmuller, A. Petzold, B. Schmid, A. W. Strawa, R. Varma and A. Virkkula (2005). "The Reno aerosol optics study: Overview and summary of results." Aerosol Science &amp; Technology 39: 1-16.</a:t>
            </a:r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233363" y="4362450"/>
            <a:ext cx="3228975" cy="2109788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Slowik, Jay, G., Eben S. Cross, Jeong-Ho Han, Paul Davidovits,Timothy B. Onasch, John T. Jayne, Leah R. Williams, Manjula R. Canagaratna, Douglas R. Worsnop, Rajan K. Chakrabarty, Hans Moosmüller, William P. Arnott, Joshua P. Schwarz, Ru-Shan Gao, DavidW. Fahey, Gregory L. Kok, and Andreas Petzold (2007). An Inter-Comparison of Instruments Measuring Black Carbon Content of Soot Particles. Aerosol Science and Technology, 41:295–314,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 txBox="1">
            <a:spLocks noGrp="1"/>
          </p:cNvSpPr>
          <p:nvPr/>
        </p:nvSpPr>
        <p:spPr bwMode="auto">
          <a:xfrm>
            <a:off x="0" y="6553200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/>
              <a:t>W. P. Arnott, AAAR tutorial, Sept. 2007</a:t>
            </a:r>
          </a:p>
        </p:txBody>
      </p:sp>
      <p:sp>
        <p:nvSpPr>
          <p:cNvPr id="14339" name="Slide Number Placeholder 4"/>
          <p:cNvSpPr txBox="1">
            <a:spLocks noGrp="1"/>
          </p:cNvSpPr>
          <p:nvPr/>
        </p:nvSpPr>
        <p:spPr bwMode="auto">
          <a:xfrm>
            <a:off x="8196263" y="6477000"/>
            <a:ext cx="947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979E4C9E-0402-174D-A553-C6B16F8FB82C}" type="slidenum">
              <a:rPr lang="en-US" altLang="x-none" sz="1400"/>
              <a:pPr algn="r"/>
              <a:t>17</a:t>
            </a:fld>
            <a:endParaRPr lang="en-US" altLang="x-none" sz="14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533400"/>
          </a:xfrm>
        </p:spPr>
        <p:txBody>
          <a:bodyPr/>
          <a:lstStyle/>
          <a:p>
            <a:r>
              <a:rPr lang="en-US" altLang="x-none" sz="1800" b="1" i="1" u="sng"/>
              <a:t>Light Scattering Basics (images from Wallace and Hobbs CH4).</a:t>
            </a: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81000"/>
            <a:ext cx="287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up 4"/>
          <p:cNvGrpSpPr>
            <a:grpSpLocks/>
          </p:cNvGrpSpPr>
          <p:nvPr/>
        </p:nvGrpSpPr>
        <p:grpSpPr bwMode="auto">
          <a:xfrm>
            <a:off x="441325" y="1752600"/>
            <a:ext cx="3597275" cy="733425"/>
            <a:chOff x="0" y="1410"/>
            <a:chExt cx="2266" cy="462"/>
          </a:xfrm>
        </p:grpSpPr>
        <p:sp>
          <p:nvSpPr>
            <p:cNvPr id="14343" name="Oval 5"/>
            <p:cNvSpPr>
              <a:spLocks noChangeArrowheads="1"/>
            </p:cNvSpPr>
            <p:nvPr/>
          </p:nvSpPr>
          <p:spPr bwMode="auto">
            <a:xfrm>
              <a:off x="1680" y="1584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4344" name="Text Box 6"/>
            <p:cNvSpPr txBox="1">
              <a:spLocks noChangeArrowheads="1"/>
            </p:cNvSpPr>
            <p:nvPr/>
          </p:nvSpPr>
          <p:spPr bwMode="auto">
            <a:xfrm>
              <a:off x="0" y="1410"/>
              <a:ext cx="226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Sphere, radius r, complex refractive index </a:t>
              </a:r>
              <a:r>
                <a:rPr lang="en-US" altLang="x-none" sz="1600" i="1"/>
                <a:t>n</a:t>
              </a:r>
              <a:r>
                <a:rPr lang="en-US" altLang="x-none" sz="1600"/>
                <a:t>=</a:t>
              </a:r>
              <a:r>
                <a:rPr lang="en-US" altLang="x-none" sz="1600" i="1"/>
                <a:t>m</a:t>
              </a:r>
              <a:r>
                <a:rPr lang="en-US" altLang="x-none" sz="1600" baseline="-25000"/>
                <a:t>r </a:t>
              </a:r>
              <a:r>
                <a:rPr lang="en-US" altLang="x-none" sz="1600"/>
                <a:t>+ i</a:t>
              </a:r>
              <a:r>
                <a:rPr lang="en-US" altLang="x-none" sz="1600" i="1"/>
                <a:t>m</a:t>
              </a:r>
              <a:r>
                <a:rPr lang="en-US" altLang="x-none" sz="1600" baseline="-25000"/>
                <a:t>i</a:t>
              </a:r>
              <a:endParaRPr lang="en-US" altLang="x-none" sz="1600"/>
            </a:p>
          </p:txBody>
        </p:sp>
      </p:grpSp>
      <p:grpSp>
        <p:nvGrpSpPr>
          <p:cNvPr id="14345" name="Group 7"/>
          <p:cNvGrpSpPr>
            <a:grpSpLocks/>
          </p:cNvGrpSpPr>
          <p:nvPr/>
        </p:nvGrpSpPr>
        <p:grpSpPr bwMode="auto">
          <a:xfrm>
            <a:off x="304800" y="3960813"/>
            <a:ext cx="4533900" cy="2744787"/>
            <a:chOff x="96" y="2447"/>
            <a:chExt cx="2856" cy="1729"/>
          </a:xfrm>
        </p:grpSpPr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47"/>
              <a:ext cx="2303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Text Box 9"/>
            <p:cNvSpPr txBox="1">
              <a:spLocks noChangeArrowheads="1"/>
            </p:cNvSpPr>
            <p:nvPr/>
          </p:nvSpPr>
          <p:spPr bwMode="auto">
            <a:xfrm>
              <a:off x="1680" y="297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400" b="1">
                  <a:solidFill>
                    <a:srgbClr val="FF0C0F"/>
                  </a:solidFill>
                </a:rPr>
                <a:t>x</a:t>
              </a:r>
            </a:p>
          </p:txBody>
        </p:sp>
        <p:sp>
          <p:nvSpPr>
            <p:cNvPr id="14348" name="Text Box 10"/>
            <p:cNvSpPr txBox="1">
              <a:spLocks noChangeArrowheads="1"/>
            </p:cNvSpPr>
            <p:nvPr/>
          </p:nvSpPr>
          <p:spPr bwMode="auto">
            <a:xfrm>
              <a:off x="1488" y="2640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b="1">
                  <a:solidFill>
                    <a:srgbClr val="FF0C0F"/>
                  </a:solidFill>
                </a:rPr>
                <a:t>x</a:t>
              </a:r>
            </a:p>
          </p:txBody>
        </p:sp>
        <p:sp>
          <p:nvSpPr>
            <p:cNvPr id="14349" name="Text Box 11"/>
            <p:cNvSpPr txBox="1">
              <a:spLocks noChangeArrowheads="1"/>
            </p:cNvSpPr>
            <p:nvPr/>
          </p:nvSpPr>
          <p:spPr bwMode="auto">
            <a:xfrm>
              <a:off x="1248" y="2553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800" b="1">
                  <a:solidFill>
                    <a:srgbClr val="FF0C0F"/>
                  </a:solidFill>
                </a:rPr>
                <a:t>x</a:t>
              </a:r>
            </a:p>
          </p:txBody>
        </p:sp>
        <p:graphicFrame>
          <p:nvGraphicFramePr>
            <p:cNvPr id="14350" name="Object 12"/>
            <p:cNvGraphicFramePr>
              <a:graphicFrameLocks noChangeAspect="1"/>
            </p:cNvGraphicFramePr>
            <p:nvPr/>
          </p:nvGraphicFramePr>
          <p:xfrm>
            <a:off x="2400" y="2832"/>
            <a:ext cx="552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7" name="Equation" r:id="rId6" imgW="876300" imgH="723900" progId="Equation.DSMT4">
                    <p:embed/>
                  </p:oleObj>
                </mc:Choice>
                <mc:Fallback>
                  <p:oleObj name="Equation" r:id="rId6" imgW="876300" imgH="7239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832"/>
                          <a:ext cx="552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35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409950" cy="1365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52" name="Group 14"/>
          <p:cNvGrpSpPr>
            <a:grpSpLocks/>
          </p:cNvGrpSpPr>
          <p:nvPr/>
        </p:nvGrpSpPr>
        <p:grpSpPr bwMode="auto">
          <a:xfrm>
            <a:off x="4992688" y="3886200"/>
            <a:ext cx="3844925" cy="2741613"/>
            <a:chOff x="3145" y="2448"/>
            <a:chExt cx="2422" cy="1727"/>
          </a:xfrm>
        </p:grpSpPr>
        <p:grpSp>
          <p:nvGrpSpPr>
            <p:cNvPr id="14353" name="Group 15"/>
            <p:cNvGrpSpPr>
              <a:grpSpLocks/>
            </p:cNvGrpSpPr>
            <p:nvPr/>
          </p:nvGrpSpPr>
          <p:grpSpPr bwMode="auto">
            <a:xfrm>
              <a:off x="3264" y="2448"/>
              <a:ext cx="2303" cy="1727"/>
              <a:chOff x="3120" y="2497"/>
              <a:chExt cx="2303" cy="1727"/>
            </a:xfrm>
          </p:grpSpPr>
          <p:grpSp>
            <p:nvGrpSpPr>
              <p:cNvPr id="14354" name="Group 16"/>
              <p:cNvGrpSpPr>
                <a:grpSpLocks/>
              </p:cNvGrpSpPr>
              <p:nvPr/>
            </p:nvGrpSpPr>
            <p:grpSpPr bwMode="auto">
              <a:xfrm>
                <a:off x="3120" y="2497"/>
                <a:ext cx="2303" cy="1727"/>
                <a:chOff x="3120" y="2449"/>
                <a:chExt cx="2303" cy="1727"/>
              </a:xfrm>
            </p:grpSpPr>
            <p:pic>
              <p:nvPicPr>
                <p:cNvPr id="14355" name="Picture 17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" y="2449"/>
                  <a:ext cx="2303" cy="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56" name="Rectangle 18"/>
                <p:cNvSpPr>
                  <a:spLocks noChangeArrowheads="1"/>
                </p:cNvSpPr>
                <p:nvPr/>
              </p:nvSpPr>
              <p:spPr bwMode="auto">
                <a:xfrm>
                  <a:off x="3120" y="2832"/>
                  <a:ext cx="144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/>
                </a:p>
              </p:txBody>
            </p:sp>
          </p:grpSp>
          <p:sp>
            <p:nvSpPr>
              <p:cNvPr id="14357" name="Text Box 19"/>
              <p:cNvSpPr txBox="1">
                <a:spLocks noChangeArrowheads="1"/>
              </p:cNvSpPr>
              <p:nvPr/>
            </p:nvSpPr>
            <p:spPr bwMode="auto">
              <a:xfrm>
                <a:off x="4166" y="2574"/>
                <a:ext cx="6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/>
                  <a:t>m</a:t>
                </a:r>
                <a:r>
                  <a:rPr lang="en-US" altLang="x-none" baseline="-25000"/>
                  <a:t>r</a:t>
                </a:r>
                <a:r>
                  <a:rPr lang="en-US" altLang="x-none"/>
                  <a:t>=1.5</a:t>
                </a:r>
              </a:p>
            </p:txBody>
          </p:sp>
        </p:grpSp>
        <p:sp>
          <p:nvSpPr>
            <p:cNvPr id="14358" name="Text Box 20"/>
            <p:cNvSpPr txBox="1">
              <a:spLocks noChangeArrowheads="1"/>
            </p:cNvSpPr>
            <p:nvPr/>
          </p:nvSpPr>
          <p:spPr bwMode="auto">
            <a:xfrm rot="-5400000">
              <a:off x="3120" y="2640"/>
              <a:ext cx="3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b="1" i="1"/>
                <a:t>Q</a:t>
              </a:r>
              <a:r>
                <a:rPr lang="en-US" altLang="x-none" b="1" i="1" baseline="-25000"/>
                <a:t>s</a:t>
              </a:r>
              <a:endParaRPr lang="en-US" altLang="x-none" b="1" i="1"/>
            </a:p>
          </p:txBody>
        </p:sp>
      </p:grpSp>
      <p:grpSp>
        <p:nvGrpSpPr>
          <p:cNvPr id="14359" name="Group 21"/>
          <p:cNvGrpSpPr>
            <a:grpSpLocks/>
          </p:cNvGrpSpPr>
          <p:nvPr/>
        </p:nvGrpSpPr>
        <p:grpSpPr bwMode="auto">
          <a:xfrm>
            <a:off x="4724400" y="774700"/>
            <a:ext cx="4038600" cy="3035300"/>
            <a:chOff x="2976" y="488"/>
            <a:chExt cx="2544" cy="1912"/>
          </a:xfrm>
        </p:grpSpPr>
        <p:grpSp>
          <p:nvGrpSpPr>
            <p:cNvPr id="14360" name="Group 22"/>
            <p:cNvGrpSpPr>
              <a:grpSpLocks/>
            </p:cNvGrpSpPr>
            <p:nvPr/>
          </p:nvGrpSpPr>
          <p:grpSpPr bwMode="auto">
            <a:xfrm>
              <a:off x="2976" y="488"/>
              <a:ext cx="2544" cy="1912"/>
              <a:chOff x="2976" y="480"/>
              <a:chExt cx="2544" cy="1912"/>
            </a:xfrm>
          </p:grpSpPr>
          <p:pic>
            <p:nvPicPr>
              <p:cNvPr id="14361" name="Picture 2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1008"/>
                <a:ext cx="1952" cy="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62" name="Text Box 24"/>
              <p:cNvSpPr txBox="1">
                <a:spLocks noChangeArrowheads="1"/>
              </p:cNvSpPr>
              <p:nvPr/>
            </p:nvSpPr>
            <p:spPr bwMode="auto">
              <a:xfrm>
                <a:off x="2976" y="480"/>
                <a:ext cx="2544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2000"/>
                  <a:t>Angular Distribution of scattered radiation (phase function)</a:t>
                </a:r>
              </a:p>
            </p:txBody>
          </p:sp>
          <p:sp>
            <p:nvSpPr>
              <p:cNvPr id="14363" name="Text Box 25"/>
              <p:cNvSpPr txBox="1">
                <a:spLocks noChangeArrowheads="1"/>
              </p:cNvSpPr>
              <p:nvPr/>
            </p:nvSpPr>
            <p:spPr bwMode="auto">
              <a:xfrm>
                <a:off x="4070" y="1065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400" b="1">
                    <a:solidFill>
                      <a:srgbClr val="FF0C0F"/>
                    </a:solidFill>
                  </a:rPr>
                  <a:t>x</a:t>
                </a:r>
              </a:p>
            </p:txBody>
          </p:sp>
          <p:sp>
            <p:nvSpPr>
              <p:cNvPr id="14364" name="Text Box 26"/>
              <p:cNvSpPr txBox="1">
                <a:spLocks noChangeArrowheads="1"/>
              </p:cNvSpPr>
              <p:nvPr/>
            </p:nvSpPr>
            <p:spPr bwMode="auto">
              <a:xfrm>
                <a:off x="4934" y="97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2000" b="1">
                    <a:solidFill>
                      <a:srgbClr val="FF0C0F"/>
                    </a:solidFill>
                  </a:rPr>
                  <a:t>x</a:t>
                </a:r>
              </a:p>
            </p:txBody>
          </p:sp>
          <p:sp>
            <p:nvSpPr>
              <p:cNvPr id="14365" name="Text Box 27"/>
              <p:cNvSpPr txBox="1">
                <a:spLocks noChangeArrowheads="1"/>
              </p:cNvSpPr>
              <p:nvPr/>
            </p:nvSpPr>
            <p:spPr bwMode="auto">
              <a:xfrm>
                <a:off x="4022" y="1631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2800" b="1">
                    <a:solidFill>
                      <a:srgbClr val="FF0C0F"/>
                    </a:solidFill>
                  </a:rPr>
                  <a:t>x</a:t>
                </a:r>
              </a:p>
            </p:txBody>
          </p:sp>
        </p:grpSp>
        <p:sp>
          <p:nvSpPr>
            <p:cNvPr id="14366" name="Text Box 28"/>
            <p:cNvSpPr txBox="1">
              <a:spLocks noChangeArrowheads="1"/>
            </p:cNvSpPr>
            <p:nvPr/>
          </p:nvSpPr>
          <p:spPr bwMode="auto">
            <a:xfrm>
              <a:off x="3438" y="1457"/>
              <a:ext cx="9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400" i="1"/>
                <a:t>Dipole scattering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x-none" sz="2800" b="1">
                <a:solidFill>
                  <a:srgbClr val="FFFF00"/>
                </a:solidFill>
              </a:rPr>
              <a:t>Polarization Diverse Radar: Coming to the NWS in the next few years.</a:t>
            </a:r>
          </a:p>
        </p:txBody>
      </p:sp>
      <p:pic>
        <p:nvPicPr>
          <p:cNvPr id="30723" name="Picture 3" descr="polarimet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9975"/>
            <a:ext cx="5037138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4022725"/>
            <a:ext cx="9144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x-none" sz="2000">
                <a:solidFill>
                  <a:srgbClr val="FFFF00"/>
                </a:solidFill>
              </a:rPr>
              <a:t> Radar sends out horizontally and vertically polarized pulses.</a:t>
            </a:r>
            <a:br>
              <a:rPr lang="en-US" altLang="x-none" sz="2000">
                <a:solidFill>
                  <a:srgbClr val="FFFF00"/>
                </a:solidFill>
              </a:rPr>
            </a:br>
            <a:endParaRPr lang="en-US" altLang="x-none" sz="20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altLang="x-none" sz="2000">
                <a:solidFill>
                  <a:srgbClr val="FFFF00"/>
                </a:solidFill>
              </a:rPr>
              <a:t> Hydrometeors like raindrops are flattened.  The horizontal cross sections are larger than the vertical.  </a:t>
            </a:r>
            <a:br>
              <a:rPr lang="en-US" altLang="x-none" sz="2000">
                <a:solidFill>
                  <a:srgbClr val="FFFF00"/>
                </a:solidFill>
              </a:rPr>
            </a:br>
            <a:endParaRPr lang="en-US" altLang="x-none" sz="20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altLang="x-none" sz="2000">
                <a:solidFill>
                  <a:srgbClr val="FFFF00"/>
                </a:solidFill>
              </a:rPr>
              <a:t> Therefore for large raindrops a the horizontal polarization backscatter amount is larger than the vertical amount.</a:t>
            </a:r>
            <a:br>
              <a:rPr lang="en-US" altLang="x-none" sz="2000">
                <a:solidFill>
                  <a:srgbClr val="FFFF00"/>
                </a:solidFill>
              </a:rPr>
            </a:br>
            <a:endParaRPr lang="en-US" altLang="x-none" sz="20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altLang="x-none" sz="2000">
                <a:solidFill>
                  <a:srgbClr val="FFFF00"/>
                </a:solidFill>
              </a:rPr>
              <a:t> Hail stones are more symmetrical and have less polarization diversity.</a:t>
            </a:r>
          </a:p>
        </p:txBody>
      </p:sp>
      <p:pic>
        <p:nvPicPr>
          <p:cNvPr id="30726" name="Picture 6" descr="ra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990600"/>
            <a:ext cx="3875087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/>
              <a:t>Definitions:  Optical Coefficients for a Flat Surface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562600" y="1128713"/>
            <a:ext cx="2667000" cy="1897062"/>
            <a:chOff x="3504" y="711"/>
            <a:chExt cx="1680" cy="1195"/>
          </a:xfrm>
        </p:grpSpPr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3864" y="97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4008" y="97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4152" y="97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297" y="711"/>
              <a:ext cx="887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x-none"/>
                <a:t>Sunlight</a:t>
              </a:r>
            </a:p>
            <a:p>
              <a:pPr algn="ctr"/>
              <a:r>
                <a:rPr lang="en-US" altLang="x-none" i="1"/>
                <a:t>I</a:t>
              </a:r>
              <a:r>
                <a:rPr lang="en-US" altLang="x-none" i="1" baseline="-25000"/>
                <a:t>0</a:t>
              </a:r>
              <a:r>
                <a:rPr lang="en-US" altLang="x-none"/>
                <a:t> (W/m</a:t>
              </a:r>
              <a:r>
                <a:rPr lang="en-US" altLang="x-none" baseline="30000"/>
                <a:t>2</a:t>
              </a:r>
              <a:r>
                <a:rPr lang="en-US" altLang="x-none"/>
                <a:t>)</a:t>
              </a:r>
            </a:p>
            <a:p>
              <a:pPr algn="ctr"/>
              <a:r>
                <a:rPr lang="en-US" altLang="x-none" i="1">
                  <a:latin typeface="Symbol" charset="2"/>
                  <a:sym typeface="Symbol" charset="2"/>
                </a:rPr>
                <a:t></a:t>
              </a:r>
              <a:endParaRPr lang="en-US" altLang="x-none">
                <a:latin typeface="Symbol" charset="2"/>
                <a:sym typeface="Symbol" charset="2"/>
              </a:endParaRPr>
            </a:p>
          </p:txBody>
        </p:sp>
        <p:sp>
          <p:nvSpPr>
            <p:cNvPr id="3080" name="AutoShape 8" descr="Granite"/>
            <p:cNvSpPr>
              <a:spLocks noChangeArrowheads="1"/>
            </p:cNvSpPr>
            <p:nvPr/>
          </p:nvSpPr>
          <p:spPr bwMode="auto">
            <a:xfrm>
              <a:off x="3504" y="1666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664200" y="3140075"/>
            <a:ext cx="2717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Arbitrary Surface</a:t>
            </a:r>
          </a:p>
          <a:p>
            <a:r>
              <a:rPr lang="en-US" altLang="x-none"/>
              <a:t>Area </a:t>
            </a:r>
            <a:r>
              <a:rPr lang="en-US" altLang="x-none" i="1"/>
              <a:t>A</a:t>
            </a:r>
            <a:r>
              <a:rPr lang="en-US" altLang="x-none"/>
              <a:t> (m</a:t>
            </a:r>
            <a:r>
              <a:rPr lang="en-US" altLang="x-none" baseline="30000"/>
              <a:t>2</a:t>
            </a:r>
            <a:r>
              <a:rPr lang="en-US" altLang="x-none"/>
              <a:t>)</a:t>
            </a:r>
          </a:p>
          <a:p>
            <a:r>
              <a:rPr lang="en-US" altLang="x-none" i="1"/>
              <a:t>a</a:t>
            </a:r>
            <a:r>
              <a:rPr lang="en-US" altLang="x-none"/>
              <a:t> = albedo</a:t>
            </a:r>
          </a:p>
          <a:p>
            <a:r>
              <a:rPr lang="en-US" altLang="x-none"/>
              <a:t>Absorptance=(1-</a:t>
            </a:r>
            <a:r>
              <a:rPr lang="en-US" altLang="x-none" i="1"/>
              <a:t>a</a:t>
            </a:r>
            <a:r>
              <a:rPr lang="en-US" altLang="x-none"/>
              <a:t>)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635625" y="4770438"/>
            <a:ext cx="26670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x-none" b="1" u="sng"/>
              <a:t>Power Scattered,</a:t>
            </a:r>
          </a:p>
          <a:p>
            <a:r>
              <a:rPr lang="en-US" altLang="x-none" b="1" u="sng"/>
              <a:t>Power Absorbed</a:t>
            </a:r>
            <a:endParaRPr lang="en-US" altLang="x-none"/>
          </a:p>
          <a:p>
            <a:r>
              <a:rPr lang="en-US" altLang="x-none" i="1"/>
              <a:t>P</a:t>
            </a:r>
            <a:r>
              <a:rPr lang="en-US" altLang="x-none" i="1" baseline="-25000"/>
              <a:t>sca</a:t>
            </a:r>
            <a:r>
              <a:rPr lang="en-US" altLang="x-none" i="1"/>
              <a:t> = I</a:t>
            </a:r>
            <a:r>
              <a:rPr lang="en-US" altLang="x-none" i="1" baseline="-25000"/>
              <a:t>0 </a:t>
            </a:r>
            <a:r>
              <a:rPr lang="en-US" altLang="x-none" i="1"/>
              <a:t>A a</a:t>
            </a:r>
          </a:p>
          <a:p>
            <a:r>
              <a:rPr lang="en-US" altLang="x-none" i="1"/>
              <a:t>P</a:t>
            </a:r>
            <a:r>
              <a:rPr lang="en-US" altLang="x-none" i="1" baseline="-25000"/>
              <a:t>abs</a:t>
            </a:r>
            <a:r>
              <a:rPr lang="en-US" altLang="x-none" i="1"/>
              <a:t> = I</a:t>
            </a:r>
            <a:r>
              <a:rPr lang="en-US" altLang="x-none" i="1" baseline="-25000"/>
              <a:t>0 </a:t>
            </a:r>
            <a:r>
              <a:rPr lang="en-US" altLang="x-none" i="1"/>
              <a:t>A(1-a)</a:t>
            </a:r>
            <a:endParaRPr lang="en-US" altLang="x-none"/>
          </a:p>
          <a:p>
            <a:r>
              <a:rPr lang="en-US" altLang="x-none" i="1">
                <a:latin typeface="Symbol" charset="2"/>
                <a:sym typeface="Symbol" charset="2"/>
              </a:rPr>
              <a:t></a:t>
            </a:r>
            <a:r>
              <a:rPr lang="en-US" altLang="x-none"/>
              <a:t> </a:t>
            </a:r>
            <a:r>
              <a:rPr lang="en-US" altLang="x-none" i="1" baseline="-25000"/>
              <a:t>abs </a:t>
            </a:r>
            <a:r>
              <a:rPr lang="en-US" altLang="x-none"/>
              <a:t>= </a:t>
            </a:r>
            <a:r>
              <a:rPr lang="en-US" altLang="x-none" i="1"/>
              <a:t>(1-a) A</a:t>
            </a:r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679450" y="874713"/>
            <a:ext cx="2667000" cy="2097087"/>
            <a:chOff x="428" y="551"/>
            <a:chExt cx="1680" cy="1321"/>
          </a:xfrm>
        </p:grpSpPr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788" y="8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932" y="8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1076" y="8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1221" y="551"/>
              <a:ext cx="887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x-none"/>
                <a:t>Sunlight</a:t>
              </a:r>
            </a:p>
            <a:p>
              <a:pPr algn="ctr"/>
              <a:r>
                <a:rPr lang="en-US" altLang="x-none" i="1"/>
                <a:t>I</a:t>
              </a:r>
              <a:r>
                <a:rPr lang="en-US" altLang="x-none" i="1" baseline="-25000"/>
                <a:t>0</a:t>
              </a:r>
              <a:r>
                <a:rPr lang="en-US" altLang="x-none"/>
                <a:t> (W/m</a:t>
              </a:r>
              <a:r>
                <a:rPr lang="en-US" altLang="x-none" baseline="30000"/>
                <a:t>2</a:t>
              </a:r>
              <a:r>
                <a:rPr lang="en-US" altLang="x-none"/>
                <a:t>)</a:t>
              </a:r>
            </a:p>
            <a:p>
              <a:pPr algn="ctr"/>
              <a:r>
                <a:rPr lang="en-US" altLang="x-none" i="1">
                  <a:latin typeface="Symbol" charset="2"/>
                  <a:sym typeface="Symbol" charset="2"/>
                </a:rPr>
                <a:t></a:t>
              </a:r>
              <a:endParaRPr lang="en-US" altLang="x-none">
                <a:latin typeface="Symbol" charset="2"/>
                <a:sym typeface="Symbol" charset="2"/>
              </a:endParaRPr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>
              <a:off x="428" y="1632"/>
              <a:ext cx="1104" cy="240"/>
            </a:xfrm>
            <a:prstGeom prst="parallelogram">
              <a:avLst>
                <a:gd name="adj" fmla="val 11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381000" y="3048000"/>
            <a:ext cx="3403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Black Surface</a:t>
            </a:r>
          </a:p>
          <a:p>
            <a:r>
              <a:rPr lang="en-US" altLang="x-none"/>
              <a:t>Area </a:t>
            </a:r>
            <a:r>
              <a:rPr lang="en-US" altLang="x-none" i="1"/>
              <a:t>A</a:t>
            </a:r>
            <a:r>
              <a:rPr lang="en-US" altLang="x-none"/>
              <a:t> (m</a:t>
            </a:r>
            <a:r>
              <a:rPr lang="en-US" altLang="x-none" baseline="30000"/>
              <a:t>2</a:t>
            </a:r>
            <a:r>
              <a:rPr lang="en-US" altLang="x-none"/>
              <a:t>)</a:t>
            </a:r>
          </a:p>
          <a:p>
            <a:r>
              <a:rPr lang="en-US" altLang="x-none" i="1"/>
              <a:t>a</a:t>
            </a:r>
            <a:r>
              <a:rPr lang="en-US" altLang="x-none"/>
              <a:t> = albedo = 0</a:t>
            </a:r>
          </a:p>
          <a:p>
            <a:r>
              <a:rPr lang="en-US" altLang="x-none"/>
              <a:t>Absorptance = (1-</a:t>
            </a:r>
            <a:r>
              <a:rPr lang="en-US" altLang="x-none" i="1"/>
              <a:t>a</a:t>
            </a:r>
            <a:r>
              <a:rPr lang="en-US" altLang="x-none"/>
              <a:t>) = 1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520700" y="4675188"/>
            <a:ext cx="26670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x-none" b="1" u="sng"/>
              <a:t>Power Scattered,</a:t>
            </a:r>
          </a:p>
          <a:p>
            <a:r>
              <a:rPr lang="en-US" altLang="x-none" b="1" u="sng"/>
              <a:t>Power Absorbed</a:t>
            </a:r>
            <a:endParaRPr lang="en-US" altLang="x-none"/>
          </a:p>
          <a:p>
            <a:r>
              <a:rPr lang="en-US" altLang="x-none" i="1"/>
              <a:t>P</a:t>
            </a:r>
            <a:r>
              <a:rPr lang="en-US" altLang="x-none" i="1" baseline="-25000"/>
              <a:t>sca</a:t>
            </a:r>
            <a:r>
              <a:rPr lang="en-US" altLang="x-none" i="1"/>
              <a:t> = 0</a:t>
            </a:r>
          </a:p>
          <a:p>
            <a:r>
              <a:rPr lang="en-US" altLang="x-none" i="1"/>
              <a:t>P</a:t>
            </a:r>
            <a:r>
              <a:rPr lang="en-US" altLang="x-none" i="1" baseline="-25000"/>
              <a:t>abs</a:t>
            </a:r>
            <a:r>
              <a:rPr lang="en-US" altLang="x-none" i="1"/>
              <a:t> = I</a:t>
            </a:r>
            <a:r>
              <a:rPr lang="en-US" altLang="x-none" i="1" baseline="-25000"/>
              <a:t>0 </a:t>
            </a:r>
            <a:r>
              <a:rPr lang="en-US" altLang="x-none" i="1"/>
              <a:t>A</a:t>
            </a:r>
            <a:endParaRPr lang="en-US" altLang="x-none"/>
          </a:p>
          <a:p>
            <a:r>
              <a:rPr lang="en-US" altLang="x-none" i="1">
                <a:latin typeface="Symbol" charset="2"/>
                <a:sym typeface="Symbol" charset="2"/>
              </a:rPr>
              <a:t></a:t>
            </a:r>
            <a:r>
              <a:rPr lang="en-US" altLang="x-none"/>
              <a:t> </a:t>
            </a:r>
            <a:r>
              <a:rPr lang="en-US" altLang="x-none" i="1" baseline="-25000"/>
              <a:t>abs </a:t>
            </a:r>
            <a:r>
              <a:rPr lang="en-US" altLang="x-none"/>
              <a:t>= </a:t>
            </a:r>
            <a:r>
              <a:rPr lang="en-US" altLang="x-none" i="1"/>
              <a:t>A</a:t>
            </a:r>
          </a:p>
        </p:txBody>
      </p:sp>
      <p:pic>
        <p:nvPicPr>
          <p:cNvPr id="3091" name="Picture 19" descr="FlatSurfac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2184400" cy="912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/>
              <a:t>Definitions:  Optical Coefficients for a Surface and a Particle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066800" y="118268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295400" y="118268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524000" y="118268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209675" y="762000"/>
            <a:ext cx="2505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/>
              <a:t>Beam of Sunlight</a:t>
            </a:r>
          </a:p>
          <a:p>
            <a:pPr algn="ctr"/>
            <a:r>
              <a:rPr lang="en-US" altLang="x-none" i="1"/>
              <a:t>I</a:t>
            </a:r>
            <a:r>
              <a:rPr lang="en-US" altLang="x-none" i="1" baseline="-25000"/>
              <a:t>0</a:t>
            </a:r>
            <a:r>
              <a:rPr lang="en-US" altLang="x-none"/>
              <a:t> (W/m</a:t>
            </a:r>
            <a:r>
              <a:rPr lang="en-US" altLang="x-none" baseline="30000"/>
              <a:t>2</a:t>
            </a:r>
            <a:r>
              <a:rPr lang="en-US" altLang="x-none"/>
              <a:t>)</a:t>
            </a:r>
          </a:p>
          <a:p>
            <a:pPr algn="ctr"/>
            <a:r>
              <a:rPr lang="en-US" altLang="x-none" i="1">
                <a:latin typeface="Symbol" charset="2"/>
                <a:sym typeface="Symbol" charset="2"/>
              </a:rPr>
              <a:t></a:t>
            </a:r>
            <a:endParaRPr lang="en-US" altLang="x-none">
              <a:latin typeface="Symbol" charset="2"/>
              <a:sym typeface="Symbol" charset="2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28600" y="3467100"/>
            <a:ext cx="4325938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 b="1" u="sng"/>
              <a:t>Power Removed From Beam</a:t>
            </a:r>
            <a:endParaRPr lang="en-US" altLang="x-none"/>
          </a:p>
          <a:p>
            <a:pPr algn="ctr"/>
            <a:r>
              <a:rPr lang="en-US" altLang="x-none" i="1"/>
              <a:t>I</a:t>
            </a:r>
            <a:r>
              <a:rPr lang="en-US" altLang="x-none" i="1" baseline="-25000"/>
              <a:t>0 </a:t>
            </a:r>
            <a:r>
              <a:rPr lang="en-US" altLang="x-none" i="1">
                <a:latin typeface="Symbol" charset="2"/>
                <a:sym typeface="Symbol" charset="2"/>
              </a:rPr>
              <a:t></a:t>
            </a:r>
            <a:r>
              <a:rPr lang="en-US" altLang="x-none" i="1" baseline="-25000"/>
              <a:t>ext </a:t>
            </a:r>
            <a:r>
              <a:rPr lang="en-US" altLang="x-none"/>
              <a:t>= </a:t>
            </a:r>
            <a:r>
              <a:rPr lang="en-US" altLang="x-none" i="1"/>
              <a:t>P</a:t>
            </a:r>
            <a:r>
              <a:rPr lang="en-US" altLang="x-none" i="1" baseline="-25000"/>
              <a:t>ext</a:t>
            </a:r>
            <a:endParaRPr lang="en-US" altLang="x-none"/>
          </a:p>
          <a:p>
            <a:pPr algn="ctr"/>
            <a:r>
              <a:rPr lang="en-US" altLang="x-none" i="1"/>
              <a:t>I</a:t>
            </a:r>
            <a:r>
              <a:rPr lang="en-US" altLang="x-none" i="1" baseline="-25000"/>
              <a:t>0 </a:t>
            </a:r>
            <a:r>
              <a:rPr lang="en-US" altLang="x-none" i="1">
                <a:latin typeface="Symbol" charset="2"/>
                <a:sym typeface="Symbol" charset="2"/>
              </a:rPr>
              <a:t></a:t>
            </a:r>
            <a:r>
              <a:rPr lang="en-US" altLang="x-none" i="1" baseline="-25000"/>
              <a:t>abs </a:t>
            </a:r>
            <a:r>
              <a:rPr lang="en-US" altLang="x-none"/>
              <a:t>= </a:t>
            </a:r>
            <a:r>
              <a:rPr lang="en-US" altLang="x-none" i="1"/>
              <a:t>P</a:t>
            </a:r>
            <a:r>
              <a:rPr lang="en-US" altLang="x-none" i="1" baseline="-25000"/>
              <a:t>abs</a:t>
            </a:r>
            <a:endParaRPr lang="en-US" altLang="x-none"/>
          </a:p>
          <a:p>
            <a:pPr algn="ctr"/>
            <a:r>
              <a:rPr lang="en-US" altLang="x-none" i="1"/>
              <a:t>I</a:t>
            </a:r>
            <a:r>
              <a:rPr lang="en-US" altLang="x-none" i="1" baseline="-25000"/>
              <a:t>0 </a:t>
            </a:r>
            <a:r>
              <a:rPr lang="en-US" altLang="x-none" i="1">
                <a:latin typeface="Symbol" charset="2"/>
                <a:sym typeface="Symbol" charset="2"/>
              </a:rPr>
              <a:t></a:t>
            </a:r>
            <a:r>
              <a:rPr lang="en-US" altLang="x-none" i="1" baseline="-25000"/>
              <a:t>sca </a:t>
            </a:r>
            <a:r>
              <a:rPr lang="en-US" altLang="x-none"/>
              <a:t>= </a:t>
            </a:r>
            <a:r>
              <a:rPr lang="en-US" altLang="x-none" i="1"/>
              <a:t>P</a:t>
            </a:r>
            <a:r>
              <a:rPr lang="en-US" altLang="x-none" i="1" baseline="-25000"/>
              <a:t>sca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134100" y="1549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6362700" y="1549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6591300" y="1549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21488" y="1128713"/>
            <a:ext cx="14081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/>
              <a:t>Sunlight</a:t>
            </a:r>
          </a:p>
          <a:p>
            <a:pPr algn="ctr"/>
            <a:r>
              <a:rPr lang="en-US" altLang="x-none" i="1"/>
              <a:t>I</a:t>
            </a:r>
            <a:r>
              <a:rPr lang="en-US" altLang="x-none" i="1" baseline="-25000"/>
              <a:t>0</a:t>
            </a:r>
            <a:r>
              <a:rPr lang="en-US" altLang="x-none"/>
              <a:t> (W/m</a:t>
            </a:r>
            <a:r>
              <a:rPr lang="en-US" altLang="x-none" baseline="30000"/>
              <a:t>2</a:t>
            </a:r>
            <a:r>
              <a:rPr lang="en-US" altLang="x-none"/>
              <a:t>)</a:t>
            </a:r>
          </a:p>
          <a:p>
            <a:pPr algn="ctr"/>
            <a:r>
              <a:rPr lang="en-US" altLang="x-none" i="1">
                <a:latin typeface="Symbol" charset="2"/>
                <a:sym typeface="Symbol" charset="2"/>
              </a:rPr>
              <a:t></a:t>
            </a:r>
            <a:endParaRPr lang="en-US" altLang="x-none">
              <a:latin typeface="Symbol" charset="2"/>
              <a:sym typeface="Symbol" charset="2"/>
            </a:endParaRPr>
          </a:p>
        </p:txBody>
      </p:sp>
      <p:sp>
        <p:nvSpPr>
          <p:cNvPr id="6156" name="AutoShape 12" descr="Granite"/>
          <p:cNvSpPr>
            <a:spLocks noChangeArrowheads="1"/>
          </p:cNvSpPr>
          <p:nvPr/>
        </p:nvSpPr>
        <p:spPr bwMode="auto">
          <a:xfrm>
            <a:off x="5562600" y="2844800"/>
            <a:ext cx="1752600" cy="381000"/>
          </a:xfrm>
          <a:prstGeom prst="parallelogram">
            <a:avLst>
              <a:gd name="adj" fmla="val 115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5873750" y="3302000"/>
            <a:ext cx="2717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Arbitrary Surface</a:t>
            </a:r>
          </a:p>
          <a:p>
            <a:r>
              <a:rPr lang="en-US" altLang="x-none"/>
              <a:t>Area </a:t>
            </a:r>
            <a:r>
              <a:rPr lang="en-US" altLang="x-none" i="1"/>
              <a:t>A</a:t>
            </a:r>
            <a:r>
              <a:rPr lang="en-US" altLang="x-none"/>
              <a:t> (m</a:t>
            </a:r>
            <a:r>
              <a:rPr lang="en-US" altLang="x-none" baseline="30000"/>
              <a:t>2</a:t>
            </a:r>
            <a:r>
              <a:rPr lang="en-US" altLang="x-none"/>
              <a:t>)</a:t>
            </a:r>
          </a:p>
          <a:p>
            <a:r>
              <a:rPr lang="en-US" altLang="x-none" i="1"/>
              <a:t>a</a:t>
            </a:r>
            <a:r>
              <a:rPr lang="en-US" altLang="x-none"/>
              <a:t> = albedo</a:t>
            </a:r>
          </a:p>
          <a:p>
            <a:r>
              <a:rPr lang="en-US" altLang="x-none"/>
              <a:t>Absorptance=(1-</a:t>
            </a:r>
            <a:r>
              <a:rPr lang="en-US" altLang="x-none" i="1"/>
              <a:t>a</a:t>
            </a:r>
            <a:r>
              <a:rPr lang="en-US" altLang="x-none"/>
              <a:t>)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867400" y="4930775"/>
            <a:ext cx="26670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x-none" b="1" u="sng"/>
              <a:t>Power Scattered,</a:t>
            </a:r>
          </a:p>
          <a:p>
            <a:r>
              <a:rPr lang="en-US" altLang="x-none" b="1" u="sng"/>
              <a:t>Power Absorbed</a:t>
            </a:r>
            <a:endParaRPr lang="en-US" altLang="x-none"/>
          </a:p>
          <a:p>
            <a:r>
              <a:rPr lang="en-US" altLang="x-none" i="1"/>
              <a:t>P</a:t>
            </a:r>
            <a:r>
              <a:rPr lang="en-US" altLang="x-none" i="1" baseline="-25000"/>
              <a:t>sca</a:t>
            </a:r>
            <a:r>
              <a:rPr lang="en-US" altLang="x-none" i="1"/>
              <a:t> = I</a:t>
            </a:r>
            <a:r>
              <a:rPr lang="en-US" altLang="x-none" i="1" baseline="-25000"/>
              <a:t>0 </a:t>
            </a:r>
            <a:r>
              <a:rPr lang="en-US" altLang="x-none" i="1"/>
              <a:t>A a</a:t>
            </a:r>
          </a:p>
          <a:p>
            <a:r>
              <a:rPr lang="en-US" altLang="x-none" i="1"/>
              <a:t>P</a:t>
            </a:r>
            <a:r>
              <a:rPr lang="en-US" altLang="x-none" i="1" baseline="-25000"/>
              <a:t>abs</a:t>
            </a:r>
            <a:r>
              <a:rPr lang="en-US" altLang="x-none" i="1"/>
              <a:t> = I</a:t>
            </a:r>
            <a:r>
              <a:rPr lang="en-US" altLang="x-none" i="1" baseline="-25000"/>
              <a:t>0 </a:t>
            </a:r>
            <a:r>
              <a:rPr lang="en-US" altLang="x-none" i="1"/>
              <a:t>A(1-a)</a:t>
            </a:r>
            <a:endParaRPr lang="en-US" altLang="x-none"/>
          </a:p>
          <a:p>
            <a:r>
              <a:rPr lang="en-US" altLang="x-none" i="1">
                <a:latin typeface="Symbol" charset="2"/>
                <a:sym typeface="Symbol" charset="2"/>
              </a:rPr>
              <a:t></a:t>
            </a:r>
            <a:r>
              <a:rPr lang="en-US" altLang="x-none"/>
              <a:t> </a:t>
            </a:r>
            <a:r>
              <a:rPr lang="en-US" altLang="x-none" i="1" baseline="-25000"/>
              <a:t>abs </a:t>
            </a:r>
            <a:r>
              <a:rPr lang="en-US" altLang="x-none"/>
              <a:t>= </a:t>
            </a:r>
            <a:r>
              <a:rPr lang="en-US" altLang="x-none" i="1"/>
              <a:t>(1-a) A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1219200" y="2249488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600200" y="2139950"/>
            <a:ext cx="309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 sz="1400" b="1"/>
              <a:t>Thing (particle, molecule, flea, etc)</a:t>
            </a: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1295400" y="24780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457200" y="2478088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447800" y="2630488"/>
            <a:ext cx="3255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 sz="1400" b="1"/>
              <a:t>Absorption, less light through thing.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152400" y="3163888"/>
            <a:ext cx="3227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 sz="1400" b="1"/>
              <a:t>Scattering, light redirected by thing.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900113" y="5349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x-none" altLang="x-none"/>
          </a:p>
        </p:txBody>
      </p:sp>
      <p:pic>
        <p:nvPicPr>
          <p:cNvPr id="6166" name="Picture 22" descr="ss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43148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3276600" y="6248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x-none" i="1">
                <a:latin typeface="Symbol" charset="2"/>
                <a:sym typeface="Symbol" charset="2"/>
              </a:rPr>
              <a:t></a:t>
            </a:r>
            <a:r>
              <a:rPr lang="en-US" altLang="x-none" i="1" baseline="-25000"/>
              <a:t>abs</a:t>
            </a:r>
            <a:r>
              <a:rPr lang="en-US" altLang="x-none" i="1"/>
              <a:t>=(1-</a:t>
            </a:r>
            <a:r>
              <a:rPr lang="en-US" altLang="x-none" i="1">
                <a:latin typeface="Symbol" charset="2"/>
                <a:sym typeface="Symbol" charset="2"/>
              </a:rPr>
              <a:t></a:t>
            </a:r>
            <a:r>
              <a:rPr lang="en-US" altLang="x-none" i="1"/>
              <a:t>)</a:t>
            </a:r>
            <a:r>
              <a:rPr lang="en-US" altLang="x-none" i="1" baseline="-25000"/>
              <a:t> </a:t>
            </a:r>
            <a:r>
              <a:rPr lang="en-US" altLang="x-none" i="1">
                <a:latin typeface="Symbol" charset="2"/>
                <a:sym typeface="Symbol" charset="2"/>
              </a:rPr>
              <a:t></a:t>
            </a:r>
            <a:r>
              <a:rPr lang="en-US" altLang="x-none" i="1" baseline="-25000"/>
              <a:t>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79475"/>
          </a:xfrm>
        </p:spPr>
        <p:txBody>
          <a:bodyPr/>
          <a:lstStyle/>
          <a:p>
            <a:r>
              <a:rPr lang="en-US" altLang="x-none"/>
              <a:t>Optics of N identical (particles / volume)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2001838" y="15240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382838" y="1447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773238" y="1676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840038" y="1447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611438" y="1600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306638" y="1828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2687638" y="2133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2687638" y="1828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2459038" y="1981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3068638" y="2057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2459038" y="22860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3144838" y="1752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3525838" y="2057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3525838" y="1752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3297238" y="19050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2916238" y="19050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3297238" y="2209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2001838" y="2514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2382838" y="2819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2382838" y="2514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2154238" y="26670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2763838" y="2743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2154238" y="2971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2840038" y="2438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3221038" y="2743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3221038" y="2438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2992438" y="2590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3602038" y="26670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2992438" y="2895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2001838" y="1828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2154238" y="1981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>
            <a:off x="2154238" y="22860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1773238" y="2133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AutoShape 36"/>
          <p:cNvSpPr>
            <a:spLocks noChangeArrowheads="1"/>
          </p:cNvSpPr>
          <p:nvPr/>
        </p:nvSpPr>
        <p:spPr bwMode="auto">
          <a:xfrm>
            <a:off x="2611438" y="2971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AutoShape 37"/>
          <p:cNvSpPr>
            <a:spLocks noChangeArrowheads="1"/>
          </p:cNvSpPr>
          <p:nvPr/>
        </p:nvSpPr>
        <p:spPr bwMode="auto">
          <a:xfrm>
            <a:off x="1773238" y="2514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AutoShape 38"/>
          <p:cNvSpPr>
            <a:spLocks noChangeArrowheads="1"/>
          </p:cNvSpPr>
          <p:nvPr/>
        </p:nvSpPr>
        <p:spPr bwMode="auto">
          <a:xfrm>
            <a:off x="1849438" y="2819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AutoShape 39"/>
          <p:cNvSpPr>
            <a:spLocks noChangeArrowheads="1"/>
          </p:cNvSpPr>
          <p:nvPr/>
        </p:nvSpPr>
        <p:spPr bwMode="auto">
          <a:xfrm>
            <a:off x="2916238" y="1676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AutoShape 40"/>
          <p:cNvSpPr>
            <a:spLocks noChangeArrowheads="1"/>
          </p:cNvSpPr>
          <p:nvPr/>
        </p:nvSpPr>
        <p:spPr bwMode="auto">
          <a:xfrm>
            <a:off x="3373438" y="1600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3525838" y="2362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AutoShape 42"/>
          <p:cNvSpPr>
            <a:spLocks noChangeArrowheads="1"/>
          </p:cNvSpPr>
          <p:nvPr/>
        </p:nvSpPr>
        <p:spPr bwMode="auto">
          <a:xfrm>
            <a:off x="3449638" y="2895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AutoShape 43"/>
          <p:cNvSpPr>
            <a:spLocks noChangeArrowheads="1"/>
          </p:cNvSpPr>
          <p:nvPr/>
        </p:nvSpPr>
        <p:spPr bwMode="auto">
          <a:xfrm>
            <a:off x="4135438" y="1447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AutoShape 44"/>
          <p:cNvSpPr>
            <a:spLocks noChangeArrowheads="1"/>
          </p:cNvSpPr>
          <p:nvPr/>
        </p:nvSpPr>
        <p:spPr bwMode="auto">
          <a:xfrm>
            <a:off x="3906838" y="1600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7" name="AutoShape 45"/>
          <p:cNvSpPr>
            <a:spLocks noChangeArrowheads="1"/>
          </p:cNvSpPr>
          <p:nvPr/>
        </p:nvSpPr>
        <p:spPr bwMode="auto">
          <a:xfrm>
            <a:off x="4745038" y="15240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AutoShape 46"/>
          <p:cNvSpPr>
            <a:spLocks noChangeArrowheads="1"/>
          </p:cNvSpPr>
          <p:nvPr/>
        </p:nvSpPr>
        <p:spPr bwMode="auto">
          <a:xfrm>
            <a:off x="4440238" y="1752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9" name="AutoShape 47"/>
          <p:cNvSpPr>
            <a:spLocks noChangeArrowheads="1"/>
          </p:cNvSpPr>
          <p:nvPr/>
        </p:nvSpPr>
        <p:spPr bwMode="auto">
          <a:xfrm>
            <a:off x="4821238" y="2057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AutoShape 48"/>
          <p:cNvSpPr>
            <a:spLocks noChangeArrowheads="1"/>
          </p:cNvSpPr>
          <p:nvPr/>
        </p:nvSpPr>
        <p:spPr bwMode="auto">
          <a:xfrm>
            <a:off x="4821238" y="1752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1" name="AutoShape 49"/>
          <p:cNvSpPr>
            <a:spLocks noChangeArrowheads="1"/>
          </p:cNvSpPr>
          <p:nvPr/>
        </p:nvSpPr>
        <p:spPr bwMode="auto">
          <a:xfrm>
            <a:off x="4592638" y="19050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AutoShape 50"/>
          <p:cNvSpPr>
            <a:spLocks noChangeArrowheads="1"/>
          </p:cNvSpPr>
          <p:nvPr/>
        </p:nvSpPr>
        <p:spPr bwMode="auto">
          <a:xfrm>
            <a:off x="5202238" y="1981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AutoShape 51"/>
          <p:cNvSpPr>
            <a:spLocks noChangeArrowheads="1"/>
          </p:cNvSpPr>
          <p:nvPr/>
        </p:nvSpPr>
        <p:spPr bwMode="auto">
          <a:xfrm>
            <a:off x="4592638" y="2209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4" name="AutoShape 52"/>
          <p:cNvSpPr>
            <a:spLocks noChangeArrowheads="1"/>
          </p:cNvSpPr>
          <p:nvPr/>
        </p:nvSpPr>
        <p:spPr bwMode="auto">
          <a:xfrm>
            <a:off x="5278438" y="1676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5" name="AutoShape 53"/>
          <p:cNvSpPr>
            <a:spLocks noChangeArrowheads="1"/>
          </p:cNvSpPr>
          <p:nvPr/>
        </p:nvSpPr>
        <p:spPr bwMode="auto">
          <a:xfrm>
            <a:off x="5659438" y="1981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6" name="AutoShape 54"/>
          <p:cNvSpPr>
            <a:spLocks noChangeArrowheads="1"/>
          </p:cNvSpPr>
          <p:nvPr/>
        </p:nvSpPr>
        <p:spPr bwMode="auto">
          <a:xfrm>
            <a:off x="5659438" y="1676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7" name="AutoShape 55"/>
          <p:cNvSpPr>
            <a:spLocks noChangeArrowheads="1"/>
          </p:cNvSpPr>
          <p:nvPr/>
        </p:nvSpPr>
        <p:spPr bwMode="auto">
          <a:xfrm>
            <a:off x="5430838" y="1828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8" name="AutoShape 56"/>
          <p:cNvSpPr>
            <a:spLocks noChangeArrowheads="1"/>
          </p:cNvSpPr>
          <p:nvPr/>
        </p:nvSpPr>
        <p:spPr bwMode="auto">
          <a:xfrm>
            <a:off x="5049838" y="1828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9" name="AutoShape 57"/>
          <p:cNvSpPr>
            <a:spLocks noChangeArrowheads="1"/>
          </p:cNvSpPr>
          <p:nvPr/>
        </p:nvSpPr>
        <p:spPr bwMode="auto">
          <a:xfrm>
            <a:off x="5430838" y="2133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0" name="AutoShape 58"/>
          <p:cNvSpPr>
            <a:spLocks noChangeArrowheads="1"/>
          </p:cNvSpPr>
          <p:nvPr/>
        </p:nvSpPr>
        <p:spPr bwMode="auto">
          <a:xfrm>
            <a:off x="4135438" y="2438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1" name="AutoShape 59"/>
          <p:cNvSpPr>
            <a:spLocks noChangeArrowheads="1"/>
          </p:cNvSpPr>
          <p:nvPr/>
        </p:nvSpPr>
        <p:spPr bwMode="auto">
          <a:xfrm>
            <a:off x="4516438" y="2743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2" name="AutoShape 60"/>
          <p:cNvSpPr>
            <a:spLocks noChangeArrowheads="1"/>
          </p:cNvSpPr>
          <p:nvPr/>
        </p:nvSpPr>
        <p:spPr bwMode="auto">
          <a:xfrm>
            <a:off x="4516438" y="2438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3" name="AutoShape 61"/>
          <p:cNvSpPr>
            <a:spLocks noChangeArrowheads="1"/>
          </p:cNvSpPr>
          <p:nvPr/>
        </p:nvSpPr>
        <p:spPr bwMode="auto">
          <a:xfrm>
            <a:off x="4287838" y="2590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4" name="AutoShape 62"/>
          <p:cNvSpPr>
            <a:spLocks noChangeArrowheads="1"/>
          </p:cNvSpPr>
          <p:nvPr/>
        </p:nvSpPr>
        <p:spPr bwMode="auto">
          <a:xfrm>
            <a:off x="4897438" y="26670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5" name="AutoShape 63"/>
          <p:cNvSpPr>
            <a:spLocks noChangeArrowheads="1"/>
          </p:cNvSpPr>
          <p:nvPr/>
        </p:nvSpPr>
        <p:spPr bwMode="auto">
          <a:xfrm>
            <a:off x="4287838" y="2895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6" name="AutoShape 64"/>
          <p:cNvSpPr>
            <a:spLocks noChangeArrowheads="1"/>
          </p:cNvSpPr>
          <p:nvPr/>
        </p:nvSpPr>
        <p:spPr bwMode="auto">
          <a:xfrm>
            <a:off x="4973638" y="2362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7" name="AutoShape 65"/>
          <p:cNvSpPr>
            <a:spLocks noChangeArrowheads="1"/>
          </p:cNvSpPr>
          <p:nvPr/>
        </p:nvSpPr>
        <p:spPr bwMode="auto">
          <a:xfrm>
            <a:off x="5354638" y="26670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8" name="AutoShape 66"/>
          <p:cNvSpPr>
            <a:spLocks noChangeArrowheads="1"/>
          </p:cNvSpPr>
          <p:nvPr/>
        </p:nvSpPr>
        <p:spPr bwMode="auto">
          <a:xfrm>
            <a:off x="5354638" y="2362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9" name="AutoShape 67"/>
          <p:cNvSpPr>
            <a:spLocks noChangeArrowheads="1"/>
          </p:cNvSpPr>
          <p:nvPr/>
        </p:nvSpPr>
        <p:spPr bwMode="auto">
          <a:xfrm>
            <a:off x="5126038" y="2514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0" name="AutoShape 68"/>
          <p:cNvSpPr>
            <a:spLocks noChangeArrowheads="1"/>
          </p:cNvSpPr>
          <p:nvPr/>
        </p:nvSpPr>
        <p:spPr bwMode="auto">
          <a:xfrm>
            <a:off x="5735638" y="2590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1" name="AutoShape 69"/>
          <p:cNvSpPr>
            <a:spLocks noChangeArrowheads="1"/>
          </p:cNvSpPr>
          <p:nvPr/>
        </p:nvSpPr>
        <p:spPr bwMode="auto">
          <a:xfrm>
            <a:off x="5126038" y="2819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2" name="AutoShape 70"/>
          <p:cNvSpPr>
            <a:spLocks noChangeArrowheads="1"/>
          </p:cNvSpPr>
          <p:nvPr/>
        </p:nvSpPr>
        <p:spPr bwMode="auto">
          <a:xfrm>
            <a:off x="4135438" y="1752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3" name="AutoShape 71"/>
          <p:cNvSpPr>
            <a:spLocks noChangeArrowheads="1"/>
          </p:cNvSpPr>
          <p:nvPr/>
        </p:nvSpPr>
        <p:spPr bwMode="auto">
          <a:xfrm>
            <a:off x="4287838" y="19050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4" name="AutoShape 72"/>
          <p:cNvSpPr>
            <a:spLocks noChangeArrowheads="1"/>
          </p:cNvSpPr>
          <p:nvPr/>
        </p:nvSpPr>
        <p:spPr bwMode="auto">
          <a:xfrm>
            <a:off x="4287838" y="22098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5" name="AutoShape 73"/>
          <p:cNvSpPr>
            <a:spLocks noChangeArrowheads="1"/>
          </p:cNvSpPr>
          <p:nvPr/>
        </p:nvSpPr>
        <p:spPr bwMode="auto">
          <a:xfrm>
            <a:off x="3906838" y="2057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6" name="AutoShape 74"/>
          <p:cNvSpPr>
            <a:spLocks noChangeArrowheads="1"/>
          </p:cNvSpPr>
          <p:nvPr/>
        </p:nvSpPr>
        <p:spPr bwMode="auto">
          <a:xfrm>
            <a:off x="4745038" y="28956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7" name="AutoShape 75"/>
          <p:cNvSpPr>
            <a:spLocks noChangeArrowheads="1"/>
          </p:cNvSpPr>
          <p:nvPr/>
        </p:nvSpPr>
        <p:spPr bwMode="auto">
          <a:xfrm>
            <a:off x="3906838" y="2438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auto">
          <a:xfrm>
            <a:off x="3983038" y="2743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9" name="AutoShape 77"/>
          <p:cNvSpPr>
            <a:spLocks noChangeArrowheads="1"/>
          </p:cNvSpPr>
          <p:nvPr/>
        </p:nvSpPr>
        <p:spPr bwMode="auto">
          <a:xfrm>
            <a:off x="5049838" y="16002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0" name="AutoShape 78"/>
          <p:cNvSpPr>
            <a:spLocks noChangeArrowheads="1"/>
          </p:cNvSpPr>
          <p:nvPr/>
        </p:nvSpPr>
        <p:spPr bwMode="auto">
          <a:xfrm>
            <a:off x="5507038" y="15240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1" name="AutoShape 79"/>
          <p:cNvSpPr>
            <a:spLocks noChangeArrowheads="1"/>
          </p:cNvSpPr>
          <p:nvPr/>
        </p:nvSpPr>
        <p:spPr bwMode="auto">
          <a:xfrm>
            <a:off x="5659438" y="22860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2" name="AutoShape 80"/>
          <p:cNvSpPr>
            <a:spLocks noChangeArrowheads="1"/>
          </p:cNvSpPr>
          <p:nvPr/>
        </p:nvSpPr>
        <p:spPr bwMode="auto">
          <a:xfrm>
            <a:off x="5583238" y="2819400"/>
            <a:ext cx="152400" cy="152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3" name="Oval 81"/>
          <p:cNvSpPr>
            <a:spLocks noChangeArrowheads="1"/>
          </p:cNvSpPr>
          <p:nvPr/>
        </p:nvSpPr>
        <p:spPr bwMode="auto">
          <a:xfrm>
            <a:off x="3048000" y="914400"/>
            <a:ext cx="1828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4" name="Line 82"/>
          <p:cNvSpPr>
            <a:spLocks noChangeShapeType="1"/>
          </p:cNvSpPr>
          <p:nvPr/>
        </p:nvSpPr>
        <p:spPr bwMode="auto">
          <a:xfrm>
            <a:off x="3581400" y="99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Line 83"/>
          <p:cNvSpPr>
            <a:spLocks noChangeShapeType="1"/>
          </p:cNvSpPr>
          <p:nvPr/>
        </p:nvSpPr>
        <p:spPr bwMode="auto">
          <a:xfrm>
            <a:off x="3962400" y="99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6" name="Line 84"/>
          <p:cNvSpPr>
            <a:spLocks noChangeShapeType="1"/>
          </p:cNvSpPr>
          <p:nvPr/>
        </p:nvSpPr>
        <p:spPr bwMode="auto">
          <a:xfrm>
            <a:off x="4343400" y="99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7" name="Rectangle 85"/>
          <p:cNvSpPr>
            <a:spLocks noChangeArrowheads="1"/>
          </p:cNvSpPr>
          <p:nvPr/>
        </p:nvSpPr>
        <p:spPr bwMode="auto">
          <a:xfrm>
            <a:off x="5049838" y="762000"/>
            <a:ext cx="312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Light beam area = A</a:t>
            </a:r>
          </a:p>
        </p:txBody>
      </p:sp>
      <p:sp>
        <p:nvSpPr>
          <p:cNvPr id="8278" name="Line 86"/>
          <p:cNvSpPr>
            <a:spLocks noChangeShapeType="1"/>
          </p:cNvSpPr>
          <p:nvPr/>
        </p:nvSpPr>
        <p:spPr bwMode="auto">
          <a:xfrm>
            <a:off x="6192838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9" name="Line 87"/>
          <p:cNvSpPr>
            <a:spLocks noChangeShapeType="1"/>
          </p:cNvSpPr>
          <p:nvPr/>
        </p:nvSpPr>
        <p:spPr bwMode="auto">
          <a:xfrm>
            <a:off x="6192838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0" name="Line 88"/>
          <p:cNvSpPr>
            <a:spLocks noChangeShapeType="1"/>
          </p:cNvSpPr>
          <p:nvPr/>
        </p:nvSpPr>
        <p:spPr bwMode="auto">
          <a:xfrm>
            <a:off x="6269038" y="1524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1" name="Rectangle 89"/>
          <p:cNvSpPr>
            <a:spLocks noChangeArrowheads="1"/>
          </p:cNvSpPr>
          <p:nvPr/>
        </p:nvSpPr>
        <p:spPr bwMode="auto">
          <a:xfrm>
            <a:off x="6040438" y="1981200"/>
            <a:ext cx="5064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dz</a:t>
            </a:r>
          </a:p>
        </p:txBody>
      </p:sp>
      <p:sp>
        <p:nvSpPr>
          <p:cNvPr id="8282" name="Rectangle 90"/>
          <p:cNvSpPr>
            <a:spLocks noChangeArrowheads="1"/>
          </p:cNvSpPr>
          <p:nvPr/>
        </p:nvSpPr>
        <p:spPr bwMode="auto">
          <a:xfrm>
            <a:off x="990600" y="1158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z</a:t>
            </a:r>
          </a:p>
        </p:txBody>
      </p:sp>
      <p:sp>
        <p:nvSpPr>
          <p:cNvPr id="8283" name="Rectangle 91"/>
          <p:cNvSpPr>
            <a:spLocks noChangeArrowheads="1"/>
          </p:cNvSpPr>
          <p:nvPr/>
        </p:nvSpPr>
        <p:spPr bwMode="auto">
          <a:xfrm>
            <a:off x="1038225" y="2892425"/>
            <a:ext cx="83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z+dz</a:t>
            </a:r>
          </a:p>
        </p:txBody>
      </p:sp>
      <p:sp>
        <p:nvSpPr>
          <p:cNvPr id="8284" name="Rectangle 92"/>
          <p:cNvSpPr>
            <a:spLocks noChangeArrowheads="1"/>
          </p:cNvSpPr>
          <p:nvPr/>
        </p:nvSpPr>
        <p:spPr bwMode="auto">
          <a:xfrm>
            <a:off x="1468438" y="3352800"/>
            <a:ext cx="608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Power removed in dz: = I(z) N A dz </a:t>
            </a:r>
            <a:r>
              <a:rPr lang="en-US" altLang="x-none" i="1">
                <a:latin typeface="Symbol" charset="2"/>
                <a:sym typeface="Symbol" charset="2"/>
              </a:rPr>
              <a:t></a:t>
            </a:r>
            <a:r>
              <a:rPr lang="en-US" altLang="x-none" i="1" baseline="-25000"/>
              <a:t>ext</a:t>
            </a:r>
            <a:endParaRPr lang="en-US" altLang="x-none"/>
          </a:p>
        </p:txBody>
      </p:sp>
      <p:sp>
        <p:nvSpPr>
          <p:cNvPr id="8285" name="AutoShape 93"/>
          <p:cNvSpPr>
            <a:spLocks noChangeArrowheads="1"/>
          </p:cNvSpPr>
          <p:nvPr/>
        </p:nvSpPr>
        <p:spPr bwMode="auto">
          <a:xfrm>
            <a:off x="3068638" y="1371600"/>
            <a:ext cx="1828800" cy="1752600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86" name="Picture 94" descr="beerbou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962400"/>
            <a:ext cx="4259262" cy="274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87" name="Rectangle 95"/>
          <p:cNvSpPr>
            <a:spLocks noChangeArrowheads="1"/>
          </p:cNvSpPr>
          <p:nvPr/>
        </p:nvSpPr>
        <p:spPr bwMode="auto">
          <a:xfrm>
            <a:off x="152400" y="4876800"/>
            <a:ext cx="2708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Bouger-Beer</a:t>
            </a:r>
          </a:p>
          <a:p>
            <a:r>
              <a:rPr lang="en-US" altLang="x-none"/>
              <a:t>“law”</a:t>
            </a:r>
          </a:p>
          <a:p>
            <a:r>
              <a:rPr lang="en-US" altLang="x-none"/>
              <a:t>(direct beam only!)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x-none"/>
              <a:t>Monodispersons and Polydispersions</a:t>
            </a:r>
          </a:p>
        </p:txBody>
      </p:sp>
      <p:pic>
        <p:nvPicPr>
          <p:cNvPr id="10243" name="Picture 3" descr="fig7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85800"/>
            <a:ext cx="6832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04800" y="3276600"/>
            <a:ext cx="2944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N particles / volume.</a:t>
            </a:r>
          </a:p>
          <a:p>
            <a:r>
              <a:rPr lang="en-US" altLang="x-none"/>
              <a:t>All of radius r.</a:t>
            </a:r>
          </a:p>
        </p:txBody>
      </p:sp>
      <p:pic>
        <p:nvPicPr>
          <p:cNvPr id="10245" name="Picture 5" descr="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828800" cy="9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am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741613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gammad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741613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943600" y="4724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x-none" altLang="x-none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096000" y="1905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n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629525" y="31623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r</a:t>
            </a:r>
          </a:p>
        </p:txBody>
      </p:sp>
      <p:pic>
        <p:nvPicPr>
          <p:cNvPr id="10251" name="Picture 11" descr="b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286000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be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2741613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Radar Theory Part 1</a:t>
            </a:r>
          </a:p>
        </p:txBody>
      </p:sp>
      <p:pic>
        <p:nvPicPr>
          <p:cNvPr id="17412" name="Picture 4" descr="radarTheory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838200"/>
            <a:ext cx="8683625" cy="49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radarTheory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3625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/>
              <a:t>Radar Theory Part 2: Key Results!!!</a:t>
            </a:r>
            <a:endParaRPr lang="en-US" altLang="x-none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2590800"/>
            <a:ext cx="8001000" cy="9144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28600" y="3962400"/>
            <a:ext cx="1981200" cy="4572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6200" y="4572000"/>
            <a:ext cx="6324600" cy="5334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28600" y="1219200"/>
            <a:ext cx="8839200" cy="12192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362200" y="3962400"/>
            <a:ext cx="6553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b="1" i="1"/>
              <a:t>This is what is reported on radar graphs!!!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Radar Theory Part 2: Typical Values of </a:t>
            </a:r>
            <a:r>
              <a:rPr lang="en-US" altLang="x-none" i="1"/>
              <a:t>Z</a:t>
            </a:r>
            <a:r>
              <a:rPr lang="en-US" altLang="x-none" i="1" baseline="-25000"/>
              <a:t>dbZ</a:t>
            </a:r>
            <a:endParaRPr lang="en-US" altLang="x-none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00113" y="1724025"/>
            <a:ext cx="68087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Clear air mode of NEXRAD: -28 dbZ to 28 dbZ.</a:t>
            </a:r>
          </a:p>
          <a:p>
            <a:endParaRPr lang="en-US" altLang="x-none"/>
          </a:p>
          <a:p>
            <a:r>
              <a:rPr lang="en-US" altLang="x-none"/>
              <a:t>Precipitation mode of NEXRAD: 5 dbZ to 75 dbZ.</a:t>
            </a:r>
          </a:p>
          <a:p>
            <a:endParaRPr lang="en-US" altLang="x-none"/>
          </a:p>
          <a:p>
            <a:r>
              <a:rPr lang="en-US" altLang="x-none"/>
              <a:t>Light rain: 20 dbZ.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altLang="x-none" b="1">
                <a:solidFill>
                  <a:schemeClr val="tx1"/>
                </a:solidFill>
              </a:rPr>
              <a:t>Rain Fall Rate for Monodispersion</a:t>
            </a:r>
          </a:p>
        </p:txBody>
      </p:sp>
      <p:pic>
        <p:nvPicPr>
          <p:cNvPr id="32772" name="Picture 4" descr="rainfall 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6280150" cy="621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10829</TotalTime>
  <Words>811</Words>
  <Application>Microsoft Macintosh PowerPoint</Application>
  <PresentationFormat>On-screen Show (4:3)</PresentationFormat>
  <Paragraphs>138</Paragraphs>
  <Slides>18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ＭＳ Ｐゴシック</vt:lpstr>
      <vt:lpstr>Symbol</vt:lpstr>
      <vt:lpstr>Blank Presentation</vt:lpstr>
      <vt:lpstr>MathType 5.0 Equation</vt:lpstr>
      <vt:lpstr>Radar: The Quickest Path to dbZ</vt:lpstr>
      <vt:lpstr>Definitions:  Optical Coefficients for a Flat Surface</vt:lpstr>
      <vt:lpstr>Definitions:  Optical Coefficients for a Surface and a Particle</vt:lpstr>
      <vt:lpstr>Optics of N identical (particles / volume)</vt:lpstr>
      <vt:lpstr>Monodispersons and Polydispersions</vt:lpstr>
      <vt:lpstr>Radar Theory Part 1</vt:lpstr>
      <vt:lpstr>Radar Theory Part 2: Key Results!!!</vt:lpstr>
      <vt:lpstr>Radar Theory Part 2: Typical Values of ZdbZ</vt:lpstr>
      <vt:lpstr>Rain Fall Rate for Monodispersion</vt:lpstr>
      <vt:lpstr>Radar Theory Part 3: Rainfall Rate Estimate From Radar</vt:lpstr>
      <vt:lpstr>Rainfall Rate Analogy</vt:lpstr>
      <vt:lpstr>Rain Drop Fall Speed</vt:lpstr>
      <vt:lpstr>Rain Drop Fall Speed: A balance of Forces, Drag and Gravity</vt:lpstr>
      <vt:lpstr>Fall Speed Is a Function of Size: Note the Shape in Terminal Flow</vt:lpstr>
      <vt:lpstr>Radar Theory Part 3: Rainfall Rate Estimate From Radar</vt:lpstr>
      <vt:lpstr>Definitions:  Optical Coefficients for Particles</vt:lpstr>
      <vt:lpstr>Light Scattering Basics (images from Wallace and Hobbs CH4).</vt:lpstr>
      <vt:lpstr>Polarization Diverse Radar: Coming to the NWS in the next few years.</vt:lpstr>
    </vt:vector>
  </TitlesOfParts>
  <Manager/>
  <Company>Desert Research Institute</Company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Pat Arnott</dc:creator>
  <cp:keywords/>
  <dc:description/>
  <cp:lastModifiedBy>William P Arnott</cp:lastModifiedBy>
  <cp:revision>25</cp:revision>
  <cp:lastPrinted>2010-03-08T05:39:50Z</cp:lastPrinted>
  <dcterms:created xsi:type="dcterms:W3CDTF">2009-03-12T04:18:05Z</dcterms:created>
  <dcterms:modified xsi:type="dcterms:W3CDTF">2017-02-22T06:08:48Z</dcterms:modified>
  <cp:category/>
</cp:coreProperties>
</file>