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8" r:id="rId4"/>
    <p:sldId id="260" r:id="rId5"/>
    <p:sldId id="259" r:id="rId6"/>
    <p:sldId id="269" r:id="rId7"/>
    <p:sldId id="261" r:id="rId8"/>
    <p:sldId id="262" r:id="rId9"/>
    <p:sldId id="263" r:id="rId10"/>
    <p:sldId id="265" r:id="rId11"/>
    <p:sldId id="264" r:id="rId12"/>
    <p:sldId id="270" r:id="rId13"/>
    <p:sldId id="271" r:id="rId14"/>
    <p:sldId id="272" r:id="rId15"/>
    <p:sldId id="273" r:id="rId16"/>
    <p:sldId id="274" r:id="rId17"/>
    <p:sldId id="275" r:id="rId18"/>
    <p:sldId id="276" r:id="rId19"/>
    <p:sldId id="277" r:id="rId20"/>
    <p:sldId id="399" r:id="rId21"/>
    <p:sldId id="400" r:id="rId22"/>
    <p:sldId id="401" r:id="rId23"/>
    <p:sldId id="402" r:id="rId24"/>
    <p:sldId id="398" r:id="rId25"/>
    <p:sldId id="397" r:id="rId26"/>
    <p:sldId id="307" r:id="rId27"/>
    <p:sldId id="308" r:id="rId28"/>
    <p:sldId id="309" r:id="rId29"/>
    <p:sldId id="310" r:id="rId30"/>
    <p:sldId id="311" r:id="rId31"/>
    <p:sldId id="305" r:id="rId32"/>
    <p:sldId id="306" r:id="rId33"/>
    <p:sldId id="324" r:id="rId34"/>
    <p:sldId id="314" r:id="rId35"/>
    <p:sldId id="321" r:id="rId36"/>
    <p:sldId id="322" r:id="rId37"/>
    <p:sldId id="330" r:id="rId38"/>
    <p:sldId id="331" r:id="rId39"/>
    <p:sldId id="332" r:id="rId40"/>
    <p:sldId id="338" r:id="rId41"/>
    <p:sldId id="333" r:id="rId42"/>
    <p:sldId id="334" r:id="rId43"/>
    <p:sldId id="336" r:id="rId44"/>
    <p:sldId id="337" r:id="rId45"/>
    <p:sldId id="335" r:id="rId46"/>
    <p:sldId id="396"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8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98"/>
    <p:restoredTop sz="86393"/>
  </p:normalViewPr>
  <p:slideViewPr>
    <p:cSldViewPr>
      <p:cViewPr>
        <p:scale>
          <a:sx n="140" d="100"/>
          <a:sy n="140" d="100"/>
        </p:scale>
        <p:origin x="1760" y="-336"/>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sorterViewPr>
    <p:cViewPr>
      <p:scale>
        <a:sx n="97" d="100"/>
        <a:sy n="97" d="100"/>
      </p:scale>
      <p:origin x="0" y="7376"/>
    </p:cViewPr>
  </p:sorter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629CFCA-475F-634E-B068-BFE747DA739A}" type="slidenum">
              <a:rPr lang="en-US"/>
              <a:pPr/>
              <a:t>‹#›</a:t>
            </a:fld>
            <a:endParaRPr lang="en-US"/>
          </a:p>
        </p:txBody>
      </p:sp>
    </p:spTree>
    <p:extLst>
      <p:ext uri="{BB962C8B-B14F-4D97-AF65-F5344CB8AC3E}">
        <p14:creationId xmlns:p14="http://schemas.microsoft.com/office/powerpoint/2010/main" val="26084799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00DAF-FE78-A440-AAFE-C7A9BAFB4C64}" type="slidenum">
              <a:rPr lang="en-US"/>
              <a:pPr/>
              <a:t>1</a:t>
            </a:fld>
            <a:endParaRPr lang="en-US"/>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298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E3162-2FFC-1147-B035-1949F7401278}" type="slidenum">
              <a:rPr lang="en-US"/>
              <a:pPr/>
              <a:t>10</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214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DAA74-8318-774F-83F7-19067715E005}" type="slidenum">
              <a:rPr lang="en-US"/>
              <a:pPr/>
              <a:t>11</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638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8D1CB-1228-784E-9570-1D7A6818864E}" type="slidenum">
              <a:rPr lang="en-US"/>
              <a:pPr/>
              <a:t>12</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147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2A24D-E605-3649-A79B-304A4B6EAF8B}" type="slidenum">
              <a:rPr lang="en-US"/>
              <a:pPr/>
              <a:t>13</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7750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C0BB5-223B-794D-97F3-03FDC46B9D34}" type="slidenum">
              <a:rPr lang="en-US"/>
              <a:pPr/>
              <a:t>14</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995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FF2AA-4CC7-7145-997A-9AA4571873F3}" type="slidenum">
              <a:rPr lang="en-US"/>
              <a:pPr/>
              <a:t>15</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025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F9E0-2DA0-4047-B88C-BB9E191277CF}" type="slidenum">
              <a:rPr lang="en-US"/>
              <a:pPr/>
              <a:t>16</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537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93298-C75D-9A4E-AB12-F739557B20E8}" type="slidenum">
              <a:rPr lang="en-US"/>
              <a:pPr/>
              <a:t>17</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221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DE722-369C-2041-82D2-0A752A4F5930}" type="slidenum">
              <a:rPr lang="en-US"/>
              <a:pPr/>
              <a:t>18</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3885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7DD18-84B5-3B43-AB6C-5DB5461F08C2}" type="slidenum">
              <a:rPr lang="en-US"/>
              <a:pPr/>
              <a:t>19</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25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35546-4787-A24C-8298-B825B813ED40}" type="slidenum">
              <a:rPr lang="en-US"/>
              <a:pPr/>
              <a:t>2</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88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9CFCA-475F-634E-B068-BFE747DA739A}" type="slidenum">
              <a:rPr lang="en-US" smtClean="0"/>
              <a:pPr/>
              <a:t>24</a:t>
            </a:fld>
            <a:endParaRPr lang="en-US"/>
          </a:p>
        </p:txBody>
      </p:sp>
    </p:spTree>
    <p:extLst>
      <p:ext uri="{BB962C8B-B14F-4D97-AF65-F5344CB8AC3E}">
        <p14:creationId xmlns:p14="http://schemas.microsoft.com/office/powerpoint/2010/main" val="113920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34238-336F-D746-8DDA-3CE7B0459C35}" type="slidenum">
              <a:rPr lang="en-US"/>
              <a:pPr/>
              <a:t>26</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00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FD159-3D58-3043-8A26-BDDC3A05740A}" type="slidenum">
              <a:rPr lang="en-US"/>
              <a:pPr/>
              <a:t>27</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0792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BB9C1-1926-204F-8D8A-5736BDB08BA7}" type="slidenum">
              <a:rPr lang="en-US"/>
              <a:pPr/>
              <a:t>28</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8664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30A49-938C-6443-89B6-5597AFBD201A}" type="slidenum">
              <a:rPr lang="en-US"/>
              <a:pPr/>
              <a:t>29</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3332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DD105-E213-AC45-9790-EC402A97E362}" type="slidenum">
              <a:rPr lang="en-US"/>
              <a:pPr/>
              <a:t>30</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9035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74F4F-1AC3-574C-A0EA-F95FC9455CA1}" type="slidenum">
              <a:rPr lang="en-US"/>
              <a:pPr/>
              <a:t>31</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8674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CA637-D64E-2041-93F6-14B74B5E15B8}" type="slidenum">
              <a:rPr lang="en-US"/>
              <a:pPr/>
              <a:t>32</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8356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6363A-28C7-264E-9BF7-71C5215728A6}" type="slidenum">
              <a:rPr lang="en-US"/>
              <a:pPr/>
              <a:t>33</a:t>
            </a:fld>
            <a:endParaRPr lang="en-US"/>
          </a:p>
        </p:txBody>
      </p:sp>
      <p:sp>
        <p:nvSpPr>
          <p:cNvPr id="1720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03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022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453BB-1932-EE45-B95E-F72F41C08053}" type="slidenum">
              <a:rPr lang="en-US"/>
              <a:pPr/>
              <a:t>34</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889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12718-42A3-754A-89BE-5EF8EE2F740E}" type="slidenum">
              <a:rPr lang="en-US"/>
              <a:pPr/>
              <a:t>3</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5790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D3EFA-CC61-DC4B-864D-1D852DB9D3EE}" type="slidenum">
              <a:rPr lang="en-US"/>
              <a:pPr/>
              <a:t>35</a:t>
            </a:fld>
            <a:endParaRPr lang="en-US"/>
          </a:p>
        </p:txBody>
      </p:sp>
      <p:sp>
        <p:nvSpPr>
          <p:cNvPr id="1730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05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608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BE09B-4AD3-9444-9F5D-0B1BBEF7C5EB}" type="slidenum">
              <a:rPr lang="en-US"/>
              <a:pPr/>
              <a:t>36</a:t>
            </a:fld>
            <a:endParaRPr lang="en-US"/>
          </a:p>
        </p:txBody>
      </p:sp>
      <p:sp>
        <p:nvSpPr>
          <p:cNvPr id="1740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8361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60688-81F5-F649-8B55-F5E8A15B88E6}" type="slidenum">
              <a:rPr lang="en-US"/>
              <a:pPr/>
              <a:t>37</a:t>
            </a:fld>
            <a:endParaRPr lang="en-US"/>
          </a:p>
        </p:txBody>
      </p:sp>
      <p:sp>
        <p:nvSpPr>
          <p:cNvPr id="181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0738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14DE7-2696-B140-B832-2B3EEF972D51}" type="slidenum">
              <a:rPr lang="en-US"/>
              <a:pPr/>
              <a:t>38</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0752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D59ED-0FFD-674F-83FA-42F7ECB7B47E}" type="slidenum">
              <a:rPr lang="en-US"/>
              <a:pPr/>
              <a:t>39</a:t>
            </a:fld>
            <a:endParaRPr lang="en-US"/>
          </a:p>
        </p:txBody>
      </p:sp>
      <p:sp>
        <p:nvSpPr>
          <p:cNvPr id="18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305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4AB49-AEA7-E74B-A267-720B3C4CED73}" type="slidenum">
              <a:rPr lang="en-US"/>
              <a:pPr/>
              <a:t>40</a:t>
            </a:fld>
            <a:endParaRPr lang="en-US"/>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840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D42C9-2411-1D47-85C1-2A96B84DA0E8}" type="slidenum">
              <a:rPr lang="en-US"/>
              <a:pPr/>
              <a:t>41</a:t>
            </a:fld>
            <a:endParaRPr lang="en-US"/>
          </a:p>
        </p:txBody>
      </p:sp>
      <p:sp>
        <p:nvSpPr>
          <p:cNvPr id="18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0294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C31C9-EDE4-CD4A-92A2-87C4FEE27C97}" type="slidenum">
              <a:rPr lang="en-US"/>
              <a:pPr/>
              <a:t>42</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1665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35EBE-8DBD-4E41-8545-829BF3C1DE17}" type="slidenum">
              <a:rPr lang="en-US"/>
              <a:pPr/>
              <a:t>43</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9075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50551-4460-6041-81D3-F0E3A65244E5}" type="slidenum">
              <a:rPr lang="en-US"/>
              <a:pPr/>
              <a:t>44</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797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CA1BE-5D90-EA47-972A-B6AB43462BDF}" type="slidenum">
              <a:rPr lang="en-US"/>
              <a:pPr/>
              <a:t>4</a:t>
            </a:fld>
            <a:endParaRPr lang="en-US"/>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0223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26D70-8542-3C4E-9D0B-EA6EF87F0DE4}" type="slidenum">
              <a:rPr lang="en-US"/>
              <a:pPr/>
              <a:t>45</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3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FAC06-C3BF-8649-B458-84C4DEACC557}" type="slidenum">
              <a:rPr lang="en-US"/>
              <a:pPr/>
              <a:t>5</a:t>
            </a:fld>
            <a:endParaRPr lang="en-US"/>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15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710D0-6B1B-B949-BA71-9394E13EDC0C}" type="slidenum">
              <a:rPr lang="en-US"/>
              <a:pPr/>
              <a:t>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885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780A5-C9A5-9446-BFFF-3B70B5F188E2}" type="slidenum">
              <a:rPr lang="en-US"/>
              <a:pPr/>
              <a:t>7</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950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6928E-6F61-5C47-A7F3-44815924BABD}" type="slidenum">
              <a:rPr lang="en-US"/>
              <a:pPr/>
              <a:t>8</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91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AF2C4-6315-BE45-9944-EF8026EB8718}" type="slidenum">
              <a:rPr lang="en-US"/>
              <a:pPr/>
              <a:t>9</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78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7029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32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8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95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84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28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91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14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86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31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207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Text Box 7"/>
          <p:cNvSpPr txBox="1">
            <a:spLocks noChangeArrowheads="1"/>
          </p:cNvSpPr>
          <p:nvPr userDrawn="1"/>
        </p:nvSpPr>
        <p:spPr bwMode="auto">
          <a:xfrm>
            <a:off x="0" y="6629400"/>
            <a:ext cx="1143000"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900">
                <a:solidFill>
                  <a:schemeClr val="accent1"/>
                </a:solidFill>
              </a:rPr>
              <a:t>Pat Arnott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28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28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28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28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28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28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hyperlink" Target="http://www.patarnott.com/atms411/images/HWsolutions/Problem3_48_skewT.gif"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0"/>
            <a:ext cx="7772400" cy="685800"/>
          </a:xfrm>
        </p:spPr>
        <p:txBody>
          <a:bodyPr/>
          <a:lstStyle/>
          <a:p>
            <a:r>
              <a:rPr lang="en-US" b="1" dirty="0" smtClean="0"/>
              <a:t>Atmospheric </a:t>
            </a:r>
            <a:r>
              <a:rPr lang="en-US" b="1" dirty="0"/>
              <a:t>Thermodynamics</a:t>
            </a:r>
          </a:p>
        </p:txBody>
      </p:sp>
      <p:sp>
        <p:nvSpPr>
          <p:cNvPr id="2051" name="Rectangle 3"/>
          <p:cNvSpPr>
            <a:spLocks noGrp="1" noChangeArrowheads="1"/>
          </p:cNvSpPr>
          <p:nvPr>
            <p:ph type="subTitle" idx="1"/>
          </p:nvPr>
        </p:nvSpPr>
        <p:spPr bwMode="auto">
          <a:xfrm>
            <a:off x="228600" y="762000"/>
            <a:ext cx="8763000" cy="4572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marL="381000" indent="-381000"/>
            <a:r>
              <a:rPr lang="en-US" dirty="0"/>
              <a:t>Objectives:</a:t>
            </a:r>
          </a:p>
          <a:p>
            <a:pPr marL="381000" indent="-381000" algn="l">
              <a:buFont typeface="Arial" charset="0"/>
              <a:buAutoNum type="arabicPeriod"/>
            </a:pPr>
            <a:r>
              <a:rPr lang="en-US" dirty="0" smtClean="0"/>
              <a:t>Develop and/or review basic relations for atmospheric temperature, humidity, density, and pressure.</a:t>
            </a:r>
            <a:br>
              <a:rPr lang="en-US" dirty="0" smtClean="0"/>
            </a:br>
            <a:endParaRPr lang="en-US" dirty="0" smtClean="0"/>
          </a:p>
          <a:p>
            <a:pPr marL="381000" indent="-381000" algn="l">
              <a:buFont typeface="Arial" charset="0"/>
              <a:buAutoNum type="arabicPeriod"/>
            </a:pPr>
            <a:r>
              <a:rPr lang="en-US" dirty="0" smtClean="0"/>
              <a:t>Use the UNR, DRI, and Slide Mountain pressure to estimate the mean virtual temperature of the the layer between the stations.</a:t>
            </a:r>
            <a:br>
              <a:rPr lang="en-US" dirty="0" smtClean="0"/>
            </a:br>
            <a:endParaRPr lang="en-US" dirty="0" smtClean="0"/>
          </a:p>
          <a:p>
            <a:pPr marL="381000" indent="-381000" algn="l">
              <a:buFont typeface="Arial" charset="0"/>
              <a:buAutoNum type="arabicPeriod"/>
            </a:pPr>
            <a:r>
              <a:rPr lang="en-US" dirty="0" smtClean="0"/>
              <a:t>Investigate the error involved with this estimate by the propagation of error through the equation for mean virtual temperature.</a:t>
            </a:r>
            <a:br>
              <a:rPr lang="en-US" dirty="0" smtClean="0"/>
            </a:br>
            <a:endParaRPr lang="en-US" dirty="0" smtClean="0"/>
          </a:p>
          <a:p>
            <a:pPr marL="381000" indent="-381000" algn="l">
              <a:buFont typeface="Arial" charset="0"/>
              <a:buAutoNum type="arabicPeriod"/>
            </a:pPr>
            <a:r>
              <a:rPr lang="en-US" dirty="0" smtClean="0"/>
              <a:t>Understand and compare with balloon sounding data from the National Weather Service.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685800"/>
          </a:xfrm>
        </p:spPr>
        <p:txBody>
          <a:bodyPr/>
          <a:lstStyle/>
          <a:p>
            <a:r>
              <a:rPr lang="en-US" b="1"/>
              <a:t>Virtual Temperature T</a:t>
            </a:r>
            <a:r>
              <a:rPr lang="en-US" b="1" baseline="-25000"/>
              <a:t>v</a:t>
            </a:r>
            <a:r>
              <a:rPr lang="en-US" b="1"/>
              <a:t> Calculation.</a:t>
            </a:r>
          </a:p>
        </p:txBody>
      </p:sp>
      <p:sp>
        <p:nvSpPr>
          <p:cNvPr id="18436" name="Rectangle 4"/>
          <p:cNvSpPr>
            <a:spLocks noChangeArrowheads="1"/>
          </p:cNvSpPr>
          <p:nvPr/>
        </p:nvSpPr>
        <p:spPr bwMode="auto">
          <a:xfrm>
            <a:off x="1295400" y="533400"/>
            <a:ext cx="103028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dry air</a:t>
            </a:r>
          </a:p>
        </p:txBody>
      </p:sp>
      <p:grpSp>
        <p:nvGrpSpPr>
          <p:cNvPr id="18437" name="Group 5"/>
          <p:cNvGrpSpPr>
            <a:grpSpLocks/>
          </p:cNvGrpSpPr>
          <p:nvPr/>
        </p:nvGrpSpPr>
        <p:grpSpPr bwMode="auto">
          <a:xfrm>
            <a:off x="533400" y="990600"/>
            <a:ext cx="2362200" cy="838200"/>
            <a:chOff x="1104" y="672"/>
            <a:chExt cx="1488" cy="528"/>
          </a:xfrm>
        </p:grpSpPr>
        <p:sp>
          <p:nvSpPr>
            <p:cNvPr id="18438" name="Freeform 6" descr="20%"/>
            <p:cNvSpPr>
              <a:spLocks/>
            </p:cNvSpPr>
            <p:nvPr/>
          </p:nvSpPr>
          <p:spPr bwMode="auto">
            <a:xfrm>
              <a:off x="1104" y="672"/>
              <a:ext cx="1488" cy="528"/>
            </a:xfrm>
            <a:custGeom>
              <a:avLst/>
              <a:gdLst>
                <a:gd name="T0" fmla="*/ 0 w 1488"/>
                <a:gd name="T1" fmla="*/ 240 h 528"/>
                <a:gd name="T2" fmla="*/ 0 w 1488"/>
                <a:gd name="T3" fmla="*/ 528 h 528"/>
                <a:gd name="T4" fmla="*/ 864 w 1488"/>
                <a:gd name="T5" fmla="*/ 528 h 528"/>
                <a:gd name="T6" fmla="*/ 1488 w 1488"/>
                <a:gd name="T7" fmla="*/ 288 h 528"/>
                <a:gd name="T8" fmla="*/ 1488 w 1488"/>
                <a:gd name="T9" fmla="*/ 0 h 528"/>
                <a:gd name="T10" fmla="*/ 624 w 1488"/>
                <a:gd name="T11" fmla="*/ 0 h 528"/>
                <a:gd name="T12" fmla="*/ 0 w 1488"/>
                <a:gd name="T13" fmla="*/ 240 h 528"/>
              </a:gdLst>
              <a:ahLst/>
              <a:cxnLst>
                <a:cxn ang="0">
                  <a:pos x="T0" y="T1"/>
                </a:cxn>
                <a:cxn ang="0">
                  <a:pos x="T2" y="T3"/>
                </a:cxn>
                <a:cxn ang="0">
                  <a:pos x="T4" y="T5"/>
                </a:cxn>
                <a:cxn ang="0">
                  <a:pos x="T6" y="T7"/>
                </a:cxn>
                <a:cxn ang="0">
                  <a:pos x="T8" y="T9"/>
                </a:cxn>
                <a:cxn ang="0">
                  <a:pos x="T10" y="T11"/>
                </a:cxn>
                <a:cxn ang="0">
                  <a:pos x="T12" y="T13"/>
                </a:cxn>
              </a:cxnLst>
              <a:rect l="0" t="0" r="r" b="b"/>
              <a:pathLst>
                <a:path w="1488" h="528">
                  <a:moveTo>
                    <a:pt x="0" y="240"/>
                  </a:moveTo>
                  <a:lnTo>
                    <a:pt x="0" y="528"/>
                  </a:lnTo>
                  <a:lnTo>
                    <a:pt x="864" y="528"/>
                  </a:lnTo>
                  <a:lnTo>
                    <a:pt x="1488" y="288"/>
                  </a:lnTo>
                  <a:lnTo>
                    <a:pt x="1488" y="0"/>
                  </a:lnTo>
                  <a:lnTo>
                    <a:pt x="624" y="0"/>
                  </a:lnTo>
                  <a:lnTo>
                    <a:pt x="0" y="240"/>
                  </a:lnTo>
                  <a:close/>
                </a:path>
              </a:pathLst>
            </a:custGeom>
            <a:pattFill prst="pct20">
              <a:fgClr>
                <a:schemeClr val="tx1"/>
              </a:fgClr>
              <a:bgClr>
                <a:srgbClr val="FFFFFF"/>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nvGrpSpPr>
            <p:cNvPr id="18439" name="Group 7"/>
            <p:cNvGrpSpPr>
              <a:grpSpLocks/>
            </p:cNvGrpSpPr>
            <p:nvPr/>
          </p:nvGrpSpPr>
          <p:grpSpPr bwMode="auto">
            <a:xfrm>
              <a:off x="1104" y="672"/>
              <a:ext cx="1488" cy="528"/>
              <a:chOff x="1104" y="672"/>
              <a:chExt cx="1488" cy="528"/>
            </a:xfrm>
          </p:grpSpPr>
          <p:sp>
            <p:nvSpPr>
              <p:cNvPr id="18440" name="Rectangle 8"/>
              <p:cNvSpPr>
                <a:spLocks noChangeArrowheads="1"/>
              </p:cNvSpPr>
              <p:nvPr/>
            </p:nvSpPr>
            <p:spPr bwMode="auto">
              <a:xfrm>
                <a:off x="1104" y="912"/>
                <a:ext cx="864" cy="2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8441" name="Line 9"/>
              <p:cNvSpPr>
                <a:spLocks noChangeShapeType="1"/>
              </p:cNvSpPr>
              <p:nvPr/>
            </p:nvSpPr>
            <p:spPr bwMode="auto">
              <a:xfrm flipV="1">
                <a:off x="1104"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42" name="Line 10"/>
              <p:cNvSpPr>
                <a:spLocks noChangeShapeType="1"/>
              </p:cNvSpPr>
              <p:nvPr/>
            </p:nvSpPr>
            <p:spPr bwMode="auto">
              <a:xfrm flipV="1">
                <a:off x="1968"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43" name="Line 11"/>
              <p:cNvSpPr>
                <a:spLocks noChangeShapeType="1"/>
              </p:cNvSpPr>
              <p:nvPr/>
            </p:nvSpPr>
            <p:spPr bwMode="auto">
              <a:xfrm flipV="1">
                <a:off x="1968" y="960"/>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44" name="Line 12"/>
              <p:cNvSpPr>
                <a:spLocks noChangeShapeType="1"/>
              </p:cNvSpPr>
              <p:nvPr/>
            </p:nvSpPr>
            <p:spPr bwMode="auto">
              <a:xfrm>
                <a:off x="1728" y="672"/>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45" name="Line 13"/>
              <p:cNvSpPr>
                <a:spLocks noChangeShapeType="1"/>
              </p:cNvSpPr>
              <p:nvPr/>
            </p:nvSpPr>
            <p:spPr bwMode="auto">
              <a:xfrm>
                <a:off x="2592" y="67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18446" name="Group 14"/>
          <p:cNvGrpSpPr>
            <a:grpSpLocks/>
          </p:cNvGrpSpPr>
          <p:nvPr/>
        </p:nvGrpSpPr>
        <p:grpSpPr bwMode="auto">
          <a:xfrm>
            <a:off x="5943600" y="914400"/>
            <a:ext cx="2362200" cy="838200"/>
            <a:chOff x="3264" y="576"/>
            <a:chExt cx="1488" cy="528"/>
          </a:xfrm>
        </p:grpSpPr>
        <p:grpSp>
          <p:nvGrpSpPr>
            <p:cNvPr id="18447" name="Group 15"/>
            <p:cNvGrpSpPr>
              <a:grpSpLocks/>
            </p:cNvGrpSpPr>
            <p:nvPr/>
          </p:nvGrpSpPr>
          <p:grpSpPr bwMode="auto">
            <a:xfrm>
              <a:off x="3264" y="576"/>
              <a:ext cx="1488" cy="528"/>
              <a:chOff x="1104" y="672"/>
              <a:chExt cx="1488" cy="528"/>
            </a:xfrm>
          </p:grpSpPr>
          <p:sp>
            <p:nvSpPr>
              <p:cNvPr id="18448" name="Freeform 16" descr="20%"/>
              <p:cNvSpPr>
                <a:spLocks/>
              </p:cNvSpPr>
              <p:nvPr/>
            </p:nvSpPr>
            <p:spPr bwMode="auto">
              <a:xfrm>
                <a:off x="1104" y="672"/>
                <a:ext cx="1488" cy="528"/>
              </a:xfrm>
              <a:custGeom>
                <a:avLst/>
                <a:gdLst>
                  <a:gd name="T0" fmla="*/ 0 w 1488"/>
                  <a:gd name="T1" fmla="*/ 240 h 528"/>
                  <a:gd name="T2" fmla="*/ 0 w 1488"/>
                  <a:gd name="T3" fmla="*/ 528 h 528"/>
                  <a:gd name="T4" fmla="*/ 864 w 1488"/>
                  <a:gd name="T5" fmla="*/ 528 h 528"/>
                  <a:gd name="T6" fmla="*/ 1488 w 1488"/>
                  <a:gd name="T7" fmla="*/ 288 h 528"/>
                  <a:gd name="T8" fmla="*/ 1488 w 1488"/>
                  <a:gd name="T9" fmla="*/ 0 h 528"/>
                  <a:gd name="T10" fmla="*/ 624 w 1488"/>
                  <a:gd name="T11" fmla="*/ 0 h 528"/>
                  <a:gd name="T12" fmla="*/ 0 w 1488"/>
                  <a:gd name="T13" fmla="*/ 240 h 528"/>
                </a:gdLst>
                <a:ahLst/>
                <a:cxnLst>
                  <a:cxn ang="0">
                    <a:pos x="T0" y="T1"/>
                  </a:cxn>
                  <a:cxn ang="0">
                    <a:pos x="T2" y="T3"/>
                  </a:cxn>
                  <a:cxn ang="0">
                    <a:pos x="T4" y="T5"/>
                  </a:cxn>
                  <a:cxn ang="0">
                    <a:pos x="T6" y="T7"/>
                  </a:cxn>
                  <a:cxn ang="0">
                    <a:pos x="T8" y="T9"/>
                  </a:cxn>
                  <a:cxn ang="0">
                    <a:pos x="T10" y="T11"/>
                  </a:cxn>
                  <a:cxn ang="0">
                    <a:pos x="T12" y="T13"/>
                  </a:cxn>
                </a:cxnLst>
                <a:rect l="0" t="0" r="r" b="b"/>
                <a:pathLst>
                  <a:path w="1488" h="528">
                    <a:moveTo>
                      <a:pt x="0" y="240"/>
                    </a:moveTo>
                    <a:lnTo>
                      <a:pt x="0" y="528"/>
                    </a:lnTo>
                    <a:lnTo>
                      <a:pt x="864" y="528"/>
                    </a:lnTo>
                    <a:lnTo>
                      <a:pt x="1488" y="288"/>
                    </a:lnTo>
                    <a:lnTo>
                      <a:pt x="1488" y="0"/>
                    </a:lnTo>
                    <a:lnTo>
                      <a:pt x="624" y="0"/>
                    </a:lnTo>
                    <a:lnTo>
                      <a:pt x="0" y="240"/>
                    </a:lnTo>
                    <a:close/>
                  </a:path>
                </a:pathLst>
              </a:custGeom>
              <a:pattFill prst="pct20">
                <a:fgClr>
                  <a:schemeClr val="tx1"/>
                </a:fgClr>
                <a:bgClr>
                  <a:srgbClr val="FFFFFF"/>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nvGrpSpPr>
              <p:cNvPr id="18449" name="Group 17"/>
              <p:cNvGrpSpPr>
                <a:grpSpLocks/>
              </p:cNvGrpSpPr>
              <p:nvPr/>
            </p:nvGrpSpPr>
            <p:grpSpPr bwMode="auto">
              <a:xfrm>
                <a:off x="1104" y="672"/>
                <a:ext cx="1488" cy="528"/>
                <a:chOff x="1104" y="672"/>
                <a:chExt cx="1488" cy="528"/>
              </a:xfrm>
            </p:grpSpPr>
            <p:sp>
              <p:nvSpPr>
                <p:cNvPr id="18450" name="Rectangle 18"/>
                <p:cNvSpPr>
                  <a:spLocks noChangeArrowheads="1"/>
                </p:cNvSpPr>
                <p:nvPr/>
              </p:nvSpPr>
              <p:spPr bwMode="auto">
                <a:xfrm>
                  <a:off x="1104" y="912"/>
                  <a:ext cx="864" cy="2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8451" name="Line 19"/>
                <p:cNvSpPr>
                  <a:spLocks noChangeShapeType="1"/>
                </p:cNvSpPr>
                <p:nvPr/>
              </p:nvSpPr>
              <p:spPr bwMode="auto">
                <a:xfrm flipV="1">
                  <a:off x="1104"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2" name="Line 20"/>
                <p:cNvSpPr>
                  <a:spLocks noChangeShapeType="1"/>
                </p:cNvSpPr>
                <p:nvPr/>
              </p:nvSpPr>
              <p:spPr bwMode="auto">
                <a:xfrm flipV="1">
                  <a:off x="1968"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3" name="Line 21"/>
                <p:cNvSpPr>
                  <a:spLocks noChangeShapeType="1"/>
                </p:cNvSpPr>
                <p:nvPr/>
              </p:nvSpPr>
              <p:spPr bwMode="auto">
                <a:xfrm flipV="1">
                  <a:off x="1968" y="960"/>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4" name="Line 22"/>
                <p:cNvSpPr>
                  <a:spLocks noChangeShapeType="1"/>
                </p:cNvSpPr>
                <p:nvPr/>
              </p:nvSpPr>
              <p:spPr bwMode="auto">
                <a:xfrm>
                  <a:off x="1728" y="672"/>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55" name="Line 23"/>
                <p:cNvSpPr>
                  <a:spLocks noChangeShapeType="1"/>
                </p:cNvSpPr>
                <p:nvPr/>
              </p:nvSpPr>
              <p:spPr bwMode="auto">
                <a:xfrm>
                  <a:off x="2592" y="67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8456" name="Freeform 24"/>
            <p:cNvSpPr>
              <a:spLocks/>
            </p:cNvSpPr>
            <p:nvPr/>
          </p:nvSpPr>
          <p:spPr bwMode="auto">
            <a:xfrm>
              <a:off x="3413" y="983"/>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57" name="Freeform 25"/>
            <p:cNvSpPr>
              <a:spLocks/>
            </p:cNvSpPr>
            <p:nvPr/>
          </p:nvSpPr>
          <p:spPr bwMode="auto">
            <a:xfrm>
              <a:off x="3509" y="1079"/>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58" name="Freeform 26"/>
            <p:cNvSpPr>
              <a:spLocks/>
            </p:cNvSpPr>
            <p:nvPr/>
          </p:nvSpPr>
          <p:spPr bwMode="auto">
            <a:xfrm>
              <a:off x="3600"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59" name="Freeform 27"/>
            <p:cNvSpPr>
              <a:spLocks/>
            </p:cNvSpPr>
            <p:nvPr/>
          </p:nvSpPr>
          <p:spPr bwMode="auto">
            <a:xfrm>
              <a:off x="3840" y="1008"/>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0" name="Freeform 28"/>
            <p:cNvSpPr>
              <a:spLocks/>
            </p:cNvSpPr>
            <p:nvPr/>
          </p:nvSpPr>
          <p:spPr bwMode="auto">
            <a:xfrm>
              <a:off x="3984" y="67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1" name="Freeform 29"/>
            <p:cNvSpPr>
              <a:spLocks/>
            </p:cNvSpPr>
            <p:nvPr/>
          </p:nvSpPr>
          <p:spPr bwMode="auto">
            <a:xfrm>
              <a:off x="4512" y="864"/>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2" name="Freeform 30"/>
            <p:cNvSpPr>
              <a:spLocks/>
            </p:cNvSpPr>
            <p:nvPr/>
          </p:nvSpPr>
          <p:spPr bwMode="auto">
            <a:xfrm>
              <a:off x="3984" y="96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3" name="Freeform 31"/>
            <p:cNvSpPr>
              <a:spLocks/>
            </p:cNvSpPr>
            <p:nvPr/>
          </p:nvSpPr>
          <p:spPr bwMode="auto">
            <a:xfrm>
              <a:off x="4224"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4" name="Freeform 32"/>
            <p:cNvSpPr>
              <a:spLocks/>
            </p:cNvSpPr>
            <p:nvPr/>
          </p:nvSpPr>
          <p:spPr bwMode="auto">
            <a:xfrm>
              <a:off x="4320"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5" name="Freeform 33"/>
            <p:cNvSpPr>
              <a:spLocks/>
            </p:cNvSpPr>
            <p:nvPr/>
          </p:nvSpPr>
          <p:spPr bwMode="auto">
            <a:xfrm>
              <a:off x="4656"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6" name="Freeform 34"/>
            <p:cNvSpPr>
              <a:spLocks/>
            </p:cNvSpPr>
            <p:nvPr/>
          </p:nvSpPr>
          <p:spPr bwMode="auto">
            <a:xfrm>
              <a:off x="3792" y="67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7" name="Freeform 35"/>
            <p:cNvSpPr>
              <a:spLocks/>
            </p:cNvSpPr>
            <p:nvPr/>
          </p:nvSpPr>
          <p:spPr bwMode="auto">
            <a:xfrm>
              <a:off x="3744" y="96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8" name="Freeform 36"/>
            <p:cNvSpPr>
              <a:spLocks/>
            </p:cNvSpPr>
            <p:nvPr/>
          </p:nvSpPr>
          <p:spPr bwMode="auto">
            <a:xfrm>
              <a:off x="3888" y="864"/>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69" name="Freeform 37"/>
            <p:cNvSpPr>
              <a:spLocks/>
            </p:cNvSpPr>
            <p:nvPr/>
          </p:nvSpPr>
          <p:spPr bwMode="auto">
            <a:xfrm>
              <a:off x="3648"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70" name="Freeform 38"/>
            <p:cNvSpPr>
              <a:spLocks/>
            </p:cNvSpPr>
            <p:nvPr/>
          </p:nvSpPr>
          <p:spPr bwMode="auto">
            <a:xfrm>
              <a:off x="4416" y="768"/>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71" name="Freeform 39"/>
            <p:cNvSpPr>
              <a:spLocks/>
            </p:cNvSpPr>
            <p:nvPr/>
          </p:nvSpPr>
          <p:spPr bwMode="auto">
            <a:xfrm>
              <a:off x="3408"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72" name="Freeform 40"/>
            <p:cNvSpPr>
              <a:spLocks/>
            </p:cNvSpPr>
            <p:nvPr/>
          </p:nvSpPr>
          <p:spPr bwMode="auto">
            <a:xfrm>
              <a:off x="4272" y="576"/>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73" name="Freeform 41"/>
            <p:cNvSpPr>
              <a:spLocks/>
            </p:cNvSpPr>
            <p:nvPr/>
          </p:nvSpPr>
          <p:spPr bwMode="auto">
            <a:xfrm>
              <a:off x="4080"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8474" name="Freeform 42"/>
            <p:cNvSpPr>
              <a:spLocks/>
            </p:cNvSpPr>
            <p:nvPr/>
          </p:nvSpPr>
          <p:spPr bwMode="auto">
            <a:xfrm>
              <a:off x="4224"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grpSp>
      <p:sp>
        <p:nvSpPr>
          <p:cNvPr id="18475" name="Rectangle 43"/>
          <p:cNvSpPr>
            <a:spLocks noChangeArrowheads="1"/>
          </p:cNvSpPr>
          <p:nvPr/>
        </p:nvSpPr>
        <p:spPr bwMode="auto">
          <a:xfrm>
            <a:off x="6934200" y="457200"/>
            <a:ext cx="133508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moist air</a:t>
            </a:r>
          </a:p>
        </p:txBody>
      </p:sp>
      <p:sp>
        <p:nvSpPr>
          <p:cNvPr id="18476" name="Rectangle 44"/>
          <p:cNvSpPr>
            <a:spLocks noChangeArrowheads="1"/>
          </p:cNvSpPr>
          <p:nvPr/>
        </p:nvSpPr>
        <p:spPr bwMode="auto">
          <a:xfrm>
            <a:off x="3200400" y="685800"/>
            <a:ext cx="2360613" cy="1552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b="1" u="sng"/>
              <a:t>same for both</a:t>
            </a:r>
            <a:endParaRPr lang="en-US"/>
          </a:p>
          <a:p>
            <a:r>
              <a:rPr lang="en-US"/>
              <a:t>T = temperature</a:t>
            </a:r>
          </a:p>
          <a:p>
            <a:r>
              <a:rPr lang="en-US"/>
              <a:t>P = pressure</a:t>
            </a:r>
          </a:p>
          <a:p>
            <a:r>
              <a:rPr lang="en-US"/>
              <a:t>V = volume</a:t>
            </a:r>
          </a:p>
        </p:txBody>
      </p:sp>
      <p:sp>
        <p:nvSpPr>
          <p:cNvPr id="18477" name="Rectangle 45"/>
          <p:cNvSpPr>
            <a:spLocks noChangeArrowheads="1"/>
          </p:cNvSpPr>
          <p:nvPr/>
        </p:nvSpPr>
        <p:spPr bwMode="auto">
          <a:xfrm>
            <a:off x="512763" y="1976438"/>
            <a:ext cx="1084262"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 = P</a:t>
            </a:r>
            <a:r>
              <a:rPr lang="en-US" baseline="-25000"/>
              <a:t>D</a:t>
            </a:r>
            <a:endParaRPr lang="en-US"/>
          </a:p>
        </p:txBody>
      </p:sp>
      <p:sp>
        <p:nvSpPr>
          <p:cNvPr id="18478" name="Rectangle 46"/>
          <p:cNvSpPr>
            <a:spLocks noChangeArrowheads="1"/>
          </p:cNvSpPr>
          <p:nvPr/>
        </p:nvSpPr>
        <p:spPr bwMode="auto">
          <a:xfrm>
            <a:off x="6281738" y="1831975"/>
            <a:ext cx="143192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 = P</a:t>
            </a:r>
            <a:r>
              <a:rPr lang="en-US" baseline="-25000"/>
              <a:t>D</a:t>
            </a:r>
            <a:r>
              <a:rPr lang="en-US"/>
              <a:t>+e</a:t>
            </a:r>
          </a:p>
        </p:txBody>
      </p:sp>
      <p:sp>
        <p:nvSpPr>
          <p:cNvPr id="18479" name="Rectangle 47"/>
          <p:cNvSpPr>
            <a:spLocks noChangeArrowheads="1"/>
          </p:cNvSpPr>
          <p:nvPr/>
        </p:nvSpPr>
        <p:spPr bwMode="auto">
          <a:xfrm>
            <a:off x="381000" y="2438400"/>
            <a:ext cx="1423988" cy="73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t>Total pressure=</a:t>
            </a:r>
          </a:p>
          <a:p>
            <a:r>
              <a:rPr lang="en-US" sz="1400"/>
              <a:t>partial pressure</a:t>
            </a:r>
          </a:p>
          <a:p>
            <a:r>
              <a:rPr lang="en-US" sz="1400"/>
              <a:t>due to dry air.</a:t>
            </a:r>
          </a:p>
        </p:txBody>
      </p:sp>
      <p:sp>
        <p:nvSpPr>
          <p:cNvPr id="18480" name="Rectangle 48"/>
          <p:cNvSpPr>
            <a:spLocks noChangeArrowheads="1"/>
          </p:cNvSpPr>
          <p:nvPr/>
        </p:nvSpPr>
        <p:spPr bwMode="auto">
          <a:xfrm>
            <a:off x="6248400" y="2286000"/>
            <a:ext cx="2403475" cy="73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t>Total pressure=</a:t>
            </a:r>
          </a:p>
          <a:p>
            <a:r>
              <a:rPr lang="en-US" sz="1400"/>
              <a:t>partial pressure</a:t>
            </a:r>
          </a:p>
          <a:p>
            <a:r>
              <a:rPr lang="en-US" sz="1400"/>
              <a:t>due to dry air + water vapor.</a:t>
            </a:r>
          </a:p>
        </p:txBody>
      </p:sp>
      <p:sp>
        <p:nvSpPr>
          <p:cNvPr id="18482" name="Rectangle 50"/>
          <p:cNvSpPr>
            <a:spLocks noChangeArrowheads="1"/>
          </p:cNvSpPr>
          <p:nvPr/>
        </p:nvSpPr>
        <p:spPr bwMode="auto">
          <a:xfrm>
            <a:off x="228600" y="3276600"/>
            <a:ext cx="8593138" cy="915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sz="1800"/>
              <a:t>Crank up the temperature of box 1, keeping pressure and volume constant (let some dry air molecules leak out), until the mass (density) of box 1 is the same as that of box 2.</a:t>
            </a:r>
          </a:p>
        </p:txBody>
      </p:sp>
      <p:sp>
        <p:nvSpPr>
          <p:cNvPr id="18483" name="Rectangle 51"/>
          <p:cNvSpPr>
            <a:spLocks noChangeArrowheads="1"/>
          </p:cNvSpPr>
          <p:nvPr/>
        </p:nvSpPr>
        <p:spPr bwMode="auto">
          <a:xfrm>
            <a:off x="3352800" y="2438400"/>
            <a:ext cx="12811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a:t>
            </a:r>
            <a:r>
              <a:rPr lang="en-US">
                <a:latin typeface="Symbol" charset="0"/>
                <a:sym typeface="Symbol" charset="0"/>
              </a:rPr>
              <a:t></a:t>
            </a:r>
            <a:r>
              <a:rPr lang="en-US"/>
              <a:t>RT</a:t>
            </a:r>
            <a:endParaRPr lang="en-US">
              <a:latin typeface="Symbol" charset="0"/>
              <a:sym typeface="Symbol" charset="0"/>
            </a:endParaRPr>
          </a:p>
        </p:txBody>
      </p:sp>
      <p:sp>
        <p:nvSpPr>
          <p:cNvPr id="18485" name="Rectangle 53"/>
          <p:cNvSpPr>
            <a:spLocks noChangeArrowheads="1"/>
          </p:cNvSpPr>
          <p:nvPr/>
        </p:nvSpPr>
        <p:spPr bwMode="auto">
          <a:xfrm>
            <a:off x="228600" y="762000"/>
            <a:ext cx="9302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box 1</a:t>
            </a:r>
          </a:p>
        </p:txBody>
      </p:sp>
      <p:sp>
        <p:nvSpPr>
          <p:cNvPr id="18486" name="Rectangle 54"/>
          <p:cNvSpPr>
            <a:spLocks noChangeArrowheads="1"/>
          </p:cNvSpPr>
          <p:nvPr/>
        </p:nvSpPr>
        <p:spPr bwMode="auto">
          <a:xfrm>
            <a:off x="5791200" y="685800"/>
            <a:ext cx="9302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box 2</a:t>
            </a:r>
          </a:p>
        </p:txBody>
      </p:sp>
      <p:sp>
        <p:nvSpPr>
          <p:cNvPr id="18487" name="Rectangle 55"/>
          <p:cNvSpPr>
            <a:spLocks noChangeArrowheads="1"/>
          </p:cNvSpPr>
          <p:nvPr/>
        </p:nvSpPr>
        <p:spPr bwMode="auto">
          <a:xfrm>
            <a:off x="2819400" y="3962400"/>
            <a:ext cx="22336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From the I.G.L.</a:t>
            </a:r>
          </a:p>
        </p:txBody>
      </p:sp>
      <p:pic>
        <p:nvPicPr>
          <p:cNvPr id="18488" name="Picture 56" descr="virtualTemper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95800"/>
            <a:ext cx="6399213" cy="2093913"/>
          </a:xfrm>
          <a:prstGeom prst="rect">
            <a:avLst/>
          </a:prstGeom>
          <a:noFill/>
          <a:extLst>
            <a:ext uri="{909E8E84-426E-40dd-AFC4-6F175D3DCCD1}">
              <a14:hiddenFill xmlns:a14="http://schemas.microsoft.com/office/drawing/2010/main" xmlns="">
                <a:solidFill>
                  <a:srgbClr val="FFFFFF"/>
                </a:solidFill>
              </a14:hiddenFill>
            </a:ext>
          </a:extLst>
        </p:spPr>
      </p:pic>
      <p:sp>
        <p:nvSpPr>
          <p:cNvPr id="18489" name="Freeform 57"/>
          <p:cNvSpPr>
            <a:spLocks/>
          </p:cNvSpPr>
          <p:nvPr/>
        </p:nvSpPr>
        <p:spPr bwMode="auto">
          <a:xfrm>
            <a:off x="3246438" y="5418138"/>
            <a:ext cx="2295525" cy="1274762"/>
          </a:xfrm>
          <a:custGeom>
            <a:avLst/>
            <a:gdLst>
              <a:gd name="T0" fmla="*/ 850 w 1446"/>
              <a:gd name="T1" fmla="*/ 69 h 803"/>
              <a:gd name="T2" fmla="*/ 713 w 1446"/>
              <a:gd name="T3" fmla="*/ 23 h 803"/>
              <a:gd name="T4" fmla="*/ 500 w 1446"/>
              <a:gd name="T5" fmla="*/ 0 h 803"/>
              <a:gd name="T6" fmla="*/ 264 w 1446"/>
              <a:gd name="T7" fmla="*/ 23 h 803"/>
              <a:gd name="T8" fmla="*/ 134 w 1446"/>
              <a:gd name="T9" fmla="*/ 61 h 803"/>
              <a:gd name="T10" fmla="*/ 81 w 1446"/>
              <a:gd name="T11" fmla="*/ 115 h 803"/>
              <a:gd name="T12" fmla="*/ 35 w 1446"/>
              <a:gd name="T13" fmla="*/ 145 h 803"/>
              <a:gd name="T14" fmla="*/ 58 w 1446"/>
              <a:gd name="T15" fmla="*/ 168 h 803"/>
              <a:gd name="T16" fmla="*/ 43 w 1446"/>
              <a:gd name="T17" fmla="*/ 191 h 803"/>
              <a:gd name="T18" fmla="*/ 27 w 1446"/>
              <a:gd name="T19" fmla="*/ 237 h 803"/>
              <a:gd name="T20" fmla="*/ 20 w 1446"/>
              <a:gd name="T21" fmla="*/ 259 h 803"/>
              <a:gd name="T22" fmla="*/ 12 w 1446"/>
              <a:gd name="T23" fmla="*/ 412 h 803"/>
              <a:gd name="T24" fmla="*/ 20 w 1446"/>
              <a:gd name="T25" fmla="*/ 480 h 803"/>
              <a:gd name="T26" fmla="*/ 172 w 1446"/>
              <a:gd name="T27" fmla="*/ 648 h 803"/>
              <a:gd name="T28" fmla="*/ 271 w 1446"/>
              <a:gd name="T29" fmla="*/ 701 h 803"/>
              <a:gd name="T30" fmla="*/ 599 w 1446"/>
              <a:gd name="T31" fmla="*/ 800 h 803"/>
              <a:gd name="T32" fmla="*/ 667 w 1446"/>
              <a:gd name="T33" fmla="*/ 793 h 803"/>
              <a:gd name="T34" fmla="*/ 865 w 1446"/>
              <a:gd name="T35" fmla="*/ 785 h 803"/>
              <a:gd name="T36" fmla="*/ 911 w 1446"/>
              <a:gd name="T37" fmla="*/ 785 h 803"/>
              <a:gd name="T38" fmla="*/ 1117 w 1446"/>
              <a:gd name="T39" fmla="*/ 777 h 803"/>
              <a:gd name="T40" fmla="*/ 1285 w 1446"/>
              <a:gd name="T41" fmla="*/ 747 h 803"/>
              <a:gd name="T42" fmla="*/ 1361 w 1446"/>
              <a:gd name="T43" fmla="*/ 709 h 803"/>
              <a:gd name="T44" fmla="*/ 1445 w 1446"/>
              <a:gd name="T45" fmla="*/ 549 h 803"/>
              <a:gd name="T46" fmla="*/ 1437 w 1446"/>
              <a:gd name="T47" fmla="*/ 473 h 803"/>
              <a:gd name="T48" fmla="*/ 1445 w 1446"/>
              <a:gd name="T49" fmla="*/ 442 h 803"/>
              <a:gd name="T50" fmla="*/ 1429 w 1446"/>
              <a:gd name="T51" fmla="*/ 427 h 803"/>
              <a:gd name="T52" fmla="*/ 1406 w 1446"/>
              <a:gd name="T53" fmla="*/ 358 h 803"/>
              <a:gd name="T54" fmla="*/ 1429 w 1446"/>
              <a:gd name="T55" fmla="*/ 351 h 803"/>
              <a:gd name="T56" fmla="*/ 1406 w 1446"/>
              <a:gd name="T57" fmla="*/ 336 h 803"/>
              <a:gd name="T58" fmla="*/ 1368 w 1446"/>
              <a:gd name="T59" fmla="*/ 297 h 803"/>
              <a:gd name="T60" fmla="*/ 1201 w 1446"/>
              <a:gd name="T61" fmla="*/ 122 h 803"/>
              <a:gd name="T62" fmla="*/ 1003 w 1446"/>
              <a:gd name="T63" fmla="*/ 61 h 803"/>
              <a:gd name="T64" fmla="*/ 865 w 1446"/>
              <a:gd name="T65" fmla="*/ 31 h 803"/>
              <a:gd name="T66" fmla="*/ 660 w 1446"/>
              <a:gd name="T67" fmla="*/ 16 h 803"/>
              <a:gd name="T68" fmla="*/ 576 w 1446"/>
              <a:gd name="T69" fmla="*/ 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6" h="803">
                <a:moveTo>
                  <a:pt x="850" y="69"/>
                </a:moveTo>
                <a:cubicBezTo>
                  <a:pt x="808" y="55"/>
                  <a:pt x="757" y="29"/>
                  <a:pt x="713" y="23"/>
                </a:cubicBezTo>
                <a:cubicBezTo>
                  <a:pt x="643" y="13"/>
                  <a:pt x="570" y="7"/>
                  <a:pt x="500" y="0"/>
                </a:cubicBezTo>
                <a:cubicBezTo>
                  <a:pt x="421" y="9"/>
                  <a:pt x="342" y="16"/>
                  <a:pt x="264" y="23"/>
                </a:cubicBezTo>
                <a:cubicBezTo>
                  <a:pt x="219" y="33"/>
                  <a:pt x="177" y="47"/>
                  <a:pt x="134" y="61"/>
                </a:cubicBezTo>
                <a:cubicBezTo>
                  <a:pt x="111" y="76"/>
                  <a:pt x="102" y="98"/>
                  <a:pt x="81" y="115"/>
                </a:cubicBezTo>
                <a:cubicBezTo>
                  <a:pt x="66" y="126"/>
                  <a:pt x="35" y="145"/>
                  <a:pt x="35" y="145"/>
                </a:cubicBezTo>
                <a:cubicBezTo>
                  <a:pt x="42" y="152"/>
                  <a:pt x="56" y="157"/>
                  <a:pt x="58" y="168"/>
                </a:cubicBezTo>
                <a:cubicBezTo>
                  <a:pt x="59" y="177"/>
                  <a:pt x="46" y="182"/>
                  <a:pt x="43" y="191"/>
                </a:cubicBezTo>
                <a:cubicBezTo>
                  <a:pt x="36" y="205"/>
                  <a:pt x="32" y="221"/>
                  <a:pt x="27" y="237"/>
                </a:cubicBezTo>
                <a:cubicBezTo>
                  <a:pt x="24" y="244"/>
                  <a:pt x="20" y="259"/>
                  <a:pt x="20" y="259"/>
                </a:cubicBezTo>
                <a:cubicBezTo>
                  <a:pt x="12" y="310"/>
                  <a:pt x="0" y="360"/>
                  <a:pt x="12" y="412"/>
                </a:cubicBezTo>
                <a:cubicBezTo>
                  <a:pt x="0" y="451"/>
                  <a:pt x="3" y="424"/>
                  <a:pt x="20" y="480"/>
                </a:cubicBezTo>
                <a:cubicBezTo>
                  <a:pt x="45" y="563"/>
                  <a:pt x="83" y="617"/>
                  <a:pt x="172" y="648"/>
                </a:cubicBezTo>
                <a:cubicBezTo>
                  <a:pt x="201" y="669"/>
                  <a:pt x="235" y="690"/>
                  <a:pt x="271" y="701"/>
                </a:cubicBezTo>
                <a:cubicBezTo>
                  <a:pt x="350" y="756"/>
                  <a:pt x="505" y="778"/>
                  <a:pt x="599" y="800"/>
                </a:cubicBezTo>
                <a:cubicBezTo>
                  <a:pt x="626" y="791"/>
                  <a:pt x="639" y="801"/>
                  <a:pt x="667" y="793"/>
                </a:cubicBezTo>
                <a:cubicBezTo>
                  <a:pt x="733" y="803"/>
                  <a:pt x="795" y="789"/>
                  <a:pt x="865" y="785"/>
                </a:cubicBezTo>
                <a:cubicBezTo>
                  <a:pt x="916" y="802"/>
                  <a:pt x="859" y="788"/>
                  <a:pt x="911" y="785"/>
                </a:cubicBezTo>
                <a:cubicBezTo>
                  <a:pt x="979" y="780"/>
                  <a:pt x="1048" y="779"/>
                  <a:pt x="1117" y="777"/>
                </a:cubicBezTo>
                <a:cubicBezTo>
                  <a:pt x="1170" y="772"/>
                  <a:pt x="1234" y="769"/>
                  <a:pt x="1285" y="747"/>
                </a:cubicBezTo>
                <a:cubicBezTo>
                  <a:pt x="1311" y="735"/>
                  <a:pt x="1333" y="718"/>
                  <a:pt x="1361" y="709"/>
                </a:cubicBezTo>
                <a:cubicBezTo>
                  <a:pt x="1394" y="658"/>
                  <a:pt x="1425" y="606"/>
                  <a:pt x="1445" y="549"/>
                </a:cubicBezTo>
                <a:cubicBezTo>
                  <a:pt x="1442" y="523"/>
                  <a:pt x="1437" y="498"/>
                  <a:pt x="1437" y="473"/>
                </a:cubicBezTo>
                <a:cubicBezTo>
                  <a:pt x="1437" y="462"/>
                  <a:pt x="1446" y="452"/>
                  <a:pt x="1445" y="442"/>
                </a:cubicBezTo>
                <a:cubicBezTo>
                  <a:pt x="1443" y="434"/>
                  <a:pt x="1434" y="432"/>
                  <a:pt x="1429" y="427"/>
                </a:cubicBezTo>
                <a:cubicBezTo>
                  <a:pt x="1421" y="403"/>
                  <a:pt x="1406" y="358"/>
                  <a:pt x="1406" y="358"/>
                </a:cubicBezTo>
                <a:cubicBezTo>
                  <a:pt x="1413" y="355"/>
                  <a:pt x="1429" y="359"/>
                  <a:pt x="1429" y="351"/>
                </a:cubicBezTo>
                <a:cubicBezTo>
                  <a:pt x="1429" y="341"/>
                  <a:pt x="1412" y="342"/>
                  <a:pt x="1406" y="336"/>
                </a:cubicBezTo>
                <a:cubicBezTo>
                  <a:pt x="1392" y="323"/>
                  <a:pt x="1368" y="297"/>
                  <a:pt x="1368" y="297"/>
                </a:cubicBezTo>
                <a:cubicBezTo>
                  <a:pt x="1348" y="235"/>
                  <a:pt x="1262" y="143"/>
                  <a:pt x="1201" y="122"/>
                </a:cubicBezTo>
                <a:cubicBezTo>
                  <a:pt x="1155" y="78"/>
                  <a:pt x="1061" y="67"/>
                  <a:pt x="1003" y="61"/>
                </a:cubicBezTo>
                <a:cubicBezTo>
                  <a:pt x="957" y="47"/>
                  <a:pt x="911" y="39"/>
                  <a:pt x="865" y="31"/>
                </a:cubicBezTo>
                <a:cubicBezTo>
                  <a:pt x="793" y="42"/>
                  <a:pt x="733" y="23"/>
                  <a:pt x="660" y="16"/>
                </a:cubicBezTo>
                <a:cubicBezTo>
                  <a:pt x="632" y="13"/>
                  <a:pt x="576" y="8"/>
                  <a:pt x="576" y="8"/>
                </a:cubicBezTo>
              </a:path>
            </a:pathLst>
          </a:custGeom>
          <a:noFill/>
          <a:ln w="38100" cmpd="sng">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8490" name="Rectangle 58"/>
          <p:cNvSpPr>
            <a:spLocks noChangeArrowheads="1"/>
          </p:cNvSpPr>
          <p:nvPr/>
        </p:nvSpPr>
        <p:spPr bwMode="auto">
          <a:xfrm>
            <a:off x="2133600" y="1752600"/>
            <a:ext cx="665163"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4000" i="1"/>
              <a:t>T</a:t>
            </a:r>
            <a:r>
              <a:rPr lang="en-US" sz="4000" i="1" baseline="-25000"/>
              <a:t>v</a:t>
            </a:r>
            <a:endParaRPr lang="en-US" sz="4000" i="1"/>
          </a:p>
        </p:txBody>
      </p:sp>
      <p:sp>
        <p:nvSpPr>
          <p:cNvPr id="18491" name="Rectangle 59"/>
          <p:cNvSpPr>
            <a:spLocks noChangeArrowheads="1"/>
          </p:cNvSpPr>
          <p:nvPr/>
        </p:nvSpPr>
        <p:spPr bwMode="auto">
          <a:xfrm>
            <a:off x="7924800" y="1698625"/>
            <a:ext cx="431800"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3200" i="1"/>
              <a:t>T</a:t>
            </a:r>
          </a:p>
        </p:txBody>
      </p:sp>
      <p:sp>
        <p:nvSpPr>
          <p:cNvPr id="18492" name="Rectangle 60"/>
          <p:cNvSpPr>
            <a:spLocks noChangeArrowheads="1"/>
          </p:cNvSpPr>
          <p:nvPr/>
        </p:nvSpPr>
        <p:spPr bwMode="auto">
          <a:xfrm>
            <a:off x="6858000" y="5715000"/>
            <a:ext cx="2081213"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General Note:</a:t>
            </a:r>
          </a:p>
          <a:p>
            <a:r>
              <a:rPr lang="en-US"/>
              <a:t>T</a:t>
            </a:r>
            <a:r>
              <a:rPr lang="en-US" baseline="-25000"/>
              <a:t>v</a:t>
            </a:r>
            <a:r>
              <a:rPr lang="en-US"/>
              <a:t>&gt;T.</a:t>
            </a:r>
          </a:p>
        </p:txBody>
      </p:sp>
      <p:sp>
        <p:nvSpPr>
          <p:cNvPr id="18494" name="Freeform 62"/>
          <p:cNvSpPr>
            <a:spLocks/>
          </p:cNvSpPr>
          <p:nvPr/>
        </p:nvSpPr>
        <p:spPr bwMode="auto">
          <a:xfrm>
            <a:off x="6591300" y="5564188"/>
            <a:ext cx="2528888" cy="1039812"/>
          </a:xfrm>
          <a:custGeom>
            <a:avLst/>
            <a:gdLst>
              <a:gd name="T0" fmla="*/ 701 w 1593"/>
              <a:gd name="T1" fmla="*/ 53 h 655"/>
              <a:gd name="T2" fmla="*/ 435 w 1593"/>
              <a:gd name="T3" fmla="*/ 53 h 655"/>
              <a:gd name="T4" fmla="*/ 221 w 1593"/>
              <a:gd name="T5" fmla="*/ 68 h 655"/>
              <a:gd name="T6" fmla="*/ 183 w 1593"/>
              <a:gd name="T7" fmla="*/ 76 h 655"/>
              <a:gd name="T8" fmla="*/ 138 w 1593"/>
              <a:gd name="T9" fmla="*/ 91 h 655"/>
              <a:gd name="T10" fmla="*/ 77 w 1593"/>
              <a:gd name="T11" fmla="*/ 137 h 655"/>
              <a:gd name="T12" fmla="*/ 38 w 1593"/>
              <a:gd name="T13" fmla="*/ 205 h 655"/>
              <a:gd name="T14" fmla="*/ 8 w 1593"/>
              <a:gd name="T15" fmla="*/ 297 h 655"/>
              <a:gd name="T16" fmla="*/ 16 w 1593"/>
              <a:gd name="T17" fmla="*/ 320 h 655"/>
              <a:gd name="T18" fmla="*/ 0 w 1593"/>
              <a:gd name="T19" fmla="*/ 343 h 655"/>
              <a:gd name="T20" fmla="*/ 16 w 1593"/>
              <a:gd name="T21" fmla="*/ 388 h 655"/>
              <a:gd name="T22" fmla="*/ 38 w 1593"/>
              <a:gd name="T23" fmla="*/ 487 h 655"/>
              <a:gd name="T24" fmla="*/ 69 w 1593"/>
              <a:gd name="T25" fmla="*/ 525 h 655"/>
              <a:gd name="T26" fmla="*/ 160 w 1593"/>
              <a:gd name="T27" fmla="*/ 571 h 655"/>
              <a:gd name="T28" fmla="*/ 237 w 1593"/>
              <a:gd name="T29" fmla="*/ 602 h 655"/>
              <a:gd name="T30" fmla="*/ 259 w 1593"/>
              <a:gd name="T31" fmla="*/ 617 h 655"/>
              <a:gd name="T32" fmla="*/ 458 w 1593"/>
              <a:gd name="T33" fmla="*/ 647 h 655"/>
              <a:gd name="T34" fmla="*/ 564 w 1593"/>
              <a:gd name="T35" fmla="*/ 655 h 655"/>
              <a:gd name="T36" fmla="*/ 755 w 1593"/>
              <a:gd name="T37" fmla="*/ 632 h 655"/>
              <a:gd name="T38" fmla="*/ 907 w 1593"/>
              <a:gd name="T39" fmla="*/ 602 h 655"/>
              <a:gd name="T40" fmla="*/ 930 w 1593"/>
              <a:gd name="T41" fmla="*/ 609 h 655"/>
              <a:gd name="T42" fmla="*/ 953 w 1593"/>
              <a:gd name="T43" fmla="*/ 594 h 655"/>
              <a:gd name="T44" fmla="*/ 1029 w 1593"/>
              <a:gd name="T45" fmla="*/ 579 h 655"/>
              <a:gd name="T46" fmla="*/ 1113 w 1593"/>
              <a:gd name="T47" fmla="*/ 571 h 655"/>
              <a:gd name="T48" fmla="*/ 1212 w 1593"/>
              <a:gd name="T49" fmla="*/ 548 h 655"/>
              <a:gd name="T50" fmla="*/ 1235 w 1593"/>
              <a:gd name="T51" fmla="*/ 541 h 655"/>
              <a:gd name="T52" fmla="*/ 1258 w 1593"/>
              <a:gd name="T53" fmla="*/ 548 h 655"/>
              <a:gd name="T54" fmla="*/ 1326 w 1593"/>
              <a:gd name="T55" fmla="*/ 525 h 655"/>
              <a:gd name="T56" fmla="*/ 1425 w 1593"/>
              <a:gd name="T57" fmla="*/ 503 h 655"/>
              <a:gd name="T58" fmla="*/ 1524 w 1593"/>
              <a:gd name="T59" fmla="*/ 442 h 655"/>
              <a:gd name="T60" fmla="*/ 1585 w 1593"/>
              <a:gd name="T61" fmla="*/ 365 h 655"/>
              <a:gd name="T62" fmla="*/ 1578 w 1593"/>
              <a:gd name="T63" fmla="*/ 259 h 655"/>
              <a:gd name="T64" fmla="*/ 1517 w 1593"/>
              <a:gd name="T65" fmla="*/ 183 h 655"/>
              <a:gd name="T66" fmla="*/ 1456 w 1593"/>
              <a:gd name="T67" fmla="*/ 106 h 655"/>
              <a:gd name="T68" fmla="*/ 1448 w 1593"/>
              <a:gd name="T69" fmla="*/ 76 h 655"/>
              <a:gd name="T70" fmla="*/ 1402 w 1593"/>
              <a:gd name="T71" fmla="*/ 53 h 655"/>
              <a:gd name="T72" fmla="*/ 1204 w 1593"/>
              <a:gd name="T73" fmla="*/ 7 h 655"/>
              <a:gd name="T74" fmla="*/ 1158 w 1593"/>
              <a:gd name="T75" fmla="*/ 0 h 655"/>
              <a:gd name="T76" fmla="*/ 1029 w 1593"/>
              <a:gd name="T77" fmla="*/ 7 h 655"/>
              <a:gd name="T78" fmla="*/ 915 w 1593"/>
              <a:gd name="T79" fmla="*/ 15 h 655"/>
              <a:gd name="T80" fmla="*/ 602 w 1593"/>
              <a:gd name="T81" fmla="*/ 23 h 655"/>
              <a:gd name="T82" fmla="*/ 488 w 1593"/>
              <a:gd name="T83" fmla="*/ 45 h 655"/>
              <a:gd name="T84" fmla="*/ 450 w 1593"/>
              <a:gd name="T85" fmla="*/ 38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3" h="655">
                <a:moveTo>
                  <a:pt x="701" y="53"/>
                </a:moveTo>
                <a:cubicBezTo>
                  <a:pt x="626" y="4"/>
                  <a:pt x="435" y="53"/>
                  <a:pt x="435" y="53"/>
                </a:cubicBezTo>
                <a:cubicBezTo>
                  <a:pt x="375" y="32"/>
                  <a:pt x="283" y="61"/>
                  <a:pt x="221" y="68"/>
                </a:cubicBezTo>
                <a:cubicBezTo>
                  <a:pt x="208" y="70"/>
                  <a:pt x="195" y="72"/>
                  <a:pt x="183" y="76"/>
                </a:cubicBezTo>
                <a:cubicBezTo>
                  <a:pt x="167" y="80"/>
                  <a:pt x="138" y="91"/>
                  <a:pt x="138" y="91"/>
                </a:cubicBezTo>
                <a:cubicBezTo>
                  <a:pt x="116" y="105"/>
                  <a:pt x="98" y="122"/>
                  <a:pt x="77" y="137"/>
                </a:cubicBezTo>
                <a:cubicBezTo>
                  <a:pt x="57" y="193"/>
                  <a:pt x="72" y="171"/>
                  <a:pt x="38" y="205"/>
                </a:cubicBezTo>
                <a:cubicBezTo>
                  <a:pt x="28" y="235"/>
                  <a:pt x="18" y="266"/>
                  <a:pt x="8" y="297"/>
                </a:cubicBezTo>
                <a:cubicBezTo>
                  <a:pt x="10" y="304"/>
                  <a:pt x="17" y="312"/>
                  <a:pt x="16" y="320"/>
                </a:cubicBezTo>
                <a:cubicBezTo>
                  <a:pt x="14" y="329"/>
                  <a:pt x="0" y="333"/>
                  <a:pt x="0" y="343"/>
                </a:cubicBezTo>
                <a:cubicBezTo>
                  <a:pt x="0" y="358"/>
                  <a:pt x="16" y="388"/>
                  <a:pt x="16" y="388"/>
                </a:cubicBezTo>
                <a:cubicBezTo>
                  <a:pt x="17" y="402"/>
                  <a:pt x="23" y="472"/>
                  <a:pt x="38" y="487"/>
                </a:cubicBezTo>
                <a:cubicBezTo>
                  <a:pt x="49" y="498"/>
                  <a:pt x="56" y="514"/>
                  <a:pt x="69" y="525"/>
                </a:cubicBezTo>
                <a:cubicBezTo>
                  <a:pt x="126" y="575"/>
                  <a:pt x="98" y="541"/>
                  <a:pt x="160" y="571"/>
                </a:cubicBezTo>
                <a:cubicBezTo>
                  <a:pt x="184" y="583"/>
                  <a:pt x="214" y="586"/>
                  <a:pt x="237" y="602"/>
                </a:cubicBezTo>
                <a:cubicBezTo>
                  <a:pt x="244" y="607"/>
                  <a:pt x="250" y="614"/>
                  <a:pt x="259" y="617"/>
                </a:cubicBezTo>
                <a:cubicBezTo>
                  <a:pt x="320" y="637"/>
                  <a:pt x="393" y="641"/>
                  <a:pt x="458" y="647"/>
                </a:cubicBezTo>
                <a:cubicBezTo>
                  <a:pt x="499" y="655"/>
                  <a:pt x="520" y="647"/>
                  <a:pt x="564" y="655"/>
                </a:cubicBezTo>
                <a:cubicBezTo>
                  <a:pt x="624" y="633"/>
                  <a:pt x="755" y="632"/>
                  <a:pt x="755" y="632"/>
                </a:cubicBezTo>
                <a:cubicBezTo>
                  <a:pt x="805" y="622"/>
                  <a:pt x="857" y="617"/>
                  <a:pt x="907" y="602"/>
                </a:cubicBezTo>
                <a:cubicBezTo>
                  <a:pt x="914" y="604"/>
                  <a:pt x="922" y="610"/>
                  <a:pt x="930" y="609"/>
                </a:cubicBezTo>
                <a:cubicBezTo>
                  <a:pt x="939" y="607"/>
                  <a:pt x="944" y="598"/>
                  <a:pt x="953" y="594"/>
                </a:cubicBezTo>
                <a:cubicBezTo>
                  <a:pt x="976" y="582"/>
                  <a:pt x="1004" y="582"/>
                  <a:pt x="1029" y="579"/>
                </a:cubicBezTo>
                <a:cubicBezTo>
                  <a:pt x="1059" y="568"/>
                  <a:pt x="1081" y="561"/>
                  <a:pt x="1113" y="571"/>
                </a:cubicBezTo>
                <a:cubicBezTo>
                  <a:pt x="1148" y="560"/>
                  <a:pt x="1173" y="553"/>
                  <a:pt x="1212" y="548"/>
                </a:cubicBezTo>
                <a:cubicBezTo>
                  <a:pt x="1219" y="545"/>
                  <a:pt x="1226" y="541"/>
                  <a:pt x="1235" y="541"/>
                </a:cubicBezTo>
                <a:cubicBezTo>
                  <a:pt x="1243" y="541"/>
                  <a:pt x="1250" y="548"/>
                  <a:pt x="1258" y="548"/>
                </a:cubicBezTo>
                <a:cubicBezTo>
                  <a:pt x="1321" y="540"/>
                  <a:pt x="1282" y="533"/>
                  <a:pt x="1326" y="525"/>
                </a:cubicBezTo>
                <a:cubicBezTo>
                  <a:pt x="1358" y="519"/>
                  <a:pt x="1394" y="515"/>
                  <a:pt x="1425" y="503"/>
                </a:cubicBezTo>
                <a:cubicBezTo>
                  <a:pt x="1461" y="487"/>
                  <a:pt x="1488" y="459"/>
                  <a:pt x="1524" y="442"/>
                </a:cubicBezTo>
                <a:cubicBezTo>
                  <a:pt x="1546" y="418"/>
                  <a:pt x="1567" y="392"/>
                  <a:pt x="1585" y="365"/>
                </a:cubicBezTo>
                <a:cubicBezTo>
                  <a:pt x="1593" y="332"/>
                  <a:pt x="1591" y="291"/>
                  <a:pt x="1578" y="259"/>
                </a:cubicBezTo>
                <a:cubicBezTo>
                  <a:pt x="1565" y="229"/>
                  <a:pt x="1531" y="224"/>
                  <a:pt x="1517" y="183"/>
                </a:cubicBezTo>
                <a:cubicBezTo>
                  <a:pt x="1504" y="146"/>
                  <a:pt x="1492" y="119"/>
                  <a:pt x="1456" y="106"/>
                </a:cubicBezTo>
                <a:cubicBezTo>
                  <a:pt x="1453" y="96"/>
                  <a:pt x="1453" y="84"/>
                  <a:pt x="1448" y="76"/>
                </a:cubicBezTo>
                <a:cubicBezTo>
                  <a:pt x="1437" y="60"/>
                  <a:pt x="1416" y="60"/>
                  <a:pt x="1402" y="53"/>
                </a:cubicBezTo>
                <a:cubicBezTo>
                  <a:pt x="1335" y="19"/>
                  <a:pt x="1280" y="15"/>
                  <a:pt x="1204" y="7"/>
                </a:cubicBezTo>
                <a:cubicBezTo>
                  <a:pt x="1188" y="5"/>
                  <a:pt x="1173" y="2"/>
                  <a:pt x="1158" y="0"/>
                </a:cubicBezTo>
                <a:cubicBezTo>
                  <a:pt x="1106" y="16"/>
                  <a:pt x="1090" y="13"/>
                  <a:pt x="1029" y="7"/>
                </a:cubicBezTo>
                <a:cubicBezTo>
                  <a:pt x="983" y="14"/>
                  <a:pt x="960" y="6"/>
                  <a:pt x="915" y="15"/>
                </a:cubicBezTo>
                <a:cubicBezTo>
                  <a:pt x="785" y="9"/>
                  <a:pt x="717" y="7"/>
                  <a:pt x="602" y="23"/>
                </a:cubicBezTo>
                <a:cubicBezTo>
                  <a:pt x="564" y="34"/>
                  <a:pt x="526" y="39"/>
                  <a:pt x="488" y="45"/>
                </a:cubicBezTo>
                <a:cubicBezTo>
                  <a:pt x="475" y="42"/>
                  <a:pt x="450" y="38"/>
                  <a:pt x="450" y="38"/>
                </a:cubicBezTo>
              </a:path>
            </a:pathLst>
          </a:custGeom>
          <a:noFill/>
          <a:ln w="57150" cmpd="sng">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r>
              <a:rPr lang="en-US" b="1"/>
              <a:t>Virtual Temperature Example</a:t>
            </a:r>
          </a:p>
        </p:txBody>
      </p:sp>
      <p:sp>
        <p:nvSpPr>
          <p:cNvPr id="17412" name="Rectangle 4"/>
          <p:cNvSpPr>
            <a:spLocks noChangeArrowheads="1"/>
          </p:cNvSpPr>
          <p:nvPr/>
        </p:nvSpPr>
        <p:spPr bwMode="auto">
          <a:xfrm>
            <a:off x="1295400" y="1295400"/>
            <a:ext cx="6591300" cy="301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a:t>Let </a:t>
            </a:r>
          </a:p>
          <a:p>
            <a:pPr algn="ctr"/>
            <a:r>
              <a:rPr lang="en-US"/>
              <a:t>e=10 mb</a:t>
            </a:r>
          </a:p>
          <a:p>
            <a:pPr algn="ctr"/>
            <a:r>
              <a:rPr lang="en-US"/>
              <a:t>P=1000 mb</a:t>
            </a:r>
          </a:p>
          <a:p>
            <a:pPr algn="ctr"/>
            <a:r>
              <a:rPr lang="en-US"/>
              <a:t>T=280 K</a:t>
            </a:r>
          </a:p>
          <a:p>
            <a:pPr algn="ctr"/>
            <a:r>
              <a:rPr lang="en-US"/>
              <a:t>Remember</a:t>
            </a:r>
          </a:p>
          <a:p>
            <a:pPr algn="ctr"/>
            <a:r>
              <a:rPr lang="en-US">
                <a:latin typeface="Symbol" charset="0"/>
                <a:sym typeface="Symbol" charset="0"/>
              </a:rPr>
              <a:t></a:t>
            </a:r>
            <a:r>
              <a:rPr lang="en-US"/>
              <a:t>=0.622</a:t>
            </a:r>
          </a:p>
          <a:p>
            <a:pPr algn="ctr"/>
            <a:endParaRPr lang="en-US"/>
          </a:p>
          <a:p>
            <a:pPr algn="ctr"/>
            <a:r>
              <a:rPr lang="en-US"/>
              <a:t>Then T</a:t>
            </a:r>
            <a:r>
              <a:rPr lang="en-US" baseline="-25000"/>
              <a:t>v</a:t>
            </a:r>
            <a:r>
              <a:rPr lang="en-US"/>
              <a:t> ≈ T [1+e(1-</a:t>
            </a:r>
            <a:r>
              <a:rPr lang="en-US">
                <a:latin typeface="Symbol" charset="0"/>
                <a:sym typeface="Symbol" charset="0"/>
              </a:rPr>
              <a:t></a:t>
            </a:r>
            <a:r>
              <a:rPr lang="en-US"/>
              <a:t>)/P] = T(1+0.0038) ≈ 281 K</a:t>
            </a:r>
          </a:p>
        </p:txBody>
      </p:sp>
      <p:sp>
        <p:nvSpPr>
          <p:cNvPr id="17413" name="Rectangle 5"/>
          <p:cNvSpPr>
            <a:spLocks noChangeArrowheads="1"/>
          </p:cNvSpPr>
          <p:nvPr/>
        </p:nvSpPr>
        <p:spPr bwMode="auto">
          <a:xfrm>
            <a:off x="0" y="4876800"/>
            <a:ext cx="8839200" cy="118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a:t>This gives us a rough idea of the temperature increase needed to make dry air have the same density as the moist air described above.</a:t>
            </a:r>
          </a:p>
        </p:txBody>
      </p:sp>
      <p:sp>
        <p:nvSpPr>
          <p:cNvPr id="17414" name="Rectangle 6"/>
          <p:cNvSpPr>
            <a:spLocks noChangeArrowheads="1"/>
          </p:cNvSpPr>
          <p:nvPr/>
        </p:nvSpPr>
        <p:spPr bwMode="auto">
          <a:xfrm>
            <a:off x="438150" y="4343400"/>
            <a:ext cx="80962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rgbClr val="FF0000"/>
                </a:solidFill>
              </a:rPr>
              <a:t>(binomial expansion was used to show an equivalent form)</a:t>
            </a:r>
          </a:p>
        </p:txBody>
      </p:sp>
      <p:sp>
        <p:nvSpPr>
          <p:cNvPr id="17415" name="Freeform 7"/>
          <p:cNvSpPr>
            <a:spLocks/>
          </p:cNvSpPr>
          <p:nvPr/>
        </p:nvSpPr>
        <p:spPr bwMode="auto">
          <a:xfrm>
            <a:off x="2827338" y="4210050"/>
            <a:ext cx="1574800" cy="241300"/>
          </a:xfrm>
          <a:custGeom>
            <a:avLst/>
            <a:gdLst>
              <a:gd name="T0" fmla="*/ 2 w 992"/>
              <a:gd name="T1" fmla="*/ 152 h 152"/>
              <a:gd name="T2" fmla="*/ 9 w 992"/>
              <a:gd name="T3" fmla="*/ 121 h 152"/>
              <a:gd name="T4" fmla="*/ 48 w 992"/>
              <a:gd name="T5" fmla="*/ 114 h 152"/>
              <a:gd name="T6" fmla="*/ 93 w 992"/>
              <a:gd name="T7" fmla="*/ 98 h 152"/>
              <a:gd name="T8" fmla="*/ 230 w 992"/>
              <a:gd name="T9" fmla="*/ 45 h 152"/>
              <a:gd name="T10" fmla="*/ 368 w 992"/>
              <a:gd name="T11" fmla="*/ 30 h 152"/>
              <a:gd name="T12" fmla="*/ 627 w 992"/>
              <a:gd name="T13" fmla="*/ 38 h 152"/>
              <a:gd name="T14" fmla="*/ 832 w 992"/>
              <a:gd name="T15" fmla="*/ 68 h 152"/>
              <a:gd name="T16" fmla="*/ 931 w 992"/>
              <a:gd name="T17" fmla="*/ 53 h 152"/>
              <a:gd name="T18" fmla="*/ 992 w 992"/>
              <a:gd name="T19" fmla="*/ 5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2" h="152">
                <a:moveTo>
                  <a:pt x="2" y="152"/>
                </a:moveTo>
                <a:cubicBezTo>
                  <a:pt x="4" y="141"/>
                  <a:pt x="0" y="127"/>
                  <a:pt x="9" y="121"/>
                </a:cubicBezTo>
                <a:cubicBezTo>
                  <a:pt x="19" y="112"/>
                  <a:pt x="35" y="117"/>
                  <a:pt x="48" y="114"/>
                </a:cubicBezTo>
                <a:cubicBezTo>
                  <a:pt x="63" y="109"/>
                  <a:pt x="77" y="102"/>
                  <a:pt x="93" y="98"/>
                </a:cubicBezTo>
                <a:cubicBezTo>
                  <a:pt x="140" y="83"/>
                  <a:pt x="181" y="54"/>
                  <a:pt x="230" y="45"/>
                </a:cubicBezTo>
                <a:cubicBezTo>
                  <a:pt x="257" y="39"/>
                  <a:pt x="350" y="31"/>
                  <a:pt x="368" y="30"/>
                </a:cubicBezTo>
                <a:cubicBezTo>
                  <a:pt x="426" y="0"/>
                  <a:pt x="561" y="33"/>
                  <a:pt x="627" y="38"/>
                </a:cubicBezTo>
                <a:cubicBezTo>
                  <a:pt x="695" y="50"/>
                  <a:pt x="762" y="58"/>
                  <a:pt x="832" y="68"/>
                </a:cubicBezTo>
                <a:cubicBezTo>
                  <a:pt x="909" y="54"/>
                  <a:pt x="846" y="64"/>
                  <a:pt x="931" y="53"/>
                </a:cubicBezTo>
                <a:cubicBezTo>
                  <a:pt x="988" y="44"/>
                  <a:pt x="972" y="31"/>
                  <a:pt x="992" y="53"/>
                </a:cubicBezTo>
              </a:path>
            </a:pathLst>
          </a:custGeom>
          <a:noFill/>
          <a:ln w="19050" cmpd="sng">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pic>
        <p:nvPicPr>
          <p:cNvPr id="17416" name="Picture 8" descr="virtualTempera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806700" cy="1541463"/>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7417" name="Picture 9" descr="virtualTempera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6800"/>
            <a:ext cx="2806700" cy="1541463"/>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ydrostaticEq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ydrostaticE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gof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geopotenti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geoponti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geoponti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geopontia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240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geopontia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685800"/>
          </a:xfrm>
        </p:spPr>
        <p:txBody>
          <a:bodyPr/>
          <a:lstStyle/>
          <a:p>
            <a:r>
              <a:rPr lang="en-US"/>
              <a:t>Equation of State for an Ideal Gas: Air</a:t>
            </a:r>
          </a:p>
        </p:txBody>
      </p:sp>
      <p:grpSp>
        <p:nvGrpSpPr>
          <p:cNvPr id="3085" name="Group 13"/>
          <p:cNvGrpSpPr>
            <a:grpSpLocks/>
          </p:cNvGrpSpPr>
          <p:nvPr/>
        </p:nvGrpSpPr>
        <p:grpSpPr bwMode="auto">
          <a:xfrm>
            <a:off x="1828800" y="838200"/>
            <a:ext cx="2362200" cy="838200"/>
            <a:chOff x="1104" y="672"/>
            <a:chExt cx="1488" cy="528"/>
          </a:xfrm>
        </p:grpSpPr>
        <p:sp>
          <p:nvSpPr>
            <p:cNvPr id="3084" name="Freeform 12" descr="20%"/>
            <p:cNvSpPr>
              <a:spLocks/>
            </p:cNvSpPr>
            <p:nvPr/>
          </p:nvSpPr>
          <p:spPr bwMode="auto">
            <a:xfrm>
              <a:off x="1104" y="672"/>
              <a:ext cx="1488" cy="528"/>
            </a:xfrm>
            <a:custGeom>
              <a:avLst/>
              <a:gdLst>
                <a:gd name="T0" fmla="*/ 0 w 1488"/>
                <a:gd name="T1" fmla="*/ 240 h 528"/>
                <a:gd name="T2" fmla="*/ 0 w 1488"/>
                <a:gd name="T3" fmla="*/ 528 h 528"/>
                <a:gd name="T4" fmla="*/ 864 w 1488"/>
                <a:gd name="T5" fmla="*/ 528 h 528"/>
                <a:gd name="T6" fmla="*/ 1488 w 1488"/>
                <a:gd name="T7" fmla="*/ 288 h 528"/>
                <a:gd name="T8" fmla="*/ 1488 w 1488"/>
                <a:gd name="T9" fmla="*/ 0 h 528"/>
                <a:gd name="T10" fmla="*/ 624 w 1488"/>
                <a:gd name="T11" fmla="*/ 0 h 528"/>
                <a:gd name="T12" fmla="*/ 0 w 1488"/>
                <a:gd name="T13" fmla="*/ 240 h 528"/>
              </a:gdLst>
              <a:ahLst/>
              <a:cxnLst>
                <a:cxn ang="0">
                  <a:pos x="T0" y="T1"/>
                </a:cxn>
                <a:cxn ang="0">
                  <a:pos x="T2" y="T3"/>
                </a:cxn>
                <a:cxn ang="0">
                  <a:pos x="T4" y="T5"/>
                </a:cxn>
                <a:cxn ang="0">
                  <a:pos x="T6" y="T7"/>
                </a:cxn>
                <a:cxn ang="0">
                  <a:pos x="T8" y="T9"/>
                </a:cxn>
                <a:cxn ang="0">
                  <a:pos x="T10" y="T11"/>
                </a:cxn>
                <a:cxn ang="0">
                  <a:pos x="T12" y="T13"/>
                </a:cxn>
              </a:cxnLst>
              <a:rect l="0" t="0" r="r" b="b"/>
              <a:pathLst>
                <a:path w="1488" h="528">
                  <a:moveTo>
                    <a:pt x="0" y="240"/>
                  </a:moveTo>
                  <a:lnTo>
                    <a:pt x="0" y="528"/>
                  </a:lnTo>
                  <a:lnTo>
                    <a:pt x="864" y="528"/>
                  </a:lnTo>
                  <a:lnTo>
                    <a:pt x="1488" y="288"/>
                  </a:lnTo>
                  <a:lnTo>
                    <a:pt x="1488" y="0"/>
                  </a:lnTo>
                  <a:lnTo>
                    <a:pt x="624" y="0"/>
                  </a:lnTo>
                  <a:lnTo>
                    <a:pt x="0" y="240"/>
                  </a:lnTo>
                  <a:close/>
                </a:path>
              </a:pathLst>
            </a:custGeom>
            <a:pattFill prst="pct20">
              <a:fgClr>
                <a:schemeClr val="tx1"/>
              </a:fgClr>
              <a:bgClr>
                <a:srgbClr val="FFFFFF"/>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nvGrpSpPr>
            <p:cNvPr id="3083" name="Group 11"/>
            <p:cNvGrpSpPr>
              <a:grpSpLocks/>
            </p:cNvGrpSpPr>
            <p:nvPr/>
          </p:nvGrpSpPr>
          <p:grpSpPr bwMode="auto">
            <a:xfrm>
              <a:off x="1104" y="672"/>
              <a:ext cx="1488" cy="528"/>
              <a:chOff x="1104" y="672"/>
              <a:chExt cx="1488" cy="528"/>
            </a:xfrm>
          </p:grpSpPr>
          <p:sp>
            <p:nvSpPr>
              <p:cNvPr id="3076" name="Rectangle 4"/>
              <p:cNvSpPr>
                <a:spLocks noChangeArrowheads="1"/>
              </p:cNvSpPr>
              <p:nvPr/>
            </p:nvSpPr>
            <p:spPr bwMode="auto">
              <a:xfrm>
                <a:off x="1104" y="912"/>
                <a:ext cx="864" cy="2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077" name="Line 5"/>
              <p:cNvSpPr>
                <a:spLocks noChangeShapeType="1"/>
              </p:cNvSpPr>
              <p:nvPr/>
            </p:nvSpPr>
            <p:spPr bwMode="auto">
              <a:xfrm flipV="1">
                <a:off x="1104"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8" name="Line 6"/>
              <p:cNvSpPr>
                <a:spLocks noChangeShapeType="1"/>
              </p:cNvSpPr>
              <p:nvPr/>
            </p:nvSpPr>
            <p:spPr bwMode="auto">
              <a:xfrm flipV="1">
                <a:off x="1968"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 name="Line 8"/>
              <p:cNvSpPr>
                <a:spLocks noChangeShapeType="1"/>
              </p:cNvSpPr>
              <p:nvPr/>
            </p:nvSpPr>
            <p:spPr bwMode="auto">
              <a:xfrm flipV="1">
                <a:off x="1968" y="960"/>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 name="Line 9"/>
              <p:cNvSpPr>
                <a:spLocks noChangeShapeType="1"/>
              </p:cNvSpPr>
              <p:nvPr/>
            </p:nvSpPr>
            <p:spPr bwMode="auto">
              <a:xfrm>
                <a:off x="1728" y="672"/>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2" name="Line 10"/>
              <p:cNvSpPr>
                <a:spLocks noChangeShapeType="1"/>
              </p:cNvSpPr>
              <p:nvPr/>
            </p:nvSpPr>
            <p:spPr bwMode="auto">
              <a:xfrm>
                <a:off x="2592" y="67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3086" name="Rectangle 14"/>
          <p:cNvSpPr>
            <a:spLocks noChangeArrowheads="1"/>
          </p:cNvSpPr>
          <p:nvPr/>
        </p:nvSpPr>
        <p:spPr bwMode="auto">
          <a:xfrm>
            <a:off x="228600" y="2028825"/>
            <a:ext cx="1462088"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V = volume</a:t>
            </a:r>
          </a:p>
        </p:txBody>
      </p:sp>
      <p:sp>
        <p:nvSpPr>
          <p:cNvPr id="3088" name="Freeform 16"/>
          <p:cNvSpPr>
            <a:spLocks/>
          </p:cNvSpPr>
          <p:nvPr/>
        </p:nvSpPr>
        <p:spPr bwMode="auto">
          <a:xfrm>
            <a:off x="533400" y="1524000"/>
            <a:ext cx="1027113" cy="381000"/>
          </a:xfrm>
          <a:custGeom>
            <a:avLst/>
            <a:gdLst>
              <a:gd name="T0" fmla="*/ 0 w 647"/>
              <a:gd name="T1" fmla="*/ 99 h 99"/>
              <a:gd name="T2" fmla="*/ 594 w 647"/>
              <a:gd name="T3" fmla="*/ 16 h 99"/>
              <a:gd name="T4" fmla="*/ 617 w 647"/>
              <a:gd name="T5" fmla="*/ 8 h 99"/>
              <a:gd name="T6" fmla="*/ 647 w 647"/>
              <a:gd name="T7" fmla="*/ 0 h 99"/>
            </a:gdLst>
            <a:ahLst/>
            <a:cxnLst>
              <a:cxn ang="0">
                <a:pos x="T0" y="T1"/>
              </a:cxn>
              <a:cxn ang="0">
                <a:pos x="T2" y="T3"/>
              </a:cxn>
              <a:cxn ang="0">
                <a:pos x="T4" y="T5"/>
              </a:cxn>
              <a:cxn ang="0">
                <a:pos x="T6" y="T7"/>
              </a:cxn>
            </a:cxnLst>
            <a:rect l="0" t="0" r="r" b="b"/>
            <a:pathLst>
              <a:path w="647" h="99">
                <a:moveTo>
                  <a:pt x="0" y="99"/>
                </a:moveTo>
                <a:cubicBezTo>
                  <a:pt x="200" y="86"/>
                  <a:pt x="395" y="42"/>
                  <a:pt x="594" y="16"/>
                </a:cubicBezTo>
                <a:cubicBezTo>
                  <a:pt x="601" y="13"/>
                  <a:pt x="609" y="10"/>
                  <a:pt x="617" y="8"/>
                </a:cubicBezTo>
                <a:cubicBezTo>
                  <a:pt x="627" y="5"/>
                  <a:pt x="647" y="0"/>
                  <a:pt x="647" y="0"/>
                </a:cubicBezTo>
              </a:path>
            </a:pathLst>
          </a:custGeom>
          <a:noFill/>
          <a:ln w="9525">
            <a:solidFill>
              <a:srgbClr val="FF0000"/>
            </a:solidFill>
            <a:round/>
            <a:headEnd/>
            <a:tailEnd type="arrow"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089" name="Rectangle 17"/>
          <p:cNvSpPr>
            <a:spLocks noChangeArrowheads="1"/>
          </p:cNvSpPr>
          <p:nvPr/>
        </p:nvSpPr>
        <p:spPr bwMode="auto">
          <a:xfrm>
            <a:off x="4800600" y="685800"/>
            <a:ext cx="3797300" cy="1004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457200" indent="-457200">
              <a:buFont typeface="Arial" charset="0"/>
              <a:buAutoNum type="arabicPeriod"/>
            </a:pPr>
            <a:r>
              <a:rPr lang="en-US" sz="1200"/>
              <a:t>molecule size is ignorable.</a:t>
            </a:r>
          </a:p>
          <a:p>
            <a:pPr marL="457200" indent="-457200">
              <a:buFont typeface="Arial" charset="0"/>
              <a:buAutoNum type="arabicPeriod"/>
            </a:pPr>
            <a:r>
              <a:rPr lang="en-US" sz="1200"/>
              <a:t>molecules don</a:t>
            </a:r>
            <a:r>
              <a:rPr lang="ja-JP" altLang="en-US" sz="1200"/>
              <a:t>’</a:t>
            </a:r>
            <a:r>
              <a:rPr lang="en-US" sz="1200"/>
              <a:t>t interact (attract or repel each other).</a:t>
            </a:r>
          </a:p>
          <a:p>
            <a:pPr marL="457200" indent="-457200">
              <a:buFont typeface="Arial" charset="0"/>
              <a:buAutoNum type="arabicPeriod"/>
            </a:pPr>
            <a:r>
              <a:rPr lang="en-US" sz="1200"/>
              <a:t>molecular collisions are like hard point like spheres.</a:t>
            </a:r>
          </a:p>
        </p:txBody>
      </p:sp>
      <p:sp>
        <p:nvSpPr>
          <p:cNvPr id="3090" name="Freeform 18"/>
          <p:cNvSpPr>
            <a:spLocks/>
          </p:cNvSpPr>
          <p:nvPr/>
        </p:nvSpPr>
        <p:spPr bwMode="auto">
          <a:xfrm>
            <a:off x="5648325" y="508000"/>
            <a:ext cx="169863" cy="180975"/>
          </a:xfrm>
          <a:custGeom>
            <a:avLst/>
            <a:gdLst>
              <a:gd name="T0" fmla="*/ 0 w 107"/>
              <a:gd name="T1" fmla="*/ 114 h 114"/>
              <a:gd name="T2" fmla="*/ 53 w 107"/>
              <a:gd name="T3" fmla="*/ 69 h 114"/>
              <a:gd name="T4" fmla="*/ 92 w 107"/>
              <a:gd name="T5" fmla="*/ 30 h 114"/>
              <a:gd name="T6" fmla="*/ 107 w 107"/>
              <a:gd name="T7" fmla="*/ 0 h 114"/>
            </a:gdLst>
            <a:ahLst/>
            <a:cxnLst>
              <a:cxn ang="0">
                <a:pos x="T0" y="T1"/>
              </a:cxn>
              <a:cxn ang="0">
                <a:pos x="T2" y="T3"/>
              </a:cxn>
              <a:cxn ang="0">
                <a:pos x="T4" y="T5"/>
              </a:cxn>
              <a:cxn ang="0">
                <a:pos x="T6" y="T7"/>
              </a:cxn>
            </a:cxnLst>
            <a:rect l="0" t="0" r="r" b="b"/>
            <a:pathLst>
              <a:path w="107" h="114">
                <a:moveTo>
                  <a:pt x="0" y="114"/>
                </a:moveTo>
                <a:cubicBezTo>
                  <a:pt x="37" y="89"/>
                  <a:pt x="13" y="81"/>
                  <a:pt x="53" y="69"/>
                </a:cubicBezTo>
                <a:cubicBezTo>
                  <a:pt x="66" y="56"/>
                  <a:pt x="86" y="47"/>
                  <a:pt x="92" y="30"/>
                </a:cubicBezTo>
                <a:cubicBezTo>
                  <a:pt x="100" y="4"/>
                  <a:pt x="93" y="13"/>
                  <a:pt x="107" y="0"/>
                </a:cubicBezTo>
              </a:path>
            </a:pathLst>
          </a:custGeom>
          <a:noFill/>
          <a:ln w="9525">
            <a:solidFill>
              <a:srgbClr val="FF0000"/>
            </a:solidFill>
            <a:round/>
            <a:headEnd/>
            <a:tailEnd type="arrow"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091" name="Rectangle 19"/>
          <p:cNvSpPr>
            <a:spLocks noChangeArrowheads="1"/>
          </p:cNvSpPr>
          <p:nvPr/>
        </p:nvSpPr>
        <p:spPr bwMode="auto">
          <a:xfrm>
            <a:off x="2835275" y="1905000"/>
            <a:ext cx="4902200" cy="11969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a:t>Most primitive, intuitive form of the </a:t>
            </a:r>
          </a:p>
          <a:p>
            <a:r>
              <a:rPr lang="en-US"/>
              <a:t>I.G.L. (ideal gas law):</a:t>
            </a:r>
          </a:p>
          <a:p>
            <a:r>
              <a:rPr lang="en-US"/>
              <a:t>PV = NkT</a:t>
            </a:r>
          </a:p>
        </p:txBody>
      </p:sp>
      <p:sp>
        <p:nvSpPr>
          <p:cNvPr id="3093" name="Freeform 21"/>
          <p:cNvSpPr>
            <a:spLocks/>
          </p:cNvSpPr>
          <p:nvPr/>
        </p:nvSpPr>
        <p:spPr bwMode="auto">
          <a:xfrm>
            <a:off x="4681538" y="442913"/>
            <a:ext cx="4027487" cy="1335087"/>
          </a:xfrm>
          <a:custGeom>
            <a:avLst/>
            <a:gdLst>
              <a:gd name="T0" fmla="*/ 601 w 2537"/>
              <a:gd name="T1" fmla="*/ 140 h 841"/>
              <a:gd name="T2" fmla="*/ 281 w 2537"/>
              <a:gd name="T3" fmla="*/ 110 h 841"/>
              <a:gd name="T4" fmla="*/ 137 w 2537"/>
              <a:gd name="T5" fmla="*/ 117 h 841"/>
              <a:gd name="T6" fmla="*/ 121 w 2537"/>
              <a:gd name="T7" fmla="*/ 132 h 841"/>
              <a:gd name="T8" fmla="*/ 76 w 2537"/>
              <a:gd name="T9" fmla="*/ 148 h 841"/>
              <a:gd name="T10" fmla="*/ 22 w 2537"/>
              <a:gd name="T11" fmla="*/ 209 h 841"/>
              <a:gd name="T12" fmla="*/ 0 w 2537"/>
              <a:gd name="T13" fmla="*/ 277 h 841"/>
              <a:gd name="T14" fmla="*/ 0 w 2537"/>
              <a:gd name="T15" fmla="*/ 323 h 841"/>
              <a:gd name="T16" fmla="*/ 15 w 2537"/>
              <a:gd name="T17" fmla="*/ 384 h 841"/>
              <a:gd name="T18" fmla="*/ 7 w 2537"/>
              <a:gd name="T19" fmla="*/ 460 h 841"/>
              <a:gd name="T20" fmla="*/ 68 w 2537"/>
              <a:gd name="T21" fmla="*/ 574 h 841"/>
              <a:gd name="T22" fmla="*/ 106 w 2537"/>
              <a:gd name="T23" fmla="*/ 628 h 841"/>
              <a:gd name="T24" fmla="*/ 137 w 2537"/>
              <a:gd name="T25" fmla="*/ 704 h 841"/>
              <a:gd name="T26" fmla="*/ 297 w 2537"/>
              <a:gd name="T27" fmla="*/ 795 h 841"/>
              <a:gd name="T28" fmla="*/ 769 w 2537"/>
              <a:gd name="T29" fmla="*/ 826 h 841"/>
              <a:gd name="T30" fmla="*/ 967 w 2537"/>
              <a:gd name="T31" fmla="*/ 833 h 841"/>
              <a:gd name="T32" fmla="*/ 1150 w 2537"/>
              <a:gd name="T33" fmla="*/ 841 h 841"/>
              <a:gd name="T34" fmla="*/ 1417 w 2537"/>
              <a:gd name="T35" fmla="*/ 841 h 841"/>
              <a:gd name="T36" fmla="*/ 1881 w 2537"/>
              <a:gd name="T37" fmla="*/ 826 h 841"/>
              <a:gd name="T38" fmla="*/ 2209 w 2537"/>
              <a:gd name="T39" fmla="*/ 788 h 841"/>
              <a:gd name="T40" fmla="*/ 2301 w 2537"/>
              <a:gd name="T41" fmla="*/ 750 h 841"/>
              <a:gd name="T42" fmla="*/ 2361 w 2537"/>
              <a:gd name="T43" fmla="*/ 719 h 841"/>
              <a:gd name="T44" fmla="*/ 2407 w 2537"/>
              <a:gd name="T45" fmla="*/ 689 h 841"/>
              <a:gd name="T46" fmla="*/ 2461 w 2537"/>
              <a:gd name="T47" fmla="*/ 643 h 841"/>
              <a:gd name="T48" fmla="*/ 2514 w 2537"/>
              <a:gd name="T49" fmla="*/ 544 h 841"/>
              <a:gd name="T50" fmla="*/ 2537 w 2537"/>
              <a:gd name="T51" fmla="*/ 437 h 841"/>
              <a:gd name="T52" fmla="*/ 2491 w 2537"/>
              <a:gd name="T53" fmla="*/ 338 h 841"/>
              <a:gd name="T54" fmla="*/ 2483 w 2537"/>
              <a:gd name="T55" fmla="*/ 315 h 841"/>
              <a:gd name="T56" fmla="*/ 2461 w 2537"/>
              <a:gd name="T57" fmla="*/ 308 h 841"/>
              <a:gd name="T58" fmla="*/ 2400 w 2537"/>
              <a:gd name="T59" fmla="*/ 270 h 841"/>
              <a:gd name="T60" fmla="*/ 2308 w 2537"/>
              <a:gd name="T61" fmla="*/ 224 h 841"/>
              <a:gd name="T62" fmla="*/ 1455 w 2537"/>
              <a:gd name="T63" fmla="*/ 26 h 841"/>
              <a:gd name="T64" fmla="*/ 1325 w 2537"/>
              <a:gd name="T65" fmla="*/ 18 h 841"/>
              <a:gd name="T66" fmla="*/ 1203 w 2537"/>
              <a:gd name="T67" fmla="*/ 26 h 841"/>
              <a:gd name="T68" fmla="*/ 1150 w 2537"/>
              <a:gd name="T69" fmla="*/ 3 h 841"/>
              <a:gd name="T70" fmla="*/ 1104 w 2537"/>
              <a:gd name="T71" fmla="*/ 18 h 841"/>
              <a:gd name="T72" fmla="*/ 944 w 2537"/>
              <a:gd name="T73" fmla="*/ 26 h 841"/>
              <a:gd name="T74" fmla="*/ 853 w 2537"/>
              <a:gd name="T75" fmla="*/ 41 h 841"/>
              <a:gd name="T76" fmla="*/ 807 w 2537"/>
              <a:gd name="T77" fmla="*/ 64 h 841"/>
              <a:gd name="T78" fmla="*/ 716 w 2537"/>
              <a:gd name="T79" fmla="*/ 94 h 841"/>
              <a:gd name="T80" fmla="*/ 693 w 2537"/>
              <a:gd name="T81" fmla="*/ 110 h 841"/>
              <a:gd name="T82" fmla="*/ 670 w 2537"/>
              <a:gd name="T83" fmla="*/ 117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37" h="841">
                <a:moveTo>
                  <a:pt x="601" y="140"/>
                </a:moveTo>
                <a:cubicBezTo>
                  <a:pt x="486" y="134"/>
                  <a:pt x="390" y="126"/>
                  <a:pt x="281" y="110"/>
                </a:cubicBezTo>
                <a:cubicBezTo>
                  <a:pt x="233" y="112"/>
                  <a:pt x="184" y="110"/>
                  <a:pt x="137" y="117"/>
                </a:cubicBezTo>
                <a:cubicBezTo>
                  <a:pt x="129" y="117"/>
                  <a:pt x="127" y="128"/>
                  <a:pt x="121" y="132"/>
                </a:cubicBezTo>
                <a:cubicBezTo>
                  <a:pt x="106" y="139"/>
                  <a:pt x="76" y="148"/>
                  <a:pt x="76" y="148"/>
                </a:cubicBezTo>
                <a:cubicBezTo>
                  <a:pt x="56" y="167"/>
                  <a:pt x="41" y="189"/>
                  <a:pt x="22" y="209"/>
                </a:cubicBezTo>
                <a:cubicBezTo>
                  <a:pt x="4" y="261"/>
                  <a:pt x="11" y="238"/>
                  <a:pt x="0" y="277"/>
                </a:cubicBezTo>
                <a:cubicBezTo>
                  <a:pt x="18" y="338"/>
                  <a:pt x="0" y="261"/>
                  <a:pt x="0" y="323"/>
                </a:cubicBezTo>
                <a:cubicBezTo>
                  <a:pt x="0" y="343"/>
                  <a:pt x="10" y="363"/>
                  <a:pt x="15" y="384"/>
                </a:cubicBezTo>
                <a:cubicBezTo>
                  <a:pt x="4" y="413"/>
                  <a:pt x="17" y="430"/>
                  <a:pt x="7" y="460"/>
                </a:cubicBezTo>
                <a:cubicBezTo>
                  <a:pt x="17" y="509"/>
                  <a:pt x="14" y="557"/>
                  <a:pt x="68" y="574"/>
                </a:cubicBezTo>
                <a:cubicBezTo>
                  <a:pt x="84" y="591"/>
                  <a:pt x="89" y="610"/>
                  <a:pt x="106" y="628"/>
                </a:cubicBezTo>
                <a:cubicBezTo>
                  <a:pt x="114" y="658"/>
                  <a:pt x="119" y="678"/>
                  <a:pt x="137" y="704"/>
                </a:cubicBezTo>
                <a:cubicBezTo>
                  <a:pt x="157" y="772"/>
                  <a:pt x="233" y="785"/>
                  <a:pt x="297" y="795"/>
                </a:cubicBezTo>
                <a:cubicBezTo>
                  <a:pt x="431" y="841"/>
                  <a:pt x="662" y="823"/>
                  <a:pt x="769" y="826"/>
                </a:cubicBezTo>
                <a:cubicBezTo>
                  <a:pt x="813" y="810"/>
                  <a:pt x="953" y="832"/>
                  <a:pt x="967" y="833"/>
                </a:cubicBezTo>
                <a:cubicBezTo>
                  <a:pt x="1011" y="819"/>
                  <a:pt x="1132" y="839"/>
                  <a:pt x="1150" y="841"/>
                </a:cubicBezTo>
                <a:cubicBezTo>
                  <a:pt x="1323" y="822"/>
                  <a:pt x="1114" y="841"/>
                  <a:pt x="1417" y="841"/>
                </a:cubicBezTo>
                <a:cubicBezTo>
                  <a:pt x="1571" y="841"/>
                  <a:pt x="1726" y="829"/>
                  <a:pt x="1881" y="826"/>
                </a:cubicBezTo>
                <a:cubicBezTo>
                  <a:pt x="1991" y="818"/>
                  <a:pt x="2098" y="800"/>
                  <a:pt x="2209" y="788"/>
                </a:cubicBezTo>
                <a:cubicBezTo>
                  <a:pt x="2241" y="776"/>
                  <a:pt x="2269" y="759"/>
                  <a:pt x="2301" y="750"/>
                </a:cubicBezTo>
                <a:cubicBezTo>
                  <a:pt x="2319" y="730"/>
                  <a:pt x="2336" y="728"/>
                  <a:pt x="2361" y="719"/>
                </a:cubicBezTo>
                <a:cubicBezTo>
                  <a:pt x="2424" y="655"/>
                  <a:pt x="2348" y="724"/>
                  <a:pt x="2407" y="689"/>
                </a:cubicBezTo>
                <a:cubicBezTo>
                  <a:pt x="2425" y="677"/>
                  <a:pt x="2441" y="655"/>
                  <a:pt x="2461" y="643"/>
                </a:cubicBezTo>
                <a:cubicBezTo>
                  <a:pt x="2481" y="610"/>
                  <a:pt x="2493" y="575"/>
                  <a:pt x="2514" y="544"/>
                </a:cubicBezTo>
                <a:cubicBezTo>
                  <a:pt x="2525" y="505"/>
                  <a:pt x="2531" y="479"/>
                  <a:pt x="2537" y="437"/>
                </a:cubicBezTo>
                <a:cubicBezTo>
                  <a:pt x="2523" y="397"/>
                  <a:pt x="2521" y="368"/>
                  <a:pt x="2491" y="338"/>
                </a:cubicBezTo>
                <a:cubicBezTo>
                  <a:pt x="2488" y="330"/>
                  <a:pt x="2488" y="320"/>
                  <a:pt x="2483" y="315"/>
                </a:cubicBezTo>
                <a:cubicBezTo>
                  <a:pt x="2477" y="309"/>
                  <a:pt x="2467" y="311"/>
                  <a:pt x="2461" y="308"/>
                </a:cubicBezTo>
                <a:cubicBezTo>
                  <a:pt x="2436" y="295"/>
                  <a:pt x="2426" y="278"/>
                  <a:pt x="2400" y="270"/>
                </a:cubicBezTo>
                <a:cubicBezTo>
                  <a:pt x="2371" y="241"/>
                  <a:pt x="2346" y="232"/>
                  <a:pt x="2308" y="224"/>
                </a:cubicBezTo>
                <a:cubicBezTo>
                  <a:pt x="2047" y="93"/>
                  <a:pt x="1743" y="52"/>
                  <a:pt x="1455" y="26"/>
                </a:cubicBezTo>
                <a:cubicBezTo>
                  <a:pt x="1417" y="37"/>
                  <a:pt x="1360" y="21"/>
                  <a:pt x="1325" y="18"/>
                </a:cubicBezTo>
                <a:cubicBezTo>
                  <a:pt x="1302" y="25"/>
                  <a:pt x="1219" y="24"/>
                  <a:pt x="1203" y="26"/>
                </a:cubicBezTo>
                <a:cubicBezTo>
                  <a:pt x="1184" y="21"/>
                  <a:pt x="1169" y="5"/>
                  <a:pt x="1150" y="3"/>
                </a:cubicBezTo>
                <a:cubicBezTo>
                  <a:pt x="1134" y="0"/>
                  <a:pt x="1120" y="16"/>
                  <a:pt x="1104" y="18"/>
                </a:cubicBezTo>
                <a:cubicBezTo>
                  <a:pt x="1050" y="22"/>
                  <a:pt x="997" y="23"/>
                  <a:pt x="944" y="26"/>
                </a:cubicBezTo>
                <a:cubicBezTo>
                  <a:pt x="908" y="30"/>
                  <a:pt x="886" y="32"/>
                  <a:pt x="853" y="41"/>
                </a:cubicBezTo>
                <a:cubicBezTo>
                  <a:pt x="812" y="51"/>
                  <a:pt x="846" y="45"/>
                  <a:pt x="807" y="64"/>
                </a:cubicBezTo>
                <a:cubicBezTo>
                  <a:pt x="778" y="77"/>
                  <a:pt x="746" y="84"/>
                  <a:pt x="716" y="94"/>
                </a:cubicBezTo>
                <a:cubicBezTo>
                  <a:pt x="708" y="99"/>
                  <a:pt x="701" y="105"/>
                  <a:pt x="693" y="110"/>
                </a:cubicBezTo>
                <a:cubicBezTo>
                  <a:pt x="685" y="113"/>
                  <a:pt x="670" y="117"/>
                  <a:pt x="670" y="117"/>
                </a:cubicBezTo>
              </a:path>
            </a:pathLst>
          </a:custGeom>
          <a:noFill/>
          <a:ln w="9525">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094" name="Rectangle 22"/>
          <p:cNvSpPr>
            <a:spLocks noChangeArrowheads="1"/>
          </p:cNvSpPr>
          <p:nvPr/>
        </p:nvSpPr>
        <p:spPr bwMode="auto">
          <a:xfrm>
            <a:off x="76200" y="4648200"/>
            <a:ext cx="845502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b="1"/>
              <a:t>Now we manipulate to find a satisfying form of the I.G.L for analysis:</a:t>
            </a:r>
          </a:p>
        </p:txBody>
      </p:sp>
      <p:sp>
        <p:nvSpPr>
          <p:cNvPr id="3095" name="Rectangle 23"/>
          <p:cNvSpPr>
            <a:spLocks noChangeArrowheads="1"/>
          </p:cNvSpPr>
          <p:nvPr/>
        </p:nvSpPr>
        <p:spPr bwMode="auto">
          <a:xfrm>
            <a:off x="209550" y="2667000"/>
            <a:ext cx="7029450" cy="131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P = pressure</a:t>
            </a:r>
          </a:p>
          <a:p>
            <a:r>
              <a:rPr lang="en-US" sz="2000"/>
              <a:t>N = # molecules</a:t>
            </a:r>
          </a:p>
          <a:p>
            <a:r>
              <a:rPr lang="en-US" sz="2000"/>
              <a:t>T = absolute temperature (Kelvin)</a:t>
            </a:r>
          </a:p>
          <a:p>
            <a:r>
              <a:rPr lang="en-US" sz="2000"/>
              <a:t>k = Boltzmann</a:t>
            </a:r>
            <a:r>
              <a:rPr lang="ja-JP" altLang="en-US" sz="2000"/>
              <a:t>’</a:t>
            </a:r>
            <a:r>
              <a:rPr lang="en-US" sz="2000"/>
              <a:t>s constant = 1.38 x 10</a:t>
            </a:r>
            <a:r>
              <a:rPr lang="en-US" sz="2000" baseline="30000"/>
              <a:t>-23</a:t>
            </a:r>
            <a:r>
              <a:rPr lang="en-US" sz="2000"/>
              <a:t> Joules / (molecule 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5400"/>
            <a:ext cx="8763000" cy="3785652"/>
          </a:xfrm>
          <a:prstGeom prst="rect">
            <a:avLst/>
          </a:prstGeom>
          <a:noFill/>
        </p:spPr>
        <p:txBody>
          <a:bodyPr wrap="square" rtlCol="0">
            <a:spAutoFit/>
          </a:bodyPr>
          <a:lstStyle/>
          <a:p>
            <a:pPr marL="342900" indent="-342900">
              <a:buFont typeface="Arial" charset="0"/>
              <a:buChar char="•"/>
            </a:pPr>
            <a:r>
              <a:rPr lang="en-US" dirty="0" smtClean="0"/>
              <a:t>Inevitable part of all measurements</a:t>
            </a:r>
            <a:br>
              <a:rPr lang="en-US" dirty="0" smtClean="0"/>
            </a:br>
            <a:endParaRPr lang="en-US" dirty="0" smtClean="0"/>
          </a:p>
          <a:p>
            <a:pPr marL="342900" indent="-342900">
              <a:buFont typeface="Arial" charset="0"/>
              <a:buChar char="•"/>
            </a:pPr>
            <a:r>
              <a:rPr lang="en-US" dirty="0" smtClean="0"/>
              <a:t>Sometimes called measurement error, not usually meant as a blunder or negligent action</a:t>
            </a:r>
            <a:br>
              <a:rPr lang="en-US" dirty="0" smtClean="0"/>
            </a:br>
            <a:endParaRPr lang="en-US" dirty="0" smtClean="0"/>
          </a:p>
          <a:p>
            <a:pPr marL="342900" indent="-342900">
              <a:buFont typeface="Arial" charset="0"/>
              <a:buChar char="•"/>
            </a:pPr>
            <a:r>
              <a:rPr lang="en-US" dirty="0" smtClean="0"/>
              <a:t>Can be reduced by measurement method, design</a:t>
            </a:r>
            <a:br>
              <a:rPr lang="en-US" dirty="0" smtClean="0"/>
            </a:br>
            <a:endParaRPr lang="en-US" dirty="0" smtClean="0"/>
          </a:p>
          <a:p>
            <a:pPr marL="342900" indent="-342900">
              <a:buFont typeface="Arial" charset="0"/>
              <a:buChar char="•"/>
            </a:pPr>
            <a:r>
              <a:rPr lang="en-US" dirty="0" smtClean="0"/>
              <a:t>My mass is 103.1334563345 kg.  What’s wrong with this </a:t>
            </a:r>
            <a:br>
              <a:rPr lang="en-US" dirty="0" smtClean="0"/>
            </a:br>
            <a:r>
              <a:rPr lang="en-US" dirty="0" smtClean="0"/>
              <a:t>statement?  What would be a better statement, given that my scale has a display that reads like 100.0, 100.2, 100.4 ?</a:t>
            </a:r>
          </a:p>
        </p:txBody>
      </p:sp>
      <p:sp>
        <p:nvSpPr>
          <p:cNvPr id="5" name="Title 4"/>
          <p:cNvSpPr>
            <a:spLocks noGrp="1"/>
          </p:cNvSpPr>
          <p:nvPr>
            <p:ph type="title" idx="4294967295"/>
          </p:nvPr>
        </p:nvSpPr>
        <p:spPr>
          <a:xfrm>
            <a:off x="609600" y="30480"/>
            <a:ext cx="7772400" cy="1143000"/>
          </a:xfrm>
        </p:spPr>
        <p:txBody>
          <a:bodyPr/>
          <a:lstStyle/>
          <a:p>
            <a:r>
              <a:rPr lang="en-US" b="1" dirty="0" smtClean="0"/>
              <a:t>Measurement</a:t>
            </a:r>
            <a:r>
              <a:rPr lang="en-US" b="1" baseline="0" dirty="0" smtClean="0"/>
              <a:t> Uncertainty</a:t>
            </a:r>
            <a:endParaRPr lang="en-US" b="1" dirty="0"/>
          </a:p>
        </p:txBody>
      </p:sp>
    </p:spTree>
    <p:extLst>
      <p:ext uri="{BB962C8B-B14F-4D97-AF65-F5344CB8AC3E}">
        <p14:creationId xmlns:p14="http://schemas.microsoft.com/office/powerpoint/2010/main" val="547243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6670"/>
            <a:ext cx="7772400" cy="1143000"/>
          </a:xfrm>
        </p:spPr>
        <p:txBody>
          <a:bodyPr/>
          <a:lstStyle/>
          <a:p>
            <a:r>
              <a:rPr lang="en-US" dirty="0" smtClean="0"/>
              <a:t>Measurement Precision and Accuracy</a:t>
            </a:r>
            <a:endParaRPr lang="en-US" dirty="0"/>
          </a:p>
        </p:txBody>
      </p:sp>
      <p:sp>
        <p:nvSpPr>
          <p:cNvPr id="3" name="TextBox 2"/>
          <p:cNvSpPr txBox="1"/>
          <p:nvPr/>
        </p:nvSpPr>
        <p:spPr>
          <a:xfrm>
            <a:off x="76200" y="1524000"/>
            <a:ext cx="8915400" cy="3785652"/>
          </a:xfrm>
          <a:prstGeom prst="rect">
            <a:avLst/>
          </a:prstGeom>
          <a:noFill/>
        </p:spPr>
        <p:txBody>
          <a:bodyPr wrap="square" rtlCol="0">
            <a:spAutoFit/>
          </a:bodyPr>
          <a:lstStyle/>
          <a:p>
            <a:r>
              <a:rPr lang="en-US" dirty="0" smtClean="0"/>
              <a:t>We have 4 scales to independently measure oranges.</a:t>
            </a:r>
            <a:br>
              <a:rPr lang="en-US" dirty="0" smtClean="0"/>
            </a:br>
            <a:r>
              <a:rPr lang="en-US" dirty="0" smtClean="0"/>
              <a:t>Here are the measurements.</a:t>
            </a:r>
            <a:br>
              <a:rPr lang="en-US" dirty="0" smtClean="0"/>
            </a:br>
            <a:endParaRPr lang="en-US" dirty="0" smtClean="0"/>
          </a:p>
          <a:p>
            <a:r>
              <a:rPr lang="en-US" dirty="0" smtClean="0"/>
              <a:t>Scale 1:     0.3 kg     (not very precise)</a:t>
            </a:r>
          </a:p>
          <a:p>
            <a:r>
              <a:rPr lang="en-US" dirty="0" smtClean="0"/>
              <a:t>Scale 2:     0.23 kg   (more precise)</a:t>
            </a:r>
            <a:br>
              <a:rPr lang="en-US" dirty="0" smtClean="0"/>
            </a:br>
            <a:r>
              <a:rPr lang="en-US" dirty="0" smtClean="0"/>
              <a:t>Scale 3:     0.22459 kg (even more precise, rounds to scale 2)</a:t>
            </a:r>
            <a:br>
              <a:rPr lang="en-US" dirty="0" smtClean="0"/>
            </a:br>
            <a:r>
              <a:rPr lang="en-US" dirty="0" smtClean="0"/>
              <a:t>Scale 4:     0.210713 kg (most precise, different from 2 and 3) </a:t>
            </a:r>
          </a:p>
          <a:p>
            <a:endParaRPr lang="en-US" dirty="0"/>
          </a:p>
          <a:p>
            <a:r>
              <a:rPr lang="en-US" dirty="0" smtClean="0"/>
              <a:t>What is the mass of the oranges?  Maybe scale 4 is extremely precise, but is calibrated wrong, so </a:t>
            </a:r>
            <a:r>
              <a:rPr lang="en-US" dirty="0" smtClean="0"/>
              <a:t>is it inaccurate</a:t>
            </a:r>
            <a:r>
              <a:rPr lang="en-US" dirty="0" smtClean="0"/>
              <a:t>?</a:t>
            </a:r>
            <a:endParaRPr lang="en-US" dirty="0"/>
          </a:p>
        </p:txBody>
      </p:sp>
    </p:spTree>
    <p:extLst>
      <p:ext uri="{BB962C8B-B14F-4D97-AF65-F5344CB8AC3E}">
        <p14:creationId xmlns:p14="http://schemas.microsoft.com/office/powerpoint/2010/main" val="206514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0"/>
            <a:ext cx="7772400" cy="990600"/>
          </a:xfrm>
        </p:spPr>
        <p:txBody>
          <a:bodyPr/>
          <a:lstStyle/>
          <a:p>
            <a:r>
              <a:rPr lang="en-US" dirty="0" smtClean="0"/>
              <a:t>Measurement and Uncertainty</a:t>
            </a:r>
            <a:endParaRPr lang="en-US" dirty="0"/>
          </a:p>
        </p:txBody>
      </p:sp>
      <p:sp>
        <p:nvSpPr>
          <p:cNvPr id="3" name="TextBox 2"/>
          <p:cNvSpPr txBox="1"/>
          <p:nvPr/>
        </p:nvSpPr>
        <p:spPr>
          <a:xfrm>
            <a:off x="734060" y="1219201"/>
            <a:ext cx="6809740" cy="5262979"/>
          </a:xfrm>
          <a:prstGeom prst="rect">
            <a:avLst/>
          </a:prstGeom>
          <a:noFill/>
        </p:spPr>
        <p:txBody>
          <a:bodyPr wrap="square" rtlCol="0">
            <a:spAutoFit/>
          </a:bodyPr>
          <a:lstStyle/>
          <a:p>
            <a:r>
              <a:rPr lang="en-US" dirty="0" smtClean="0"/>
              <a:t>Measured Value of M = </a:t>
            </a:r>
            <a:r>
              <a:rPr lang="en-US" dirty="0" err="1" smtClean="0"/>
              <a:t>M</a:t>
            </a:r>
            <a:r>
              <a:rPr lang="en-US" baseline="-25000" dirty="0" err="1" smtClean="0"/>
              <a:t>best</a:t>
            </a:r>
            <a:r>
              <a:rPr lang="en-US" dirty="0" smtClean="0"/>
              <a:t> ± </a:t>
            </a:r>
            <a:r>
              <a:rPr lang="en-US" dirty="0" err="1" smtClean="0">
                <a:latin typeface="Symbol" charset="2"/>
                <a:ea typeface="Symbol" charset="2"/>
                <a:cs typeface="Symbol" charset="2"/>
              </a:rPr>
              <a:t>d</a:t>
            </a:r>
            <a:r>
              <a:rPr lang="en-US" dirty="0" err="1" smtClean="0"/>
              <a:t>M</a:t>
            </a:r>
            <a:endParaRPr lang="en-US" dirty="0" smtClean="0"/>
          </a:p>
          <a:p>
            <a:r>
              <a:rPr lang="en-US" dirty="0" smtClean="0"/>
              <a:t>We’re saying that the answer is between</a:t>
            </a:r>
          </a:p>
          <a:p>
            <a:endParaRPr lang="en-US" dirty="0"/>
          </a:p>
          <a:p>
            <a:r>
              <a:rPr lang="en-US" dirty="0" smtClean="0"/>
              <a:t>M </a:t>
            </a:r>
            <a:r>
              <a:rPr lang="en-US" dirty="0"/>
              <a:t>= </a:t>
            </a:r>
            <a:r>
              <a:rPr lang="en-US" dirty="0" err="1"/>
              <a:t>M</a:t>
            </a:r>
            <a:r>
              <a:rPr lang="en-US" baseline="-25000" dirty="0" err="1"/>
              <a:t>best</a:t>
            </a:r>
            <a:r>
              <a:rPr lang="en-US" dirty="0"/>
              <a:t> </a:t>
            </a:r>
            <a:r>
              <a:rPr lang="en-US" dirty="0" smtClean="0"/>
              <a:t>+ </a:t>
            </a:r>
            <a:r>
              <a:rPr lang="en-US" dirty="0" err="1" smtClean="0">
                <a:latin typeface="Symbol" charset="2"/>
                <a:ea typeface="Symbol" charset="2"/>
                <a:cs typeface="Symbol" charset="2"/>
              </a:rPr>
              <a:t>d</a:t>
            </a:r>
            <a:r>
              <a:rPr lang="en-US" dirty="0" err="1" smtClean="0"/>
              <a:t>M</a:t>
            </a:r>
            <a:r>
              <a:rPr lang="en-US" dirty="0" smtClean="0"/>
              <a:t/>
            </a:r>
            <a:br>
              <a:rPr lang="en-US" dirty="0" smtClean="0"/>
            </a:br>
            <a:endParaRPr lang="en-US" dirty="0" smtClean="0"/>
          </a:p>
          <a:p>
            <a:r>
              <a:rPr lang="en-US" dirty="0" smtClean="0"/>
              <a:t>and </a:t>
            </a:r>
          </a:p>
          <a:p>
            <a:endParaRPr lang="en-US" dirty="0"/>
          </a:p>
          <a:p>
            <a:r>
              <a:rPr lang="en-US" dirty="0" smtClean="0"/>
              <a:t>M </a:t>
            </a:r>
            <a:r>
              <a:rPr lang="en-US" dirty="0"/>
              <a:t>= </a:t>
            </a:r>
            <a:r>
              <a:rPr lang="en-US" dirty="0" err="1"/>
              <a:t>M</a:t>
            </a:r>
            <a:r>
              <a:rPr lang="en-US" baseline="-25000" dirty="0" err="1"/>
              <a:t>best</a:t>
            </a:r>
            <a:r>
              <a:rPr lang="en-US" dirty="0"/>
              <a:t> </a:t>
            </a:r>
            <a:r>
              <a:rPr lang="en-US" dirty="0" smtClean="0"/>
              <a:t>- </a:t>
            </a:r>
            <a:r>
              <a:rPr lang="en-US" dirty="0" err="1">
                <a:latin typeface="Symbol" charset="2"/>
                <a:ea typeface="Symbol" charset="2"/>
                <a:cs typeface="Symbol" charset="2"/>
              </a:rPr>
              <a:t>d</a:t>
            </a:r>
            <a:r>
              <a:rPr lang="en-US" dirty="0" err="1"/>
              <a:t>M</a:t>
            </a:r>
            <a:endParaRPr lang="en-US" dirty="0"/>
          </a:p>
          <a:p>
            <a:endParaRPr lang="en-US" dirty="0"/>
          </a:p>
          <a:p>
            <a:r>
              <a:rPr lang="en-US" dirty="0" smtClean="0"/>
              <a:t>If we know the distribution of measurement values (for example, ’normal’ distribution) a more detailed answer can be given about how certain the value of </a:t>
            </a:r>
            <a:r>
              <a:rPr lang="en-US" dirty="0" err="1" smtClean="0"/>
              <a:t>M</a:t>
            </a:r>
            <a:r>
              <a:rPr lang="en-US" baseline="-25000" dirty="0" err="1" smtClean="0"/>
              <a:t>best</a:t>
            </a:r>
            <a:r>
              <a:rPr lang="en-US" dirty="0" smtClean="0"/>
              <a:t> is and in what range we would expect measurement values would lie.</a:t>
            </a:r>
            <a:endParaRPr lang="en-US" dirty="0"/>
          </a:p>
        </p:txBody>
      </p:sp>
    </p:spTree>
    <p:extLst>
      <p:ext uri="{BB962C8B-B14F-4D97-AF65-F5344CB8AC3E}">
        <p14:creationId xmlns:p14="http://schemas.microsoft.com/office/powerpoint/2010/main" val="557456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6670"/>
            <a:ext cx="7772400" cy="1143000"/>
          </a:xfrm>
        </p:spPr>
        <p:txBody>
          <a:bodyPr/>
          <a:lstStyle/>
          <a:p>
            <a:r>
              <a:rPr lang="en-US" dirty="0" smtClean="0"/>
              <a:t>Measurement Precision and Accuracy</a:t>
            </a:r>
            <a:endParaRPr lang="en-US" dirty="0"/>
          </a:p>
        </p:txBody>
      </p:sp>
      <p:sp>
        <p:nvSpPr>
          <p:cNvPr id="3" name="TextBox 2"/>
          <p:cNvSpPr txBox="1"/>
          <p:nvPr/>
        </p:nvSpPr>
        <p:spPr>
          <a:xfrm>
            <a:off x="0" y="1066800"/>
            <a:ext cx="8915400" cy="4524315"/>
          </a:xfrm>
          <a:prstGeom prst="rect">
            <a:avLst/>
          </a:prstGeom>
          <a:noFill/>
        </p:spPr>
        <p:txBody>
          <a:bodyPr wrap="square" rtlCol="0">
            <a:spAutoFit/>
          </a:bodyPr>
          <a:lstStyle/>
          <a:p>
            <a:r>
              <a:rPr lang="en-US" dirty="0" smtClean="0"/>
              <a:t>Implied accuracy</a:t>
            </a:r>
            <a:br>
              <a:rPr lang="en-US" dirty="0" smtClean="0"/>
            </a:br>
            <a:endParaRPr lang="en-US" dirty="0" smtClean="0"/>
          </a:p>
          <a:p>
            <a:r>
              <a:rPr lang="en-US" dirty="0" smtClean="0"/>
              <a:t>Scale 1:     0.3 kg ± 0.1 kg</a:t>
            </a:r>
          </a:p>
          <a:p>
            <a:r>
              <a:rPr lang="en-US" dirty="0" smtClean="0"/>
              <a:t>Scale 2:     0.23 kg </a:t>
            </a:r>
            <a:r>
              <a:rPr lang="en-US" dirty="0"/>
              <a:t>± </a:t>
            </a:r>
            <a:r>
              <a:rPr lang="en-US" dirty="0" smtClean="0"/>
              <a:t>0.01 kg </a:t>
            </a:r>
          </a:p>
          <a:p>
            <a:r>
              <a:rPr lang="en-US" dirty="0" smtClean="0"/>
              <a:t>Scale 3:     0.22459 kg </a:t>
            </a:r>
            <a:r>
              <a:rPr lang="en-US" dirty="0"/>
              <a:t>± </a:t>
            </a:r>
            <a:r>
              <a:rPr lang="en-US" dirty="0" smtClean="0"/>
              <a:t>0.00001 </a:t>
            </a:r>
            <a:r>
              <a:rPr lang="en-US" dirty="0"/>
              <a:t>kg </a:t>
            </a:r>
            <a:endParaRPr lang="en-US" dirty="0" smtClean="0"/>
          </a:p>
          <a:p>
            <a:r>
              <a:rPr lang="en-US" dirty="0" smtClean="0"/>
              <a:t>Scale 4:     0.210713 kg </a:t>
            </a:r>
            <a:r>
              <a:rPr lang="en-US" dirty="0"/>
              <a:t>± </a:t>
            </a:r>
            <a:r>
              <a:rPr lang="en-US" dirty="0" smtClean="0"/>
              <a:t>0.000001 kg   </a:t>
            </a:r>
            <a:endParaRPr lang="en-US" dirty="0"/>
          </a:p>
          <a:p>
            <a:r>
              <a:rPr lang="en-US" dirty="0" smtClean="0"/>
              <a:t/>
            </a:r>
            <a:br>
              <a:rPr lang="en-US" dirty="0" smtClean="0"/>
            </a:br>
            <a:r>
              <a:rPr lang="en-US" dirty="0" smtClean="0"/>
              <a:t>Scales 1 and 2 measurements are ‘consistent within uncertainty’ to scale 3.  Scale 4 is most precise, but disagrees, within uncertainty, with scales 2 and 3.   </a:t>
            </a:r>
            <a:br>
              <a:rPr lang="en-US" dirty="0" smtClean="0"/>
            </a:br>
            <a:r>
              <a:rPr lang="en-US" dirty="0" smtClean="0"/>
              <a:t/>
            </a:r>
            <a:br>
              <a:rPr lang="en-US" dirty="0" smtClean="0"/>
            </a:br>
            <a:r>
              <a:rPr lang="en-US" dirty="0" smtClean="0"/>
              <a:t>What is the mass of the oranges?                                                                                                                                                                </a:t>
            </a:r>
            <a:endParaRPr lang="en-US" dirty="0"/>
          </a:p>
        </p:txBody>
      </p:sp>
    </p:spTree>
    <p:extLst>
      <p:ext uri="{BB962C8B-B14F-4D97-AF65-F5344CB8AC3E}">
        <p14:creationId xmlns:p14="http://schemas.microsoft.com/office/powerpoint/2010/main" val="206122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Uncertainty</a:t>
            </a:r>
            <a:r>
              <a:rPr lang="en-US" baseline="0" dirty="0" smtClean="0"/>
              <a:t> in a Function of Several Variables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7584885" cy="6858000"/>
          </a:xfrm>
          <a:prstGeom prst="rect">
            <a:avLst/>
          </a:prstGeom>
        </p:spPr>
      </p:pic>
    </p:spTree>
    <p:extLst>
      <p:ext uri="{BB962C8B-B14F-4D97-AF65-F5344CB8AC3E}">
        <p14:creationId xmlns:p14="http://schemas.microsoft.com/office/powerpoint/2010/main" val="76885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28600"/>
            <a:ext cx="9144000" cy="6858000"/>
          </a:xfrm>
          <a:prstGeom prst="rect">
            <a:avLst/>
          </a:prstGeom>
        </p:spPr>
      </p:pic>
      <p:sp>
        <p:nvSpPr>
          <p:cNvPr id="4" name="TextBox 3"/>
          <p:cNvSpPr txBox="1"/>
          <p:nvPr/>
        </p:nvSpPr>
        <p:spPr>
          <a:xfrm>
            <a:off x="457200" y="533400"/>
            <a:ext cx="7239000" cy="461665"/>
          </a:xfrm>
          <a:prstGeom prst="rect">
            <a:avLst/>
          </a:prstGeom>
          <a:noFill/>
        </p:spPr>
        <p:txBody>
          <a:bodyPr wrap="square" rtlCol="0">
            <a:spAutoFit/>
          </a:bodyPr>
          <a:lstStyle/>
          <a:p>
            <a:r>
              <a:rPr lang="en-US" b="1" dirty="0" smtClean="0">
                <a:ln>
                  <a:solidFill>
                    <a:srgbClr val="FFFF00"/>
                  </a:solidFill>
                </a:ln>
              </a:rPr>
              <a:t>Mean Virtual Temperature </a:t>
            </a:r>
            <a:r>
              <a:rPr lang="en-US" b="1" smtClean="0">
                <a:ln>
                  <a:solidFill>
                    <a:srgbClr val="FFFF00"/>
                  </a:solidFill>
                </a:ln>
              </a:rPr>
              <a:t>and Uncertainty</a:t>
            </a:r>
            <a:endParaRPr lang="en-US" b="1" dirty="0">
              <a:ln>
                <a:solidFill>
                  <a:srgbClr val="FFFF00"/>
                </a:solidFill>
              </a:ln>
            </a:endParaRPr>
          </a:p>
        </p:txBody>
      </p:sp>
    </p:spTree>
    <p:extLst>
      <p:ext uri="{BB962C8B-B14F-4D97-AF65-F5344CB8AC3E}">
        <p14:creationId xmlns:p14="http://schemas.microsoft.com/office/powerpoint/2010/main" val="79007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V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0825" cy="68373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pseudoabiabatic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373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skewTlo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373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skewTlog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373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914400"/>
          </a:xfrm>
        </p:spPr>
        <p:txBody>
          <a:bodyPr/>
          <a:lstStyle/>
          <a:p>
            <a:r>
              <a:rPr lang="en-US" b="1"/>
              <a:t>Various Equivalent Forms of the I.G.L.</a:t>
            </a:r>
          </a:p>
        </p:txBody>
      </p:sp>
      <p:sp>
        <p:nvSpPr>
          <p:cNvPr id="4104" name="Rectangle 8"/>
          <p:cNvSpPr>
            <a:spLocks noChangeArrowheads="1"/>
          </p:cNvSpPr>
          <p:nvPr/>
        </p:nvSpPr>
        <p:spPr bwMode="auto">
          <a:xfrm>
            <a:off x="228600" y="5943600"/>
            <a:ext cx="8181975"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r>
              <a:rPr lang="en-US" sz="2000"/>
              <a:t>Note the useful bottom line form </a:t>
            </a:r>
            <a:r>
              <a:rPr lang="en-US" sz="2000" i="1">
                <a:solidFill>
                  <a:srgbClr val="0000FF"/>
                </a:solidFill>
              </a:rPr>
              <a:t>P</a:t>
            </a:r>
            <a:r>
              <a:rPr lang="en-US" sz="2000" i="1">
                <a:solidFill>
                  <a:srgbClr val="0000FF"/>
                </a:solidFill>
                <a:latin typeface="Symbol" charset="0"/>
                <a:sym typeface="Symbol" charset="0"/>
              </a:rPr>
              <a:t></a:t>
            </a:r>
            <a:r>
              <a:rPr lang="en-US" sz="2000" i="1">
                <a:solidFill>
                  <a:srgbClr val="0000FF"/>
                </a:solidFill>
              </a:rPr>
              <a:t>=RT</a:t>
            </a:r>
            <a:r>
              <a:rPr lang="en-US" sz="2000"/>
              <a:t>:     We will use this most often.</a:t>
            </a:r>
          </a:p>
        </p:txBody>
      </p:sp>
      <p:pic>
        <p:nvPicPr>
          <p:cNvPr id="4106" name="Picture 10" descr="idealGas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6175"/>
            <a:ext cx="9140825" cy="4111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skewTlog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0638"/>
            <a:ext cx="9140825" cy="68373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ape_cin1_06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570413" cy="4767263"/>
          </a:xfrm>
          <a:prstGeom prst="rect">
            <a:avLst/>
          </a:prstGeom>
          <a:noFill/>
          <a:extLst>
            <a:ext uri="{909E8E84-426E-40dd-AFC4-6F175D3DCCD1}">
              <a14:hiddenFill xmlns:a14="http://schemas.microsoft.com/office/drawing/2010/main" xmlns="">
                <a:solidFill>
                  <a:srgbClr val="FFFFFF"/>
                </a:solidFill>
              </a14:hiddenFill>
            </a:ext>
          </a:extLst>
        </p:spPr>
      </p:pic>
      <p:pic>
        <p:nvPicPr>
          <p:cNvPr id="107524" name="Picture 4" descr="cape_cin2_06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4338"/>
            <a:ext cx="4570413" cy="4767262"/>
          </a:xfrm>
          <a:prstGeom prst="rect">
            <a:avLst/>
          </a:prstGeom>
          <a:noFill/>
          <a:extLst>
            <a:ext uri="{909E8E84-426E-40dd-AFC4-6F175D3DCCD1}">
              <a14:hiddenFill xmlns:a14="http://schemas.microsoft.com/office/drawing/2010/main" xmlns="">
                <a:solidFill>
                  <a:srgbClr val="FFFFFF"/>
                </a:solidFill>
              </a14:hiddenFill>
            </a:ext>
          </a:extLst>
        </p:spPr>
      </p:pic>
      <p:sp>
        <p:nvSpPr>
          <p:cNvPr id="107525" name="Rectangle 5"/>
          <p:cNvSpPr>
            <a:spLocks noChangeArrowheads="1"/>
          </p:cNvSpPr>
          <p:nvPr/>
        </p:nvSpPr>
        <p:spPr bwMode="auto">
          <a:xfrm>
            <a:off x="76200" y="5203825"/>
            <a:ext cx="4554538" cy="1314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600" b="1"/>
              <a:t>LCL: Lifting condensation level.</a:t>
            </a:r>
          </a:p>
          <a:p>
            <a:r>
              <a:rPr lang="en-US" sz="1600" b="1"/>
              <a:t>LFC: Level of free convection.</a:t>
            </a:r>
          </a:p>
          <a:p>
            <a:r>
              <a:rPr lang="en-US" sz="1600" b="1"/>
              <a:t>EL: Equilibrium level.</a:t>
            </a:r>
          </a:p>
          <a:p>
            <a:r>
              <a:rPr lang="en-US" sz="1600" b="1"/>
              <a:t>CAPE: Convective available potential energy.</a:t>
            </a:r>
          </a:p>
          <a:p>
            <a:r>
              <a:rPr lang="en-US" sz="1600" b="1"/>
              <a:t>CIN: Convective inhibition.</a:t>
            </a:r>
          </a:p>
        </p:txBody>
      </p:sp>
      <p:sp>
        <p:nvSpPr>
          <p:cNvPr id="107526" name="Rectangle 6"/>
          <p:cNvSpPr>
            <a:spLocks noChangeArrowheads="1"/>
          </p:cNvSpPr>
          <p:nvPr/>
        </p:nvSpPr>
        <p:spPr bwMode="auto">
          <a:xfrm>
            <a:off x="5029200" y="5181600"/>
            <a:ext cx="3962400"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sz="1800"/>
              <a:t>Solar heating, surface convergence promote parcels to the LFC:  Must pass above the inversion in the CIN area.</a:t>
            </a:r>
          </a:p>
        </p:txBody>
      </p:sp>
      <p:sp>
        <p:nvSpPr>
          <p:cNvPr id="107527" name="Rectangle 7"/>
          <p:cNvSpPr>
            <a:spLocks noChangeArrowheads="1"/>
          </p:cNvSpPr>
          <p:nvPr/>
        </p:nvSpPr>
        <p:spPr bwMode="auto">
          <a:xfrm>
            <a:off x="76200" y="0"/>
            <a:ext cx="4419600"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sz="1400"/>
              <a:t>CAPE (J/kg):  0-1000 (small) 1000-2500 (moderate) </a:t>
            </a:r>
          </a:p>
          <a:p>
            <a:r>
              <a:rPr lang="en-US" sz="1400"/>
              <a:t>   2500-4000 (large)     &gt; 4000 (extreme).</a:t>
            </a:r>
          </a:p>
        </p:txBody>
      </p:sp>
      <p:sp>
        <p:nvSpPr>
          <p:cNvPr id="107528" name="Rectangle 8"/>
          <p:cNvSpPr>
            <a:spLocks noChangeArrowheads="1"/>
          </p:cNvSpPr>
          <p:nvPr/>
        </p:nvSpPr>
        <p:spPr bwMode="auto">
          <a:xfrm>
            <a:off x="4652963" y="-38100"/>
            <a:ext cx="3998912" cy="51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t>CIN (J/kg): 0 to -25 (weak) -25 to -50 (moderate)</a:t>
            </a:r>
          </a:p>
          <a:p>
            <a:r>
              <a:rPr lang="en-US" sz="1400"/>
              <a:t>- 50 to -100 (strong convective inhibition)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lclL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63525"/>
            <a:ext cx="9140825" cy="59769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209800" y="152400"/>
            <a:ext cx="4419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Winds on Skew T Log P Charts</a:t>
            </a:r>
          </a:p>
        </p:txBody>
      </p:sp>
      <p:pic>
        <p:nvPicPr>
          <p:cNvPr id="159749" name="Picture 5" descr="screen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5194300" cy="9779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9752" name="Group 8"/>
          <p:cNvGrpSpPr>
            <a:grpSpLocks/>
          </p:cNvGrpSpPr>
          <p:nvPr/>
        </p:nvGrpSpPr>
        <p:grpSpPr bwMode="auto">
          <a:xfrm>
            <a:off x="381000" y="685800"/>
            <a:ext cx="4343400" cy="3581400"/>
            <a:chOff x="240" y="432"/>
            <a:chExt cx="2736" cy="2256"/>
          </a:xfrm>
        </p:grpSpPr>
        <p:pic>
          <p:nvPicPr>
            <p:cNvPr id="159747" name="Picture 3" descr="w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576"/>
              <a:ext cx="1440" cy="1378"/>
            </a:xfrm>
            <a:prstGeom prst="rect">
              <a:avLst/>
            </a:prstGeom>
            <a:noFill/>
            <a:extLst>
              <a:ext uri="{909E8E84-426E-40dd-AFC4-6F175D3DCCD1}">
                <a14:hiddenFill xmlns:a14="http://schemas.microsoft.com/office/drawing/2010/main" xmlns="">
                  <a:solidFill>
                    <a:srgbClr val="FFFFFF"/>
                  </a:solidFill>
                </a14:hiddenFill>
              </a:ext>
            </a:extLst>
          </p:spPr>
        </p:pic>
        <p:sp>
          <p:nvSpPr>
            <p:cNvPr id="159750" name="Rectangle 6"/>
            <p:cNvSpPr>
              <a:spLocks noChangeArrowheads="1"/>
            </p:cNvSpPr>
            <p:nvPr/>
          </p:nvSpPr>
          <p:spPr bwMode="auto">
            <a:xfrm>
              <a:off x="410" y="1984"/>
              <a:ext cx="2442" cy="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a:t>wind is 15 knots</a:t>
              </a:r>
            </a:p>
            <a:p>
              <a:pPr algn="ctr"/>
              <a:r>
                <a:rPr lang="en-US"/>
                <a:t>coming </a:t>
              </a:r>
              <a:r>
                <a:rPr lang="en-US" b="1" i="1" u="sng"/>
                <a:t>from</a:t>
              </a:r>
              <a:r>
                <a:rPr lang="en-US"/>
                <a:t> the northeast.</a:t>
              </a:r>
            </a:p>
          </p:txBody>
        </p:sp>
        <p:sp>
          <p:nvSpPr>
            <p:cNvPr id="159751" name="Rectangle 7"/>
            <p:cNvSpPr>
              <a:spLocks noChangeArrowheads="1"/>
            </p:cNvSpPr>
            <p:nvPr/>
          </p:nvSpPr>
          <p:spPr bwMode="auto">
            <a:xfrm>
              <a:off x="240" y="432"/>
              <a:ext cx="2736" cy="2256"/>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pic>
        <p:nvPicPr>
          <p:cNvPr id="159748" name="Picture 4" descr="wn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685800"/>
            <a:ext cx="3622675" cy="45450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2010092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588"/>
            <a:ext cx="8574087" cy="6859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sounding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875" cy="6851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lamontOKsounding18z13jul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9875" cy="6851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saturationVaporPress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3"/>
            <a:ext cx="9140825" cy="68151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saturationVaporPress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42863"/>
            <a:ext cx="9140825" cy="68151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saturationVaporPress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42863"/>
            <a:ext cx="9140825" cy="68151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914400"/>
          </a:xfrm>
        </p:spPr>
        <p:txBody>
          <a:bodyPr/>
          <a:lstStyle/>
          <a:p>
            <a:r>
              <a:rPr lang="en-US" b="1"/>
              <a:t>Partial Pressure and Ideal Gas Mixtures</a:t>
            </a:r>
          </a:p>
        </p:txBody>
      </p:sp>
      <p:pic>
        <p:nvPicPr>
          <p:cNvPr id="6154" name="Picture 10" descr="partialPressure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8226425" cy="5310188"/>
          </a:xfrm>
          <a:prstGeom prst="rect">
            <a:avLst/>
          </a:prstGeom>
          <a:noFill/>
          <a:extLst>
            <a:ext uri="{909E8E84-426E-40dd-AFC4-6F175D3DCCD1}">
              <a14:hiddenFill xmlns:a14="http://schemas.microsoft.com/office/drawing/2010/main" xmlns="">
                <a:solidFill>
                  <a:srgbClr val="FFFFFF"/>
                </a:solidFill>
              </a14:hiddenFill>
            </a:ext>
          </a:extLst>
        </p:spPr>
      </p:pic>
      <p:sp>
        <p:nvSpPr>
          <p:cNvPr id="6155" name="Rectangle 11"/>
          <p:cNvSpPr>
            <a:spLocks noChangeArrowheads="1"/>
          </p:cNvSpPr>
          <p:nvPr/>
        </p:nvSpPr>
        <p:spPr bwMode="auto">
          <a:xfrm>
            <a:off x="304800" y="6019800"/>
            <a:ext cx="83804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b="1"/>
              <a:t>EACH GAS SEPARATELY OBEYS THE IDEAL GAS LAW.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descr="2010100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08063"/>
            <a:ext cx="7313613" cy="5849937"/>
          </a:xfrm>
          <a:prstGeom prst="rect">
            <a:avLst/>
          </a:prstGeom>
          <a:noFill/>
          <a:extLst>
            <a:ext uri="{909E8E84-426E-40dd-AFC4-6F175D3DCCD1}">
              <a14:hiddenFill xmlns:a14="http://schemas.microsoft.com/office/drawing/2010/main" xmlns="">
                <a:solidFill>
                  <a:srgbClr val="FFFFFF"/>
                </a:solidFill>
              </a14:hiddenFill>
            </a:ext>
          </a:extLst>
        </p:spPr>
      </p:pic>
      <p:sp>
        <p:nvSpPr>
          <p:cNvPr id="189442" name="Rectangle 2"/>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a:solidFill>
                  <a:srgbClr val="FF0000"/>
                </a:solidFill>
              </a:rPr>
              <a:t>Moist Adiabats: Trajectories of Saturated Parcels. </a:t>
            </a:r>
          </a:p>
          <a:p>
            <a:r>
              <a:rPr lang="en-US" b="1">
                <a:solidFill>
                  <a:srgbClr val="FF0000"/>
                </a:solidFill>
              </a:rPr>
              <a:t>Pseudoadiabats because products of condensation may fall out of the parcel as precipitation. Trace a few of them below.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saturationVaporPress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8151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descr="saturationVaporPress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0825" cy="68135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2010092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0"/>
            <a:ext cx="8574087"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187395" name="Text Box 3"/>
          <p:cNvSpPr txBox="1">
            <a:spLocks noChangeArrowheads="1"/>
          </p:cNvSpPr>
          <p:nvPr/>
        </p:nvSpPr>
        <p:spPr bwMode="auto">
          <a:xfrm>
            <a:off x="2667000" y="152400"/>
            <a:ext cx="59531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b="1">
                <a:solidFill>
                  <a:srgbClr val="FF0000"/>
                </a:solidFill>
              </a:rPr>
              <a:t>Find the LCL for a surface parcel: find Tw, the wet bulb temperature.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152650" y="-6350"/>
            <a:ext cx="53498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b="1">
                <a:solidFill>
                  <a:srgbClr val="FF0000"/>
                </a:solidFill>
              </a:rPr>
              <a:t>Evaporative Cooler: Swamp Cooler.</a:t>
            </a:r>
          </a:p>
        </p:txBody>
      </p:sp>
      <p:pic>
        <p:nvPicPr>
          <p:cNvPr id="188419" name="Picture 3" descr="2000px-Evaporative_cooler_annot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73063"/>
            <a:ext cx="9140825" cy="4122737"/>
          </a:xfrm>
          <a:prstGeom prst="rect">
            <a:avLst/>
          </a:prstGeom>
          <a:noFill/>
          <a:extLst>
            <a:ext uri="{909E8E84-426E-40dd-AFC4-6F175D3DCCD1}">
              <a14:hiddenFill xmlns:a14="http://schemas.microsoft.com/office/drawing/2010/main" xmlns="">
                <a:solidFill>
                  <a:srgbClr val="FFFFFF"/>
                </a:solidFill>
              </a14:hiddenFill>
            </a:ext>
          </a:extLst>
        </p:spPr>
      </p:pic>
      <p:pic>
        <p:nvPicPr>
          <p:cNvPr id="188420" name="Picture 4" descr="imagesSw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51388"/>
            <a:ext cx="1917700" cy="2106612"/>
          </a:xfrm>
          <a:prstGeom prst="rect">
            <a:avLst/>
          </a:prstGeom>
          <a:noFill/>
          <a:extLst>
            <a:ext uri="{909E8E84-426E-40dd-AFC4-6F175D3DCCD1}">
              <a14:hiddenFill xmlns:a14="http://schemas.microsoft.com/office/drawing/2010/main" xmlns="">
                <a:solidFill>
                  <a:srgbClr val="FFFFFF"/>
                </a:solidFill>
              </a14:hiddenFill>
            </a:ext>
          </a:extLst>
        </p:spPr>
      </p:pic>
      <p:pic>
        <p:nvPicPr>
          <p:cNvPr id="188421" name="Picture 5" descr="imagessw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0113" y="4724400"/>
            <a:ext cx="1944687" cy="2016125"/>
          </a:xfrm>
          <a:prstGeom prst="rect">
            <a:avLst/>
          </a:prstGeom>
          <a:noFill/>
          <a:extLst>
            <a:ext uri="{909E8E84-426E-40dd-AFC4-6F175D3DCCD1}">
              <a14:hiddenFill xmlns:a14="http://schemas.microsoft.com/office/drawing/2010/main" xmlns="">
                <a:solidFill>
                  <a:srgbClr val="FFFFFF"/>
                </a:solidFill>
              </a14:hiddenFill>
            </a:ext>
          </a:extLst>
        </p:spPr>
      </p:pic>
      <p:pic>
        <p:nvPicPr>
          <p:cNvPr id="188422" name="Picture 6" descr="sweatU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350" y="4625975"/>
            <a:ext cx="1720850" cy="2232025"/>
          </a:xfrm>
          <a:prstGeom prst="rect">
            <a:avLst/>
          </a:prstGeom>
          <a:noFill/>
          <a:extLst>
            <a:ext uri="{909E8E84-426E-40dd-AFC4-6F175D3DCCD1}">
              <a14:hiddenFill xmlns:a14="http://schemas.microsoft.com/office/drawing/2010/main" xmlns="">
                <a:solidFill>
                  <a:srgbClr val="FFFFFF"/>
                </a:solidFill>
              </a14:hiddenFill>
            </a:ext>
          </a:extLst>
        </p:spPr>
      </p:pic>
      <p:pic>
        <p:nvPicPr>
          <p:cNvPr id="188423" name="Picture 7" descr="Sweaty P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988" y="4648200"/>
            <a:ext cx="2741612" cy="20558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saturationVaporPress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42863"/>
            <a:ext cx="9140825" cy="68151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4" descr="ske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7632700" cy="6856413"/>
          </a:xfrm>
          <a:prstGeom prst="rect">
            <a:avLst/>
          </a:prstGeom>
          <a:noFill/>
          <a:extLst>
            <a:ext uri="{909E8E84-426E-40dd-AFC4-6F175D3DCCD1}">
              <a14:hiddenFill xmlns:a14="http://schemas.microsoft.com/office/drawing/2010/main" xmlns="">
                <a:solidFill>
                  <a:srgbClr val="FFFFFF"/>
                </a:solidFill>
              </a14:hiddenFill>
            </a:ext>
          </a:extLst>
        </p:spPr>
      </p:pic>
      <p:pic>
        <p:nvPicPr>
          <p:cNvPr id="299013" name="Picture 5" descr="problem3_4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40213" cy="22415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r>
              <a:rPr lang="en-US" b="1"/>
              <a:t>Applications of Dalton</a:t>
            </a:r>
            <a:r>
              <a:rPr lang="ja-JP" altLang="en-US" b="1"/>
              <a:t>’</a:t>
            </a:r>
            <a:r>
              <a:rPr lang="en-US" b="1"/>
              <a:t>s Law of Partial Pressures…</a:t>
            </a:r>
          </a:p>
        </p:txBody>
      </p:sp>
      <p:sp>
        <p:nvSpPr>
          <p:cNvPr id="5124" name="Rectangle 4"/>
          <p:cNvSpPr>
            <a:spLocks noChangeArrowheads="1"/>
          </p:cNvSpPr>
          <p:nvPr/>
        </p:nvSpPr>
        <p:spPr bwMode="auto">
          <a:xfrm>
            <a:off x="381000" y="1143000"/>
            <a:ext cx="7743825" cy="2225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i="1"/>
              <a:t>What is the total pressure in the room?</a:t>
            </a:r>
          </a:p>
          <a:p>
            <a:endParaRPr lang="en-US" sz="2000" i="1"/>
          </a:p>
          <a:p>
            <a:r>
              <a:rPr lang="en-US" sz="2000" i="1"/>
              <a:t>What is the partial pressure due to nitrogen molecules N</a:t>
            </a:r>
            <a:r>
              <a:rPr lang="en-US" sz="2000" i="1" baseline="-25000"/>
              <a:t>2</a:t>
            </a:r>
            <a:r>
              <a:rPr lang="en-US" sz="2000" i="1"/>
              <a:t>?</a:t>
            </a:r>
          </a:p>
          <a:p>
            <a:endParaRPr lang="en-US" sz="2000" i="1"/>
          </a:p>
          <a:p>
            <a:r>
              <a:rPr lang="en-US" sz="2000" i="1"/>
              <a:t>What is the partial pressure due to oxygen molecules, O</a:t>
            </a:r>
            <a:r>
              <a:rPr lang="en-US" sz="2000" i="1" baseline="-25000"/>
              <a:t>2</a:t>
            </a:r>
            <a:r>
              <a:rPr lang="en-US" sz="2000" i="1"/>
              <a:t>?</a:t>
            </a:r>
          </a:p>
          <a:p>
            <a:endParaRPr lang="en-US" sz="2000" i="1"/>
          </a:p>
          <a:p>
            <a:r>
              <a:rPr lang="en-US" sz="2000" i="1"/>
              <a:t>What is the partial pressure due to carbon dioxide molecules, CO</a:t>
            </a:r>
            <a:r>
              <a:rPr lang="en-US" sz="2000" i="1" baseline="-25000"/>
              <a:t>2</a:t>
            </a:r>
            <a:r>
              <a:rPr lang="en-US" sz="2000" i="1"/>
              <a:t>?</a:t>
            </a:r>
          </a:p>
        </p:txBody>
      </p:sp>
      <p:sp>
        <p:nvSpPr>
          <p:cNvPr id="5125" name="Rectangle 5"/>
          <p:cNvSpPr>
            <a:spLocks noChangeArrowheads="1"/>
          </p:cNvSpPr>
          <p:nvPr/>
        </p:nvSpPr>
        <p:spPr bwMode="auto">
          <a:xfrm>
            <a:off x="304800" y="3581400"/>
            <a:ext cx="8610600" cy="118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a:t>Wait a minute… how can it be that these molecules apply pressure according to their number concentration?  They don</a:t>
            </a:r>
            <a:r>
              <a:rPr lang="ja-JP" altLang="en-US"/>
              <a:t>’</a:t>
            </a:r>
            <a:r>
              <a:rPr lang="en-US"/>
              <a:t>t all have the same mass… What is going on?</a:t>
            </a:r>
          </a:p>
        </p:txBody>
      </p:sp>
      <p:sp>
        <p:nvSpPr>
          <p:cNvPr id="5126" name="Rectangle 6"/>
          <p:cNvSpPr>
            <a:spLocks noChangeArrowheads="1"/>
          </p:cNvSpPr>
          <p:nvPr/>
        </p:nvSpPr>
        <p:spPr bwMode="auto">
          <a:xfrm>
            <a:off x="304800" y="5927725"/>
            <a:ext cx="8226425"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sz="1000"/>
              <a:t>Dalton's law is not exactly followed by real gases. Those deviations are considerably large at high pressures. In such conditions, the volume occupied by the molecules can become significant compared to the free space between them. Moreover, the short average distances between molecules raises the intensity of intermolecular forces  between gas molecules enough to substantially change the pressure exerted by them. Neither of those effects are considered by the ideal gas model.</a:t>
            </a:r>
          </a:p>
        </p:txBody>
      </p:sp>
      <p:sp>
        <p:nvSpPr>
          <p:cNvPr id="5127" name="Rectangle 7"/>
          <p:cNvSpPr>
            <a:spLocks noChangeArrowheads="1"/>
          </p:cNvSpPr>
          <p:nvPr/>
        </p:nvSpPr>
        <p:spPr bwMode="auto">
          <a:xfrm>
            <a:off x="1524000" y="5557838"/>
            <a:ext cx="3625850"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800" b="1" i="1"/>
              <a:t>The fine print from Wikipedia…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dissolve">
                                      <p:cBhvr>
                                        <p:cTn id="11" dur="500"/>
                                        <p:tgtEl>
                                          <p:spTgt spid="51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slide(fromBottom)">
                                      <p:cBhvr>
                                        <p:cTn id="16" dur="500"/>
                                        <p:tgtEl>
                                          <p:spTgt spid="51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p:cTn id="25" dur="1000" fill="hold"/>
                                        <p:tgtEl>
                                          <p:spTgt spid="5126"/>
                                        </p:tgtEl>
                                        <p:attrNameLst>
                                          <p:attrName>ppt_w</p:attrName>
                                        </p:attrNameLst>
                                      </p:cBhvr>
                                      <p:tavLst>
                                        <p:tav tm="0">
                                          <p:val>
                                            <p:strVal val="#ppt_w*0.70"/>
                                          </p:val>
                                        </p:tav>
                                        <p:tav tm="100000">
                                          <p:val>
                                            <p:strVal val="#ppt_w"/>
                                          </p:val>
                                        </p:tav>
                                      </p:tavLst>
                                    </p:anim>
                                    <p:anim calcmode="lin" valueType="num">
                                      <p:cBhvr>
                                        <p:cTn id="26" dur="1000" fill="hold"/>
                                        <p:tgtEl>
                                          <p:spTgt spid="5126"/>
                                        </p:tgtEl>
                                        <p:attrNameLst>
                                          <p:attrName>ppt_h</p:attrName>
                                        </p:attrNameLst>
                                      </p:cBhvr>
                                      <p:tavLst>
                                        <p:tav tm="0">
                                          <p:val>
                                            <p:strVal val="#ppt_h"/>
                                          </p:val>
                                        </p:tav>
                                        <p:tav tm="100000">
                                          <p:val>
                                            <p:strVal val="#ppt_h"/>
                                          </p:val>
                                        </p:tav>
                                      </p:tavLst>
                                    </p:anim>
                                    <p:animEffect transition="in" filter="fade">
                                      <p:cBhvr>
                                        <p:cTn id="2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P spid="5125" grpId="0"/>
      <p:bldP spid="5126" grpId="0"/>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p:spPr>
        <p:txBody>
          <a:bodyPr/>
          <a:lstStyle/>
          <a:p>
            <a:r>
              <a:rPr lang="en-US" b="1"/>
              <a:t>Applications of Dalton</a:t>
            </a:r>
            <a:r>
              <a:rPr lang="ja-JP" altLang="en-US" b="1"/>
              <a:t>’</a:t>
            </a:r>
            <a:r>
              <a:rPr lang="en-US" b="1"/>
              <a:t>s Law of Partial Pressures…</a:t>
            </a:r>
          </a:p>
        </p:txBody>
      </p:sp>
      <p:sp>
        <p:nvSpPr>
          <p:cNvPr id="27651" name="Rectangle 3"/>
          <p:cNvSpPr>
            <a:spLocks noChangeArrowheads="1"/>
          </p:cNvSpPr>
          <p:nvPr/>
        </p:nvSpPr>
        <p:spPr bwMode="auto">
          <a:xfrm>
            <a:off x="381000" y="1143000"/>
            <a:ext cx="8153400" cy="3749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sz="2000" i="1" dirty="0"/>
              <a:t>What is the total pressure in the room?  </a:t>
            </a:r>
            <a:r>
              <a:rPr lang="en-US" sz="2000" i="1" dirty="0" smtClean="0">
                <a:solidFill>
                  <a:srgbClr val="FF0000"/>
                </a:solidFill>
              </a:rPr>
              <a:t>860 </a:t>
            </a:r>
            <a:r>
              <a:rPr lang="en-US" sz="2000" i="1" dirty="0" err="1">
                <a:solidFill>
                  <a:srgbClr val="FF0000"/>
                </a:solidFill>
              </a:rPr>
              <a:t>mb</a:t>
            </a:r>
            <a:r>
              <a:rPr lang="en-US" sz="2000" i="1" dirty="0">
                <a:solidFill>
                  <a:srgbClr val="FF0000"/>
                </a:solidFill>
              </a:rPr>
              <a:t> </a:t>
            </a:r>
            <a:r>
              <a:rPr lang="en-US" sz="2000" i="1" dirty="0" smtClean="0">
                <a:solidFill>
                  <a:srgbClr val="FF0000"/>
                </a:solidFill>
              </a:rPr>
              <a:t> </a:t>
            </a:r>
            <a:r>
              <a:rPr lang="en-US" sz="2000" i="1" dirty="0" err="1" smtClean="0">
                <a:solidFill>
                  <a:srgbClr val="FF0000"/>
                </a:solidFill>
              </a:rPr>
              <a:t>ish</a:t>
            </a:r>
            <a:r>
              <a:rPr lang="en-US" sz="2000" i="1" dirty="0" smtClean="0">
                <a:solidFill>
                  <a:srgbClr val="FF0000"/>
                </a:solidFill>
              </a:rPr>
              <a:t>.</a:t>
            </a:r>
            <a:endParaRPr lang="en-US" sz="2000" i="1" dirty="0"/>
          </a:p>
          <a:p>
            <a:endParaRPr lang="en-US" sz="2000" i="1" dirty="0"/>
          </a:p>
          <a:p>
            <a:r>
              <a:rPr lang="en-US" sz="2000" i="1" dirty="0"/>
              <a:t>What is the partial pressure due to nitrogen molecules N</a:t>
            </a:r>
            <a:r>
              <a:rPr lang="en-US" sz="2000" i="1" baseline="-25000" dirty="0"/>
              <a:t>2</a:t>
            </a:r>
            <a:r>
              <a:rPr lang="en-US" sz="2000" i="1" dirty="0"/>
              <a:t>?  </a:t>
            </a:r>
            <a:br>
              <a:rPr lang="en-US" sz="2000" i="1" dirty="0"/>
            </a:br>
            <a:r>
              <a:rPr lang="en-US" sz="2000" i="1" dirty="0">
                <a:solidFill>
                  <a:srgbClr val="FF0000"/>
                </a:solidFill>
              </a:rPr>
              <a:t>860 </a:t>
            </a:r>
            <a:r>
              <a:rPr lang="en-US" sz="2000" i="1" dirty="0" err="1">
                <a:solidFill>
                  <a:srgbClr val="FF0000"/>
                </a:solidFill>
              </a:rPr>
              <a:t>mb</a:t>
            </a:r>
            <a:r>
              <a:rPr lang="en-US" sz="2000" i="1" dirty="0">
                <a:solidFill>
                  <a:srgbClr val="FF0000"/>
                </a:solidFill>
              </a:rPr>
              <a:t> * 0.78 = 670 </a:t>
            </a:r>
            <a:r>
              <a:rPr lang="en-US" sz="2000" i="1" dirty="0" err="1">
                <a:solidFill>
                  <a:srgbClr val="FF0000"/>
                </a:solidFill>
              </a:rPr>
              <a:t>mb</a:t>
            </a:r>
            <a:r>
              <a:rPr lang="en-US" sz="2000" i="1" dirty="0">
                <a:solidFill>
                  <a:srgbClr val="FF0000"/>
                </a:solidFill>
              </a:rPr>
              <a:t>.  Air is composed of 78% N</a:t>
            </a:r>
            <a:r>
              <a:rPr lang="en-US" sz="2000" i="1" baseline="-25000" dirty="0">
                <a:solidFill>
                  <a:srgbClr val="FF0000"/>
                </a:solidFill>
              </a:rPr>
              <a:t>2</a:t>
            </a:r>
            <a:r>
              <a:rPr lang="en-US" sz="2000" i="1" dirty="0">
                <a:solidFill>
                  <a:srgbClr val="FF0000"/>
                </a:solidFill>
              </a:rPr>
              <a:t> molecules.</a:t>
            </a:r>
            <a:endParaRPr lang="en-US" sz="2000" i="1" dirty="0"/>
          </a:p>
          <a:p>
            <a:endParaRPr lang="en-US" sz="2000" i="1" dirty="0"/>
          </a:p>
          <a:p>
            <a:r>
              <a:rPr lang="en-US" sz="2000" i="1" dirty="0"/>
              <a:t>What is the partial pressure due to oxygen molecules, O</a:t>
            </a:r>
            <a:r>
              <a:rPr lang="en-US" sz="2000" i="1" baseline="-25000" dirty="0"/>
              <a:t>2</a:t>
            </a:r>
            <a:r>
              <a:rPr lang="en-US" sz="2000" i="1" dirty="0"/>
              <a:t>?</a:t>
            </a:r>
            <a:br>
              <a:rPr lang="en-US" sz="2000" i="1" dirty="0"/>
            </a:br>
            <a:r>
              <a:rPr lang="en-US" sz="2000" i="1" dirty="0">
                <a:solidFill>
                  <a:srgbClr val="FF0000"/>
                </a:solidFill>
              </a:rPr>
              <a:t>860 </a:t>
            </a:r>
            <a:r>
              <a:rPr lang="en-US" sz="2000" i="1" dirty="0" err="1">
                <a:solidFill>
                  <a:srgbClr val="FF0000"/>
                </a:solidFill>
              </a:rPr>
              <a:t>mb</a:t>
            </a:r>
            <a:r>
              <a:rPr lang="en-US" sz="2000" i="1" dirty="0">
                <a:solidFill>
                  <a:srgbClr val="FF0000"/>
                </a:solidFill>
              </a:rPr>
              <a:t> * 0.21 = 180 </a:t>
            </a:r>
            <a:r>
              <a:rPr lang="en-US" sz="2000" i="1" dirty="0" err="1">
                <a:solidFill>
                  <a:srgbClr val="FF0000"/>
                </a:solidFill>
              </a:rPr>
              <a:t>mb</a:t>
            </a:r>
            <a:r>
              <a:rPr lang="en-US" sz="2000" i="1" dirty="0">
                <a:solidFill>
                  <a:srgbClr val="FF0000"/>
                </a:solidFill>
              </a:rPr>
              <a:t>.</a:t>
            </a:r>
            <a:endParaRPr lang="en-US" sz="2000" i="1" dirty="0"/>
          </a:p>
          <a:p>
            <a:endParaRPr lang="en-US" sz="2000" i="1" dirty="0"/>
          </a:p>
          <a:p>
            <a:r>
              <a:rPr lang="en-US" sz="2000" i="1" dirty="0"/>
              <a:t>What is the partial pressure due to carbon dioxide molecules, CO</a:t>
            </a:r>
            <a:r>
              <a:rPr lang="en-US" sz="2000" i="1" baseline="-25000" dirty="0"/>
              <a:t>2</a:t>
            </a:r>
            <a:r>
              <a:rPr lang="en-US" sz="2000" i="1" dirty="0"/>
              <a:t>?</a:t>
            </a:r>
          </a:p>
          <a:p>
            <a:r>
              <a:rPr lang="en-US" sz="2000" i="1" dirty="0">
                <a:solidFill>
                  <a:srgbClr val="FF0000"/>
                </a:solidFill>
              </a:rPr>
              <a:t>860 </a:t>
            </a:r>
            <a:r>
              <a:rPr lang="en-US" sz="2000" i="1" dirty="0" err="1">
                <a:solidFill>
                  <a:srgbClr val="FF0000"/>
                </a:solidFill>
              </a:rPr>
              <a:t>mb</a:t>
            </a:r>
            <a:r>
              <a:rPr lang="en-US" sz="2000" i="1" dirty="0">
                <a:solidFill>
                  <a:srgbClr val="FF0000"/>
                </a:solidFill>
              </a:rPr>
              <a:t> * 0.000385 = 0.34 </a:t>
            </a:r>
            <a:r>
              <a:rPr lang="en-US" sz="2000" i="1" dirty="0" err="1">
                <a:solidFill>
                  <a:srgbClr val="FF0000"/>
                </a:solidFill>
              </a:rPr>
              <a:t>mb</a:t>
            </a:r>
            <a:r>
              <a:rPr lang="en-US" sz="2000" i="1" dirty="0">
                <a:solidFill>
                  <a:srgbClr val="FF0000"/>
                </a:solidFill>
              </a:rPr>
              <a:t>.</a:t>
            </a:r>
            <a:endParaRPr lang="en-US" sz="2000" i="1" dirty="0"/>
          </a:p>
          <a:p>
            <a:endParaRPr lang="en-US" sz="2000" i="1" dirty="0"/>
          </a:p>
          <a:p>
            <a:r>
              <a:rPr lang="en-US" sz="2000" i="1" dirty="0">
                <a:solidFill>
                  <a:srgbClr val="FF0000"/>
                </a:solidFill>
              </a:rPr>
              <a:t>For 10 </a:t>
            </a:r>
            <a:r>
              <a:rPr lang="en-US" sz="2000" i="1" dirty="0" err="1">
                <a:solidFill>
                  <a:srgbClr val="FF0000"/>
                </a:solidFill>
              </a:rPr>
              <a:t>mb</a:t>
            </a:r>
            <a:r>
              <a:rPr lang="en-US" sz="2000" i="1" dirty="0">
                <a:solidFill>
                  <a:srgbClr val="FF0000"/>
                </a:solidFill>
              </a:rPr>
              <a:t> water vapor partial pressure, air is about 1% water vapor.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7321550" cy="6850063"/>
          </a:xfrm>
          <a:prstGeom prst="rect">
            <a:avLst/>
          </a:prstGeom>
          <a:noFill/>
          <a:extLst>
            <a:ext uri="{909E8E84-426E-40dd-AFC4-6F175D3DCCD1}">
              <a14:hiddenFill xmlns:a14="http://schemas.microsoft.com/office/drawing/2010/main" xmlns="">
                <a:solidFill>
                  <a:srgbClr val="FFFFFF"/>
                </a:solidFill>
              </a14:hiddenFill>
            </a:ext>
          </a:extLst>
        </p:spPr>
      </p:pic>
      <p:sp>
        <p:nvSpPr>
          <p:cNvPr id="7170" name="Rectangle 2"/>
          <p:cNvSpPr>
            <a:spLocks noGrp="1" noChangeArrowheads="1"/>
          </p:cNvSpPr>
          <p:nvPr>
            <p:ph type="title"/>
          </p:nvPr>
        </p:nvSpPr>
        <p:spPr>
          <a:xfrm>
            <a:off x="1524000" y="76200"/>
            <a:ext cx="7162800" cy="152400"/>
          </a:xfrm>
          <a:noFill/>
          <a:extLst>
            <a:ext uri="{909E8E84-426E-40dd-AFC4-6F175D3DCCD1}">
              <a14:hiddenFill xmlns:a14="http://schemas.microsoft.com/office/drawing/2010/main" xmlns="">
                <a:solidFill>
                  <a:schemeClr val="bg1"/>
                </a:solidFill>
              </a14:hiddenFill>
            </a:ext>
          </a:extLst>
        </p:spPr>
        <p:txBody>
          <a:bodyPr/>
          <a:lstStyle/>
          <a:p>
            <a:r>
              <a:rPr lang="en-US" sz="1600"/>
              <a:t>Kinetic Theory of Pressure (Wikipedia…)</a:t>
            </a:r>
          </a:p>
        </p:txBody>
      </p:sp>
      <p:grpSp>
        <p:nvGrpSpPr>
          <p:cNvPr id="7197" name="Group 29"/>
          <p:cNvGrpSpPr>
            <a:grpSpLocks/>
          </p:cNvGrpSpPr>
          <p:nvPr/>
        </p:nvGrpSpPr>
        <p:grpSpPr bwMode="auto">
          <a:xfrm>
            <a:off x="3276600" y="1447800"/>
            <a:ext cx="2403475" cy="1905000"/>
            <a:chOff x="2736" y="720"/>
            <a:chExt cx="1514" cy="1200"/>
          </a:xfrm>
        </p:grpSpPr>
        <p:grpSp>
          <p:nvGrpSpPr>
            <p:cNvPr id="7190" name="Group 22"/>
            <p:cNvGrpSpPr>
              <a:grpSpLocks/>
            </p:cNvGrpSpPr>
            <p:nvPr/>
          </p:nvGrpSpPr>
          <p:grpSpPr bwMode="auto">
            <a:xfrm>
              <a:off x="2736" y="1008"/>
              <a:ext cx="1392" cy="912"/>
              <a:chOff x="2880" y="1008"/>
              <a:chExt cx="1392" cy="912"/>
            </a:xfrm>
          </p:grpSpPr>
          <p:sp>
            <p:nvSpPr>
              <p:cNvPr id="7179" name="Freeform 11" descr="20%"/>
              <p:cNvSpPr>
                <a:spLocks/>
              </p:cNvSpPr>
              <p:nvPr/>
            </p:nvSpPr>
            <p:spPr bwMode="auto">
              <a:xfrm>
                <a:off x="2880" y="1008"/>
                <a:ext cx="1392" cy="912"/>
              </a:xfrm>
              <a:custGeom>
                <a:avLst/>
                <a:gdLst>
                  <a:gd name="T0" fmla="*/ 0 w 1392"/>
                  <a:gd name="T1" fmla="*/ 240 h 912"/>
                  <a:gd name="T2" fmla="*/ 0 w 1392"/>
                  <a:gd name="T3" fmla="*/ 912 h 912"/>
                  <a:gd name="T4" fmla="*/ 768 w 1392"/>
                  <a:gd name="T5" fmla="*/ 912 h 912"/>
                  <a:gd name="T6" fmla="*/ 1392 w 1392"/>
                  <a:gd name="T7" fmla="*/ 672 h 912"/>
                  <a:gd name="T8" fmla="*/ 1392 w 1392"/>
                  <a:gd name="T9" fmla="*/ 0 h 912"/>
                  <a:gd name="T10" fmla="*/ 624 w 1392"/>
                  <a:gd name="T11" fmla="*/ 0 h 912"/>
                  <a:gd name="T12" fmla="*/ 0 w 1392"/>
                  <a:gd name="T13" fmla="*/ 240 h 912"/>
                </a:gdLst>
                <a:ahLst/>
                <a:cxnLst>
                  <a:cxn ang="0">
                    <a:pos x="T0" y="T1"/>
                  </a:cxn>
                  <a:cxn ang="0">
                    <a:pos x="T2" y="T3"/>
                  </a:cxn>
                  <a:cxn ang="0">
                    <a:pos x="T4" y="T5"/>
                  </a:cxn>
                  <a:cxn ang="0">
                    <a:pos x="T6" y="T7"/>
                  </a:cxn>
                  <a:cxn ang="0">
                    <a:pos x="T8" y="T9"/>
                  </a:cxn>
                  <a:cxn ang="0">
                    <a:pos x="T10" y="T11"/>
                  </a:cxn>
                  <a:cxn ang="0">
                    <a:pos x="T12" y="T13"/>
                  </a:cxn>
                </a:cxnLst>
                <a:rect l="0" t="0" r="r" b="b"/>
                <a:pathLst>
                  <a:path w="1392" h="912">
                    <a:moveTo>
                      <a:pt x="0" y="240"/>
                    </a:moveTo>
                    <a:lnTo>
                      <a:pt x="0" y="912"/>
                    </a:lnTo>
                    <a:lnTo>
                      <a:pt x="768" y="912"/>
                    </a:lnTo>
                    <a:lnTo>
                      <a:pt x="1392" y="672"/>
                    </a:lnTo>
                    <a:lnTo>
                      <a:pt x="1392" y="0"/>
                    </a:lnTo>
                    <a:lnTo>
                      <a:pt x="624" y="0"/>
                    </a:lnTo>
                    <a:lnTo>
                      <a:pt x="0" y="240"/>
                    </a:lnTo>
                    <a:close/>
                  </a:path>
                </a:pathLst>
              </a:custGeom>
              <a:pattFill prst="pct20">
                <a:fgClr>
                  <a:schemeClr val="tx1"/>
                </a:fgClr>
                <a:bgClr>
                  <a:schemeClr val="bg1"/>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nvGrpSpPr>
              <p:cNvPr id="7189" name="Group 21"/>
              <p:cNvGrpSpPr>
                <a:grpSpLocks/>
              </p:cNvGrpSpPr>
              <p:nvPr/>
            </p:nvGrpSpPr>
            <p:grpSpPr bwMode="auto">
              <a:xfrm>
                <a:off x="2880" y="1008"/>
                <a:ext cx="1392" cy="912"/>
                <a:chOff x="2880" y="1008"/>
                <a:chExt cx="1392" cy="912"/>
              </a:xfrm>
            </p:grpSpPr>
            <p:sp>
              <p:nvSpPr>
                <p:cNvPr id="7173" name="Rectangle 5"/>
                <p:cNvSpPr>
                  <a:spLocks noChangeArrowheads="1"/>
                </p:cNvSpPr>
                <p:nvPr/>
              </p:nvSpPr>
              <p:spPr bwMode="auto">
                <a:xfrm>
                  <a:off x="2880" y="1248"/>
                  <a:ext cx="768"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7174" name="Line 6"/>
                <p:cNvSpPr>
                  <a:spLocks noChangeShapeType="1"/>
                </p:cNvSpPr>
                <p:nvPr/>
              </p:nvSpPr>
              <p:spPr bwMode="auto">
                <a:xfrm flipV="1">
                  <a:off x="2880" y="1008"/>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5" name="Line 7"/>
                <p:cNvSpPr>
                  <a:spLocks noChangeShapeType="1"/>
                </p:cNvSpPr>
                <p:nvPr/>
              </p:nvSpPr>
              <p:spPr bwMode="auto">
                <a:xfrm flipV="1">
                  <a:off x="3648" y="1008"/>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6" name="Line 8"/>
                <p:cNvSpPr>
                  <a:spLocks noChangeShapeType="1"/>
                </p:cNvSpPr>
                <p:nvPr/>
              </p:nvSpPr>
              <p:spPr bwMode="auto">
                <a:xfrm flipV="1">
                  <a:off x="3648" y="1680"/>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7" name="Line 9"/>
                <p:cNvSpPr>
                  <a:spLocks noChangeShapeType="1"/>
                </p:cNvSpPr>
                <p:nvPr/>
              </p:nvSpPr>
              <p:spPr bwMode="auto">
                <a:xfrm>
                  <a:off x="3504" y="1008"/>
                  <a:ext cx="76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8" name="Line 10"/>
                <p:cNvSpPr>
                  <a:spLocks noChangeShapeType="1"/>
                </p:cNvSpPr>
                <p:nvPr/>
              </p:nvSpPr>
              <p:spPr bwMode="auto">
                <a:xfrm>
                  <a:off x="4272" y="1008"/>
                  <a:ext cx="0" cy="6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7191" name="Rectangle 23"/>
            <p:cNvSpPr>
              <a:spLocks noChangeArrowheads="1"/>
            </p:cNvSpPr>
            <p:nvPr/>
          </p:nvSpPr>
          <p:spPr bwMode="auto">
            <a:xfrm>
              <a:off x="2928" y="720"/>
              <a:ext cx="1322"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Box of sides L</a:t>
              </a:r>
            </a:p>
          </p:txBody>
        </p:sp>
        <p:sp>
          <p:nvSpPr>
            <p:cNvPr id="7192" name="Freeform 24"/>
            <p:cNvSpPr>
              <a:spLocks/>
            </p:cNvSpPr>
            <p:nvPr/>
          </p:nvSpPr>
          <p:spPr bwMode="auto">
            <a:xfrm>
              <a:off x="3062" y="1600"/>
              <a:ext cx="144" cy="77"/>
            </a:xfrm>
            <a:custGeom>
              <a:avLst/>
              <a:gdLst>
                <a:gd name="T0" fmla="*/ 85 w 144"/>
                <a:gd name="T1" fmla="*/ 76 h 77"/>
                <a:gd name="T2" fmla="*/ 85 w 144"/>
                <a:gd name="T3" fmla="*/ 61 h 77"/>
                <a:gd name="T4" fmla="*/ 69 w 144"/>
                <a:gd name="T5" fmla="*/ 46 h 77"/>
                <a:gd name="T6" fmla="*/ 62 w 144"/>
                <a:gd name="T7" fmla="*/ 69 h 77"/>
                <a:gd name="T8" fmla="*/ 85 w 144"/>
                <a:gd name="T9" fmla="*/ 61 h 77"/>
                <a:gd name="T10" fmla="*/ 115 w 144"/>
                <a:gd name="T11" fmla="*/ 53 h 77"/>
                <a:gd name="T12" fmla="*/ 108 w 144"/>
                <a:gd name="T13" fmla="*/ 53 h 77"/>
                <a:gd name="T14" fmla="*/ 92 w 144"/>
                <a:gd name="T15" fmla="*/ 0 h 77"/>
                <a:gd name="T16" fmla="*/ 108 w 144"/>
                <a:gd name="T17" fmla="*/ 15 h 77"/>
                <a:gd name="T18" fmla="*/ 85 w 144"/>
                <a:gd name="T19" fmla="*/ 23 h 77"/>
                <a:gd name="T20" fmla="*/ 62 w 144"/>
                <a:gd name="T21" fmla="*/ 30 h 77"/>
                <a:gd name="T22" fmla="*/ 85 w 144"/>
                <a:gd name="T23" fmla="*/ 38 h 77"/>
                <a:gd name="T24" fmla="*/ 85 w 144"/>
                <a:gd name="T25" fmla="*/ 15 h 77"/>
                <a:gd name="T26" fmla="*/ 92 w 144"/>
                <a:gd name="T27" fmla="*/ 38 h 77"/>
                <a:gd name="T28" fmla="*/ 69 w 144"/>
                <a:gd name="T29" fmla="*/ 46 h 77"/>
                <a:gd name="T30" fmla="*/ 100 w 144"/>
                <a:gd name="T31" fmla="*/ 38 h 77"/>
                <a:gd name="T32" fmla="*/ 123 w 144"/>
                <a:gd name="T33" fmla="*/ 23 h 77"/>
                <a:gd name="T34" fmla="*/ 77 w 144"/>
                <a:gd name="T35" fmla="*/ 46 h 77"/>
                <a:gd name="T36" fmla="*/ 123 w 144"/>
                <a:gd name="T37" fmla="*/ 30 h 77"/>
                <a:gd name="T38" fmla="*/ 115 w 144"/>
                <a:gd name="T39" fmla="*/ 23 h 77"/>
                <a:gd name="T40" fmla="*/ 92 w 144"/>
                <a:gd name="T41" fmla="*/ 38 h 77"/>
                <a:gd name="T42" fmla="*/ 85 w 144"/>
                <a:gd name="T43" fmla="*/ 38 h 77"/>
                <a:gd name="T44" fmla="*/ 108 w 144"/>
                <a:gd name="T45" fmla="*/ 46 h 77"/>
                <a:gd name="T46" fmla="*/ 123 w 144"/>
                <a:gd name="T47" fmla="*/ 30 h 77"/>
                <a:gd name="T48" fmla="*/ 100 w 144"/>
                <a:gd name="T49" fmla="*/ 23 h 77"/>
                <a:gd name="T50" fmla="*/ 85 w 144"/>
                <a:gd name="T5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77">
                  <a:moveTo>
                    <a:pt x="85" y="76"/>
                  </a:moveTo>
                  <a:cubicBezTo>
                    <a:pt x="0" y="60"/>
                    <a:pt x="68" y="77"/>
                    <a:pt x="85" y="61"/>
                  </a:cubicBezTo>
                  <a:cubicBezTo>
                    <a:pt x="90" y="55"/>
                    <a:pt x="74" y="51"/>
                    <a:pt x="69" y="46"/>
                  </a:cubicBezTo>
                  <a:cubicBezTo>
                    <a:pt x="66" y="53"/>
                    <a:pt x="56" y="63"/>
                    <a:pt x="62" y="69"/>
                  </a:cubicBezTo>
                  <a:cubicBezTo>
                    <a:pt x="67" y="74"/>
                    <a:pt x="77" y="63"/>
                    <a:pt x="85" y="61"/>
                  </a:cubicBezTo>
                  <a:cubicBezTo>
                    <a:pt x="94" y="58"/>
                    <a:pt x="125" y="53"/>
                    <a:pt x="115" y="53"/>
                  </a:cubicBezTo>
                  <a:cubicBezTo>
                    <a:pt x="106" y="53"/>
                    <a:pt x="31" y="72"/>
                    <a:pt x="108" y="53"/>
                  </a:cubicBezTo>
                  <a:cubicBezTo>
                    <a:pt x="127" y="22"/>
                    <a:pt x="126" y="12"/>
                    <a:pt x="92" y="0"/>
                  </a:cubicBezTo>
                  <a:cubicBezTo>
                    <a:pt x="65" y="40"/>
                    <a:pt x="74" y="15"/>
                    <a:pt x="108" y="15"/>
                  </a:cubicBezTo>
                  <a:cubicBezTo>
                    <a:pt x="116" y="15"/>
                    <a:pt x="92" y="20"/>
                    <a:pt x="85" y="23"/>
                  </a:cubicBezTo>
                  <a:cubicBezTo>
                    <a:pt x="77" y="25"/>
                    <a:pt x="69" y="27"/>
                    <a:pt x="62" y="30"/>
                  </a:cubicBezTo>
                  <a:cubicBezTo>
                    <a:pt x="69" y="32"/>
                    <a:pt x="76" y="39"/>
                    <a:pt x="85" y="38"/>
                  </a:cubicBezTo>
                  <a:cubicBezTo>
                    <a:pt x="144" y="28"/>
                    <a:pt x="90" y="16"/>
                    <a:pt x="85" y="15"/>
                  </a:cubicBezTo>
                  <a:cubicBezTo>
                    <a:pt x="87" y="22"/>
                    <a:pt x="99" y="35"/>
                    <a:pt x="92" y="38"/>
                  </a:cubicBezTo>
                  <a:cubicBezTo>
                    <a:pt x="84" y="40"/>
                    <a:pt x="60" y="46"/>
                    <a:pt x="69" y="46"/>
                  </a:cubicBezTo>
                  <a:cubicBezTo>
                    <a:pt x="79" y="46"/>
                    <a:pt x="89" y="40"/>
                    <a:pt x="100" y="38"/>
                  </a:cubicBezTo>
                  <a:cubicBezTo>
                    <a:pt x="107" y="33"/>
                    <a:pt x="123" y="32"/>
                    <a:pt x="123" y="23"/>
                  </a:cubicBezTo>
                  <a:cubicBezTo>
                    <a:pt x="123" y="15"/>
                    <a:pt x="69" y="46"/>
                    <a:pt x="77" y="46"/>
                  </a:cubicBezTo>
                  <a:cubicBezTo>
                    <a:pt x="93" y="46"/>
                    <a:pt x="123" y="30"/>
                    <a:pt x="123" y="30"/>
                  </a:cubicBezTo>
                  <a:cubicBezTo>
                    <a:pt x="82" y="73"/>
                    <a:pt x="127" y="29"/>
                    <a:pt x="115" y="23"/>
                  </a:cubicBezTo>
                  <a:cubicBezTo>
                    <a:pt x="106" y="18"/>
                    <a:pt x="83" y="41"/>
                    <a:pt x="92" y="38"/>
                  </a:cubicBezTo>
                  <a:cubicBezTo>
                    <a:pt x="124" y="26"/>
                    <a:pt x="122" y="27"/>
                    <a:pt x="85" y="38"/>
                  </a:cubicBezTo>
                  <a:cubicBezTo>
                    <a:pt x="92" y="40"/>
                    <a:pt x="100" y="47"/>
                    <a:pt x="108" y="46"/>
                  </a:cubicBezTo>
                  <a:cubicBezTo>
                    <a:pt x="115" y="44"/>
                    <a:pt x="125" y="36"/>
                    <a:pt x="123" y="30"/>
                  </a:cubicBezTo>
                  <a:cubicBezTo>
                    <a:pt x="120" y="22"/>
                    <a:pt x="107" y="25"/>
                    <a:pt x="100" y="23"/>
                  </a:cubicBezTo>
                  <a:cubicBezTo>
                    <a:pt x="79" y="54"/>
                    <a:pt x="85" y="36"/>
                    <a:pt x="85" y="76"/>
                  </a:cubicBezTo>
                  <a:close/>
                </a:path>
              </a:pathLst>
            </a:custGeom>
            <a:solidFill>
              <a:schemeClr val="accent1"/>
            </a:solidFill>
            <a:ln w="9525">
              <a:solidFill>
                <a:schemeClr val="tx1"/>
              </a:solidFill>
              <a:round/>
              <a:headEnd/>
              <a:tailEnd/>
            </a:ln>
          </p:spPr>
          <p:txBody>
            <a:bodyPr wrap="none" anchor="ctr"/>
            <a:lstStyle/>
            <a:p>
              <a:endParaRPr lang="en-US"/>
            </a:p>
          </p:txBody>
        </p:sp>
        <p:sp>
          <p:nvSpPr>
            <p:cNvPr id="7193" name="Freeform 25"/>
            <p:cNvSpPr>
              <a:spLocks/>
            </p:cNvSpPr>
            <p:nvPr/>
          </p:nvSpPr>
          <p:spPr bwMode="auto">
            <a:xfrm>
              <a:off x="3253" y="1630"/>
              <a:ext cx="259" cy="8"/>
            </a:xfrm>
            <a:custGeom>
              <a:avLst/>
              <a:gdLst>
                <a:gd name="T0" fmla="*/ 0 w 259"/>
                <a:gd name="T1" fmla="*/ 8 h 8"/>
                <a:gd name="T2" fmla="*/ 259 w 259"/>
                <a:gd name="T3" fmla="*/ 0 h 8"/>
              </a:gdLst>
              <a:ahLst/>
              <a:cxnLst>
                <a:cxn ang="0">
                  <a:pos x="T0" y="T1"/>
                </a:cxn>
                <a:cxn ang="0">
                  <a:pos x="T2" y="T3"/>
                </a:cxn>
              </a:cxnLst>
              <a:rect l="0" t="0" r="r" b="b"/>
              <a:pathLst>
                <a:path w="259" h="8">
                  <a:moveTo>
                    <a:pt x="0" y="8"/>
                  </a:moveTo>
                  <a:cubicBezTo>
                    <a:pt x="103" y="3"/>
                    <a:pt x="169" y="0"/>
                    <a:pt x="259" y="0"/>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7194" name="Freeform 26"/>
            <p:cNvSpPr>
              <a:spLocks/>
            </p:cNvSpPr>
            <p:nvPr/>
          </p:nvSpPr>
          <p:spPr bwMode="auto">
            <a:xfrm flipH="1">
              <a:off x="3216" y="1680"/>
              <a:ext cx="259" cy="8"/>
            </a:xfrm>
            <a:custGeom>
              <a:avLst/>
              <a:gdLst>
                <a:gd name="T0" fmla="*/ 0 w 259"/>
                <a:gd name="T1" fmla="*/ 8 h 8"/>
                <a:gd name="T2" fmla="*/ 259 w 259"/>
                <a:gd name="T3" fmla="*/ 0 h 8"/>
              </a:gdLst>
              <a:ahLst/>
              <a:cxnLst>
                <a:cxn ang="0">
                  <a:pos x="T0" y="T1"/>
                </a:cxn>
                <a:cxn ang="0">
                  <a:pos x="T2" y="T3"/>
                </a:cxn>
              </a:cxnLst>
              <a:rect l="0" t="0" r="r" b="b"/>
              <a:pathLst>
                <a:path w="259" h="8">
                  <a:moveTo>
                    <a:pt x="0" y="8"/>
                  </a:moveTo>
                  <a:cubicBezTo>
                    <a:pt x="103" y="3"/>
                    <a:pt x="169" y="0"/>
                    <a:pt x="259" y="0"/>
                  </a:cubicBezTo>
                </a:path>
              </a:pathLst>
            </a:custGeom>
            <a:noFill/>
            <a:ln w="9525">
              <a:solidFill>
                <a:schemeClr val="tx1"/>
              </a:solidFill>
              <a:round/>
              <a:headEnd/>
              <a:tailEnd type="arrow"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7195" name="Rectangle 27"/>
            <p:cNvSpPr>
              <a:spLocks noChangeArrowheads="1"/>
            </p:cNvSpPr>
            <p:nvPr/>
          </p:nvSpPr>
          <p:spPr bwMode="auto">
            <a:xfrm>
              <a:off x="3024" y="1344"/>
              <a:ext cx="2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m</a:t>
              </a:r>
            </a:p>
          </p:txBody>
        </p:sp>
        <p:sp>
          <p:nvSpPr>
            <p:cNvPr id="7196" name="Rectangle 28"/>
            <p:cNvSpPr>
              <a:spLocks noChangeArrowheads="1"/>
            </p:cNvSpPr>
            <p:nvPr/>
          </p:nvSpPr>
          <p:spPr bwMode="auto">
            <a:xfrm>
              <a:off x="3216" y="1344"/>
              <a:ext cx="276"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v</a:t>
              </a:r>
              <a:r>
                <a:rPr lang="en-US" baseline="-25000"/>
                <a:t>x</a:t>
              </a:r>
              <a:endParaRPr lang="en-US"/>
            </a:p>
          </p:txBody>
        </p:sp>
      </p:grpSp>
      <p:sp>
        <p:nvSpPr>
          <p:cNvPr id="7198" name="Rectangle 30"/>
          <p:cNvSpPr>
            <a:spLocks noChangeArrowheads="1"/>
          </p:cNvSpPr>
          <p:nvPr/>
        </p:nvSpPr>
        <p:spPr bwMode="auto">
          <a:xfrm>
            <a:off x="5791200" y="1371600"/>
            <a:ext cx="3200400" cy="22987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p>
            <a:r>
              <a:rPr lang="en-US" sz="1800" b="1"/>
              <a:t>Nature is fair …</a:t>
            </a:r>
            <a:endParaRPr lang="en-US" sz="1800"/>
          </a:p>
          <a:p>
            <a:r>
              <a:rPr lang="en-US" sz="1800"/>
              <a:t>On average, molecules share the burden of random kinetic energy, also known as heat.  K.E.=mv</a:t>
            </a:r>
            <a:r>
              <a:rPr lang="en-US" sz="1800" baseline="30000"/>
              <a:t>2</a:t>
            </a:r>
            <a:r>
              <a:rPr lang="en-US" sz="1800"/>
              <a:t>/2.  On average, molecules with smaller m move faster than large m molecules.</a:t>
            </a:r>
          </a:p>
        </p:txBody>
      </p:sp>
      <p:sp>
        <p:nvSpPr>
          <p:cNvPr id="7199" name="Rectangle 31"/>
          <p:cNvSpPr>
            <a:spLocks noChangeArrowheads="1"/>
          </p:cNvSpPr>
          <p:nvPr/>
        </p:nvSpPr>
        <p:spPr bwMode="auto">
          <a:xfrm>
            <a:off x="1981200" y="5791200"/>
            <a:ext cx="57404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Pressure in the kinetic theory of gases …</a:t>
            </a:r>
          </a:p>
        </p:txBody>
      </p:sp>
      <p:sp>
        <p:nvSpPr>
          <p:cNvPr id="7200" name="Freeform 32"/>
          <p:cNvSpPr>
            <a:spLocks/>
          </p:cNvSpPr>
          <p:nvPr/>
        </p:nvSpPr>
        <p:spPr bwMode="auto">
          <a:xfrm>
            <a:off x="214313" y="5648325"/>
            <a:ext cx="1804987" cy="603250"/>
          </a:xfrm>
          <a:custGeom>
            <a:avLst/>
            <a:gdLst>
              <a:gd name="T0" fmla="*/ 1137 w 1137"/>
              <a:gd name="T1" fmla="*/ 229 h 380"/>
              <a:gd name="T2" fmla="*/ 1000 w 1137"/>
              <a:gd name="T3" fmla="*/ 236 h 380"/>
              <a:gd name="T4" fmla="*/ 764 w 1137"/>
              <a:gd name="T5" fmla="*/ 198 h 380"/>
              <a:gd name="T6" fmla="*/ 734 w 1137"/>
              <a:gd name="T7" fmla="*/ 213 h 380"/>
              <a:gd name="T8" fmla="*/ 688 w 1137"/>
              <a:gd name="T9" fmla="*/ 229 h 380"/>
              <a:gd name="T10" fmla="*/ 665 w 1137"/>
              <a:gd name="T11" fmla="*/ 221 h 380"/>
              <a:gd name="T12" fmla="*/ 688 w 1137"/>
              <a:gd name="T13" fmla="*/ 137 h 380"/>
              <a:gd name="T14" fmla="*/ 665 w 1137"/>
              <a:gd name="T15" fmla="*/ 61 h 380"/>
              <a:gd name="T16" fmla="*/ 596 w 1137"/>
              <a:gd name="T17" fmla="*/ 31 h 380"/>
              <a:gd name="T18" fmla="*/ 375 w 1137"/>
              <a:gd name="T19" fmla="*/ 0 h 380"/>
              <a:gd name="T20" fmla="*/ 78 w 1137"/>
              <a:gd name="T21" fmla="*/ 38 h 380"/>
              <a:gd name="T22" fmla="*/ 17 w 1137"/>
              <a:gd name="T23" fmla="*/ 84 h 380"/>
              <a:gd name="T24" fmla="*/ 10 w 1137"/>
              <a:gd name="T25" fmla="*/ 168 h 380"/>
              <a:gd name="T26" fmla="*/ 17 w 1137"/>
              <a:gd name="T27" fmla="*/ 236 h 380"/>
              <a:gd name="T28" fmla="*/ 33 w 1137"/>
              <a:gd name="T29" fmla="*/ 282 h 380"/>
              <a:gd name="T30" fmla="*/ 86 w 1137"/>
              <a:gd name="T31" fmla="*/ 328 h 380"/>
              <a:gd name="T32" fmla="*/ 269 w 1137"/>
              <a:gd name="T33" fmla="*/ 373 h 380"/>
              <a:gd name="T34" fmla="*/ 406 w 1137"/>
              <a:gd name="T35" fmla="*/ 366 h 380"/>
              <a:gd name="T36" fmla="*/ 551 w 1137"/>
              <a:gd name="T37" fmla="*/ 373 h 380"/>
              <a:gd name="T38" fmla="*/ 665 w 1137"/>
              <a:gd name="T39" fmla="*/ 328 h 380"/>
              <a:gd name="T40" fmla="*/ 688 w 1137"/>
              <a:gd name="T41" fmla="*/ 274 h 380"/>
              <a:gd name="T42" fmla="*/ 673 w 1137"/>
              <a:gd name="T43" fmla="*/ 25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7" h="380">
                <a:moveTo>
                  <a:pt x="1137" y="229"/>
                </a:moveTo>
                <a:cubicBezTo>
                  <a:pt x="1094" y="213"/>
                  <a:pt x="1000" y="236"/>
                  <a:pt x="1000" y="236"/>
                </a:cubicBezTo>
                <a:cubicBezTo>
                  <a:pt x="821" y="227"/>
                  <a:pt x="893" y="226"/>
                  <a:pt x="764" y="198"/>
                </a:cubicBezTo>
                <a:cubicBezTo>
                  <a:pt x="748" y="243"/>
                  <a:pt x="768" y="208"/>
                  <a:pt x="734" y="213"/>
                </a:cubicBezTo>
                <a:cubicBezTo>
                  <a:pt x="717" y="214"/>
                  <a:pt x="688" y="229"/>
                  <a:pt x="688" y="229"/>
                </a:cubicBezTo>
                <a:cubicBezTo>
                  <a:pt x="680" y="226"/>
                  <a:pt x="667" y="228"/>
                  <a:pt x="665" y="221"/>
                </a:cubicBezTo>
                <a:cubicBezTo>
                  <a:pt x="662" y="215"/>
                  <a:pt x="684" y="147"/>
                  <a:pt x="688" y="137"/>
                </a:cubicBezTo>
                <a:cubicBezTo>
                  <a:pt x="683" y="118"/>
                  <a:pt x="677" y="76"/>
                  <a:pt x="665" y="61"/>
                </a:cubicBezTo>
                <a:cubicBezTo>
                  <a:pt x="649" y="42"/>
                  <a:pt x="617" y="38"/>
                  <a:pt x="596" y="31"/>
                </a:cubicBezTo>
                <a:cubicBezTo>
                  <a:pt x="524" y="7"/>
                  <a:pt x="449" y="5"/>
                  <a:pt x="375" y="0"/>
                </a:cubicBezTo>
                <a:cubicBezTo>
                  <a:pt x="268" y="5"/>
                  <a:pt x="177" y="7"/>
                  <a:pt x="78" y="38"/>
                </a:cubicBezTo>
                <a:cubicBezTo>
                  <a:pt x="55" y="52"/>
                  <a:pt x="39" y="69"/>
                  <a:pt x="17" y="84"/>
                </a:cubicBezTo>
                <a:cubicBezTo>
                  <a:pt x="5" y="120"/>
                  <a:pt x="1" y="128"/>
                  <a:pt x="10" y="168"/>
                </a:cubicBezTo>
                <a:cubicBezTo>
                  <a:pt x="0" y="196"/>
                  <a:pt x="7" y="207"/>
                  <a:pt x="17" y="236"/>
                </a:cubicBezTo>
                <a:cubicBezTo>
                  <a:pt x="22" y="251"/>
                  <a:pt x="19" y="272"/>
                  <a:pt x="33" y="282"/>
                </a:cubicBezTo>
                <a:cubicBezTo>
                  <a:pt x="51" y="294"/>
                  <a:pt x="67" y="316"/>
                  <a:pt x="86" y="328"/>
                </a:cubicBezTo>
                <a:cubicBezTo>
                  <a:pt x="136" y="358"/>
                  <a:pt x="212" y="367"/>
                  <a:pt x="269" y="373"/>
                </a:cubicBezTo>
                <a:cubicBezTo>
                  <a:pt x="297" y="364"/>
                  <a:pt x="389" y="367"/>
                  <a:pt x="406" y="366"/>
                </a:cubicBezTo>
                <a:cubicBezTo>
                  <a:pt x="454" y="380"/>
                  <a:pt x="502" y="358"/>
                  <a:pt x="551" y="373"/>
                </a:cubicBezTo>
                <a:cubicBezTo>
                  <a:pt x="591" y="360"/>
                  <a:pt x="624" y="340"/>
                  <a:pt x="665" y="328"/>
                </a:cubicBezTo>
                <a:cubicBezTo>
                  <a:pt x="681" y="310"/>
                  <a:pt x="691" y="305"/>
                  <a:pt x="688" y="274"/>
                </a:cubicBezTo>
                <a:cubicBezTo>
                  <a:pt x="686" y="265"/>
                  <a:pt x="673" y="252"/>
                  <a:pt x="673" y="252"/>
                </a:cubicBezTo>
              </a:path>
            </a:pathLst>
          </a:custGeom>
          <a:noFill/>
          <a:ln w="9525">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62000"/>
          </a:xfrm>
        </p:spPr>
        <p:txBody>
          <a:bodyPr/>
          <a:lstStyle/>
          <a:p>
            <a:r>
              <a:rPr lang="en-US"/>
              <a:t>Special Case: Partial Pressure of Water Vapor, </a:t>
            </a:r>
            <a:r>
              <a:rPr lang="en-US" i="1"/>
              <a:t>e</a:t>
            </a:r>
            <a:r>
              <a:rPr lang="en-US"/>
              <a:t> </a:t>
            </a:r>
          </a:p>
        </p:txBody>
      </p:sp>
      <p:pic>
        <p:nvPicPr>
          <p:cNvPr id="15365" name="Picture 5" descr="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2716213" cy="2752725"/>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watervaporPartial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143000"/>
            <a:ext cx="5484813" cy="18891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15384" name="Group 24"/>
          <p:cNvGrpSpPr>
            <a:grpSpLocks/>
          </p:cNvGrpSpPr>
          <p:nvPr/>
        </p:nvGrpSpPr>
        <p:grpSpPr bwMode="auto">
          <a:xfrm>
            <a:off x="609600" y="3810000"/>
            <a:ext cx="6569075" cy="2486025"/>
            <a:chOff x="384" y="2400"/>
            <a:chExt cx="4138" cy="1566"/>
          </a:xfrm>
        </p:grpSpPr>
        <p:pic>
          <p:nvPicPr>
            <p:cNvPr id="15367" name="Picture 7" descr="watervaporPartialPress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 y="2400"/>
              <a:ext cx="4031" cy="1566"/>
            </a:xfrm>
            <a:prstGeom prst="rect">
              <a:avLst/>
            </a:prstGeom>
            <a:noFill/>
            <a:extLst>
              <a:ext uri="{909E8E84-426E-40dd-AFC4-6F175D3DCCD1}">
                <a14:hiddenFill xmlns:a14="http://schemas.microsoft.com/office/drawing/2010/main" xmlns="">
                  <a:solidFill>
                    <a:srgbClr val="FFFFFF"/>
                  </a:solidFill>
                </a14:hiddenFill>
              </a:ext>
            </a:extLst>
          </p:spPr>
        </p:pic>
        <p:sp>
          <p:nvSpPr>
            <p:cNvPr id="15368" name="Freeform 8"/>
            <p:cNvSpPr>
              <a:spLocks/>
            </p:cNvSpPr>
            <p:nvPr/>
          </p:nvSpPr>
          <p:spPr bwMode="auto">
            <a:xfrm>
              <a:off x="384" y="3177"/>
              <a:ext cx="2618" cy="358"/>
            </a:xfrm>
            <a:custGeom>
              <a:avLst/>
              <a:gdLst>
                <a:gd name="T0" fmla="*/ 412 w 2618"/>
                <a:gd name="T1" fmla="*/ 31 h 358"/>
                <a:gd name="T2" fmla="*/ 275 w 2618"/>
                <a:gd name="T3" fmla="*/ 0 h 358"/>
                <a:gd name="T4" fmla="*/ 77 w 2618"/>
                <a:gd name="T5" fmla="*/ 23 h 358"/>
                <a:gd name="T6" fmla="*/ 0 w 2618"/>
                <a:gd name="T7" fmla="*/ 114 h 358"/>
                <a:gd name="T8" fmla="*/ 31 w 2618"/>
                <a:gd name="T9" fmla="*/ 236 h 358"/>
                <a:gd name="T10" fmla="*/ 442 w 2618"/>
                <a:gd name="T11" fmla="*/ 335 h 358"/>
                <a:gd name="T12" fmla="*/ 518 w 2618"/>
                <a:gd name="T13" fmla="*/ 328 h 358"/>
                <a:gd name="T14" fmla="*/ 701 w 2618"/>
                <a:gd name="T15" fmla="*/ 328 h 358"/>
                <a:gd name="T16" fmla="*/ 762 w 2618"/>
                <a:gd name="T17" fmla="*/ 343 h 358"/>
                <a:gd name="T18" fmla="*/ 877 w 2618"/>
                <a:gd name="T19" fmla="*/ 351 h 358"/>
                <a:gd name="T20" fmla="*/ 1143 w 2618"/>
                <a:gd name="T21" fmla="*/ 358 h 358"/>
                <a:gd name="T22" fmla="*/ 1661 w 2618"/>
                <a:gd name="T23" fmla="*/ 351 h 358"/>
                <a:gd name="T24" fmla="*/ 2157 w 2618"/>
                <a:gd name="T25" fmla="*/ 343 h 358"/>
                <a:gd name="T26" fmla="*/ 2583 w 2618"/>
                <a:gd name="T27" fmla="*/ 290 h 358"/>
                <a:gd name="T28" fmla="*/ 2614 w 2618"/>
                <a:gd name="T29" fmla="*/ 259 h 358"/>
                <a:gd name="T30" fmla="*/ 2568 w 2618"/>
                <a:gd name="T31" fmla="*/ 160 h 358"/>
                <a:gd name="T32" fmla="*/ 2332 w 2618"/>
                <a:gd name="T33" fmla="*/ 61 h 358"/>
                <a:gd name="T34" fmla="*/ 2278 w 2618"/>
                <a:gd name="T35" fmla="*/ 53 h 358"/>
                <a:gd name="T36" fmla="*/ 2164 w 2618"/>
                <a:gd name="T37" fmla="*/ 38 h 358"/>
                <a:gd name="T38" fmla="*/ 1951 w 2618"/>
                <a:gd name="T39" fmla="*/ 8 h 358"/>
                <a:gd name="T40" fmla="*/ 1837 w 2618"/>
                <a:gd name="T41" fmla="*/ 0 h 358"/>
                <a:gd name="T42" fmla="*/ 1585 w 2618"/>
                <a:gd name="T43" fmla="*/ 31 h 358"/>
                <a:gd name="T44" fmla="*/ 1486 w 2618"/>
                <a:gd name="T45" fmla="*/ 23 h 358"/>
                <a:gd name="T46" fmla="*/ 1273 w 2618"/>
                <a:gd name="T47" fmla="*/ 61 h 358"/>
                <a:gd name="T48" fmla="*/ 1044 w 2618"/>
                <a:gd name="T49" fmla="*/ 31 h 358"/>
                <a:gd name="T50" fmla="*/ 953 w 2618"/>
                <a:gd name="T51" fmla="*/ 38 h 358"/>
                <a:gd name="T52" fmla="*/ 854 w 2618"/>
                <a:gd name="T53" fmla="*/ 46 h 358"/>
                <a:gd name="T54" fmla="*/ 671 w 2618"/>
                <a:gd name="T55" fmla="*/ 23 h 358"/>
                <a:gd name="T56" fmla="*/ 595 w 2618"/>
                <a:gd name="T57" fmla="*/ 15 h 358"/>
                <a:gd name="T58" fmla="*/ 427 w 2618"/>
                <a:gd name="T59" fmla="*/ 0 h 358"/>
                <a:gd name="T60" fmla="*/ 290 w 2618"/>
                <a:gd name="T61" fmla="*/ 3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8" h="358">
                  <a:moveTo>
                    <a:pt x="412" y="31"/>
                  </a:moveTo>
                  <a:cubicBezTo>
                    <a:pt x="363" y="14"/>
                    <a:pt x="327" y="6"/>
                    <a:pt x="275" y="0"/>
                  </a:cubicBezTo>
                  <a:cubicBezTo>
                    <a:pt x="208" y="6"/>
                    <a:pt x="142" y="9"/>
                    <a:pt x="77" y="23"/>
                  </a:cubicBezTo>
                  <a:cubicBezTo>
                    <a:pt x="40" y="46"/>
                    <a:pt x="15" y="72"/>
                    <a:pt x="0" y="114"/>
                  </a:cubicBezTo>
                  <a:cubicBezTo>
                    <a:pt x="8" y="146"/>
                    <a:pt x="7" y="211"/>
                    <a:pt x="31" y="236"/>
                  </a:cubicBezTo>
                  <a:cubicBezTo>
                    <a:pt x="142" y="355"/>
                    <a:pt x="281" y="329"/>
                    <a:pt x="442" y="335"/>
                  </a:cubicBezTo>
                  <a:cubicBezTo>
                    <a:pt x="470" y="326"/>
                    <a:pt x="489" y="337"/>
                    <a:pt x="518" y="328"/>
                  </a:cubicBezTo>
                  <a:cubicBezTo>
                    <a:pt x="764" y="346"/>
                    <a:pt x="456" y="328"/>
                    <a:pt x="701" y="328"/>
                  </a:cubicBezTo>
                  <a:cubicBezTo>
                    <a:pt x="721" y="328"/>
                    <a:pt x="741" y="340"/>
                    <a:pt x="762" y="343"/>
                  </a:cubicBezTo>
                  <a:cubicBezTo>
                    <a:pt x="800" y="346"/>
                    <a:pt x="838" y="348"/>
                    <a:pt x="877" y="351"/>
                  </a:cubicBezTo>
                  <a:cubicBezTo>
                    <a:pt x="949" y="335"/>
                    <a:pt x="1103" y="356"/>
                    <a:pt x="1143" y="358"/>
                  </a:cubicBezTo>
                  <a:cubicBezTo>
                    <a:pt x="1316" y="348"/>
                    <a:pt x="1487" y="339"/>
                    <a:pt x="1661" y="351"/>
                  </a:cubicBezTo>
                  <a:cubicBezTo>
                    <a:pt x="1828" y="343"/>
                    <a:pt x="1989" y="335"/>
                    <a:pt x="2157" y="343"/>
                  </a:cubicBezTo>
                  <a:cubicBezTo>
                    <a:pt x="2305" y="336"/>
                    <a:pt x="2441" y="332"/>
                    <a:pt x="2583" y="290"/>
                  </a:cubicBezTo>
                  <a:cubicBezTo>
                    <a:pt x="2592" y="279"/>
                    <a:pt x="2610" y="273"/>
                    <a:pt x="2614" y="259"/>
                  </a:cubicBezTo>
                  <a:cubicBezTo>
                    <a:pt x="2618" y="237"/>
                    <a:pt x="2585" y="173"/>
                    <a:pt x="2568" y="160"/>
                  </a:cubicBezTo>
                  <a:cubicBezTo>
                    <a:pt x="2501" y="109"/>
                    <a:pt x="2414" y="76"/>
                    <a:pt x="2332" y="61"/>
                  </a:cubicBezTo>
                  <a:cubicBezTo>
                    <a:pt x="2314" y="57"/>
                    <a:pt x="2296" y="55"/>
                    <a:pt x="2278" y="53"/>
                  </a:cubicBezTo>
                  <a:cubicBezTo>
                    <a:pt x="2240" y="47"/>
                    <a:pt x="2164" y="38"/>
                    <a:pt x="2164" y="38"/>
                  </a:cubicBezTo>
                  <a:cubicBezTo>
                    <a:pt x="2096" y="17"/>
                    <a:pt x="2020" y="14"/>
                    <a:pt x="1951" y="8"/>
                  </a:cubicBezTo>
                  <a:cubicBezTo>
                    <a:pt x="1915" y="18"/>
                    <a:pt x="1873" y="4"/>
                    <a:pt x="1837" y="0"/>
                  </a:cubicBezTo>
                  <a:cubicBezTo>
                    <a:pt x="1753" y="14"/>
                    <a:pt x="1668" y="22"/>
                    <a:pt x="1585" y="31"/>
                  </a:cubicBezTo>
                  <a:cubicBezTo>
                    <a:pt x="1544" y="23"/>
                    <a:pt x="1523" y="32"/>
                    <a:pt x="1486" y="23"/>
                  </a:cubicBezTo>
                  <a:cubicBezTo>
                    <a:pt x="1413" y="42"/>
                    <a:pt x="1349" y="54"/>
                    <a:pt x="1273" y="61"/>
                  </a:cubicBezTo>
                  <a:cubicBezTo>
                    <a:pt x="1202" y="36"/>
                    <a:pt x="1118" y="36"/>
                    <a:pt x="1044" y="31"/>
                  </a:cubicBezTo>
                  <a:cubicBezTo>
                    <a:pt x="1010" y="37"/>
                    <a:pt x="985" y="49"/>
                    <a:pt x="953" y="38"/>
                  </a:cubicBezTo>
                  <a:cubicBezTo>
                    <a:pt x="918" y="50"/>
                    <a:pt x="890" y="36"/>
                    <a:pt x="854" y="46"/>
                  </a:cubicBezTo>
                  <a:cubicBezTo>
                    <a:pt x="794" y="30"/>
                    <a:pt x="732" y="32"/>
                    <a:pt x="671" y="23"/>
                  </a:cubicBezTo>
                  <a:cubicBezTo>
                    <a:pt x="638" y="34"/>
                    <a:pt x="626" y="20"/>
                    <a:pt x="595" y="15"/>
                  </a:cubicBezTo>
                  <a:cubicBezTo>
                    <a:pt x="569" y="10"/>
                    <a:pt x="438" y="0"/>
                    <a:pt x="427" y="0"/>
                  </a:cubicBezTo>
                  <a:cubicBezTo>
                    <a:pt x="386" y="14"/>
                    <a:pt x="333" y="31"/>
                    <a:pt x="290" y="31"/>
                  </a:cubicBezTo>
                </a:path>
              </a:pathLst>
            </a:custGeom>
            <a:noFill/>
            <a:ln w="28575" cmpd="sng">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grpSp>
      <p:grpSp>
        <p:nvGrpSpPr>
          <p:cNvPr id="15383" name="Group 23"/>
          <p:cNvGrpSpPr>
            <a:grpSpLocks/>
          </p:cNvGrpSpPr>
          <p:nvPr/>
        </p:nvGrpSpPr>
        <p:grpSpPr bwMode="auto">
          <a:xfrm>
            <a:off x="6477000" y="4724400"/>
            <a:ext cx="1500188" cy="1173163"/>
            <a:chOff x="3931" y="2613"/>
            <a:chExt cx="945" cy="739"/>
          </a:xfrm>
        </p:grpSpPr>
        <p:sp>
          <p:nvSpPr>
            <p:cNvPr id="15369" name="Freeform 9"/>
            <p:cNvSpPr>
              <a:spLocks/>
            </p:cNvSpPr>
            <p:nvPr/>
          </p:nvSpPr>
          <p:spPr bwMode="auto">
            <a:xfrm>
              <a:off x="3931" y="2899"/>
              <a:ext cx="199" cy="202"/>
            </a:xfrm>
            <a:custGeom>
              <a:avLst/>
              <a:gdLst>
                <a:gd name="T0" fmla="*/ 199 w 199"/>
                <a:gd name="T1" fmla="*/ 72 h 202"/>
                <a:gd name="T2" fmla="*/ 107 w 199"/>
                <a:gd name="T3" fmla="*/ 4 h 202"/>
                <a:gd name="T4" fmla="*/ 69 w 199"/>
                <a:gd name="T5" fmla="*/ 27 h 202"/>
                <a:gd name="T6" fmla="*/ 23 w 199"/>
                <a:gd name="T7" fmla="*/ 57 h 202"/>
                <a:gd name="T8" fmla="*/ 0 w 199"/>
                <a:gd name="T9" fmla="*/ 126 h 202"/>
                <a:gd name="T10" fmla="*/ 23 w 199"/>
                <a:gd name="T11" fmla="*/ 171 h 202"/>
                <a:gd name="T12" fmla="*/ 69 w 199"/>
                <a:gd name="T13" fmla="*/ 202 h 202"/>
                <a:gd name="T14" fmla="*/ 99 w 199"/>
                <a:gd name="T15" fmla="*/ 19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02">
                  <a:moveTo>
                    <a:pt x="199" y="72"/>
                  </a:moveTo>
                  <a:cubicBezTo>
                    <a:pt x="172" y="46"/>
                    <a:pt x="142" y="14"/>
                    <a:pt x="107" y="4"/>
                  </a:cubicBezTo>
                  <a:cubicBezTo>
                    <a:pt x="61" y="17"/>
                    <a:pt x="103" y="0"/>
                    <a:pt x="69" y="27"/>
                  </a:cubicBezTo>
                  <a:cubicBezTo>
                    <a:pt x="54" y="38"/>
                    <a:pt x="23" y="57"/>
                    <a:pt x="23" y="57"/>
                  </a:cubicBezTo>
                  <a:cubicBezTo>
                    <a:pt x="15" y="80"/>
                    <a:pt x="0" y="126"/>
                    <a:pt x="0" y="126"/>
                  </a:cubicBezTo>
                  <a:cubicBezTo>
                    <a:pt x="5" y="142"/>
                    <a:pt x="9" y="159"/>
                    <a:pt x="23" y="171"/>
                  </a:cubicBezTo>
                  <a:cubicBezTo>
                    <a:pt x="36" y="183"/>
                    <a:pt x="69" y="202"/>
                    <a:pt x="69" y="202"/>
                  </a:cubicBezTo>
                  <a:cubicBezTo>
                    <a:pt x="94" y="193"/>
                    <a:pt x="83" y="194"/>
                    <a:pt x="99" y="194"/>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0" name="Freeform 10"/>
            <p:cNvSpPr>
              <a:spLocks/>
            </p:cNvSpPr>
            <p:nvPr/>
          </p:nvSpPr>
          <p:spPr bwMode="auto">
            <a:xfrm>
              <a:off x="4594" y="2910"/>
              <a:ext cx="163" cy="191"/>
            </a:xfrm>
            <a:custGeom>
              <a:avLst/>
              <a:gdLst>
                <a:gd name="T0" fmla="*/ 130 w 163"/>
                <a:gd name="T1" fmla="*/ 0 h 191"/>
                <a:gd name="T2" fmla="*/ 153 w 163"/>
                <a:gd name="T3" fmla="*/ 69 h 191"/>
                <a:gd name="T4" fmla="*/ 122 w 163"/>
                <a:gd name="T5" fmla="*/ 176 h 191"/>
                <a:gd name="T6" fmla="*/ 76 w 163"/>
                <a:gd name="T7" fmla="*/ 191 h 191"/>
                <a:gd name="T8" fmla="*/ 0 w 163"/>
                <a:gd name="T9" fmla="*/ 168 h 191"/>
              </a:gdLst>
              <a:ahLst/>
              <a:cxnLst>
                <a:cxn ang="0">
                  <a:pos x="T0" y="T1"/>
                </a:cxn>
                <a:cxn ang="0">
                  <a:pos x="T2" y="T3"/>
                </a:cxn>
                <a:cxn ang="0">
                  <a:pos x="T4" y="T5"/>
                </a:cxn>
                <a:cxn ang="0">
                  <a:pos x="T6" y="T7"/>
                </a:cxn>
                <a:cxn ang="0">
                  <a:pos x="T8" y="T9"/>
                </a:cxn>
              </a:cxnLst>
              <a:rect l="0" t="0" r="r" b="b"/>
              <a:pathLst>
                <a:path w="163" h="191">
                  <a:moveTo>
                    <a:pt x="130" y="0"/>
                  </a:moveTo>
                  <a:cubicBezTo>
                    <a:pt x="155" y="25"/>
                    <a:pt x="163" y="33"/>
                    <a:pt x="153" y="69"/>
                  </a:cubicBezTo>
                  <a:cubicBezTo>
                    <a:pt x="162" y="100"/>
                    <a:pt x="154" y="156"/>
                    <a:pt x="122" y="176"/>
                  </a:cubicBezTo>
                  <a:cubicBezTo>
                    <a:pt x="108" y="184"/>
                    <a:pt x="91" y="185"/>
                    <a:pt x="76" y="191"/>
                  </a:cubicBezTo>
                  <a:cubicBezTo>
                    <a:pt x="66" y="189"/>
                    <a:pt x="0" y="186"/>
                    <a:pt x="0" y="168"/>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1" name="Freeform 11"/>
            <p:cNvSpPr>
              <a:spLocks/>
            </p:cNvSpPr>
            <p:nvPr/>
          </p:nvSpPr>
          <p:spPr bwMode="auto">
            <a:xfrm>
              <a:off x="4221" y="2824"/>
              <a:ext cx="198" cy="109"/>
            </a:xfrm>
            <a:custGeom>
              <a:avLst/>
              <a:gdLst>
                <a:gd name="T0" fmla="*/ 160 w 198"/>
                <a:gd name="T1" fmla="*/ 41 h 109"/>
                <a:gd name="T2" fmla="*/ 0 w 198"/>
                <a:gd name="T3" fmla="*/ 33 h 109"/>
                <a:gd name="T4" fmla="*/ 15 w 198"/>
                <a:gd name="T5" fmla="*/ 79 h 109"/>
                <a:gd name="T6" fmla="*/ 129 w 198"/>
                <a:gd name="T7" fmla="*/ 109 h 109"/>
                <a:gd name="T8" fmla="*/ 198 w 198"/>
                <a:gd name="T9" fmla="*/ 71 h 109"/>
                <a:gd name="T10" fmla="*/ 145 w 198"/>
                <a:gd name="T11" fmla="*/ 18 h 109"/>
                <a:gd name="T12" fmla="*/ 122 w 198"/>
                <a:gd name="T13" fmla="*/ 26 h 109"/>
                <a:gd name="T14" fmla="*/ 84 w 198"/>
                <a:gd name="T15" fmla="*/ 3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09">
                  <a:moveTo>
                    <a:pt x="160" y="41"/>
                  </a:moveTo>
                  <a:cubicBezTo>
                    <a:pt x="108" y="16"/>
                    <a:pt x="50" y="0"/>
                    <a:pt x="0" y="33"/>
                  </a:cubicBezTo>
                  <a:cubicBezTo>
                    <a:pt x="5" y="48"/>
                    <a:pt x="3" y="67"/>
                    <a:pt x="15" y="79"/>
                  </a:cubicBezTo>
                  <a:cubicBezTo>
                    <a:pt x="30" y="94"/>
                    <a:pt x="104" y="105"/>
                    <a:pt x="129" y="109"/>
                  </a:cubicBezTo>
                  <a:cubicBezTo>
                    <a:pt x="165" y="97"/>
                    <a:pt x="176" y="104"/>
                    <a:pt x="198" y="71"/>
                  </a:cubicBezTo>
                  <a:cubicBezTo>
                    <a:pt x="188" y="34"/>
                    <a:pt x="179" y="30"/>
                    <a:pt x="145" y="18"/>
                  </a:cubicBezTo>
                  <a:cubicBezTo>
                    <a:pt x="137" y="20"/>
                    <a:pt x="129" y="24"/>
                    <a:pt x="122" y="26"/>
                  </a:cubicBezTo>
                  <a:cubicBezTo>
                    <a:pt x="109" y="29"/>
                    <a:pt x="84" y="33"/>
                    <a:pt x="84" y="33"/>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2" name="Freeform 12"/>
            <p:cNvSpPr>
              <a:spLocks/>
            </p:cNvSpPr>
            <p:nvPr/>
          </p:nvSpPr>
          <p:spPr bwMode="auto">
            <a:xfrm>
              <a:off x="4434" y="2850"/>
              <a:ext cx="204" cy="91"/>
            </a:xfrm>
            <a:custGeom>
              <a:avLst/>
              <a:gdLst>
                <a:gd name="T0" fmla="*/ 122 w 204"/>
                <a:gd name="T1" fmla="*/ 30 h 91"/>
                <a:gd name="T2" fmla="*/ 0 w 204"/>
                <a:gd name="T3" fmla="*/ 45 h 91"/>
                <a:gd name="T4" fmla="*/ 61 w 204"/>
                <a:gd name="T5" fmla="*/ 91 h 91"/>
                <a:gd name="T6" fmla="*/ 191 w 204"/>
                <a:gd name="T7" fmla="*/ 60 h 91"/>
                <a:gd name="T8" fmla="*/ 137 w 204"/>
                <a:gd name="T9" fmla="*/ 0 h 91"/>
                <a:gd name="T10" fmla="*/ 76 w 204"/>
                <a:gd name="T11" fmla="*/ 7 h 91"/>
                <a:gd name="T12" fmla="*/ 31 w 204"/>
                <a:gd name="T13" fmla="*/ 22 h 91"/>
              </a:gdLst>
              <a:ahLst/>
              <a:cxnLst>
                <a:cxn ang="0">
                  <a:pos x="T0" y="T1"/>
                </a:cxn>
                <a:cxn ang="0">
                  <a:pos x="T2" y="T3"/>
                </a:cxn>
                <a:cxn ang="0">
                  <a:pos x="T4" y="T5"/>
                </a:cxn>
                <a:cxn ang="0">
                  <a:pos x="T6" y="T7"/>
                </a:cxn>
                <a:cxn ang="0">
                  <a:pos x="T8" y="T9"/>
                </a:cxn>
                <a:cxn ang="0">
                  <a:pos x="T10" y="T11"/>
                </a:cxn>
                <a:cxn ang="0">
                  <a:pos x="T12" y="T13"/>
                </a:cxn>
              </a:cxnLst>
              <a:rect l="0" t="0" r="r" b="b"/>
              <a:pathLst>
                <a:path w="204" h="91">
                  <a:moveTo>
                    <a:pt x="122" y="30"/>
                  </a:moveTo>
                  <a:cubicBezTo>
                    <a:pt x="80" y="15"/>
                    <a:pt x="33" y="13"/>
                    <a:pt x="0" y="45"/>
                  </a:cubicBezTo>
                  <a:cubicBezTo>
                    <a:pt x="11" y="79"/>
                    <a:pt x="26" y="81"/>
                    <a:pt x="61" y="91"/>
                  </a:cubicBezTo>
                  <a:cubicBezTo>
                    <a:pt x="105" y="81"/>
                    <a:pt x="147" y="71"/>
                    <a:pt x="191" y="60"/>
                  </a:cubicBezTo>
                  <a:cubicBezTo>
                    <a:pt x="204" y="19"/>
                    <a:pt x="172" y="10"/>
                    <a:pt x="137" y="0"/>
                  </a:cubicBezTo>
                  <a:cubicBezTo>
                    <a:pt x="116" y="2"/>
                    <a:pt x="96" y="3"/>
                    <a:pt x="76" y="7"/>
                  </a:cubicBezTo>
                  <a:cubicBezTo>
                    <a:pt x="60" y="9"/>
                    <a:pt x="31" y="22"/>
                    <a:pt x="31" y="22"/>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4" name="Freeform 14"/>
            <p:cNvSpPr>
              <a:spLocks/>
            </p:cNvSpPr>
            <p:nvPr/>
          </p:nvSpPr>
          <p:spPr bwMode="auto">
            <a:xfrm>
              <a:off x="4350" y="3040"/>
              <a:ext cx="122" cy="168"/>
            </a:xfrm>
            <a:custGeom>
              <a:avLst/>
              <a:gdLst>
                <a:gd name="T0" fmla="*/ 92 w 122"/>
                <a:gd name="T1" fmla="*/ 0 h 168"/>
                <a:gd name="T2" fmla="*/ 122 w 122"/>
                <a:gd name="T3" fmla="*/ 91 h 168"/>
                <a:gd name="T4" fmla="*/ 69 w 122"/>
                <a:gd name="T5" fmla="*/ 168 h 168"/>
                <a:gd name="T6" fmla="*/ 0 w 122"/>
                <a:gd name="T7" fmla="*/ 145 h 168"/>
              </a:gdLst>
              <a:ahLst/>
              <a:cxnLst>
                <a:cxn ang="0">
                  <a:pos x="T0" y="T1"/>
                </a:cxn>
                <a:cxn ang="0">
                  <a:pos x="T2" y="T3"/>
                </a:cxn>
                <a:cxn ang="0">
                  <a:pos x="T4" y="T5"/>
                </a:cxn>
                <a:cxn ang="0">
                  <a:pos x="T6" y="T7"/>
                </a:cxn>
              </a:cxnLst>
              <a:rect l="0" t="0" r="r" b="b"/>
              <a:pathLst>
                <a:path w="122" h="168">
                  <a:moveTo>
                    <a:pt x="92" y="0"/>
                  </a:moveTo>
                  <a:cubicBezTo>
                    <a:pt x="98" y="38"/>
                    <a:pt x="100" y="59"/>
                    <a:pt x="122" y="91"/>
                  </a:cubicBezTo>
                  <a:cubicBezTo>
                    <a:pt x="114" y="148"/>
                    <a:pt x="118" y="150"/>
                    <a:pt x="69" y="168"/>
                  </a:cubicBezTo>
                  <a:cubicBezTo>
                    <a:pt x="45" y="163"/>
                    <a:pt x="18" y="161"/>
                    <a:pt x="0" y="145"/>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5" name="Freeform 15"/>
            <p:cNvSpPr>
              <a:spLocks/>
            </p:cNvSpPr>
            <p:nvPr/>
          </p:nvSpPr>
          <p:spPr bwMode="auto">
            <a:xfrm>
              <a:off x="4251" y="3230"/>
              <a:ext cx="343" cy="122"/>
            </a:xfrm>
            <a:custGeom>
              <a:avLst/>
              <a:gdLst>
                <a:gd name="T0" fmla="*/ 0 w 343"/>
                <a:gd name="T1" fmla="*/ 23 h 122"/>
                <a:gd name="T2" fmla="*/ 46 w 343"/>
                <a:gd name="T3" fmla="*/ 92 h 122"/>
                <a:gd name="T4" fmla="*/ 115 w 343"/>
                <a:gd name="T5" fmla="*/ 122 h 122"/>
                <a:gd name="T6" fmla="*/ 221 w 343"/>
                <a:gd name="T7" fmla="*/ 100 h 122"/>
                <a:gd name="T8" fmla="*/ 313 w 343"/>
                <a:gd name="T9" fmla="*/ 46 h 122"/>
                <a:gd name="T10" fmla="*/ 343 w 343"/>
                <a:gd name="T11" fmla="*/ 0 h 122"/>
              </a:gdLst>
              <a:ahLst/>
              <a:cxnLst>
                <a:cxn ang="0">
                  <a:pos x="T0" y="T1"/>
                </a:cxn>
                <a:cxn ang="0">
                  <a:pos x="T2" y="T3"/>
                </a:cxn>
                <a:cxn ang="0">
                  <a:pos x="T4" y="T5"/>
                </a:cxn>
                <a:cxn ang="0">
                  <a:pos x="T6" y="T7"/>
                </a:cxn>
                <a:cxn ang="0">
                  <a:pos x="T8" y="T9"/>
                </a:cxn>
                <a:cxn ang="0">
                  <a:pos x="T10" y="T11"/>
                </a:cxn>
              </a:cxnLst>
              <a:rect l="0" t="0" r="r" b="b"/>
              <a:pathLst>
                <a:path w="343" h="122">
                  <a:moveTo>
                    <a:pt x="0" y="23"/>
                  </a:moveTo>
                  <a:cubicBezTo>
                    <a:pt x="19" y="42"/>
                    <a:pt x="25" y="75"/>
                    <a:pt x="46" y="92"/>
                  </a:cubicBezTo>
                  <a:cubicBezTo>
                    <a:pt x="57" y="101"/>
                    <a:pt x="99" y="117"/>
                    <a:pt x="115" y="122"/>
                  </a:cubicBezTo>
                  <a:cubicBezTo>
                    <a:pt x="150" y="113"/>
                    <a:pt x="184" y="105"/>
                    <a:pt x="221" y="100"/>
                  </a:cubicBezTo>
                  <a:cubicBezTo>
                    <a:pt x="275" y="81"/>
                    <a:pt x="267" y="75"/>
                    <a:pt x="313" y="46"/>
                  </a:cubicBezTo>
                  <a:cubicBezTo>
                    <a:pt x="320" y="22"/>
                    <a:pt x="327" y="17"/>
                    <a:pt x="343" y="0"/>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6" name="Freeform 16"/>
            <p:cNvSpPr>
              <a:spLocks/>
            </p:cNvSpPr>
            <p:nvPr/>
          </p:nvSpPr>
          <p:spPr bwMode="auto">
            <a:xfrm>
              <a:off x="4069" y="2712"/>
              <a:ext cx="327" cy="46"/>
            </a:xfrm>
            <a:custGeom>
              <a:avLst/>
              <a:gdLst>
                <a:gd name="T0" fmla="*/ 327 w 327"/>
                <a:gd name="T1" fmla="*/ 46 h 46"/>
                <a:gd name="T2" fmla="*/ 198 w 327"/>
                <a:gd name="T3" fmla="*/ 0 h 46"/>
                <a:gd name="T4" fmla="*/ 61 w 327"/>
                <a:gd name="T5" fmla="*/ 16 h 46"/>
                <a:gd name="T6" fmla="*/ 0 w 327"/>
                <a:gd name="T7" fmla="*/ 8 h 46"/>
              </a:gdLst>
              <a:ahLst/>
              <a:cxnLst>
                <a:cxn ang="0">
                  <a:pos x="T0" y="T1"/>
                </a:cxn>
                <a:cxn ang="0">
                  <a:pos x="T2" y="T3"/>
                </a:cxn>
                <a:cxn ang="0">
                  <a:pos x="T4" y="T5"/>
                </a:cxn>
                <a:cxn ang="0">
                  <a:pos x="T6" y="T7"/>
                </a:cxn>
              </a:cxnLst>
              <a:rect l="0" t="0" r="r" b="b"/>
              <a:pathLst>
                <a:path w="327" h="46">
                  <a:moveTo>
                    <a:pt x="327" y="46"/>
                  </a:moveTo>
                  <a:cubicBezTo>
                    <a:pt x="287" y="20"/>
                    <a:pt x="243" y="9"/>
                    <a:pt x="198" y="0"/>
                  </a:cubicBezTo>
                  <a:cubicBezTo>
                    <a:pt x="152" y="3"/>
                    <a:pt x="106" y="16"/>
                    <a:pt x="61" y="16"/>
                  </a:cubicBezTo>
                  <a:cubicBezTo>
                    <a:pt x="40" y="16"/>
                    <a:pt x="0" y="8"/>
                    <a:pt x="0" y="8"/>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7" name="Freeform 17"/>
            <p:cNvSpPr>
              <a:spLocks/>
            </p:cNvSpPr>
            <p:nvPr/>
          </p:nvSpPr>
          <p:spPr bwMode="auto">
            <a:xfrm>
              <a:off x="4503" y="2659"/>
              <a:ext cx="373" cy="91"/>
            </a:xfrm>
            <a:custGeom>
              <a:avLst/>
              <a:gdLst>
                <a:gd name="T0" fmla="*/ 0 w 373"/>
                <a:gd name="T1" fmla="*/ 91 h 91"/>
                <a:gd name="T2" fmla="*/ 91 w 373"/>
                <a:gd name="T3" fmla="*/ 53 h 91"/>
                <a:gd name="T4" fmla="*/ 312 w 373"/>
                <a:gd name="T5" fmla="*/ 0 h 91"/>
                <a:gd name="T6" fmla="*/ 373 w 373"/>
                <a:gd name="T7" fmla="*/ 15 h 91"/>
              </a:gdLst>
              <a:ahLst/>
              <a:cxnLst>
                <a:cxn ang="0">
                  <a:pos x="T0" y="T1"/>
                </a:cxn>
                <a:cxn ang="0">
                  <a:pos x="T2" y="T3"/>
                </a:cxn>
                <a:cxn ang="0">
                  <a:pos x="T4" y="T5"/>
                </a:cxn>
                <a:cxn ang="0">
                  <a:pos x="T6" y="T7"/>
                </a:cxn>
              </a:cxnLst>
              <a:rect l="0" t="0" r="r" b="b"/>
              <a:pathLst>
                <a:path w="373" h="91">
                  <a:moveTo>
                    <a:pt x="0" y="91"/>
                  </a:moveTo>
                  <a:cubicBezTo>
                    <a:pt x="36" y="82"/>
                    <a:pt x="52" y="64"/>
                    <a:pt x="91" y="53"/>
                  </a:cubicBezTo>
                  <a:cubicBezTo>
                    <a:pt x="164" y="30"/>
                    <a:pt x="236" y="11"/>
                    <a:pt x="312" y="0"/>
                  </a:cubicBezTo>
                  <a:cubicBezTo>
                    <a:pt x="329" y="4"/>
                    <a:pt x="354" y="15"/>
                    <a:pt x="373" y="15"/>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8" name="Freeform 18"/>
            <p:cNvSpPr>
              <a:spLocks/>
            </p:cNvSpPr>
            <p:nvPr/>
          </p:nvSpPr>
          <p:spPr bwMode="auto">
            <a:xfrm>
              <a:off x="4015" y="2642"/>
              <a:ext cx="488" cy="40"/>
            </a:xfrm>
            <a:custGeom>
              <a:avLst/>
              <a:gdLst>
                <a:gd name="T0" fmla="*/ 488 w 488"/>
                <a:gd name="T1" fmla="*/ 40 h 40"/>
                <a:gd name="T2" fmla="*/ 297 w 488"/>
                <a:gd name="T3" fmla="*/ 17 h 40"/>
                <a:gd name="T4" fmla="*/ 221 w 488"/>
                <a:gd name="T5" fmla="*/ 25 h 40"/>
                <a:gd name="T6" fmla="*/ 168 w 488"/>
                <a:gd name="T7" fmla="*/ 25 h 40"/>
                <a:gd name="T8" fmla="*/ 0 w 488"/>
                <a:gd name="T9" fmla="*/ 9 h 40"/>
              </a:gdLst>
              <a:ahLst/>
              <a:cxnLst>
                <a:cxn ang="0">
                  <a:pos x="T0" y="T1"/>
                </a:cxn>
                <a:cxn ang="0">
                  <a:pos x="T2" y="T3"/>
                </a:cxn>
                <a:cxn ang="0">
                  <a:pos x="T4" y="T5"/>
                </a:cxn>
                <a:cxn ang="0">
                  <a:pos x="T6" y="T7"/>
                </a:cxn>
                <a:cxn ang="0">
                  <a:pos x="T8" y="T9"/>
                </a:cxn>
              </a:cxnLst>
              <a:rect l="0" t="0" r="r" b="b"/>
              <a:pathLst>
                <a:path w="488" h="40">
                  <a:moveTo>
                    <a:pt x="488" y="40"/>
                  </a:moveTo>
                  <a:cubicBezTo>
                    <a:pt x="425" y="23"/>
                    <a:pt x="360" y="22"/>
                    <a:pt x="297" y="17"/>
                  </a:cubicBezTo>
                  <a:cubicBezTo>
                    <a:pt x="271" y="19"/>
                    <a:pt x="246" y="25"/>
                    <a:pt x="221" y="25"/>
                  </a:cubicBezTo>
                  <a:cubicBezTo>
                    <a:pt x="145" y="25"/>
                    <a:pt x="260" y="0"/>
                    <a:pt x="168" y="25"/>
                  </a:cubicBezTo>
                  <a:cubicBezTo>
                    <a:pt x="113" y="5"/>
                    <a:pt x="57" y="9"/>
                    <a:pt x="0" y="9"/>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79" name="Freeform 19"/>
            <p:cNvSpPr>
              <a:spLocks/>
            </p:cNvSpPr>
            <p:nvPr/>
          </p:nvSpPr>
          <p:spPr bwMode="auto">
            <a:xfrm>
              <a:off x="4457" y="2613"/>
              <a:ext cx="351" cy="122"/>
            </a:xfrm>
            <a:custGeom>
              <a:avLst/>
              <a:gdLst>
                <a:gd name="T0" fmla="*/ 0 w 351"/>
                <a:gd name="T1" fmla="*/ 122 h 122"/>
                <a:gd name="T2" fmla="*/ 351 w 351"/>
                <a:gd name="T3" fmla="*/ 0 h 122"/>
              </a:gdLst>
              <a:ahLst/>
              <a:cxnLst>
                <a:cxn ang="0">
                  <a:pos x="T0" y="T1"/>
                </a:cxn>
                <a:cxn ang="0">
                  <a:pos x="T2" y="T3"/>
                </a:cxn>
              </a:cxnLst>
              <a:rect l="0" t="0" r="r" b="b"/>
              <a:pathLst>
                <a:path w="351" h="122">
                  <a:moveTo>
                    <a:pt x="0" y="122"/>
                  </a:moveTo>
                  <a:cubicBezTo>
                    <a:pt x="105" y="69"/>
                    <a:pt x="230" y="0"/>
                    <a:pt x="351" y="0"/>
                  </a:cubicBezTo>
                </a:path>
              </a:pathLst>
            </a:custGeom>
            <a:noFill/>
            <a:ln w="9525">
              <a:solidFill>
                <a:schemeClr val="tx1"/>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5381" name="Freeform 21"/>
            <p:cNvSpPr>
              <a:spLocks/>
            </p:cNvSpPr>
            <p:nvPr/>
          </p:nvSpPr>
          <p:spPr bwMode="auto">
            <a:xfrm>
              <a:off x="4301" y="2866"/>
              <a:ext cx="57" cy="44"/>
            </a:xfrm>
            <a:custGeom>
              <a:avLst/>
              <a:gdLst>
                <a:gd name="T0" fmla="*/ 27 w 57"/>
                <a:gd name="T1" fmla="*/ 6 h 44"/>
                <a:gd name="T2" fmla="*/ 4 w 57"/>
                <a:gd name="T3" fmla="*/ 14 h 44"/>
                <a:gd name="T4" fmla="*/ 11 w 57"/>
                <a:gd name="T5" fmla="*/ 37 h 44"/>
                <a:gd name="T6" fmla="*/ 57 w 57"/>
                <a:gd name="T7" fmla="*/ 22 h 44"/>
                <a:gd name="T8" fmla="*/ 11 w 57"/>
                <a:gd name="T9" fmla="*/ 22 h 44"/>
                <a:gd name="T10" fmla="*/ 34 w 57"/>
                <a:gd name="T11" fmla="*/ 29 h 44"/>
                <a:gd name="T12" fmla="*/ 27 w 57"/>
                <a:gd name="T13" fmla="*/ 6 h 44"/>
              </a:gdLst>
              <a:ahLst/>
              <a:cxnLst>
                <a:cxn ang="0">
                  <a:pos x="T0" y="T1"/>
                </a:cxn>
                <a:cxn ang="0">
                  <a:pos x="T2" y="T3"/>
                </a:cxn>
                <a:cxn ang="0">
                  <a:pos x="T4" y="T5"/>
                </a:cxn>
                <a:cxn ang="0">
                  <a:pos x="T6" y="T7"/>
                </a:cxn>
                <a:cxn ang="0">
                  <a:pos x="T8" y="T9"/>
                </a:cxn>
                <a:cxn ang="0">
                  <a:pos x="T10" y="T11"/>
                </a:cxn>
                <a:cxn ang="0">
                  <a:pos x="T12" y="T13"/>
                </a:cxn>
              </a:cxnLst>
              <a:rect l="0" t="0" r="r" b="b"/>
              <a:pathLst>
                <a:path w="57" h="44">
                  <a:moveTo>
                    <a:pt x="27" y="6"/>
                  </a:moveTo>
                  <a:cubicBezTo>
                    <a:pt x="19" y="8"/>
                    <a:pt x="7" y="6"/>
                    <a:pt x="4" y="14"/>
                  </a:cubicBezTo>
                  <a:cubicBezTo>
                    <a:pt x="0" y="21"/>
                    <a:pt x="3" y="33"/>
                    <a:pt x="11" y="37"/>
                  </a:cubicBezTo>
                  <a:cubicBezTo>
                    <a:pt x="25" y="44"/>
                    <a:pt x="41" y="26"/>
                    <a:pt x="57" y="22"/>
                  </a:cubicBezTo>
                  <a:cubicBezTo>
                    <a:pt x="57" y="22"/>
                    <a:pt x="11" y="0"/>
                    <a:pt x="11" y="22"/>
                  </a:cubicBezTo>
                  <a:cubicBezTo>
                    <a:pt x="11" y="30"/>
                    <a:pt x="28" y="34"/>
                    <a:pt x="34" y="29"/>
                  </a:cubicBezTo>
                  <a:cubicBezTo>
                    <a:pt x="39" y="23"/>
                    <a:pt x="29" y="13"/>
                    <a:pt x="27" y="6"/>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5382" name="Freeform 22"/>
            <p:cNvSpPr>
              <a:spLocks/>
            </p:cNvSpPr>
            <p:nvPr/>
          </p:nvSpPr>
          <p:spPr bwMode="auto">
            <a:xfrm>
              <a:off x="4505" y="2885"/>
              <a:ext cx="51" cy="26"/>
            </a:xfrm>
            <a:custGeom>
              <a:avLst/>
              <a:gdLst>
                <a:gd name="T0" fmla="*/ 51 w 51"/>
                <a:gd name="T1" fmla="*/ 3 h 26"/>
                <a:gd name="T2" fmla="*/ 21 w 51"/>
                <a:gd name="T3" fmla="*/ 10 h 26"/>
                <a:gd name="T4" fmla="*/ 5 w 51"/>
                <a:gd name="T5" fmla="*/ 25 h 26"/>
                <a:gd name="T6" fmla="*/ 51 w 51"/>
                <a:gd name="T7" fmla="*/ 10 h 26"/>
                <a:gd name="T8" fmla="*/ 51 w 51"/>
                <a:gd name="T9" fmla="*/ 3 h 26"/>
              </a:gdLst>
              <a:ahLst/>
              <a:cxnLst>
                <a:cxn ang="0">
                  <a:pos x="T0" y="T1"/>
                </a:cxn>
                <a:cxn ang="0">
                  <a:pos x="T2" y="T3"/>
                </a:cxn>
                <a:cxn ang="0">
                  <a:pos x="T4" y="T5"/>
                </a:cxn>
                <a:cxn ang="0">
                  <a:pos x="T6" y="T7"/>
                </a:cxn>
                <a:cxn ang="0">
                  <a:pos x="T8" y="T9"/>
                </a:cxn>
              </a:cxnLst>
              <a:rect l="0" t="0" r="r" b="b"/>
              <a:pathLst>
                <a:path w="51" h="26">
                  <a:moveTo>
                    <a:pt x="51" y="3"/>
                  </a:moveTo>
                  <a:cubicBezTo>
                    <a:pt x="41" y="5"/>
                    <a:pt x="30" y="5"/>
                    <a:pt x="21" y="10"/>
                  </a:cubicBezTo>
                  <a:cubicBezTo>
                    <a:pt x="14" y="13"/>
                    <a:pt x="0" y="19"/>
                    <a:pt x="5" y="25"/>
                  </a:cubicBezTo>
                  <a:cubicBezTo>
                    <a:pt x="5" y="26"/>
                    <a:pt x="50" y="10"/>
                    <a:pt x="51" y="10"/>
                  </a:cubicBezTo>
                  <a:cubicBezTo>
                    <a:pt x="20" y="0"/>
                    <a:pt x="19" y="3"/>
                    <a:pt x="51" y="3"/>
                  </a:cubicBezTo>
                  <a:close/>
                </a:path>
              </a:pathLst>
            </a:custGeom>
            <a:solidFill>
              <a:schemeClr val="accent1"/>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685800"/>
          </a:xfrm>
        </p:spPr>
        <p:txBody>
          <a:bodyPr/>
          <a:lstStyle/>
          <a:p>
            <a:r>
              <a:rPr lang="en-US"/>
              <a:t>Virtual Temperature T</a:t>
            </a:r>
            <a:r>
              <a:rPr lang="en-US" baseline="-25000"/>
              <a:t>v</a:t>
            </a:r>
            <a:r>
              <a:rPr lang="en-US"/>
              <a:t>.</a:t>
            </a:r>
          </a:p>
        </p:txBody>
      </p:sp>
      <p:grpSp>
        <p:nvGrpSpPr>
          <p:cNvPr id="16440" name="Group 56"/>
          <p:cNvGrpSpPr>
            <a:grpSpLocks/>
          </p:cNvGrpSpPr>
          <p:nvPr/>
        </p:nvGrpSpPr>
        <p:grpSpPr bwMode="auto">
          <a:xfrm>
            <a:off x="381000" y="457200"/>
            <a:ext cx="8270875" cy="3178175"/>
            <a:chOff x="240" y="288"/>
            <a:chExt cx="5210" cy="2002"/>
          </a:xfrm>
        </p:grpSpPr>
        <p:sp>
          <p:nvSpPr>
            <p:cNvPr id="16427" name="Rectangle 43"/>
            <p:cNvSpPr>
              <a:spLocks noChangeArrowheads="1"/>
            </p:cNvSpPr>
            <p:nvPr/>
          </p:nvSpPr>
          <p:spPr bwMode="auto">
            <a:xfrm>
              <a:off x="816" y="336"/>
              <a:ext cx="649"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dry air</a:t>
              </a:r>
            </a:p>
          </p:txBody>
        </p:sp>
        <p:grpSp>
          <p:nvGrpSpPr>
            <p:cNvPr id="16388" name="Group 4"/>
            <p:cNvGrpSpPr>
              <a:grpSpLocks/>
            </p:cNvGrpSpPr>
            <p:nvPr/>
          </p:nvGrpSpPr>
          <p:grpSpPr bwMode="auto">
            <a:xfrm>
              <a:off x="336" y="624"/>
              <a:ext cx="1488" cy="528"/>
              <a:chOff x="1104" y="672"/>
              <a:chExt cx="1488" cy="528"/>
            </a:xfrm>
          </p:grpSpPr>
          <p:sp>
            <p:nvSpPr>
              <p:cNvPr id="16389" name="Freeform 5" descr="20%"/>
              <p:cNvSpPr>
                <a:spLocks/>
              </p:cNvSpPr>
              <p:nvPr/>
            </p:nvSpPr>
            <p:spPr bwMode="auto">
              <a:xfrm>
                <a:off x="1104" y="672"/>
                <a:ext cx="1488" cy="528"/>
              </a:xfrm>
              <a:custGeom>
                <a:avLst/>
                <a:gdLst>
                  <a:gd name="T0" fmla="*/ 0 w 1488"/>
                  <a:gd name="T1" fmla="*/ 240 h 528"/>
                  <a:gd name="T2" fmla="*/ 0 w 1488"/>
                  <a:gd name="T3" fmla="*/ 528 h 528"/>
                  <a:gd name="T4" fmla="*/ 864 w 1488"/>
                  <a:gd name="T5" fmla="*/ 528 h 528"/>
                  <a:gd name="T6" fmla="*/ 1488 w 1488"/>
                  <a:gd name="T7" fmla="*/ 288 h 528"/>
                  <a:gd name="T8" fmla="*/ 1488 w 1488"/>
                  <a:gd name="T9" fmla="*/ 0 h 528"/>
                  <a:gd name="T10" fmla="*/ 624 w 1488"/>
                  <a:gd name="T11" fmla="*/ 0 h 528"/>
                  <a:gd name="T12" fmla="*/ 0 w 1488"/>
                  <a:gd name="T13" fmla="*/ 240 h 528"/>
                </a:gdLst>
                <a:ahLst/>
                <a:cxnLst>
                  <a:cxn ang="0">
                    <a:pos x="T0" y="T1"/>
                  </a:cxn>
                  <a:cxn ang="0">
                    <a:pos x="T2" y="T3"/>
                  </a:cxn>
                  <a:cxn ang="0">
                    <a:pos x="T4" y="T5"/>
                  </a:cxn>
                  <a:cxn ang="0">
                    <a:pos x="T6" y="T7"/>
                  </a:cxn>
                  <a:cxn ang="0">
                    <a:pos x="T8" y="T9"/>
                  </a:cxn>
                  <a:cxn ang="0">
                    <a:pos x="T10" y="T11"/>
                  </a:cxn>
                  <a:cxn ang="0">
                    <a:pos x="T12" y="T13"/>
                  </a:cxn>
                </a:cxnLst>
                <a:rect l="0" t="0" r="r" b="b"/>
                <a:pathLst>
                  <a:path w="1488" h="528">
                    <a:moveTo>
                      <a:pt x="0" y="240"/>
                    </a:moveTo>
                    <a:lnTo>
                      <a:pt x="0" y="528"/>
                    </a:lnTo>
                    <a:lnTo>
                      <a:pt x="864" y="528"/>
                    </a:lnTo>
                    <a:lnTo>
                      <a:pt x="1488" y="288"/>
                    </a:lnTo>
                    <a:lnTo>
                      <a:pt x="1488" y="0"/>
                    </a:lnTo>
                    <a:lnTo>
                      <a:pt x="624" y="0"/>
                    </a:lnTo>
                    <a:lnTo>
                      <a:pt x="0" y="240"/>
                    </a:lnTo>
                    <a:close/>
                  </a:path>
                </a:pathLst>
              </a:custGeom>
              <a:pattFill prst="pct20">
                <a:fgClr>
                  <a:schemeClr val="tx1"/>
                </a:fgClr>
                <a:bgClr>
                  <a:srgbClr val="FFFFFF"/>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nvGrpSpPr>
              <p:cNvPr id="16390" name="Group 6"/>
              <p:cNvGrpSpPr>
                <a:grpSpLocks/>
              </p:cNvGrpSpPr>
              <p:nvPr/>
            </p:nvGrpSpPr>
            <p:grpSpPr bwMode="auto">
              <a:xfrm>
                <a:off x="1104" y="672"/>
                <a:ext cx="1488" cy="528"/>
                <a:chOff x="1104" y="672"/>
                <a:chExt cx="1488" cy="528"/>
              </a:xfrm>
            </p:grpSpPr>
            <p:sp>
              <p:nvSpPr>
                <p:cNvPr id="16391" name="Rectangle 7"/>
                <p:cNvSpPr>
                  <a:spLocks noChangeArrowheads="1"/>
                </p:cNvSpPr>
                <p:nvPr/>
              </p:nvSpPr>
              <p:spPr bwMode="auto">
                <a:xfrm>
                  <a:off x="1104" y="912"/>
                  <a:ext cx="864" cy="2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392" name="Line 8"/>
                <p:cNvSpPr>
                  <a:spLocks noChangeShapeType="1"/>
                </p:cNvSpPr>
                <p:nvPr/>
              </p:nvSpPr>
              <p:spPr bwMode="auto">
                <a:xfrm flipV="1">
                  <a:off x="1104"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3" name="Line 9"/>
                <p:cNvSpPr>
                  <a:spLocks noChangeShapeType="1"/>
                </p:cNvSpPr>
                <p:nvPr/>
              </p:nvSpPr>
              <p:spPr bwMode="auto">
                <a:xfrm flipV="1">
                  <a:off x="1968"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4" name="Line 10"/>
                <p:cNvSpPr>
                  <a:spLocks noChangeShapeType="1"/>
                </p:cNvSpPr>
                <p:nvPr/>
              </p:nvSpPr>
              <p:spPr bwMode="auto">
                <a:xfrm flipV="1">
                  <a:off x="1968" y="960"/>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5" name="Line 11"/>
                <p:cNvSpPr>
                  <a:spLocks noChangeShapeType="1"/>
                </p:cNvSpPr>
                <p:nvPr/>
              </p:nvSpPr>
              <p:spPr bwMode="auto">
                <a:xfrm>
                  <a:off x="1728" y="672"/>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96" name="Line 12"/>
                <p:cNvSpPr>
                  <a:spLocks noChangeShapeType="1"/>
                </p:cNvSpPr>
                <p:nvPr/>
              </p:nvSpPr>
              <p:spPr bwMode="auto">
                <a:xfrm>
                  <a:off x="2592" y="67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16426" name="Group 42"/>
            <p:cNvGrpSpPr>
              <a:grpSpLocks/>
            </p:cNvGrpSpPr>
            <p:nvPr/>
          </p:nvGrpSpPr>
          <p:grpSpPr bwMode="auto">
            <a:xfrm>
              <a:off x="3744" y="576"/>
              <a:ext cx="1488" cy="528"/>
              <a:chOff x="3264" y="576"/>
              <a:chExt cx="1488" cy="528"/>
            </a:xfrm>
          </p:grpSpPr>
          <p:grpSp>
            <p:nvGrpSpPr>
              <p:cNvPr id="16397" name="Group 13"/>
              <p:cNvGrpSpPr>
                <a:grpSpLocks/>
              </p:cNvGrpSpPr>
              <p:nvPr/>
            </p:nvGrpSpPr>
            <p:grpSpPr bwMode="auto">
              <a:xfrm>
                <a:off x="3264" y="576"/>
                <a:ext cx="1488" cy="528"/>
                <a:chOff x="1104" y="672"/>
                <a:chExt cx="1488" cy="528"/>
              </a:xfrm>
            </p:grpSpPr>
            <p:sp>
              <p:nvSpPr>
                <p:cNvPr id="16398" name="Freeform 14" descr="20%"/>
                <p:cNvSpPr>
                  <a:spLocks/>
                </p:cNvSpPr>
                <p:nvPr/>
              </p:nvSpPr>
              <p:spPr bwMode="auto">
                <a:xfrm>
                  <a:off x="1104" y="672"/>
                  <a:ext cx="1488" cy="528"/>
                </a:xfrm>
                <a:custGeom>
                  <a:avLst/>
                  <a:gdLst>
                    <a:gd name="T0" fmla="*/ 0 w 1488"/>
                    <a:gd name="T1" fmla="*/ 240 h 528"/>
                    <a:gd name="T2" fmla="*/ 0 w 1488"/>
                    <a:gd name="T3" fmla="*/ 528 h 528"/>
                    <a:gd name="T4" fmla="*/ 864 w 1488"/>
                    <a:gd name="T5" fmla="*/ 528 h 528"/>
                    <a:gd name="T6" fmla="*/ 1488 w 1488"/>
                    <a:gd name="T7" fmla="*/ 288 h 528"/>
                    <a:gd name="T8" fmla="*/ 1488 w 1488"/>
                    <a:gd name="T9" fmla="*/ 0 h 528"/>
                    <a:gd name="T10" fmla="*/ 624 w 1488"/>
                    <a:gd name="T11" fmla="*/ 0 h 528"/>
                    <a:gd name="T12" fmla="*/ 0 w 1488"/>
                    <a:gd name="T13" fmla="*/ 240 h 528"/>
                  </a:gdLst>
                  <a:ahLst/>
                  <a:cxnLst>
                    <a:cxn ang="0">
                      <a:pos x="T0" y="T1"/>
                    </a:cxn>
                    <a:cxn ang="0">
                      <a:pos x="T2" y="T3"/>
                    </a:cxn>
                    <a:cxn ang="0">
                      <a:pos x="T4" y="T5"/>
                    </a:cxn>
                    <a:cxn ang="0">
                      <a:pos x="T6" y="T7"/>
                    </a:cxn>
                    <a:cxn ang="0">
                      <a:pos x="T8" y="T9"/>
                    </a:cxn>
                    <a:cxn ang="0">
                      <a:pos x="T10" y="T11"/>
                    </a:cxn>
                    <a:cxn ang="0">
                      <a:pos x="T12" y="T13"/>
                    </a:cxn>
                  </a:cxnLst>
                  <a:rect l="0" t="0" r="r" b="b"/>
                  <a:pathLst>
                    <a:path w="1488" h="528">
                      <a:moveTo>
                        <a:pt x="0" y="240"/>
                      </a:moveTo>
                      <a:lnTo>
                        <a:pt x="0" y="528"/>
                      </a:lnTo>
                      <a:lnTo>
                        <a:pt x="864" y="528"/>
                      </a:lnTo>
                      <a:lnTo>
                        <a:pt x="1488" y="288"/>
                      </a:lnTo>
                      <a:lnTo>
                        <a:pt x="1488" y="0"/>
                      </a:lnTo>
                      <a:lnTo>
                        <a:pt x="624" y="0"/>
                      </a:lnTo>
                      <a:lnTo>
                        <a:pt x="0" y="240"/>
                      </a:lnTo>
                      <a:close/>
                    </a:path>
                  </a:pathLst>
                </a:custGeom>
                <a:pattFill prst="pct20">
                  <a:fgClr>
                    <a:schemeClr val="tx1"/>
                  </a:fgClr>
                  <a:bgClr>
                    <a:srgbClr val="FFFFFF"/>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grpSp>
              <p:nvGrpSpPr>
                <p:cNvPr id="16399" name="Group 15"/>
                <p:cNvGrpSpPr>
                  <a:grpSpLocks/>
                </p:cNvGrpSpPr>
                <p:nvPr/>
              </p:nvGrpSpPr>
              <p:grpSpPr bwMode="auto">
                <a:xfrm>
                  <a:off x="1104" y="672"/>
                  <a:ext cx="1488" cy="528"/>
                  <a:chOff x="1104" y="672"/>
                  <a:chExt cx="1488" cy="528"/>
                </a:xfrm>
              </p:grpSpPr>
              <p:sp>
                <p:nvSpPr>
                  <p:cNvPr id="16400" name="Rectangle 16"/>
                  <p:cNvSpPr>
                    <a:spLocks noChangeArrowheads="1"/>
                  </p:cNvSpPr>
                  <p:nvPr/>
                </p:nvSpPr>
                <p:spPr bwMode="auto">
                  <a:xfrm>
                    <a:off x="1104" y="912"/>
                    <a:ext cx="864" cy="2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401" name="Line 17"/>
                  <p:cNvSpPr>
                    <a:spLocks noChangeShapeType="1"/>
                  </p:cNvSpPr>
                  <p:nvPr/>
                </p:nvSpPr>
                <p:spPr bwMode="auto">
                  <a:xfrm flipV="1">
                    <a:off x="1104"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02" name="Line 18"/>
                  <p:cNvSpPr>
                    <a:spLocks noChangeShapeType="1"/>
                  </p:cNvSpPr>
                  <p:nvPr/>
                </p:nvSpPr>
                <p:spPr bwMode="auto">
                  <a:xfrm flipV="1">
                    <a:off x="1968" y="672"/>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03" name="Line 19"/>
                  <p:cNvSpPr>
                    <a:spLocks noChangeShapeType="1"/>
                  </p:cNvSpPr>
                  <p:nvPr/>
                </p:nvSpPr>
                <p:spPr bwMode="auto">
                  <a:xfrm flipV="1">
                    <a:off x="1968" y="960"/>
                    <a:ext cx="624"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04" name="Line 20"/>
                  <p:cNvSpPr>
                    <a:spLocks noChangeShapeType="1"/>
                  </p:cNvSpPr>
                  <p:nvPr/>
                </p:nvSpPr>
                <p:spPr bwMode="auto">
                  <a:xfrm>
                    <a:off x="1728" y="672"/>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05" name="Line 21"/>
                  <p:cNvSpPr>
                    <a:spLocks noChangeShapeType="1"/>
                  </p:cNvSpPr>
                  <p:nvPr/>
                </p:nvSpPr>
                <p:spPr bwMode="auto">
                  <a:xfrm>
                    <a:off x="2592" y="67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6407" name="Freeform 23"/>
              <p:cNvSpPr>
                <a:spLocks/>
              </p:cNvSpPr>
              <p:nvPr/>
            </p:nvSpPr>
            <p:spPr bwMode="auto">
              <a:xfrm>
                <a:off x="3413" y="983"/>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08" name="Freeform 24"/>
              <p:cNvSpPr>
                <a:spLocks/>
              </p:cNvSpPr>
              <p:nvPr/>
            </p:nvSpPr>
            <p:spPr bwMode="auto">
              <a:xfrm>
                <a:off x="3509" y="1079"/>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09" name="Freeform 25"/>
              <p:cNvSpPr>
                <a:spLocks/>
              </p:cNvSpPr>
              <p:nvPr/>
            </p:nvSpPr>
            <p:spPr bwMode="auto">
              <a:xfrm>
                <a:off x="3600"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0" name="Freeform 26"/>
              <p:cNvSpPr>
                <a:spLocks/>
              </p:cNvSpPr>
              <p:nvPr/>
            </p:nvSpPr>
            <p:spPr bwMode="auto">
              <a:xfrm>
                <a:off x="3840" y="1008"/>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1" name="Freeform 27"/>
              <p:cNvSpPr>
                <a:spLocks/>
              </p:cNvSpPr>
              <p:nvPr/>
            </p:nvSpPr>
            <p:spPr bwMode="auto">
              <a:xfrm>
                <a:off x="3984" y="67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2" name="Freeform 28"/>
              <p:cNvSpPr>
                <a:spLocks/>
              </p:cNvSpPr>
              <p:nvPr/>
            </p:nvSpPr>
            <p:spPr bwMode="auto">
              <a:xfrm>
                <a:off x="4512" y="864"/>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3" name="Freeform 29"/>
              <p:cNvSpPr>
                <a:spLocks/>
              </p:cNvSpPr>
              <p:nvPr/>
            </p:nvSpPr>
            <p:spPr bwMode="auto">
              <a:xfrm>
                <a:off x="3984" y="96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4" name="Freeform 30"/>
              <p:cNvSpPr>
                <a:spLocks/>
              </p:cNvSpPr>
              <p:nvPr/>
            </p:nvSpPr>
            <p:spPr bwMode="auto">
              <a:xfrm>
                <a:off x="4224"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5" name="Freeform 31"/>
              <p:cNvSpPr>
                <a:spLocks/>
              </p:cNvSpPr>
              <p:nvPr/>
            </p:nvSpPr>
            <p:spPr bwMode="auto">
              <a:xfrm>
                <a:off x="4320"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6" name="Freeform 32"/>
              <p:cNvSpPr>
                <a:spLocks/>
              </p:cNvSpPr>
              <p:nvPr/>
            </p:nvSpPr>
            <p:spPr bwMode="auto">
              <a:xfrm>
                <a:off x="4656"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7" name="Freeform 33"/>
              <p:cNvSpPr>
                <a:spLocks/>
              </p:cNvSpPr>
              <p:nvPr/>
            </p:nvSpPr>
            <p:spPr bwMode="auto">
              <a:xfrm>
                <a:off x="3792" y="67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8" name="Freeform 34"/>
              <p:cNvSpPr>
                <a:spLocks/>
              </p:cNvSpPr>
              <p:nvPr/>
            </p:nvSpPr>
            <p:spPr bwMode="auto">
              <a:xfrm>
                <a:off x="3744" y="96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19" name="Freeform 35"/>
              <p:cNvSpPr>
                <a:spLocks/>
              </p:cNvSpPr>
              <p:nvPr/>
            </p:nvSpPr>
            <p:spPr bwMode="auto">
              <a:xfrm>
                <a:off x="3888" y="864"/>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20" name="Freeform 36"/>
              <p:cNvSpPr>
                <a:spLocks/>
              </p:cNvSpPr>
              <p:nvPr/>
            </p:nvSpPr>
            <p:spPr bwMode="auto">
              <a:xfrm>
                <a:off x="3648"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21" name="Freeform 37"/>
              <p:cNvSpPr>
                <a:spLocks/>
              </p:cNvSpPr>
              <p:nvPr/>
            </p:nvSpPr>
            <p:spPr bwMode="auto">
              <a:xfrm>
                <a:off x="4416" y="768"/>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22" name="Freeform 38"/>
              <p:cNvSpPr>
                <a:spLocks/>
              </p:cNvSpPr>
              <p:nvPr/>
            </p:nvSpPr>
            <p:spPr bwMode="auto">
              <a:xfrm>
                <a:off x="3408"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23" name="Freeform 39"/>
              <p:cNvSpPr>
                <a:spLocks/>
              </p:cNvSpPr>
              <p:nvPr/>
            </p:nvSpPr>
            <p:spPr bwMode="auto">
              <a:xfrm>
                <a:off x="4272" y="576"/>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24" name="Freeform 40"/>
              <p:cNvSpPr>
                <a:spLocks/>
              </p:cNvSpPr>
              <p:nvPr/>
            </p:nvSpPr>
            <p:spPr bwMode="auto">
              <a:xfrm>
                <a:off x="4080" y="720"/>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sp>
            <p:nvSpPr>
              <p:cNvPr id="16425" name="Freeform 41"/>
              <p:cNvSpPr>
                <a:spLocks/>
              </p:cNvSpPr>
              <p:nvPr/>
            </p:nvSpPr>
            <p:spPr bwMode="auto">
              <a:xfrm>
                <a:off x="4224" y="912"/>
                <a:ext cx="16" cy="15"/>
              </a:xfrm>
              <a:custGeom>
                <a:avLst/>
                <a:gdLst>
                  <a:gd name="T0" fmla="*/ 0 w 16"/>
                  <a:gd name="T1" fmla="*/ 15 h 15"/>
                  <a:gd name="T2" fmla="*/ 16 w 16"/>
                  <a:gd name="T3" fmla="*/ 0 h 15"/>
                  <a:gd name="T4" fmla="*/ 0 w 16"/>
                  <a:gd name="T5" fmla="*/ 15 h 15"/>
                </a:gdLst>
                <a:ahLst/>
                <a:cxnLst>
                  <a:cxn ang="0">
                    <a:pos x="T0" y="T1"/>
                  </a:cxn>
                  <a:cxn ang="0">
                    <a:pos x="T2" y="T3"/>
                  </a:cxn>
                  <a:cxn ang="0">
                    <a:pos x="T4" y="T5"/>
                  </a:cxn>
                </a:cxnLst>
                <a:rect l="0" t="0" r="r" b="b"/>
                <a:pathLst>
                  <a:path w="16" h="15">
                    <a:moveTo>
                      <a:pt x="0" y="15"/>
                    </a:moveTo>
                    <a:cubicBezTo>
                      <a:pt x="5" y="10"/>
                      <a:pt x="16" y="0"/>
                      <a:pt x="16" y="0"/>
                    </a:cubicBezTo>
                    <a:cubicBezTo>
                      <a:pt x="16" y="0"/>
                      <a:pt x="5" y="10"/>
                      <a:pt x="0" y="15"/>
                    </a:cubicBezTo>
                    <a:close/>
                  </a:path>
                </a:pathLst>
              </a:custGeom>
              <a:solidFill>
                <a:srgbClr val="0000FF"/>
              </a:solidFill>
              <a:ln w="9525">
                <a:solidFill>
                  <a:srgbClr val="0000FF"/>
                </a:solidFill>
                <a:round/>
                <a:headEnd/>
                <a:tailEnd/>
              </a:ln>
            </p:spPr>
            <p:txBody>
              <a:bodyPr wrap="none" anchor="ctr"/>
              <a:lstStyle/>
              <a:p>
                <a:endParaRPr lang="en-US"/>
              </a:p>
            </p:txBody>
          </p:sp>
        </p:grpSp>
        <p:sp>
          <p:nvSpPr>
            <p:cNvPr id="16428" name="Rectangle 44"/>
            <p:cNvSpPr>
              <a:spLocks noChangeArrowheads="1"/>
            </p:cNvSpPr>
            <p:nvPr/>
          </p:nvSpPr>
          <p:spPr bwMode="auto">
            <a:xfrm>
              <a:off x="4368" y="288"/>
              <a:ext cx="841"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moist air</a:t>
              </a:r>
            </a:p>
          </p:txBody>
        </p:sp>
        <p:sp>
          <p:nvSpPr>
            <p:cNvPr id="16429" name="Rectangle 45"/>
            <p:cNvSpPr>
              <a:spLocks noChangeArrowheads="1"/>
            </p:cNvSpPr>
            <p:nvPr/>
          </p:nvSpPr>
          <p:spPr bwMode="auto">
            <a:xfrm>
              <a:off x="2016" y="432"/>
              <a:ext cx="1498" cy="1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b="1" u="sng"/>
                <a:t>same for both</a:t>
              </a:r>
              <a:endParaRPr lang="en-US"/>
            </a:p>
            <a:p>
              <a:r>
                <a:rPr lang="en-US"/>
                <a:t>T = temperature</a:t>
              </a:r>
            </a:p>
            <a:p>
              <a:r>
                <a:rPr lang="en-US"/>
                <a:t>P = pressure</a:t>
              </a:r>
            </a:p>
            <a:p>
              <a:r>
                <a:rPr lang="en-US"/>
                <a:t>V = volume</a:t>
              </a:r>
            </a:p>
            <a:p>
              <a:r>
                <a:rPr lang="en-US"/>
                <a:t>N = # molecules</a:t>
              </a:r>
            </a:p>
          </p:txBody>
        </p:sp>
        <p:sp>
          <p:nvSpPr>
            <p:cNvPr id="16432" name="Rectangle 48"/>
            <p:cNvSpPr>
              <a:spLocks noChangeArrowheads="1"/>
            </p:cNvSpPr>
            <p:nvPr/>
          </p:nvSpPr>
          <p:spPr bwMode="auto">
            <a:xfrm>
              <a:off x="323" y="1245"/>
              <a:ext cx="683"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 = P</a:t>
              </a:r>
              <a:r>
                <a:rPr lang="en-US" baseline="-25000"/>
                <a:t>D</a:t>
              </a:r>
              <a:endParaRPr lang="en-US"/>
            </a:p>
          </p:txBody>
        </p:sp>
        <p:sp>
          <p:nvSpPr>
            <p:cNvPr id="16433" name="Rectangle 49"/>
            <p:cNvSpPr>
              <a:spLocks noChangeArrowheads="1"/>
            </p:cNvSpPr>
            <p:nvPr/>
          </p:nvSpPr>
          <p:spPr bwMode="auto">
            <a:xfrm>
              <a:off x="3957" y="1154"/>
              <a:ext cx="902" cy="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 = P</a:t>
              </a:r>
              <a:r>
                <a:rPr lang="en-US" baseline="-25000"/>
                <a:t>D</a:t>
              </a:r>
              <a:r>
                <a:rPr lang="en-US"/>
                <a:t>+e</a:t>
              </a:r>
            </a:p>
          </p:txBody>
        </p:sp>
        <p:sp>
          <p:nvSpPr>
            <p:cNvPr id="16436" name="Rectangle 52"/>
            <p:cNvSpPr>
              <a:spLocks noChangeArrowheads="1"/>
            </p:cNvSpPr>
            <p:nvPr/>
          </p:nvSpPr>
          <p:spPr bwMode="auto">
            <a:xfrm>
              <a:off x="240" y="1536"/>
              <a:ext cx="897" cy="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t>Total pressure=</a:t>
              </a:r>
            </a:p>
            <a:p>
              <a:r>
                <a:rPr lang="en-US" sz="1400"/>
                <a:t>partial pressure</a:t>
              </a:r>
            </a:p>
            <a:p>
              <a:r>
                <a:rPr lang="en-US" sz="1400"/>
                <a:t>due to dry air.</a:t>
              </a:r>
            </a:p>
          </p:txBody>
        </p:sp>
        <p:sp>
          <p:nvSpPr>
            <p:cNvPr id="16437" name="Rectangle 53"/>
            <p:cNvSpPr>
              <a:spLocks noChangeArrowheads="1"/>
            </p:cNvSpPr>
            <p:nvPr/>
          </p:nvSpPr>
          <p:spPr bwMode="auto">
            <a:xfrm>
              <a:off x="3936" y="1440"/>
              <a:ext cx="1514" cy="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t>Total pressure=</a:t>
              </a:r>
            </a:p>
            <a:p>
              <a:r>
                <a:rPr lang="en-US" sz="1400"/>
                <a:t>partial pressure</a:t>
              </a:r>
            </a:p>
            <a:p>
              <a:r>
                <a:rPr lang="en-US" sz="1400"/>
                <a:t>due to dry air + water vapor.</a:t>
              </a:r>
            </a:p>
          </p:txBody>
        </p:sp>
        <p:sp>
          <p:nvSpPr>
            <p:cNvPr id="16438" name="Rectangle 54"/>
            <p:cNvSpPr>
              <a:spLocks noChangeArrowheads="1"/>
            </p:cNvSpPr>
            <p:nvPr/>
          </p:nvSpPr>
          <p:spPr bwMode="auto">
            <a:xfrm>
              <a:off x="720" y="1925"/>
              <a:ext cx="3914" cy="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3200">
                  <a:latin typeface="Symbol" charset="0"/>
                  <a:sym typeface="Symbol" charset="0"/>
                </a:rPr>
                <a:t></a:t>
              </a:r>
              <a:r>
                <a:rPr lang="en-US" sz="3200" baseline="-25000"/>
                <a:t>dry air</a:t>
              </a:r>
              <a:r>
                <a:rPr lang="en-US" baseline="-25000"/>
                <a:t> </a:t>
              </a:r>
              <a:r>
                <a:rPr lang="en-US"/>
                <a:t>                     &gt;                        </a:t>
              </a:r>
              <a:r>
                <a:rPr lang="en-US">
                  <a:latin typeface="Symbol" charset="0"/>
                  <a:sym typeface="Symbol" charset="0"/>
                </a:rPr>
                <a:t></a:t>
              </a:r>
              <a:r>
                <a:rPr lang="en-US" baseline="-25000"/>
                <a:t>moist air</a:t>
              </a:r>
              <a:r>
                <a:rPr lang="en-US"/>
                <a:t> </a:t>
              </a:r>
            </a:p>
          </p:txBody>
        </p:sp>
      </p:grpSp>
      <p:sp>
        <p:nvSpPr>
          <p:cNvPr id="16441" name="Rectangle 57"/>
          <p:cNvSpPr>
            <a:spLocks noChangeArrowheads="1"/>
          </p:cNvSpPr>
          <p:nvPr/>
        </p:nvSpPr>
        <p:spPr bwMode="auto">
          <a:xfrm>
            <a:off x="0" y="3657600"/>
            <a:ext cx="8991600" cy="301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b="1">
                <a:solidFill>
                  <a:srgbClr val="0000FF"/>
                </a:solidFill>
              </a:rPr>
              <a:t>TWEAK</a:t>
            </a:r>
            <a:r>
              <a:rPr lang="en-US"/>
              <a:t> …  </a:t>
            </a:r>
          </a:p>
          <a:p>
            <a:r>
              <a:rPr lang="en-US"/>
              <a:t>Raise the temperature of the dry air on the left to lower its density so that it is the same as the density of the moist air on the right.  We have to let some of the molecules out of the box. </a:t>
            </a:r>
          </a:p>
          <a:p>
            <a:endParaRPr lang="en-US"/>
          </a:p>
          <a:p>
            <a:r>
              <a:rPr lang="en-US">
                <a:solidFill>
                  <a:srgbClr val="FF0000"/>
                </a:solidFill>
              </a:rPr>
              <a:t>This raised temperature is the virtual temperature by definition.  It is a useful construct because the I.G.L. for dry or moist air is written     P </a:t>
            </a:r>
            <a:r>
              <a:rPr lang="en-US">
                <a:solidFill>
                  <a:srgbClr val="FF0000"/>
                </a:solidFill>
                <a:latin typeface="Symbol" charset="0"/>
                <a:sym typeface="Symbol" charset="0"/>
              </a:rPr>
              <a:t></a:t>
            </a:r>
            <a:r>
              <a:rPr lang="en-US">
                <a:solidFill>
                  <a:srgbClr val="FF0000"/>
                </a:solidFill>
              </a:rPr>
              <a:t> = R</a:t>
            </a:r>
            <a:r>
              <a:rPr lang="en-US" baseline="-25000">
                <a:solidFill>
                  <a:srgbClr val="FF0000"/>
                </a:solidFill>
              </a:rPr>
              <a:t>D</a:t>
            </a:r>
            <a:r>
              <a:rPr lang="en-US">
                <a:solidFill>
                  <a:srgbClr val="FF0000"/>
                </a:solidFill>
              </a:rPr>
              <a:t> T</a:t>
            </a:r>
            <a:r>
              <a:rPr lang="en-US" baseline="-25000">
                <a:solidFill>
                  <a:srgbClr val="FF0000"/>
                </a:solidFill>
              </a:rPr>
              <a:t>v</a:t>
            </a:r>
            <a:r>
              <a:rPr lang="en-US">
                <a:solidFill>
                  <a:srgbClr val="FF0000"/>
                </a:solidFill>
              </a:rPr>
              <a:t> .</a:t>
            </a:r>
            <a:endParaRPr lang="en-US"/>
          </a:p>
        </p:txBody>
      </p:sp>
      <p:sp>
        <p:nvSpPr>
          <p:cNvPr id="16444" name="Rectangle 60"/>
          <p:cNvSpPr>
            <a:spLocks noChangeArrowheads="1"/>
          </p:cNvSpPr>
          <p:nvPr/>
        </p:nvSpPr>
        <p:spPr bwMode="auto">
          <a:xfrm>
            <a:off x="3505200" y="3581400"/>
            <a:ext cx="128111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t>P</a:t>
            </a:r>
            <a:r>
              <a:rPr lang="en-US">
                <a:latin typeface="Symbol" charset="0"/>
                <a:sym typeface="Symbol" charset="0"/>
              </a:rPr>
              <a:t></a:t>
            </a:r>
            <a:r>
              <a:rPr lang="en-US"/>
              <a:t>RT</a:t>
            </a:r>
            <a:endParaRPr lang="en-US">
              <a:latin typeface="Symbol" charset="0"/>
              <a:sym typeface="Symbo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30191</TotalTime>
  <Words>1023</Words>
  <Application>Microsoft Macintosh PowerPoint</Application>
  <PresentationFormat>On-screen Show (4:3)</PresentationFormat>
  <Paragraphs>197</Paragraphs>
  <Slides>46</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ＭＳ Ｐゴシック</vt:lpstr>
      <vt:lpstr>Symbol</vt:lpstr>
      <vt:lpstr>Blank Presentation</vt:lpstr>
      <vt:lpstr>Atmospheric Thermodynamics</vt:lpstr>
      <vt:lpstr>Equation of State for an Ideal Gas: Air</vt:lpstr>
      <vt:lpstr>Various Equivalent Forms of the I.G.L.</vt:lpstr>
      <vt:lpstr>Partial Pressure and Ideal Gas Mixtures</vt:lpstr>
      <vt:lpstr>Applications of Dalton’s Law of Partial Pressures…</vt:lpstr>
      <vt:lpstr>Applications of Dalton’s Law of Partial Pressures…</vt:lpstr>
      <vt:lpstr>Kinetic Theory of Pressure (Wikipedia…)</vt:lpstr>
      <vt:lpstr>Special Case: Partial Pressure of Water Vapor, e </vt:lpstr>
      <vt:lpstr>Virtual Temperature Tv.</vt:lpstr>
      <vt:lpstr>Virtual Temperature Tv Calculation.</vt:lpstr>
      <vt:lpstr>Virtual Temperature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Measurement Uncertainty</vt:lpstr>
      <vt:lpstr>Measurement Precision and Accuracy</vt:lpstr>
      <vt:lpstr>Measurement and Uncertainty</vt:lpstr>
      <vt:lpstr>Measurement Precision and Accuracy</vt:lpstr>
      <vt:lpstr>Uncertainty in a Function of Several Variables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William Arnott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Arnott</dc:creator>
  <cp:lastModifiedBy>William Arnott</cp:lastModifiedBy>
  <cp:revision>125</cp:revision>
  <dcterms:created xsi:type="dcterms:W3CDTF">2010-09-09T03:56:11Z</dcterms:created>
  <dcterms:modified xsi:type="dcterms:W3CDTF">2016-02-09T05:36:37Z</dcterms:modified>
</cp:coreProperties>
</file>