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9" r:id="rId3"/>
    <p:sldId id="259" r:id="rId4"/>
    <p:sldId id="261" r:id="rId5"/>
    <p:sldId id="265" r:id="rId6"/>
    <p:sldId id="267" r:id="rId7"/>
    <p:sldId id="268" r:id="rId8"/>
    <p:sldId id="266" r:id="rId9"/>
    <p:sldId id="260" r:id="rId10"/>
    <p:sldId id="257" r:id="rId11"/>
    <p:sldId id="262" r:id="rId12"/>
    <p:sldId id="263" r:id="rId13"/>
    <p:sldId id="264" r:id="rId14"/>
    <p:sldId id="25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0" d="100"/>
          <a:sy n="140" d="100"/>
        </p:scale>
        <p:origin x="-1448" y="-4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BF2F6D-55D0-5345-959E-9AD1D01D6C8D}"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111488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F2F6D-55D0-5345-959E-9AD1D01D6C8D}"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31233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F2F6D-55D0-5345-959E-9AD1D01D6C8D}"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378041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F2F6D-55D0-5345-959E-9AD1D01D6C8D}"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86572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F2F6D-55D0-5345-959E-9AD1D01D6C8D}" type="datetimeFigureOut">
              <a:rPr lang="en-US" smtClean="0"/>
              <a:t>5/9/14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190140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F2F6D-55D0-5345-959E-9AD1D01D6C8D}"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33802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F2F6D-55D0-5345-959E-9AD1D01D6C8D}" type="datetimeFigureOut">
              <a:rPr lang="en-US" smtClean="0"/>
              <a:t>5/9/14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162225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F2F6D-55D0-5345-959E-9AD1D01D6C8D}" type="datetimeFigureOut">
              <a:rPr lang="en-US" smtClean="0"/>
              <a:t>5/9/14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57706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F2F6D-55D0-5345-959E-9AD1D01D6C8D}" type="datetimeFigureOut">
              <a:rPr lang="en-US" smtClean="0"/>
              <a:t>5/9/14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202799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F2F6D-55D0-5345-959E-9AD1D01D6C8D}"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392931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F2F6D-55D0-5345-959E-9AD1D01D6C8D}" type="datetimeFigureOut">
              <a:rPr lang="en-US" smtClean="0"/>
              <a:t>5/9/14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E6D9C-42F8-3940-BE92-5FA50CD0E127}" type="slidenum">
              <a:rPr lang="en-US" smtClean="0"/>
              <a:t>‹#›</a:t>
            </a:fld>
            <a:endParaRPr lang="en-US"/>
          </a:p>
        </p:txBody>
      </p:sp>
    </p:spTree>
    <p:extLst>
      <p:ext uri="{BB962C8B-B14F-4D97-AF65-F5344CB8AC3E}">
        <p14:creationId xmlns:p14="http://schemas.microsoft.com/office/powerpoint/2010/main" val="15694604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F2F6D-55D0-5345-959E-9AD1D01D6C8D}" type="datetimeFigureOut">
              <a:rPr lang="en-US" smtClean="0"/>
              <a:t>5/9/14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E6D9C-42F8-3940-BE92-5FA50CD0E127}" type="slidenum">
              <a:rPr lang="en-US" smtClean="0"/>
              <a:t>‹#›</a:t>
            </a:fld>
            <a:endParaRPr lang="en-US"/>
          </a:p>
        </p:txBody>
      </p:sp>
    </p:spTree>
    <p:extLst>
      <p:ext uri="{BB962C8B-B14F-4D97-AF65-F5344CB8AC3E}">
        <p14:creationId xmlns:p14="http://schemas.microsoft.com/office/powerpoint/2010/main" val="1185824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8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572000" cy="3429000"/>
          </a:xfrm>
          <a:prstGeom prst="rect">
            <a:avLst/>
          </a:prstGeom>
        </p:spPr>
      </p:pic>
      <p:pic>
        <p:nvPicPr>
          <p:cNvPr id="5" name="Picture 4" descr="IMG_181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3429000"/>
          </a:xfrm>
          <a:prstGeom prst="rect">
            <a:avLst/>
          </a:prstGeom>
        </p:spPr>
      </p:pic>
      <p:sp>
        <p:nvSpPr>
          <p:cNvPr id="2" name="Title 1"/>
          <p:cNvSpPr>
            <a:spLocks noGrp="1"/>
          </p:cNvSpPr>
          <p:nvPr>
            <p:ph type="title"/>
          </p:nvPr>
        </p:nvSpPr>
        <p:spPr>
          <a:xfrm>
            <a:off x="0" y="-9072"/>
            <a:ext cx="4390571" cy="1143000"/>
          </a:xfrm>
        </p:spPr>
        <p:txBody>
          <a:bodyPr>
            <a:normAutofit fontScale="90000"/>
          </a:bodyPr>
          <a:lstStyle/>
          <a:p>
            <a:r>
              <a:rPr lang="en-US" sz="2800" dirty="0" smtClean="0">
                <a:solidFill>
                  <a:schemeClr val="bg1"/>
                </a:solidFill>
              </a:rPr>
              <a:t>1 May 2014</a:t>
            </a:r>
            <a:br>
              <a:rPr lang="en-US" sz="2800" dirty="0" smtClean="0">
                <a:solidFill>
                  <a:schemeClr val="bg1"/>
                </a:solidFill>
              </a:rPr>
            </a:br>
            <a:r>
              <a:rPr lang="en-US" sz="2800" dirty="0" smtClean="0">
                <a:solidFill>
                  <a:schemeClr val="bg1"/>
                </a:solidFill>
              </a:rPr>
              <a:t>Atmospheric Instrumentation </a:t>
            </a:r>
            <a:br>
              <a:rPr lang="en-US" sz="2800" dirty="0" smtClean="0">
                <a:solidFill>
                  <a:schemeClr val="bg1"/>
                </a:solidFill>
              </a:rPr>
            </a:br>
            <a:r>
              <a:rPr lang="en-US" sz="2800" dirty="0" smtClean="0">
                <a:solidFill>
                  <a:schemeClr val="bg1"/>
                </a:solidFill>
              </a:rPr>
              <a:t>Tethered Balloon Experiment</a:t>
            </a:r>
            <a:endParaRPr lang="en-US" sz="2800" dirty="0">
              <a:solidFill>
                <a:schemeClr val="bg1"/>
              </a:solidFill>
            </a:endParaRPr>
          </a:p>
        </p:txBody>
      </p:sp>
      <p:sp>
        <p:nvSpPr>
          <p:cNvPr id="6" name="TextBox 5"/>
          <p:cNvSpPr txBox="1"/>
          <p:nvPr/>
        </p:nvSpPr>
        <p:spPr>
          <a:xfrm>
            <a:off x="4717144" y="2973614"/>
            <a:ext cx="1061108" cy="369332"/>
          </a:xfrm>
          <a:prstGeom prst="rect">
            <a:avLst/>
          </a:prstGeom>
          <a:noFill/>
        </p:spPr>
        <p:txBody>
          <a:bodyPr wrap="none" rtlCol="0">
            <a:spAutoFit/>
          </a:bodyPr>
          <a:lstStyle/>
          <a:p>
            <a:r>
              <a:rPr lang="en-US" dirty="0" smtClean="0">
                <a:solidFill>
                  <a:srgbClr val="FFFF00"/>
                </a:solidFill>
              </a:rPr>
              <a:t>5:08 a.m.</a:t>
            </a:r>
            <a:endParaRPr lang="en-US" dirty="0">
              <a:solidFill>
                <a:srgbClr val="FFFF00"/>
              </a:solidFill>
            </a:endParaRPr>
          </a:p>
        </p:txBody>
      </p:sp>
      <p:sp>
        <p:nvSpPr>
          <p:cNvPr id="7" name="TextBox 6"/>
          <p:cNvSpPr txBox="1"/>
          <p:nvPr/>
        </p:nvSpPr>
        <p:spPr>
          <a:xfrm>
            <a:off x="54180" y="2973614"/>
            <a:ext cx="1061108" cy="369332"/>
          </a:xfrm>
          <a:prstGeom prst="rect">
            <a:avLst/>
          </a:prstGeom>
          <a:noFill/>
        </p:spPr>
        <p:txBody>
          <a:bodyPr wrap="none" rtlCol="0">
            <a:spAutoFit/>
          </a:bodyPr>
          <a:lstStyle/>
          <a:p>
            <a:r>
              <a:rPr lang="en-US" dirty="0" smtClean="0">
                <a:solidFill>
                  <a:srgbClr val="FFFF00"/>
                </a:solidFill>
              </a:rPr>
              <a:t>4:39 a.m.</a:t>
            </a:r>
            <a:endParaRPr lang="en-US" dirty="0">
              <a:solidFill>
                <a:srgbClr val="FFFF00"/>
              </a:solidFill>
            </a:endParaRPr>
          </a:p>
        </p:txBody>
      </p:sp>
      <p:pic>
        <p:nvPicPr>
          <p:cNvPr id="8" name="Picture 7" descr="IMG_181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429000"/>
            <a:ext cx="4572000" cy="3429000"/>
          </a:xfrm>
          <a:prstGeom prst="rect">
            <a:avLst/>
          </a:prstGeom>
        </p:spPr>
      </p:pic>
      <p:sp>
        <p:nvSpPr>
          <p:cNvPr id="9" name="TextBox 8"/>
          <p:cNvSpPr txBox="1"/>
          <p:nvPr/>
        </p:nvSpPr>
        <p:spPr>
          <a:xfrm>
            <a:off x="54180" y="3507013"/>
            <a:ext cx="1061108" cy="369332"/>
          </a:xfrm>
          <a:prstGeom prst="rect">
            <a:avLst/>
          </a:prstGeom>
          <a:noFill/>
        </p:spPr>
        <p:txBody>
          <a:bodyPr wrap="none" rtlCol="0">
            <a:spAutoFit/>
          </a:bodyPr>
          <a:lstStyle/>
          <a:p>
            <a:r>
              <a:rPr lang="en-US" dirty="0" smtClean="0">
                <a:solidFill>
                  <a:srgbClr val="FFFF00"/>
                </a:solidFill>
              </a:rPr>
              <a:t>5:41 a.m.</a:t>
            </a:r>
            <a:endParaRPr lang="en-US" dirty="0">
              <a:solidFill>
                <a:srgbClr val="FFFF00"/>
              </a:solidFill>
            </a:endParaRPr>
          </a:p>
        </p:txBody>
      </p:sp>
      <p:pic>
        <p:nvPicPr>
          <p:cNvPr id="10" name="Picture 9" descr="IMG_181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429000"/>
            <a:ext cx="4572000" cy="3429000"/>
          </a:xfrm>
          <a:prstGeom prst="rect">
            <a:avLst/>
          </a:prstGeom>
        </p:spPr>
      </p:pic>
      <p:sp>
        <p:nvSpPr>
          <p:cNvPr id="11" name="TextBox 10"/>
          <p:cNvSpPr txBox="1"/>
          <p:nvPr/>
        </p:nvSpPr>
        <p:spPr>
          <a:xfrm>
            <a:off x="4717144" y="3510640"/>
            <a:ext cx="1061108" cy="369332"/>
          </a:xfrm>
          <a:prstGeom prst="rect">
            <a:avLst/>
          </a:prstGeom>
          <a:noFill/>
        </p:spPr>
        <p:txBody>
          <a:bodyPr wrap="none" rtlCol="0">
            <a:spAutoFit/>
          </a:bodyPr>
          <a:lstStyle/>
          <a:p>
            <a:r>
              <a:rPr lang="en-US" dirty="0" smtClean="0">
                <a:solidFill>
                  <a:srgbClr val="FFFF00"/>
                </a:solidFill>
              </a:rPr>
              <a:t>6:34 a.m.</a:t>
            </a:r>
            <a:endParaRPr lang="en-US" dirty="0">
              <a:solidFill>
                <a:srgbClr val="FFFF00"/>
              </a:solidFill>
            </a:endParaRPr>
          </a:p>
        </p:txBody>
      </p:sp>
    </p:spTree>
    <p:extLst>
      <p:ext uri="{BB962C8B-B14F-4D97-AF65-F5344CB8AC3E}">
        <p14:creationId xmlns:p14="http://schemas.microsoft.com/office/powerpoint/2010/main" val="4591894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67"/>
            <a:ext cx="9144000" cy="1143000"/>
          </a:xfrm>
        </p:spPr>
        <p:txBody>
          <a:bodyPr>
            <a:normAutofit/>
          </a:bodyPr>
          <a:lstStyle/>
          <a:p>
            <a:r>
              <a:rPr lang="en-US" sz="2800" dirty="0" smtClean="0"/>
              <a:t>Narayan’s Detailed FTIR Spectra: </a:t>
            </a:r>
            <a:br>
              <a:rPr lang="en-US" sz="2800" dirty="0" smtClean="0"/>
            </a:br>
            <a:r>
              <a:rPr lang="en-US" sz="2800" dirty="0" smtClean="0"/>
              <a:t>Inversion develops much from 4:30 to 6:00 am</a:t>
            </a:r>
            <a:endParaRPr lang="en-US" sz="2800" dirty="0"/>
          </a:p>
        </p:txBody>
      </p:sp>
      <p:pic>
        <p:nvPicPr>
          <p:cNvPr id="4" name="Picture 3"/>
          <p:cNvPicPr>
            <a:picLocks noChangeAspect="1"/>
          </p:cNvPicPr>
          <p:nvPr/>
        </p:nvPicPr>
        <p:blipFill>
          <a:blip r:embed="rId2"/>
          <a:stretch>
            <a:fillRect/>
          </a:stretch>
        </p:blipFill>
        <p:spPr>
          <a:xfrm>
            <a:off x="266700" y="1003300"/>
            <a:ext cx="8597900" cy="5854700"/>
          </a:xfrm>
          <a:prstGeom prst="rect">
            <a:avLst/>
          </a:prstGeom>
        </p:spPr>
      </p:pic>
    </p:spTree>
    <p:extLst>
      <p:ext uri="{BB962C8B-B14F-4D97-AF65-F5344CB8AC3E}">
        <p14:creationId xmlns:p14="http://schemas.microsoft.com/office/powerpoint/2010/main" val="1978844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t>Ultrasonic Anemometer Vertical Velocity: Interesting Spikes near 7:15 and 7:45 a.m.</a:t>
            </a:r>
            <a:endParaRPr lang="en-US" sz="2800" b="1" dirty="0"/>
          </a:p>
        </p:txBody>
      </p:sp>
      <p:pic>
        <p:nvPicPr>
          <p:cNvPr id="4" name="Picture 3"/>
          <p:cNvPicPr>
            <a:picLocks noChangeAspect="1"/>
          </p:cNvPicPr>
          <p:nvPr/>
        </p:nvPicPr>
        <p:blipFill>
          <a:blip r:embed="rId2"/>
          <a:stretch>
            <a:fillRect/>
          </a:stretch>
        </p:blipFill>
        <p:spPr>
          <a:xfrm>
            <a:off x="279400" y="1028700"/>
            <a:ext cx="8572500" cy="5829300"/>
          </a:xfrm>
          <a:prstGeom prst="rect">
            <a:avLst/>
          </a:prstGeom>
        </p:spPr>
      </p:pic>
      <p:sp>
        <p:nvSpPr>
          <p:cNvPr id="5" name="TextBox 4"/>
          <p:cNvSpPr txBox="1"/>
          <p:nvPr/>
        </p:nvSpPr>
        <p:spPr>
          <a:xfrm>
            <a:off x="6359071" y="4490357"/>
            <a:ext cx="1367908" cy="369332"/>
          </a:xfrm>
          <a:prstGeom prst="rect">
            <a:avLst/>
          </a:prstGeom>
          <a:noFill/>
        </p:spPr>
        <p:txBody>
          <a:bodyPr wrap="none" rtlCol="0">
            <a:spAutoFit/>
          </a:bodyPr>
          <a:lstStyle/>
          <a:p>
            <a:r>
              <a:rPr lang="en-US" b="1" dirty="0" smtClean="0">
                <a:solidFill>
                  <a:srgbClr val="000090"/>
                </a:solidFill>
              </a:rPr>
              <a:t>Interesting!!</a:t>
            </a:r>
            <a:endParaRPr lang="en-US" b="1" dirty="0">
              <a:solidFill>
                <a:srgbClr val="000090"/>
              </a:solidFill>
            </a:endParaRPr>
          </a:p>
        </p:txBody>
      </p:sp>
    </p:spTree>
    <p:extLst>
      <p:ext uri="{BB962C8B-B14F-4D97-AF65-F5344CB8AC3E}">
        <p14:creationId xmlns:p14="http://schemas.microsoft.com/office/powerpoint/2010/main" val="2609843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Last Flight Balloon Data: Rapid ascent, long loiter, slow descent to the surface</a:t>
            </a:r>
            <a:endParaRPr lang="en-US" dirty="0"/>
          </a:p>
        </p:txBody>
      </p:sp>
      <p:pic>
        <p:nvPicPr>
          <p:cNvPr id="4" name="Picture 3"/>
          <p:cNvPicPr>
            <a:picLocks noChangeAspect="1"/>
          </p:cNvPicPr>
          <p:nvPr/>
        </p:nvPicPr>
        <p:blipFill>
          <a:blip r:embed="rId2"/>
          <a:stretch>
            <a:fillRect/>
          </a:stretch>
        </p:blipFill>
        <p:spPr>
          <a:xfrm>
            <a:off x="279400" y="1028700"/>
            <a:ext cx="8572500" cy="5829300"/>
          </a:xfrm>
          <a:prstGeom prst="rect">
            <a:avLst/>
          </a:prstGeom>
        </p:spPr>
      </p:pic>
      <p:sp>
        <p:nvSpPr>
          <p:cNvPr id="8" name="TextBox 7"/>
          <p:cNvSpPr txBox="1"/>
          <p:nvPr/>
        </p:nvSpPr>
        <p:spPr>
          <a:xfrm>
            <a:off x="2512786" y="4397046"/>
            <a:ext cx="2787617" cy="369332"/>
          </a:xfrm>
          <a:prstGeom prst="rect">
            <a:avLst/>
          </a:prstGeom>
          <a:noFill/>
        </p:spPr>
        <p:txBody>
          <a:bodyPr wrap="none" rtlCol="0">
            <a:spAutoFit/>
          </a:bodyPr>
          <a:lstStyle/>
          <a:p>
            <a:r>
              <a:rPr lang="en-US" dirty="0" smtClean="0"/>
              <a:t>dry layer aloft and inversion </a:t>
            </a:r>
            <a:endParaRPr lang="en-US" dirty="0"/>
          </a:p>
        </p:txBody>
      </p:sp>
      <p:cxnSp>
        <p:nvCxnSpPr>
          <p:cNvPr id="10" name="Straight Arrow Connector 9"/>
          <p:cNvCxnSpPr/>
          <p:nvPr/>
        </p:nvCxnSpPr>
        <p:spPr>
          <a:xfrm>
            <a:off x="2766786" y="4766378"/>
            <a:ext cx="462643" cy="721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213429" y="2476500"/>
            <a:ext cx="2331357" cy="1986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559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Last Flight Balloon Data: Rapid ascent, long loiter, slow descent to the surface. CO2 data.</a:t>
            </a:r>
            <a:endParaRPr lang="en-US" sz="3600" dirty="0"/>
          </a:p>
        </p:txBody>
      </p:sp>
      <p:pic>
        <p:nvPicPr>
          <p:cNvPr id="3" name="Picture 2"/>
          <p:cNvPicPr>
            <a:picLocks noChangeAspect="1"/>
          </p:cNvPicPr>
          <p:nvPr/>
        </p:nvPicPr>
        <p:blipFill>
          <a:blip r:embed="rId2"/>
          <a:stretch>
            <a:fillRect/>
          </a:stretch>
        </p:blipFill>
        <p:spPr>
          <a:xfrm>
            <a:off x="361043" y="1028700"/>
            <a:ext cx="8572500" cy="5829300"/>
          </a:xfrm>
          <a:prstGeom prst="rect">
            <a:avLst/>
          </a:prstGeom>
        </p:spPr>
      </p:pic>
      <p:sp>
        <p:nvSpPr>
          <p:cNvPr id="5" name="TextBox 4"/>
          <p:cNvSpPr txBox="1"/>
          <p:nvPr/>
        </p:nvSpPr>
        <p:spPr>
          <a:xfrm>
            <a:off x="5309171" y="6334780"/>
            <a:ext cx="3834829" cy="523220"/>
          </a:xfrm>
          <a:prstGeom prst="rect">
            <a:avLst/>
          </a:prstGeom>
          <a:noFill/>
        </p:spPr>
        <p:txBody>
          <a:bodyPr wrap="none" rtlCol="0">
            <a:spAutoFit/>
          </a:bodyPr>
          <a:lstStyle/>
          <a:p>
            <a:r>
              <a:rPr lang="en-US" sz="2800" b="1" dirty="0" smtClean="0">
                <a:solidFill>
                  <a:srgbClr val="FF0000"/>
                </a:solidFill>
              </a:rPr>
              <a:t>WOW! What’s going on?</a:t>
            </a:r>
            <a:endParaRPr lang="en-US" sz="2800" b="1" dirty="0">
              <a:solidFill>
                <a:srgbClr val="FF0000"/>
              </a:solidFill>
            </a:endParaRPr>
          </a:p>
        </p:txBody>
      </p:sp>
    </p:spTree>
    <p:extLst>
      <p:ext uri="{BB962C8B-B14F-4D97-AF65-F5344CB8AC3E}">
        <p14:creationId xmlns:p14="http://schemas.microsoft.com/office/powerpoint/2010/main" val="22388686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05643" y="2504143"/>
            <a:ext cx="5878286" cy="4002793"/>
          </a:xfrm>
          <a:prstGeom prst="rect">
            <a:avLst/>
          </a:prstGeom>
          <a:ln>
            <a:noFill/>
          </a:ln>
        </p:spPr>
      </p:pic>
      <p:sp>
        <p:nvSpPr>
          <p:cNvPr id="7" name="Rectangle 6"/>
          <p:cNvSpPr/>
          <p:nvPr/>
        </p:nvSpPr>
        <p:spPr>
          <a:xfrm>
            <a:off x="0" y="18144"/>
            <a:ext cx="9062357" cy="2585323"/>
          </a:xfrm>
          <a:prstGeom prst="rect">
            <a:avLst/>
          </a:prstGeom>
        </p:spPr>
        <p:txBody>
          <a:bodyPr wrap="square">
            <a:spAutoFit/>
          </a:bodyPr>
          <a:lstStyle/>
          <a:p>
            <a:r>
              <a:rPr lang="en-US" dirty="0"/>
              <a:t>T</a:t>
            </a:r>
            <a:r>
              <a:rPr lang="en-US" dirty="0" smtClean="0"/>
              <a:t>he Solar Semi-diurnal pressure wave produces a minimum pressure and a maximum pressure twice a day; minimums occur about three hours before sunrise and a few hours before sunset; </a:t>
            </a:r>
            <a:r>
              <a:rPr lang="en-US" b="1" dirty="0" smtClean="0"/>
              <a:t>maximums occur a few hours after sunrise </a:t>
            </a:r>
            <a:r>
              <a:rPr lang="en-US" dirty="0" smtClean="0"/>
              <a:t>and a few hours after sunset. As the Sun heats the atmosphere, (particularly the upper parts of the atmosphere, where ozone and water vapor are very effective at absorbing energy), and the Earth rotates, the mass of air is redistributed on the Earth. The heated, expanded atmosphere literally pushes air ahead of the rising Sun in a bi-modal wave, causing peaks and valleys of pressure, and resulting in a slightly decreased pressure a few hours before sunrise; the decrease in pressure can translate to a slightly decreased air temperature.  </a:t>
            </a:r>
            <a:endParaRPr lang="en-US" dirty="0"/>
          </a:p>
        </p:txBody>
      </p:sp>
      <p:sp>
        <p:nvSpPr>
          <p:cNvPr id="8" name="Rectangle 7"/>
          <p:cNvSpPr/>
          <p:nvPr/>
        </p:nvSpPr>
        <p:spPr>
          <a:xfrm>
            <a:off x="0" y="6488668"/>
            <a:ext cx="9144000" cy="369332"/>
          </a:xfrm>
          <a:prstGeom prst="rect">
            <a:avLst/>
          </a:prstGeom>
        </p:spPr>
        <p:txBody>
          <a:bodyPr wrap="square">
            <a:spAutoFit/>
          </a:bodyPr>
          <a:lstStyle/>
          <a:p>
            <a:r>
              <a:rPr lang="en-US" dirty="0" smtClean="0"/>
              <a:t>http://</a:t>
            </a:r>
            <a:r>
              <a:rPr lang="en-US" dirty="0" err="1" smtClean="0"/>
              <a:t>www.newton.dep.anl.gov</a:t>
            </a:r>
            <a:r>
              <a:rPr lang="en-US" dirty="0" smtClean="0"/>
              <a:t>/</a:t>
            </a:r>
            <a:r>
              <a:rPr lang="en-US" dirty="0" err="1" smtClean="0"/>
              <a:t>askasci</a:t>
            </a:r>
            <a:r>
              <a:rPr lang="en-US" dirty="0" smtClean="0"/>
              <a:t>/wea00/wea00042.htm</a:t>
            </a:r>
            <a:endParaRPr lang="en-US" dirty="0"/>
          </a:p>
        </p:txBody>
      </p:sp>
    </p:spTree>
    <p:extLst>
      <p:ext uri="{BB962C8B-B14F-4D97-AF65-F5344CB8AC3E}">
        <p14:creationId xmlns:p14="http://schemas.microsoft.com/office/powerpoint/2010/main" val="3551711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assOf2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8229600" cy="716643"/>
          </a:xfrm>
        </p:spPr>
        <p:txBody>
          <a:bodyPr>
            <a:normAutofit fontScale="90000"/>
          </a:bodyPr>
          <a:lstStyle/>
          <a:p>
            <a:r>
              <a:rPr lang="en-US" dirty="0" smtClean="0"/>
              <a:t>Class of 2014</a:t>
            </a:r>
            <a:endParaRPr lang="en-US" dirty="0"/>
          </a:p>
        </p:txBody>
      </p:sp>
    </p:spTree>
    <p:extLst>
      <p:ext uri="{BB962C8B-B14F-4D97-AF65-F5344CB8AC3E}">
        <p14:creationId xmlns:p14="http://schemas.microsoft.com/office/powerpoint/2010/main" val="335600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ardSiz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02278" cy="6858000"/>
          </a:xfrm>
          <a:prstGeom prst="rect">
            <a:avLst/>
          </a:prstGeom>
        </p:spPr>
      </p:pic>
      <p:sp>
        <p:nvSpPr>
          <p:cNvPr id="2" name="Title 1"/>
          <p:cNvSpPr>
            <a:spLocks noGrp="1"/>
          </p:cNvSpPr>
          <p:nvPr>
            <p:ph type="title"/>
          </p:nvPr>
        </p:nvSpPr>
        <p:spPr>
          <a:xfrm>
            <a:off x="6102278" y="0"/>
            <a:ext cx="3086935" cy="879929"/>
          </a:xfrm>
        </p:spPr>
        <p:txBody>
          <a:bodyPr>
            <a:normAutofit fontScale="90000"/>
          </a:bodyPr>
          <a:lstStyle/>
          <a:p>
            <a:r>
              <a:rPr lang="en-US" sz="2800" dirty="0" smtClean="0"/>
              <a:t>Atmospheric Sounding Package</a:t>
            </a:r>
            <a:endParaRPr lang="en-US" sz="2800" dirty="0"/>
          </a:p>
        </p:txBody>
      </p:sp>
      <p:sp>
        <p:nvSpPr>
          <p:cNvPr id="6" name="TextBox 5"/>
          <p:cNvSpPr txBox="1"/>
          <p:nvPr/>
        </p:nvSpPr>
        <p:spPr>
          <a:xfrm>
            <a:off x="190501" y="4322661"/>
            <a:ext cx="1724526" cy="369332"/>
          </a:xfrm>
          <a:prstGeom prst="rect">
            <a:avLst/>
          </a:prstGeom>
          <a:noFill/>
        </p:spPr>
        <p:txBody>
          <a:bodyPr wrap="none" rtlCol="0">
            <a:spAutoFit/>
          </a:bodyPr>
          <a:lstStyle/>
          <a:p>
            <a:r>
              <a:rPr lang="en-US" dirty="0" err="1" smtClean="0">
                <a:solidFill>
                  <a:srgbClr val="FFFF00"/>
                </a:solidFill>
              </a:rPr>
              <a:t>Telaire</a:t>
            </a:r>
            <a:r>
              <a:rPr lang="en-US" dirty="0" smtClean="0">
                <a:solidFill>
                  <a:srgbClr val="FFFF00"/>
                </a:solidFill>
              </a:rPr>
              <a:t> 6004 CO</a:t>
            </a:r>
            <a:r>
              <a:rPr lang="en-US" baseline="-25000" dirty="0" smtClean="0">
                <a:solidFill>
                  <a:srgbClr val="FFFF00"/>
                </a:solidFill>
              </a:rPr>
              <a:t>2</a:t>
            </a:r>
            <a:endParaRPr lang="en-US" baseline="-25000" dirty="0">
              <a:solidFill>
                <a:srgbClr val="FFFF00"/>
              </a:solidFill>
            </a:endParaRPr>
          </a:p>
        </p:txBody>
      </p:sp>
      <p:sp>
        <p:nvSpPr>
          <p:cNvPr id="7" name="TextBox 6"/>
          <p:cNvSpPr txBox="1"/>
          <p:nvPr/>
        </p:nvSpPr>
        <p:spPr>
          <a:xfrm>
            <a:off x="4345215" y="1487714"/>
            <a:ext cx="1475434" cy="369332"/>
          </a:xfrm>
          <a:prstGeom prst="rect">
            <a:avLst/>
          </a:prstGeom>
          <a:noFill/>
        </p:spPr>
        <p:txBody>
          <a:bodyPr wrap="none" rtlCol="0">
            <a:spAutoFit/>
          </a:bodyPr>
          <a:lstStyle/>
          <a:p>
            <a:r>
              <a:rPr lang="en-US" dirty="0" smtClean="0">
                <a:solidFill>
                  <a:srgbClr val="FFFF00"/>
                </a:solidFill>
              </a:rPr>
              <a:t>micro SD card</a:t>
            </a:r>
            <a:endParaRPr lang="en-US" dirty="0">
              <a:solidFill>
                <a:srgbClr val="FFFF00"/>
              </a:solidFill>
            </a:endParaRPr>
          </a:p>
        </p:txBody>
      </p:sp>
      <p:sp>
        <p:nvSpPr>
          <p:cNvPr id="8" name="TextBox 7"/>
          <p:cNvSpPr txBox="1"/>
          <p:nvPr/>
        </p:nvSpPr>
        <p:spPr>
          <a:xfrm>
            <a:off x="3304235" y="2637971"/>
            <a:ext cx="2661944" cy="369332"/>
          </a:xfrm>
          <a:prstGeom prst="rect">
            <a:avLst/>
          </a:prstGeom>
          <a:noFill/>
        </p:spPr>
        <p:txBody>
          <a:bodyPr wrap="none" rtlCol="0">
            <a:spAutoFit/>
          </a:bodyPr>
          <a:lstStyle/>
          <a:p>
            <a:r>
              <a:rPr lang="en-US" dirty="0" smtClean="0">
                <a:solidFill>
                  <a:srgbClr val="FFFF00"/>
                </a:solidFill>
              </a:rPr>
              <a:t>Teensy 3.1 microcontroller</a:t>
            </a:r>
            <a:endParaRPr lang="en-US" dirty="0">
              <a:solidFill>
                <a:srgbClr val="FFFF00"/>
              </a:solidFill>
            </a:endParaRPr>
          </a:p>
        </p:txBody>
      </p:sp>
      <p:sp>
        <p:nvSpPr>
          <p:cNvPr id="9" name="TextBox 8"/>
          <p:cNvSpPr txBox="1"/>
          <p:nvPr/>
        </p:nvSpPr>
        <p:spPr>
          <a:xfrm>
            <a:off x="1088575" y="0"/>
            <a:ext cx="2984974" cy="369332"/>
          </a:xfrm>
          <a:prstGeom prst="rect">
            <a:avLst/>
          </a:prstGeom>
          <a:noFill/>
        </p:spPr>
        <p:txBody>
          <a:bodyPr wrap="none" rtlCol="0">
            <a:spAutoFit/>
          </a:bodyPr>
          <a:lstStyle/>
          <a:p>
            <a:r>
              <a:rPr lang="en-US" dirty="0" err="1" smtClean="0">
                <a:solidFill>
                  <a:srgbClr val="FFFF00"/>
                </a:solidFill>
              </a:rPr>
              <a:t>Freescale</a:t>
            </a:r>
            <a:r>
              <a:rPr lang="en-US" dirty="0" smtClean="0">
                <a:solidFill>
                  <a:srgbClr val="FFFF00"/>
                </a:solidFill>
              </a:rPr>
              <a:t> pressure transducer</a:t>
            </a:r>
            <a:endParaRPr lang="en-US" dirty="0">
              <a:solidFill>
                <a:srgbClr val="FFFF00"/>
              </a:solidFill>
            </a:endParaRPr>
          </a:p>
        </p:txBody>
      </p:sp>
      <p:sp>
        <p:nvSpPr>
          <p:cNvPr id="10" name="TextBox 9"/>
          <p:cNvSpPr txBox="1"/>
          <p:nvPr/>
        </p:nvSpPr>
        <p:spPr>
          <a:xfrm>
            <a:off x="695829" y="879929"/>
            <a:ext cx="2608406" cy="369332"/>
          </a:xfrm>
          <a:prstGeom prst="rect">
            <a:avLst/>
          </a:prstGeom>
          <a:noFill/>
        </p:spPr>
        <p:txBody>
          <a:bodyPr wrap="none" rtlCol="0">
            <a:spAutoFit/>
          </a:bodyPr>
          <a:lstStyle/>
          <a:p>
            <a:r>
              <a:rPr lang="en-US" dirty="0" err="1" smtClean="0">
                <a:solidFill>
                  <a:srgbClr val="FFFF00"/>
                </a:solidFill>
              </a:rPr>
              <a:t>Chronodot</a:t>
            </a:r>
            <a:r>
              <a:rPr lang="en-US" dirty="0" smtClean="0">
                <a:solidFill>
                  <a:srgbClr val="FFFF00"/>
                </a:solidFill>
              </a:rPr>
              <a:t> real time clock</a:t>
            </a:r>
            <a:endParaRPr lang="en-US" dirty="0">
              <a:solidFill>
                <a:srgbClr val="FFFF00"/>
              </a:solidFill>
            </a:endParaRPr>
          </a:p>
        </p:txBody>
      </p:sp>
      <p:sp>
        <p:nvSpPr>
          <p:cNvPr id="11" name="TextBox 10"/>
          <p:cNvSpPr txBox="1"/>
          <p:nvPr/>
        </p:nvSpPr>
        <p:spPr>
          <a:xfrm>
            <a:off x="99787" y="1389742"/>
            <a:ext cx="2745125" cy="369332"/>
          </a:xfrm>
          <a:prstGeom prst="rect">
            <a:avLst/>
          </a:prstGeom>
          <a:noFill/>
        </p:spPr>
        <p:txBody>
          <a:bodyPr wrap="none" rtlCol="0">
            <a:spAutoFit/>
          </a:bodyPr>
          <a:lstStyle/>
          <a:p>
            <a:r>
              <a:rPr lang="en-US" dirty="0" smtClean="0">
                <a:solidFill>
                  <a:srgbClr val="FFFF00"/>
                </a:solidFill>
              </a:rPr>
              <a:t>SHT75 temperature and RH</a:t>
            </a:r>
            <a:endParaRPr lang="en-US" dirty="0">
              <a:solidFill>
                <a:srgbClr val="FFFF00"/>
              </a:solidFill>
            </a:endParaRPr>
          </a:p>
        </p:txBody>
      </p:sp>
      <p:sp>
        <p:nvSpPr>
          <p:cNvPr id="12" name="TextBox 11"/>
          <p:cNvSpPr txBox="1"/>
          <p:nvPr/>
        </p:nvSpPr>
        <p:spPr>
          <a:xfrm>
            <a:off x="6195786" y="907143"/>
            <a:ext cx="2874067" cy="5909311"/>
          </a:xfrm>
          <a:prstGeom prst="rect">
            <a:avLst/>
          </a:prstGeom>
          <a:noFill/>
        </p:spPr>
        <p:txBody>
          <a:bodyPr wrap="none" rtlCol="0">
            <a:spAutoFit/>
          </a:bodyPr>
          <a:lstStyle/>
          <a:p>
            <a:r>
              <a:rPr lang="en-US" dirty="0"/>
              <a:t>F</a:t>
            </a:r>
            <a:r>
              <a:rPr lang="en-US" dirty="0" smtClean="0"/>
              <a:t>our 36” diameter He filled </a:t>
            </a:r>
            <a:br>
              <a:rPr lang="en-US" dirty="0" smtClean="0"/>
            </a:br>
            <a:r>
              <a:rPr lang="en-US" dirty="0" smtClean="0"/>
              <a:t>balloons lofted this package</a:t>
            </a:r>
            <a:br>
              <a:rPr lang="en-US" dirty="0" smtClean="0"/>
            </a:br>
            <a:r>
              <a:rPr lang="en-US" dirty="0" smtClean="0"/>
              <a:t>to about 100 meters above</a:t>
            </a:r>
            <a:br>
              <a:rPr lang="en-US" dirty="0" smtClean="0"/>
            </a:br>
            <a:r>
              <a:rPr lang="en-US" dirty="0" smtClean="0"/>
              <a:t>ground level.</a:t>
            </a:r>
          </a:p>
          <a:p>
            <a:endParaRPr lang="en-US" dirty="0"/>
          </a:p>
          <a:p>
            <a:r>
              <a:rPr lang="en-US" b="1" dirty="0" smtClean="0"/>
              <a:t>Purpose:</a:t>
            </a:r>
          </a:p>
          <a:p>
            <a:pPr marL="342900" indent="-342900">
              <a:buAutoNum type="arabicPeriod"/>
            </a:pPr>
            <a:r>
              <a:rPr lang="en-US" dirty="0" smtClean="0"/>
              <a:t>Study inversion breakup.</a:t>
            </a:r>
          </a:p>
          <a:p>
            <a:pPr marL="342900" indent="-342900">
              <a:buAutoNum type="arabicPeriod"/>
            </a:pPr>
            <a:r>
              <a:rPr lang="en-US" dirty="0" smtClean="0"/>
              <a:t>Provide in situ data for </a:t>
            </a:r>
            <a:br>
              <a:rPr lang="en-US" dirty="0" smtClean="0"/>
            </a:br>
            <a:r>
              <a:rPr lang="en-US" dirty="0" smtClean="0"/>
              <a:t>FTIR retrieval algorithm</a:t>
            </a:r>
            <a:br>
              <a:rPr lang="en-US" dirty="0" smtClean="0"/>
            </a:br>
            <a:r>
              <a:rPr lang="en-US" dirty="0" smtClean="0"/>
              <a:t>development.</a:t>
            </a:r>
          </a:p>
          <a:p>
            <a:pPr marL="342900" indent="-342900">
              <a:buAutoNum type="arabicPeriod"/>
            </a:pPr>
            <a:r>
              <a:rPr lang="en-US" dirty="0" smtClean="0"/>
              <a:t>Proof of concept.</a:t>
            </a:r>
          </a:p>
          <a:p>
            <a:endParaRPr lang="en-US" dirty="0"/>
          </a:p>
          <a:p>
            <a:r>
              <a:rPr lang="en-US" dirty="0" smtClean="0"/>
              <a:t>The boards were assembled</a:t>
            </a:r>
            <a:br>
              <a:rPr lang="en-US" dirty="0" smtClean="0"/>
            </a:br>
            <a:r>
              <a:rPr lang="en-US" dirty="0" smtClean="0"/>
              <a:t>by students after bread </a:t>
            </a:r>
          </a:p>
          <a:p>
            <a:r>
              <a:rPr lang="en-US" dirty="0" smtClean="0"/>
              <a:t>boarding up the design. </a:t>
            </a:r>
          </a:p>
          <a:p>
            <a:endParaRPr lang="en-US" dirty="0"/>
          </a:p>
          <a:p>
            <a:r>
              <a:rPr lang="en-US" dirty="0" smtClean="0"/>
              <a:t>CO2 and pressure were</a:t>
            </a:r>
            <a:br>
              <a:rPr lang="en-US" dirty="0" smtClean="0"/>
            </a:br>
            <a:r>
              <a:rPr lang="en-US" dirty="0" smtClean="0"/>
              <a:t>from analog inputs. All other</a:t>
            </a:r>
            <a:br>
              <a:rPr lang="en-US" dirty="0" smtClean="0"/>
            </a:br>
            <a:r>
              <a:rPr lang="en-US" dirty="0" smtClean="0"/>
              <a:t>sensors were digital. </a:t>
            </a:r>
            <a:r>
              <a:rPr lang="en-US" dirty="0" smtClean="0"/>
              <a:t>CO2 is </a:t>
            </a:r>
            <a:br>
              <a:rPr lang="en-US" dirty="0" smtClean="0"/>
            </a:br>
            <a:r>
              <a:rPr lang="en-US" dirty="0" err="1" smtClean="0"/>
              <a:t>uncalibrated</a:t>
            </a:r>
            <a:r>
              <a:rPr lang="en-US" dirty="0" smtClean="0"/>
              <a:t> in this data set,</a:t>
            </a:r>
            <a:br>
              <a:rPr lang="en-US" dirty="0" smtClean="0"/>
            </a:br>
            <a:r>
              <a:rPr lang="en-US" dirty="0" smtClean="0"/>
              <a:t>but relatively relevant.</a:t>
            </a:r>
            <a:endParaRPr lang="en-US" dirty="0"/>
          </a:p>
        </p:txBody>
      </p:sp>
    </p:spTree>
    <p:extLst>
      <p:ext uri="{BB962C8B-B14F-4D97-AF65-F5344CB8AC3E}">
        <p14:creationId xmlns:p14="http://schemas.microsoft.com/office/powerpoint/2010/main" val="2720684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50112.72489.skewt.par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1" y="914400"/>
            <a:ext cx="7429500" cy="5943600"/>
          </a:xfrm>
          <a:prstGeom prst="rect">
            <a:avLst/>
          </a:prstGeom>
        </p:spPr>
      </p:pic>
      <p:sp>
        <p:nvSpPr>
          <p:cNvPr id="2" name="Title 1"/>
          <p:cNvSpPr>
            <a:spLocks noGrp="1"/>
          </p:cNvSpPr>
          <p:nvPr>
            <p:ph type="title"/>
          </p:nvPr>
        </p:nvSpPr>
        <p:spPr>
          <a:xfrm>
            <a:off x="0" y="20638"/>
            <a:ext cx="9144000" cy="705076"/>
          </a:xfrm>
        </p:spPr>
        <p:txBody>
          <a:bodyPr>
            <a:normAutofit fontScale="90000"/>
          </a:bodyPr>
          <a:lstStyle/>
          <a:p>
            <a:r>
              <a:rPr lang="en-US" sz="3600" b="1" dirty="0" smtClean="0"/>
              <a:t>4 a.m. Sounding: Mild </a:t>
            </a:r>
            <a:r>
              <a:rPr lang="en-US" sz="3600" b="1" dirty="0"/>
              <a:t>T</a:t>
            </a:r>
            <a:r>
              <a:rPr lang="en-US" sz="3600" b="1" dirty="0" smtClean="0"/>
              <a:t>emperature Inversion</a:t>
            </a:r>
            <a:br>
              <a:rPr lang="en-US" sz="3600" b="1" dirty="0" smtClean="0"/>
            </a:br>
            <a:r>
              <a:rPr lang="en-US" sz="3600" b="1" dirty="0" smtClean="0"/>
              <a:t>Dry morning</a:t>
            </a:r>
            <a:endParaRPr lang="en-US" sz="3600" b="1" dirty="0"/>
          </a:p>
        </p:txBody>
      </p:sp>
    </p:spTree>
    <p:extLst>
      <p:ext uri="{BB962C8B-B14F-4D97-AF65-F5344CB8AC3E}">
        <p14:creationId xmlns:p14="http://schemas.microsoft.com/office/powerpoint/2010/main" val="38163957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eratur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0" y="3190875"/>
            <a:ext cx="4889500" cy="3667125"/>
          </a:xfrm>
          <a:prstGeom prst="rect">
            <a:avLst/>
          </a:prstGeom>
        </p:spPr>
      </p:pic>
      <p:sp>
        <p:nvSpPr>
          <p:cNvPr id="2" name="Title 1"/>
          <p:cNvSpPr>
            <a:spLocks noGrp="1"/>
          </p:cNvSpPr>
          <p:nvPr>
            <p:ph type="title"/>
          </p:nvPr>
        </p:nvSpPr>
        <p:spPr>
          <a:xfrm>
            <a:off x="556986" y="0"/>
            <a:ext cx="8229600" cy="625929"/>
          </a:xfrm>
        </p:spPr>
        <p:txBody>
          <a:bodyPr>
            <a:normAutofit fontScale="90000"/>
          </a:bodyPr>
          <a:lstStyle/>
          <a:p>
            <a:r>
              <a:rPr lang="en-US" dirty="0" smtClean="0"/>
              <a:t>Temperature and Dew Point Soundings</a:t>
            </a:r>
            <a:endParaRPr lang="en-US" dirty="0"/>
          </a:p>
        </p:txBody>
      </p:sp>
      <p:pic>
        <p:nvPicPr>
          <p:cNvPr id="4" name="Picture 3" descr="Temperat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7443"/>
            <a:ext cx="4653644" cy="3490233"/>
          </a:xfrm>
          <a:prstGeom prst="rect">
            <a:avLst/>
          </a:prstGeom>
        </p:spPr>
      </p:pic>
    </p:spTree>
    <p:extLst>
      <p:ext uri="{BB962C8B-B14F-4D97-AF65-F5344CB8AC3E}">
        <p14:creationId xmlns:p14="http://schemas.microsoft.com/office/powerpoint/2010/main" val="33838247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Humidity Sounding 1</a:t>
            </a:r>
            <a:endParaRPr lang="en-US" dirty="0"/>
          </a:p>
        </p:txBody>
      </p:sp>
      <p:pic>
        <p:nvPicPr>
          <p:cNvPr id="4" name="Picture 3" descr="R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248229"/>
            <a:ext cx="7315200" cy="5486400"/>
          </a:xfrm>
          <a:prstGeom prst="rect">
            <a:avLst/>
          </a:prstGeom>
        </p:spPr>
      </p:pic>
    </p:spTree>
    <p:extLst>
      <p:ext uri="{BB962C8B-B14F-4D97-AF65-F5344CB8AC3E}">
        <p14:creationId xmlns:p14="http://schemas.microsoft.com/office/powerpoint/2010/main" val="18577890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Relative Humidity Sounding 2</a:t>
            </a:r>
            <a:endParaRPr lang="en-US" dirty="0"/>
          </a:p>
        </p:txBody>
      </p:sp>
      <p:pic>
        <p:nvPicPr>
          <p:cNvPr id="3" name="Picture 2" descr="RH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48657"/>
            <a:ext cx="7315200" cy="5486400"/>
          </a:xfrm>
          <a:prstGeom prst="rect">
            <a:avLst/>
          </a:prstGeom>
        </p:spPr>
      </p:pic>
    </p:spTree>
    <p:extLst>
      <p:ext uri="{BB962C8B-B14F-4D97-AF65-F5344CB8AC3E}">
        <p14:creationId xmlns:p14="http://schemas.microsoft.com/office/powerpoint/2010/main" val="409621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858000"/>
          </a:xfrm>
          <a:prstGeom prst="rect">
            <a:avLst/>
          </a:prstGeom>
        </p:spPr>
      </p:pic>
      <p:sp>
        <p:nvSpPr>
          <p:cNvPr id="2" name="Title 1"/>
          <p:cNvSpPr>
            <a:spLocks noGrp="1"/>
          </p:cNvSpPr>
          <p:nvPr>
            <p:ph type="title"/>
          </p:nvPr>
        </p:nvSpPr>
        <p:spPr>
          <a:xfrm>
            <a:off x="457200" y="0"/>
            <a:ext cx="8229600" cy="598714"/>
          </a:xfrm>
        </p:spPr>
        <p:txBody>
          <a:bodyPr>
            <a:normAutofit fontScale="90000"/>
          </a:bodyPr>
          <a:lstStyle/>
          <a:p>
            <a:r>
              <a:rPr lang="en-US" dirty="0" smtClean="0"/>
              <a:t>CO</a:t>
            </a:r>
            <a:r>
              <a:rPr lang="en-US" baseline="-25000" dirty="0" smtClean="0"/>
              <a:t>2</a:t>
            </a:r>
            <a:r>
              <a:rPr lang="en-US" dirty="0" smtClean="0"/>
              <a:t> Sounding: Uncorrected</a:t>
            </a:r>
            <a:endParaRPr lang="en-US" dirty="0"/>
          </a:p>
        </p:txBody>
      </p:sp>
    </p:spTree>
    <p:extLst>
      <p:ext uri="{BB962C8B-B14F-4D97-AF65-F5344CB8AC3E}">
        <p14:creationId xmlns:p14="http://schemas.microsoft.com/office/powerpoint/2010/main" val="272619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Broad View of the FTIR Data</a:t>
            </a:r>
            <a:endParaRPr lang="en-US" dirty="0"/>
          </a:p>
        </p:txBody>
      </p:sp>
      <p:pic>
        <p:nvPicPr>
          <p:cNvPr id="4" name="Picture 3"/>
          <p:cNvPicPr>
            <a:picLocks noChangeAspect="1"/>
          </p:cNvPicPr>
          <p:nvPr/>
        </p:nvPicPr>
        <p:blipFill>
          <a:blip r:embed="rId2"/>
          <a:stretch>
            <a:fillRect/>
          </a:stretch>
        </p:blipFill>
        <p:spPr>
          <a:xfrm>
            <a:off x="266700" y="994229"/>
            <a:ext cx="8597900" cy="5854700"/>
          </a:xfrm>
          <a:prstGeom prst="rect">
            <a:avLst/>
          </a:prstGeom>
        </p:spPr>
      </p:pic>
    </p:spTree>
    <p:extLst>
      <p:ext uri="{BB962C8B-B14F-4D97-AF65-F5344CB8AC3E}">
        <p14:creationId xmlns:p14="http://schemas.microsoft.com/office/powerpoint/2010/main" val="30524804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315</Words>
  <Application>Microsoft Macintosh PowerPoint</Application>
  <PresentationFormat>On-screen Show (4:3)</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1 May 2014 Atmospheric Instrumentation  Tethered Balloon Experiment</vt:lpstr>
      <vt:lpstr>Class of 2014</vt:lpstr>
      <vt:lpstr>Atmospheric Sounding Package</vt:lpstr>
      <vt:lpstr>4 a.m. Sounding: Mild Temperature Inversion Dry morning</vt:lpstr>
      <vt:lpstr>Temperature and Dew Point Soundings</vt:lpstr>
      <vt:lpstr>Relative Humidity Sounding 1</vt:lpstr>
      <vt:lpstr>Relative Humidity Sounding 2</vt:lpstr>
      <vt:lpstr>CO2 Sounding: Uncorrected</vt:lpstr>
      <vt:lpstr>Broad View of the FTIR Data</vt:lpstr>
      <vt:lpstr>Narayan’s Detailed FTIR Spectra:  Inversion develops much from 4:30 to 6:00 am</vt:lpstr>
      <vt:lpstr>Ultrasonic Anemometer Vertical Velocity: Interesting Spikes near 7:15 and 7:45 a.m.</vt:lpstr>
      <vt:lpstr>Last Flight Balloon Data: Rapid ascent, long loiter, slow descent to the surface</vt:lpstr>
      <vt:lpstr>Last Flight Balloon Data: Rapid ascent, long loiter, slow descent to the surface. CO2 data.</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Arnott</dc:creator>
  <cp:lastModifiedBy>W. Patrick Arnott</cp:lastModifiedBy>
  <cp:revision>26</cp:revision>
  <dcterms:created xsi:type="dcterms:W3CDTF">2014-05-07T06:52:33Z</dcterms:created>
  <dcterms:modified xsi:type="dcterms:W3CDTF">2014-05-09T18:08:04Z</dcterms:modified>
</cp:coreProperties>
</file>