
<file path=[Content_Types].xml><?xml version="1.0" encoding="utf-8"?>
<Types xmlns="http://schemas.openxmlformats.org/package/2006/content-types">
  <Default Extension="gif" ContentType="image/gif"/>
  <Default Extension="jpeg" ContentType="image/jpeg"/>
  <Default Extension="jpg" ContentType="image/jpeg"/>
  <Default Extension="mov" ContentType="video/quicktime"/>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1" r:id="rId1"/>
  </p:sldMasterIdLst>
  <p:notesMasterIdLst>
    <p:notesMasterId r:id="rId61"/>
  </p:notesMasterIdLst>
  <p:sldIdLst>
    <p:sldId id="300" r:id="rId2"/>
    <p:sldId id="314" r:id="rId3"/>
    <p:sldId id="315" r:id="rId4"/>
    <p:sldId id="301" r:id="rId5"/>
    <p:sldId id="302" r:id="rId6"/>
    <p:sldId id="303" r:id="rId7"/>
    <p:sldId id="304" r:id="rId8"/>
    <p:sldId id="320" r:id="rId9"/>
    <p:sldId id="256" r:id="rId10"/>
    <p:sldId id="257" r:id="rId11"/>
    <p:sldId id="268" r:id="rId12"/>
    <p:sldId id="258" r:id="rId13"/>
    <p:sldId id="269" r:id="rId14"/>
    <p:sldId id="265" r:id="rId15"/>
    <p:sldId id="305" r:id="rId16"/>
    <p:sldId id="259" r:id="rId17"/>
    <p:sldId id="260" r:id="rId18"/>
    <p:sldId id="271" r:id="rId19"/>
    <p:sldId id="272" r:id="rId20"/>
    <p:sldId id="273" r:id="rId21"/>
    <p:sldId id="274" r:id="rId22"/>
    <p:sldId id="275" r:id="rId23"/>
    <p:sldId id="276" r:id="rId24"/>
    <p:sldId id="261" r:id="rId25"/>
    <p:sldId id="306" r:id="rId26"/>
    <p:sldId id="321" r:id="rId27"/>
    <p:sldId id="323" r:id="rId28"/>
    <p:sldId id="322" r:id="rId29"/>
    <p:sldId id="307" r:id="rId30"/>
    <p:sldId id="309" r:id="rId31"/>
    <p:sldId id="297" r:id="rId32"/>
    <p:sldId id="279" r:id="rId33"/>
    <p:sldId id="262" r:id="rId34"/>
    <p:sldId id="263" r:id="rId35"/>
    <p:sldId id="280" r:id="rId36"/>
    <p:sldId id="281" r:id="rId37"/>
    <p:sldId id="282" r:id="rId38"/>
    <p:sldId id="283" r:id="rId39"/>
    <p:sldId id="284" r:id="rId40"/>
    <p:sldId id="264" r:id="rId41"/>
    <p:sldId id="266" r:id="rId42"/>
    <p:sldId id="287" r:id="rId43"/>
    <p:sldId id="288" r:id="rId44"/>
    <p:sldId id="289" r:id="rId45"/>
    <p:sldId id="290" r:id="rId46"/>
    <p:sldId id="292" r:id="rId47"/>
    <p:sldId id="293" r:id="rId48"/>
    <p:sldId id="294" r:id="rId49"/>
    <p:sldId id="295" r:id="rId50"/>
    <p:sldId id="267" r:id="rId51"/>
    <p:sldId id="298" r:id="rId52"/>
    <p:sldId id="299" r:id="rId53"/>
    <p:sldId id="310" r:id="rId54"/>
    <p:sldId id="316" r:id="rId55"/>
    <p:sldId id="311" r:id="rId56"/>
    <p:sldId id="312" r:id="rId57"/>
    <p:sldId id="313" r:id="rId58"/>
    <p:sldId id="317" r:id="rId59"/>
    <p:sldId id="319" r:id="rId6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197" autoAdjust="0"/>
  </p:normalViewPr>
  <p:slideViewPr>
    <p:cSldViewPr>
      <p:cViewPr varScale="1">
        <p:scale>
          <a:sx n="87" d="100"/>
          <a:sy n="87" d="100"/>
        </p:scale>
        <p:origin x="142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614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4710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615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1BB5A507-F665-47A3-979E-34ED93ECED36}" type="slidenum">
              <a:rPr lang="en-US"/>
              <a:pPr>
                <a:defRPr/>
              </a:pPr>
              <a:t>‹#›</a:t>
            </a:fld>
            <a:endParaRPr lang="en-US"/>
          </a:p>
        </p:txBody>
      </p:sp>
    </p:spTree>
    <p:extLst>
      <p:ext uri="{BB962C8B-B14F-4D97-AF65-F5344CB8AC3E}">
        <p14:creationId xmlns:p14="http://schemas.microsoft.com/office/powerpoint/2010/main" val="70007501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E11030D0-4897-4C14-995A-99F1ECCB6D58}" type="slidenum">
              <a:rPr lang="en-US" smtClean="0"/>
              <a:pPr/>
              <a:t>10</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p:spPr>
        <p:txBody>
          <a:bodyPr/>
          <a:lstStyle/>
          <a:p>
            <a:r>
              <a:rPr lang="en-US">
                <a:solidFill>
                  <a:srgbClr val="009A9A"/>
                </a:solidFill>
              </a:rPr>
              <a:t>FIGURE 11. 6 </a:t>
            </a:r>
            <a:r>
              <a:rPr lang="en-US">
                <a:solidFill>
                  <a:srgbClr val="000000"/>
                </a:solidFill>
              </a:rPr>
              <a:t>Visible satellite image showing the</a:t>
            </a:r>
          </a:p>
          <a:p>
            <a:r>
              <a:rPr lang="en-US">
                <a:solidFill>
                  <a:srgbClr val="000000"/>
                </a:solidFill>
              </a:rPr>
              <a:t>modification of cold continental polar air as it moves</a:t>
            </a:r>
          </a:p>
          <a:p>
            <a:r>
              <a:rPr lang="en-US">
                <a:solidFill>
                  <a:srgbClr val="000000"/>
                </a:solidFill>
              </a:rPr>
              <a:t>over the warmer Gulf of Mexico and the Atlantic</a:t>
            </a:r>
          </a:p>
          <a:p>
            <a:r>
              <a:rPr lang="en-US">
                <a:solidFill>
                  <a:srgbClr val="000000"/>
                </a:solidFill>
              </a:rPr>
              <a:t>Ocean.</a:t>
            </a:r>
          </a:p>
          <a:p>
            <a:endParaRPr lang="en-US">
              <a:latin typeface="Times New Roman" pitchFamily="84" charset="0"/>
            </a:endParaRPr>
          </a:p>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p:spPr>
        <p:txBody>
          <a:bodyPr/>
          <a:lstStyle/>
          <a:p>
            <a:r>
              <a:rPr lang="en-US">
                <a:solidFill>
                  <a:srgbClr val="009A9A"/>
                </a:solidFill>
              </a:rPr>
              <a:t>FIGURE 11. 9 </a:t>
            </a:r>
            <a:r>
              <a:rPr lang="en-US">
                <a:solidFill>
                  <a:srgbClr val="000000"/>
                </a:solidFill>
              </a:rPr>
              <a:t>Winter and early spring surface weather pattern</a:t>
            </a:r>
          </a:p>
          <a:p>
            <a:r>
              <a:rPr lang="en-US">
                <a:solidFill>
                  <a:srgbClr val="000000"/>
                </a:solidFill>
              </a:rPr>
              <a:t>that usually prevails during the invasion of cold, moist mP air into the</a:t>
            </a:r>
          </a:p>
          <a:p>
            <a:r>
              <a:rPr lang="en-US">
                <a:solidFill>
                  <a:srgbClr val="000000"/>
                </a:solidFill>
              </a:rPr>
              <a:t>mid-Atlantic and New England states. (Green-shaded area represents</a:t>
            </a:r>
          </a:p>
          <a:p>
            <a:r>
              <a:rPr lang="en-US">
                <a:solidFill>
                  <a:srgbClr val="000000"/>
                </a:solidFill>
              </a:rPr>
              <a:t>light rain and drizzle; pink-shaded region represents freezing rain and</a:t>
            </a:r>
          </a:p>
          <a:p>
            <a:r>
              <a:rPr lang="en-US">
                <a:solidFill>
                  <a:srgbClr val="000000"/>
                </a:solidFill>
              </a:rPr>
              <a:t>sleet; white-shaded area is experiencing snow.)</a:t>
            </a:r>
          </a:p>
          <a:p>
            <a:endParaRPr lang="en-US">
              <a:latin typeface="Times New Roman" pitchFamily="84" charset="0"/>
            </a:endParaRPr>
          </a:p>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a:ln/>
        </p:spPr>
        <p:txBody>
          <a:bodyPr/>
          <a:lstStyle/>
          <a:p>
            <a:r>
              <a:rPr lang="en-US">
                <a:solidFill>
                  <a:srgbClr val="009A9A"/>
                </a:solidFill>
              </a:rPr>
              <a:t>FIGURE 11.10</a:t>
            </a:r>
          </a:p>
          <a:p>
            <a:r>
              <a:rPr lang="en-US">
                <a:solidFill>
                  <a:srgbClr val="000000"/>
                </a:solidFill>
              </a:rPr>
              <a:t>An infrared satellite image</a:t>
            </a:r>
          </a:p>
          <a:p>
            <a:r>
              <a:rPr lang="en-US">
                <a:solidFill>
                  <a:srgbClr val="000000"/>
                </a:solidFill>
              </a:rPr>
              <a:t>that shows maritime</a:t>
            </a:r>
          </a:p>
          <a:p>
            <a:r>
              <a:rPr lang="en-US">
                <a:solidFill>
                  <a:srgbClr val="000000"/>
                </a:solidFill>
              </a:rPr>
              <a:t>tropical air (heavy yellow</a:t>
            </a:r>
          </a:p>
          <a:p>
            <a:r>
              <a:rPr lang="en-US">
                <a:solidFill>
                  <a:srgbClr val="000000"/>
                </a:solidFill>
              </a:rPr>
              <a:t>arrow) moving into</a:t>
            </a:r>
          </a:p>
          <a:p>
            <a:r>
              <a:rPr lang="en-US">
                <a:solidFill>
                  <a:srgbClr val="000000"/>
                </a:solidFill>
              </a:rPr>
              <a:t>northern California on</a:t>
            </a:r>
          </a:p>
          <a:p>
            <a:r>
              <a:rPr lang="en-US">
                <a:solidFill>
                  <a:srgbClr val="000000"/>
                </a:solidFill>
              </a:rPr>
              <a:t>January 1, 1997. The</a:t>
            </a:r>
          </a:p>
          <a:p>
            <a:r>
              <a:rPr lang="en-US">
                <a:solidFill>
                  <a:srgbClr val="000000"/>
                </a:solidFill>
              </a:rPr>
              <a:t>warm, humid airflow</a:t>
            </a:r>
          </a:p>
          <a:p>
            <a:r>
              <a:rPr lang="en-US">
                <a:solidFill>
                  <a:srgbClr val="000000"/>
                </a:solidFill>
              </a:rPr>
              <a:t>(sometimes called </a:t>
            </a:r>
            <a:r>
              <a:rPr lang="en-US">
                <a:solidFill>
                  <a:srgbClr val="000000"/>
                </a:solidFill>
                <a:ea typeface="ヒラギノ角ゴ Pro W3" pitchFamily="84" charset="-128"/>
              </a:rPr>
              <a:t>“T</a:t>
            </a:r>
            <a:r>
              <a:rPr lang="en-US">
                <a:solidFill>
                  <a:srgbClr val="000000"/>
                </a:solidFill>
              </a:rPr>
              <a:t>he</a:t>
            </a:r>
          </a:p>
          <a:p>
            <a:r>
              <a:rPr lang="en-US">
                <a:solidFill>
                  <a:srgbClr val="000000"/>
                </a:solidFill>
              </a:rPr>
              <a:t>pineapple express”)</a:t>
            </a:r>
          </a:p>
          <a:p>
            <a:r>
              <a:rPr lang="en-US">
                <a:solidFill>
                  <a:srgbClr val="000000"/>
                </a:solidFill>
              </a:rPr>
              <a:t>produced heavy rain and</a:t>
            </a:r>
          </a:p>
          <a:p>
            <a:r>
              <a:rPr lang="en-US">
                <a:solidFill>
                  <a:srgbClr val="000000"/>
                </a:solidFill>
              </a:rPr>
              <a:t>extensive flooding in</a:t>
            </a:r>
          </a:p>
          <a:p>
            <a:r>
              <a:rPr lang="en-US">
                <a:solidFill>
                  <a:srgbClr val="000000"/>
                </a:solidFill>
              </a:rPr>
              <a:t>northern and central</a:t>
            </a:r>
          </a:p>
          <a:p>
            <a:r>
              <a:rPr lang="en-US">
                <a:solidFill>
                  <a:srgbClr val="000000"/>
                </a:solidFill>
              </a:rPr>
              <a:t>California.</a:t>
            </a:r>
          </a:p>
          <a:p>
            <a:endParaRPr lang="en-US">
              <a:latin typeface="Times New Roman" pitchFamily="84" charset="0"/>
            </a:endParaRPr>
          </a:p>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p:spPr>
        <p:txBody>
          <a:bodyPr/>
          <a:lstStyle/>
          <a:p>
            <a:r>
              <a:rPr lang="en-US" dirty="0">
                <a:solidFill>
                  <a:srgbClr val="009A9A"/>
                </a:solidFill>
              </a:rPr>
              <a:t>FIGURE 11.11 </a:t>
            </a:r>
            <a:r>
              <a:rPr lang="en-US" dirty="0">
                <a:solidFill>
                  <a:srgbClr val="000000"/>
                </a:solidFill>
              </a:rPr>
              <a:t>Weather conditions</a:t>
            </a:r>
          </a:p>
          <a:p>
            <a:r>
              <a:rPr lang="en-US" dirty="0">
                <a:solidFill>
                  <a:srgbClr val="000000"/>
                </a:solidFill>
              </a:rPr>
              <a:t>during an unseasonably hot</a:t>
            </a:r>
          </a:p>
          <a:p>
            <a:r>
              <a:rPr lang="en-US" dirty="0">
                <a:solidFill>
                  <a:srgbClr val="000000"/>
                </a:solidFill>
              </a:rPr>
              <a:t>spell in the eastern portion of the</a:t>
            </a:r>
          </a:p>
          <a:p>
            <a:r>
              <a:rPr lang="en-US" dirty="0">
                <a:solidFill>
                  <a:srgbClr val="000000"/>
                </a:solidFill>
              </a:rPr>
              <a:t>United States that occurred between</a:t>
            </a:r>
          </a:p>
          <a:p>
            <a:r>
              <a:rPr lang="en-US" dirty="0">
                <a:solidFill>
                  <a:srgbClr val="000000"/>
                </a:solidFill>
              </a:rPr>
              <a:t>the 15th and 20th of April, 1976. The</a:t>
            </a:r>
          </a:p>
          <a:p>
            <a:r>
              <a:rPr lang="en-US" dirty="0">
                <a:solidFill>
                  <a:srgbClr val="000000"/>
                </a:solidFill>
              </a:rPr>
              <a:t>surface low-pressure area and fronts</a:t>
            </a:r>
          </a:p>
          <a:p>
            <a:r>
              <a:rPr lang="en-US" dirty="0">
                <a:solidFill>
                  <a:srgbClr val="000000"/>
                </a:solidFill>
              </a:rPr>
              <a:t>are shown for April 17. Numbers to</a:t>
            </a:r>
          </a:p>
          <a:p>
            <a:r>
              <a:rPr lang="en-US" dirty="0">
                <a:solidFill>
                  <a:srgbClr val="000000"/>
                </a:solidFill>
              </a:rPr>
              <a:t>the east of the surface low (in red) are</a:t>
            </a:r>
          </a:p>
          <a:p>
            <a:r>
              <a:rPr lang="en-US" dirty="0">
                <a:solidFill>
                  <a:srgbClr val="000000"/>
                </a:solidFill>
              </a:rPr>
              <a:t>maximum temperatures recorded</a:t>
            </a:r>
          </a:p>
          <a:p>
            <a:r>
              <a:rPr lang="en-US" dirty="0">
                <a:solidFill>
                  <a:srgbClr val="000000"/>
                </a:solidFill>
              </a:rPr>
              <a:t>during the hot spell, while those to</a:t>
            </a:r>
          </a:p>
          <a:p>
            <a:r>
              <a:rPr lang="en-US" dirty="0">
                <a:solidFill>
                  <a:srgbClr val="000000"/>
                </a:solidFill>
              </a:rPr>
              <a:t>the west of the low (in blue) are minimum</a:t>
            </a:r>
          </a:p>
          <a:p>
            <a:r>
              <a:rPr lang="en-US" dirty="0">
                <a:solidFill>
                  <a:srgbClr val="000000"/>
                </a:solidFill>
              </a:rPr>
              <a:t>temperatures reached during</a:t>
            </a:r>
          </a:p>
          <a:p>
            <a:r>
              <a:rPr lang="en-US" dirty="0">
                <a:solidFill>
                  <a:srgbClr val="000000"/>
                </a:solidFill>
              </a:rPr>
              <a:t>the same time period. The heavy</a:t>
            </a:r>
          </a:p>
          <a:p>
            <a:r>
              <a:rPr lang="en-US" dirty="0">
                <a:solidFill>
                  <a:srgbClr val="000000"/>
                </a:solidFill>
              </a:rPr>
              <a:t>arrow is the average upper-level flow</a:t>
            </a:r>
          </a:p>
          <a:p>
            <a:r>
              <a:rPr lang="en-US" dirty="0">
                <a:solidFill>
                  <a:srgbClr val="000000"/>
                </a:solidFill>
              </a:rPr>
              <a:t>during the period. The purple L and</a:t>
            </a:r>
          </a:p>
          <a:p>
            <a:r>
              <a:rPr lang="en-US" dirty="0">
                <a:solidFill>
                  <a:srgbClr val="000000"/>
                </a:solidFill>
              </a:rPr>
              <a:t>H show average positions of the</a:t>
            </a:r>
          </a:p>
          <a:p>
            <a:r>
              <a:rPr lang="en-US" dirty="0">
                <a:solidFill>
                  <a:srgbClr val="000000"/>
                </a:solidFill>
              </a:rPr>
              <a:t>upper-level trough and ridge.</a:t>
            </a:r>
          </a:p>
          <a:p>
            <a:endParaRPr lang="en-US" dirty="0">
              <a:latin typeface="Times New Roman" pitchFamily="84" charset="0"/>
            </a:endParaRPr>
          </a:p>
          <a:p>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CDDDEE84-CC5F-4166-A5E0-BC360AAC3427}" type="slidenum">
              <a:rPr lang="en-US" smtClean="0"/>
              <a:pPr/>
              <a:t>24</a:t>
            </a:fld>
            <a:endParaRPr lang="en-US"/>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p:spPr>
        <p:txBody>
          <a:bodyPr/>
          <a:lstStyle/>
          <a:p>
            <a:pPr eaLnBrk="1" hangingPunct="1"/>
            <a:r>
              <a:rPr lang="en-US" dirty="0">
                <a:solidFill>
                  <a:srgbClr val="009A9A"/>
                </a:solidFill>
              </a:rPr>
              <a:t>FIGURE 11.14 </a:t>
            </a:r>
            <a:r>
              <a:rPr lang="en-US" dirty="0">
                <a:solidFill>
                  <a:srgbClr val="000000"/>
                </a:solidFill>
              </a:rPr>
              <a:t>A surface weather map showing surface-pressure systems, air masses, fronts, and isobars (in </a:t>
            </a:r>
            <a:r>
              <a:rPr lang="en-US" dirty="0" err="1">
                <a:solidFill>
                  <a:srgbClr val="000000"/>
                </a:solidFill>
              </a:rPr>
              <a:t>millibars</a:t>
            </a:r>
            <a:r>
              <a:rPr lang="en-US" dirty="0">
                <a:solidFill>
                  <a:srgbClr val="000000"/>
                </a:solidFill>
              </a:rPr>
              <a:t>) as solid gray</a:t>
            </a:r>
          </a:p>
          <a:p>
            <a:r>
              <a:rPr lang="en-US" dirty="0">
                <a:solidFill>
                  <a:srgbClr val="000000"/>
                </a:solidFill>
              </a:rPr>
              <a:t>lines. Large arrows in color show air flow. (Green-shaded area represents rain; pink-shaded area represents freezing rain and sleet;</a:t>
            </a:r>
          </a:p>
          <a:p>
            <a:r>
              <a:rPr lang="en-US" dirty="0">
                <a:solidFill>
                  <a:srgbClr val="000000"/>
                </a:solidFill>
              </a:rPr>
              <a:t>white-shaded area represents snow.)</a:t>
            </a:r>
          </a:p>
          <a:p>
            <a:endParaRPr lang="en-US" dirty="0">
              <a:latin typeface="Times New Roman" pitchFamily="84" charset="0"/>
            </a:endParaRPr>
          </a:p>
          <a:p>
            <a:endParaRPr lang="en-US" dirty="0"/>
          </a:p>
          <a:p>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EDB0BAE3-6AD9-4E9F-9250-F1154EFA3F8E}" type="slidenum">
              <a:rPr lang="en-US" smtClean="0"/>
              <a:pPr/>
              <a:t>33</a:t>
            </a:fld>
            <a:endParaRPr lang="en-US"/>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EE25D3BE-8429-449C-A631-4FA00502661B}" type="slidenum">
              <a:rPr lang="en-US" smtClean="0"/>
              <a:pPr/>
              <a:t>34</a:t>
            </a:fld>
            <a:endParaRPr lang="en-US"/>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p:spPr>
        <p:txBody>
          <a:bodyPr/>
          <a:lstStyle/>
          <a:p>
            <a:r>
              <a:rPr lang="en-US" dirty="0">
                <a:solidFill>
                  <a:srgbClr val="009A9A"/>
                </a:solidFill>
              </a:rPr>
              <a:t>FIGURE 11.15 </a:t>
            </a:r>
            <a:r>
              <a:rPr lang="en-US" dirty="0">
                <a:solidFill>
                  <a:srgbClr val="000000"/>
                </a:solidFill>
              </a:rPr>
              <a:t>A closer look at the surface weather associated</a:t>
            </a:r>
            <a:r>
              <a:rPr lang="en-US" baseline="0" dirty="0">
                <a:solidFill>
                  <a:srgbClr val="000000"/>
                </a:solidFill>
              </a:rPr>
              <a:t> </a:t>
            </a:r>
            <a:r>
              <a:rPr lang="en-US" dirty="0">
                <a:solidFill>
                  <a:srgbClr val="000000"/>
                </a:solidFill>
              </a:rPr>
              <a:t>with the cold front situated in the southern United States in Fig. 11.14.</a:t>
            </a:r>
            <a:r>
              <a:rPr lang="en-US" baseline="0" dirty="0">
                <a:solidFill>
                  <a:srgbClr val="000000"/>
                </a:solidFill>
              </a:rPr>
              <a:t> </a:t>
            </a:r>
            <a:r>
              <a:rPr lang="en-US" dirty="0">
                <a:solidFill>
                  <a:srgbClr val="000000"/>
                </a:solidFill>
              </a:rPr>
              <a:t>(Gray lines are isobars. Green-shaded area represents rain; white-shaded</a:t>
            </a:r>
          </a:p>
          <a:p>
            <a:r>
              <a:rPr lang="en-US" dirty="0">
                <a:solidFill>
                  <a:srgbClr val="000000"/>
                </a:solidFill>
              </a:rPr>
              <a:t>area represents snow.)</a:t>
            </a:r>
          </a:p>
          <a:p>
            <a:endParaRPr lang="en-US" dirty="0">
              <a:latin typeface="Times New Roman" pitchFamily="84" charset="0"/>
            </a:endParaRPr>
          </a:p>
          <a:p>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p:spPr>
        <p:txBody>
          <a:bodyPr/>
          <a:lstStyle/>
          <a:p>
            <a:r>
              <a:rPr lang="en-US" dirty="0">
                <a:solidFill>
                  <a:srgbClr val="009A9A"/>
                </a:solidFill>
              </a:rPr>
              <a:t>FIGURE 11.16 </a:t>
            </a:r>
            <a:r>
              <a:rPr lang="en-US" dirty="0">
                <a:solidFill>
                  <a:srgbClr val="000000"/>
                </a:solidFill>
              </a:rPr>
              <a:t>A Doppler radar image showing precipitation</a:t>
            </a:r>
            <a:r>
              <a:rPr lang="en-US" baseline="0" dirty="0">
                <a:solidFill>
                  <a:srgbClr val="000000"/>
                </a:solidFill>
              </a:rPr>
              <a:t> </a:t>
            </a:r>
            <a:r>
              <a:rPr lang="en-US" dirty="0">
                <a:solidFill>
                  <a:srgbClr val="000000"/>
                </a:solidFill>
              </a:rPr>
              <a:t>patterns along a cold front similar to the cold front in Fig. 11.15. Green</a:t>
            </a:r>
            <a:r>
              <a:rPr lang="en-US" baseline="0" dirty="0">
                <a:solidFill>
                  <a:srgbClr val="000000"/>
                </a:solidFill>
              </a:rPr>
              <a:t> </a:t>
            </a:r>
            <a:r>
              <a:rPr lang="en-US" dirty="0">
                <a:solidFill>
                  <a:srgbClr val="000000"/>
                </a:solidFill>
              </a:rPr>
              <a:t>represents light-to-moderate precipitation; yellow represents heavier</a:t>
            </a:r>
          </a:p>
          <a:p>
            <a:r>
              <a:rPr lang="en-US" dirty="0">
                <a:solidFill>
                  <a:srgbClr val="000000"/>
                </a:solidFill>
              </a:rPr>
              <a:t>precipitation; and red the most likely areas for thunderstorms. (The</a:t>
            </a:r>
            <a:r>
              <a:rPr lang="en-US" baseline="0" dirty="0">
                <a:solidFill>
                  <a:srgbClr val="000000"/>
                </a:solidFill>
              </a:rPr>
              <a:t> </a:t>
            </a:r>
            <a:r>
              <a:rPr lang="en-US" dirty="0">
                <a:solidFill>
                  <a:srgbClr val="000000"/>
                </a:solidFill>
              </a:rPr>
              <a:t>cold front is superimposed on the radar image.)</a:t>
            </a:r>
          </a:p>
          <a:p>
            <a:endParaRPr lang="en-US" dirty="0">
              <a:latin typeface="Times New Roman" pitchFamily="84" charset="0"/>
            </a:endParaRPr>
          </a:p>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p:spPr>
        <p:txBody>
          <a:bodyPr/>
          <a:lstStyle/>
          <a:p>
            <a:r>
              <a:rPr lang="en-US" dirty="0">
                <a:solidFill>
                  <a:srgbClr val="009A9A"/>
                </a:solidFill>
              </a:rPr>
              <a:t>FIGURE 11.1 </a:t>
            </a:r>
            <a:r>
              <a:rPr lang="en-US" dirty="0">
                <a:solidFill>
                  <a:srgbClr val="000000"/>
                </a:solidFill>
              </a:rPr>
              <a:t>Here, a large,</a:t>
            </a:r>
            <a:r>
              <a:rPr lang="en-US" baseline="0" dirty="0">
                <a:solidFill>
                  <a:srgbClr val="000000"/>
                </a:solidFill>
              </a:rPr>
              <a:t> </a:t>
            </a:r>
            <a:r>
              <a:rPr lang="en-US" dirty="0">
                <a:solidFill>
                  <a:srgbClr val="000000"/>
                </a:solidFill>
              </a:rPr>
              <a:t>extremely cold winter air mass is</a:t>
            </a:r>
            <a:r>
              <a:rPr lang="en-US" baseline="0" dirty="0">
                <a:solidFill>
                  <a:srgbClr val="000000"/>
                </a:solidFill>
              </a:rPr>
              <a:t> </a:t>
            </a:r>
            <a:r>
              <a:rPr lang="en-US" dirty="0">
                <a:solidFill>
                  <a:srgbClr val="000000"/>
                </a:solidFill>
              </a:rPr>
              <a:t>dominating the weather over much of</a:t>
            </a:r>
            <a:r>
              <a:rPr lang="en-US" baseline="0" dirty="0">
                <a:solidFill>
                  <a:srgbClr val="000000"/>
                </a:solidFill>
              </a:rPr>
              <a:t> </a:t>
            </a:r>
            <a:r>
              <a:rPr lang="en-US" dirty="0">
                <a:solidFill>
                  <a:srgbClr val="000000"/>
                </a:solidFill>
              </a:rPr>
              <a:t>the United States. At almost all cities,</a:t>
            </a:r>
            <a:r>
              <a:rPr lang="en-US" baseline="0" dirty="0">
                <a:solidFill>
                  <a:srgbClr val="000000"/>
                </a:solidFill>
              </a:rPr>
              <a:t> </a:t>
            </a:r>
            <a:r>
              <a:rPr lang="en-US" dirty="0">
                <a:solidFill>
                  <a:srgbClr val="000000"/>
                </a:solidFill>
              </a:rPr>
              <a:t>the air is cold and dry. Upper number</a:t>
            </a:r>
          </a:p>
          <a:p>
            <a:r>
              <a:rPr lang="en-US" dirty="0">
                <a:solidFill>
                  <a:srgbClr val="000000"/>
                </a:solidFill>
              </a:rPr>
              <a:t>is air temperature (</a:t>
            </a:r>
            <a:r>
              <a:rPr lang="en-US" baseline="30000" dirty="0" err="1">
                <a:solidFill>
                  <a:srgbClr val="000000"/>
                </a:solidFill>
                <a:ea typeface="ヒラギノ角ゴ Pro W3" pitchFamily="84" charset="-128"/>
              </a:rPr>
              <a:t>o</a:t>
            </a:r>
            <a:r>
              <a:rPr lang="en-US" dirty="0" err="1">
                <a:solidFill>
                  <a:srgbClr val="000000"/>
                </a:solidFill>
              </a:rPr>
              <a:t>F</a:t>
            </a:r>
            <a:r>
              <a:rPr lang="en-US" dirty="0">
                <a:solidFill>
                  <a:srgbClr val="000000"/>
                </a:solidFill>
              </a:rPr>
              <a:t>); bottom number</a:t>
            </a:r>
            <a:r>
              <a:rPr lang="en-US" baseline="0" dirty="0">
                <a:solidFill>
                  <a:srgbClr val="000000"/>
                </a:solidFill>
              </a:rPr>
              <a:t> </a:t>
            </a:r>
            <a:r>
              <a:rPr lang="en-US" dirty="0">
                <a:solidFill>
                  <a:srgbClr val="000000"/>
                </a:solidFill>
              </a:rPr>
              <a:t>is dew point (</a:t>
            </a:r>
            <a:r>
              <a:rPr lang="en-US" baseline="30000" dirty="0" err="1">
                <a:solidFill>
                  <a:srgbClr val="000000"/>
                </a:solidFill>
                <a:ea typeface="ヒラギノ角ゴ Pro W3" pitchFamily="84" charset="-128"/>
              </a:rPr>
              <a:t>o</a:t>
            </a:r>
            <a:r>
              <a:rPr lang="en-US" dirty="0" err="1">
                <a:solidFill>
                  <a:srgbClr val="000000"/>
                </a:solidFill>
              </a:rPr>
              <a:t>F</a:t>
            </a:r>
            <a:r>
              <a:rPr lang="en-US" dirty="0">
                <a:solidFill>
                  <a:srgbClr val="000000"/>
                </a:solidFill>
              </a:rPr>
              <a:t>).</a:t>
            </a:r>
          </a:p>
          <a:p>
            <a:endParaRPr lang="en-US" dirty="0">
              <a:latin typeface="Times New Roman" pitchFamily="84" charset="0"/>
            </a:endParaRPr>
          </a:p>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p:spPr>
        <p:txBody>
          <a:bodyPr/>
          <a:lstStyle/>
          <a:p>
            <a:r>
              <a:rPr lang="en-US" dirty="0">
                <a:solidFill>
                  <a:srgbClr val="009A9A"/>
                </a:solidFill>
              </a:rPr>
              <a:t>FIGURE 11.17 </a:t>
            </a:r>
            <a:r>
              <a:rPr lang="en-US" dirty="0">
                <a:solidFill>
                  <a:srgbClr val="000000"/>
                </a:solidFill>
              </a:rPr>
              <a:t>A vertical view of the</a:t>
            </a:r>
          </a:p>
          <a:p>
            <a:r>
              <a:rPr lang="en-US" dirty="0">
                <a:solidFill>
                  <a:srgbClr val="000000"/>
                </a:solidFill>
              </a:rPr>
              <a:t>weather across the cold front in Fig. 11.15</a:t>
            </a:r>
          </a:p>
          <a:p>
            <a:r>
              <a:rPr lang="en-US" dirty="0">
                <a:solidFill>
                  <a:srgbClr val="000000"/>
                </a:solidFill>
              </a:rPr>
              <a:t>along the line </a:t>
            </a:r>
            <a:r>
              <a:rPr lang="en-US" i="1" dirty="0">
                <a:solidFill>
                  <a:srgbClr val="000000"/>
                </a:solidFill>
              </a:rPr>
              <a:t>X–X .</a:t>
            </a:r>
            <a:endParaRPr lang="en-US" dirty="0">
              <a:solidFill>
                <a:srgbClr val="000000"/>
              </a:solidFill>
            </a:endParaRPr>
          </a:p>
          <a:p>
            <a:endParaRPr lang="en-US" dirty="0">
              <a:latin typeface="Times New Roman" pitchFamily="84" charset="0"/>
            </a:endParaRPr>
          </a:p>
          <a:p>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p:spPr>
        <p:txBody>
          <a:bodyPr/>
          <a:lstStyle/>
          <a:p>
            <a:r>
              <a:rPr lang="en-US" dirty="0">
                <a:solidFill>
                  <a:srgbClr val="009A9A"/>
                </a:solidFill>
              </a:rPr>
              <a:t>FIGURE 11.18 </a:t>
            </a:r>
            <a:r>
              <a:rPr lang="en-US" dirty="0">
                <a:solidFill>
                  <a:srgbClr val="000000"/>
                </a:solidFill>
              </a:rPr>
              <a:t>The infrared satellite image (a) shows a weakening cold front over land on Tuesday morning, November 21, intensifying into</a:t>
            </a:r>
          </a:p>
          <a:p>
            <a:r>
              <a:rPr lang="en-US" dirty="0">
                <a:solidFill>
                  <a:srgbClr val="000000"/>
                </a:solidFill>
              </a:rPr>
              <a:t>(b) a vigorous front over warm Gulf Stream water on Wednesday morning, November 22.</a:t>
            </a:r>
          </a:p>
          <a:p>
            <a:endParaRPr lang="en-US" dirty="0">
              <a:latin typeface="Times New Roman" pitchFamily="84" charset="0"/>
            </a:endParaRPr>
          </a:p>
          <a:p>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p:spPr>
        <p:txBody>
          <a:bodyPr/>
          <a:lstStyle/>
          <a:p>
            <a:r>
              <a:rPr lang="en-US">
                <a:solidFill>
                  <a:srgbClr val="009A9A"/>
                </a:solidFill>
              </a:rPr>
              <a:t>FIGURE 11.19 </a:t>
            </a:r>
            <a:r>
              <a:rPr lang="en-US">
                <a:solidFill>
                  <a:srgbClr val="000000"/>
                </a:solidFill>
              </a:rPr>
              <a:t>A </a:t>
            </a:r>
            <a:r>
              <a:rPr lang="en-US">
                <a:solidFill>
                  <a:srgbClr val="000000"/>
                </a:solidFill>
                <a:ea typeface="ヒラギノ角ゴ Pro W3" pitchFamily="84" charset="-128"/>
              </a:rPr>
              <a:t>“B</a:t>
            </a:r>
            <a:r>
              <a:rPr lang="en-US">
                <a:solidFill>
                  <a:srgbClr val="000000"/>
                </a:solidFill>
              </a:rPr>
              <a:t>ack door” cold front moving into New England</a:t>
            </a:r>
          </a:p>
          <a:p>
            <a:r>
              <a:rPr lang="en-US">
                <a:solidFill>
                  <a:srgbClr val="000000"/>
                </a:solidFill>
              </a:rPr>
              <a:t>during the spring. Notice that, behind the front, the weather is cold</a:t>
            </a:r>
          </a:p>
          <a:p>
            <a:r>
              <a:rPr lang="en-US">
                <a:solidFill>
                  <a:srgbClr val="000000"/>
                </a:solidFill>
              </a:rPr>
              <a:t>and damp with drizzle, while to the south, ahead of the front, the</a:t>
            </a:r>
          </a:p>
          <a:p>
            <a:r>
              <a:rPr lang="en-US">
                <a:solidFill>
                  <a:srgbClr val="000000"/>
                </a:solidFill>
              </a:rPr>
              <a:t>weather is partly cloudy and warm.</a:t>
            </a:r>
          </a:p>
          <a:p>
            <a:endParaRPr lang="en-US">
              <a:latin typeface="Times New Roman" pitchFamily="84" charset="0"/>
            </a:endParaRPr>
          </a:p>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E6A51F51-9457-4BB5-A499-FE5D642746B8}" type="slidenum">
              <a:rPr lang="en-US" smtClean="0"/>
              <a:pPr/>
              <a:t>40</a:t>
            </a:fld>
            <a:endParaRPr lang="en-US"/>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pPr eaLnBrk="1" hangingPunct="1"/>
            <a:r>
              <a:rPr lang="en-US"/>
              <a:t>Figure 12.19</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19B6244B-40B2-469B-B8AB-CDAC4538576D}" type="slidenum">
              <a:rPr lang="en-US" smtClean="0"/>
              <a:pPr/>
              <a:t>41</a:t>
            </a:fld>
            <a:endParaRPr lang="en-US"/>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p:spPr>
        <p:txBody>
          <a:bodyPr/>
          <a:lstStyle/>
          <a:p>
            <a:r>
              <a:rPr lang="en-US" dirty="0">
                <a:solidFill>
                  <a:srgbClr val="009A9A"/>
                </a:solidFill>
              </a:rPr>
              <a:t>FIGURE 11. 22 </a:t>
            </a:r>
            <a:r>
              <a:rPr lang="en-US" dirty="0">
                <a:solidFill>
                  <a:srgbClr val="000000"/>
                </a:solidFill>
              </a:rPr>
              <a:t>The formation of a cold-occluded front. The</a:t>
            </a:r>
          </a:p>
          <a:p>
            <a:r>
              <a:rPr lang="en-US" dirty="0">
                <a:solidFill>
                  <a:srgbClr val="000000"/>
                </a:solidFill>
              </a:rPr>
              <a:t>faster-moving cold front (a) catches up to the slower-moving warm</a:t>
            </a:r>
          </a:p>
          <a:p>
            <a:r>
              <a:rPr lang="en-US" dirty="0">
                <a:solidFill>
                  <a:srgbClr val="000000"/>
                </a:solidFill>
              </a:rPr>
              <a:t>front (b) and forces it to rise off the ground (c). (Green-shaded area in</a:t>
            </a:r>
          </a:p>
          <a:p>
            <a:r>
              <a:rPr lang="en-US" dirty="0">
                <a:solidFill>
                  <a:srgbClr val="000000"/>
                </a:solidFill>
              </a:rPr>
              <a:t>(d) represents precipitation.)</a:t>
            </a:r>
          </a:p>
          <a:p>
            <a:endParaRPr lang="en-US" dirty="0">
              <a:latin typeface="Times New Roman" pitchFamily="84" charset="0"/>
            </a:endParaRPr>
          </a:p>
          <a:p>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a:ln/>
        </p:spPr>
        <p:txBody>
          <a:bodyPr/>
          <a:lstStyle/>
          <a:p>
            <a:r>
              <a:rPr lang="en-US">
                <a:solidFill>
                  <a:srgbClr val="009A9A"/>
                </a:solidFill>
              </a:rPr>
              <a:t>FIGURE 11. 22 </a:t>
            </a:r>
            <a:r>
              <a:rPr lang="en-US">
                <a:solidFill>
                  <a:srgbClr val="000000"/>
                </a:solidFill>
              </a:rPr>
              <a:t>The formation of a cold-occluded front. The</a:t>
            </a:r>
          </a:p>
          <a:p>
            <a:r>
              <a:rPr lang="en-US">
                <a:solidFill>
                  <a:srgbClr val="000000"/>
                </a:solidFill>
              </a:rPr>
              <a:t>faster-moving cold front (a) catches up to the slower-moving warm</a:t>
            </a:r>
          </a:p>
          <a:p>
            <a:r>
              <a:rPr lang="en-US">
                <a:solidFill>
                  <a:srgbClr val="000000"/>
                </a:solidFill>
              </a:rPr>
              <a:t>front (b) and forces it to rise off the ground (c). (Green-shaded area in</a:t>
            </a:r>
          </a:p>
          <a:p>
            <a:r>
              <a:rPr lang="en-US">
                <a:solidFill>
                  <a:srgbClr val="000000"/>
                </a:solidFill>
              </a:rPr>
              <a:t>(d) represents precipitation.)</a:t>
            </a:r>
          </a:p>
          <a:p>
            <a:endParaRPr lang="en-US">
              <a:latin typeface="Times New Roman" pitchFamily="84" charset="0"/>
            </a:endParaRPr>
          </a:p>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ln/>
        </p:spPr>
        <p:txBody>
          <a:bodyPr/>
          <a:lstStyle/>
          <a:p>
            <a:r>
              <a:rPr lang="en-US">
                <a:solidFill>
                  <a:srgbClr val="009A9A"/>
                </a:solidFill>
              </a:rPr>
              <a:t>FIGURE 11. 22 </a:t>
            </a:r>
            <a:r>
              <a:rPr lang="en-US">
                <a:solidFill>
                  <a:srgbClr val="000000"/>
                </a:solidFill>
              </a:rPr>
              <a:t>The formation of a cold-occluded front. The</a:t>
            </a:r>
          </a:p>
          <a:p>
            <a:r>
              <a:rPr lang="en-US">
                <a:solidFill>
                  <a:srgbClr val="000000"/>
                </a:solidFill>
              </a:rPr>
              <a:t>faster-moving cold front (a) catches up to the slower-moving warm</a:t>
            </a:r>
          </a:p>
          <a:p>
            <a:r>
              <a:rPr lang="en-US">
                <a:solidFill>
                  <a:srgbClr val="000000"/>
                </a:solidFill>
              </a:rPr>
              <a:t>front (b) and forces it to rise off the ground (c). (Green-shaded area in</a:t>
            </a:r>
          </a:p>
          <a:p>
            <a:r>
              <a:rPr lang="en-US">
                <a:solidFill>
                  <a:srgbClr val="000000"/>
                </a:solidFill>
              </a:rPr>
              <a:t>(d) represents precipitation.)</a:t>
            </a:r>
          </a:p>
          <a:p>
            <a:endParaRPr lang="en-US">
              <a:latin typeface="Times New Roman" pitchFamily="84" charset="0"/>
            </a:endParaRPr>
          </a:p>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p:spPr>
        <p:txBody>
          <a:bodyPr/>
          <a:lstStyle/>
          <a:p>
            <a:r>
              <a:rPr lang="en-US">
                <a:solidFill>
                  <a:srgbClr val="009A9A"/>
                </a:solidFill>
              </a:rPr>
              <a:t>FIGURE 11. 22 </a:t>
            </a:r>
            <a:r>
              <a:rPr lang="en-US">
                <a:solidFill>
                  <a:srgbClr val="000000"/>
                </a:solidFill>
              </a:rPr>
              <a:t>The formation of a cold-occluded front. The</a:t>
            </a:r>
          </a:p>
          <a:p>
            <a:r>
              <a:rPr lang="en-US">
                <a:solidFill>
                  <a:srgbClr val="000000"/>
                </a:solidFill>
              </a:rPr>
              <a:t>faster-moving cold front (a) catches up to the slower-moving warm</a:t>
            </a:r>
          </a:p>
          <a:p>
            <a:r>
              <a:rPr lang="en-US">
                <a:solidFill>
                  <a:srgbClr val="000000"/>
                </a:solidFill>
              </a:rPr>
              <a:t>front (b) and forces it to rise off the ground (c). (Green-shaded area in</a:t>
            </a:r>
          </a:p>
          <a:p>
            <a:r>
              <a:rPr lang="en-US">
                <a:solidFill>
                  <a:srgbClr val="000000"/>
                </a:solidFill>
              </a:rPr>
              <a:t>(d) represents precipitation.)</a:t>
            </a:r>
          </a:p>
          <a:p>
            <a:endParaRPr lang="en-US">
              <a:latin typeface="Times New Roman" pitchFamily="84" charset="0"/>
            </a:endParaRPr>
          </a:p>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r>
              <a:rPr lang="en-US">
                <a:solidFill>
                  <a:srgbClr val="009A9A"/>
                </a:solidFill>
              </a:rPr>
              <a:t>FIGURE 11. 23 </a:t>
            </a:r>
            <a:r>
              <a:rPr lang="en-US">
                <a:solidFill>
                  <a:srgbClr val="000000"/>
                </a:solidFill>
              </a:rPr>
              <a:t>(</a:t>
            </a:r>
            <a:r>
              <a:rPr lang="en-US" i="1">
                <a:solidFill>
                  <a:srgbClr val="000000"/>
                </a:solidFill>
              </a:rPr>
              <a:t>at left</a:t>
            </a:r>
            <a:r>
              <a:rPr lang="en-US">
                <a:solidFill>
                  <a:srgbClr val="000000"/>
                </a:solidFill>
              </a:rPr>
              <a:t>) The formation of a warm-type occluded</a:t>
            </a:r>
          </a:p>
          <a:p>
            <a:r>
              <a:rPr lang="en-US">
                <a:solidFill>
                  <a:srgbClr val="000000"/>
                </a:solidFill>
              </a:rPr>
              <a:t>front. The faster-moving cold front in (a) overtakes the slower-moving</a:t>
            </a:r>
          </a:p>
          <a:p>
            <a:r>
              <a:rPr lang="en-US">
                <a:solidFill>
                  <a:srgbClr val="000000"/>
                </a:solidFill>
              </a:rPr>
              <a:t>warm front in (b). The lighter air behind the cold front rises up and</a:t>
            </a:r>
          </a:p>
          <a:p>
            <a:r>
              <a:rPr lang="en-US">
                <a:solidFill>
                  <a:srgbClr val="000000"/>
                </a:solidFill>
              </a:rPr>
              <a:t>over the denser air ahead of the warm front. Diagram (c) shows a surface</a:t>
            </a:r>
          </a:p>
          <a:p>
            <a:r>
              <a:rPr lang="en-US">
                <a:solidFill>
                  <a:srgbClr val="000000"/>
                </a:solidFill>
              </a:rPr>
              <a:t>map of the situation.</a:t>
            </a:r>
          </a:p>
          <a:p>
            <a:endParaRPr lang="en-US">
              <a:latin typeface="Times New Roman" pitchFamily="84" charset="0"/>
            </a:endParaRPr>
          </a:p>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8AC7297D-D144-4068-881C-E4D65602D617}" type="slidenum">
              <a:rPr lang="en-US" smtClean="0"/>
              <a:pPr/>
              <a:t>12</a:t>
            </a:fld>
            <a:endParaRPr lang="en-US"/>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p:spPr>
        <p:txBody>
          <a:bodyPr/>
          <a:lstStyle/>
          <a:p>
            <a:r>
              <a:rPr lang="en-US" dirty="0">
                <a:solidFill>
                  <a:srgbClr val="009A9A"/>
                </a:solidFill>
              </a:rPr>
              <a:t>FIGURE 11. 23 </a:t>
            </a:r>
            <a:r>
              <a:rPr lang="en-US" dirty="0">
                <a:solidFill>
                  <a:srgbClr val="000000"/>
                </a:solidFill>
              </a:rPr>
              <a:t>(</a:t>
            </a:r>
            <a:r>
              <a:rPr lang="en-US" i="1" dirty="0">
                <a:solidFill>
                  <a:srgbClr val="000000"/>
                </a:solidFill>
              </a:rPr>
              <a:t>at left</a:t>
            </a:r>
            <a:r>
              <a:rPr lang="en-US" dirty="0">
                <a:solidFill>
                  <a:srgbClr val="000000"/>
                </a:solidFill>
              </a:rPr>
              <a:t>) The formation of a warm-type occluded</a:t>
            </a:r>
          </a:p>
          <a:p>
            <a:r>
              <a:rPr lang="en-US" dirty="0">
                <a:solidFill>
                  <a:srgbClr val="000000"/>
                </a:solidFill>
              </a:rPr>
              <a:t>front. The faster-moving cold front in (a) overtakes the slower-moving</a:t>
            </a:r>
          </a:p>
          <a:p>
            <a:r>
              <a:rPr lang="en-US" dirty="0">
                <a:solidFill>
                  <a:srgbClr val="000000"/>
                </a:solidFill>
              </a:rPr>
              <a:t>warm front in (b). The lighter air behind the cold front rises up and</a:t>
            </a:r>
          </a:p>
          <a:p>
            <a:r>
              <a:rPr lang="en-US" dirty="0">
                <a:solidFill>
                  <a:srgbClr val="000000"/>
                </a:solidFill>
              </a:rPr>
              <a:t>over the denser air ahead of the warm front. Diagram (c) shows a surface</a:t>
            </a:r>
          </a:p>
          <a:p>
            <a:r>
              <a:rPr lang="en-US" dirty="0">
                <a:solidFill>
                  <a:srgbClr val="000000"/>
                </a:solidFill>
              </a:rPr>
              <a:t>map of the situation.</a:t>
            </a:r>
          </a:p>
          <a:p>
            <a:endParaRPr lang="en-US" dirty="0">
              <a:latin typeface="Times New Roman" pitchFamily="84" charset="0"/>
            </a:endParaRPr>
          </a:p>
          <a:p>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p:spPr>
        <p:txBody>
          <a:bodyPr/>
          <a:lstStyle/>
          <a:p>
            <a:r>
              <a:rPr lang="en-US" dirty="0">
                <a:solidFill>
                  <a:srgbClr val="009A9A"/>
                </a:solidFill>
              </a:rPr>
              <a:t>FIGURE 11. 23 </a:t>
            </a:r>
            <a:r>
              <a:rPr lang="en-US" dirty="0">
                <a:solidFill>
                  <a:srgbClr val="000000"/>
                </a:solidFill>
              </a:rPr>
              <a:t>(</a:t>
            </a:r>
            <a:r>
              <a:rPr lang="en-US" i="1" dirty="0">
                <a:solidFill>
                  <a:srgbClr val="000000"/>
                </a:solidFill>
              </a:rPr>
              <a:t>at left</a:t>
            </a:r>
            <a:r>
              <a:rPr lang="en-US" dirty="0">
                <a:solidFill>
                  <a:srgbClr val="000000"/>
                </a:solidFill>
              </a:rPr>
              <a:t>) The formation of a warm-type occluded</a:t>
            </a:r>
          </a:p>
          <a:p>
            <a:r>
              <a:rPr lang="en-US" dirty="0">
                <a:solidFill>
                  <a:srgbClr val="000000"/>
                </a:solidFill>
              </a:rPr>
              <a:t>front. The faster-moving cold front in (a) overtakes the slower-moving</a:t>
            </a:r>
          </a:p>
          <a:p>
            <a:r>
              <a:rPr lang="en-US" dirty="0">
                <a:solidFill>
                  <a:srgbClr val="000000"/>
                </a:solidFill>
              </a:rPr>
              <a:t>warm front in (b). The lighter air behind the cold front rises up and</a:t>
            </a:r>
          </a:p>
          <a:p>
            <a:r>
              <a:rPr lang="en-US" dirty="0">
                <a:solidFill>
                  <a:srgbClr val="000000"/>
                </a:solidFill>
              </a:rPr>
              <a:t>over the denser air ahead of the warm front. Diagram (c) shows a surface</a:t>
            </a:r>
          </a:p>
          <a:p>
            <a:r>
              <a:rPr lang="en-US" dirty="0">
                <a:solidFill>
                  <a:srgbClr val="000000"/>
                </a:solidFill>
              </a:rPr>
              <a:t>map of the situation.</a:t>
            </a:r>
          </a:p>
          <a:p>
            <a:endParaRPr lang="en-US" dirty="0">
              <a:latin typeface="Times New Roman" pitchFamily="84" charset="0"/>
            </a:endParaRPr>
          </a:p>
          <a:p>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a:ln/>
        </p:spPr>
        <p:txBody>
          <a:bodyPr/>
          <a:lstStyle/>
          <a:p>
            <a:r>
              <a:rPr lang="en-US" dirty="0">
                <a:solidFill>
                  <a:srgbClr val="009A9A"/>
                </a:solidFill>
              </a:rPr>
              <a:t>FIGURE 11. 24 </a:t>
            </a:r>
            <a:r>
              <a:rPr lang="en-US" dirty="0">
                <a:solidFill>
                  <a:srgbClr val="000000"/>
                </a:solidFill>
              </a:rPr>
              <a:t>A visible satellite image showing a mid-latitude</a:t>
            </a:r>
          </a:p>
          <a:p>
            <a:r>
              <a:rPr lang="en-US" dirty="0">
                <a:solidFill>
                  <a:srgbClr val="000000"/>
                </a:solidFill>
              </a:rPr>
              <a:t>cyclonic storm with its weather fronts over the Atlantic Ocean during</a:t>
            </a:r>
          </a:p>
          <a:p>
            <a:r>
              <a:rPr lang="en-US" dirty="0">
                <a:solidFill>
                  <a:srgbClr val="000000"/>
                </a:solidFill>
              </a:rPr>
              <a:t>March, 2005. Superimposed on the photo is the position of the surface</a:t>
            </a:r>
          </a:p>
          <a:p>
            <a:r>
              <a:rPr lang="en-US" dirty="0">
                <a:solidFill>
                  <a:srgbClr val="000000"/>
                </a:solidFill>
              </a:rPr>
              <a:t>cold front, warm front, and occluded front. Precipitation symbols indicate</a:t>
            </a:r>
          </a:p>
          <a:p>
            <a:r>
              <a:rPr lang="en-US" dirty="0">
                <a:solidFill>
                  <a:srgbClr val="000000"/>
                </a:solidFill>
              </a:rPr>
              <a:t>where precipitation is reaching the surface.</a:t>
            </a:r>
          </a:p>
          <a:p>
            <a:endParaRPr lang="en-US" dirty="0">
              <a:latin typeface="Times New Roman" pitchFamily="84" charset="0"/>
            </a:endParaRPr>
          </a:p>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p:spPr>
        <p:txBody>
          <a:bodyPr/>
          <a:lstStyle/>
          <a:p>
            <a:r>
              <a:rPr lang="en-US">
                <a:solidFill>
                  <a:srgbClr val="009A9A"/>
                </a:solidFill>
              </a:rPr>
              <a:t>TABLE 11.1 </a:t>
            </a:r>
            <a:r>
              <a:rPr lang="en-US">
                <a:solidFill>
                  <a:srgbClr val="000000"/>
                </a:solidFill>
              </a:rPr>
              <a:t>Air Mass Classification and Characteristics</a:t>
            </a:r>
          </a:p>
          <a:p>
            <a:endParaRPr lang="en-US">
              <a:latin typeface="Times New Roman" pitchFamily="84" charset="0"/>
            </a:endParaRPr>
          </a:p>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38CEAF61-B994-4B95-8BDC-A5587126EFED}" type="slidenum">
              <a:rPr lang="en-US" smtClean="0"/>
              <a:pPr/>
              <a:t>14</a:t>
            </a:fld>
            <a:endParaRPr lang="en-US"/>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B9AC8F32-EF0A-4CBE-BB13-89751272092D}" type="slidenum">
              <a:rPr lang="en-US" smtClean="0"/>
              <a:pPr/>
              <a:t>16</a:t>
            </a:fld>
            <a:endParaRPr lang="en-US"/>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8C7F0AC2-CF87-4BAD-BF1C-FDB832D40A38}" type="slidenum">
              <a:rPr lang="en-US" smtClean="0"/>
              <a:pPr/>
              <a:t>17</a:t>
            </a:fld>
            <a:endParaRPr lang="en-US"/>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p:spPr>
        <p:txBody>
          <a:bodyPr/>
          <a:lstStyle/>
          <a:p>
            <a:r>
              <a:rPr lang="en-US">
                <a:solidFill>
                  <a:srgbClr val="009A9A"/>
                </a:solidFill>
              </a:rPr>
              <a:t>FIGURE 11. 4 </a:t>
            </a:r>
            <a:r>
              <a:rPr lang="en-US">
                <a:solidFill>
                  <a:srgbClr val="000000"/>
                </a:solidFill>
              </a:rPr>
              <a:t>Average upperlevel</a:t>
            </a:r>
          </a:p>
          <a:p>
            <a:r>
              <a:rPr lang="en-US">
                <a:solidFill>
                  <a:srgbClr val="000000"/>
                </a:solidFill>
              </a:rPr>
              <a:t>wind flow (heavy arrows) and</a:t>
            </a:r>
          </a:p>
          <a:p>
            <a:r>
              <a:rPr lang="en-US">
                <a:solidFill>
                  <a:srgbClr val="000000"/>
                </a:solidFill>
              </a:rPr>
              <a:t>surface position of anticyclones (H)</a:t>
            </a:r>
          </a:p>
          <a:p>
            <a:r>
              <a:rPr lang="en-US">
                <a:solidFill>
                  <a:srgbClr val="000000"/>
                </a:solidFill>
              </a:rPr>
              <a:t>associated with two extremely cold</a:t>
            </a:r>
          </a:p>
          <a:p>
            <a:r>
              <a:rPr lang="en-US">
                <a:solidFill>
                  <a:srgbClr val="000000"/>
                </a:solidFill>
              </a:rPr>
              <a:t>outbreaks of arctic air during</a:t>
            </a:r>
          </a:p>
          <a:p>
            <a:r>
              <a:rPr lang="en-US">
                <a:solidFill>
                  <a:srgbClr val="000000"/>
                </a:solidFill>
              </a:rPr>
              <a:t>December. Numbers on the map</a:t>
            </a:r>
          </a:p>
          <a:p>
            <a:r>
              <a:rPr lang="en-US">
                <a:solidFill>
                  <a:srgbClr val="000000"/>
                </a:solidFill>
              </a:rPr>
              <a:t>represent minimum temperatures (</a:t>
            </a:r>
            <a:r>
              <a:rPr lang="en-US">
                <a:solidFill>
                  <a:srgbClr val="000000"/>
                </a:solidFill>
                <a:ea typeface="ヒラギノ角ゴ Pro W3" pitchFamily="84" charset="-128"/>
              </a:rPr>
              <a:t>ｰ</a:t>
            </a:r>
            <a:r>
              <a:rPr lang="en-US">
                <a:solidFill>
                  <a:srgbClr val="000000"/>
                </a:solidFill>
              </a:rPr>
              <a:t>F)</a:t>
            </a:r>
          </a:p>
          <a:p>
            <a:r>
              <a:rPr lang="en-US">
                <a:solidFill>
                  <a:srgbClr val="000000"/>
                </a:solidFill>
              </a:rPr>
              <a:t>measured during each cold snap.</a:t>
            </a:r>
          </a:p>
          <a:p>
            <a:endParaRPr lang="en-US">
              <a:latin typeface="Times New Roman" pitchFamily="84" charset="0"/>
            </a:endParaRPr>
          </a:p>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p:spPr>
        <p:txBody>
          <a:bodyPr/>
          <a:lstStyle/>
          <a:p>
            <a:r>
              <a:rPr lang="en-US">
                <a:solidFill>
                  <a:srgbClr val="009A9A"/>
                </a:solidFill>
              </a:rPr>
              <a:t>FIGURE 11. 5 </a:t>
            </a:r>
            <a:r>
              <a:rPr lang="en-US">
                <a:solidFill>
                  <a:srgbClr val="000000"/>
                </a:solidFill>
              </a:rPr>
              <a:t>Typical vertical temperature profile over land for a</a:t>
            </a:r>
          </a:p>
          <a:p>
            <a:r>
              <a:rPr lang="en-US">
                <a:solidFill>
                  <a:srgbClr val="000000"/>
                </a:solidFill>
              </a:rPr>
              <a:t>summer and a winter cP air mass.</a:t>
            </a:r>
          </a:p>
          <a:p>
            <a:endParaRPr lang="en-US">
              <a:latin typeface="Times New Roman" pitchFamily="84" charset="0"/>
            </a:endParaRPr>
          </a:p>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6172200" y="6191250"/>
            <a:ext cx="2476500" cy="476250"/>
          </a:xfrm>
          <a:prstGeom prst="rect">
            <a:avLst/>
          </a:prstGeom>
        </p:spPr>
        <p:txBody>
          <a:bodyPr/>
          <a:lstStyle/>
          <a:p>
            <a:pPr>
              <a:defRPr/>
            </a:pPr>
            <a:fld id="{8AD469F3-B4DA-4A2C-B508-85AC2FB213B6}" type="datetime1">
              <a:rPr lang="en-US" smtClean="0"/>
              <a:t>1/19/2023</a:t>
            </a:fld>
            <a:endParaRPr lang="en-US"/>
          </a:p>
        </p:txBody>
      </p:sp>
      <p:sp>
        <p:nvSpPr>
          <p:cNvPr id="17" name="Footer Placeholder 16"/>
          <p:cNvSpPr>
            <a:spLocks noGrp="1"/>
          </p:cNvSpPr>
          <p:nvPr>
            <p:ph type="ftr" sz="quarter" idx="11"/>
          </p:nvPr>
        </p:nvSpPr>
        <p:spPr>
          <a:xfrm>
            <a:off x="914400" y="6172200"/>
            <a:ext cx="3962400" cy="457200"/>
          </a:xfrm>
          <a:prstGeom prst="rect">
            <a:avLst/>
          </a:prstGeom>
        </p:spPr>
        <p:txBody>
          <a:bodyPr/>
          <a:lstStyle/>
          <a:p>
            <a:pPr>
              <a:defRPr/>
            </a:pPr>
            <a:endParaRPr lang="en-US"/>
          </a:p>
        </p:txBody>
      </p:sp>
      <p:sp>
        <p:nvSpPr>
          <p:cNvPr id="29" name="Slide Number Placeholder 28"/>
          <p:cNvSpPr>
            <a:spLocks noGrp="1"/>
          </p:cNvSpPr>
          <p:nvPr>
            <p:ph type="sldNum" sz="quarter" idx="12"/>
          </p:nvPr>
        </p:nvSpPr>
        <p:spPr>
          <a:xfrm>
            <a:off x="146304" y="6210300"/>
            <a:ext cx="457200" cy="457200"/>
          </a:xfrm>
          <a:prstGeom prst="ellipse">
            <a:avLst/>
          </a:prstGeom>
        </p:spPr>
        <p:txBody>
          <a:bodyPr lIns="0" tIns="0" rIns="0" bIns="0">
            <a:noAutofit/>
          </a:bodyPr>
          <a:lstStyle>
            <a:lvl1pPr>
              <a:defRPr sz="1400">
                <a:solidFill>
                  <a:srgbClr val="FFFFFF"/>
                </a:solidFill>
              </a:defRPr>
            </a:lvl1pPr>
          </a:lstStyle>
          <a:p>
            <a:pPr>
              <a:defRPr/>
            </a:pPr>
            <a:fld id="{5635AD3B-3088-4AE6-8E58-D10724E59F12}" type="slidenum">
              <a:rPr lang="en-US" smtClean="0"/>
              <a:pPr>
                <a:defRPr/>
              </a:pPr>
              <a:t>‹#›</a:t>
            </a:fld>
            <a:endParaRPr lang="en-US"/>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6172200" y="6191250"/>
            <a:ext cx="2476500" cy="476250"/>
          </a:xfrm>
          <a:prstGeom prst="rect">
            <a:avLst/>
          </a:prstGeom>
        </p:spPr>
        <p:txBody>
          <a:bodyPr/>
          <a:lstStyle/>
          <a:p>
            <a:pPr>
              <a:defRPr/>
            </a:pPr>
            <a:fld id="{2768DDA5-1645-4504-9030-13E38AA8F2C5}" type="datetime1">
              <a:rPr lang="en-US" smtClean="0"/>
              <a:t>1/19/2023</a:t>
            </a:fld>
            <a:endParaRPr lang="en-US"/>
          </a:p>
        </p:txBody>
      </p:sp>
      <p:sp>
        <p:nvSpPr>
          <p:cNvPr id="5" name="Footer Placeholder 4"/>
          <p:cNvSpPr>
            <a:spLocks noGrp="1"/>
          </p:cNvSpPr>
          <p:nvPr>
            <p:ph type="ftr" sz="quarter" idx="11"/>
          </p:nvPr>
        </p:nvSpPr>
        <p:spPr>
          <a:xfrm>
            <a:off x="914400" y="6172200"/>
            <a:ext cx="3962400" cy="457200"/>
          </a:xfrm>
          <a:prstGeom prst="rect">
            <a:avLst/>
          </a:prstGeom>
        </p:spPr>
        <p:txBody>
          <a:bodyPr/>
          <a:lstStyle/>
          <a:p>
            <a:pPr>
              <a:defRPr/>
            </a:pPr>
            <a:endParaRPr lang="en-US"/>
          </a:p>
        </p:txBody>
      </p:sp>
      <p:sp>
        <p:nvSpPr>
          <p:cNvPr id="6" name="Slide Number Placeholder 5"/>
          <p:cNvSpPr>
            <a:spLocks noGrp="1"/>
          </p:cNvSpPr>
          <p:nvPr>
            <p:ph type="sldNum" sz="quarter" idx="12"/>
          </p:nvPr>
        </p:nvSpPr>
        <p:spPr>
          <a:xfrm>
            <a:off x="146304" y="6210300"/>
            <a:ext cx="457200" cy="457200"/>
          </a:xfrm>
          <a:prstGeom prst="ellipse">
            <a:avLst/>
          </a:prstGeom>
        </p:spPr>
        <p:txBody>
          <a:bodyPr/>
          <a:lstStyle/>
          <a:p>
            <a:pPr>
              <a:defRPr/>
            </a:pPr>
            <a:fld id="{7E84C7B6-8AE8-485A-A47C-153E5D146FB5}"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6172200" y="6191250"/>
            <a:ext cx="2476500" cy="476250"/>
          </a:xfrm>
          <a:prstGeom prst="rect">
            <a:avLst/>
          </a:prstGeom>
        </p:spPr>
        <p:txBody>
          <a:bodyPr/>
          <a:lstStyle/>
          <a:p>
            <a:pPr>
              <a:defRPr/>
            </a:pPr>
            <a:fld id="{2103D475-0BF7-4A71-9CF6-F1CD5B443FE5}" type="datetime1">
              <a:rPr lang="en-US" smtClean="0"/>
              <a:t>1/19/2023</a:t>
            </a:fld>
            <a:endParaRPr lang="en-US"/>
          </a:p>
        </p:txBody>
      </p:sp>
      <p:sp>
        <p:nvSpPr>
          <p:cNvPr id="5" name="Footer Placeholder 4"/>
          <p:cNvSpPr>
            <a:spLocks noGrp="1"/>
          </p:cNvSpPr>
          <p:nvPr>
            <p:ph type="ftr" sz="quarter" idx="11"/>
          </p:nvPr>
        </p:nvSpPr>
        <p:spPr>
          <a:xfrm>
            <a:off x="914400" y="6172200"/>
            <a:ext cx="3962400" cy="457200"/>
          </a:xfrm>
          <a:prstGeom prst="rect">
            <a:avLst/>
          </a:prstGeom>
        </p:spPr>
        <p:txBody>
          <a:bodyPr/>
          <a:lstStyle/>
          <a:p>
            <a:pPr>
              <a:defRPr/>
            </a:pPr>
            <a:endParaRPr lang="en-US"/>
          </a:p>
        </p:txBody>
      </p:sp>
      <p:sp>
        <p:nvSpPr>
          <p:cNvPr id="6" name="Slide Number Placeholder 5"/>
          <p:cNvSpPr>
            <a:spLocks noGrp="1"/>
          </p:cNvSpPr>
          <p:nvPr>
            <p:ph type="sldNum" sz="quarter" idx="12"/>
          </p:nvPr>
        </p:nvSpPr>
        <p:spPr>
          <a:xfrm>
            <a:off x="146304" y="6210300"/>
            <a:ext cx="457200" cy="457200"/>
          </a:xfrm>
          <a:prstGeom prst="ellipse">
            <a:avLst/>
          </a:prstGeom>
        </p:spPr>
        <p:txBody>
          <a:bodyPr/>
          <a:lstStyle/>
          <a:p>
            <a:pPr>
              <a:defRPr/>
            </a:pPr>
            <a:fld id="{5DD977D6-9F08-4268-8D88-6F21A723B650}" type="slidenum">
              <a:rPr lang="en-US" smtClean="0"/>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4" name="Date Placeholder 3"/>
          <p:cNvSpPr>
            <a:spLocks noGrp="1"/>
          </p:cNvSpPr>
          <p:nvPr>
            <p:ph type="dt" sz="half" idx="10"/>
          </p:nvPr>
        </p:nvSpPr>
        <p:spPr>
          <a:xfrm>
            <a:off x="6172200" y="6191250"/>
            <a:ext cx="2476500" cy="476250"/>
          </a:xfrm>
          <a:prstGeom prst="rect">
            <a:avLst/>
          </a:prstGeom>
        </p:spPr>
        <p:txBody>
          <a:bodyPr/>
          <a:lstStyle/>
          <a:p>
            <a:pPr>
              <a:defRPr/>
            </a:pPr>
            <a:fld id="{103421E3-173C-43F6-BDBF-1D1FD99E322D}" type="datetime1">
              <a:rPr lang="en-US" smtClean="0"/>
              <a:t>1/19/2023</a:t>
            </a:fld>
            <a:endParaRPr lang="en-US"/>
          </a:p>
        </p:txBody>
      </p:sp>
      <p:sp>
        <p:nvSpPr>
          <p:cNvPr id="5" name="Footer Placeholder 4"/>
          <p:cNvSpPr>
            <a:spLocks noGrp="1"/>
          </p:cNvSpPr>
          <p:nvPr>
            <p:ph type="ftr" sz="quarter" idx="11"/>
          </p:nvPr>
        </p:nvSpPr>
        <p:spPr>
          <a:xfrm>
            <a:off x="914400" y="6172200"/>
            <a:ext cx="3962400" cy="457200"/>
          </a:xfrm>
          <a:prstGeom prst="rect">
            <a:avLst/>
          </a:prstGeom>
        </p:spPr>
        <p:txBody>
          <a:bodyPr/>
          <a:lstStyle/>
          <a:p>
            <a:pPr>
              <a:defRPr/>
            </a:pPr>
            <a:endParaRPr lang="en-US"/>
          </a:p>
        </p:txBody>
      </p:sp>
      <p:sp>
        <p:nvSpPr>
          <p:cNvPr id="6" name="Slide Number Placeholder 5"/>
          <p:cNvSpPr>
            <a:spLocks noGrp="1"/>
          </p:cNvSpPr>
          <p:nvPr>
            <p:ph type="sldNum" sz="quarter" idx="12"/>
          </p:nvPr>
        </p:nvSpPr>
        <p:spPr>
          <a:xfrm>
            <a:off x="146304" y="6210300"/>
            <a:ext cx="457200" cy="457200"/>
          </a:xfrm>
          <a:prstGeom prst="ellipse">
            <a:avLst/>
          </a:prstGeom>
        </p:spPr>
        <p:txBody>
          <a:bodyPr/>
          <a:lstStyle/>
          <a:p>
            <a:pPr>
              <a:defRPr/>
            </a:pPr>
            <a:fld id="{9F309EE9-9CDD-4E0A-8AB9-6517C8DD6547}" type="slidenum">
              <a:rPr lang="en-US" smtClean="0"/>
              <a:pPr>
                <a:defRPr/>
              </a:pPr>
              <a:t>‹#›</a:t>
            </a:fld>
            <a:endParaRPr lang="en-US"/>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a:t>Click to edit Master title style</a:t>
            </a:r>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a:xfrm>
            <a:off x="6172200" y="6191250"/>
            <a:ext cx="2476500" cy="476250"/>
          </a:xfrm>
          <a:prstGeom prst="rect">
            <a:avLst/>
          </a:prstGeom>
        </p:spPr>
        <p:txBody>
          <a:bodyPr/>
          <a:lstStyle/>
          <a:p>
            <a:pPr>
              <a:defRPr/>
            </a:pPr>
            <a:fld id="{A58DF8BF-1405-4B84-A51B-B95E0D8E1315}" type="datetime1">
              <a:rPr lang="en-US" smtClean="0"/>
              <a:t>1/19/2023</a:t>
            </a:fld>
            <a:endParaRPr lang="en-US"/>
          </a:p>
        </p:txBody>
      </p:sp>
      <p:sp>
        <p:nvSpPr>
          <p:cNvPr id="5" name="Footer Placeholder 4"/>
          <p:cNvSpPr>
            <a:spLocks noGrp="1"/>
          </p:cNvSpPr>
          <p:nvPr>
            <p:ph type="ftr" sz="quarter" idx="11"/>
          </p:nvPr>
        </p:nvSpPr>
        <p:spPr>
          <a:xfrm>
            <a:off x="800100" y="6172200"/>
            <a:ext cx="4000500" cy="457200"/>
          </a:xfrm>
          <a:prstGeom prst="rect">
            <a:avLst/>
          </a:prstGeom>
        </p:spPr>
        <p:txBody>
          <a:bodyPr/>
          <a:lstStyle/>
          <a:p>
            <a:pPr>
              <a:defRPr/>
            </a:pPr>
            <a:endParaRPr lang="en-US"/>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146304" y="6208776"/>
            <a:ext cx="457200" cy="457200"/>
          </a:xfrm>
          <a:prstGeom prst="ellipse">
            <a:avLst/>
          </a:prstGeom>
        </p:spPr>
        <p:txBody>
          <a:bodyPr/>
          <a:lstStyle/>
          <a:p>
            <a:pPr>
              <a:defRPr/>
            </a:pPr>
            <a:fld id="{322FB10D-2B72-42B8-8979-2264728E2803}" type="slidenum">
              <a:rPr lang="en-US" smtClean="0"/>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Date Placeholder 4"/>
          <p:cNvSpPr>
            <a:spLocks noGrp="1"/>
          </p:cNvSpPr>
          <p:nvPr>
            <p:ph type="dt" sz="half" idx="10"/>
          </p:nvPr>
        </p:nvSpPr>
        <p:spPr>
          <a:xfrm>
            <a:off x="6172200" y="6191250"/>
            <a:ext cx="2476500" cy="476250"/>
          </a:xfrm>
          <a:prstGeom prst="rect">
            <a:avLst/>
          </a:prstGeom>
        </p:spPr>
        <p:txBody>
          <a:bodyPr/>
          <a:lstStyle/>
          <a:p>
            <a:pPr>
              <a:defRPr/>
            </a:pPr>
            <a:fld id="{C970A3A7-A508-47BF-AC03-5B1052CFC6CA}" type="datetime1">
              <a:rPr lang="en-US" smtClean="0"/>
              <a:t>1/19/2023</a:t>
            </a:fld>
            <a:endParaRPr lang="en-US"/>
          </a:p>
        </p:txBody>
      </p:sp>
      <p:sp>
        <p:nvSpPr>
          <p:cNvPr id="6" name="Footer Placeholder 5"/>
          <p:cNvSpPr>
            <a:spLocks noGrp="1"/>
          </p:cNvSpPr>
          <p:nvPr>
            <p:ph type="ftr" sz="quarter" idx="11"/>
          </p:nvPr>
        </p:nvSpPr>
        <p:spPr>
          <a:xfrm>
            <a:off x="914400" y="6172200"/>
            <a:ext cx="3962400" cy="457200"/>
          </a:xfrm>
          <a:prstGeom prst="rect">
            <a:avLst/>
          </a:prstGeom>
        </p:spPr>
        <p:txBody>
          <a:bodyPr/>
          <a:lstStyle/>
          <a:p>
            <a:pPr>
              <a:defRPr/>
            </a:pPr>
            <a:endParaRPr lang="en-US"/>
          </a:p>
        </p:txBody>
      </p:sp>
      <p:sp>
        <p:nvSpPr>
          <p:cNvPr id="7" name="Slide Number Placeholder 6"/>
          <p:cNvSpPr>
            <a:spLocks noGrp="1"/>
          </p:cNvSpPr>
          <p:nvPr>
            <p:ph type="sldNum" sz="quarter" idx="12"/>
          </p:nvPr>
        </p:nvSpPr>
        <p:spPr>
          <a:xfrm>
            <a:off x="146304" y="6210300"/>
            <a:ext cx="457200" cy="457200"/>
          </a:xfrm>
          <a:prstGeom prst="ellipse">
            <a:avLst/>
          </a:prstGeom>
        </p:spPr>
        <p:txBody>
          <a:bodyPr/>
          <a:lstStyle/>
          <a:p>
            <a:pPr>
              <a:defRPr/>
            </a:pPr>
            <a:fld id="{F38B214D-DC2F-4AB8-8E0F-660AAB39A4EC}" type="slidenum">
              <a:rPr lang="en-US" smtClean="0"/>
              <a:pPr>
                <a:defRPr/>
              </a:pPr>
              <a:t>‹#›</a:t>
            </a:fld>
            <a:endParaRPr lang="en-US"/>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a:t>Click to edit Master title style</a:t>
            </a:r>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a:xfrm>
            <a:off x="6172200" y="6191250"/>
            <a:ext cx="2476500" cy="476250"/>
          </a:xfrm>
          <a:prstGeom prst="rect">
            <a:avLst/>
          </a:prstGeom>
        </p:spPr>
        <p:txBody>
          <a:bodyPr/>
          <a:lstStyle/>
          <a:p>
            <a:pPr>
              <a:defRPr/>
            </a:pPr>
            <a:fld id="{D36593A7-E3F7-4B66-B7B0-F61B58D54578}" type="datetime1">
              <a:rPr lang="en-US" smtClean="0"/>
              <a:t>1/19/2023</a:t>
            </a:fld>
            <a:endParaRPr lang="en-US"/>
          </a:p>
        </p:txBody>
      </p:sp>
      <p:sp>
        <p:nvSpPr>
          <p:cNvPr id="8" name="Footer Placeholder 7"/>
          <p:cNvSpPr>
            <a:spLocks noGrp="1"/>
          </p:cNvSpPr>
          <p:nvPr>
            <p:ph type="ftr" sz="quarter" idx="11"/>
          </p:nvPr>
        </p:nvSpPr>
        <p:spPr>
          <a:xfrm>
            <a:off x="914400" y="6172200"/>
            <a:ext cx="3962400" cy="457200"/>
          </a:xfrm>
          <a:prstGeom prst="rect">
            <a:avLst/>
          </a:prstGeom>
        </p:spPr>
        <p:txBody>
          <a:bodyPr/>
          <a:lstStyle/>
          <a:p>
            <a:pPr>
              <a:defRPr/>
            </a:pPr>
            <a:endParaRPr lang="en-US"/>
          </a:p>
        </p:txBody>
      </p:sp>
      <p:sp>
        <p:nvSpPr>
          <p:cNvPr id="9" name="Slide Number Placeholder 8"/>
          <p:cNvSpPr>
            <a:spLocks noGrp="1"/>
          </p:cNvSpPr>
          <p:nvPr>
            <p:ph type="sldNum" sz="quarter" idx="12"/>
          </p:nvPr>
        </p:nvSpPr>
        <p:spPr>
          <a:xfrm>
            <a:off x="146304" y="6210300"/>
            <a:ext cx="457200" cy="457200"/>
          </a:xfrm>
          <a:prstGeom prst="ellipse">
            <a:avLst/>
          </a:prstGeom>
        </p:spPr>
        <p:txBody>
          <a:bodyPr/>
          <a:lstStyle/>
          <a:p>
            <a:pPr>
              <a:defRPr/>
            </a:pPr>
            <a:fld id="{D4824885-411D-4013-83DD-8C682125BD56}" type="slidenum">
              <a:rPr lang="en-US" smtClean="0"/>
              <a:pPr>
                <a:defRPr/>
              </a:pPr>
              <a:t>‹#›</a:t>
            </a:fld>
            <a:endParaRPr lang="en-US"/>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a:xfrm>
            <a:off x="6172200" y="6191250"/>
            <a:ext cx="2476500" cy="476250"/>
          </a:xfrm>
          <a:prstGeom prst="rect">
            <a:avLst/>
          </a:prstGeom>
        </p:spPr>
        <p:txBody>
          <a:bodyPr/>
          <a:lstStyle/>
          <a:p>
            <a:pPr>
              <a:defRPr/>
            </a:pPr>
            <a:fld id="{7078D453-3DA4-4D2E-AD27-ED09965669DA}" type="datetime1">
              <a:rPr lang="en-US" smtClean="0"/>
              <a:t>1/19/2023</a:t>
            </a:fld>
            <a:endParaRPr lang="en-US"/>
          </a:p>
        </p:txBody>
      </p:sp>
      <p:sp>
        <p:nvSpPr>
          <p:cNvPr id="4" name="Footer Placeholder 3"/>
          <p:cNvSpPr>
            <a:spLocks noGrp="1"/>
          </p:cNvSpPr>
          <p:nvPr>
            <p:ph type="ftr" sz="quarter" idx="11"/>
          </p:nvPr>
        </p:nvSpPr>
        <p:spPr>
          <a:xfrm>
            <a:off x="914400" y="6172200"/>
            <a:ext cx="3962400" cy="457200"/>
          </a:xfrm>
          <a:prstGeom prst="rect">
            <a:avLst/>
          </a:prstGeom>
        </p:spPr>
        <p:txBody>
          <a:bodyPr/>
          <a:lstStyle/>
          <a:p>
            <a:pPr>
              <a:defRPr/>
            </a:pPr>
            <a:endParaRPr lang="en-US"/>
          </a:p>
        </p:txBody>
      </p:sp>
      <p:sp>
        <p:nvSpPr>
          <p:cNvPr id="5" name="Slide Number Placeholder 4"/>
          <p:cNvSpPr>
            <a:spLocks noGrp="1"/>
          </p:cNvSpPr>
          <p:nvPr>
            <p:ph type="sldNum" sz="quarter" idx="12"/>
          </p:nvPr>
        </p:nvSpPr>
        <p:spPr>
          <a:xfrm>
            <a:off x="146304" y="6210300"/>
            <a:ext cx="457200" cy="457200"/>
          </a:xfrm>
          <a:prstGeom prst="ellipse">
            <a:avLst/>
          </a:prstGeom>
        </p:spPr>
        <p:txBody>
          <a:bodyPr/>
          <a:lstStyle/>
          <a:p>
            <a:pPr>
              <a:defRPr/>
            </a:pPr>
            <a:fld id="{B0757EC0-25B7-463C-9F57-B8203C8E3042}" type="slidenum">
              <a:rPr lang="en-US" smtClean="0"/>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172200" y="6191250"/>
            <a:ext cx="2476500" cy="476250"/>
          </a:xfrm>
          <a:prstGeom prst="rect">
            <a:avLst/>
          </a:prstGeom>
        </p:spPr>
        <p:txBody>
          <a:bodyPr/>
          <a:lstStyle/>
          <a:p>
            <a:pPr>
              <a:defRPr/>
            </a:pPr>
            <a:fld id="{46577B94-7A81-4F54-AFCF-C558A6EF04CB}" type="datetime1">
              <a:rPr lang="en-US" smtClean="0"/>
              <a:t>1/19/2023</a:t>
            </a:fld>
            <a:endParaRPr lang="en-US"/>
          </a:p>
        </p:txBody>
      </p:sp>
      <p:sp>
        <p:nvSpPr>
          <p:cNvPr id="3" name="Footer Placeholder 2"/>
          <p:cNvSpPr>
            <a:spLocks noGrp="1"/>
          </p:cNvSpPr>
          <p:nvPr>
            <p:ph type="ftr" sz="quarter" idx="11"/>
          </p:nvPr>
        </p:nvSpPr>
        <p:spPr>
          <a:xfrm>
            <a:off x="914400" y="6172200"/>
            <a:ext cx="3962400" cy="457200"/>
          </a:xfrm>
          <a:prstGeom prst="rect">
            <a:avLst/>
          </a:prstGeom>
        </p:spPr>
        <p:txBody>
          <a:bodyPr/>
          <a:lstStyle/>
          <a:p>
            <a:pPr>
              <a:defRPr/>
            </a:pPr>
            <a:endParaRPr lang="en-US"/>
          </a:p>
        </p:txBody>
      </p:sp>
      <p:sp>
        <p:nvSpPr>
          <p:cNvPr id="4" name="Slide Number Placeholder 3"/>
          <p:cNvSpPr>
            <a:spLocks noGrp="1"/>
          </p:cNvSpPr>
          <p:nvPr>
            <p:ph type="sldNum" sz="quarter" idx="12"/>
          </p:nvPr>
        </p:nvSpPr>
        <p:spPr>
          <a:xfrm>
            <a:off x="146304" y="6210300"/>
            <a:ext cx="457200" cy="457200"/>
          </a:xfrm>
          <a:prstGeom prst="ellipse">
            <a:avLst/>
          </a:prstGeom>
        </p:spPr>
        <p:txBody>
          <a:bodyPr/>
          <a:lstStyle/>
          <a:p>
            <a:pPr>
              <a:defRPr/>
            </a:pPr>
            <a:fld id="{054F74FA-1205-4903-8A42-18E1DBE9B7ED}"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a:t>Click to edit Master title style</a:t>
            </a:r>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a:xfrm>
            <a:off x="6172200" y="6191250"/>
            <a:ext cx="2476500" cy="476250"/>
          </a:xfrm>
          <a:prstGeom prst="rect">
            <a:avLst/>
          </a:prstGeom>
        </p:spPr>
        <p:txBody>
          <a:bodyPr/>
          <a:lstStyle/>
          <a:p>
            <a:pPr>
              <a:defRPr/>
            </a:pPr>
            <a:fld id="{0D3CACD3-1B5B-4048-845A-879DB5EC984C}" type="datetime1">
              <a:rPr lang="en-US" smtClean="0"/>
              <a:t>1/19/2023</a:t>
            </a:fld>
            <a:endParaRPr lang="en-US"/>
          </a:p>
        </p:txBody>
      </p:sp>
      <p:sp>
        <p:nvSpPr>
          <p:cNvPr id="6" name="Footer Placeholder 5"/>
          <p:cNvSpPr>
            <a:spLocks noGrp="1"/>
          </p:cNvSpPr>
          <p:nvPr>
            <p:ph type="ftr" sz="quarter" idx="11"/>
          </p:nvPr>
        </p:nvSpPr>
        <p:spPr>
          <a:xfrm>
            <a:off x="914400" y="6172200"/>
            <a:ext cx="3962400" cy="457200"/>
          </a:xfrm>
          <a:prstGeom prst="rect">
            <a:avLst/>
          </a:prstGeom>
        </p:spPr>
        <p:txBody>
          <a:bodyPr/>
          <a:lstStyle/>
          <a:p>
            <a:pPr>
              <a:defRPr/>
            </a:pPr>
            <a:endParaRPr lang="en-US"/>
          </a:p>
        </p:txBody>
      </p:sp>
      <p:sp>
        <p:nvSpPr>
          <p:cNvPr id="7" name="Slide Number Placeholder 6"/>
          <p:cNvSpPr>
            <a:spLocks noGrp="1"/>
          </p:cNvSpPr>
          <p:nvPr>
            <p:ph type="sldNum" sz="quarter" idx="12"/>
          </p:nvPr>
        </p:nvSpPr>
        <p:spPr>
          <a:xfrm>
            <a:off x="146304" y="6210300"/>
            <a:ext cx="457200" cy="457200"/>
          </a:xfrm>
          <a:prstGeom prst="ellipse">
            <a:avLst/>
          </a:prstGeom>
        </p:spPr>
        <p:txBody>
          <a:bodyPr/>
          <a:lstStyle/>
          <a:p>
            <a:pPr>
              <a:defRPr/>
            </a:pPr>
            <a:fld id="{A8FA1140-1546-443D-B1C0-A6C855DEA2CE}" type="slidenum">
              <a:rPr lang="en-US" smtClean="0"/>
              <a:pPr>
                <a:defRPr/>
              </a:pPr>
              <a:t>‹#›</a:t>
            </a:fld>
            <a:endParaRPr lang="en-US"/>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a:t>Click to edit Master title style</a:t>
            </a:r>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a:xfrm>
            <a:off x="6172200" y="6191250"/>
            <a:ext cx="2476500" cy="476250"/>
          </a:xfrm>
          <a:prstGeom prst="rect">
            <a:avLst/>
          </a:prstGeom>
        </p:spPr>
        <p:txBody>
          <a:bodyPr/>
          <a:lstStyle/>
          <a:p>
            <a:pPr>
              <a:defRPr/>
            </a:pPr>
            <a:fld id="{D2AE2F33-AEED-4233-9417-9FD25CDCFD4B}" type="datetime1">
              <a:rPr lang="en-US" smtClean="0"/>
              <a:t>1/19/2023</a:t>
            </a:fld>
            <a:endParaRPr lang="en-US"/>
          </a:p>
        </p:txBody>
      </p:sp>
      <p:sp>
        <p:nvSpPr>
          <p:cNvPr id="6" name="Footer Placeholder 5"/>
          <p:cNvSpPr>
            <a:spLocks noGrp="1"/>
          </p:cNvSpPr>
          <p:nvPr>
            <p:ph type="ftr" sz="quarter" idx="11"/>
          </p:nvPr>
        </p:nvSpPr>
        <p:spPr>
          <a:xfrm>
            <a:off x="914400" y="6172200"/>
            <a:ext cx="3886200" cy="457200"/>
          </a:xfrm>
          <a:prstGeom prst="rect">
            <a:avLst/>
          </a:prstGeom>
        </p:spPr>
        <p:txBody>
          <a:bodyPr/>
          <a:lstStyle/>
          <a:p>
            <a:pPr>
              <a:defRPr/>
            </a:pPr>
            <a:endParaRPr lang="en-US"/>
          </a:p>
        </p:txBody>
      </p:sp>
      <p:sp>
        <p:nvSpPr>
          <p:cNvPr id="7" name="Slide Number Placeholder 6"/>
          <p:cNvSpPr>
            <a:spLocks noGrp="1"/>
          </p:cNvSpPr>
          <p:nvPr>
            <p:ph type="sldNum" sz="quarter" idx="12"/>
          </p:nvPr>
        </p:nvSpPr>
        <p:spPr>
          <a:xfrm>
            <a:off x="146304" y="6208776"/>
            <a:ext cx="457200" cy="457200"/>
          </a:xfrm>
          <a:prstGeom prst="ellipse">
            <a:avLst/>
          </a:prstGeom>
        </p:spPr>
        <p:txBody>
          <a:bodyPr/>
          <a:lstStyle/>
          <a:p>
            <a:pPr>
              <a:defRPr/>
            </a:pPr>
            <a:fld id="{BBB2D290-F05C-471C-9F6A-75315FBE0A60}" type="slidenum">
              <a:rPr lang="en-US" smtClean="0"/>
              <a:pPr>
                <a:defRPr/>
              </a:pPr>
              <a:t>‹#›</a:t>
            </a:fld>
            <a:endParaRPr lang="en-US"/>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a:t>Click icon to add picture</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a:t>Click to edit Master title style</a:t>
            </a:r>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Tree>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hf hdr="0" ftr="0" dt="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42.png"/></Relationships>
</file>

<file path=ppt/slides/_rels/slide53.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9.jpeg"/><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50.jpeg"/></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Chapter 1: Anatomy of a cyclone</a:t>
            </a:r>
          </a:p>
        </p:txBody>
      </p:sp>
      <p:sp>
        <p:nvSpPr>
          <p:cNvPr id="5" name="TextBox 4"/>
          <p:cNvSpPr txBox="1"/>
          <p:nvPr/>
        </p:nvSpPr>
        <p:spPr>
          <a:xfrm>
            <a:off x="1125415" y="2684351"/>
            <a:ext cx="7609375" cy="2585323"/>
          </a:xfrm>
          <a:prstGeom prst="rect">
            <a:avLst/>
          </a:prstGeom>
          <a:noFill/>
        </p:spPr>
        <p:txBody>
          <a:bodyPr wrap="none" rtlCol="0">
            <a:spAutoFit/>
          </a:bodyPr>
          <a:lstStyle/>
          <a:p>
            <a:r>
              <a:rPr lang="en-US" dirty="0"/>
              <a:t>Covers …</a:t>
            </a:r>
          </a:p>
          <a:p>
            <a:endParaRPr lang="en-US" dirty="0"/>
          </a:p>
          <a:p>
            <a:r>
              <a:rPr lang="en-US" dirty="0"/>
              <a:t>Basic state of the atmosphere</a:t>
            </a:r>
          </a:p>
          <a:p>
            <a:r>
              <a:rPr lang="en-US" dirty="0"/>
              <a:t>Weather maps</a:t>
            </a:r>
          </a:p>
          <a:p>
            <a:r>
              <a:rPr lang="en-US" dirty="0"/>
              <a:t>Air masses</a:t>
            </a:r>
          </a:p>
          <a:p>
            <a:r>
              <a:rPr lang="en-US" dirty="0"/>
              <a:t>Fronts</a:t>
            </a:r>
          </a:p>
          <a:p>
            <a:endParaRPr lang="en-US" dirty="0"/>
          </a:p>
          <a:p>
            <a:r>
              <a:rPr lang="en-US" dirty="0"/>
              <a:t>Much of the theory from the Norwegian School, Tor Bergeron, circa 1928.</a:t>
            </a:r>
          </a:p>
          <a:p>
            <a:endParaRPr lang="en-US" dirty="0"/>
          </a:p>
        </p:txBody>
      </p:sp>
    </p:spTree>
    <p:extLst>
      <p:ext uri="{BB962C8B-B14F-4D97-AF65-F5344CB8AC3E}">
        <p14:creationId xmlns:p14="http://schemas.microsoft.com/office/powerpoint/2010/main" val="30483548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dirty="0"/>
              <a:t>Air Masses</a:t>
            </a:r>
          </a:p>
        </p:txBody>
      </p:sp>
      <p:sp>
        <p:nvSpPr>
          <p:cNvPr id="9219" name="Rectangle 3"/>
          <p:cNvSpPr>
            <a:spLocks noGrp="1" noChangeArrowheads="1"/>
          </p:cNvSpPr>
          <p:nvPr>
            <p:ph sz="quarter" idx="1"/>
          </p:nvPr>
        </p:nvSpPr>
        <p:spPr/>
        <p:txBody>
          <a:bodyPr>
            <a:normAutofit fontScale="92500" lnSpcReduction="10000"/>
          </a:bodyPr>
          <a:lstStyle/>
          <a:p>
            <a:pPr eaLnBrk="1" hangingPunct="1"/>
            <a:r>
              <a:rPr lang="en-US" sz="3600" b="1" dirty="0"/>
              <a:t>Extremely large body of air whose temperature and humidity are similar in any horizontal direction.</a:t>
            </a:r>
          </a:p>
          <a:p>
            <a:pPr eaLnBrk="1" hangingPunct="1"/>
            <a:r>
              <a:rPr lang="en-US" sz="3600" b="1" dirty="0"/>
              <a:t>Source Regions: area where air mass originates, usually flat and uniform composition with light surface winds</a:t>
            </a:r>
          </a:p>
          <a:p>
            <a:pPr eaLnBrk="1" hangingPunct="1"/>
            <a:r>
              <a:rPr lang="en-US" sz="3600" b="1" dirty="0"/>
              <a:t>Ideal source regions are usually those areas dominated by surface H.</a:t>
            </a:r>
          </a:p>
          <a:p>
            <a:pPr eaLnBrk="1" hangingPunct="1"/>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11-01"/>
          <p:cNvPicPr>
            <a:picLocks noChangeAspect="1" noChangeArrowheads="1"/>
          </p:cNvPicPr>
          <p:nvPr/>
        </p:nvPicPr>
        <p:blipFill>
          <a:blip r:embed="rId3" cstate="print"/>
          <a:srcRect/>
          <a:stretch>
            <a:fillRect/>
          </a:stretch>
        </p:blipFill>
        <p:spPr bwMode="auto">
          <a:xfrm>
            <a:off x="160338" y="0"/>
            <a:ext cx="8823325" cy="6859588"/>
          </a:xfrm>
          <a:prstGeom prst="rect">
            <a:avLst/>
          </a:prstGeom>
          <a:noFill/>
          <a:ln w="9525">
            <a:noFill/>
            <a:miter lim="800000"/>
            <a:headEnd/>
            <a:tailEnd/>
          </a:ln>
        </p:spPr>
      </p:pic>
      <p:sp>
        <p:nvSpPr>
          <p:cNvPr id="2" name="TextBox 1"/>
          <p:cNvSpPr txBox="1"/>
          <p:nvPr/>
        </p:nvSpPr>
        <p:spPr>
          <a:xfrm>
            <a:off x="685800" y="152400"/>
            <a:ext cx="6240385" cy="369332"/>
          </a:xfrm>
          <a:prstGeom prst="rect">
            <a:avLst/>
          </a:prstGeom>
          <a:noFill/>
        </p:spPr>
        <p:txBody>
          <a:bodyPr wrap="none" rtlCol="0">
            <a:spAutoFit/>
          </a:bodyPr>
          <a:lstStyle/>
          <a:p>
            <a:r>
              <a:rPr lang="en-US" dirty="0"/>
              <a:t>A cold air mass is dominating weather over much of the US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sz="4000"/>
              <a:t>Air Masses</a:t>
            </a:r>
          </a:p>
        </p:txBody>
      </p:sp>
      <p:sp>
        <p:nvSpPr>
          <p:cNvPr id="11267" name="Rectangle 3"/>
          <p:cNvSpPr>
            <a:spLocks noGrp="1" noChangeArrowheads="1"/>
          </p:cNvSpPr>
          <p:nvPr>
            <p:ph sz="quarter" idx="1"/>
          </p:nvPr>
        </p:nvSpPr>
        <p:spPr>
          <a:xfrm>
            <a:off x="914400" y="1447800"/>
            <a:ext cx="7772400" cy="4953000"/>
          </a:xfrm>
        </p:spPr>
        <p:txBody>
          <a:bodyPr>
            <a:noAutofit/>
          </a:bodyPr>
          <a:lstStyle/>
          <a:p>
            <a:pPr eaLnBrk="1" hangingPunct="1"/>
            <a:r>
              <a:rPr lang="en-US" sz="3200" b="1" dirty="0"/>
              <a:t>Classification</a:t>
            </a:r>
          </a:p>
          <a:p>
            <a:pPr lvl="1" eaLnBrk="1" hangingPunct="1"/>
            <a:r>
              <a:rPr lang="en-US" sz="3200" b="1" dirty="0"/>
              <a:t>Classification based upon temperature and humidity related to its source region.</a:t>
            </a:r>
          </a:p>
          <a:p>
            <a:pPr lvl="2" eaLnBrk="1" hangingPunct="1"/>
            <a:r>
              <a:rPr lang="en-US" sz="3200" b="1" dirty="0"/>
              <a:t>P = polar</a:t>
            </a:r>
          </a:p>
          <a:p>
            <a:pPr lvl="2" eaLnBrk="1" hangingPunct="1"/>
            <a:r>
              <a:rPr lang="en-US" sz="3200" b="1" dirty="0"/>
              <a:t>T = tropical</a:t>
            </a:r>
          </a:p>
          <a:p>
            <a:pPr lvl="2" eaLnBrk="1" hangingPunct="1"/>
            <a:r>
              <a:rPr lang="en-US" sz="3200" b="1" dirty="0"/>
              <a:t>A = Arctic</a:t>
            </a:r>
          </a:p>
          <a:p>
            <a:pPr lvl="2" eaLnBrk="1" hangingPunct="1"/>
            <a:r>
              <a:rPr lang="en-US" sz="3200" b="1" dirty="0"/>
              <a:t>m = maritime</a:t>
            </a:r>
          </a:p>
          <a:p>
            <a:pPr lvl="2" eaLnBrk="1" hangingPunct="1"/>
            <a:r>
              <a:rPr lang="en-US" sz="3200" b="1" dirty="0"/>
              <a:t>c = continental</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11-t1"/>
          <p:cNvPicPr>
            <a:picLocks noChangeAspect="1" noChangeArrowheads="1"/>
          </p:cNvPicPr>
          <p:nvPr/>
        </p:nvPicPr>
        <p:blipFill>
          <a:blip r:embed="rId3" cstate="print"/>
          <a:srcRect/>
          <a:stretch>
            <a:fillRect/>
          </a:stretch>
        </p:blipFill>
        <p:spPr bwMode="auto">
          <a:xfrm>
            <a:off x="0" y="990600"/>
            <a:ext cx="9144000" cy="3535363"/>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a:t>Air Masses</a:t>
            </a:r>
          </a:p>
        </p:txBody>
      </p:sp>
      <p:sp>
        <p:nvSpPr>
          <p:cNvPr id="13315" name="Rectangle 3"/>
          <p:cNvSpPr>
            <a:spLocks noGrp="1" noChangeArrowheads="1"/>
          </p:cNvSpPr>
          <p:nvPr>
            <p:ph sz="quarter" idx="1"/>
          </p:nvPr>
        </p:nvSpPr>
        <p:spPr/>
        <p:txBody>
          <a:bodyPr>
            <a:normAutofit fontScale="92500"/>
          </a:bodyPr>
          <a:lstStyle/>
          <a:p>
            <a:pPr eaLnBrk="1" hangingPunct="1"/>
            <a:r>
              <a:rPr lang="en-US" sz="3600" b="1" dirty="0"/>
              <a:t>North America </a:t>
            </a:r>
            <a:r>
              <a:rPr lang="en-US" sz="3600" b="1" dirty="0" err="1"/>
              <a:t>cP</a:t>
            </a:r>
            <a:r>
              <a:rPr lang="en-US" sz="3600" b="1" dirty="0"/>
              <a:t> and </a:t>
            </a:r>
            <a:r>
              <a:rPr lang="en-US" sz="3600" b="1" dirty="0" err="1"/>
              <a:t>cA</a:t>
            </a:r>
            <a:endParaRPr lang="en-US" sz="3600" b="1" dirty="0"/>
          </a:p>
          <a:p>
            <a:pPr lvl="1" eaLnBrk="1" hangingPunct="1"/>
            <a:r>
              <a:rPr lang="en-US" sz="3600" b="1" dirty="0"/>
              <a:t>Source region: N. Canada, Alaska</a:t>
            </a:r>
          </a:p>
          <a:p>
            <a:pPr lvl="1" eaLnBrk="1" hangingPunct="1"/>
            <a:r>
              <a:rPr lang="en-US" sz="3600" b="1" dirty="0"/>
              <a:t>Dry, cold, stable (A more extreme)</a:t>
            </a:r>
          </a:p>
          <a:p>
            <a:pPr eaLnBrk="1" hangingPunct="1"/>
            <a:r>
              <a:rPr lang="en-US" sz="3600" b="1" dirty="0"/>
              <a:t>Topic: Lake Effect Snow</a:t>
            </a:r>
          </a:p>
          <a:p>
            <a:pPr lvl="1" eaLnBrk="1" hangingPunct="1"/>
            <a:r>
              <a:rPr lang="en-US" sz="3600" b="1" dirty="0" err="1"/>
              <a:t>cP</a:t>
            </a:r>
            <a:r>
              <a:rPr lang="en-US" sz="3600" b="1" dirty="0"/>
              <a:t> air passes over unfrozen lake, absorbs moisture and drops snow on leeward side of lake</a:t>
            </a:r>
          </a:p>
          <a:p>
            <a:pPr lvl="1" eaLnBrk="1" hangingPunct="1"/>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772400" cy="838200"/>
          </a:xfrm>
        </p:spPr>
        <p:txBody>
          <a:bodyPr>
            <a:normAutofit fontScale="90000"/>
          </a:bodyPr>
          <a:lstStyle/>
          <a:p>
            <a:r>
              <a:rPr lang="en-US" dirty="0"/>
              <a:t>Typical Air Masses around the World</a:t>
            </a:r>
          </a:p>
        </p:txBody>
      </p:sp>
      <p:pic>
        <p:nvPicPr>
          <p:cNvPr id="5" name="Picture 4" descr="ch1fig_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5810"/>
            <a:ext cx="9144000" cy="6092190"/>
          </a:xfrm>
          <a:prstGeom prst="rect">
            <a:avLst/>
          </a:prstGeom>
        </p:spPr>
      </p:pic>
    </p:spTree>
    <p:extLst>
      <p:ext uri="{BB962C8B-B14F-4D97-AF65-F5344CB8AC3E}">
        <p14:creationId xmlns:p14="http://schemas.microsoft.com/office/powerpoint/2010/main" val="21805394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914400" y="304800"/>
            <a:ext cx="7772400" cy="258762"/>
          </a:xfrm>
        </p:spPr>
        <p:txBody>
          <a:bodyPr>
            <a:normAutofit fontScale="90000"/>
          </a:bodyPr>
          <a:lstStyle/>
          <a:p>
            <a:pPr eaLnBrk="1" hangingPunct="1"/>
            <a:r>
              <a:rPr lang="en-US" sz="4000" dirty="0"/>
              <a:t>Air Masses</a:t>
            </a:r>
          </a:p>
        </p:txBody>
      </p:sp>
      <p:sp>
        <p:nvSpPr>
          <p:cNvPr id="19459" name="Rectangle 3"/>
          <p:cNvSpPr>
            <a:spLocks noGrp="1" noChangeArrowheads="1"/>
          </p:cNvSpPr>
          <p:nvPr>
            <p:ph sz="quarter" idx="1"/>
          </p:nvPr>
        </p:nvSpPr>
        <p:spPr>
          <a:xfrm>
            <a:off x="0" y="1295400"/>
            <a:ext cx="3505200" cy="5029200"/>
          </a:xfrm>
        </p:spPr>
        <p:txBody>
          <a:bodyPr>
            <a:normAutofit lnSpcReduction="10000"/>
          </a:bodyPr>
          <a:lstStyle/>
          <a:p>
            <a:pPr eaLnBrk="1" hangingPunct="1"/>
            <a:r>
              <a:rPr lang="en-US" sz="2400" dirty="0"/>
              <a:t>North American </a:t>
            </a:r>
            <a:r>
              <a:rPr lang="en-US" sz="2400" dirty="0" err="1"/>
              <a:t>mP</a:t>
            </a:r>
            <a:endParaRPr lang="en-US" sz="2400" dirty="0"/>
          </a:p>
          <a:p>
            <a:pPr lvl="1" eaLnBrk="1" hangingPunct="1"/>
            <a:r>
              <a:rPr lang="en-US" sz="2400" dirty="0"/>
              <a:t>Source region: North Pacific, North Atlantic</a:t>
            </a:r>
          </a:p>
          <a:p>
            <a:pPr lvl="1" eaLnBrk="1" hangingPunct="1"/>
            <a:r>
              <a:rPr lang="en-US" sz="2400" dirty="0"/>
              <a:t>Cool, moist, unstable</a:t>
            </a:r>
          </a:p>
          <a:p>
            <a:pPr eaLnBrk="1" hangingPunct="1"/>
            <a:r>
              <a:rPr lang="en-US" sz="2400" dirty="0"/>
              <a:t>North American </a:t>
            </a:r>
            <a:r>
              <a:rPr lang="en-US" sz="2400" dirty="0" err="1"/>
              <a:t>mT</a:t>
            </a:r>
            <a:endParaRPr lang="en-US" sz="2400" dirty="0"/>
          </a:p>
          <a:p>
            <a:pPr lvl="1" eaLnBrk="1" hangingPunct="1"/>
            <a:r>
              <a:rPr lang="en-US" sz="2400" dirty="0"/>
              <a:t>Source region: Gulf of Mexico, Caribbean, SE Pacific</a:t>
            </a:r>
          </a:p>
          <a:p>
            <a:pPr lvl="1" eaLnBrk="1" hangingPunct="1"/>
            <a:r>
              <a:rPr lang="en-US" sz="2400" dirty="0"/>
              <a:t>Wet, warm, unstable</a:t>
            </a:r>
          </a:p>
          <a:p>
            <a:pPr lvl="1" eaLnBrk="1" hangingPunct="1"/>
            <a:endParaRPr lang="en-US" dirty="0"/>
          </a:p>
        </p:txBody>
      </p:sp>
      <p:pic>
        <p:nvPicPr>
          <p:cNvPr id="4" name="Picture 2" descr="11-02"/>
          <p:cNvPicPr>
            <a:picLocks noChangeAspect="1" noChangeArrowheads="1"/>
          </p:cNvPicPr>
          <p:nvPr/>
        </p:nvPicPr>
        <p:blipFill>
          <a:blip r:embed="rId3" cstate="print"/>
          <a:srcRect/>
          <a:stretch>
            <a:fillRect/>
          </a:stretch>
        </p:blipFill>
        <p:spPr bwMode="auto">
          <a:xfrm>
            <a:off x="3404313" y="609601"/>
            <a:ext cx="5739687" cy="4419600"/>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609600" y="0"/>
            <a:ext cx="7772400" cy="685800"/>
          </a:xfrm>
        </p:spPr>
        <p:txBody>
          <a:bodyPr>
            <a:normAutofit fontScale="90000"/>
          </a:bodyPr>
          <a:lstStyle/>
          <a:p>
            <a:pPr eaLnBrk="1" hangingPunct="1"/>
            <a:r>
              <a:rPr lang="en-US" sz="4000" dirty="0"/>
              <a:t>Air Masses</a:t>
            </a:r>
          </a:p>
        </p:txBody>
      </p:sp>
      <p:sp>
        <p:nvSpPr>
          <p:cNvPr id="21507" name="Rectangle 3"/>
          <p:cNvSpPr>
            <a:spLocks noGrp="1" noChangeArrowheads="1"/>
          </p:cNvSpPr>
          <p:nvPr>
            <p:ph sz="quarter" idx="1"/>
          </p:nvPr>
        </p:nvSpPr>
        <p:spPr>
          <a:xfrm>
            <a:off x="0" y="1600200"/>
            <a:ext cx="3505200" cy="4419600"/>
          </a:xfrm>
        </p:spPr>
        <p:txBody>
          <a:bodyPr/>
          <a:lstStyle/>
          <a:p>
            <a:pPr eaLnBrk="1" hangingPunct="1"/>
            <a:r>
              <a:rPr lang="en-US" dirty="0"/>
              <a:t>North American </a:t>
            </a:r>
            <a:r>
              <a:rPr lang="en-US" dirty="0" err="1"/>
              <a:t>cT</a:t>
            </a:r>
            <a:endParaRPr lang="en-US" dirty="0"/>
          </a:p>
          <a:p>
            <a:pPr lvl="1" eaLnBrk="1" hangingPunct="1"/>
            <a:r>
              <a:rPr lang="en-US" dirty="0"/>
              <a:t>Source Region: SW US, Mexican Plateau</a:t>
            </a:r>
          </a:p>
          <a:p>
            <a:pPr lvl="1" eaLnBrk="1" hangingPunct="1"/>
            <a:r>
              <a:rPr lang="en-US" dirty="0"/>
              <a:t>Hot, dry, stable</a:t>
            </a:r>
          </a:p>
          <a:p>
            <a:pPr lvl="1" eaLnBrk="1" hangingPunct="1"/>
            <a:endParaRPr lang="en-US" dirty="0"/>
          </a:p>
        </p:txBody>
      </p:sp>
      <p:pic>
        <p:nvPicPr>
          <p:cNvPr id="4" name="Picture 2" descr="11-02"/>
          <p:cNvPicPr>
            <a:picLocks noChangeAspect="1" noChangeArrowheads="1"/>
          </p:cNvPicPr>
          <p:nvPr/>
        </p:nvPicPr>
        <p:blipFill>
          <a:blip r:embed="rId3" cstate="print"/>
          <a:srcRect/>
          <a:stretch>
            <a:fillRect/>
          </a:stretch>
        </p:blipFill>
        <p:spPr bwMode="auto">
          <a:xfrm>
            <a:off x="3429001" y="609601"/>
            <a:ext cx="5715000" cy="5333999"/>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11-04"/>
          <p:cNvPicPr>
            <a:picLocks noChangeAspect="1" noChangeArrowheads="1"/>
          </p:cNvPicPr>
          <p:nvPr/>
        </p:nvPicPr>
        <p:blipFill>
          <a:blip r:embed="rId3" cstate="print"/>
          <a:srcRect/>
          <a:stretch>
            <a:fillRect/>
          </a:stretch>
        </p:blipFill>
        <p:spPr bwMode="auto">
          <a:xfrm>
            <a:off x="160338" y="0"/>
            <a:ext cx="8823325" cy="6859588"/>
          </a:xfrm>
          <a:prstGeom prst="rect">
            <a:avLst/>
          </a:prstGeom>
          <a:noFill/>
          <a:ln w="9525">
            <a:noFill/>
            <a:miter lim="800000"/>
            <a:headEnd/>
            <a:tailEnd/>
          </a:ln>
        </p:spPr>
      </p:pic>
      <p:sp>
        <p:nvSpPr>
          <p:cNvPr id="2" name="TextBox 1"/>
          <p:cNvSpPr txBox="1"/>
          <p:nvPr/>
        </p:nvSpPr>
        <p:spPr>
          <a:xfrm>
            <a:off x="228600" y="152400"/>
            <a:ext cx="7533884" cy="369332"/>
          </a:xfrm>
          <a:prstGeom prst="rect">
            <a:avLst/>
          </a:prstGeom>
          <a:noFill/>
        </p:spPr>
        <p:txBody>
          <a:bodyPr wrap="none" rtlCol="0">
            <a:spAutoFit/>
          </a:bodyPr>
          <a:lstStyle/>
          <a:p>
            <a:r>
              <a:rPr lang="en-US" b="1" dirty="0"/>
              <a:t>Two different cold events when Arctic air intruded into the lower 48</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11-05"/>
          <p:cNvPicPr>
            <a:picLocks noChangeAspect="1" noChangeArrowheads="1"/>
          </p:cNvPicPr>
          <p:nvPr/>
        </p:nvPicPr>
        <p:blipFill>
          <a:blip r:embed="rId3" cstate="print"/>
          <a:srcRect/>
          <a:stretch>
            <a:fillRect/>
          </a:stretch>
        </p:blipFill>
        <p:spPr bwMode="auto">
          <a:xfrm>
            <a:off x="2286000" y="0"/>
            <a:ext cx="6572250" cy="6859588"/>
          </a:xfrm>
          <a:prstGeom prst="rect">
            <a:avLst/>
          </a:prstGeom>
          <a:noFill/>
          <a:ln w="9525">
            <a:noFill/>
            <a:miter lim="800000"/>
            <a:headEnd/>
            <a:tailEnd/>
          </a:ln>
        </p:spPr>
      </p:pic>
      <p:sp>
        <p:nvSpPr>
          <p:cNvPr id="2" name="TextBox 1"/>
          <p:cNvSpPr txBox="1"/>
          <p:nvPr/>
        </p:nvSpPr>
        <p:spPr>
          <a:xfrm>
            <a:off x="5257800" y="304800"/>
            <a:ext cx="3623145" cy="369332"/>
          </a:xfrm>
          <a:prstGeom prst="rect">
            <a:avLst/>
          </a:prstGeom>
          <a:noFill/>
        </p:spPr>
        <p:txBody>
          <a:bodyPr wrap="none" rtlCol="0">
            <a:spAutoFit/>
          </a:bodyPr>
          <a:lstStyle/>
          <a:p>
            <a:r>
              <a:rPr lang="en-US" dirty="0"/>
              <a:t>Solar radiation mixes atmosphere</a:t>
            </a:r>
          </a:p>
        </p:txBody>
      </p:sp>
      <p:sp>
        <p:nvSpPr>
          <p:cNvPr id="4" name="TextBox 3"/>
          <p:cNvSpPr txBox="1"/>
          <p:nvPr/>
        </p:nvSpPr>
        <p:spPr>
          <a:xfrm>
            <a:off x="0" y="3810000"/>
            <a:ext cx="3341029" cy="1200329"/>
          </a:xfrm>
          <a:prstGeom prst="rect">
            <a:avLst/>
          </a:prstGeom>
          <a:noFill/>
        </p:spPr>
        <p:txBody>
          <a:bodyPr wrap="none" rtlCol="0">
            <a:spAutoFit/>
          </a:bodyPr>
          <a:lstStyle/>
          <a:p>
            <a:r>
              <a:rPr lang="en-US" dirty="0"/>
              <a:t>Radiation inversions and/or</a:t>
            </a:r>
            <a:br>
              <a:rPr lang="en-US" dirty="0"/>
            </a:br>
            <a:r>
              <a:rPr lang="en-US" dirty="0"/>
              <a:t>subsidence from high pressure </a:t>
            </a:r>
            <a:br>
              <a:rPr lang="en-US" dirty="0"/>
            </a:br>
            <a:r>
              <a:rPr lang="en-US" dirty="0"/>
              <a:t>are associated with </a:t>
            </a:r>
            <a:br>
              <a:rPr lang="en-US" dirty="0"/>
            </a:br>
            <a:r>
              <a:rPr lang="en-US" dirty="0"/>
              <a:t>inversions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715962"/>
          </a:xfrm>
        </p:spPr>
        <p:txBody>
          <a:bodyPr>
            <a:normAutofit fontScale="90000"/>
          </a:bodyPr>
          <a:lstStyle/>
          <a:p>
            <a:r>
              <a:rPr lang="en-US" dirty="0"/>
              <a:t>Weather Scales</a:t>
            </a:r>
          </a:p>
        </p:txBody>
      </p:sp>
      <p:pic>
        <p:nvPicPr>
          <p:cNvPr id="5" name="Picture 4" descr="Google Chrome001.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143000"/>
            <a:ext cx="7061812" cy="5168698"/>
          </a:xfrm>
          <a:prstGeom prst="rect">
            <a:avLst/>
          </a:prstGeom>
        </p:spPr>
      </p:pic>
      <p:sp>
        <p:nvSpPr>
          <p:cNvPr id="6" name="TextBox 5"/>
          <p:cNvSpPr txBox="1"/>
          <p:nvPr/>
        </p:nvSpPr>
        <p:spPr>
          <a:xfrm>
            <a:off x="6172426" y="6639388"/>
            <a:ext cx="2971574" cy="246221"/>
          </a:xfrm>
          <a:prstGeom prst="rect">
            <a:avLst/>
          </a:prstGeom>
          <a:noFill/>
        </p:spPr>
        <p:txBody>
          <a:bodyPr wrap="none" rtlCol="0">
            <a:spAutoFit/>
          </a:bodyPr>
          <a:lstStyle/>
          <a:p>
            <a:r>
              <a:rPr lang="en-US" sz="1000" dirty="0"/>
              <a:t>From http://</a:t>
            </a:r>
            <a:r>
              <a:rPr lang="en-US" sz="1000" dirty="0" err="1"/>
              <a:t>eumetrain.org</a:t>
            </a:r>
            <a:r>
              <a:rPr lang="en-US" sz="1000" dirty="0"/>
              <a:t>/</a:t>
            </a:r>
            <a:r>
              <a:rPr lang="en-US" sz="1000" dirty="0" err="1"/>
              <a:t>synoptic_textbook.html</a:t>
            </a:r>
            <a:endParaRPr lang="en-US" sz="1000" dirty="0"/>
          </a:p>
        </p:txBody>
      </p:sp>
    </p:spTree>
    <p:extLst>
      <p:ext uri="{BB962C8B-B14F-4D97-AF65-F5344CB8AC3E}">
        <p14:creationId xmlns:p14="http://schemas.microsoft.com/office/powerpoint/2010/main" val="10931247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11-06"/>
          <p:cNvPicPr>
            <a:picLocks noChangeAspect="1" noChangeArrowheads="1"/>
          </p:cNvPicPr>
          <p:nvPr/>
        </p:nvPicPr>
        <p:blipFill>
          <a:blip r:embed="rId3" cstate="print"/>
          <a:srcRect/>
          <a:stretch>
            <a:fillRect/>
          </a:stretch>
        </p:blipFill>
        <p:spPr bwMode="auto">
          <a:xfrm>
            <a:off x="88900" y="379413"/>
            <a:ext cx="8966200" cy="6097587"/>
          </a:xfrm>
          <a:prstGeom prst="rect">
            <a:avLst/>
          </a:prstGeom>
          <a:noFill/>
          <a:ln w="9525">
            <a:noFill/>
            <a:miter lim="800000"/>
            <a:headEnd/>
            <a:tailEnd/>
          </a:ln>
        </p:spPr>
      </p:pic>
      <p:sp>
        <p:nvSpPr>
          <p:cNvPr id="2" name="TextBox 1"/>
          <p:cNvSpPr txBox="1"/>
          <p:nvPr/>
        </p:nvSpPr>
        <p:spPr>
          <a:xfrm>
            <a:off x="1371600" y="28507"/>
            <a:ext cx="6073936" cy="369332"/>
          </a:xfrm>
          <a:prstGeom prst="rect">
            <a:avLst/>
          </a:prstGeom>
          <a:noFill/>
        </p:spPr>
        <p:txBody>
          <a:bodyPr wrap="none" rtlCol="0">
            <a:spAutoFit/>
          </a:bodyPr>
          <a:lstStyle/>
          <a:p>
            <a:r>
              <a:rPr lang="en-US" dirty="0"/>
              <a:t>Cold polar air gets modified as in intrudes on warm ocean</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11-09"/>
          <p:cNvPicPr>
            <a:picLocks noChangeAspect="1" noChangeArrowheads="1"/>
          </p:cNvPicPr>
          <p:nvPr/>
        </p:nvPicPr>
        <p:blipFill>
          <a:blip r:embed="rId3" cstate="print"/>
          <a:srcRect/>
          <a:stretch>
            <a:fillRect/>
          </a:stretch>
        </p:blipFill>
        <p:spPr bwMode="auto">
          <a:xfrm>
            <a:off x="1549400" y="0"/>
            <a:ext cx="6043613" cy="6859588"/>
          </a:xfrm>
          <a:prstGeom prst="rect">
            <a:avLst/>
          </a:prstGeom>
          <a:noFill/>
          <a:ln w="9525">
            <a:noFill/>
            <a:miter lim="800000"/>
            <a:headEnd/>
            <a:tailEnd/>
          </a:ln>
        </p:spPr>
      </p:pic>
      <p:sp>
        <p:nvSpPr>
          <p:cNvPr id="2" name="TextBox 1"/>
          <p:cNvSpPr txBox="1"/>
          <p:nvPr/>
        </p:nvSpPr>
        <p:spPr>
          <a:xfrm>
            <a:off x="2590800" y="3276600"/>
            <a:ext cx="736099" cy="369332"/>
          </a:xfrm>
          <a:prstGeom prst="rect">
            <a:avLst/>
          </a:prstGeom>
          <a:noFill/>
        </p:spPr>
        <p:txBody>
          <a:bodyPr wrap="none" rtlCol="0">
            <a:spAutoFit/>
          </a:bodyPr>
          <a:lstStyle/>
          <a:p>
            <a:r>
              <a:rPr lang="en-US" dirty="0"/>
              <a:t>snow</a:t>
            </a:r>
          </a:p>
        </p:txBody>
      </p:sp>
      <p:sp>
        <p:nvSpPr>
          <p:cNvPr id="4" name="TextBox 3"/>
          <p:cNvSpPr txBox="1"/>
          <p:nvPr/>
        </p:nvSpPr>
        <p:spPr>
          <a:xfrm>
            <a:off x="3048000" y="3657600"/>
            <a:ext cx="1531789" cy="369332"/>
          </a:xfrm>
          <a:prstGeom prst="rect">
            <a:avLst/>
          </a:prstGeom>
          <a:noFill/>
        </p:spPr>
        <p:txBody>
          <a:bodyPr wrap="none" rtlCol="0">
            <a:spAutoFit/>
          </a:bodyPr>
          <a:lstStyle/>
          <a:p>
            <a:r>
              <a:rPr lang="en-US" dirty="0"/>
              <a:t>Freezing rain</a:t>
            </a:r>
          </a:p>
        </p:txBody>
      </p:sp>
      <p:sp>
        <p:nvSpPr>
          <p:cNvPr id="5" name="TextBox 4"/>
          <p:cNvSpPr txBox="1"/>
          <p:nvPr/>
        </p:nvSpPr>
        <p:spPr>
          <a:xfrm>
            <a:off x="5105400" y="3657600"/>
            <a:ext cx="1134257" cy="369332"/>
          </a:xfrm>
          <a:prstGeom prst="rect">
            <a:avLst/>
          </a:prstGeom>
          <a:noFill/>
        </p:spPr>
        <p:txBody>
          <a:bodyPr wrap="none" rtlCol="0">
            <a:spAutoFit/>
          </a:bodyPr>
          <a:lstStyle/>
          <a:p>
            <a:r>
              <a:rPr lang="en-US" dirty="0"/>
              <a:t>Light rain</a:t>
            </a:r>
          </a:p>
        </p:txBody>
      </p:sp>
      <p:sp>
        <p:nvSpPr>
          <p:cNvPr id="6" name="TextBox 5"/>
          <p:cNvSpPr txBox="1"/>
          <p:nvPr/>
        </p:nvSpPr>
        <p:spPr>
          <a:xfrm>
            <a:off x="0" y="8690"/>
            <a:ext cx="7532831" cy="584776"/>
          </a:xfrm>
          <a:prstGeom prst="rect">
            <a:avLst/>
          </a:prstGeom>
          <a:noFill/>
        </p:spPr>
        <p:txBody>
          <a:bodyPr wrap="none" rtlCol="0">
            <a:spAutoFit/>
          </a:bodyPr>
          <a:lstStyle/>
          <a:p>
            <a:r>
              <a:rPr lang="en-US" sz="3200" dirty="0"/>
              <a:t>Invasion of cold, moist maritime polar air</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11-10"/>
          <p:cNvPicPr>
            <a:picLocks noChangeAspect="1" noChangeArrowheads="1"/>
          </p:cNvPicPr>
          <p:nvPr/>
        </p:nvPicPr>
        <p:blipFill>
          <a:blip r:embed="rId3" cstate="print"/>
          <a:srcRect/>
          <a:stretch>
            <a:fillRect/>
          </a:stretch>
        </p:blipFill>
        <p:spPr bwMode="auto">
          <a:xfrm>
            <a:off x="88900" y="846138"/>
            <a:ext cx="8966200" cy="5164137"/>
          </a:xfrm>
          <a:prstGeom prst="rect">
            <a:avLst/>
          </a:prstGeom>
          <a:noFill/>
          <a:ln w="9525">
            <a:noFill/>
            <a:miter lim="800000"/>
            <a:headEnd/>
            <a:tailEnd/>
          </a:ln>
        </p:spPr>
      </p:pic>
      <p:sp>
        <p:nvSpPr>
          <p:cNvPr id="3" name="TextBox 2"/>
          <p:cNvSpPr txBox="1"/>
          <p:nvPr/>
        </p:nvSpPr>
        <p:spPr>
          <a:xfrm>
            <a:off x="228600" y="5867400"/>
            <a:ext cx="4267200" cy="1231106"/>
          </a:xfrm>
          <a:prstGeom prst="rect">
            <a:avLst/>
          </a:prstGeom>
          <a:noFill/>
        </p:spPr>
        <p:txBody>
          <a:bodyPr wrap="square" rtlCol="0">
            <a:spAutoFit/>
          </a:bodyPr>
          <a:lstStyle/>
          <a:p>
            <a:pPr marL="0" lvl="1"/>
            <a:r>
              <a:rPr lang="en-US" sz="2800" b="1" dirty="0"/>
              <a:t>Called the </a:t>
            </a:r>
            <a:br>
              <a:rPr lang="en-US" sz="2800" b="1" dirty="0"/>
            </a:br>
            <a:r>
              <a:rPr lang="en-US" sz="2800" b="1" dirty="0"/>
              <a:t>Pineapple Express</a:t>
            </a:r>
          </a:p>
          <a:p>
            <a:endParaRPr lang="en-US" dirty="0"/>
          </a:p>
        </p:txBody>
      </p:sp>
      <p:sp>
        <p:nvSpPr>
          <p:cNvPr id="2" name="TextBox 1"/>
          <p:cNvSpPr txBox="1"/>
          <p:nvPr/>
        </p:nvSpPr>
        <p:spPr>
          <a:xfrm>
            <a:off x="152400" y="76200"/>
            <a:ext cx="8212405" cy="646331"/>
          </a:xfrm>
          <a:prstGeom prst="rect">
            <a:avLst/>
          </a:prstGeom>
          <a:noFill/>
        </p:spPr>
        <p:txBody>
          <a:bodyPr wrap="none" rtlCol="0">
            <a:spAutoFit/>
          </a:bodyPr>
          <a:lstStyle/>
          <a:p>
            <a:r>
              <a:rPr lang="en-US" dirty="0"/>
              <a:t>January 1</a:t>
            </a:r>
            <a:r>
              <a:rPr lang="en-US" baseline="30000" dirty="0"/>
              <a:t>st</a:t>
            </a:r>
            <a:r>
              <a:rPr lang="en-US" dirty="0"/>
              <a:t> 1997 Reno flooded: Warm tropical air brought rain on snow in the</a:t>
            </a:r>
            <a:br>
              <a:rPr lang="en-US" dirty="0"/>
            </a:br>
            <a:r>
              <a:rPr lang="en-US" dirty="0"/>
              <a:t>mountains: example of atmospheric river.  Note the low off the coast of Oregon.</a:t>
            </a:r>
          </a:p>
        </p:txBody>
      </p:sp>
      <p:pic>
        <p:nvPicPr>
          <p:cNvPr id="5" name="Picture 4"/>
          <p:cNvPicPr>
            <a:picLocks noChangeAspect="1"/>
          </p:cNvPicPr>
          <p:nvPr/>
        </p:nvPicPr>
        <p:blipFill>
          <a:blip r:embed="rId4"/>
          <a:stretch>
            <a:fillRect/>
          </a:stretch>
        </p:blipFill>
        <p:spPr>
          <a:xfrm>
            <a:off x="5265040" y="4953000"/>
            <a:ext cx="3878960" cy="19050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11-11"/>
          <p:cNvPicPr>
            <a:picLocks noChangeAspect="1" noChangeArrowheads="1"/>
          </p:cNvPicPr>
          <p:nvPr/>
        </p:nvPicPr>
        <p:blipFill>
          <a:blip r:embed="rId3" cstate="print"/>
          <a:srcRect/>
          <a:stretch>
            <a:fillRect/>
          </a:stretch>
        </p:blipFill>
        <p:spPr bwMode="auto">
          <a:xfrm>
            <a:off x="160338" y="0"/>
            <a:ext cx="8823325" cy="6859588"/>
          </a:xfrm>
          <a:prstGeom prst="rect">
            <a:avLst/>
          </a:prstGeom>
          <a:noFill/>
          <a:ln w="9525">
            <a:noFill/>
            <a:miter lim="800000"/>
            <a:headEnd/>
            <a:tailEnd/>
          </a:ln>
        </p:spPr>
      </p:pic>
      <p:sp>
        <p:nvSpPr>
          <p:cNvPr id="2" name="TextBox 1"/>
          <p:cNvSpPr txBox="1"/>
          <p:nvPr/>
        </p:nvSpPr>
        <p:spPr>
          <a:xfrm>
            <a:off x="35330" y="1143000"/>
            <a:ext cx="1838965" cy="369332"/>
          </a:xfrm>
          <a:prstGeom prst="rect">
            <a:avLst/>
          </a:prstGeom>
          <a:noFill/>
        </p:spPr>
        <p:txBody>
          <a:bodyPr wrap="none" rtlCol="0">
            <a:spAutoFit/>
          </a:bodyPr>
          <a:lstStyle/>
          <a:p>
            <a:r>
              <a:rPr lang="en-US" dirty="0"/>
              <a:t>Upper level flow</a:t>
            </a:r>
          </a:p>
        </p:txBody>
      </p:sp>
      <p:sp>
        <p:nvSpPr>
          <p:cNvPr id="4" name="TextBox 3"/>
          <p:cNvSpPr txBox="1"/>
          <p:nvPr/>
        </p:nvSpPr>
        <p:spPr>
          <a:xfrm>
            <a:off x="1828800" y="3200400"/>
            <a:ext cx="2070887" cy="369332"/>
          </a:xfrm>
          <a:prstGeom prst="rect">
            <a:avLst/>
          </a:prstGeom>
          <a:noFill/>
        </p:spPr>
        <p:txBody>
          <a:bodyPr wrap="none" rtlCol="0">
            <a:spAutoFit/>
          </a:bodyPr>
          <a:lstStyle/>
          <a:p>
            <a:r>
              <a:rPr lang="en-US" dirty="0"/>
              <a:t>Upper level trough</a:t>
            </a:r>
          </a:p>
        </p:txBody>
      </p:sp>
      <p:sp>
        <p:nvSpPr>
          <p:cNvPr id="6" name="TextBox 5"/>
          <p:cNvSpPr txBox="1"/>
          <p:nvPr/>
        </p:nvSpPr>
        <p:spPr>
          <a:xfrm>
            <a:off x="4953000" y="4343400"/>
            <a:ext cx="1929660" cy="369332"/>
          </a:xfrm>
          <a:prstGeom prst="rect">
            <a:avLst/>
          </a:prstGeom>
          <a:noFill/>
        </p:spPr>
        <p:txBody>
          <a:bodyPr wrap="none" rtlCol="0">
            <a:spAutoFit/>
          </a:bodyPr>
          <a:lstStyle/>
          <a:p>
            <a:r>
              <a:rPr lang="en-US" dirty="0"/>
              <a:t>Upper level ridge</a:t>
            </a:r>
          </a:p>
        </p:txBody>
      </p:sp>
      <p:sp>
        <p:nvSpPr>
          <p:cNvPr id="5" name="TextBox 4"/>
          <p:cNvSpPr txBox="1"/>
          <p:nvPr/>
        </p:nvSpPr>
        <p:spPr>
          <a:xfrm>
            <a:off x="5943600" y="2133600"/>
            <a:ext cx="2656196" cy="369332"/>
          </a:xfrm>
          <a:prstGeom prst="rect">
            <a:avLst/>
          </a:prstGeom>
          <a:noFill/>
        </p:spPr>
        <p:txBody>
          <a:bodyPr wrap="none" rtlCol="0">
            <a:spAutoFit/>
          </a:bodyPr>
          <a:lstStyle/>
          <a:p>
            <a:r>
              <a:rPr lang="en-US" dirty="0"/>
              <a:t>Maximum Temperatures</a:t>
            </a:r>
          </a:p>
        </p:txBody>
      </p:sp>
      <p:sp>
        <p:nvSpPr>
          <p:cNvPr id="7" name="TextBox 6"/>
          <p:cNvSpPr txBox="1"/>
          <p:nvPr/>
        </p:nvSpPr>
        <p:spPr>
          <a:xfrm>
            <a:off x="22006" y="0"/>
            <a:ext cx="9231438" cy="523220"/>
          </a:xfrm>
          <a:prstGeom prst="rect">
            <a:avLst/>
          </a:prstGeom>
          <a:noFill/>
        </p:spPr>
        <p:txBody>
          <a:bodyPr wrap="none" rtlCol="0">
            <a:spAutoFit/>
          </a:bodyPr>
          <a:lstStyle/>
          <a:p>
            <a:r>
              <a:rPr lang="en-US" sz="2800" b="1" dirty="0"/>
              <a:t>Unseasonably hot spell, Eastern US, 15-20 April 1976</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896039" y="0"/>
            <a:ext cx="7772400" cy="1143000"/>
          </a:xfrm>
        </p:spPr>
        <p:txBody>
          <a:bodyPr/>
          <a:lstStyle/>
          <a:p>
            <a:pPr eaLnBrk="1" hangingPunct="1"/>
            <a:r>
              <a:rPr lang="en-US" sz="4000" b="1" dirty="0">
                <a:latin typeface="+mn-lt"/>
              </a:rPr>
              <a:t>Fronts</a:t>
            </a:r>
          </a:p>
        </p:txBody>
      </p:sp>
      <p:sp>
        <p:nvSpPr>
          <p:cNvPr id="24579" name="Rectangle 3"/>
          <p:cNvSpPr>
            <a:spLocks noGrp="1" noChangeArrowheads="1"/>
          </p:cNvSpPr>
          <p:nvPr>
            <p:ph sz="quarter" idx="1"/>
          </p:nvPr>
        </p:nvSpPr>
        <p:spPr>
          <a:xfrm>
            <a:off x="896039" y="1115458"/>
            <a:ext cx="7772400" cy="4572000"/>
          </a:xfrm>
        </p:spPr>
        <p:txBody>
          <a:bodyPr>
            <a:normAutofit/>
          </a:bodyPr>
          <a:lstStyle/>
          <a:p>
            <a:pPr marL="609600" indent="-609600" eaLnBrk="1" hangingPunct="1">
              <a:lnSpc>
                <a:spcPct val="90000"/>
              </a:lnSpc>
            </a:pPr>
            <a:r>
              <a:rPr lang="en-US" sz="3200" b="1" dirty="0"/>
              <a:t>Transition zone between two air masses of different densities</a:t>
            </a:r>
          </a:p>
          <a:p>
            <a:pPr marL="609600" indent="-609600" eaLnBrk="1" hangingPunct="1">
              <a:lnSpc>
                <a:spcPct val="90000"/>
              </a:lnSpc>
            </a:pPr>
            <a:r>
              <a:rPr lang="en-US" sz="3200" b="1" dirty="0"/>
              <a:t>Identification on Charts</a:t>
            </a:r>
          </a:p>
          <a:p>
            <a:pPr marL="990600" lvl="1" indent="-533400" eaLnBrk="1" hangingPunct="1">
              <a:lnSpc>
                <a:spcPct val="90000"/>
              </a:lnSpc>
              <a:buFontTx/>
              <a:buAutoNum type="arabicPeriod"/>
            </a:pPr>
            <a:r>
              <a:rPr lang="en-US" sz="3200" b="1" dirty="0">
                <a:solidFill>
                  <a:srgbClr val="FF0000"/>
                </a:solidFill>
              </a:rPr>
              <a:t>Sharp temperature change</a:t>
            </a:r>
          </a:p>
          <a:p>
            <a:pPr marL="990600" lvl="1" indent="-533400" eaLnBrk="1" hangingPunct="1">
              <a:lnSpc>
                <a:spcPct val="90000"/>
              </a:lnSpc>
              <a:buFontTx/>
              <a:buAutoNum type="arabicPeriod"/>
            </a:pPr>
            <a:r>
              <a:rPr lang="en-US" sz="3200" b="1" dirty="0"/>
              <a:t>Sharp change in dew point</a:t>
            </a:r>
          </a:p>
          <a:p>
            <a:pPr marL="990600" lvl="1" indent="-533400" eaLnBrk="1" hangingPunct="1">
              <a:lnSpc>
                <a:spcPct val="90000"/>
              </a:lnSpc>
              <a:buFontTx/>
              <a:buAutoNum type="arabicPeriod"/>
            </a:pPr>
            <a:r>
              <a:rPr lang="en-US" sz="3200" b="1" dirty="0"/>
              <a:t>Shift in wind direction</a:t>
            </a:r>
          </a:p>
          <a:p>
            <a:pPr marL="990600" lvl="1" indent="-533400" eaLnBrk="1" hangingPunct="1">
              <a:lnSpc>
                <a:spcPct val="90000"/>
              </a:lnSpc>
              <a:buFontTx/>
              <a:buAutoNum type="arabicPeriod"/>
            </a:pPr>
            <a:r>
              <a:rPr lang="en-US" sz="3200" b="1" dirty="0"/>
              <a:t>Sharp pressure change</a:t>
            </a:r>
          </a:p>
          <a:p>
            <a:pPr marL="990600" lvl="1" indent="-533400" eaLnBrk="1" hangingPunct="1">
              <a:lnSpc>
                <a:spcPct val="90000"/>
              </a:lnSpc>
              <a:buFontTx/>
              <a:buAutoNum type="arabicPeriod"/>
            </a:pPr>
            <a:r>
              <a:rPr lang="en-US" sz="3200" b="1" dirty="0"/>
              <a:t>Clouds and precipitation</a:t>
            </a:r>
          </a:p>
        </p:txBody>
      </p:sp>
      <p:sp>
        <p:nvSpPr>
          <p:cNvPr id="2" name="TextBox 1">
            <a:extLst>
              <a:ext uri="{FF2B5EF4-FFF2-40B4-BE49-F238E27FC236}">
                <a16:creationId xmlns:a16="http://schemas.microsoft.com/office/drawing/2014/main" id="{750E4983-7AD4-70F1-0FC0-DF73D3424E26}"/>
              </a:ext>
            </a:extLst>
          </p:cNvPr>
          <p:cNvSpPr txBox="1"/>
          <p:nvPr/>
        </p:nvSpPr>
        <p:spPr>
          <a:xfrm>
            <a:off x="475561" y="5257800"/>
            <a:ext cx="7772400" cy="1200329"/>
          </a:xfrm>
          <a:prstGeom prst="rect">
            <a:avLst/>
          </a:prstGeom>
          <a:noFill/>
        </p:spPr>
        <p:txBody>
          <a:bodyPr wrap="square" rtlCol="0">
            <a:spAutoFit/>
          </a:bodyPr>
          <a:lstStyle/>
          <a:p>
            <a:r>
              <a:rPr lang="en-US" dirty="0"/>
              <a:t>Primarily use temperature change to identify fronts.</a:t>
            </a:r>
          </a:p>
          <a:p>
            <a:endParaRPr lang="en-US" dirty="0"/>
          </a:p>
          <a:p>
            <a:r>
              <a:rPr lang="en-US" dirty="0"/>
              <a:t>A challenge over mountainous terrain due to variation of temperature with height.</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22320"/>
            <a:ext cx="7772400" cy="533400"/>
          </a:xfrm>
        </p:spPr>
        <p:txBody>
          <a:bodyPr>
            <a:normAutofit fontScale="90000"/>
          </a:bodyPr>
          <a:lstStyle/>
          <a:p>
            <a:r>
              <a:rPr lang="en-US" dirty="0"/>
              <a:t>Types of Fronts</a:t>
            </a:r>
          </a:p>
        </p:txBody>
      </p:sp>
      <p:pic>
        <p:nvPicPr>
          <p:cNvPr id="5" name="Content Placeholder 4" descr="ch1fig_6.jpg"/>
          <p:cNvPicPr>
            <a:picLocks noGrp="1" noChangeAspect="1"/>
          </p:cNvPicPr>
          <p:nvPr>
            <p:ph sz="quarter" idx="1"/>
          </p:nvPr>
        </p:nvPicPr>
        <p:blipFill>
          <a:blip r:embed="rId2">
            <a:extLst>
              <a:ext uri="{28A0092B-C50C-407E-A947-70E740481C1C}">
                <a14:useLocalDpi xmlns:a14="http://schemas.microsoft.com/office/drawing/2010/main" val="0"/>
              </a:ext>
            </a:extLst>
          </a:blip>
          <a:srcRect t="-23930" b="-23930"/>
          <a:stretch>
            <a:fillRect/>
          </a:stretch>
        </p:blipFill>
        <p:spPr>
          <a:xfrm>
            <a:off x="152400" y="233649"/>
            <a:ext cx="7772400" cy="4572000"/>
          </a:xfrm>
        </p:spPr>
      </p:pic>
      <p:sp>
        <p:nvSpPr>
          <p:cNvPr id="6" name="TextBox 5"/>
          <p:cNvSpPr txBox="1"/>
          <p:nvPr/>
        </p:nvSpPr>
        <p:spPr>
          <a:xfrm>
            <a:off x="353391" y="4991652"/>
            <a:ext cx="8601258" cy="1477328"/>
          </a:xfrm>
          <a:prstGeom prst="rect">
            <a:avLst/>
          </a:prstGeom>
          <a:noFill/>
        </p:spPr>
        <p:txBody>
          <a:bodyPr wrap="none" rtlCol="0">
            <a:spAutoFit/>
          </a:bodyPr>
          <a:lstStyle/>
          <a:p>
            <a:r>
              <a:rPr lang="en-US" dirty="0"/>
              <a:t>Cold front: Cold air advancing, warm air retreating.</a:t>
            </a:r>
            <a:br>
              <a:rPr lang="en-US" dirty="0"/>
            </a:br>
            <a:r>
              <a:rPr lang="en-US" dirty="0"/>
              <a:t>Warm front: Warm air advancing, cold air retreating.</a:t>
            </a:r>
          </a:p>
          <a:p>
            <a:r>
              <a:rPr lang="en-US" dirty="0"/>
              <a:t>Stationary front: Boundary between two air masses is stationary, or nearly so.</a:t>
            </a:r>
          </a:p>
          <a:p>
            <a:r>
              <a:rPr lang="en-US" dirty="0"/>
              <a:t>Occluded front: Separates air masses that have only a small temperature contrast,</a:t>
            </a:r>
            <a:br>
              <a:rPr lang="en-US" dirty="0"/>
            </a:br>
            <a:r>
              <a:rPr lang="en-US" dirty="0"/>
              <a:t>typically separates cold and cool air masses.</a:t>
            </a:r>
          </a:p>
        </p:txBody>
      </p:sp>
    </p:spTree>
    <p:extLst>
      <p:ext uri="{BB962C8B-B14F-4D97-AF65-F5344CB8AC3E}">
        <p14:creationId xmlns:p14="http://schemas.microsoft.com/office/powerpoint/2010/main" val="8352223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F0400-E8EC-1390-7ABE-8C46F7DD9CAA}"/>
              </a:ext>
            </a:extLst>
          </p:cNvPr>
          <p:cNvSpPr>
            <a:spLocks noGrp="1"/>
          </p:cNvSpPr>
          <p:nvPr>
            <p:ph type="title"/>
          </p:nvPr>
        </p:nvSpPr>
        <p:spPr>
          <a:xfrm>
            <a:off x="34633" y="-1"/>
            <a:ext cx="9109367" cy="1249459"/>
          </a:xfrm>
        </p:spPr>
        <p:txBody>
          <a:bodyPr>
            <a:normAutofit fontScale="90000"/>
          </a:bodyPr>
          <a:lstStyle/>
          <a:p>
            <a:r>
              <a:rPr lang="en-US" dirty="0"/>
              <a:t>Dry Line Front:  Dewpoint Change Across the boundary</a:t>
            </a:r>
          </a:p>
        </p:txBody>
      </p:sp>
      <p:pic>
        <p:nvPicPr>
          <p:cNvPr id="4" name="Picture 3">
            <a:extLst>
              <a:ext uri="{FF2B5EF4-FFF2-40B4-BE49-F238E27FC236}">
                <a16:creationId xmlns:a16="http://schemas.microsoft.com/office/drawing/2014/main" id="{14985CA3-FFB1-221F-71CC-08D889F35936}"/>
              </a:ext>
            </a:extLst>
          </p:cNvPr>
          <p:cNvPicPr>
            <a:picLocks noChangeAspect="1"/>
          </p:cNvPicPr>
          <p:nvPr/>
        </p:nvPicPr>
        <p:blipFill>
          <a:blip r:embed="rId2"/>
          <a:stretch>
            <a:fillRect/>
          </a:stretch>
        </p:blipFill>
        <p:spPr>
          <a:xfrm>
            <a:off x="22698" y="1249459"/>
            <a:ext cx="9144000" cy="5143500"/>
          </a:xfrm>
          <a:prstGeom prst="rect">
            <a:avLst/>
          </a:prstGeom>
        </p:spPr>
      </p:pic>
      <p:sp>
        <p:nvSpPr>
          <p:cNvPr id="6" name="TextBox 5">
            <a:extLst>
              <a:ext uri="{FF2B5EF4-FFF2-40B4-BE49-F238E27FC236}">
                <a16:creationId xmlns:a16="http://schemas.microsoft.com/office/drawing/2014/main" id="{D7F974A5-9990-249C-C9D8-8C3E1CF8607B}"/>
              </a:ext>
            </a:extLst>
          </p:cNvPr>
          <p:cNvSpPr txBox="1"/>
          <p:nvPr/>
        </p:nvSpPr>
        <p:spPr>
          <a:xfrm>
            <a:off x="34633" y="6516639"/>
            <a:ext cx="9010666" cy="307777"/>
          </a:xfrm>
          <a:prstGeom prst="rect">
            <a:avLst/>
          </a:prstGeom>
          <a:noFill/>
        </p:spPr>
        <p:txBody>
          <a:bodyPr wrap="square">
            <a:spAutoFit/>
          </a:bodyPr>
          <a:lstStyle/>
          <a:p>
            <a:r>
              <a:rPr lang="en-US" sz="1400" b="1" dirty="0"/>
              <a:t>https://weather.com/science/weather-explainers/news/dryline-severe-weather-tornado-storms-plains</a:t>
            </a:r>
          </a:p>
        </p:txBody>
      </p:sp>
    </p:spTree>
    <p:extLst>
      <p:ext uri="{BB962C8B-B14F-4D97-AF65-F5344CB8AC3E}">
        <p14:creationId xmlns:p14="http://schemas.microsoft.com/office/powerpoint/2010/main" val="26597350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2AEAD-1484-6EEC-E535-C8DF4CDE7D0B}"/>
              </a:ext>
            </a:extLst>
          </p:cNvPr>
          <p:cNvSpPr>
            <a:spLocks noGrp="1"/>
          </p:cNvSpPr>
          <p:nvPr>
            <p:ph type="title"/>
          </p:nvPr>
        </p:nvSpPr>
        <p:spPr>
          <a:xfrm>
            <a:off x="0" y="10798"/>
            <a:ext cx="7772400" cy="762000"/>
          </a:xfrm>
        </p:spPr>
        <p:txBody>
          <a:bodyPr>
            <a:noAutofit/>
          </a:bodyPr>
          <a:lstStyle/>
          <a:p>
            <a:r>
              <a:rPr lang="en-US" sz="2000" b="1" dirty="0">
                <a:solidFill>
                  <a:srgbClr val="FFC000"/>
                </a:solidFill>
              </a:rPr>
              <a:t>4 Stages of Baroclinic Cyclogenesis: From Vasquez Weather Analysis and Forecasting Handbook 2</a:t>
            </a:r>
            <a:r>
              <a:rPr lang="en-US" sz="2000" b="1" baseline="30000" dirty="0">
                <a:solidFill>
                  <a:srgbClr val="FFC000"/>
                </a:solidFill>
              </a:rPr>
              <a:t>nd</a:t>
            </a:r>
            <a:r>
              <a:rPr lang="en-US" sz="2000" b="1" dirty="0">
                <a:solidFill>
                  <a:srgbClr val="FFC000"/>
                </a:solidFill>
              </a:rPr>
              <a:t> edition page 115.</a:t>
            </a:r>
          </a:p>
        </p:txBody>
      </p:sp>
      <p:pic>
        <p:nvPicPr>
          <p:cNvPr id="4" name="Picture 3">
            <a:extLst>
              <a:ext uri="{FF2B5EF4-FFF2-40B4-BE49-F238E27FC236}">
                <a16:creationId xmlns:a16="http://schemas.microsoft.com/office/drawing/2014/main" id="{A8FCB82E-DB4D-AA08-C0B3-22BAC12E48EA}"/>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81000"/>
                    </a14:imgEffect>
                  </a14:imgLayer>
                </a14:imgProps>
              </a:ext>
            </a:extLst>
          </a:blip>
          <a:stretch>
            <a:fillRect/>
          </a:stretch>
        </p:blipFill>
        <p:spPr>
          <a:xfrm>
            <a:off x="1257300" y="769345"/>
            <a:ext cx="6629400" cy="5017899"/>
          </a:xfrm>
          <a:prstGeom prst="rect">
            <a:avLst/>
          </a:prstGeom>
        </p:spPr>
      </p:pic>
      <p:sp>
        <p:nvSpPr>
          <p:cNvPr id="5" name="TextBox 4">
            <a:extLst>
              <a:ext uri="{FF2B5EF4-FFF2-40B4-BE49-F238E27FC236}">
                <a16:creationId xmlns:a16="http://schemas.microsoft.com/office/drawing/2014/main" id="{D22910AB-14DC-7653-C2A9-1241C34DD63F}"/>
              </a:ext>
            </a:extLst>
          </p:cNvPr>
          <p:cNvSpPr txBox="1"/>
          <p:nvPr/>
        </p:nvSpPr>
        <p:spPr>
          <a:xfrm>
            <a:off x="381000" y="5663163"/>
            <a:ext cx="8382000" cy="1200329"/>
          </a:xfrm>
          <a:prstGeom prst="rect">
            <a:avLst/>
          </a:prstGeom>
          <a:solidFill>
            <a:schemeClr val="bg1"/>
          </a:solidFill>
        </p:spPr>
        <p:txBody>
          <a:bodyPr wrap="square" rtlCol="0">
            <a:spAutoFit/>
          </a:bodyPr>
          <a:lstStyle/>
          <a:p>
            <a:r>
              <a:rPr lang="en-US" dirty="0"/>
              <a:t>Solid lines : Isobars (lines of constant pressure)</a:t>
            </a:r>
            <a:br>
              <a:rPr lang="en-US" dirty="0"/>
            </a:br>
            <a:r>
              <a:rPr lang="en-US" dirty="0"/>
              <a:t>Dashed lines:  1000-500 mb thickness (average temperature of this column)</a:t>
            </a:r>
            <a:br>
              <a:rPr lang="en-US" dirty="0"/>
            </a:br>
            <a:r>
              <a:rPr lang="en-US" dirty="0"/>
              <a:t>1. </a:t>
            </a:r>
            <a:r>
              <a:rPr lang="en-US" b="1" dirty="0"/>
              <a:t>Barotropic</a:t>
            </a:r>
            <a:r>
              <a:rPr lang="en-US" dirty="0"/>
              <a:t> starting point along the polar front. </a:t>
            </a:r>
            <a:br>
              <a:rPr lang="en-US" dirty="0"/>
            </a:br>
            <a:r>
              <a:rPr lang="en-US" dirty="0"/>
              <a:t>3. Highly </a:t>
            </a:r>
            <a:r>
              <a:rPr lang="en-US" b="1" dirty="0"/>
              <a:t>baroclinic</a:t>
            </a:r>
            <a:r>
              <a:rPr lang="en-US" dirty="0"/>
              <a:t> conditions:  Temperature contours are not parallel to isobars</a:t>
            </a:r>
          </a:p>
        </p:txBody>
      </p:sp>
      <p:sp>
        <p:nvSpPr>
          <p:cNvPr id="6" name="TextBox 5">
            <a:extLst>
              <a:ext uri="{FF2B5EF4-FFF2-40B4-BE49-F238E27FC236}">
                <a16:creationId xmlns:a16="http://schemas.microsoft.com/office/drawing/2014/main" id="{9C6A930F-39D0-8385-44FA-26A748DFAA2C}"/>
              </a:ext>
            </a:extLst>
          </p:cNvPr>
          <p:cNvSpPr txBox="1"/>
          <p:nvPr/>
        </p:nvSpPr>
        <p:spPr>
          <a:xfrm>
            <a:off x="76200" y="1524000"/>
            <a:ext cx="1415772" cy="369332"/>
          </a:xfrm>
          <a:prstGeom prst="rect">
            <a:avLst/>
          </a:prstGeom>
          <a:noFill/>
        </p:spPr>
        <p:txBody>
          <a:bodyPr wrap="none" rtlCol="0">
            <a:spAutoFit/>
          </a:bodyPr>
          <a:lstStyle/>
          <a:p>
            <a:r>
              <a:rPr lang="en-US" b="1" dirty="0">
                <a:solidFill>
                  <a:srgbClr val="00B050"/>
                </a:solidFill>
              </a:rPr>
              <a:t>Polar Front</a:t>
            </a:r>
          </a:p>
        </p:txBody>
      </p:sp>
      <p:cxnSp>
        <p:nvCxnSpPr>
          <p:cNvPr id="8" name="Straight Arrow Connector 7">
            <a:extLst>
              <a:ext uri="{FF2B5EF4-FFF2-40B4-BE49-F238E27FC236}">
                <a16:creationId xmlns:a16="http://schemas.microsoft.com/office/drawing/2014/main" id="{EA27AA25-F469-D826-3E17-F7BE0D1A21DE}"/>
              </a:ext>
            </a:extLst>
          </p:cNvPr>
          <p:cNvCxnSpPr>
            <a:cxnSpLocks/>
          </p:cNvCxnSpPr>
          <p:nvPr/>
        </p:nvCxnSpPr>
        <p:spPr>
          <a:xfrm>
            <a:off x="1143000" y="1905000"/>
            <a:ext cx="457200" cy="381000"/>
          </a:xfrm>
          <a:prstGeom prst="straightConnector1">
            <a:avLst/>
          </a:prstGeom>
          <a:ln w="317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31FA828-5014-E446-9ED3-FF8C243219D3}"/>
              </a:ext>
            </a:extLst>
          </p:cNvPr>
          <p:cNvSpPr txBox="1"/>
          <p:nvPr/>
        </p:nvSpPr>
        <p:spPr>
          <a:xfrm>
            <a:off x="2362200" y="2514600"/>
            <a:ext cx="1257524" cy="369332"/>
          </a:xfrm>
          <a:prstGeom prst="rect">
            <a:avLst/>
          </a:prstGeom>
          <a:noFill/>
        </p:spPr>
        <p:txBody>
          <a:bodyPr wrap="none" rtlCol="0">
            <a:spAutoFit/>
          </a:bodyPr>
          <a:lstStyle/>
          <a:p>
            <a:r>
              <a:rPr lang="en-US" b="1" dirty="0">
                <a:solidFill>
                  <a:srgbClr val="FF0000"/>
                </a:solidFill>
              </a:rPr>
              <a:t>Warm Air </a:t>
            </a:r>
          </a:p>
        </p:txBody>
      </p:sp>
      <p:sp>
        <p:nvSpPr>
          <p:cNvPr id="11" name="TextBox 10">
            <a:extLst>
              <a:ext uri="{FF2B5EF4-FFF2-40B4-BE49-F238E27FC236}">
                <a16:creationId xmlns:a16="http://schemas.microsoft.com/office/drawing/2014/main" id="{6BD91100-5E0C-8EB4-23F4-F79AD8A00CB0}"/>
              </a:ext>
            </a:extLst>
          </p:cNvPr>
          <p:cNvSpPr txBox="1"/>
          <p:nvPr/>
        </p:nvSpPr>
        <p:spPr>
          <a:xfrm>
            <a:off x="2454084" y="1112720"/>
            <a:ext cx="1073755" cy="369332"/>
          </a:xfrm>
          <a:prstGeom prst="rect">
            <a:avLst/>
          </a:prstGeom>
          <a:noFill/>
        </p:spPr>
        <p:txBody>
          <a:bodyPr wrap="none" rtlCol="0">
            <a:spAutoFit/>
          </a:bodyPr>
          <a:lstStyle/>
          <a:p>
            <a:r>
              <a:rPr lang="en-US" b="1" dirty="0">
                <a:solidFill>
                  <a:srgbClr val="00B0F0"/>
                </a:solidFill>
              </a:rPr>
              <a:t>Cold Air</a:t>
            </a:r>
          </a:p>
        </p:txBody>
      </p:sp>
      <p:sp>
        <p:nvSpPr>
          <p:cNvPr id="12" name="TextBox 11">
            <a:extLst>
              <a:ext uri="{FF2B5EF4-FFF2-40B4-BE49-F238E27FC236}">
                <a16:creationId xmlns:a16="http://schemas.microsoft.com/office/drawing/2014/main" id="{9D022F1F-390E-3508-D5F0-EDD8CB693A4A}"/>
              </a:ext>
            </a:extLst>
          </p:cNvPr>
          <p:cNvSpPr txBox="1"/>
          <p:nvPr/>
        </p:nvSpPr>
        <p:spPr>
          <a:xfrm>
            <a:off x="7620000" y="3377669"/>
            <a:ext cx="1659429" cy="2308324"/>
          </a:xfrm>
          <a:prstGeom prst="rect">
            <a:avLst/>
          </a:prstGeom>
          <a:noFill/>
        </p:spPr>
        <p:txBody>
          <a:bodyPr wrap="none" rtlCol="0">
            <a:spAutoFit/>
          </a:bodyPr>
          <a:lstStyle/>
          <a:p>
            <a:r>
              <a:rPr lang="en-US" dirty="0"/>
              <a:t>Baroclinic low </a:t>
            </a:r>
            <a:br>
              <a:rPr lang="en-US" dirty="0"/>
            </a:br>
            <a:r>
              <a:rPr lang="en-US" dirty="0"/>
              <a:t>retreats on </a:t>
            </a:r>
            <a:br>
              <a:rPr lang="en-US" dirty="0"/>
            </a:br>
            <a:r>
              <a:rPr lang="en-US" dirty="0"/>
              <a:t>the cold side</a:t>
            </a:r>
            <a:br>
              <a:rPr lang="en-US" dirty="0"/>
            </a:br>
            <a:r>
              <a:rPr lang="en-US" dirty="0"/>
              <a:t>of the thermal</a:t>
            </a:r>
            <a:br>
              <a:rPr lang="en-US" dirty="0"/>
            </a:br>
            <a:r>
              <a:rPr lang="en-US" dirty="0"/>
              <a:t>gradient.  </a:t>
            </a:r>
            <a:br>
              <a:rPr lang="en-US" dirty="0"/>
            </a:br>
            <a:r>
              <a:rPr lang="en-US" dirty="0"/>
              <a:t>Barotropic </a:t>
            </a:r>
            <a:br>
              <a:rPr lang="en-US" dirty="0"/>
            </a:br>
            <a:r>
              <a:rPr lang="en-US" dirty="0"/>
              <a:t>conditions</a:t>
            </a:r>
            <a:br>
              <a:rPr lang="en-US" dirty="0"/>
            </a:br>
            <a:r>
              <a:rPr lang="en-US" dirty="0"/>
              <a:t>return</a:t>
            </a:r>
          </a:p>
        </p:txBody>
      </p:sp>
      <p:sp>
        <p:nvSpPr>
          <p:cNvPr id="13" name="TextBox 12">
            <a:extLst>
              <a:ext uri="{FF2B5EF4-FFF2-40B4-BE49-F238E27FC236}">
                <a16:creationId xmlns:a16="http://schemas.microsoft.com/office/drawing/2014/main" id="{E1F92408-CC11-10BB-6114-BE160E6F2BCD}"/>
              </a:ext>
            </a:extLst>
          </p:cNvPr>
          <p:cNvSpPr txBox="1"/>
          <p:nvPr/>
        </p:nvSpPr>
        <p:spPr>
          <a:xfrm>
            <a:off x="1400527" y="3490949"/>
            <a:ext cx="1073755" cy="369332"/>
          </a:xfrm>
          <a:prstGeom prst="rect">
            <a:avLst/>
          </a:prstGeom>
          <a:noFill/>
        </p:spPr>
        <p:txBody>
          <a:bodyPr wrap="none" rtlCol="0">
            <a:spAutoFit/>
          </a:bodyPr>
          <a:lstStyle/>
          <a:p>
            <a:r>
              <a:rPr lang="en-US" b="1" dirty="0">
                <a:solidFill>
                  <a:srgbClr val="00B0F0"/>
                </a:solidFill>
              </a:rPr>
              <a:t>Cold Air</a:t>
            </a:r>
          </a:p>
        </p:txBody>
      </p:sp>
      <p:sp>
        <p:nvSpPr>
          <p:cNvPr id="14" name="TextBox 13">
            <a:extLst>
              <a:ext uri="{FF2B5EF4-FFF2-40B4-BE49-F238E27FC236}">
                <a16:creationId xmlns:a16="http://schemas.microsoft.com/office/drawing/2014/main" id="{B78AB10C-0412-1E40-6818-611891C741FB}"/>
              </a:ext>
            </a:extLst>
          </p:cNvPr>
          <p:cNvSpPr txBox="1"/>
          <p:nvPr/>
        </p:nvSpPr>
        <p:spPr>
          <a:xfrm>
            <a:off x="2990962" y="4402249"/>
            <a:ext cx="1257524" cy="369332"/>
          </a:xfrm>
          <a:prstGeom prst="rect">
            <a:avLst/>
          </a:prstGeom>
          <a:noFill/>
        </p:spPr>
        <p:txBody>
          <a:bodyPr wrap="none" rtlCol="0">
            <a:spAutoFit/>
          </a:bodyPr>
          <a:lstStyle/>
          <a:p>
            <a:r>
              <a:rPr lang="en-US" b="1" dirty="0">
                <a:solidFill>
                  <a:srgbClr val="FF0000"/>
                </a:solidFill>
              </a:rPr>
              <a:t>Warm Air </a:t>
            </a:r>
          </a:p>
        </p:txBody>
      </p:sp>
      <p:sp>
        <p:nvSpPr>
          <p:cNvPr id="15" name="TextBox 14">
            <a:extLst>
              <a:ext uri="{FF2B5EF4-FFF2-40B4-BE49-F238E27FC236}">
                <a16:creationId xmlns:a16="http://schemas.microsoft.com/office/drawing/2014/main" id="{FD91C9CB-A749-7A20-DB58-388BCE6EACCF}"/>
              </a:ext>
            </a:extLst>
          </p:cNvPr>
          <p:cNvSpPr txBox="1"/>
          <p:nvPr/>
        </p:nvSpPr>
        <p:spPr>
          <a:xfrm>
            <a:off x="3174731" y="3301946"/>
            <a:ext cx="1073755" cy="369332"/>
          </a:xfrm>
          <a:prstGeom prst="rect">
            <a:avLst/>
          </a:prstGeom>
          <a:noFill/>
        </p:spPr>
        <p:txBody>
          <a:bodyPr wrap="none" rtlCol="0">
            <a:spAutoFit/>
          </a:bodyPr>
          <a:lstStyle/>
          <a:p>
            <a:r>
              <a:rPr lang="en-US" b="1" dirty="0">
                <a:solidFill>
                  <a:srgbClr val="00B0F0"/>
                </a:solidFill>
              </a:rPr>
              <a:t>Cool Air</a:t>
            </a:r>
          </a:p>
        </p:txBody>
      </p:sp>
      <p:sp>
        <p:nvSpPr>
          <p:cNvPr id="16" name="TextBox 15">
            <a:extLst>
              <a:ext uri="{FF2B5EF4-FFF2-40B4-BE49-F238E27FC236}">
                <a16:creationId xmlns:a16="http://schemas.microsoft.com/office/drawing/2014/main" id="{6C0FA007-2565-67A3-E382-4172145E5073}"/>
              </a:ext>
            </a:extLst>
          </p:cNvPr>
          <p:cNvSpPr txBox="1"/>
          <p:nvPr/>
        </p:nvSpPr>
        <p:spPr>
          <a:xfrm>
            <a:off x="7676932" y="450641"/>
            <a:ext cx="1467068" cy="2862322"/>
          </a:xfrm>
          <a:prstGeom prst="rect">
            <a:avLst/>
          </a:prstGeom>
          <a:noFill/>
        </p:spPr>
        <p:txBody>
          <a:bodyPr wrap="none" rtlCol="0">
            <a:spAutoFit/>
          </a:bodyPr>
          <a:lstStyle/>
          <a:p>
            <a:r>
              <a:rPr lang="en-US" dirty="0"/>
              <a:t>Divergence </a:t>
            </a:r>
            <a:br>
              <a:rPr lang="en-US" dirty="0"/>
            </a:br>
            <a:r>
              <a:rPr lang="en-US" dirty="0"/>
              <a:t>in the upper </a:t>
            </a:r>
          </a:p>
          <a:p>
            <a:r>
              <a:rPr lang="en-US" dirty="0"/>
              <a:t>level jet </a:t>
            </a:r>
            <a:br>
              <a:rPr lang="en-US" dirty="0"/>
            </a:br>
            <a:r>
              <a:rPr lang="en-US" dirty="0"/>
              <a:t>stream </a:t>
            </a:r>
            <a:br>
              <a:rPr lang="en-US" dirty="0"/>
            </a:br>
            <a:r>
              <a:rPr lang="en-US" dirty="0"/>
              <a:t>removes </a:t>
            </a:r>
            <a:br>
              <a:rPr lang="en-US" dirty="0"/>
            </a:br>
            <a:r>
              <a:rPr lang="en-US" dirty="0"/>
              <a:t>mass from </a:t>
            </a:r>
            <a:br>
              <a:rPr lang="en-US" dirty="0"/>
            </a:br>
            <a:r>
              <a:rPr lang="en-US" dirty="0"/>
              <a:t>the column,</a:t>
            </a:r>
            <a:br>
              <a:rPr lang="en-US" dirty="0"/>
            </a:br>
            <a:r>
              <a:rPr lang="en-US" dirty="0"/>
              <a:t>causing the </a:t>
            </a:r>
            <a:br>
              <a:rPr lang="en-US" dirty="0"/>
            </a:br>
            <a:r>
              <a:rPr lang="en-US" dirty="0"/>
              <a:t>low. </a:t>
            </a:r>
            <a:br>
              <a:rPr lang="en-US" dirty="0"/>
            </a:br>
            <a:endParaRPr lang="en-US" dirty="0"/>
          </a:p>
        </p:txBody>
      </p:sp>
    </p:spTree>
    <p:extLst>
      <p:ext uri="{BB962C8B-B14F-4D97-AF65-F5344CB8AC3E}">
        <p14:creationId xmlns:p14="http://schemas.microsoft.com/office/powerpoint/2010/main" val="19999550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26FAE-88E7-E8CD-C8D8-F31A80A63984}"/>
              </a:ext>
            </a:extLst>
          </p:cNvPr>
          <p:cNvSpPr>
            <a:spLocks noGrp="1"/>
          </p:cNvSpPr>
          <p:nvPr>
            <p:ph type="title"/>
          </p:nvPr>
        </p:nvSpPr>
        <p:spPr>
          <a:xfrm>
            <a:off x="838200" y="0"/>
            <a:ext cx="7772400" cy="838200"/>
          </a:xfrm>
        </p:spPr>
        <p:txBody>
          <a:bodyPr/>
          <a:lstStyle/>
          <a:p>
            <a:r>
              <a:rPr lang="en-US" b="1" dirty="0">
                <a:solidFill>
                  <a:schemeClr val="tx1"/>
                </a:solidFill>
              </a:rPr>
              <a:t>Bomb Cyclone</a:t>
            </a:r>
          </a:p>
        </p:txBody>
      </p:sp>
      <p:pic>
        <p:nvPicPr>
          <p:cNvPr id="4" name="Picture 3">
            <a:extLst>
              <a:ext uri="{FF2B5EF4-FFF2-40B4-BE49-F238E27FC236}">
                <a16:creationId xmlns:a16="http://schemas.microsoft.com/office/drawing/2014/main" id="{CFF63F9B-1523-D1C0-7E25-A89DFDC9C32D}"/>
              </a:ext>
            </a:extLst>
          </p:cNvPr>
          <p:cNvPicPr>
            <a:picLocks noChangeAspect="1"/>
          </p:cNvPicPr>
          <p:nvPr/>
        </p:nvPicPr>
        <p:blipFill>
          <a:blip r:embed="rId2"/>
          <a:stretch>
            <a:fillRect/>
          </a:stretch>
        </p:blipFill>
        <p:spPr>
          <a:xfrm>
            <a:off x="0" y="1219200"/>
            <a:ext cx="9144000" cy="5141495"/>
          </a:xfrm>
          <a:prstGeom prst="rect">
            <a:avLst/>
          </a:prstGeom>
        </p:spPr>
      </p:pic>
    </p:spTree>
    <p:extLst>
      <p:ext uri="{BB962C8B-B14F-4D97-AF65-F5344CB8AC3E}">
        <p14:creationId xmlns:p14="http://schemas.microsoft.com/office/powerpoint/2010/main" val="9454794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7670"/>
            <a:ext cx="7772400" cy="972930"/>
          </a:xfrm>
        </p:spPr>
        <p:txBody>
          <a:bodyPr>
            <a:normAutofit fontScale="90000"/>
          </a:bodyPr>
          <a:lstStyle/>
          <a:p>
            <a:r>
              <a:rPr lang="en-US" dirty="0"/>
              <a:t>February 2003 Cyclone Surface Map</a:t>
            </a:r>
          </a:p>
        </p:txBody>
      </p:sp>
      <p:pic>
        <p:nvPicPr>
          <p:cNvPr id="5" name="Content Placeholder 4" descr="ch1fig_7.jpg"/>
          <p:cNvPicPr>
            <a:picLocks noGrp="1" noChangeAspect="1"/>
          </p:cNvPicPr>
          <p:nvPr>
            <p:ph sz="quarter" idx="1"/>
          </p:nvPr>
        </p:nvPicPr>
        <p:blipFill>
          <a:blip r:embed="rId2">
            <a:extLst>
              <a:ext uri="{28A0092B-C50C-407E-A947-70E740481C1C}">
                <a14:useLocalDpi xmlns:a14="http://schemas.microsoft.com/office/drawing/2010/main" val="0"/>
              </a:ext>
            </a:extLst>
          </a:blip>
          <a:srcRect l="-14268" r="-14268"/>
          <a:stretch>
            <a:fillRect/>
          </a:stretch>
        </p:blipFill>
        <p:spPr>
          <a:xfrm>
            <a:off x="-15792" y="1447800"/>
            <a:ext cx="9159792" cy="5388113"/>
          </a:xfrm>
        </p:spPr>
      </p:pic>
      <p:sp>
        <p:nvSpPr>
          <p:cNvPr id="6" name="Oval 5"/>
          <p:cNvSpPr/>
          <p:nvPr/>
        </p:nvSpPr>
        <p:spPr>
          <a:xfrm>
            <a:off x="3429000" y="3429000"/>
            <a:ext cx="838200" cy="457200"/>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3733800" y="4114800"/>
            <a:ext cx="838200" cy="685800"/>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2209800" y="4495800"/>
            <a:ext cx="762000" cy="533400"/>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2209800" y="3733800"/>
            <a:ext cx="685800" cy="685800"/>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45961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772400" cy="1143000"/>
          </a:xfrm>
        </p:spPr>
        <p:txBody>
          <a:bodyPr/>
          <a:lstStyle/>
          <a:p>
            <a:r>
              <a:rPr lang="en-US" dirty="0"/>
              <a:t>Synoptic Scale Meteorology</a:t>
            </a:r>
          </a:p>
        </p:txBody>
      </p:sp>
      <p:pic>
        <p:nvPicPr>
          <p:cNvPr id="5" name="Picture 4" descr="Google Chrome002.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1143000"/>
            <a:ext cx="5791200" cy="4840264"/>
          </a:xfrm>
          <a:prstGeom prst="rect">
            <a:avLst/>
          </a:prstGeom>
        </p:spPr>
      </p:pic>
      <p:sp>
        <p:nvSpPr>
          <p:cNvPr id="6" name="TextBox 5"/>
          <p:cNvSpPr txBox="1"/>
          <p:nvPr/>
        </p:nvSpPr>
        <p:spPr>
          <a:xfrm>
            <a:off x="6172426" y="6639388"/>
            <a:ext cx="2971574" cy="246221"/>
          </a:xfrm>
          <a:prstGeom prst="rect">
            <a:avLst/>
          </a:prstGeom>
          <a:noFill/>
        </p:spPr>
        <p:txBody>
          <a:bodyPr wrap="none" rtlCol="0">
            <a:spAutoFit/>
          </a:bodyPr>
          <a:lstStyle/>
          <a:p>
            <a:r>
              <a:rPr lang="en-US" sz="1000" dirty="0"/>
              <a:t>From http://</a:t>
            </a:r>
            <a:r>
              <a:rPr lang="en-US" sz="1000" dirty="0" err="1"/>
              <a:t>eumetrain.org</a:t>
            </a:r>
            <a:r>
              <a:rPr lang="en-US" sz="1000" dirty="0"/>
              <a:t>/</a:t>
            </a:r>
            <a:r>
              <a:rPr lang="en-US" sz="1000" dirty="0" err="1"/>
              <a:t>synoptic_textbook.html</a:t>
            </a:r>
            <a:endParaRPr lang="en-US" sz="1000" dirty="0"/>
          </a:p>
        </p:txBody>
      </p:sp>
    </p:spTree>
    <p:extLst>
      <p:ext uri="{BB962C8B-B14F-4D97-AF65-F5344CB8AC3E}">
        <p14:creationId xmlns:p14="http://schemas.microsoft.com/office/powerpoint/2010/main" val="31393495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h1fig_8.jpg"/>
          <p:cNvPicPr>
            <a:picLocks noGrp="1" noChangeAspect="1"/>
          </p:cNvPicPr>
          <p:nvPr>
            <p:ph sz="quarter" idx="1"/>
          </p:nvPr>
        </p:nvPicPr>
        <p:blipFill>
          <a:blip r:embed="rId2">
            <a:extLst>
              <a:ext uri="{28A0092B-C50C-407E-A947-70E740481C1C}">
                <a14:useLocalDpi xmlns:a14="http://schemas.microsoft.com/office/drawing/2010/main" val="0"/>
              </a:ext>
            </a:extLst>
          </a:blip>
          <a:srcRect l="-464" r="-464"/>
          <a:stretch>
            <a:fillRect/>
          </a:stretch>
        </p:blipFill>
        <p:spPr>
          <a:xfrm>
            <a:off x="7620" y="914400"/>
            <a:ext cx="9197340" cy="5410200"/>
          </a:xfrm>
        </p:spPr>
      </p:pic>
      <p:sp>
        <p:nvSpPr>
          <p:cNvPr id="2" name="Title 1"/>
          <p:cNvSpPr>
            <a:spLocks noGrp="1"/>
          </p:cNvSpPr>
          <p:nvPr>
            <p:ph type="title"/>
          </p:nvPr>
        </p:nvSpPr>
        <p:spPr>
          <a:xfrm>
            <a:off x="76200" y="17670"/>
            <a:ext cx="9067800" cy="972930"/>
          </a:xfrm>
        </p:spPr>
        <p:txBody>
          <a:bodyPr>
            <a:noAutofit/>
          </a:bodyPr>
          <a:lstStyle/>
          <a:p>
            <a:r>
              <a:rPr lang="en-US" sz="2800" dirty="0"/>
              <a:t>February 2003 Cyclone 500 </a:t>
            </a:r>
            <a:r>
              <a:rPr lang="en-US" sz="2800" dirty="0" err="1"/>
              <a:t>mb</a:t>
            </a:r>
            <a:r>
              <a:rPr lang="en-US" sz="2800" dirty="0"/>
              <a:t> Level Map, Approximately 5.5 km altitude. 552=5520 meters.</a:t>
            </a:r>
          </a:p>
        </p:txBody>
      </p:sp>
      <p:sp>
        <p:nvSpPr>
          <p:cNvPr id="7" name="Oval 6"/>
          <p:cNvSpPr/>
          <p:nvPr/>
        </p:nvSpPr>
        <p:spPr>
          <a:xfrm>
            <a:off x="3733800" y="4114800"/>
            <a:ext cx="838200" cy="685800"/>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5334000" y="3048000"/>
            <a:ext cx="762000" cy="533400"/>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2362200" y="2743200"/>
            <a:ext cx="685800" cy="685800"/>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0" y="6217632"/>
            <a:ext cx="9144000" cy="646331"/>
          </a:xfrm>
          <a:prstGeom prst="rect">
            <a:avLst/>
          </a:prstGeom>
          <a:noFill/>
        </p:spPr>
        <p:txBody>
          <a:bodyPr wrap="square" rtlCol="0">
            <a:spAutoFit/>
          </a:bodyPr>
          <a:lstStyle/>
          <a:p>
            <a:r>
              <a:rPr lang="en-US" dirty="0"/>
              <a:t>T in C, </a:t>
            </a:r>
            <a:r>
              <a:rPr lang="en-US" dirty="0" err="1"/>
              <a:t>Tdew</a:t>
            </a:r>
            <a:r>
              <a:rPr lang="en-US" dirty="0"/>
              <a:t> as depression, height in decimeters (tens of meters).  Filled circles</a:t>
            </a:r>
            <a:br>
              <a:rPr lang="en-US" dirty="0"/>
            </a:br>
            <a:r>
              <a:rPr lang="en-US" dirty="0"/>
              <a:t>have </a:t>
            </a:r>
            <a:r>
              <a:rPr lang="en-US" dirty="0" err="1"/>
              <a:t>dewpoint</a:t>
            </a:r>
            <a:r>
              <a:rPr lang="en-US" dirty="0"/>
              <a:t> depression &lt; 5 C, probably cloudy. Troughs are cold, ridges warm.</a:t>
            </a:r>
          </a:p>
        </p:txBody>
      </p:sp>
      <p:sp>
        <p:nvSpPr>
          <p:cNvPr id="11" name="TextBox 10"/>
          <p:cNvSpPr txBox="1"/>
          <p:nvPr/>
        </p:nvSpPr>
        <p:spPr>
          <a:xfrm>
            <a:off x="5943600" y="1295400"/>
            <a:ext cx="1454808" cy="369332"/>
          </a:xfrm>
          <a:prstGeom prst="rect">
            <a:avLst/>
          </a:prstGeom>
          <a:noFill/>
        </p:spPr>
        <p:txBody>
          <a:bodyPr wrap="none" rtlCol="0">
            <a:spAutoFit/>
          </a:bodyPr>
          <a:lstStyle/>
          <a:p>
            <a:r>
              <a:rPr lang="en-US" dirty="0">
                <a:solidFill>
                  <a:srgbClr val="FF0000"/>
                </a:solidFill>
              </a:rPr>
              <a:t>Short waves</a:t>
            </a:r>
          </a:p>
        </p:txBody>
      </p:sp>
      <p:sp>
        <p:nvSpPr>
          <p:cNvPr id="12" name="TextBox 11"/>
          <p:cNvSpPr txBox="1"/>
          <p:nvPr/>
        </p:nvSpPr>
        <p:spPr>
          <a:xfrm>
            <a:off x="2438400" y="914400"/>
            <a:ext cx="2956120" cy="369332"/>
          </a:xfrm>
          <a:prstGeom prst="rect">
            <a:avLst/>
          </a:prstGeom>
          <a:noFill/>
        </p:spPr>
        <p:txBody>
          <a:bodyPr wrap="none" rtlCol="0">
            <a:spAutoFit/>
          </a:bodyPr>
          <a:lstStyle/>
          <a:p>
            <a:r>
              <a:rPr lang="en-US" dirty="0"/>
              <a:t>Isotherms are dashed lines</a:t>
            </a:r>
          </a:p>
        </p:txBody>
      </p:sp>
      <p:cxnSp>
        <p:nvCxnSpPr>
          <p:cNvPr id="14" name="Straight Arrow Connector 13"/>
          <p:cNvCxnSpPr/>
          <p:nvPr/>
        </p:nvCxnSpPr>
        <p:spPr>
          <a:xfrm flipV="1">
            <a:off x="76200" y="2590800"/>
            <a:ext cx="2133600" cy="533400"/>
          </a:xfrm>
          <a:prstGeom prst="straightConnector1">
            <a:avLst/>
          </a:prstGeom>
          <a:ln w="38100" cmpd="sng">
            <a:tailEnd type="arrow"/>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37548" y="2286000"/>
            <a:ext cx="2083961" cy="369332"/>
          </a:xfrm>
          <a:prstGeom prst="rect">
            <a:avLst/>
          </a:prstGeom>
          <a:noFill/>
        </p:spPr>
        <p:txBody>
          <a:bodyPr wrap="none" rtlCol="0">
            <a:spAutoFit/>
          </a:bodyPr>
          <a:lstStyle/>
          <a:p>
            <a:r>
              <a:rPr lang="en-US" dirty="0">
                <a:solidFill>
                  <a:srgbClr val="FF0000"/>
                </a:solidFill>
              </a:rPr>
              <a:t>Long wave pattern</a:t>
            </a:r>
          </a:p>
        </p:txBody>
      </p:sp>
      <p:sp>
        <p:nvSpPr>
          <p:cNvPr id="16" name="TextBox 15"/>
          <p:cNvSpPr txBox="1"/>
          <p:nvPr/>
        </p:nvSpPr>
        <p:spPr>
          <a:xfrm>
            <a:off x="7274556" y="4038600"/>
            <a:ext cx="1906992" cy="1815882"/>
          </a:xfrm>
          <a:prstGeom prst="rect">
            <a:avLst/>
          </a:prstGeom>
          <a:solidFill>
            <a:srgbClr val="FFFFFF"/>
          </a:solidFill>
        </p:spPr>
        <p:txBody>
          <a:bodyPr wrap="none" rtlCol="0">
            <a:spAutoFit/>
          </a:bodyPr>
          <a:lstStyle/>
          <a:p>
            <a:r>
              <a:rPr lang="en-US" sz="1600" dirty="0" err="1">
                <a:solidFill>
                  <a:srgbClr val="FF0000"/>
                </a:solidFill>
              </a:rPr>
              <a:t>Baroclinic</a:t>
            </a:r>
            <a:r>
              <a:rPr lang="en-US" sz="1600" dirty="0">
                <a:solidFill>
                  <a:srgbClr val="FF0000"/>
                </a:solidFill>
              </a:rPr>
              <a:t>: </a:t>
            </a:r>
          </a:p>
          <a:p>
            <a:r>
              <a:rPr lang="en-US" sz="1600" dirty="0">
                <a:solidFill>
                  <a:srgbClr val="FF0000"/>
                </a:solidFill>
              </a:rPr>
              <a:t>Isotherms cross</a:t>
            </a:r>
            <a:br>
              <a:rPr lang="en-US" sz="1600" dirty="0">
                <a:solidFill>
                  <a:srgbClr val="FF0000"/>
                </a:solidFill>
              </a:rPr>
            </a:br>
            <a:r>
              <a:rPr lang="en-US" sz="1600" dirty="0" err="1">
                <a:solidFill>
                  <a:srgbClr val="FF0000"/>
                </a:solidFill>
              </a:rPr>
              <a:t>isoheight</a:t>
            </a:r>
            <a:r>
              <a:rPr lang="en-US" sz="1600" dirty="0">
                <a:solidFill>
                  <a:srgbClr val="FF0000"/>
                </a:solidFill>
              </a:rPr>
              <a:t> contours.</a:t>
            </a:r>
          </a:p>
          <a:p>
            <a:r>
              <a:rPr lang="en-US" sz="1600" dirty="0">
                <a:solidFill>
                  <a:srgbClr val="FF0000"/>
                </a:solidFill>
              </a:rPr>
              <a:t> </a:t>
            </a:r>
          </a:p>
          <a:p>
            <a:r>
              <a:rPr lang="en-US" sz="1600" dirty="0" err="1">
                <a:solidFill>
                  <a:srgbClr val="FF0000"/>
                </a:solidFill>
              </a:rPr>
              <a:t>Barotropic</a:t>
            </a:r>
            <a:r>
              <a:rPr lang="en-US" sz="1600" dirty="0">
                <a:solidFill>
                  <a:srgbClr val="FF0000"/>
                </a:solidFill>
              </a:rPr>
              <a:t>: </a:t>
            </a:r>
          </a:p>
          <a:p>
            <a:r>
              <a:rPr lang="en-US" sz="1600" dirty="0">
                <a:solidFill>
                  <a:srgbClr val="FF0000"/>
                </a:solidFill>
              </a:rPr>
              <a:t>They are parallel.</a:t>
            </a:r>
            <a:br>
              <a:rPr lang="en-US" sz="1600" dirty="0">
                <a:solidFill>
                  <a:srgbClr val="FF0000"/>
                </a:solidFill>
              </a:rPr>
            </a:br>
            <a:r>
              <a:rPr lang="en-US" sz="1600" dirty="0">
                <a:solidFill>
                  <a:srgbClr val="FF0000"/>
                </a:solidFill>
              </a:rPr>
              <a:t>(rare).</a:t>
            </a:r>
          </a:p>
        </p:txBody>
      </p:sp>
    </p:spTree>
    <p:extLst>
      <p:ext uri="{BB962C8B-B14F-4D97-AF65-F5344CB8AC3E}">
        <p14:creationId xmlns:p14="http://schemas.microsoft.com/office/powerpoint/2010/main" val="41536166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Lupita\Desktop\Meteorology\Ahrens\Media\Image_Library\chapter11\11-13.jpg"/>
          <p:cNvPicPr>
            <a:picLocks noChangeAspect="1" noChangeArrowheads="1"/>
          </p:cNvPicPr>
          <p:nvPr/>
        </p:nvPicPr>
        <p:blipFill>
          <a:blip r:embed="rId2" cstate="print"/>
          <a:srcRect/>
          <a:stretch>
            <a:fillRect/>
          </a:stretch>
        </p:blipFill>
        <p:spPr bwMode="auto">
          <a:xfrm>
            <a:off x="914400" y="838200"/>
            <a:ext cx="7467600" cy="5841100"/>
          </a:xfrm>
          <a:prstGeom prst="rect">
            <a:avLst/>
          </a:prstGeom>
          <a:noFill/>
          <a:ln w="9525">
            <a:noFill/>
            <a:miter lim="800000"/>
            <a:headEnd/>
            <a:tailEnd/>
          </a:ln>
        </p:spPr>
      </p:pic>
      <p:sp>
        <p:nvSpPr>
          <p:cNvPr id="2" name="TextBox 1"/>
          <p:cNvSpPr txBox="1"/>
          <p:nvPr/>
        </p:nvSpPr>
        <p:spPr>
          <a:xfrm>
            <a:off x="1641661" y="351030"/>
            <a:ext cx="3674879" cy="369332"/>
          </a:xfrm>
          <a:prstGeom prst="rect">
            <a:avLst/>
          </a:prstGeom>
          <a:noFill/>
        </p:spPr>
        <p:txBody>
          <a:bodyPr wrap="none" rtlCol="0">
            <a:spAutoFit/>
          </a:bodyPr>
          <a:lstStyle/>
          <a:p>
            <a:r>
              <a:rPr lang="en-US" dirty="0"/>
              <a:t>Shape of cold and very cold fronts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11-14"/>
          <p:cNvPicPr>
            <a:picLocks noChangeAspect="1" noChangeArrowheads="1"/>
          </p:cNvPicPr>
          <p:nvPr/>
        </p:nvPicPr>
        <p:blipFill>
          <a:blip r:embed="rId3" cstate="print"/>
          <a:srcRect/>
          <a:stretch>
            <a:fillRect/>
          </a:stretch>
        </p:blipFill>
        <p:spPr bwMode="auto">
          <a:xfrm>
            <a:off x="88900" y="469900"/>
            <a:ext cx="8966200" cy="5918200"/>
          </a:xfrm>
          <a:prstGeom prst="rect">
            <a:avLst/>
          </a:prstGeom>
          <a:noFill/>
          <a:ln w="9525">
            <a:noFill/>
            <a:miter lim="800000"/>
            <a:headEnd/>
            <a:tailEnd/>
          </a:ln>
        </p:spPr>
      </p:pic>
      <p:sp>
        <p:nvSpPr>
          <p:cNvPr id="2" name="TextBox 1"/>
          <p:cNvSpPr txBox="1"/>
          <p:nvPr/>
        </p:nvSpPr>
        <p:spPr>
          <a:xfrm>
            <a:off x="36460" y="76200"/>
            <a:ext cx="9098464" cy="338554"/>
          </a:xfrm>
          <a:prstGeom prst="rect">
            <a:avLst/>
          </a:prstGeom>
          <a:noFill/>
        </p:spPr>
        <p:txBody>
          <a:bodyPr wrap="none" rtlCol="0">
            <a:spAutoFit/>
          </a:bodyPr>
          <a:lstStyle/>
          <a:p>
            <a:r>
              <a:rPr lang="en-US" sz="1600" b="1" dirty="0">
                <a:solidFill>
                  <a:srgbClr val="009A9A"/>
                </a:solidFill>
              </a:rPr>
              <a:t> </a:t>
            </a:r>
            <a:r>
              <a:rPr lang="en-US" sz="1600" b="1" dirty="0">
                <a:solidFill>
                  <a:srgbClr val="000000"/>
                </a:solidFill>
              </a:rPr>
              <a:t>A surface weather map showing surface-pressure systems, air masses, fronts, and isobars </a:t>
            </a:r>
            <a:endParaRPr lang="en-US" sz="1600" b="1"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sz="4000"/>
              <a:t>Fronts</a:t>
            </a:r>
          </a:p>
        </p:txBody>
      </p:sp>
      <p:sp>
        <p:nvSpPr>
          <p:cNvPr id="26627" name="Rectangle 3"/>
          <p:cNvSpPr>
            <a:spLocks noGrp="1" noChangeArrowheads="1"/>
          </p:cNvSpPr>
          <p:nvPr>
            <p:ph sz="quarter" idx="1"/>
          </p:nvPr>
        </p:nvSpPr>
        <p:spPr>
          <a:xfrm>
            <a:off x="1066800" y="990600"/>
            <a:ext cx="7467600" cy="4449763"/>
          </a:xfrm>
        </p:spPr>
        <p:txBody>
          <a:bodyPr>
            <a:normAutofit fontScale="85000" lnSpcReduction="20000"/>
          </a:bodyPr>
          <a:lstStyle/>
          <a:p>
            <a:pPr eaLnBrk="1" hangingPunct="1">
              <a:buNone/>
            </a:pPr>
            <a:endParaRPr lang="en-US" dirty="0"/>
          </a:p>
          <a:p>
            <a:pPr eaLnBrk="1" hangingPunct="1"/>
            <a:r>
              <a:rPr lang="en-US" sz="3600" b="1" dirty="0"/>
              <a:t>Stationary</a:t>
            </a:r>
          </a:p>
          <a:p>
            <a:pPr lvl="1" eaLnBrk="1" hangingPunct="1"/>
            <a:r>
              <a:rPr lang="en-US" sz="3600" b="1" dirty="0"/>
              <a:t>Front with no movement</a:t>
            </a:r>
          </a:p>
          <a:p>
            <a:pPr lvl="1" eaLnBrk="1" hangingPunct="1"/>
            <a:r>
              <a:rPr lang="en-US" sz="3600" b="1" dirty="0"/>
              <a:t>Winds parallel but opposite direction</a:t>
            </a:r>
          </a:p>
          <a:p>
            <a:pPr lvl="1" eaLnBrk="1" hangingPunct="1"/>
            <a:r>
              <a:rPr lang="en-US" sz="3600" b="1" dirty="0"/>
              <a:t>Variable weather</a:t>
            </a:r>
          </a:p>
          <a:p>
            <a:pPr lvl="1" eaLnBrk="1" hangingPunct="1"/>
            <a:r>
              <a:rPr lang="en-US" sz="3600" b="1" dirty="0"/>
              <a:t>Alternating red and blue line with blue triangles and red semi-circles</a:t>
            </a:r>
          </a:p>
          <a:p>
            <a:pPr lvl="1" eaLnBrk="1" hangingPunct="1"/>
            <a:r>
              <a:rPr lang="en-US" sz="3600" b="1" dirty="0"/>
              <a:t>Often a cold core sits at their the surface</a:t>
            </a:r>
          </a:p>
          <a:p>
            <a:pPr lvl="1" eaLnBrk="1" hangingPunct="1"/>
            <a:endParaRPr lang="en-US" dirty="0"/>
          </a:p>
          <a:p>
            <a:pPr lvl="1" eaLnBrk="1" hangingPunct="1"/>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sz="4000" dirty="0"/>
              <a:t>Fronts</a:t>
            </a:r>
          </a:p>
        </p:txBody>
      </p:sp>
      <p:sp>
        <p:nvSpPr>
          <p:cNvPr id="28675" name="Rectangle 3"/>
          <p:cNvSpPr>
            <a:spLocks noGrp="1" noChangeArrowheads="1"/>
          </p:cNvSpPr>
          <p:nvPr>
            <p:ph sz="quarter" idx="1"/>
          </p:nvPr>
        </p:nvSpPr>
        <p:spPr/>
        <p:txBody>
          <a:bodyPr/>
          <a:lstStyle/>
          <a:p>
            <a:pPr eaLnBrk="1" hangingPunct="1"/>
            <a:r>
              <a:rPr lang="en-US" sz="3600" b="1" dirty="0"/>
              <a:t>Cold</a:t>
            </a:r>
          </a:p>
          <a:p>
            <a:pPr lvl="1" eaLnBrk="1" hangingPunct="1"/>
            <a:r>
              <a:rPr lang="en-US" sz="3600" b="1" dirty="0"/>
              <a:t>Cold, dry stable air replaces warm, moist unstable air</a:t>
            </a:r>
          </a:p>
          <a:p>
            <a:pPr lvl="1" eaLnBrk="1" hangingPunct="1"/>
            <a:r>
              <a:rPr lang="en-US" sz="3600" b="1" dirty="0"/>
              <a:t>Clouds of vertical development</a:t>
            </a:r>
          </a:p>
          <a:p>
            <a:pPr lvl="1" eaLnBrk="1" hangingPunct="1"/>
            <a:r>
              <a:rPr lang="en-US" sz="3600" b="1" dirty="0"/>
              <a:t>Thunderstorms, squall lines (line of thunder storms)</a:t>
            </a:r>
          </a:p>
          <a:p>
            <a:pPr lvl="1" eaLnBrk="1" hangingPunct="1"/>
            <a:r>
              <a:rPr lang="en-US" sz="3600" b="1" dirty="0"/>
              <a:t>Blue line with blue triangles</a:t>
            </a:r>
          </a:p>
          <a:p>
            <a:pPr lvl="1" eaLnBrk="1" hangingPunct="1"/>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11-15"/>
          <p:cNvPicPr>
            <a:picLocks noChangeAspect="1" noChangeArrowheads="1"/>
          </p:cNvPicPr>
          <p:nvPr/>
        </p:nvPicPr>
        <p:blipFill>
          <a:blip r:embed="rId3" cstate="print"/>
          <a:srcRect/>
          <a:stretch>
            <a:fillRect/>
          </a:stretch>
        </p:blipFill>
        <p:spPr bwMode="auto">
          <a:xfrm>
            <a:off x="1460500" y="237985"/>
            <a:ext cx="6007100" cy="6621602"/>
          </a:xfrm>
          <a:prstGeom prst="rect">
            <a:avLst/>
          </a:prstGeom>
          <a:noFill/>
          <a:ln w="9525">
            <a:noFill/>
            <a:miter lim="800000"/>
            <a:headEnd/>
            <a:tailEnd/>
          </a:ln>
        </p:spPr>
      </p:pic>
      <p:sp>
        <p:nvSpPr>
          <p:cNvPr id="2" name="TextBox 1"/>
          <p:cNvSpPr txBox="1"/>
          <p:nvPr/>
        </p:nvSpPr>
        <p:spPr>
          <a:xfrm>
            <a:off x="76200" y="6350"/>
            <a:ext cx="7826481" cy="338554"/>
          </a:xfrm>
          <a:prstGeom prst="rect">
            <a:avLst/>
          </a:prstGeom>
          <a:noFill/>
        </p:spPr>
        <p:txBody>
          <a:bodyPr wrap="none" rtlCol="0">
            <a:spAutoFit/>
          </a:bodyPr>
          <a:lstStyle/>
          <a:p>
            <a:r>
              <a:rPr lang="en-US" sz="1600" dirty="0">
                <a:solidFill>
                  <a:srgbClr val="000000"/>
                </a:solidFill>
              </a:rPr>
              <a:t>Surface weather associated with the cold front situated in the southern United States</a:t>
            </a:r>
            <a:endParaRPr lang="en-US" sz="160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11-16"/>
          <p:cNvPicPr>
            <a:picLocks noChangeAspect="1" noChangeArrowheads="1"/>
          </p:cNvPicPr>
          <p:nvPr/>
        </p:nvPicPr>
        <p:blipFill>
          <a:blip r:embed="rId3" cstate="print"/>
          <a:srcRect/>
          <a:stretch>
            <a:fillRect/>
          </a:stretch>
        </p:blipFill>
        <p:spPr bwMode="auto">
          <a:xfrm>
            <a:off x="339725" y="0"/>
            <a:ext cx="8464550" cy="6859588"/>
          </a:xfrm>
          <a:prstGeom prst="rect">
            <a:avLst/>
          </a:prstGeom>
          <a:noFill/>
          <a:ln w="9525">
            <a:noFill/>
            <a:miter lim="800000"/>
            <a:headEnd/>
            <a:tailEnd/>
          </a:ln>
        </p:spPr>
      </p:pic>
      <p:sp>
        <p:nvSpPr>
          <p:cNvPr id="2" name="TextBox 1"/>
          <p:cNvSpPr txBox="1"/>
          <p:nvPr/>
        </p:nvSpPr>
        <p:spPr>
          <a:xfrm>
            <a:off x="685800" y="228600"/>
            <a:ext cx="4778547" cy="369332"/>
          </a:xfrm>
          <a:prstGeom prst="rect">
            <a:avLst/>
          </a:prstGeom>
          <a:noFill/>
        </p:spPr>
        <p:txBody>
          <a:bodyPr wrap="none" rtlCol="0">
            <a:spAutoFit/>
          </a:bodyPr>
          <a:lstStyle/>
          <a:p>
            <a:r>
              <a:rPr lang="en-US" dirty="0">
                <a:solidFill>
                  <a:schemeClr val="bg1"/>
                </a:solidFill>
              </a:rPr>
              <a:t>Radar showing </a:t>
            </a:r>
            <a:r>
              <a:rPr lang="en-US" dirty="0" err="1">
                <a:solidFill>
                  <a:schemeClr val="bg1"/>
                </a:solidFill>
              </a:rPr>
              <a:t>precip</a:t>
            </a:r>
            <a:r>
              <a:rPr lang="en-US" dirty="0">
                <a:solidFill>
                  <a:schemeClr val="bg1"/>
                </a:solidFill>
              </a:rPr>
              <a:t> along frontal boundary</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11-17"/>
          <p:cNvPicPr>
            <a:picLocks noChangeAspect="1" noChangeArrowheads="1"/>
          </p:cNvPicPr>
          <p:nvPr/>
        </p:nvPicPr>
        <p:blipFill>
          <a:blip r:embed="rId3" cstate="print"/>
          <a:srcRect/>
          <a:stretch>
            <a:fillRect/>
          </a:stretch>
        </p:blipFill>
        <p:spPr bwMode="auto">
          <a:xfrm>
            <a:off x="0" y="304800"/>
            <a:ext cx="8966200" cy="4545013"/>
          </a:xfrm>
          <a:prstGeom prst="rect">
            <a:avLst/>
          </a:prstGeom>
          <a:noFill/>
          <a:ln w="9525">
            <a:noFill/>
            <a:miter lim="800000"/>
            <a:headEnd/>
            <a:tailEnd/>
          </a:ln>
        </p:spPr>
      </p:pic>
      <p:sp>
        <p:nvSpPr>
          <p:cNvPr id="3" name="TextBox 2"/>
          <p:cNvSpPr txBox="1"/>
          <p:nvPr/>
        </p:nvSpPr>
        <p:spPr>
          <a:xfrm>
            <a:off x="0" y="4724400"/>
            <a:ext cx="9144000" cy="1569660"/>
          </a:xfrm>
          <a:prstGeom prst="rect">
            <a:avLst/>
          </a:prstGeom>
          <a:noFill/>
        </p:spPr>
        <p:txBody>
          <a:bodyPr wrap="square" rtlCol="0">
            <a:spAutoFit/>
          </a:bodyPr>
          <a:lstStyle/>
          <a:p>
            <a:r>
              <a:rPr lang="en-US" sz="2400" b="1" dirty="0" err="1"/>
              <a:t>Frontolysis</a:t>
            </a:r>
            <a:r>
              <a:rPr lang="en-US" sz="2400" b="1" dirty="0"/>
              <a:t>: as temperature contrast lessens the front weakens and dissipates.</a:t>
            </a:r>
          </a:p>
          <a:p>
            <a:r>
              <a:rPr lang="en-US" sz="2400" b="1" dirty="0" err="1"/>
              <a:t>Frontogenesis</a:t>
            </a:r>
            <a:r>
              <a:rPr lang="en-US" sz="2400" b="1" dirty="0"/>
              <a:t>: if the temperature contrast increases the front strengthens.  </a:t>
            </a:r>
          </a:p>
        </p:txBody>
      </p:sp>
      <p:sp>
        <p:nvSpPr>
          <p:cNvPr id="2" name="TextBox 1"/>
          <p:cNvSpPr txBox="1"/>
          <p:nvPr/>
        </p:nvSpPr>
        <p:spPr>
          <a:xfrm>
            <a:off x="2286000" y="5392"/>
            <a:ext cx="5410200" cy="369332"/>
          </a:xfrm>
          <a:prstGeom prst="rect">
            <a:avLst/>
          </a:prstGeom>
          <a:noFill/>
        </p:spPr>
        <p:txBody>
          <a:bodyPr wrap="square" rtlCol="0">
            <a:spAutoFit/>
          </a:bodyPr>
          <a:lstStyle/>
          <a:p>
            <a:r>
              <a:rPr lang="en-US" dirty="0">
                <a:solidFill>
                  <a:srgbClr val="000000"/>
                </a:solidFill>
              </a:rPr>
              <a:t>Vertical view of the weather across the cold front</a:t>
            </a:r>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11-18"/>
          <p:cNvPicPr>
            <a:picLocks noChangeAspect="1" noChangeArrowheads="1"/>
          </p:cNvPicPr>
          <p:nvPr/>
        </p:nvPicPr>
        <p:blipFill>
          <a:blip r:embed="rId3" cstate="print"/>
          <a:srcRect/>
          <a:stretch>
            <a:fillRect/>
          </a:stretch>
        </p:blipFill>
        <p:spPr bwMode="auto">
          <a:xfrm>
            <a:off x="88900" y="1514475"/>
            <a:ext cx="8966200" cy="3829050"/>
          </a:xfrm>
          <a:prstGeom prst="rect">
            <a:avLst/>
          </a:prstGeom>
          <a:noFill/>
          <a:ln w="9525">
            <a:noFill/>
            <a:miter lim="800000"/>
            <a:headEnd/>
            <a:tailEnd/>
          </a:ln>
        </p:spPr>
      </p:pic>
      <p:sp>
        <p:nvSpPr>
          <p:cNvPr id="2" name="TextBox 1"/>
          <p:cNvSpPr txBox="1"/>
          <p:nvPr/>
        </p:nvSpPr>
        <p:spPr>
          <a:xfrm>
            <a:off x="508000" y="1181652"/>
            <a:ext cx="8725466" cy="369332"/>
          </a:xfrm>
          <a:prstGeom prst="rect">
            <a:avLst/>
          </a:prstGeom>
          <a:noFill/>
        </p:spPr>
        <p:txBody>
          <a:bodyPr wrap="none" rtlCol="0">
            <a:spAutoFit/>
          </a:bodyPr>
          <a:lstStyle/>
          <a:p>
            <a:r>
              <a:rPr lang="en-US" dirty="0"/>
              <a:t>Weak Cold Front 21 November  </a:t>
            </a:r>
            <a:r>
              <a:rPr lang="en-US" dirty="0">
                <a:sym typeface="Wingdings"/>
              </a:rPr>
              <a:t> intensifies over warm ocean water 22 November</a:t>
            </a:r>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11-19"/>
          <p:cNvPicPr>
            <a:picLocks noChangeAspect="1" noChangeArrowheads="1"/>
          </p:cNvPicPr>
          <p:nvPr/>
        </p:nvPicPr>
        <p:blipFill>
          <a:blip r:embed="rId3" cstate="print"/>
          <a:srcRect/>
          <a:stretch>
            <a:fillRect/>
          </a:stretch>
        </p:blipFill>
        <p:spPr bwMode="auto">
          <a:xfrm>
            <a:off x="519113" y="0"/>
            <a:ext cx="8105775" cy="6859588"/>
          </a:xfrm>
          <a:prstGeom prst="rect">
            <a:avLst/>
          </a:prstGeom>
          <a:noFill/>
          <a:ln w="9525">
            <a:noFill/>
            <a:miter lim="800000"/>
            <a:headEnd/>
            <a:tailEnd/>
          </a:ln>
        </p:spPr>
      </p:pic>
      <p:sp>
        <p:nvSpPr>
          <p:cNvPr id="2" name="TextBox 1"/>
          <p:cNvSpPr txBox="1"/>
          <p:nvPr/>
        </p:nvSpPr>
        <p:spPr>
          <a:xfrm>
            <a:off x="22087" y="651565"/>
            <a:ext cx="3225612" cy="369332"/>
          </a:xfrm>
          <a:prstGeom prst="rect">
            <a:avLst/>
          </a:prstGeom>
          <a:noFill/>
        </p:spPr>
        <p:txBody>
          <a:bodyPr wrap="none" rtlCol="0">
            <a:spAutoFit/>
          </a:bodyPr>
          <a:lstStyle/>
          <a:p>
            <a:r>
              <a:rPr lang="en-US" dirty="0"/>
              <a:t>Unusual ‘back door’ cold front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772400" cy="715962"/>
          </a:xfrm>
        </p:spPr>
        <p:txBody>
          <a:bodyPr>
            <a:normAutofit fontScale="90000"/>
          </a:bodyPr>
          <a:lstStyle/>
          <a:p>
            <a:r>
              <a:rPr lang="en-US" dirty="0"/>
              <a:t>Air can be thought of as an ideal gas</a:t>
            </a:r>
          </a:p>
        </p:txBody>
      </p:sp>
      <p:pic>
        <p:nvPicPr>
          <p:cNvPr id="5" name="Content Placeholder 4" descr="ch1fig_1.jpg"/>
          <p:cNvPicPr>
            <a:picLocks noGrp="1" noChangeAspect="1"/>
          </p:cNvPicPr>
          <p:nvPr>
            <p:ph sz="quarter" idx="1"/>
          </p:nvPr>
        </p:nvPicPr>
        <p:blipFill>
          <a:blip r:embed="rId2">
            <a:extLst>
              <a:ext uri="{28A0092B-C50C-407E-A947-70E740481C1C}">
                <a14:useLocalDpi xmlns:a14="http://schemas.microsoft.com/office/drawing/2010/main" val="0"/>
              </a:ext>
            </a:extLst>
          </a:blip>
          <a:srcRect t="-13037" b="-13037"/>
          <a:stretch>
            <a:fillRect/>
          </a:stretch>
        </p:blipFill>
        <p:spPr>
          <a:xfrm>
            <a:off x="457200" y="609600"/>
            <a:ext cx="8549640" cy="5029200"/>
          </a:xfrm>
        </p:spPr>
      </p:pic>
      <p:sp>
        <p:nvSpPr>
          <p:cNvPr id="6" name="TextBox 5"/>
          <p:cNvSpPr txBox="1"/>
          <p:nvPr/>
        </p:nvSpPr>
        <p:spPr>
          <a:xfrm>
            <a:off x="685800" y="5334000"/>
            <a:ext cx="8152304" cy="1477328"/>
          </a:xfrm>
          <a:prstGeom prst="rect">
            <a:avLst/>
          </a:prstGeom>
          <a:noFill/>
        </p:spPr>
        <p:txBody>
          <a:bodyPr wrap="none" rtlCol="0">
            <a:spAutoFit/>
          </a:bodyPr>
          <a:lstStyle/>
          <a:p>
            <a:r>
              <a:rPr lang="en-US" dirty="0"/>
              <a:t>PV=</a:t>
            </a:r>
            <a:r>
              <a:rPr lang="en-US" dirty="0" err="1"/>
              <a:t>Nkt</a:t>
            </a:r>
            <a:r>
              <a:rPr lang="en-US" dirty="0"/>
              <a:t> Ideal gas law in fundamental form.</a:t>
            </a:r>
          </a:p>
          <a:p>
            <a:r>
              <a:rPr lang="en-US" dirty="0"/>
              <a:t>Assumes molecules are point like (no volume) and interact only at short range</a:t>
            </a:r>
          </a:p>
          <a:p>
            <a:endParaRPr lang="en-US" dirty="0"/>
          </a:p>
          <a:p>
            <a:r>
              <a:rPr lang="en-US" dirty="0"/>
              <a:t>Average kinetic energy of each molecule is:  &lt;1/2 mv</a:t>
            </a:r>
            <a:r>
              <a:rPr lang="en-US" baseline="30000" dirty="0"/>
              <a:t>2</a:t>
            </a:r>
            <a:r>
              <a:rPr lang="en-US" dirty="0"/>
              <a:t>&gt; = 3/2 </a:t>
            </a:r>
            <a:r>
              <a:rPr lang="en-US" dirty="0" err="1"/>
              <a:t>kT</a:t>
            </a:r>
            <a:endParaRPr lang="en-US" dirty="0"/>
          </a:p>
          <a:p>
            <a:r>
              <a:rPr lang="en-US" dirty="0"/>
              <a:t>More massive molecules (mass m) move slower on average.</a:t>
            </a:r>
          </a:p>
        </p:txBody>
      </p:sp>
    </p:spTree>
    <p:extLst>
      <p:ext uri="{BB962C8B-B14F-4D97-AF65-F5344CB8AC3E}">
        <p14:creationId xmlns:p14="http://schemas.microsoft.com/office/powerpoint/2010/main" val="40242708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en-US" sz="4000" dirty="0"/>
              <a:t>Fronts</a:t>
            </a:r>
          </a:p>
        </p:txBody>
      </p:sp>
      <p:sp>
        <p:nvSpPr>
          <p:cNvPr id="34819" name="Rectangle 3"/>
          <p:cNvSpPr>
            <a:spLocks noGrp="1" noChangeArrowheads="1"/>
          </p:cNvSpPr>
          <p:nvPr>
            <p:ph sz="quarter" idx="1"/>
          </p:nvPr>
        </p:nvSpPr>
        <p:spPr>
          <a:xfrm>
            <a:off x="457200" y="1219200"/>
            <a:ext cx="7696200" cy="5181600"/>
          </a:xfrm>
        </p:spPr>
        <p:txBody>
          <a:bodyPr/>
          <a:lstStyle/>
          <a:p>
            <a:pPr eaLnBrk="1" hangingPunct="1"/>
            <a:r>
              <a:rPr lang="en-US" sz="2800" b="1" dirty="0"/>
              <a:t>Warm</a:t>
            </a:r>
          </a:p>
          <a:p>
            <a:pPr lvl="1" eaLnBrk="1" hangingPunct="1"/>
            <a:r>
              <a:rPr lang="en-US" sz="2800" b="1" dirty="0"/>
              <a:t>Warm, moist unstable air overrides cold, dry stable air</a:t>
            </a:r>
          </a:p>
          <a:p>
            <a:pPr lvl="1" eaLnBrk="1" hangingPunct="1"/>
            <a:r>
              <a:rPr lang="en-US" sz="2800" b="1" dirty="0"/>
              <a:t>Horizontal cloud development with steady rain</a:t>
            </a:r>
          </a:p>
          <a:p>
            <a:pPr lvl="1" eaLnBrk="1" hangingPunct="1"/>
            <a:r>
              <a:rPr lang="en-US" sz="2800" b="1" dirty="0"/>
              <a:t>Red line with red semi-circles</a:t>
            </a:r>
          </a:p>
          <a:p>
            <a:pPr lvl="1" eaLnBrk="1" hangingPunct="1">
              <a:buNone/>
            </a:pPr>
            <a:endParaRPr lang="en-US" sz="2800" b="1" dirty="0"/>
          </a:p>
          <a:p>
            <a:pPr eaLnBrk="1" hangingPunct="1"/>
            <a:r>
              <a:rPr lang="en-US" sz="2800" b="1" dirty="0"/>
              <a:t>Topic: Dry Line</a:t>
            </a:r>
          </a:p>
          <a:p>
            <a:pPr lvl="1" eaLnBrk="1" hangingPunct="1"/>
            <a:r>
              <a:rPr lang="en-US" sz="2800" b="1" dirty="0"/>
              <a:t>Not a cold or warm front but a narrow boundary of steep change in dew point. It separates moist air from dry air</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en-US" sz="4000"/>
              <a:t>Fronts</a:t>
            </a:r>
          </a:p>
        </p:txBody>
      </p:sp>
      <p:sp>
        <p:nvSpPr>
          <p:cNvPr id="35843" name="Rectangle 3"/>
          <p:cNvSpPr>
            <a:spLocks noGrp="1" noChangeArrowheads="1"/>
          </p:cNvSpPr>
          <p:nvPr>
            <p:ph sz="quarter" idx="1"/>
          </p:nvPr>
        </p:nvSpPr>
        <p:spPr/>
        <p:txBody>
          <a:bodyPr>
            <a:normAutofit fontScale="92500" lnSpcReduction="10000"/>
          </a:bodyPr>
          <a:lstStyle/>
          <a:p>
            <a:pPr eaLnBrk="1" hangingPunct="1"/>
            <a:r>
              <a:rPr lang="en-US" sz="3200" b="1" dirty="0"/>
              <a:t>Topic: Wavy Warm Front</a:t>
            </a:r>
          </a:p>
          <a:p>
            <a:pPr lvl="1" eaLnBrk="1" hangingPunct="1"/>
            <a:r>
              <a:rPr lang="en-US" sz="3200" b="1" dirty="0"/>
              <a:t>Mountain blocking path of cold air (cold air damming) causes wave shape</a:t>
            </a:r>
          </a:p>
          <a:p>
            <a:pPr eaLnBrk="1" hangingPunct="1"/>
            <a:r>
              <a:rPr lang="en-US" sz="3200" b="1" dirty="0"/>
              <a:t>Occluded Front</a:t>
            </a:r>
          </a:p>
          <a:p>
            <a:pPr lvl="1" eaLnBrk="1" hangingPunct="1"/>
            <a:r>
              <a:rPr lang="en-US" sz="3200" b="1" dirty="0"/>
              <a:t>Cold front catches up to and over takes a warm front </a:t>
            </a:r>
          </a:p>
          <a:p>
            <a:pPr lvl="1" eaLnBrk="1" hangingPunct="1"/>
            <a:r>
              <a:rPr lang="en-US" sz="3200" b="1" dirty="0"/>
              <a:t>Cold occlusion, warm occlusion</a:t>
            </a:r>
          </a:p>
          <a:p>
            <a:pPr lvl="1" eaLnBrk="1" hangingPunct="1"/>
            <a:r>
              <a:rPr lang="en-US" sz="3200" b="1" dirty="0"/>
              <a:t>Purple line with purple triangles and semi-circles</a:t>
            </a:r>
          </a:p>
          <a:p>
            <a:pPr lvl="1" eaLnBrk="1" hangingPunct="1"/>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11-22a"/>
          <p:cNvPicPr>
            <a:picLocks noChangeAspect="1" noChangeArrowheads="1"/>
          </p:cNvPicPr>
          <p:nvPr/>
        </p:nvPicPr>
        <p:blipFill>
          <a:blip r:embed="rId3" cstate="print"/>
          <a:srcRect/>
          <a:stretch>
            <a:fillRect/>
          </a:stretch>
        </p:blipFill>
        <p:spPr bwMode="auto">
          <a:xfrm>
            <a:off x="177800" y="381000"/>
            <a:ext cx="8966200" cy="5102225"/>
          </a:xfrm>
          <a:prstGeom prst="rect">
            <a:avLst/>
          </a:prstGeom>
          <a:noFill/>
          <a:ln w="9525">
            <a:noFill/>
            <a:miter lim="800000"/>
            <a:headEnd/>
            <a:tailEnd/>
          </a:ln>
        </p:spPr>
      </p:pic>
      <p:sp>
        <p:nvSpPr>
          <p:cNvPr id="3" name="TextBox 2"/>
          <p:cNvSpPr txBox="1"/>
          <p:nvPr/>
        </p:nvSpPr>
        <p:spPr>
          <a:xfrm>
            <a:off x="0" y="5715000"/>
            <a:ext cx="9144000" cy="830997"/>
          </a:xfrm>
          <a:prstGeom prst="rect">
            <a:avLst/>
          </a:prstGeom>
          <a:noFill/>
        </p:spPr>
        <p:txBody>
          <a:bodyPr wrap="square" rtlCol="0">
            <a:spAutoFit/>
          </a:bodyPr>
          <a:lstStyle/>
          <a:p>
            <a:r>
              <a:rPr lang="en-US" sz="2400" b="1" dirty="0"/>
              <a:t>The formation of a cold-occluded front. The faster-moving cold front (a).</a:t>
            </a:r>
            <a:endParaRPr 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11-22b"/>
          <p:cNvPicPr>
            <a:picLocks noChangeAspect="1" noChangeArrowheads="1"/>
          </p:cNvPicPr>
          <p:nvPr/>
        </p:nvPicPr>
        <p:blipFill>
          <a:blip r:embed="rId3" cstate="print"/>
          <a:srcRect/>
          <a:stretch>
            <a:fillRect/>
          </a:stretch>
        </p:blipFill>
        <p:spPr bwMode="auto">
          <a:xfrm>
            <a:off x="88900" y="752475"/>
            <a:ext cx="8966200" cy="5353050"/>
          </a:xfrm>
          <a:prstGeom prst="rect">
            <a:avLst/>
          </a:prstGeom>
          <a:noFill/>
          <a:ln w="9525">
            <a:noFill/>
            <a:miter lim="800000"/>
            <a:headEnd/>
            <a:tailEnd/>
          </a:ln>
        </p:spPr>
      </p:pic>
      <p:sp>
        <p:nvSpPr>
          <p:cNvPr id="3" name="TextBox 2"/>
          <p:cNvSpPr txBox="1"/>
          <p:nvPr/>
        </p:nvSpPr>
        <p:spPr>
          <a:xfrm>
            <a:off x="381000" y="6324600"/>
            <a:ext cx="8305800" cy="369332"/>
          </a:xfrm>
          <a:prstGeom prst="rect">
            <a:avLst/>
          </a:prstGeom>
          <a:noFill/>
        </p:spPr>
        <p:txBody>
          <a:bodyPr wrap="square" rtlCol="0">
            <a:spAutoFit/>
          </a:bodyPr>
          <a:lstStyle/>
          <a:p>
            <a:r>
              <a:rPr lang="en-US" b="1" dirty="0"/>
              <a:t>(b) catches up to the slower-moving warm front and</a:t>
            </a:r>
            <a:endParaRPr lang="en-US"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11-22c"/>
          <p:cNvPicPr>
            <a:picLocks noChangeAspect="1" noChangeArrowheads="1"/>
          </p:cNvPicPr>
          <p:nvPr/>
        </p:nvPicPr>
        <p:blipFill>
          <a:blip r:embed="rId3" cstate="print"/>
          <a:srcRect/>
          <a:stretch>
            <a:fillRect/>
          </a:stretch>
        </p:blipFill>
        <p:spPr bwMode="auto">
          <a:xfrm>
            <a:off x="88900" y="811213"/>
            <a:ext cx="8966200" cy="5235575"/>
          </a:xfrm>
          <a:prstGeom prst="rect">
            <a:avLst/>
          </a:prstGeom>
          <a:noFill/>
          <a:ln w="9525">
            <a:noFill/>
            <a:miter lim="800000"/>
            <a:headEnd/>
            <a:tailEnd/>
          </a:ln>
        </p:spPr>
      </p:pic>
      <p:sp>
        <p:nvSpPr>
          <p:cNvPr id="4" name="TextBox 3"/>
          <p:cNvSpPr txBox="1"/>
          <p:nvPr/>
        </p:nvSpPr>
        <p:spPr>
          <a:xfrm>
            <a:off x="914400" y="6096000"/>
            <a:ext cx="5334000" cy="369332"/>
          </a:xfrm>
          <a:prstGeom prst="rect">
            <a:avLst/>
          </a:prstGeom>
          <a:noFill/>
        </p:spPr>
        <p:txBody>
          <a:bodyPr wrap="square" rtlCol="0">
            <a:spAutoFit/>
          </a:bodyPr>
          <a:lstStyle/>
          <a:p>
            <a:r>
              <a:rPr lang="en-US" b="1" dirty="0"/>
              <a:t>(c). forces it to rise off the ground </a:t>
            </a:r>
            <a:endParaRPr lang="en-US"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11-22d"/>
          <p:cNvPicPr>
            <a:picLocks noChangeAspect="1" noChangeArrowheads="1"/>
          </p:cNvPicPr>
          <p:nvPr/>
        </p:nvPicPr>
        <p:blipFill>
          <a:blip r:embed="rId3" cstate="print"/>
          <a:srcRect/>
          <a:stretch>
            <a:fillRect/>
          </a:stretch>
        </p:blipFill>
        <p:spPr bwMode="auto">
          <a:xfrm>
            <a:off x="652463" y="0"/>
            <a:ext cx="7119937" cy="6231568"/>
          </a:xfrm>
          <a:prstGeom prst="rect">
            <a:avLst/>
          </a:prstGeom>
          <a:noFill/>
          <a:ln w="9525">
            <a:noFill/>
            <a:miter lim="800000"/>
            <a:headEnd/>
            <a:tailEnd/>
          </a:ln>
        </p:spPr>
      </p:pic>
      <p:sp>
        <p:nvSpPr>
          <p:cNvPr id="3" name="TextBox 2"/>
          <p:cNvSpPr txBox="1"/>
          <p:nvPr/>
        </p:nvSpPr>
        <p:spPr>
          <a:xfrm>
            <a:off x="1295400" y="6400800"/>
            <a:ext cx="5791200" cy="369332"/>
          </a:xfrm>
          <a:prstGeom prst="rect">
            <a:avLst/>
          </a:prstGeom>
          <a:noFill/>
        </p:spPr>
        <p:txBody>
          <a:bodyPr wrap="square" rtlCol="0">
            <a:spAutoFit/>
          </a:bodyPr>
          <a:lstStyle/>
          <a:p>
            <a:r>
              <a:rPr lang="en-US" b="1" dirty="0"/>
              <a:t>d) Green-shaded area in represents precipitation.</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11-23a"/>
          <p:cNvPicPr>
            <a:picLocks noChangeAspect="1" noChangeArrowheads="1"/>
          </p:cNvPicPr>
          <p:nvPr/>
        </p:nvPicPr>
        <p:blipFill>
          <a:blip r:embed="rId3" cstate="print"/>
          <a:srcRect/>
          <a:stretch>
            <a:fillRect/>
          </a:stretch>
        </p:blipFill>
        <p:spPr bwMode="auto">
          <a:xfrm>
            <a:off x="88900" y="1079500"/>
            <a:ext cx="8966200" cy="4697413"/>
          </a:xfrm>
          <a:prstGeom prst="rect">
            <a:avLst/>
          </a:prstGeom>
          <a:noFill/>
          <a:ln w="9525">
            <a:noFill/>
            <a:miter lim="800000"/>
            <a:headEnd/>
            <a:tailEnd/>
          </a:ln>
        </p:spPr>
      </p:pic>
      <p:sp>
        <p:nvSpPr>
          <p:cNvPr id="2" name="TextBox 1"/>
          <p:cNvSpPr txBox="1"/>
          <p:nvPr/>
        </p:nvSpPr>
        <p:spPr>
          <a:xfrm>
            <a:off x="1833217" y="552174"/>
            <a:ext cx="3396144" cy="369332"/>
          </a:xfrm>
          <a:prstGeom prst="rect">
            <a:avLst/>
          </a:prstGeom>
          <a:noFill/>
        </p:spPr>
        <p:txBody>
          <a:bodyPr wrap="none" rtlCol="0">
            <a:spAutoFit/>
          </a:bodyPr>
          <a:lstStyle/>
          <a:p>
            <a:r>
              <a:rPr lang="en-US" dirty="0"/>
              <a:t>Warm occluded front formation:</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11-23b"/>
          <p:cNvPicPr>
            <a:picLocks noChangeAspect="1" noChangeArrowheads="1"/>
          </p:cNvPicPr>
          <p:nvPr/>
        </p:nvPicPr>
        <p:blipFill>
          <a:blip r:embed="rId3" cstate="print"/>
          <a:srcRect/>
          <a:stretch>
            <a:fillRect/>
          </a:stretch>
        </p:blipFill>
        <p:spPr bwMode="auto">
          <a:xfrm>
            <a:off x="76200" y="152400"/>
            <a:ext cx="8966200" cy="4545013"/>
          </a:xfrm>
          <a:prstGeom prst="rect">
            <a:avLst/>
          </a:prstGeom>
          <a:noFill/>
          <a:ln w="9525">
            <a:noFill/>
            <a:miter lim="800000"/>
            <a:headEnd/>
            <a:tailEnd/>
          </a:ln>
        </p:spPr>
      </p:pic>
      <p:sp>
        <p:nvSpPr>
          <p:cNvPr id="5" name="TextBox 4"/>
          <p:cNvSpPr txBox="1"/>
          <p:nvPr/>
        </p:nvSpPr>
        <p:spPr>
          <a:xfrm>
            <a:off x="381000" y="4953000"/>
            <a:ext cx="7690076" cy="1754327"/>
          </a:xfrm>
          <a:prstGeom prst="rect">
            <a:avLst/>
          </a:prstGeom>
          <a:noFill/>
        </p:spPr>
        <p:txBody>
          <a:bodyPr wrap="none" rtlCol="0">
            <a:spAutoFit/>
          </a:bodyPr>
          <a:lstStyle/>
          <a:p>
            <a:r>
              <a:rPr lang="en-US" dirty="0">
                <a:solidFill>
                  <a:srgbClr val="000000"/>
                </a:solidFill>
              </a:rPr>
              <a:t>The formation of a warm-type occluded</a:t>
            </a:r>
          </a:p>
          <a:p>
            <a:r>
              <a:rPr lang="en-US" dirty="0">
                <a:solidFill>
                  <a:srgbClr val="000000"/>
                </a:solidFill>
              </a:rPr>
              <a:t>front. The faster-moving cold front in (a) overtakes the slower-moving</a:t>
            </a:r>
          </a:p>
          <a:p>
            <a:r>
              <a:rPr lang="en-US" dirty="0">
                <a:solidFill>
                  <a:srgbClr val="000000"/>
                </a:solidFill>
              </a:rPr>
              <a:t>warm front in (b). The lighter air behind the cold front rises up and</a:t>
            </a:r>
          </a:p>
          <a:p>
            <a:r>
              <a:rPr lang="en-US" dirty="0">
                <a:solidFill>
                  <a:srgbClr val="000000"/>
                </a:solidFill>
              </a:rPr>
              <a:t>over the denser air ahead of the warm front. Diagram (c) shows a surface</a:t>
            </a:r>
          </a:p>
          <a:p>
            <a:r>
              <a:rPr lang="en-US" dirty="0">
                <a:solidFill>
                  <a:srgbClr val="000000"/>
                </a:solidFill>
              </a:rPr>
              <a:t>map of the situation.</a:t>
            </a:r>
          </a:p>
          <a:p>
            <a:endParaRPr lang="en-US"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11-23c"/>
          <p:cNvPicPr>
            <a:picLocks noChangeAspect="1" noChangeArrowheads="1"/>
          </p:cNvPicPr>
          <p:nvPr/>
        </p:nvPicPr>
        <p:blipFill>
          <a:blip r:embed="rId3" cstate="print"/>
          <a:srcRect/>
          <a:stretch>
            <a:fillRect/>
          </a:stretch>
        </p:blipFill>
        <p:spPr bwMode="auto">
          <a:xfrm>
            <a:off x="88900" y="622300"/>
            <a:ext cx="8966200" cy="5613400"/>
          </a:xfrm>
          <a:prstGeom prst="rect">
            <a:avLst/>
          </a:prstGeom>
          <a:noFill/>
          <a:ln w="9525">
            <a:noFill/>
            <a:miter lim="800000"/>
            <a:headEnd/>
            <a:tailEnd/>
          </a:ln>
        </p:spPr>
      </p:pic>
      <p:sp>
        <p:nvSpPr>
          <p:cNvPr id="2" name="TextBox 1"/>
          <p:cNvSpPr txBox="1"/>
          <p:nvPr/>
        </p:nvSpPr>
        <p:spPr>
          <a:xfrm>
            <a:off x="2362200" y="5903748"/>
            <a:ext cx="5526157" cy="923330"/>
          </a:xfrm>
          <a:prstGeom prst="rect">
            <a:avLst/>
          </a:prstGeom>
          <a:noFill/>
        </p:spPr>
        <p:txBody>
          <a:bodyPr wrap="square" rtlCol="0">
            <a:spAutoFit/>
          </a:bodyPr>
          <a:lstStyle/>
          <a:p>
            <a:r>
              <a:rPr lang="en-US" dirty="0">
                <a:solidFill>
                  <a:srgbClr val="000000"/>
                </a:solidFill>
              </a:rPr>
              <a:t>Diagram (c) shows a surface</a:t>
            </a:r>
          </a:p>
          <a:p>
            <a:r>
              <a:rPr lang="en-US" dirty="0">
                <a:solidFill>
                  <a:srgbClr val="000000"/>
                </a:solidFill>
              </a:rPr>
              <a:t>map of the situation.</a:t>
            </a:r>
          </a:p>
          <a:p>
            <a:endParaRPr lang="en-US"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11-24"/>
          <p:cNvPicPr>
            <a:picLocks noChangeAspect="1" noChangeArrowheads="1"/>
          </p:cNvPicPr>
          <p:nvPr/>
        </p:nvPicPr>
        <p:blipFill>
          <a:blip r:embed="rId3" cstate="print"/>
          <a:srcRect/>
          <a:stretch>
            <a:fillRect/>
          </a:stretch>
        </p:blipFill>
        <p:spPr bwMode="auto">
          <a:xfrm>
            <a:off x="1814513" y="0"/>
            <a:ext cx="5514975" cy="6859588"/>
          </a:xfrm>
          <a:prstGeom prst="rect">
            <a:avLst/>
          </a:prstGeom>
          <a:noFill/>
          <a:ln w="9525">
            <a:noFill/>
            <a:miter lim="800000"/>
            <a:headEnd/>
            <a:tailEnd/>
          </a:ln>
        </p:spPr>
      </p:pic>
      <p:sp>
        <p:nvSpPr>
          <p:cNvPr id="2" name="Rectangle 1"/>
          <p:cNvSpPr/>
          <p:nvPr/>
        </p:nvSpPr>
        <p:spPr>
          <a:xfrm>
            <a:off x="5054" y="1"/>
            <a:ext cx="9062745" cy="1200329"/>
          </a:xfrm>
          <a:prstGeom prst="rect">
            <a:avLst/>
          </a:prstGeom>
          <a:solidFill>
            <a:schemeClr val="bg1"/>
          </a:solidFill>
        </p:spPr>
        <p:txBody>
          <a:bodyPr wrap="square">
            <a:spAutoFit/>
          </a:bodyPr>
          <a:lstStyle/>
          <a:p>
            <a:r>
              <a:rPr lang="en-US" dirty="0">
                <a:solidFill>
                  <a:srgbClr val="000000"/>
                </a:solidFill>
              </a:rPr>
              <a:t>A visible satellite image showing a mid-latitude cyclonic storm with its weather fronts over the Atlantic Ocean during March, 2005. Superimposed on the photo is the position of the surface cold front, warm front, and occluded front. Precipitation symbols indicate</a:t>
            </a:r>
          </a:p>
          <a:p>
            <a:r>
              <a:rPr lang="en-US" dirty="0">
                <a:solidFill>
                  <a:srgbClr val="000000"/>
                </a:solidFill>
              </a:rPr>
              <a:t>where precipitation is reaching the surface</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772400" cy="1143000"/>
          </a:xfrm>
        </p:spPr>
        <p:txBody>
          <a:bodyPr/>
          <a:lstStyle/>
          <a:p>
            <a:r>
              <a:rPr lang="en-US" dirty="0"/>
              <a:t>Pressure drops with height</a:t>
            </a:r>
          </a:p>
        </p:txBody>
      </p:sp>
      <p:pic>
        <p:nvPicPr>
          <p:cNvPr id="5" name="Picture 4" descr="ch1fig_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1371600"/>
            <a:ext cx="8002012" cy="4114800"/>
          </a:xfrm>
          <a:prstGeom prst="rect">
            <a:avLst/>
          </a:prstGeom>
        </p:spPr>
      </p:pic>
      <p:sp>
        <p:nvSpPr>
          <p:cNvPr id="6" name="TextBox 5"/>
          <p:cNvSpPr txBox="1"/>
          <p:nvPr/>
        </p:nvSpPr>
        <p:spPr>
          <a:xfrm>
            <a:off x="685800" y="5867400"/>
            <a:ext cx="7981459" cy="646331"/>
          </a:xfrm>
          <a:prstGeom prst="rect">
            <a:avLst/>
          </a:prstGeom>
          <a:noFill/>
        </p:spPr>
        <p:txBody>
          <a:bodyPr wrap="none" rtlCol="0">
            <a:spAutoFit/>
          </a:bodyPr>
          <a:lstStyle/>
          <a:p>
            <a:r>
              <a:rPr lang="en-US" dirty="0"/>
              <a:t>It’s like being in a swimming pool; the mass of water per unit area above you</a:t>
            </a:r>
            <a:br>
              <a:rPr lang="en-US" dirty="0"/>
            </a:br>
            <a:r>
              <a:rPr lang="en-US" dirty="0"/>
              <a:t>determines the pressure you feel.</a:t>
            </a:r>
          </a:p>
        </p:txBody>
      </p:sp>
    </p:spTree>
    <p:extLst>
      <p:ext uri="{BB962C8B-B14F-4D97-AF65-F5344CB8AC3E}">
        <p14:creationId xmlns:p14="http://schemas.microsoft.com/office/powerpoint/2010/main" val="40790218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en-US" sz="4000"/>
              <a:t>Fronts</a:t>
            </a:r>
          </a:p>
        </p:txBody>
      </p:sp>
      <p:sp>
        <p:nvSpPr>
          <p:cNvPr id="45059" name="Rectangle 3"/>
          <p:cNvSpPr>
            <a:spLocks noGrp="1" noChangeArrowheads="1"/>
          </p:cNvSpPr>
          <p:nvPr>
            <p:ph sz="quarter" idx="1"/>
          </p:nvPr>
        </p:nvSpPr>
        <p:spPr/>
        <p:txBody>
          <a:bodyPr>
            <a:normAutofit/>
          </a:bodyPr>
          <a:lstStyle/>
          <a:p>
            <a:pPr eaLnBrk="1" hangingPunct="1"/>
            <a:r>
              <a:rPr lang="en-US" sz="3600" b="1" dirty="0"/>
              <a:t>Upper-Air Fronts</a:t>
            </a:r>
          </a:p>
          <a:p>
            <a:pPr lvl="1" eaLnBrk="1" hangingPunct="1"/>
            <a:r>
              <a:rPr lang="en-US" sz="3600" b="1" dirty="0"/>
              <a:t>Front aloft</a:t>
            </a:r>
          </a:p>
          <a:p>
            <a:pPr lvl="1" eaLnBrk="1" hangingPunct="1"/>
            <a:r>
              <a:rPr lang="en-US" sz="3600" b="1" dirty="0" err="1"/>
              <a:t>Tropopause</a:t>
            </a:r>
            <a:r>
              <a:rPr lang="en-US" sz="3600" b="1" dirty="0"/>
              <a:t> dips downward and folds under the Polar jet</a:t>
            </a:r>
          </a:p>
          <a:p>
            <a:pPr lvl="1" eaLnBrk="1" hangingPunct="1"/>
            <a:r>
              <a:rPr lang="en-US" sz="3600" b="1" dirty="0"/>
              <a:t>Impacts surface weather</a:t>
            </a: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C:\Users\Lupita\Desktop\Meteorology\Ahrens\Media\Image_Library\chapter11\11-25.jpg"/>
          <p:cNvPicPr>
            <a:picLocks noChangeAspect="1" noChangeArrowheads="1"/>
          </p:cNvPicPr>
          <p:nvPr/>
        </p:nvPicPr>
        <p:blipFill>
          <a:blip r:embed="rId2" cstate="print"/>
          <a:srcRect/>
          <a:stretch>
            <a:fillRect/>
          </a:stretch>
        </p:blipFill>
        <p:spPr bwMode="auto">
          <a:xfrm>
            <a:off x="733425" y="825500"/>
            <a:ext cx="6962775" cy="6032500"/>
          </a:xfrm>
          <a:prstGeom prst="rect">
            <a:avLst/>
          </a:prstGeom>
          <a:noFill/>
          <a:ln w="9525">
            <a:noFill/>
            <a:miter lim="800000"/>
            <a:headEnd/>
            <a:tailEnd/>
          </a:ln>
        </p:spPr>
      </p:pic>
      <p:sp>
        <p:nvSpPr>
          <p:cNvPr id="2" name="TextBox 1"/>
          <p:cNvSpPr txBox="1"/>
          <p:nvPr/>
        </p:nvSpPr>
        <p:spPr>
          <a:xfrm>
            <a:off x="990600" y="16565"/>
            <a:ext cx="7472569" cy="646331"/>
          </a:xfrm>
          <a:prstGeom prst="rect">
            <a:avLst/>
          </a:prstGeom>
          <a:noFill/>
        </p:spPr>
        <p:txBody>
          <a:bodyPr wrap="none" rtlCol="0">
            <a:spAutoFit/>
          </a:bodyPr>
          <a:lstStyle/>
          <a:p>
            <a:r>
              <a:rPr lang="en-US" dirty="0"/>
              <a:t>Upper Air front (Upper level front) </a:t>
            </a:r>
            <a:r>
              <a:rPr lang="en-US" dirty="0" err="1"/>
              <a:t>Tropopause</a:t>
            </a:r>
            <a:r>
              <a:rPr lang="en-US" dirty="0"/>
              <a:t> dips downward and folds</a:t>
            </a:r>
            <a:br>
              <a:rPr lang="en-US" dirty="0"/>
            </a:br>
            <a:r>
              <a:rPr lang="en-US" dirty="0"/>
              <a:t>under the polar jet.</a:t>
            </a:r>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h1cyclo.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40000" y="1905000"/>
            <a:ext cx="4064000" cy="3048000"/>
          </a:xfrm>
          <a:prstGeom prst="rect">
            <a:avLst/>
          </a:prstGeom>
        </p:spPr>
      </p:pic>
    </p:spTree>
    <p:extLst>
      <p:ext uri="{BB962C8B-B14F-4D97-AF65-F5344CB8AC3E}">
        <p14:creationId xmlns:p14="http://schemas.microsoft.com/office/powerpoint/2010/main" val="12800988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200" y="5522"/>
            <a:ext cx="8794558" cy="646331"/>
          </a:xfrm>
          <a:prstGeom prst="rect">
            <a:avLst/>
          </a:prstGeom>
          <a:noFill/>
        </p:spPr>
        <p:txBody>
          <a:bodyPr wrap="none" rtlCol="0">
            <a:spAutoFit/>
          </a:bodyPr>
          <a:lstStyle/>
          <a:p>
            <a:r>
              <a:rPr lang="en-US" dirty="0"/>
              <a:t>Stages in the life cycle of an extra-tropical cyclone. 500 </a:t>
            </a:r>
            <a:r>
              <a:rPr lang="en-US" dirty="0" err="1"/>
              <a:t>hPa</a:t>
            </a:r>
            <a:r>
              <a:rPr lang="en-US" dirty="0"/>
              <a:t> contour as dashed lines</a:t>
            </a:r>
          </a:p>
          <a:p>
            <a:endParaRPr lang="en-US" dirty="0"/>
          </a:p>
        </p:txBody>
      </p:sp>
      <p:pic>
        <p:nvPicPr>
          <p:cNvPr id="4" name="Picture 3" descr="ch1fig_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3400"/>
            <a:ext cx="9144000" cy="3447575"/>
          </a:xfrm>
          <a:prstGeom prst="rect">
            <a:avLst/>
          </a:prstGeom>
        </p:spPr>
      </p:pic>
      <p:sp>
        <p:nvSpPr>
          <p:cNvPr id="6" name="TextBox 5"/>
          <p:cNvSpPr txBox="1"/>
          <p:nvPr/>
        </p:nvSpPr>
        <p:spPr>
          <a:xfrm>
            <a:off x="152400" y="4038600"/>
            <a:ext cx="9102259" cy="3416320"/>
          </a:xfrm>
          <a:prstGeom prst="rect">
            <a:avLst/>
          </a:prstGeom>
          <a:noFill/>
        </p:spPr>
        <p:txBody>
          <a:bodyPr wrap="none" rtlCol="0">
            <a:spAutoFit/>
          </a:bodyPr>
          <a:lstStyle/>
          <a:p>
            <a:r>
              <a:rPr lang="en-US" b="1" dirty="0"/>
              <a:t>Young</a:t>
            </a:r>
            <a:r>
              <a:rPr lang="en-US" dirty="0"/>
              <a:t>: Cyclones form along the polar front</a:t>
            </a:r>
          </a:p>
          <a:p>
            <a:r>
              <a:rPr lang="en-US" dirty="0"/>
              <a:t>Divergence occurs near the upper level short wave trough (left), promoting the cyclone,</a:t>
            </a:r>
            <a:br>
              <a:rPr lang="en-US" dirty="0"/>
            </a:br>
            <a:r>
              <a:rPr lang="en-US" dirty="0"/>
              <a:t>the low forms</a:t>
            </a:r>
          </a:p>
          <a:p>
            <a:r>
              <a:rPr lang="en-US" b="1" dirty="0"/>
              <a:t>Middle</a:t>
            </a:r>
            <a:r>
              <a:rPr lang="en-US" dirty="0"/>
              <a:t>: Cold and warm fronts advance, the small wave when young amplifies to form</a:t>
            </a:r>
            <a:br>
              <a:rPr lang="en-US" dirty="0"/>
            </a:br>
            <a:r>
              <a:rPr lang="en-US" dirty="0"/>
              <a:t>an open wave cyclone; trough forms to the left as cold air dives south, ridge as warm</a:t>
            </a:r>
            <a:br>
              <a:rPr lang="en-US" dirty="0"/>
            </a:br>
            <a:r>
              <a:rPr lang="en-US" dirty="0"/>
              <a:t>air intrudes towards the north; cyclone is steered NE by the 500 </a:t>
            </a:r>
            <a:r>
              <a:rPr lang="en-US" dirty="0" err="1"/>
              <a:t>mb</a:t>
            </a:r>
            <a:r>
              <a:rPr lang="en-US" dirty="0"/>
              <a:t> winds; upper level</a:t>
            </a:r>
            <a:br>
              <a:rPr lang="en-US" dirty="0"/>
            </a:br>
            <a:r>
              <a:rPr lang="en-US" dirty="0"/>
              <a:t>trough is tilted to the west of the surface low</a:t>
            </a:r>
          </a:p>
          <a:p>
            <a:r>
              <a:rPr lang="en-US" b="1" dirty="0"/>
              <a:t>Mature</a:t>
            </a:r>
            <a:r>
              <a:rPr lang="en-US" dirty="0"/>
              <a:t>: Cold front advances more quickly than warm front; warm air is forced aloft; </a:t>
            </a:r>
            <a:br>
              <a:rPr lang="en-US" dirty="0"/>
            </a:br>
            <a:r>
              <a:rPr lang="en-US" dirty="0"/>
              <a:t>occlusion occurs; now a cold core cyclone; 500 </a:t>
            </a:r>
            <a:r>
              <a:rPr lang="en-US" dirty="0" err="1"/>
              <a:t>hPa</a:t>
            </a:r>
            <a:r>
              <a:rPr lang="en-US" dirty="0"/>
              <a:t> trough is centered over the surface</a:t>
            </a:r>
            <a:br>
              <a:rPr lang="en-US" dirty="0"/>
            </a:br>
            <a:r>
              <a:rPr lang="en-US" dirty="0"/>
              <a:t>low and the cyclone decays. </a:t>
            </a:r>
          </a:p>
          <a:p>
            <a:br>
              <a:rPr lang="en-US" dirty="0"/>
            </a:br>
            <a:endParaRPr lang="en-US" dirty="0"/>
          </a:p>
        </p:txBody>
      </p:sp>
      <p:sp>
        <p:nvSpPr>
          <p:cNvPr id="7" name="TextBox 6"/>
          <p:cNvSpPr txBox="1"/>
          <p:nvPr/>
        </p:nvSpPr>
        <p:spPr>
          <a:xfrm>
            <a:off x="304800" y="3048000"/>
            <a:ext cx="826418" cy="369332"/>
          </a:xfrm>
          <a:prstGeom prst="rect">
            <a:avLst/>
          </a:prstGeom>
          <a:noFill/>
        </p:spPr>
        <p:txBody>
          <a:bodyPr wrap="none" rtlCol="0">
            <a:spAutoFit/>
          </a:bodyPr>
          <a:lstStyle/>
          <a:p>
            <a:r>
              <a:rPr lang="en-US" dirty="0"/>
              <a:t>young</a:t>
            </a:r>
          </a:p>
        </p:txBody>
      </p:sp>
      <p:sp>
        <p:nvSpPr>
          <p:cNvPr id="8" name="TextBox 7"/>
          <p:cNvSpPr txBox="1"/>
          <p:nvPr/>
        </p:nvSpPr>
        <p:spPr>
          <a:xfrm>
            <a:off x="4343400" y="3200400"/>
            <a:ext cx="1313919" cy="369332"/>
          </a:xfrm>
          <a:prstGeom prst="rect">
            <a:avLst/>
          </a:prstGeom>
          <a:noFill/>
        </p:spPr>
        <p:txBody>
          <a:bodyPr wrap="none" rtlCol="0">
            <a:spAutoFit/>
          </a:bodyPr>
          <a:lstStyle/>
          <a:p>
            <a:r>
              <a:rPr lang="en-US" dirty="0"/>
              <a:t>Middle age</a:t>
            </a:r>
          </a:p>
        </p:txBody>
      </p:sp>
      <p:sp>
        <p:nvSpPr>
          <p:cNvPr id="9" name="TextBox 8"/>
          <p:cNvSpPr txBox="1"/>
          <p:nvPr/>
        </p:nvSpPr>
        <p:spPr>
          <a:xfrm>
            <a:off x="6858000" y="3200400"/>
            <a:ext cx="1531902" cy="369332"/>
          </a:xfrm>
          <a:prstGeom prst="rect">
            <a:avLst/>
          </a:prstGeom>
          <a:noFill/>
        </p:spPr>
        <p:txBody>
          <a:bodyPr wrap="none" rtlCol="0">
            <a:spAutoFit/>
          </a:bodyPr>
          <a:lstStyle/>
          <a:p>
            <a:r>
              <a:rPr lang="en-US" dirty="0"/>
              <a:t>Mature stage</a:t>
            </a:r>
          </a:p>
        </p:txBody>
      </p:sp>
    </p:spTree>
    <p:extLst>
      <p:ext uri="{BB962C8B-B14F-4D97-AF65-F5344CB8AC3E}">
        <p14:creationId xmlns:p14="http://schemas.microsoft.com/office/powerpoint/2010/main" val="443885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74956" y="320260"/>
            <a:ext cx="3668643" cy="584776"/>
          </a:xfrm>
          <a:prstGeom prst="rect">
            <a:avLst/>
          </a:prstGeom>
          <a:noFill/>
        </p:spPr>
        <p:txBody>
          <a:bodyPr wrap="square" rtlCol="0">
            <a:spAutoFit/>
          </a:bodyPr>
          <a:lstStyle/>
          <a:p>
            <a:r>
              <a:rPr lang="en-US" sz="3200" b="1" dirty="0"/>
              <a:t>Birth of a storm</a:t>
            </a:r>
          </a:p>
        </p:txBody>
      </p:sp>
      <p:sp>
        <p:nvSpPr>
          <p:cNvPr id="4" name="TextBox 3"/>
          <p:cNvSpPr txBox="1"/>
          <p:nvPr/>
        </p:nvSpPr>
        <p:spPr>
          <a:xfrm>
            <a:off x="6172426" y="6639388"/>
            <a:ext cx="2971574" cy="246221"/>
          </a:xfrm>
          <a:prstGeom prst="rect">
            <a:avLst/>
          </a:prstGeom>
          <a:noFill/>
        </p:spPr>
        <p:txBody>
          <a:bodyPr wrap="none" rtlCol="0">
            <a:spAutoFit/>
          </a:bodyPr>
          <a:lstStyle/>
          <a:p>
            <a:r>
              <a:rPr lang="en-US" sz="1000" dirty="0"/>
              <a:t>From http://</a:t>
            </a:r>
            <a:r>
              <a:rPr lang="en-US" sz="1000" dirty="0" err="1"/>
              <a:t>eumetrain.org</a:t>
            </a:r>
            <a:r>
              <a:rPr lang="en-US" sz="1000" dirty="0"/>
              <a:t>/</a:t>
            </a:r>
            <a:r>
              <a:rPr lang="en-US" sz="1000" dirty="0" err="1"/>
              <a:t>synoptic_textbook.html</a:t>
            </a:r>
            <a:endParaRPr lang="en-US" sz="1000" dirty="0"/>
          </a:p>
        </p:txBody>
      </p:sp>
      <p:pic>
        <p:nvPicPr>
          <p:cNvPr id="5" name="Picture 4" descr="Google Chrome003.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24100"/>
            <a:ext cx="9144000" cy="2189199"/>
          </a:xfrm>
          <a:prstGeom prst="rect">
            <a:avLst/>
          </a:prstGeom>
        </p:spPr>
      </p:pic>
    </p:spTree>
    <p:extLst>
      <p:ext uri="{BB962C8B-B14F-4D97-AF65-F5344CB8AC3E}">
        <p14:creationId xmlns:p14="http://schemas.microsoft.com/office/powerpoint/2010/main" val="3405410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1fig1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1840" y="37548"/>
            <a:ext cx="6267864" cy="6858000"/>
          </a:xfrm>
          <a:prstGeom prst="rect">
            <a:avLst/>
          </a:prstGeom>
        </p:spPr>
      </p:pic>
      <p:sp>
        <p:nvSpPr>
          <p:cNvPr id="4" name="TextBox 3"/>
          <p:cNvSpPr txBox="1"/>
          <p:nvPr/>
        </p:nvSpPr>
        <p:spPr>
          <a:xfrm>
            <a:off x="287130" y="817217"/>
            <a:ext cx="2340379" cy="646331"/>
          </a:xfrm>
          <a:prstGeom prst="rect">
            <a:avLst/>
          </a:prstGeom>
          <a:noFill/>
        </p:spPr>
        <p:txBody>
          <a:bodyPr wrap="none" rtlCol="0">
            <a:spAutoFit/>
          </a:bodyPr>
          <a:lstStyle/>
          <a:p>
            <a:r>
              <a:rPr lang="en-US" dirty="0"/>
              <a:t>Mature stage of ideal </a:t>
            </a:r>
            <a:br>
              <a:rPr lang="en-US" dirty="0"/>
            </a:br>
            <a:r>
              <a:rPr lang="en-US" dirty="0"/>
              <a:t>cyclone</a:t>
            </a:r>
          </a:p>
        </p:txBody>
      </p:sp>
    </p:spTree>
    <p:extLst>
      <p:ext uri="{BB962C8B-B14F-4D97-AF65-F5344CB8AC3E}">
        <p14:creationId xmlns:p14="http://schemas.microsoft.com/office/powerpoint/2010/main" val="30132200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1fig1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881" y="0"/>
            <a:ext cx="8767119" cy="6858000"/>
          </a:xfrm>
          <a:prstGeom prst="rect">
            <a:avLst/>
          </a:prstGeom>
        </p:spPr>
      </p:pic>
      <p:sp>
        <p:nvSpPr>
          <p:cNvPr id="4" name="TextBox 3"/>
          <p:cNvSpPr txBox="1"/>
          <p:nvPr/>
        </p:nvSpPr>
        <p:spPr>
          <a:xfrm>
            <a:off x="3505200" y="5486400"/>
            <a:ext cx="1826191" cy="369332"/>
          </a:xfrm>
          <a:prstGeom prst="rect">
            <a:avLst/>
          </a:prstGeom>
          <a:noFill/>
        </p:spPr>
        <p:txBody>
          <a:bodyPr wrap="none" rtlCol="0">
            <a:spAutoFit/>
          </a:bodyPr>
          <a:lstStyle/>
          <a:p>
            <a:r>
              <a:rPr lang="en-US" b="1" dirty="0">
                <a:solidFill>
                  <a:srgbClr val="FF0000"/>
                </a:solidFill>
              </a:rPr>
              <a:t>Occluded front</a:t>
            </a:r>
          </a:p>
        </p:txBody>
      </p:sp>
      <p:sp>
        <p:nvSpPr>
          <p:cNvPr id="5" name="TextBox 4"/>
          <p:cNvSpPr txBox="1"/>
          <p:nvPr/>
        </p:nvSpPr>
        <p:spPr>
          <a:xfrm>
            <a:off x="7239000" y="4191000"/>
            <a:ext cx="2031325" cy="369332"/>
          </a:xfrm>
          <a:prstGeom prst="rect">
            <a:avLst/>
          </a:prstGeom>
          <a:noFill/>
        </p:spPr>
        <p:txBody>
          <a:bodyPr wrap="none" rtlCol="0">
            <a:spAutoFit/>
          </a:bodyPr>
          <a:lstStyle/>
          <a:p>
            <a:r>
              <a:rPr lang="en-US" b="1" dirty="0">
                <a:solidFill>
                  <a:srgbClr val="FF6600"/>
                </a:solidFill>
              </a:rPr>
              <a:t>New low forming</a:t>
            </a:r>
          </a:p>
        </p:txBody>
      </p:sp>
      <p:sp>
        <p:nvSpPr>
          <p:cNvPr id="6" name="TextBox 5"/>
          <p:cNvSpPr txBox="1"/>
          <p:nvPr/>
        </p:nvSpPr>
        <p:spPr>
          <a:xfrm>
            <a:off x="5105400" y="152400"/>
            <a:ext cx="2571324" cy="369332"/>
          </a:xfrm>
          <a:prstGeom prst="rect">
            <a:avLst/>
          </a:prstGeom>
          <a:noFill/>
        </p:spPr>
        <p:txBody>
          <a:bodyPr wrap="none" rtlCol="0">
            <a:spAutoFit/>
          </a:bodyPr>
          <a:lstStyle/>
          <a:p>
            <a:r>
              <a:rPr lang="en-US" dirty="0"/>
              <a:t>Map of old age for front </a:t>
            </a:r>
          </a:p>
        </p:txBody>
      </p:sp>
      <p:sp>
        <p:nvSpPr>
          <p:cNvPr id="7" name="TextBox 6"/>
          <p:cNvSpPr txBox="1"/>
          <p:nvPr/>
        </p:nvSpPr>
        <p:spPr>
          <a:xfrm>
            <a:off x="6477000" y="4724400"/>
            <a:ext cx="2814780" cy="646331"/>
          </a:xfrm>
          <a:prstGeom prst="rect">
            <a:avLst/>
          </a:prstGeom>
          <a:noFill/>
        </p:spPr>
        <p:txBody>
          <a:bodyPr wrap="none" rtlCol="0">
            <a:spAutoFit/>
          </a:bodyPr>
          <a:lstStyle/>
          <a:p>
            <a:r>
              <a:rPr lang="en-US" dirty="0">
                <a:solidFill>
                  <a:srgbClr val="FF6600"/>
                </a:solidFill>
              </a:rPr>
              <a:t>Cold continental air</a:t>
            </a:r>
            <a:br>
              <a:rPr lang="en-US" dirty="0">
                <a:solidFill>
                  <a:srgbClr val="FF6600"/>
                </a:solidFill>
              </a:rPr>
            </a:br>
            <a:r>
              <a:rPr lang="en-US" dirty="0" err="1">
                <a:solidFill>
                  <a:srgbClr val="FF6600"/>
                </a:solidFill>
              </a:rPr>
              <a:t>advects</a:t>
            </a:r>
            <a:r>
              <a:rPr lang="en-US" dirty="0">
                <a:solidFill>
                  <a:srgbClr val="FF6600"/>
                </a:solidFill>
              </a:rPr>
              <a:t> over warm ocean</a:t>
            </a:r>
          </a:p>
        </p:txBody>
      </p:sp>
    </p:spTree>
    <p:extLst>
      <p:ext uri="{BB962C8B-B14F-4D97-AF65-F5344CB8AC3E}">
        <p14:creationId xmlns:p14="http://schemas.microsoft.com/office/powerpoint/2010/main" val="8420060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1fig1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5400"/>
            <a:ext cx="9144000" cy="5423338"/>
          </a:xfrm>
          <a:prstGeom prst="rect">
            <a:avLst/>
          </a:prstGeom>
        </p:spPr>
      </p:pic>
      <p:sp>
        <p:nvSpPr>
          <p:cNvPr id="4" name="TextBox 3"/>
          <p:cNvSpPr txBox="1"/>
          <p:nvPr/>
        </p:nvSpPr>
        <p:spPr>
          <a:xfrm>
            <a:off x="2197652" y="254000"/>
            <a:ext cx="6288901" cy="646331"/>
          </a:xfrm>
          <a:prstGeom prst="rect">
            <a:avLst/>
          </a:prstGeom>
          <a:noFill/>
        </p:spPr>
        <p:txBody>
          <a:bodyPr wrap="none" rtlCol="0">
            <a:spAutoFit/>
          </a:bodyPr>
          <a:lstStyle/>
          <a:p>
            <a:r>
              <a:rPr lang="en-US" dirty="0"/>
              <a:t>500 </a:t>
            </a:r>
            <a:r>
              <a:rPr lang="en-US" dirty="0" err="1"/>
              <a:t>mb</a:t>
            </a:r>
            <a:r>
              <a:rPr lang="en-US" dirty="0"/>
              <a:t> map showing trough slightly west of the surface low</a:t>
            </a:r>
            <a:br>
              <a:rPr lang="en-US" dirty="0"/>
            </a:br>
            <a:r>
              <a:rPr lang="en-US" dirty="0"/>
              <a:t>for this old age cyclone</a:t>
            </a:r>
          </a:p>
        </p:txBody>
      </p:sp>
      <p:sp>
        <p:nvSpPr>
          <p:cNvPr id="8" name="Freeform 7"/>
          <p:cNvSpPr/>
          <p:nvPr/>
        </p:nvSpPr>
        <p:spPr>
          <a:xfrm>
            <a:off x="4704522" y="3666435"/>
            <a:ext cx="1656563" cy="1170608"/>
          </a:xfrm>
          <a:custGeom>
            <a:avLst/>
            <a:gdLst>
              <a:gd name="connsiteX0" fmla="*/ 309217 w 1656563"/>
              <a:gd name="connsiteY0" fmla="*/ 0 h 1170608"/>
              <a:gd name="connsiteX1" fmla="*/ 254000 w 1656563"/>
              <a:gd name="connsiteY1" fmla="*/ 22087 h 1170608"/>
              <a:gd name="connsiteX2" fmla="*/ 187739 w 1656563"/>
              <a:gd name="connsiteY2" fmla="*/ 110435 h 1170608"/>
              <a:gd name="connsiteX3" fmla="*/ 132521 w 1656563"/>
              <a:gd name="connsiteY3" fmla="*/ 187739 h 1170608"/>
              <a:gd name="connsiteX4" fmla="*/ 99391 w 1656563"/>
              <a:gd name="connsiteY4" fmla="*/ 220869 h 1170608"/>
              <a:gd name="connsiteX5" fmla="*/ 55217 w 1656563"/>
              <a:gd name="connsiteY5" fmla="*/ 287130 h 1170608"/>
              <a:gd name="connsiteX6" fmla="*/ 33130 w 1656563"/>
              <a:gd name="connsiteY6" fmla="*/ 353391 h 1170608"/>
              <a:gd name="connsiteX7" fmla="*/ 22087 w 1656563"/>
              <a:gd name="connsiteY7" fmla="*/ 386522 h 1170608"/>
              <a:gd name="connsiteX8" fmla="*/ 11043 w 1656563"/>
              <a:gd name="connsiteY8" fmla="*/ 430695 h 1170608"/>
              <a:gd name="connsiteX9" fmla="*/ 22087 w 1656563"/>
              <a:gd name="connsiteY9" fmla="*/ 574261 h 1170608"/>
              <a:gd name="connsiteX10" fmla="*/ 33130 w 1656563"/>
              <a:gd name="connsiteY10" fmla="*/ 662608 h 1170608"/>
              <a:gd name="connsiteX11" fmla="*/ 22087 w 1656563"/>
              <a:gd name="connsiteY11" fmla="*/ 706782 h 1170608"/>
              <a:gd name="connsiteX12" fmla="*/ 0 w 1656563"/>
              <a:gd name="connsiteY12" fmla="*/ 784087 h 1170608"/>
              <a:gd name="connsiteX13" fmla="*/ 33130 w 1656563"/>
              <a:gd name="connsiteY13" fmla="*/ 894522 h 1170608"/>
              <a:gd name="connsiteX14" fmla="*/ 55217 w 1656563"/>
              <a:gd name="connsiteY14" fmla="*/ 960782 h 1170608"/>
              <a:gd name="connsiteX15" fmla="*/ 66261 w 1656563"/>
              <a:gd name="connsiteY15" fmla="*/ 993913 h 1170608"/>
              <a:gd name="connsiteX16" fmla="*/ 88348 w 1656563"/>
              <a:gd name="connsiteY16" fmla="*/ 1038087 h 1170608"/>
              <a:gd name="connsiteX17" fmla="*/ 132521 w 1656563"/>
              <a:gd name="connsiteY17" fmla="*/ 1060174 h 1170608"/>
              <a:gd name="connsiteX18" fmla="*/ 198782 w 1656563"/>
              <a:gd name="connsiteY18" fmla="*/ 1104348 h 1170608"/>
              <a:gd name="connsiteX19" fmla="*/ 287130 w 1656563"/>
              <a:gd name="connsiteY19" fmla="*/ 1126435 h 1170608"/>
              <a:gd name="connsiteX20" fmla="*/ 353391 w 1656563"/>
              <a:gd name="connsiteY20" fmla="*/ 1148522 h 1170608"/>
              <a:gd name="connsiteX21" fmla="*/ 386521 w 1656563"/>
              <a:gd name="connsiteY21" fmla="*/ 1159565 h 1170608"/>
              <a:gd name="connsiteX22" fmla="*/ 419652 w 1656563"/>
              <a:gd name="connsiteY22" fmla="*/ 1170608 h 1170608"/>
              <a:gd name="connsiteX23" fmla="*/ 596348 w 1656563"/>
              <a:gd name="connsiteY23" fmla="*/ 1159565 h 1170608"/>
              <a:gd name="connsiteX24" fmla="*/ 706782 w 1656563"/>
              <a:gd name="connsiteY24" fmla="*/ 1115391 h 1170608"/>
              <a:gd name="connsiteX25" fmla="*/ 739913 w 1656563"/>
              <a:gd name="connsiteY25" fmla="*/ 1104348 h 1170608"/>
              <a:gd name="connsiteX26" fmla="*/ 850348 w 1656563"/>
              <a:gd name="connsiteY26" fmla="*/ 1027043 h 1170608"/>
              <a:gd name="connsiteX27" fmla="*/ 883478 w 1656563"/>
              <a:gd name="connsiteY27" fmla="*/ 1004956 h 1170608"/>
              <a:gd name="connsiteX28" fmla="*/ 916608 w 1656563"/>
              <a:gd name="connsiteY28" fmla="*/ 971826 h 1170608"/>
              <a:gd name="connsiteX29" fmla="*/ 982869 w 1656563"/>
              <a:gd name="connsiteY29" fmla="*/ 938695 h 1170608"/>
              <a:gd name="connsiteX30" fmla="*/ 1004956 w 1656563"/>
              <a:gd name="connsiteY30" fmla="*/ 905565 h 1170608"/>
              <a:gd name="connsiteX31" fmla="*/ 1038087 w 1656563"/>
              <a:gd name="connsiteY31" fmla="*/ 883478 h 1170608"/>
              <a:gd name="connsiteX32" fmla="*/ 1082261 w 1656563"/>
              <a:gd name="connsiteY32" fmla="*/ 850348 h 1170608"/>
              <a:gd name="connsiteX33" fmla="*/ 1137478 w 1656563"/>
              <a:gd name="connsiteY33" fmla="*/ 784087 h 1170608"/>
              <a:gd name="connsiteX34" fmla="*/ 1170608 w 1656563"/>
              <a:gd name="connsiteY34" fmla="*/ 762000 h 1170608"/>
              <a:gd name="connsiteX35" fmla="*/ 1192695 w 1656563"/>
              <a:gd name="connsiteY35" fmla="*/ 728869 h 1170608"/>
              <a:gd name="connsiteX36" fmla="*/ 1258956 w 1656563"/>
              <a:gd name="connsiteY36" fmla="*/ 673652 h 1170608"/>
              <a:gd name="connsiteX37" fmla="*/ 1303130 w 1656563"/>
              <a:gd name="connsiteY37" fmla="*/ 607391 h 1170608"/>
              <a:gd name="connsiteX38" fmla="*/ 1347304 w 1656563"/>
              <a:gd name="connsiteY38" fmla="*/ 541130 h 1170608"/>
              <a:gd name="connsiteX39" fmla="*/ 1413565 w 1656563"/>
              <a:gd name="connsiteY39" fmla="*/ 441739 h 1170608"/>
              <a:gd name="connsiteX40" fmla="*/ 1435652 w 1656563"/>
              <a:gd name="connsiteY40" fmla="*/ 408608 h 1170608"/>
              <a:gd name="connsiteX41" fmla="*/ 1457739 w 1656563"/>
              <a:gd name="connsiteY41" fmla="*/ 331304 h 1170608"/>
              <a:gd name="connsiteX42" fmla="*/ 1468782 w 1656563"/>
              <a:gd name="connsiteY42" fmla="*/ 298174 h 1170608"/>
              <a:gd name="connsiteX43" fmla="*/ 1501913 w 1656563"/>
              <a:gd name="connsiteY43" fmla="*/ 265043 h 1170608"/>
              <a:gd name="connsiteX44" fmla="*/ 1546087 w 1656563"/>
              <a:gd name="connsiteY44" fmla="*/ 198782 h 1170608"/>
              <a:gd name="connsiteX45" fmla="*/ 1579217 w 1656563"/>
              <a:gd name="connsiteY45" fmla="*/ 165652 h 1170608"/>
              <a:gd name="connsiteX46" fmla="*/ 1601304 w 1656563"/>
              <a:gd name="connsiteY46" fmla="*/ 132522 h 1170608"/>
              <a:gd name="connsiteX47" fmla="*/ 1634435 w 1656563"/>
              <a:gd name="connsiteY47" fmla="*/ 110435 h 1170608"/>
              <a:gd name="connsiteX48" fmla="*/ 1656521 w 1656563"/>
              <a:gd name="connsiteY48" fmla="*/ 66261 h 1170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656563" h="1170608">
                <a:moveTo>
                  <a:pt x="309217" y="0"/>
                </a:moveTo>
                <a:cubicBezTo>
                  <a:pt x="290811" y="7362"/>
                  <a:pt x="270810" y="11581"/>
                  <a:pt x="254000" y="22087"/>
                </a:cubicBezTo>
                <a:cubicBezTo>
                  <a:pt x="222221" y="41949"/>
                  <a:pt x="206186" y="80920"/>
                  <a:pt x="187739" y="110435"/>
                </a:cubicBezTo>
                <a:cubicBezTo>
                  <a:pt x="174294" y="131948"/>
                  <a:pt x="147473" y="170295"/>
                  <a:pt x="132521" y="187739"/>
                </a:cubicBezTo>
                <a:cubicBezTo>
                  <a:pt x="122357" y="199597"/>
                  <a:pt x="108979" y="208541"/>
                  <a:pt x="99391" y="220869"/>
                </a:cubicBezTo>
                <a:cubicBezTo>
                  <a:pt x="83094" y="241823"/>
                  <a:pt x="55217" y="287130"/>
                  <a:pt x="55217" y="287130"/>
                </a:cubicBezTo>
                <a:lnTo>
                  <a:pt x="33130" y="353391"/>
                </a:lnTo>
                <a:cubicBezTo>
                  <a:pt x="29449" y="364435"/>
                  <a:pt x="24911" y="375229"/>
                  <a:pt x="22087" y="386522"/>
                </a:cubicBezTo>
                <a:lnTo>
                  <a:pt x="11043" y="430695"/>
                </a:lnTo>
                <a:cubicBezTo>
                  <a:pt x="14724" y="478550"/>
                  <a:pt x="17536" y="526480"/>
                  <a:pt x="22087" y="574261"/>
                </a:cubicBezTo>
                <a:cubicBezTo>
                  <a:pt x="24901" y="603805"/>
                  <a:pt x="33130" y="632930"/>
                  <a:pt x="33130" y="662608"/>
                </a:cubicBezTo>
                <a:cubicBezTo>
                  <a:pt x="33130" y="677786"/>
                  <a:pt x="26257" y="692188"/>
                  <a:pt x="22087" y="706782"/>
                </a:cubicBezTo>
                <a:cubicBezTo>
                  <a:pt x="-9599" y="817684"/>
                  <a:pt x="34522" y="645994"/>
                  <a:pt x="0" y="784087"/>
                </a:cubicBezTo>
                <a:cubicBezTo>
                  <a:pt x="24229" y="953696"/>
                  <a:pt x="-9162" y="799365"/>
                  <a:pt x="33130" y="894522"/>
                </a:cubicBezTo>
                <a:cubicBezTo>
                  <a:pt x="42586" y="915797"/>
                  <a:pt x="47855" y="938695"/>
                  <a:pt x="55217" y="960782"/>
                </a:cubicBezTo>
                <a:cubicBezTo>
                  <a:pt x="58898" y="971826"/>
                  <a:pt x="61055" y="983501"/>
                  <a:pt x="66261" y="993913"/>
                </a:cubicBezTo>
                <a:cubicBezTo>
                  <a:pt x="73623" y="1008638"/>
                  <a:pt x="76707" y="1026446"/>
                  <a:pt x="88348" y="1038087"/>
                </a:cubicBezTo>
                <a:cubicBezTo>
                  <a:pt x="99989" y="1049728"/>
                  <a:pt x="118405" y="1051704"/>
                  <a:pt x="132521" y="1060174"/>
                </a:cubicBezTo>
                <a:cubicBezTo>
                  <a:pt x="155283" y="1073832"/>
                  <a:pt x="173599" y="1095954"/>
                  <a:pt x="198782" y="1104348"/>
                </a:cubicBezTo>
                <a:cubicBezTo>
                  <a:pt x="299326" y="1137861"/>
                  <a:pt x="140513" y="1086448"/>
                  <a:pt x="287130" y="1126435"/>
                </a:cubicBezTo>
                <a:cubicBezTo>
                  <a:pt x="309591" y="1132561"/>
                  <a:pt x="331304" y="1141160"/>
                  <a:pt x="353391" y="1148522"/>
                </a:cubicBezTo>
                <a:lnTo>
                  <a:pt x="386521" y="1159565"/>
                </a:lnTo>
                <a:lnTo>
                  <a:pt x="419652" y="1170608"/>
                </a:lnTo>
                <a:cubicBezTo>
                  <a:pt x="478551" y="1166927"/>
                  <a:pt x="537876" y="1167538"/>
                  <a:pt x="596348" y="1159565"/>
                </a:cubicBezTo>
                <a:cubicBezTo>
                  <a:pt x="645503" y="1152862"/>
                  <a:pt x="664923" y="1133330"/>
                  <a:pt x="706782" y="1115391"/>
                </a:cubicBezTo>
                <a:cubicBezTo>
                  <a:pt x="717482" y="1110805"/>
                  <a:pt x="728869" y="1108029"/>
                  <a:pt x="739913" y="1104348"/>
                </a:cubicBezTo>
                <a:cubicBezTo>
                  <a:pt x="892224" y="1002807"/>
                  <a:pt x="735891" y="1108799"/>
                  <a:pt x="850348" y="1027043"/>
                </a:cubicBezTo>
                <a:cubicBezTo>
                  <a:pt x="861148" y="1019328"/>
                  <a:pt x="873282" y="1013453"/>
                  <a:pt x="883478" y="1004956"/>
                </a:cubicBezTo>
                <a:cubicBezTo>
                  <a:pt x="895476" y="994958"/>
                  <a:pt x="904610" y="981824"/>
                  <a:pt x="916608" y="971826"/>
                </a:cubicBezTo>
                <a:cubicBezTo>
                  <a:pt x="945151" y="948040"/>
                  <a:pt x="949666" y="949763"/>
                  <a:pt x="982869" y="938695"/>
                </a:cubicBezTo>
                <a:cubicBezTo>
                  <a:pt x="990231" y="927652"/>
                  <a:pt x="995571" y="914950"/>
                  <a:pt x="1004956" y="905565"/>
                </a:cubicBezTo>
                <a:cubicBezTo>
                  <a:pt x="1014341" y="896180"/>
                  <a:pt x="1027286" y="891193"/>
                  <a:pt x="1038087" y="883478"/>
                </a:cubicBezTo>
                <a:cubicBezTo>
                  <a:pt x="1053064" y="872780"/>
                  <a:pt x="1068286" y="862326"/>
                  <a:pt x="1082261" y="850348"/>
                </a:cubicBezTo>
                <a:cubicBezTo>
                  <a:pt x="1208896" y="741803"/>
                  <a:pt x="1035240" y="886325"/>
                  <a:pt x="1137478" y="784087"/>
                </a:cubicBezTo>
                <a:cubicBezTo>
                  <a:pt x="1146863" y="774702"/>
                  <a:pt x="1159565" y="769362"/>
                  <a:pt x="1170608" y="762000"/>
                </a:cubicBezTo>
                <a:cubicBezTo>
                  <a:pt x="1177970" y="750956"/>
                  <a:pt x="1183310" y="738254"/>
                  <a:pt x="1192695" y="728869"/>
                </a:cubicBezTo>
                <a:cubicBezTo>
                  <a:pt x="1256503" y="665061"/>
                  <a:pt x="1195634" y="755066"/>
                  <a:pt x="1258956" y="673652"/>
                </a:cubicBezTo>
                <a:cubicBezTo>
                  <a:pt x="1275253" y="652698"/>
                  <a:pt x="1288405" y="629478"/>
                  <a:pt x="1303130" y="607391"/>
                </a:cubicBezTo>
                <a:lnTo>
                  <a:pt x="1347304" y="541130"/>
                </a:lnTo>
                <a:lnTo>
                  <a:pt x="1413565" y="441739"/>
                </a:lnTo>
                <a:lnTo>
                  <a:pt x="1435652" y="408608"/>
                </a:lnTo>
                <a:cubicBezTo>
                  <a:pt x="1462129" y="329174"/>
                  <a:pt x="1430005" y="428371"/>
                  <a:pt x="1457739" y="331304"/>
                </a:cubicBezTo>
                <a:cubicBezTo>
                  <a:pt x="1460937" y="320111"/>
                  <a:pt x="1462325" y="307860"/>
                  <a:pt x="1468782" y="298174"/>
                </a:cubicBezTo>
                <a:cubicBezTo>
                  <a:pt x="1477445" y="285179"/>
                  <a:pt x="1492324" y="277371"/>
                  <a:pt x="1501913" y="265043"/>
                </a:cubicBezTo>
                <a:cubicBezTo>
                  <a:pt x="1518210" y="244089"/>
                  <a:pt x="1527317" y="217552"/>
                  <a:pt x="1546087" y="198782"/>
                </a:cubicBezTo>
                <a:cubicBezTo>
                  <a:pt x="1557130" y="187739"/>
                  <a:pt x="1569219" y="177650"/>
                  <a:pt x="1579217" y="165652"/>
                </a:cubicBezTo>
                <a:cubicBezTo>
                  <a:pt x="1587714" y="155456"/>
                  <a:pt x="1591919" y="141907"/>
                  <a:pt x="1601304" y="132522"/>
                </a:cubicBezTo>
                <a:cubicBezTo>
                  <a:pt x="1610689" y="123137"/>
                  <a:pt x="1623391" y="117797"/>
                  <a:pt x="1634435" y="110435"/>
                </a:cubicBezTo>
                <a:cubicBezTo>
                  <a:pt x="1658563" y="74241"/>
                  <a:pt x="1656521" y="90577"/>
                  <a:pt x="1656521" y="66261"/>
                </a:cubicBezTo>
              </a:path>
            </a:pathLst>
          </a:cu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9013595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_2365.JPG"/>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28600" y="16555"/>
            <a:ext cx="8646554" cy="6858000"/>
          </a:xfrm>
          <a:prstGeom prst="rect">
            <a:avLst/>
          </a:prstGeom>
        </p:spPr>
      </p:pic>
      <p:sp>
        <p:nvSpPr>
          <p:cNvPr id="3" name="TextBox 2"/>
          <p:cNvSpPr txBox="1"/>
          <p:nvPr/>
        </p:nvSpPr>
        <p:spPr>
          <a:xfrm>
            <a:off x="457200" y="76200"/>
            <a:ext cx="2493892" cy="369332"/>
          </a:xfrm>
          <a:prstGeom prst="rect">
            <a:avLst/>
          </a:prstGeom>
          <a:noFill/>
        </p:spPr>
        <p:txBody>
          <a:bodyPr wrap="none" rtlCol="0">
            <a:spAutoFit/>
          </a:bodyPr>
          <a:lstStyle/>
          <a:p>
            <a:r>
              <a:rPr lang="en-US" dirty="0"/>
              <a:t>Summary of Jet Action</a:t>
            </a:r>
          </a:p>
        </p:txBody>
      </p:sp>
      <p:sp>
        <p:nvSpPr>
          <p:cNvPr id="7" name="TextBox 6"/>
          <p:cNvSpPr txBox="1"/>
          <p:nvPr/>
        </p:nvSpPr>
        <p:spPr>
          <a:xfrm>
            <a:off x="533400" y="6248400"/>
            <a:ext cx="1001145" cy="369332"/>
          </a:xfrm>
          <a:prstGeom prst="rect">
            <a:avLst/>
          </a:prstGeom>
          <a:noFill/>
        </p:spPr>
        <p:txBody>
          <a:bodyPr wrap="none" rtlCol="0">
            <a:spAutoFit/>
          </a:bodyPr>
          <a:lstStyle/>
          <a:p>
            <a:r>
              <a:rPr lang="en-US" dirty="0"/>
              <a:t>NORTH</a:t>
            </a:r>
          </a:p>
        </p:txBody>
      </p:sp>
      <p:sp>
        <p:nvSpPr>
          <p:cNvPr id="8" name="TextBox 7"/>
          <p:cNvSpPr txBox="1"/>
          <p:nvPr/>
        </p:nvSpPr>
        <p:spPr>
          <a:xfrm>
            <a:off x="7696200" y="6324600"/>
            <a:ext cx="992579" cy="369332"/>
          </a:xfrm>
          <a:prstGeom prst="rect">
            <a:avLst/>
          </a:prstGeom>
          <a:noFill/>
        </p:spPr>
        <p:txBody>
          <a:bodyPr wrap="none" rtlCol="0">
            <a:spAutoFit/>
          </a:bodyPr>
          <a:lstStyle/>
          <a:p>
            <a:r>
              <a:rPr lang="en-US" dirty="0"/>
              <a:t>SOUTH</a:t>
            </a:r>
          </a:p>
        </p:txBody>
      </p:sp>
    </p:spTree>
    <p:extLst>
      <p:ext uri="{BB962C8B-B14F-4D97-AF65-F5344CB8AC3E}">
        <p14:creationId xmlns:p14="http://schemas.microsoft.com/office/powerpoint/2010/main" val="6371210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2366.JPG"/>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3962400"/>
            <a:ext cx="9144000" cy="2769913"/>
          </a:xfrm>
          <a:prstGeom prst="rect">
            <a:avLst/>
          </a:prstGeom>
        </p:spPr>
      </p:pic>
      <p:pic>
        <p:nvPicPr>
          <p:cNvPr id="6" name="Picture 5" descr="IMG_2367.JPG"/>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685800"/>
            <a:ext cx="9144000" cy="3175058"/>
          </a:xfrm>
          <a:prstGeom prst="rect">
            <a:avLst/>
          </a:prstGeom>
        </p:spPr>
      </p:pic>
      <p:sp>
        <p:nvSpPr>
          <p:cNvPr id="3" name="TextBox 2"/>
          <p:cNvSpPr txBox="1"/>
          <p:nvPr/>
        </p:nvSpPr>
        <p:spPr>
          <a:xfrm>
            <a:off x="25624" y="0"/>
            <a:ext cx="8173068" cy="646331"/>
          </a:xfrm>
          <a:prstGeom prst="rect">
            <a:avLst/>
          </a:prstGeom>
          <a:noFill/>
        </p:spPr>
        <p:txBody>
          <a:bodyPr wrap="none" rtlCol="0">
            <a:spAutoFit/>
          </a:bodyPr>
          <a:lstStyle/>
          <a:p>
            <a:r>
              <a:rPr lang="en-US" dirty="0"/>
              <a:t>Summary of Jet Action: Top figure shows top view from above of jet maximum.</a:t>
            </a:r>
          </a:p>
          <a:p>
            <a:r>
              <a:rPr lang="en-US" dirty="0"/>
              <a:t>Bottom view shows vertical motions for divergence and convergence aloft.</a:t>
            </a:r>
          </a:p>
        </p:txBody>
      </p:sp>
      <p:sp>
        <p:nvSpPr>
          <p:cNvPr id="2" name="Rounded Rectangle 1"/>
          <p:cNvSpPr/>
          <p:nvPr/>
        </p:nvSpPr>
        <p:spPr>
          <a:xfrm>
            <a:off x="1066800" y="2438400"/>
            <a:ext cx="2362200" cy="1295400"/>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ounded Rectangle 6"/>
          <p:cNvSpPr/>
          <p:nvPr/>
        </p:nvSpPr>
        <p:spPr>
          <a:xfrm>
            <a:off x="4876800" y="685800"/>
            <a:ext cx="2362200" cy="1295400"/>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ounded Rectangle 7"/>
          <p:cNvSpPr/>
          <p:nvPr/>
        </p:nvSpPr>
        <p:spPr>
          <a:xfrm>
            <a:off x="35512" y="3962400"/>
            <a:ext cx="4231688" cy="2743200"/>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ounded Rectangle 8"/>
          <p:cNvSpPr/>
          <p:nvPr/>
        </p:nvSpPr>
        <p:spPr>
          <a:xfrm>
            <a:off x="1066800" y="762000"/>
            <a:ext cx="2362200" cy="1295400"/>
          </a:xfrm>
          <a:prstGeom prst="roundRect">
            <a:avLst/>
          </a:prstGeom>
          <a:noFill/>
          <a:ln w="38100" cmpd="sng">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ounded Rectangle 10"/>
          <p:cNvSpPr/>
          <p:nvPr/>
        </p:nvSpPr>
        <p:spPr>
          <a:xfrm>
            <a:off x="4953000" y="2362200"/>
            <a:ext cx="2362200" cy="1295400"/>
          </a:xfrm>
          <a:prstGeom prst="roundRect">
            <a:avLst/>
          </a:prstGeom>
          <a:noFill/>
          <a:ln w="38100" cmpd="sng">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ounded Rectangle 11"/>
          <p:cNvSpPr/>
          <p:nvPr/>
        </p:nvSpPr>
        <p:spPr>
          <a:xfrm>
            <a:off x="4419600" y="4038600"/>
            <a:ext cx="4572000" cy="2590800"/>
          </a:xfrm>
          <a:prstGeom prst="roundRect">
            <a:avLst/>
          </a:prstGeom>
          <a:noFill/>
          <a:ln w="38100" cmpd="sng">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3657600" y="609600"/>
            <a:ext cx="1001145" cy="369332"/>
          </a:xfrm>
          <a:prstGeom prst="rect">
            <a:avLst/>
          </a:prstGeom>
          <a:noFill/>
        </p:spPr>
        <p:txBody>
          <a:bodyPr wrap="none" rtlCol="0">
            <a:spAutoFit/>
          </a:bodyPr>
          <a:lstStyle/>
          <a:p>
            <a:r>
              <a:rPr lang="en-US" b="1" dirty="0"/>
              <a:t>NORTH</a:t>
            </a:r>
          </a:p>
        </p:txBody>
      </p:sp>
      <p:sp>
        <p:nvSpPr>
          <p:cNvPr id="14" name="TextBox 13"/>
          <p:cNvSpPr txBox="1"/>
          <p:nvPr/>
        </p:nvSpPr>
        <p:spPr>
          <a:xfrm>
            <a:off x="3581400" y="3352800"/>
            <a:ext cx="838503" cy="369332"/>
          </a:xfrm>
          <a:prstGeom prst="rect">
            <a:avLst/>
          </a:prstGeom>
          <a:noFill/>
        </p:spPr>
        <p:txBody>
          <a:bodyPr wrap="none" rtlCol="0">
            <a:spAutoFit/>
          </a:bodyPr>
          <a:lstStyle/>
          <a:p>
            <a:r>
              <a:rPr lang="en-US" b="1" dirty="0"/>
              <a:t>South</a:t>
            </a:r>
          </a:p>
        </p:txBody>
      </p:sp>
      <p:sp>
        <p:nvSpPr>
          <p:cNvPr id="15" name="TextBox 14"/>
          <p:cNvSpPr txBox="1"/>
          <p:nvPr/>
        </p:nvSpPr>
        <p:spPr>
          <a:xfrm>
            <a:off x="-76200" y="1676400"/>
            <a:ext cx="736099" cy="369332"/>
          </a:xfrm>
          <a:prstGeom prst="rect">
            <a:avLst/>
          </a:prstGeom>
          <a:noFill/>
        </p:spPr>
        <p:txBody>
          <a:bodyPr wrap="none" rtlCol="0">
            <a:spAutoFit/>
          </a:bodyPr>
          <a:lstStyle/>
          <a:p>
            <a:r>
              <a:rPr lang="en-US" b="1" dirty="0"/>
              <a:t>West</a:t>
            </a:r>
          </a:p>
        </p:txBody>
      </p:sp>
      <p:sp>
        <p:nvSpPr>
          <p:cNvPr id="16" name="TextBox 15"/>
          <p:cNvSpPr txBox="1"/>
          <p:nvPr/>
        </p:nvSpPr>
        <p:spPr>
          <a:xfrm>
            <a:off x="7696200" y="1447800"/>
            <a:ext cx="672254" cy="369332"/>
          </a:xfrm>
          <a:prstGeom prst="rect">
            <a:avLst/>
          </a:prstGeom>
          <a:noFill/>
        </p:spPr>
        <p:txBody>
          <a:bodyPr wrap="none" rtlCol="0">
            <a:spAutoFit/>
          </a:bodyPr>
          <a:lstStyle/>
          <a:p>
            <a:r>
              <a:rPr lang="en-US" b="1" dirty="0"/>
              <a:t>East</a:t>
            </a:r>
          </a:p>
        </p:txBody>
      </p:sp>
    </p:spTree>
    <p:extLst>
      <p:ext uri="{BB962C8B-B14F-4D97-AF65-F5344CB8AC3E}">
        <p14:creationId xmlns:p14="http://schemas.microsoft.com/office/powerpoint/2010/main" val="11152086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Pressure changes horizontally across the Earth  </a:t>
            </a:r>
            <a:r>
              <a:rPr lang="en-US" dirty="0">
                <a:sym typeface="Wingdings"/>
              </a:rPr>
              <a:t> Winds </a:t>
            </a:r>
            <a:endParaRPr lang="en-US" dirty="0"/>
          </a:p>
        </p:txBody>
      </p:sp>
      <p:pic>
        <p:nvPicPr>
          <p:cNvPr id="5" name="Content Placeholder 4" descr="ch1fig_3.jpg"/>
          <p:cNvPicPr>
            <a:picLocks noGrp="1" noChangeAspect="1"/>
          </p:cNvPicPr>
          <p:nvPr>
            <p:ph sz="quarter" idx="1"/>
          </p:nvPr>
        </p:nvPicPr>
        <p:blipFill>
          <a:blip r:embed="rId2">
            <a:extLst>
              <a:ext uri="{28A0092B-C50C-407E-A947-70E740481C1C}">
                <a14:useLocalDpi xmlns:a14="http://schemas.microsoft.com/office/drawing/2010/main" val="0"/>
              </a:ext>
            </a:extLst>
          </a:blip>
          <a:srcRect t="-7564" b="-7564"/>
          <a:stretch>
            <a:fillRect/>
          </a:stretch>
        </p:blipFill>
        <p:spPr>
          <a:xfrm>
            <a:off x="914400" y="1447800"/>
            <a:ext cx="7239000" cy="4258235"/>
          </a:xfrm>
        </p:spPr>
      </p:pic>
      <p:sp>
        <p:nvSpPr>
          <p:cNvPr id="6" name="TextBox 5"/>
          <p:cNvSpPr txBox="1"/>
          <p:nvPr/>
        </p:nvSpPr>
        <p:spPr>
          <a:xfrm>
            <a:off x="926699" y="5835379"/>
            <a:ext cx="7480571" cy="923330"/>
          </a:xfrm>
          <a:prstGeom prst="rect">
            <a:avLst/>
          </a:prstGeom>
          <a:noFill/>
        </p:spPr>
        <p:txBody>
          <a:bodyPr wrap="none" rtlCol="0">
            <a:spAutoFit/>
          </a:bodyPr>
          <a:lstStyle/>
          <a:p>
            <a:r>
              <a:rPr lang="en-US" dirty="0"/>
              <a:t>Newton’s laws of motion (cast for fluids as the </a:t>
            </a:r>
            <a:r>
              <a:rPr lang="en-US" dirty="0" err="1"/>
              <a:t>Navier</a:t>
            </a:r>
            <a:r>
              <a:rPr lang="en-US" dirty="0"/>
              <a:t> Stokes Equation),</a:t>
            </a:r>
            <a:br>
              <a:rPr lang="en-US" dirty="0"/>
            </a:br>
            <a:r>
              <a:rPr lang="en-US" dirty="0"/>
              <a:t>mass continuity, and the ideal gas law are used to understand fluid</a:t>
            </a:r>
            <a:br>
              <a:rPr lang="en-US" dirty="0"/>
            </a:br>
            <a:r>
              <a:rPr lang="en-US" dirty="0"/>
              <a:t>motions.</a:t>
            </a:r>
          </a:p>
        </p:txBody>
      </p:sp>
    </p:spTree>
    <p:extLst>
      <p:ext uri="{BB962C8B-B14F-4D97-AF65-F5344CB8AC3E}">
        <p14:creationId xmlns:p14="http://schemas.microsoft.com/office/powerpoint/2010/main" val="24547256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83" y="76200"/>
            <a:ext cx="9067800" cy="609600"/>
          </a:xfrm>
        </p:spPr>
        <p:txBody>
          <a:bodyPr>
            <a:normAutofit fontScale="90000"/>
          </a:bodyPr>
          <a:lstStyle/>
          <a:p>
            <a:pPr algn="ctr"/>
            <a:r>
              <a:rPr lang="en-US" dirty="0"/>
              <a:t>Station Model for Weather Symbols</a:t>
            </a:r>
          </a:p>
        </p:txBody>
      </p:sp>
      <p:pic>
        <p:nvPicPr>
          <p:cNvPr id="5" name="Content Placeholder 4" descr="ch1fig_4.jpg"/>
          <p:cNvPicPr>
            <a:picLocks noGrp="1" noChangeAspect="1"/>
          </p:cNvPicPr>
          <p:nvPr>
            <p:ph sz="quarter" idx="1"/>
          </p:nvPr>
        </p:nvPicPr>
        <p:blipFill>
          <a:blip r:embed="rId2">
            <a:extLst>
              <a:ext uri="{28A0092B-C50C-407E-A947-70E740481C1C}">
                <a14:useLocalDpi xmlns:a14="http://schemas.microsoft.com/office/drawing/2010/main" val="0"/>
              </a:ext>
            </a:extLst>
          </a:blip>
          <a:srcRect l="-6910" r="-6910"/>
          <a:stretch>
            <a:fillRect/>
          </a:stretch>
        </p:blipFill>
        <p:spPr>
          <a:xfrm>
            <a:off x="838200" y="685800"/>
            <a:ext cx="7772400" cy="4572000"/>
          </a:xfrm>
        </p:spPr>
      </p:pic>
      <p:sp>
        <p:nvSpPr>
          <p:cNvPr id="6" name="TextBox 5"/>
          <p:cNvSpPr txBox="1"/>
          <p:nvPr/>
        </p:nvSpPr>
        <p:spPr>
          <a:xfrm>
            <a:off x="990600" y="5345668"/>
            <a:ext cx="4868377" cy="369332"/>
          </a:xfrm>
          <a:prstGeom prst="rect">
            <a:avLst/>
          </a:prstGeom>
          <a:noFill/>
          <a:ln>
            <a:solidFill>
              <a:schemeClr val="tx1"/>
            </a:solidFill>
          </a:ln>
        </p:spPr>
        <p:txBody>
          <a:bodyPr wrap="none" rtlCol="0">
            <a:spAutoFit/>
          </a:bodyPr>
          <a:lstStyle/>
          <a:p>
            <a:r>
              <a:rPr lang="en-US" dirty="0"/>
              <a:t>1 Knot = 1 nautical mile per hour = 1.151 mph</a:t>
            </a:r>
          </a:p>
        </p:txBody>
      </p:sp>
      <p:sp>
        <p:nvSpPr>
          <p:cNvPr id="7" name="TextBox 6"/>
          <p:cNvSpPr txBox="1"/>
          <p:nvPr/>
        </p:nvSpPr>
        <p:spPr>
          <a:xfrm>
            <a:off x="914400" y="5791200"/>
            <a:ext cx="7255937" cy="923330"/>
          </a:xfrm>
          <a:prstGeom prst="rect">
            <a:avLst/>
          </a:prstGeom>
          <a:noFill/>
          <a:ln w="12700" cmpd="sng">
            <a:solidFill>
              <a:schemeClr val="tx1"/>
            </a:solidFill>
          </a:ln>
        </p:spPr>
        <p:txBody>
          <a:bodyPr wrap="none" rtlCol="0">
            <a:spAutoFit/>
          </a:bodyPr>
          <a:lstStyle/>
          <a:p>
            <a:r>
              <a:rPr lang="en-US" dirty="0"/>
              <a:t>Coded sea level pressure &gt; 500, place a 9 in front.</a:t>
            </a:r>
          </a:p>
          <a:p>
            <a:r>
              <a:rPr lang="en-US" dirty="0"/>
              <a:t>Coded sea level pressure &lt; 500, place a 10 in front. </a:t>
            </a:r>
          </a:p>
          <a:p>
            <a:r>
              <a:rPr lang="en-US" dirty="0"/>
              <a:t>So above, 229 becomes 1022.9 </a:t>
            </a:r>
            <a:r>
              <a:rPr lang="en-US" dirty="0" err="1"/>
              <a:t>hPa</a:t>
            </a:r>
            <a:r>
              <a:rPr lang="en-US" dirty="0"/>
              <a:t> = 1022.9 mbar. 1 </a:t>
            </a:r>
            <a:r>
              <a:rPr lang="en-US" dirty="0" err="1"/>
              <a:t>hPa</a:t>
            </a:r>
            <a:r>
              <a:rPr lang="en-US" dirty="0"/>
              <a:t> = 100 Pa.</a:t>
            </a:r>
          </a:p>
        </p:txBody>
      </p:sp>
    </p:spTree>
    <p:extLst>
      <p:ext uri="{BB962C8B-B14F-4D97-AF65-F5344CB8AC3E}">
        <p14:creationId xmlns:p14="http://schemas.microsoft.com/office/powerpoint/2010/main" val="31063320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Upper Level Station Model</a:t>
            </a:r>
          </a:p>
        </p:txBody>
      </p:sp>
      <p:pic>
        <p:nvPicPr>
          <p:cNvPr id="5" name="Picture 4" descr="upperLevelSymbols.JPG"/>
          <p:cNvPicPr>
            <a:picLocks noChangeAspect="1"/>
          </p:cNvPicPr>
          <p:nvPr/>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6688" y="1752600"/>
            <a:ext cx="9144000" cy="4850497"/>
          </a:xfrm>
          <a:prstGeom prst="rect">
            <a:avLst/>
          </a:prstGeom>
        </p:spPr>
      </p:pic>
    </p:spTree>
    <p:extLst>
      <p:ext uri="{BB962C8B-B14F-4D97-AF65-F5344CB8AC3E}">
        <p14:creationId xmlns:p14="http://schemas.microsoft.com/office/powerpoint/2010/main" val="16479133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subTitle" idx="1"/>
          </p:nvPr>
        </p:nvSpPr>
        <p:spPr/>
        <p:txBody>
          <a:bodyPr>
            <a:normAutofit fontScale="77500" lnSpcReduction="20000"/>
          </a:bodyPr>
          <a:lstStyle/>
          <a:p>
            <a:pPr eaLnBrk="1" hangingPunct="1"/>
            <a:r>
              <a:rPr lang="en-US" sz="3200" b="1" dirty="0"/>
              <a:t>Chapter 11</a:t>
            </a:r>
          </a:p>
          <a:p>
            <a:pPr eaLnBrk="1" hangingPunct="1"/>
            <a:r>
              <a:rPr lang="en-US" sz="3200" b="1" dirty="0"/>
              <a:t>Ahrens</a:t>
            </a:r>
          </a:p>
          <a:p>
            <a:pPr eaLnBrk="1" hangingPunct="1"/>
            <a:r>
              <a:rPr lang="en-US" sz="3200" b="1" dirty="0"/>
              <a:t>Meteorology</a:t>
            </a:r>
          </a:p>
          <a:p>
            <a:pPr eaLnBrk="1" hangingPunct="1"/>
            <a:r>
              <a:rPr lang="en-US" sz="3200" b="1" dirty="0"/>
              <a:t>Review</a:t>
            </a:r>
          </a:p>
        </p:txBody>
      </p:sp>
      <p:sp>
        <p:nvSpPr>
          <p:cNvPr id="2050" name="Rectangle 2"/>
          <p:cNvSpPr>
            <a:spLocks noGrp="1" noChangeArrowheads="1"/>
          </p:cNvSpPr>
          <p:nvPr>
            <p:ph type="ctrTitle"/>
          </p:nvPr>
        </p:nvSpPr>
        <p:spPr/>
        <p:txBody>
          <a:bodyPr>
            <a:normAutofit/>
          </a:bodyPr>
          <a:lstStyle/>
          <a:p>
            <a:pPr eaLnBrk="1" fontAlgn="auto" hangingPunct="1">
              <a:spcAft>
                <a:spcPts val="0"/>
              </a:spcAft>
              <a:defRPr/>
            </a:pPr>
            <a:r>
              <a:rPr dirty="0">
                <a:latin typeface="Arial Black" pitchFamily="34" charset="0"/>
              </a:rPr>
              <a:t>Air Masses and Fronts</a:t>
            </a:r>
          </a:p>
        </p:txBody>
      </p:sp>
      <p:sp>
        <p:nvSpPr>
          <p:cNvPr id="4" name="Slide Number Placeholder 3"/>
          <p:cNvSpPr>
            <a:spLocks noGrp="1"/>
          </p:cNvSpPr>
          <p:nvPr>
            <p:ph type="sldNum" sz="quarter" idx="12"/>
          </p:nvPr>
        </p:nvSpPr>
        <p:spPr/>
        <p:txBody>
          <a:bodyPr/>
          <a:lstStyle/>
          <a:p>
            <a:pPr>
              <a:defRPr/>
            </a:pPr>
            <a:fld id="{5635AD3B-3088-4AE6-8E58-D10724E59F12}" type="slidenum">
              <a:rPr lang="en-US" smtClean="0"/>
              <a:pPr>
                <a:defRPr/>
              </a:pPr>
              <a:t>9</a:t>
            </a:fld>
            <a:endParaRPr lang="en-US"/>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ty">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11190</TotalTime>
  <Words>2736</Words>
  <Application>Microsoft Office PowerPoint</Application>
  <PresentationFormat>On-screen Show (4:3)</PresentationFormat>
  <Paragraphs>322</Paragraphs>
  <Slides>59</Slides>
  <Notes>32</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59</vt:i4>
      </vt:variant>
    </vt:vector>
  </HeadingPairs>
  <TitlesOfParts>
    <vt:vector size="64" baseType="lpstr">
      <vt:lpstr>Arial</vt:lpstr>
      <vt:lpstr>Arial Black</vt:lpstr>
      <vt:lpstr>Times New Roman</vt:lpstr>
      <vt:lpstr>Wingdings 2</vt:lpstr>
      <vt:lpstr>Equity</vt:lpstr>
      <vt:lpstr>Chapter 1: Anatomy of a cyclone</vt:lpstr>
      <vt:lpstr>Weather Scales</vt:lpstr>
      <vt:lpstr>Synoptic Scale Meteorology</vt:lpstr>
      <vt:lpstr>Air can be thought of as an ideal gas</vt:lpstr>
      <vt:lpstr>Pressure drops with height</vt:lpstr>
      <vt:lpstr>Pressure changes horizontally across the Earth   Winds </vt:lpstr>
      <vt:lpstr>Station Model for Weather Symbols</vt:lpstr>
      <vt:lpstr>Upper Level Station Model</vt:lpstr>
      <vt:lpstr>Air Masses and Fronts</vt:lpstr>
      <vt:lpstr>Air Masses</vt:lpstr>
      <vt:lpstr>PowerPoint Presentation</vt:lpstr>
      <vt:lpstr>Air Masses</vt:lpstr>
      <vt:lpstr>PowerPoint Presentation</vt:lpstr>
      <vt:lpstr>Air Masses</vt:lpstr>
      <vt:lpstr>Typical Air Masses around the World</vt:lpstr>
      <vt:lpstr>Air Masses</vt:lpstr>
      <vt:lpstr>Air Masses</vt:lpstr>
      <vt:lpstr>PowerPoint Presentation</vt:lpstr>
      <vt:lpstr>PowerPoint Presentation</vt:lpstr>
      <vt:lpstr>PowerPoint Presentation</vt:lpstr>
      <vt:lpstr>PowerPoint Presentation</vt:lpstr>
      <vt:lpstr>PowerPoint Presentation</vt:lpstr>
      <vt:lpstr>PowerPoint Presentation</vt:lpstr>
      <vt:lpstr>Fronts</vt:lpstr>
      <vt:lpstr>Types of Fronts</vt:lpstr>
      <vt:lpstr>Dry Line Front:  Dewpoint Change Across the boundary</vt:lpstr>
      <vt:lpstr>4 Stages of Baroclinic Cyclogenesis: From Vasquez Weather Analysis and Forecasting Handbook 2nd edition page 115.</vt:lpstr>
      <vt:lpstr>Bomb Cyclone</vt:lpstr>
      <vt:lpstr>February 2003 Cyclone Surface Map</vt:lpstr>
      <vt:lpstr>February 2003 Cyclone 500 mb Level Map, Approximately 5.5 km altitude. 552=5520 meters.</vt:lpstr>
      <vt:lpstr>PowerPoint Presentation</vt:lpstr>
      <vt:lpstr>PowerPoint Presentation</vt:lpstr>
      <vt:lpstr>Fronts</vt:lpstr>
      <vt:lpstr>Fronts</vt:lpstr>
      <vt:lpstr>PowerPoint Presentation</vt:lpstr>
      <vt:lpstr>PowerPoint Presentation</vt:lpstr>
      <vt:lpstr>PowerPoint Presentation</vt:lpstr>
      <vt:lpstr>PowerPoint Presentation</vt:lpstr>
      <vt:lpstr>PowerPoint Presentation</vt:lpstr>
      <vt:lpstr>Fronts</vt:lpstr>
      <vt:lpstr>Fronts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Fronts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UNCW</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Wind: Global Systems</dc:title>
  <dc:creator>UNCW Faculty &amp; Staff</dc:creator>
  <cp:lastModifiedBy>W P Arnott</cp:lastModifiedBy>
  <cp:revision>64</cp:revision>
  <dcterms:created xsi:type="dcterms:W3CDTF">2008-05-28T23:38:29Z</dcterms:created>
  <dcterms:modified xsi:type="dcterms:W3CDTF">2023-01-20T23:56:00Z</dcterms:modified>
</cp:coreProperties>
</file>