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65" r:id="rId2"/>
    <p:sldId id="256" r:id="rId3"/>
    <p:sldId id="260" r:id="rId4"/>
    <p:sldId id="257" r:id="rId5"/>
    <p:sldId id="261" r:id="rId6"/>
    <p:sldId id="266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1358-4F72-8A42-AC2C-2E9736D33ED7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6717E-5A0E-7249-8CA7-574D2BBFD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7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7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B920-7360-0143-B644-1B60D96A3E8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2CD7-B551-9741-A6AB-5F0EDCE3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Section 6.4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Goals:</a:t>
            </a:r>
          </a:p>
          <a:p>
            <a:r>
              <a:rPr lang="en-US" dirty="0" smtClean="0"/>
              <a:t>Look at vertical distribution of geostrophic wind.</a:t>
            </a:r>
          </a:p>
          <a:p>
            <a:r>
              <a:rPr lang="en-US" dirty="0" smtClean="0"/>
              <a:t>Identify thermal advection, and backing and veering winds.</a:t>
            </a:r>
          </a:p>
          <a:p>
            <a:r>
              <a:rPr lang="en-US" dirty="0" smtClean="0"/>
              <a:t>Look at an example map.</a:t>
            </a:r>
          </a:p>
        </p:txBody>
      </p:sp>
    </p:spTree>
    <p:extLst>
      <p:ext uri="{BB962C8B-B14F-4D97-AF65-F5344CB8AC3E}">
        <p14:creationId xmlns:p14="http://schemas.microsoft.com/office/powerpoint/2010/main" val="337333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16"/>
            <a:ext cx="8229600" cy="6604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6.9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345"/>
            <a:ext cx="9144000" cy="12425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07459" y="2765263"/>
            <a:ext cx="1060579" cy="5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07459" y="2177957"/>
            <a:ext cx="13675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1060" y="3110955"/>
            <a:ext cx="8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46880" y="1993291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mb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5047" y="2871196"/>
            <a:ext cx="149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75047" y="1947124"/>
            <a:ext cx="149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g</a:t>
            </a:r>
            <a:r>
              <a:rPr lang="en-US" sz="2400" dirty="0" smtClean="0"/>
              <a:t>, </a:t>
            </a:r>
            <a:r>
              <a:rPr lang="en-US" sz="800" dirty="0" smtClean="0"/>
              <a:t>V</a:t>
            </a:r>
            <a:r>
              <a:rPr lang="en-US" sz="800" baseline="-25000" dirty="0" smtClean="0"/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75047" y="5233781"/>
            <a:ext cx="288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Both terms are &gt; 0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18649" y="5757001"/>
            <a:ext cx="7772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Anticyclonic</a:t>
            </a:r>
            <a:r>
              <a:rPr lang="en-US" sz="2800" dirty="0" smtClean="0"/>
              <a:t> rotation of the wind vector with height: </a:t>
            </a:r>
            <a:br>
              <a:rPr lang="en-US" sz="2800" dirty="0" smtClean="0"/>
            </a:br>
            <a:r>
              <a:rPr lang="en-US" sz="2800" dirty="0" smtClean="0"/>
              <a:t>Veering wind (N.H.) and warm advection.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6" y="3782280"/>
            <a:ext cx="8333206" cy="13368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44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232"/>
          </a:xfrm>
        </p:spPr>
        <p:txBody>
          <a:bodyPr/>
          <a:lstStyle/>
          <a:p>
            <a:r>
              <a:rPr lang="en-US" dirty="0" smtClean="0"/>
              <a:t>Problem 6.13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232"/>
            <a:ext cx="9144000" cy="65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041"/>
            <a:ext cx="9144000" cy="622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6800"/>
            <a:ext cx="9144000" cy="21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232"/>
          </a:xfrm>
        </p:spPr>
        <p:txBody>
          <a:bodyPr/>
          <a:lstStyle/>
          <a:p>
            <a:r>
              <a:rPr lang="en-US" dirty="0" smtClean="0"/>
              <a:t>Problem 6.13 continued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232"/>
          </a:xfrm>
        </p:spPr>
        <p:txBody>
          <a:bodyPr/>
          <a:lstStyle/>
          <a:p>
            <a:r>
              <a:rPr lang="en-US" dirty="0" smtClean="0"/>
              <a:t>Problem 6.13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774700"/>
            <a:ext cx="75692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dogr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8535"/>
            <a:ext cx="63881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22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 6.13 continued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81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232"/>
          </a:xfrm>
        </p:spPr>
        <p:txBody>
          <a:bodyPr/>
          <a:lstStyle/>
          <a:p>
            <a:r>
              <a:rPr lang="en-US" dirty="0" smtClean="0"/>
              <a:t>Problem 6.13 continued</a:t>
            </a:r>
            <a:endParaRPr lang="en-US" dirty="0"/>
          </a:p>
        </p:txBody>
      </p:sp>
      <p:pic>
        <p:nvPicPr>
          <p:cNvPr id="4" name="Picture 3" descr="Wind_Rela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940"/>
            <a:ext cx="9144000" cy="2205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232"/>
            <a:ext cx="9144000" cy="65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6041"/>
            <a:ext cx="9144000" cy="622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36800"/>
            <a:ext cx="9144000" cy="21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93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Wind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4393620" y="745963"/>
            <a:ext cx="4572000" cy="3886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242" y="4632959"/>
            <a:ext cx="43312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300 </a:t>
            </a:r>
            <a:r>
              <a:rPr lang="en-US" sz="1400" b="1" dirty="0" err="1" smtClean="0"/>
              <a:t>hPa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isotachs</a:t>
            </a:r>
            <a:r>
              <a:rPr lang="en-US" sz="1400" b="1" dirty="0" smtClean="0"/>
              <a:t> of the geostrophic wind at 00 UTC</a:t>
            </a:r>
            <a:br>
              <a:rPr lang="en-US" sz="1400" b="1" dirty="0" smtClean="0"/>
            </a:br>
            <a:r>
              <a:rPr lang="en-US" sz="1400" b="1" dirty="0" smtClean="0"/>
              <a:t>23 February 2004 in m/s, 10 m/s contours. Arrow</a:t>
            </a:r>
            <a:br>
              <a:rPr lang="en-US" sz="1400" b="1" dirty="0" smtClean="0"/>
            </a:br>
            <a:r>
              <a:rPr lang="en-US" sz="1400" b="1" dirty="0" smtClean="0"/>
              <a:t>shows wind direction. The cross section AB is shown</a:t>
            </a:r>
            <a:br>
              <a:rPr lang="en-US" sz="1400" b="1" dirty="0" smtClean="0"/>
            </a:br>
            <a:r>
              <a:rPr lang="en-US" sz="1400" b="1" dirty="0" smtClean="0"/>
              <a:t>on the right. From Martin, </a:t>
            </a:r>
            <a:r>
              <a:rPr lang="en-US" sz="1400" b="1" dirty="0" err="1" smtClean="0"/>
              <a:t>pg</a:t>
            </a:r>
            <a:r>
              <a:rPr lang="en-US" sz="1400" b="1" dirty="0" smtClean="0"/>
              <a:t> 94. Surface front is shown</a:t>
            </a:r>
            <a:br>
              <a:rPr lang="en-US" sz="1400" b="1" dirty="0" smtClean="0"/>
            </a:br>
            <a:r>
              <a:rPr lang="en-US" sz="1400" b="1" dirty="0" smtClean="0"/>
              <a:t>in light grey with the low at ‘L’.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91568" y="4729367"/>
            <a:ext cx="4274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cross section of </a:t>
            </a:r>
            <a:r>
              <a:rPr lang="en-US" dirty="0" err="1" smtClean="0"/>
              <a:t>isotachs</a:t>
            </a:r>
            <a:r>
              <a:rPr lang="en-US" dirty="0" smtClean="0"/>
              <a:t> are solid</a:t>
            </a:r>
            <a:br>
              <a:rPr lang="en-US" dirty="0" smtClean="0"/>
            </a:br>
            <a:r>
              <a:rPr lang="en-US" dirty="0" smtClean="0"/>
              <a:t>lines and dashed lines are potential </a:t>
            </a:r>
            <a:br>
              <a:rPr lang="en-US" dirty="0" smtClean="0"/>
            </a:br>
            <a:r>
              <a:rPr lang="en-US" dirty="0" smtClean="0"/>
              <a:t>temperature (</a:t>
            </a:r>
            <a:r>
              <a:rPr lang="en-US" dirty="0" err="1" smtClean="0"/>
              <a:t>isentropes</a:t>
            </a:r>
            <a:r>
              <a:rPr lang="en-US" dirty="0" smtClean="0"/>
              <a:t>).  </a:t>
            </a:r>
            <a:r>
              <a:rPr lang="en-US" u="sng" dirty="0" smtClean="0"/>
              <a:t>Maximum</a:t>
            </a:r>
            <a:br>
              <a:rPr lang="en-US" u="sng" dirty="0" smtClean="0"/>
            </a:br>
            <a:r>
              <a:rPr lang="en-US" u="sng" dirty="0" smtClean="0"/>
              <a:t>vertical wind shear is in the region of </a:t>
            </a:r>
            <a:br>
              <a:rPr lang="en-US" u="sng" dirty="0" smtClean="0"/>
            </a:br>
            <a:r>
              <a:rPr lang="en-US" u="sng" dirty="0" smtClean="0"/>
              <a:t>maximum horizontal temperature gradient.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199471" y="6231762"/>
            <a:ext cx="301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goal is to understand this.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745963"/>
            <a:ext cx="4572000" cy="3754244"/>
            <a:chOff x="0" y="745963"/>
            <a:chExt cx="4572000" cy="37542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000">
              <a:off x="0" y="745963"/>
              <a:ext cx="4572000" cy="3754244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366906" y="885712"/>
              <a:ext cx="0" cy="35094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6190"/>
          </a:xfrm>
        </p:spPr>
        <p:txBody>
          <a:bodyPr/>
          <a:lstStyle/>
          <a:p>
            <a:r>
              <a:rPr lang="en-US" dirty="0" smtClean="0"/>
              <a:t>Thermal Wind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05" y="642011"/>
            <a:ext cx="3780015" cy="2720465"/>
          </a:xfrm>
          <a:prstGeom prst="rect">
            <a:avLst/>
          </a:prstGeom>
        </p:spPr>
      </p:pic>
      <p:pic>
        <p:nvPicPr>
          <p:cNvPr id="5" name="Picture 4" descr="ch6fig_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180"/>
            <a:ext cx="9144000" cy="303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048" y="3408848"/>
            <a:ext cx="66352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Case where isobars are parallel to isotherms:  Not always necessary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932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45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cross section across a horizontal temperature gradient (from Martin, </a:t>
            </a:r>
            <a:r>
              <a:rPr lang="en-US" dirty="0" err="1" smtClean="0"/>
              <a:t>pg</a:t>
            </a:r>
            <a:r>
              <a:rPr lang="en-US" dirty="0" smtClean="0"/>
              <a:t> 90)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960878" y="1245009"/>
            <a:ext cx="7411144" cy="55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Wind</a:t>
            </a:r>
            <a:endParaRPr lang="en-US" dirty="0"/>
          </a:p>
        </p:txBody>
      </p:sp>
      <p:pic>
        <p:nvPicPr>
          <p:cNvPr id="4" name="Picture 3" descr="ch6fig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54"/>
            <a:ext cx="9144000" cy="3147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67" y="701524"/>
            <a:ext cx="698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where isotherms are isobars are not lined up (</a:t>
            </a:r>
            <a:r>
              <a:rPr lang="en-US" dirty="0" err="1" smtClean="0"/>
              <a:t>baroclinic</a:t>
            </a:r>
            <a:r>
              <a:rPr lang="en-US" dirty="0" smtClean="0"/>
              <a:t> conditions)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9" y="5130346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Warm air </a:t>
            </a:r>
            <a:r>
              <a:rPr lang="en-US" b="1" dirty="0" smtClean="0"/>
              <a:t>advection</a:t>
            </a:r>
            <a:r>
              <a:rPr lang="en-US" b="1" dirty="0" smtClean="0"/>
              <a:t>, wind blows warm air.</a:t>
            </a:r>
            <a:endParaRPr lang="en-US" b="1" dirty="0" smtClean="0"/>
          </a:p>
          <a:p>
            <a:r>
              <a:rPr lang="en-US" b="1" dirty="0" smtClean="0"/>
              <a:t>Wind direction turns clockwise with height.</a:t>
            </a:r>
          </a:p>
          <a:p>
            <a:r>
              <a:rPr lang="en-US" b="1" dirty="0" smtClean="0"/>
              <a:t>Knows as ‘veering’ </a:t>
            </a:r>
            <a:r>
              <a:rPr lang="en-US" b="1" dirty="0" smtClean="0"/>
              <a:t>wind in </a:t>
            </a:r>
            <a:r>
              <a:rPr lang="en-US" b="1" dirty="0" smtClean="0"/>
              <a:t>N.H.</a:t>
            </a:r>
            <a:br>
              <a:rPr lang="en-US" b="1" dirty="0" smtClean="0"/>
            </a:br>
            <a:r>
              <a:rPr lang="en-US" b="1" dirty="0" smtClean="0"/>
              <a:t>Warm </a:t>
            </a:r>
            <a:r>
              <a:rPr lang="en-US" b="1" dirty="0" smtClean="0"/>
              <a:t>advection leads to </a:t>
            </a:r>
            <a:r>
              <a:rPr lang="en-US" b="1" dirty="0" err="1" smtClean="0"/>
              <a:t>anticyclonic</a:t>
            </a:r>
            <a:r>
              <a:rPr lang="en-US" b="1" dirty="0" smtClean="0"/>
              <a:t> turning</a:t>
            </a:r>
            <a:br>
              <a:rPr lang="en-US" b="1" dirty="0" smtClean="0"/>
            </a:br>
            <a:r>
              <a:rPr lang="en-US" b="1" dirty="0" smtClean="0"/>
              <a:t>with height.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4377" y="5097934"/>
            <a:ext cx="398889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Cold air advection</a:t>
            </a:r>
            <a:r>
              <a:rPr lang="en-US" b="1" dirty="0" smtClean="0"/>
              <a:t>. Wind blows cold air.</a:t>
            </a:r>
            <a:endParaRPr lang="en-US" b="1" dirty="0" smtClean="0"/>
          </a:p>
          <a:p>
            <a:r>
              <a:rPr lang="en-US" b="1" dirty="0" smtClean="0"/>
              <a:t>Wind direction turns counter clockwise. </a:t>
            </a:r>
            <a:br>
              <a:rPr lang="en-US" b="1" dirty="0" smtClean="0"/>
            </a:br>
            <a:r>
              <a:rPr lang="en-US" b="1" dirty="0" smtClean="0"/>
              <a:t>with height.</a:t>
            </a:r>
          </a:p>
          <a:p>
            <a:r>
              <a:rPr lang="en-US" b="1" dirty="0" smtClean="0"/>
              <a:t>Knows as ‘backing wind’ </a:t>
            </a:r>
            <a:r>
              <a:rPr lang="en-US" b="1" dirty="0" smtClean="0"/>
              <a:t>wind in N. H.</a:t>
            </a:r>
            <a:endParaRPr lang="en-US" b="1" dirty="0" smtClean="0"/>
          </a:p>
          <a:p>
            <a:r>
              <a:rPr lang="en-US" b="1" dirty="0" smtClean="0"/>
              <a:t>Cold advection leads to cyclonic turning</a:t>
            </a:r>
            <a:br>
              <a:rPr lang="en-US" b="1" dirty="0" smtClean="0"/>
            </a:br>
            <a:r>
              <a:rPr lang="en-US" b="1" dirty="0" smtClean="0"/>
              <a:t>with </a:t>
            </a:r>
            <a:r>
              <a:rPr lang="en-US" b="1" dirty="0" smtClean="0"/>
              <a:t>height.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14376" y="1106413"/>
            <a:ext cx="367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pressure </a:t>
            </a:r>
            <a:r>
              <a:rPr lang="en-US" b="1" dirty="0" smtClean="0">
                <a:solidFill>
                  <a:srgbClr val="FF0000"/>
                </a:solidFill>
              </a:rPr>
              <a:t>contours give geostrophic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flow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at </a:t>
            </a:r>
            <a:r>
              <a:rPr lang="en-US" b="1" dirty="0" smtClean="0">
                <a:solidFill>
                  <a:srgbClr val="FF0000"/>
                </a:solidFill>
              </a:rPr>
              <a:t>level 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28095" y="2914952"/>
            <a:ext cx="1233715" cy="73781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87066" y="2914953"/>
            <a:ext cx="972458" cy="83457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28095" y="2914953"/>
            <a:ext cx="2068286" cy="737812"/>
          </a:xfrm>
          <a:prstGeom prst="straightConnector1">
            <a:avLst/>
          </a:prstGeom>
          <a:ln w="60325" cmpd="sng"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87066" y="2914952"/>
            <a:ext cx="1782839" cy="834572"/>
          </a:xfrm>
          <a:prstGeom prst="straightConnector1">
            <a:avLst/>
          </a:prstGeom>
          <a:ln w="60325" cmpd="sng"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71" y="2247037"/>
            <a:ext cx="871469" cy="822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1067042"/>
            <a:ext cx="4026391" cy="8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Advection: Wind blows air of different temperature over station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72346" y="1270064"/>
            <a:ext cx="2365369" cy="837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842378" y="1129043"/>
            <a:ext cx="265145" cy="2372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6375" y="173813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Warmer air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2005" y="1181642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Cooler air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689" y="3920368"/>
            <a:ext cx="208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Thermal Wind: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03" y="3718486"/>
            <a:ext cx="4580091" cy="9194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2378" y="1410676"/>
            <a:ext cx="82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72833" y="1453276"/>
            <a:ext cx="6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236" y="6224712"/>
            <a:ext cx="885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MKSA Units of temperature advection are Kelvin / second. </a:t>
            </a:r>
            <a:endParaRPr lang="en-US" sz="28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5" y="4887834"/>
            <a:ext cx="8333206" cy="13368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89" y="2347408"/>
            <a:ext cx="7864194" cy="120987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32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29" cy="56847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Which Station Has Veering and Which Backing Winds?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03200" y="4856239"/>
            <a:ext cx="881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Contours of 925 </a:t>
            </a:r>
            <a:r>
              <a:rPr lang="en-US" dirty="0" err="1"/>
              <a:t>hPa</a:t>
            </a:r>
            <a:r>
              <a:rPr lang="en-US" dirty="0"/>
              <a:t> air temperature (in </a:t>
            </a:r>
            <a:r>
              <a:rPr lang="en-US" dirty="0" smtClean="0"/>
              <a:t>C) </a:t>
            </a:r>
            <a:r>
              <a:rPr lang="en-US" dirty="0"/>
              <a:t>valid at 00 UTC 15 Feb 2003. Also shown are the surface wind reports for Dodge City, Kansas and Nashville, Tennessee.</a:t>
            </a:r>
          </a:p>
        </p:txBody>
      </p:sp>
      <p:pic>
        <p:nvPicPr>
          <p:cNvPr id="5" name="Picture 4" descr="ch6fig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52" y="770225"/>
            <a:ext cx="7063619" cy="4008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905" y="5213048"/>
            <a:ext cx="1826381" cy="28952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8591" y="5213048"/>
            <a:ext cx="1976361" cy="289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486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52" y="0"/>
            <a:ext cx="7099905" cy="7136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Map For Last Slide</a:t>
            </a:r>
            <a:endParaRPr lang="en-US" dirty="0"/>
          </a:p>
        </p:txBody>
      </p:sp>
      <p:pic>
        <p:nvPicPr>
          <p:cNvPr id="4" name="Picture 3" descr="ch1fig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713619"/>
            <a:ext cx="7485743" cy="56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3"/>
            <a:ext cx="8229600" cy="1143000"/>
          </a:xfrm>
        </p:spPr>
        <p:txBody>
          <a:bodyPr/>
          <a:lstStyle/>
          <a:p>
            <a:r>
              <a:rPr lang="en-US" dirty="0" smtClean="0"/>
              <a:t>Soundings for Dodge and Nashville</a:t>
            </a:r>
            <a:endParaRPr lang="en-US" dirty="0"/>
          </a:p>
        </p:txBody>
      </p:sp>
      <p:pic>
        <p:nvPicPr>
          <p:cNvPr id="4" name="Picture 3" descr="2003021500.72451.skewt.par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382"/>
            <a:ext cx="5029200" cy="4023360"/>
          </a:xfrm>
          <a:prstGeom prst="rect">
            <a:avLst/>
          </a:prstGeom>
        </p:spPr>
      </p:pic>
      <p:pic>
        <p:nvPicPr>
          <p:cNvPr id="8" name="Picture 7" descr="2003021500.72327.skewt.par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1" y="1572382"/>
            <a:ext cx="50292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272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6 Section 6.4</vt:lpstr>
      <vt:lpstr>Thermal Wind</vt:lpstr>
      <vt:lpstr>Thermal Wind Equation</vt:lpstr>
      <vt:lpstr>Vertical cross section across a horizontal temperature gradient (from Martin, pg 90)</vt:lpstr>
      <vt:lpstr>Thermal Wind</vt:lpstr>
      <vt:lpstr>Temperature Advection: Wind blows air of different temperature over station</vt:lpstr>
      <vt:lpstr>Which Station Has Veering and Which Backing Winds?</vt:lpstr>
      <vt:lpstr>Review of Map For Last Slide</vt:lpstr>
      <vt:lpstr>Soundings for Dodge and Nashville</vt:lpstr>
      <vt:lpstr>Problem 6.9</vt:lpstr>
      <vt:lpstr>Problem 6.13</vt:lpstr>
      <vt:lpstr>Problem 6.13 continued</vt:lpstr>
      <vt:lpstr>Problem 6.13 continued</vt:lpstr>
      <vt:lpstr>Problem 6.13 continued</vt:lpstr>
      <vt:lpstr>Problem 6.13 continued</vt:lpstr>
    </vt:vector>
  </TitlesOfParts>
  <Company>University of Nevada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Wind</dc:title>
  <dc:creator>W. Patrick Arnott</dc:creator>
  <cp:lastModifiedBy>William Arnott</cp:lastModifiedBy>
  <cp:revision>25</cp:revision>
  <cp:lastPrinted>2014-11-30T06:40:19Z</cp:lastPrinted>
  <dcterms:created xsi:type="dcterms:W3CDTF">2014-11-19T21:58:12Z</dcterms:created>
  <dcterms:modified xsi:type="dcterms:W3CDTF">2014-11-30T07:22:51Z</dcterms:modified>
</cp:coreProperties>
</file>